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39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theme/theme5.xml" ContentType="application/vnd.openxmlformats-officedocument.theme+xml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Layouts/slideLayout1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31.xml" ContentType="application/vnd.openxmlformats-officedocument.presentationml.slideLayout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Default Extension="rels" ContentType="application/vnd.openxmlformats-package.relationships+xml"/>
  <Override PartName="/ppt/tags/tag1.xml" ContentType="application/vnd.openxmlformats-officedocument.presentationml.tag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27"/>
  </p:notesMasterIdLst>
  <p:handoutMasterIdLst>
    <p:handoutMasterId r:id="rId28"/>
  </p:handoutMasterIdLst>
  <p:sldIdLst>
    <p:sldId id="600" r:id="rId4"/>
    <p:sldId id="773" r:id="rId5"/>
    <p:sldId id="745" r:id="rId6"/>
    <p:sldId id="746" r:id="rId7"/>
    <p:sldId id="747" r:id="rId8"/>
    <p:sldId id="748" r:id="rId9"/>
    <p:sldId id="749" r:id="rId10"/>
    <p:sldId id="761" r:id="rId11"/>
    <p:sldId id="762" r:id="rId12"/>
    <p:sldId id="751" r:id="rId13"/>
    <p:sldId id="752" r:id="rId14"/>
    <p:sldId id="754" r:id="rId15"/>
    <p:sldId id="770" r:id="rId16"/>
    <p:sldId id="755" r:id="rId17"/>
    <p:sldId id="756" r:id="rId18"/>
    <p:sldId id="757" r:id="rId19"/>
    <p:sldId id="760" r:id="rId20"/>
    <p:sldId id="758" r:id="rId21"/>
    <p:sldId id="759" r:id="rId22"/>
    <p:sldId id="766" r:id="rId23"/>
    <p:sldId id="768" r:id="rId24"/>
    <p:sldId id="772" r:id="rId25"/>
    <p:sldId id="771" r:id="rId26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0099"/>
    <a:srgbClr val="3333FF"/>
    <a:srgbClr val="990000"/>
    <a:srgbClr val="99FF99"/>
    <a:srgbClr val="92D050"/>
    <a:srgbClr val="FFCC99"/>
    <a:srgbClr val="FFCCCC"/>
    <a:srgbClr val="FF9966"/>
    <a:srgbClr val="CC66FF"/>
    <a:srgbClr val="9966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aximized">
    <p:restoredLeft sz="12644" autoAdjust="0"/>
    <p:restoredTop sz="87143" autoAdjust="0"/>
  </p:normalViewPr>
  <p:slideViewPr>
    <p:cSldViewPr snapToGrid="0">
      <p:cViewPr varScale="1">
        <p:scale>
          <a:sx n="92" d="100"/>
          <a:sy n="92" d="100"/>
        </p:scale>
        <p:origin x="-10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ableStyles" Target="tableStyles.xml"/><Relationship Id="rId31" Type="http://schemas.openxmlformats.org/officeDocument/2006/relationships/commentAuthors" Target="commentAuthors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0" Type="http://schemas.openxmlformats.org/officeDocument/2006/relationships/slide" Target="slides/slide7.xml"/><Relationship Id="rId32" Type="http://schemas.openxmlformats.org/officeDocument/2006/relationships/presProps" Target="presProps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9" Type="http://schemas.openxmlformats.org/officeDocument/2006/relationships/slide" Target="slides/slide6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23" Type="http://schemas.openxmlformats.org/officeDocument/2006/relationships/slide" Target="slides/slide20.xml"/><Relationship Id="rId4" Type="http://schemas.openxmlformats.org/officeDocument/2006/relationships/slide" Target="slides/slide1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3.xml"/><Relationship Id="rId30" Type="http://schemas.openxmlformats.org/officeDocument/2006/relationships/tags" Target="tags/tag1.xml"/><Relationship Id="rId11" Type="http://schemas.openxmlformats.org/officeDocument/2006/relationships/slide" Target="slides/slide8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3.xml"/><Relationship Id="rId16" Type="http://schemas.openxmlformats.org/officeDocument/2006/relationships/slide" Target="slides/slide13.xml"/><Relationship Id="rId3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4695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8680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de-DE" dirty="0" smtClean="0"/>
              <a:t>Just a regular array declaration</a:t>
            </a:r>
          </a:p>
          <a:p>
            <a:pPr marL="228600" indent="-228600">
              <a:buAutoNum type="arabicParenR"/>
            </a:pPr>
            <a:r>
              <a:rPr lang="de-DE" dirty="0" smtClean="0"/>
              <a:t>Invalid</a:t>
            </a:r>
            <a:r>
              <a:rPr lang="de-DE" baseline="0" dirty="0" smtClean="0"/>
              <a:t> because“Fred“ is not an array index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Valid but can fail because my_array[10] might not be in the range / or my_array[10] might be Void (thus + is invalid)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Valid but can fail because my_array[5] might not be in the range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Valid because „force“ will </a:t>
            </a:r>
            <a:r>
              <a:rPr lang="de-DE" baseline="0" dirty="0" err="1" smtClean="0"/>
              <a:t>resize</a:t>
            </a:r>
            <a:r>
              <a:rPr lang="de-DE" baseline="0" dirty="0" smtClean="0"/>
              <a:t> the array if to small.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776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could keep a pointer at the</a:t>
            </a:r>
            <a:r>
              <a:rPr lang="en-US" baseline="0" dirty="0" smtClean="0"/>
              <a:t> last cell of the list </a:t>
            </a:r>
            <a:r>
              <a:rPr lang="en-US" baseline="0" dirty="0" smtClean="0">
                <a:sym typeface="Wingdings" pitchFamily="2" charset="2"/>
              </a:rPr>
              <a:t> getting a O(1) 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27.11.2010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27.11.2010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27.11.2010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27.11.2010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27.11.2010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27.11.2010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27.11.2010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27.11.2010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27.11.2010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27.11.2010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27.11.2010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14" Type="http://schemas.openxmlformats.org/officeDocument/2006/relationships/image" Target="../media/image3.jpeg"/><Relationship Id="rId4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‹Nr.›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</a:rPr>
              <a:t>Exercise Session 11</a:t>
            </a: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1000"/>
              </a:lnSpc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A tuple of type</a:t>
            </a:r>
            <a:r>
              <a:rPr lang="en-GB" dirty="0" smtClean="0"/>
              <a:t> </a:t>
            </a:r>
            <a:r>
              <a:rPr lang="en-GB" i="1" dirty="0" smtClean="0"/>
              <a:t>TUPLE </a:t>
            </a:r>
            <a:r>
              <a:rPr lang="en-GB" dirty="0" smtClean="0"/>
              <a:t>[</a:t>
            </a:r>
            <a:r>
              <a:rPr lang="en-GB" i="1" dirty="0" smtClean="0"/>
              <a:t>A, B, C</a:t>
            </a:r>
            <a:r>
              <a:rPr lang="en-GB" dirty="0" smtClean="0"/>
              <a:t>] </a:t>
            </a:r>
            <a:r>
              <a:rPr lang="en-GB" dirty="0" smtClean="0">
                <a:solidFill>
                  <a:schemeClr val="tx1"/>
                </a:solidFill>
              </a:rPr>
              <a:t>is a sequence of </a:t>
            </a:r>
            <a:r>
              <a:rPr lang="en-GB" dirty="0" smtClean="0">
                <a:solidFill>
                  <a:srgbClr val="C00000"/>
                </a:solidFill>
              </a:rPr>
              <a:t>at least </a:t>
            </a:r>
            <a:r>
              <a:rPr lang="en-GB" dirty="0" smtClean="0">
                <a:solidFill>
                  <a:schemeClr val="tx1"/>
                </a:solidFill>
              </a:rPr>
              <a:t>three values, first of type </a:t>
            </a:r>
            <a:r>
              <a:rPr lang="en-GB" i="1" dirty="0" smtClean="0"/>
              <a:t>A</a:t>
            </a:r>
            <a:r>
              <a:rPr lang="en-GB" dirty="0" smtClean="0">
                <a:solidFill>
                  <a:schemeClr val="tx1"/>
                </a:solidFill>
              </a:rPr>
              <a:t>, second of type </a:t>
            </a:r>
            <a:r>
              <a:rPr lang="en-GB" i="1" dirty="0" smtClean="0"/>
              <a:t>B</a:t>
            </a:r>
            <a:r>
              <a:rPr lang="en-GB" dirty="0" smtClean="0">
                <a:solidFill>
                  <a:schemeClr val="tx1"/>
                </a:solidFill>
              </a:rPr>
              <a:t>, third of type</a:t>
            </a:r>
            <a:r>
              <a:rPr lang="en-GB" dirty="0" smtClean="0"/>
              <a:t> </a:t>
            </a:r>
            <a:r>
              <a:rPr lang="en-GB" i="1" dirty="0" smtClean="0"/>
              <a:t>C</a:t>
            </a:r>
            <a:r>
              <a:rPr lang="en-GB" dirty="0" smtClean="0"/>
              <a:t>.</a:t>
            </a:r>
          </a:p>
          <a:p>
            <a:pPr>
              <a:lnSpc>
                <a:spcPct val="91000"/>
              </a:lnSpc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r>
              <a:rPr lang="en-GB" dirty="0" smtClean="0"/>
              <a:t> </a:t>
            </a:r>
            <a:r>
              <a:rPr lang="en-GB" dirty="0" smtClean="0">
                <a:solidFill>
                  <a:schemeClr val="tx1"/>
                </a:solidFill>
              </a:rPr>
              <a:t>In this case possible tuple values that conform are: </a:t>
            </a:r>
          </a:p>
          <a:p>
            <a:pPr marL="400050" lvl="1" indent="0">
              <a:lnSpc>
                <a:spcPct val="91000"/>
              </a:lnSpc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r>
              <a:rPr lang="en-GB" i="1" dirty="0" smtClean="0">
                <a:solidFill>
                  <a:srgbClr val="0000FF"/>
                </a:solidFill>
              </a:rPr>
              <a:t> </a:t>
            </a:r>
            <a:r>
              <a:rPr lang="en-GB" i="1" dirty="0" smtClean="0"/>
              <a:t>[a</a:t>
            </a:r>
            <a:r>
              <a:rPr lang="en-GB" dirty="0" smtClean="0"/>
              <a:t>, </a:t>
            </a:r>
            <a:r>
              <a:rPr lang="en-GB" i="1" dirty="0" smtClean="0"/>
              <a:t>b</a:t>
            </a:r>
            <a:r>
              <a:rPr lang="en-GB" dirty="0" smtClean="0"/>
              <a:t>, </a:t>
            </a:r>
            <a:r>
              <a:rPr lang="en-GB" i="1" dirty="0" smtClean="0"/>
              <a:t>c]</a:t>
            </a:r>
            <a:r>
              <a:rPr lang="en-GB" i="1" dirty="0" smtClean="0">
                <a:solidFill>
                  <a:schemeClr val="tx1"/>
                </a:solidFill>
              </a:rPr>
              <a:t>,</a:t>
            </a:r>
            <a:r>
              <a:rPr lang="en-GB" i="1" dirty="0" smtClean="0"/>
              <a:t> [a, b, c, x]</a:t>
            </a:r>
            <a:r>
              <a:rPr lang="en-GB" i="1" dirty="0" smtClean="0">
                <a:solidFill>
                  <a:schemeClr val="tx1"/>
                </a:solidFill>
              </a:rPr>
              <a:t>,... </a:t>
            </a:r>
          </a:p>
          <a:p>
            <a:pPr marL="400050" lvl="1" indent="0">
              <a:lnSpc>
                <a:spcPct val="91000"/>
              </a:lnSpc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where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/>
              <a:t>a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is of type </a:t>
            </a:r>
            <a:r>
              <a:rPr lang="en-GB" dirty="0" smtClean="0"/>
              <a:t>A</a:t>
            </a:r>
            <a:r>
              <a:rPr lang="en-GB" dirty="0" smtClean="0">
                <a:solidFill>
                  <a:schemeClr val="tx1"/>
                </a:solidFill>
              </a:rPr>
              <a:t>,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/>
              <a:t>b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of type </a:t>
            </a:r>
            <a:r>
              <a:rPr lang="en-GB" dirty="0" smtClean="0"/>
              <a:t>B</a:t>
            </a:r>
            <a:r>
              <a:rPr lang="en-GB" dirty="0" smtClean="0">
                <a:solidFill>
                  <a:schemeClr val="tx1"/>
                </a:solidFill>
              </a:rPr>
              <a:t>,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/>
              <a:t>c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of type </a:t>
            </a:r>
            <a:r>
              <a:rPr lang="en-GB" dirty="0" smtClean="0"/>
              <a:t>C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and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/>
              <a:t>x</a:t>
            </a:r>
            <a:r>
              <a:rPr lang="en-GB" baseline="-25000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of some type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/>
              <a:t>X</a:t>
            </a:r>
          </a:p>
          <a:p>
            <a:pPr>
              <a:lnSpc>
                <a:spcPct val="91000"/>
              </a:lnSpc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endParaRPr lang="en-GB" dirty="0" smtClean="0"/>
          </a:p>
          <a:p>
            <a:pPr>
              <a:lnSpc>
                <a:spcPct val="91000"/>
              </a:lnSpc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Tuple types (for any types </a:t>
            </a:r>
            <a:r>
              <a:rPr lang="en-GB" i="1" dirty="0" smtClean="0"/>
              <a:t>A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i="1" dirty="0" smtClean="0"/>
              <a:t>B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i="1" dirty="0" smtClean="0"/>
              <a:t>C</a:t>
            </a:r>
            <a:r>
              <a:rPr lang="en-GB" dirty="0" smtClean="0">
                <a:solidFill>
                  <a:schemeClr val="tx1"/>
                </a:solidFill>
              </a:rPr>
              <a:t>, ... ):</a:t>
            </a:r>
          </a:p>
          <a:p>
            <a:pPr>
              <a:lnSpc>
                <a:spcPct val="91000"/>
              </a:lnSpc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r>
              <a:rPr lang="en-GB" dirty="0" smtClean="0"/>
              <a:t>		</a:t>
            </a:r>
            <a:r>
              <a:rPr lang="en-GB" i="1" dirty="0" smtClean="0"/>
              <a:t>TUPLE</a:t>
            </a:r>
            <a:br>
              <a:rPr lang="en-GB" i="1" dirty="0" smtClean="0"/>
            </a:br>
            <a:r>
              <a:rPr lang="en-GB" i="1" dirty="0" smtClean="0"/>
              <a:t>		TUPLE </a:t>
            </a:r>
            <a:r>
              <a:rPr lang="en-GB" dirty="0" smtClean="0"/>
              <a:t>[</a:t>
            </a:r>
            <a:r>
              <a:rPr lang="en-GB" i="1" dirty="0" smtClean="0"/>
              <a:t>A</a:t>
            </a:r>
            <a:r>
              <a:rPr lang="en-GB" dirty="0" smtClean="0"/>
              <a:t>]</a:t>
            </a: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i="1" dirty="0" smtClean="0"/>
              <a:t>		TUPLE </a:t>
            </a:r>
            <a:r>
              <a:rPr lang="en-GB" dirty="0" smtClean="0"/>
              <a:t>[</a:t>
            </a:r>
            <a:r>
              <a:rPr lang="en-GB" i="1" dirty="0" smtClean="0"/>
              <a:t>A, B</a:t>
            </a:r>
            <a:r>
              <a:rPr lang="en-GB" dirty="0" smtClean="0"/>
              <a:t>]</a:t>
            </a: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i="1" dirty="0" smtClean="0"/>
              <a:t>		TUPLE </a:t>
            </a:r>
            <a:r>
              <a:rPr lang="en-GB" dirty="0" smtClean="0"/>
              <a:t>[</a:t>
            </a:r>
            <a:r>
              <a:rPr lang="en-GB" i="1" dirty="0" smtClean="0"/>
              <a:t>A, B, C</a:t>
            </a:r>
            <a:r>
              <a:rPr lang="en-GB" dirty="0" smtClean="0"/>
              <a:t>]</a:t>
            </a:r>
          </a:p>
          <a:p>
            <a:pPr>
              <a:lnSpc>
                <a:spcPct val="91000"/>
              </a:lnSpc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r>
              <a:rPr lang="en-GB" dirty="0" smtClean="0">
                <a:solidFill>
                  <a:srgbClr val="0000FF"/>
                </a:solidFill>
              </a:rPr>
              <a:t>		</a:t>
            </a:r>
            <a:r>
              <a:rPr lang="en-GB" dirty="0" smtClean="0">
                <a:solidFill>
                  <a:schemeClr val="tx1"/>
                </a:solidFill>
              </a:rPr>
              <a:t>...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Labeled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1000"/>
              </a:lnSpc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dirty="0" err="1" smtClean="0">
                <a:solidFill>
                  <a:schemeClr val="tx1"/>
                </a:solidFill>
              </a:rPr>
              <a:t>Tuples</a:t>
            </a:r>
            <a:r>
              <a:rPr lang="en-GB" dirty="0" smtClean="0">
                <a:solidFill>
                  <a:schemeClr val="tx1"/>
                </a:solidFill>
              </a:rPr>
              <a:t> may be declared with labeled arguments:</a:t>
            </a:r>
          </a:p>
          <a:p>
            <a:pPr>
              <a:lnSpc>
                <a:spcPct val="91000"/>
              </a:lnSpc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i="1" dirty="0" smtClean="0">
                <a:solidFill>
                  <a:srgbClr val="0000FF"/>
                </a:solidFill>
              </a:rPr>
              <a:t/>
            </a:r>
            <a:br>
              <a:rPr lang="en-GB" i="1" dirty="0" smtClean="0">
                <a:solidFill>
                  <a:srgbClr val="0000FF"/>
                </a:solidFill>
              </a:rPr>
            </a:br>
            <a:r>
              <a:rPr lang="en-GB" i="1" dirty="0" smtClean="0">
                <a:solidFill>
                  <a:srgbClr val="0000FF"/>
                </a:solidFill>
              </a:rPr>
              <a:t>		</a:t>
            </a:r>
            <a:r>
              <a:rPr lang="en-GB" i="1" dirty="0" smtClean="0"/>
              <a:t>tuple</a:t>
            </a:r>
            <a:r>
              <a:rPr lang="en-GB" dirty="0" smtClean="0"/>
              <a:t>: </a:t>
            </a:r>
            <a:r>
              <a:rPr lang="en-GB" i="1" dirty="0" smtClean="0"/>
              <a:t>TUPLE [food: STRING; quantity: INTEGER]</a:t>
            </a:r>
          </a:p>
          <a:p>
            <a:pPr>
              <a:lnSpc>
                <a:spcPct val="91000"/>
              </a:lnSpc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endParaRPr lang="en-GB" dirty="0" smtClean="0"/>
          </a:p>
          <a:p>
            <a:pPr>
              <a:lnSpc>
                <a:spcPct val="91000"/>
              </a:lnSpc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dirty="0" smtClean="0"/>
              <a:t> </a:t>
            </a:r>
            <a:r>
              <a:rPr lang="en-GB" dirty="0" smtClean="0">
                <a:solidFill>
                  <a:schemeClr val="tx1"/>
                </a:solidFill>
              </a:rPr>
              <a:t>Same as an unlabeled tuple: </a:t>
            </a:r>
          </a:p>
          <a:p>
            <a:pPr marL="400050" lvl="1" indent="0">
              <a:lnSpc>
                <a:spcPct val="91000"/>
              </a:lnSpc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i="1" dirty="0" smtClean="0"/>
              <a:t>TUPLE [STRING, INTEGER]</a:t>
            </a:r>
            <a:r>
              <a:rPr lang="en-GB" dirty="0" smtClean="0"/>
              <a:t> </a:t>
            </a:r>
          </a:p>
          <a:p>
            <a:pPr marL="400050" lvl="1" indent="0">
              <a:lnSpc>
                <a:spcPct val="91000"/>
              </a:lnSpc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</a:rPr>
              <a:t>but provides easier (and safer!) access to its elements:</a:t>
            </a:r>
          </a:p>
          <a:p>
            <a:pPr lvl="1"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</a:rPr>
              <a:t>May use</a:t>
            </a:r>
          </a:p>
          <a:p>
            <a:pPr lvl="2" eaLnBrk="1" hangingPunct="1">
              <a:buFont typeface="Wingdings" pitchFamily="2" charset="2"/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i="1" dirty="0" err="1" smtClean="0"/>
              <a:t>io.print</a:t>
            </a:r>
            <a:r>
              <a:rPr lang="en-GB" i="1" dirty="0" smtClean="0"/>
              <a:t> (</a:t>
            </a:r>
            <a:r>
              <a:rPr lang="en-GB" i="1" dirty="0" err="1" smtClean="0"/>
              <a:t>tuple.food</a:t>
            </a:r>
            <a:r>
              <a:rPr lang="en-GB" i="1" dirty="0" smtClean="0"/>
              <a:t>)</a:t>
            </a:r>
            <a:r>
              <a:rPr lang="x-none" i="1" dirty="0" smtClean="0"/>
              <a:t>‏</a:t>
            </a:r>
            <a:endParaRPr lang="en-GB" dirty="0" smtClean="0"/>
          </a:p>
          <a:p>
            <a:pPr lvl="1"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</a:rPr>
              <a:t>instead of</a:t>
            </a:r>
          </a:p>
          <a:p>
            <a:pPr lvl="2" eaLnBrk="1" hangingPunct="1">
              <a:buFont typeface="Wingdings" pitchFamily="2" charset="2"/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i="1" dirty="0" err="1" smtClean="0"/>
              <a:t>io.print</a:t>
            </a:r>
            <a:r>
              <a:rPr lang="en-GB" i="1" dirty="0" smtClean="0"/>
              <a:t> (</a:t>
            </a:r>
            <a:r>
              <a:rPr lang="en-GB" i="1" dirty="0" err="1" smtClean="0"/>
              <a:t>tuple.item</a:t>
            </a:r>
            <a:r>
              <a:rPr lang="en-GB" i="1" dirty="0" smtClean="0"/>
              <a:t>(1))</a:t>
            </a:r>
            <a:r>
              <a:rPr lang="x-none" i="1" dirty="0" smtClean="0"/>
              <a:t>‏</a:t>
            </a:r>
            <a:endParaRPr lang="en-GB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 Inheritance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3200399" y="4524375"/>
            <a:ext cx="2686051" cy="1057275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</a:rPr>
              <a:t>TUPLE</a:t>
            </a:r>
            <a:r>
              <a:rPr lang="en-US" dirty="0" smtClean="0">
                <a:solidFill>
                  <a:srgbClr val="3333FF"/>
                </a:solidFill>
              </a:rPr>
              <a:t> [</a:t>
            </a:r>
            <a:r>
              <a:rPr lang="en-US" i="1" dirty="0" smtClean="0">
                <a:solidFill>
                  <a:srgbClr val="3333FF"/>
                </a:solidFill>
              </a:rPr>
              <a:t>A</a:t>
            </a:r>
            <a:r>
              <a:rPr lang="en-US" dirty="0" smtClean="0">
                <a:solidFill>
                  <a:srgbClr val="3333FF"/>
                </a:solidFill>
              </a:rPr>
              <a:t>,</a:t>
            </a:r>
            <a:r>
              <a:rPr lang="en-US" i="1" dirty="0" smtClean="0">
                <a:solidFill>
                  <a:srgbClr val="3333FF"/>
                </a:solidFill>
              </a:rPr>
              <a:t>B</a:t>
            </a:r>
            <a:r>
              <a:rPr lang="en-US" dirty="0" smtClean="0">
                <a:solidFill>
                  <a:srgbClr val="3333FF"/>
                </a:solidFill>
              </a:rPr>
              <a:t>]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209924" y="809625"/>
            <a:ext cx="2686051" cy="1057275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</a:rPr>
              <a:t>TUPLE 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3200399" y="2676525"/>
            <a:ext cx="2686051" cy="1057275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</a:rPr>
              <a:t>TUPLE</a:t>
            </a:r>
            <a:r>
              <a:rPr lang="en-US" dirty="0" smtClean="0">
                <a:solidFill>
                  <a:srgbClr val="3333FF"/>
                </a:solidFill>
              </a:rPr>
              <a:t> [</a:t>
            </a:r>
            <a:r>
              <a:rPr lang="en-US" i="1" dirty="0" smtClean="0">
                <a:solidFill>
                  <a:srgbClr val="3333FF"/>
                </a:solidFill>
              </a:rPr>
              <a:t>A</a:t>
            </a:r>
            <a:r>
              <a:rPr lang="en-US" dirty="0" smtClean="0">
                <a:solidFill>
                  <a:srgbClr val="3333FF"/>
                </a:solidFill>
              </a:rPr>
              <a:t>]</a:t>
            </a:r>
          </a:p>
        </p:txBody>
      </p:sp>
      <p:cxnSp>
        <p:nvCxnSpPr>
          <p:cNvPr id="11" name="Straight Arrow Connector 10"/>
          <p:cNvCxnSpPr>
            <a:stCxn id="9" idx="0"/>
            <a:endCxn id="8" idx="4"/>
          </p:cNvCxnSpPr>
          <p:nvPr/>
        </p:nvCxnSpPr>
        <p:spPr bwMode="auto">
          <a:xfrm rot="5400000" flipH="1" flipV="1">
            <a:off x="4143375" y="2266951"/>
            <a:ext cx="809625" cy="9525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7" idx="0"/>
            <a:endCxn id="9" idx="4"/>
          </p:cNvCxnSpPr>
          <p:nvPr/>
        </p:nvCxnSpPr>
        <p:spPr bwMode="auto">
          <a:xfrm rot="5400000" flipH="1" flipV="1">
            <a:off x="4148138" y="4129088"/>
            <a:ext cx="790575" cy="1588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4325543" y="5763023"/>
            <a:ext cx="418305" cy="0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238625" y="5972175"/>
            <a:ext cx="619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3333FF"/>
                </a:solidFill>
              </a:rPr>
              <a:t>...</a:t>
            </a:r>
            <a:endParaRPr lang="de-CH" sz="40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Tuple</a:t>
            </a:r>
            <a:r>
              <a:rPr lang="en-US" dirty="0" smtClean="0"/>
              <a:t> conformance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err="1" smtClean="0"/>
              <a:t>tuple_conformance</a:t>
            </a:r>
            <a:endParaRPr lang="en-GB" dirty="0" smtClean="0"/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</a:t>
            </a:r>
            <a:r>
              <a:rPr lang="en-GB" b="1" dirty="0" smtClean="0">
                <a:solidFill>
                  <a:srgbClr val="000099"/>
                </a:solidFill>
              </a:rPr>
              <a:t>local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	t0: TUPLE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	t2: TUPLE [INTEGER, INTEGER]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</a:t>
            </a:r>
            <a:r>
              <a:rPr lang="en-GB" b="1" dirty="0" smtClean="0">
                <a:solidFill>
                  <a:srgbClr val="000099"/>
                </a:solidFill>
              </a:rPr>
              <a:t>do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	</a:t>
            </a:r>
            <a:r>
              <a:rPr lang="en-GB" b="1" dirty="0" smtClean="0">
                <a:solidFill>
                  <a:srgbClr val="000099"/>
                </a:solidFill>
              </a:rPr>
              <a:t>create</a:t>
            </a:r>
            <a:r>
              <a:rPr lang="en-GB" dirty="0" smtClean="0"/>
              <a:t> t2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	t2 := [10, 20] 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	t0 := t2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	print (t0.item (1).out + "%N")</a:t>
            </a:r>
            <a:r>
              <a:rPr lang="x-none" dirty="0" smtClean="0"/>
              <a:t>‏</a:t>
            </a:r>
            <a:endParaRPr lang="en-GB" dirty="0" smtClean="0"/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	print (t0.item (3).out)</a:t>
            </a:r>
            <a:r>
              <a:rPr lang="x-none" dirty="0" smtClean="0"/>
              <a:t>‏</a:t>
            </a:r>
            <a:endParaRPr lang="en-GB" dirty="0" smtClean="0"/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</a:t>
            </a:r>
            <a:r>
              <a:rPr lang="en-GB" b="1" dirty="0" smtClean="0">
                <a:solidFill>
                  <a:srgbClr val="000099"/>
                </a:solidFill>
              </a:rPr>
              <a:t>end</a:t>
            </a:r>
          </a:p>
          <a:p>
            <a:endParaRPr lang="en-US" dirty="0"/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467350" y="2619376"/>
            <a:ext cx="3438525" cy="723900"/>
          </a:xfrm>
          <a:prstGeom prst="wedgeRoundRectCallout">
            <a:avLst>
              <a:gd name="adj1" fmla="val -121110"/>
              <a:gd name="adj2" fmla="val 17763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dirty="0" smtClean="0"/>
              <a:t>Not necessary in this case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5514974" y="4467225"/>
            <a:ext cx="2924175" cy="704850"/>
          </a:xfrm>
          <a:prstGeom prst="wedgeRoundRectCallout">
            <a:avLst>
              <a:gd name="adj1" fmla="val -82396"/>
              <a:gd name="adj2" fmla="val -11824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dirty="0" smtClean="0"/>
              <a:t>Runtime error, but will compile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5505450" y="3514725"/>
            <a:ext cx="2781300" cy="552450"/>
          </a:xfrm>
          <a:prstGeom prst="wedgeRoundRectCallout">
            <a:avLst>
              <a:gd name="adj1" fmla="val -126997"/>
              <a:gd name="adj2" fmla="val -39224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dirty="0" smtClean="0"/>
              <a:t>Implicit creation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agents in Eiffel?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101000"/>
              </a:lnSpc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Objects that represent operations</a:t>
            </a:r>
          </a:p>
          <a:p>
            <a:pPr marL="341313" indent="-341313" eaLnBrk="1" hangingPunct="1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endParaRPr lang="en-GB" dirty="0" smtClean="0">
              <a:solidFill>
                <a:schemeClr val="tx1"/>
              </a:solidFill>
            </a:endParaRPr>
          </a:p>
          <a:p>
            <a:pPr marL="341313" indent="-341313"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Can be seen as operation wrappers</a:t>
            </a:r>
          </a:p>
          <a:p>
            <a:pPr marL="341313" indent="-341313" eaLnBrk="1" hangingPunct="1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endParaRPr lang="en-GB" dirty="0" smtClean="0">
              <a:solidFill>
                <a:schemeClr val="tx1"/>
              </a:solidFill>
            </a:endParaRPr>
          </a:p>
          <a:p>
            <a:pPr marL="341313" indent="-341313"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Similar to </a:t>
            </a:r>
          </a:p>
          <a:p>
            <a:pPr marL="1238251" lvl="1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delegates in C#</a:t>
            </a:r>
          </a:p>
          <a:p>
            <a:pPr marL="1238251" lvl="1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anonymous inner classes in Java &lt; 7</a:t>
            </a:r>
          </a:p>
          <a:p>
            <a:pPr marL="1238251" lvl="1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closures in Java 7</a:t>
            </a:r>
          </a:p>
          <a:p>
            <a:pPr marL="1238251" lvl="1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function pointers in C</a:t>
            </a:r>
          </a:p>
          <a:p>
            <a:pPr marL="1238251" lvl="1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functors in C++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Every agent has an associated routine, which the agent wraps and is able to invoke</a:t>
            </a:r>
          </a:p>
          <a:p>
            <a:pPr marL="341313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rgbClr val="3333CC"/>
                </a:solidFill>
              </a:rPr>
              <a:t>	</a:t>
            </a:r>
          </a:p>
          <a:p>
            <a:pPr marL="341313" indent="-341313"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To get an agent, use the </a:t>
            </a:r>
            <a:r>
              <a:rPr lang="en-GB" b="1" dirty="0" smtClean="0">
                <a:solidFill>
                  <a:srgbClr val="000099"/>
                </a:solidFill>
              </a:rPr>
              <a:t>agent</a:t>
            </a:r>
            <a:r>
              <a:rPr lang="en-GB" b="1" dirty="0" smtClean="0"/>
              <a:t> </a:t>
            </a:r>
            <a:r>
              <a:rPr lang="en-GB" dirty="0" smtClean="0">
                <a:solidFill>
                  <a:schemeClr val="tx1"/>
                </a:solidFill>
              </a:rPr>
              <a:t>keyword</a:t>
            </a:r>
          </a:p>
          <a:p>
            <a:pPr marL="341313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tx1"/>
                </a:solidFill>
              </a:rPr>
              <a:t>e.g.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3333CC"/>
                </a:solidFill>
              </a:rPr>
              <a:t>an_agent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3333CC"/>
                </a:solidFill>
              </a:rPr>
              <a:t>:=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000099"/>
                </a:solidFill>
              </a:rPr>
              <a:t>agent</a:t>
            </a:r>
            <a:r>
              <a:rPr lang="en-GB" b="1" dirty="0" smtClean="0"/>
              <a:t> </a:t>
            </a:r>
            <a:r>
              <a:rPr lang="en-GB" dirty="0" err="1" smtClean="0">
                <a:solidFill>
                  <a:srgbClr val="3333CC"/>
                </a:solidFill>
              </a:rPr>
              <a:t>my_routine</a:t>
            </a:r>
            <a:endParaRPr lang="en-GB" dirty="0" smtClean="0">
              <a:solidFill>
                <a:srgbClr val="3333CC"/>
              </a:solidFill>
            </a:endParaRPr>
          </a:p>
          <a:p>
            <a:pPr marL="341313" indent="-341313"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endParaRPr lang="en-GB" dirty="0" smtClean="0"/>
          </a:p>
          <a:p>
            <a:pPr marL="341313" indent="-341313"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This is called </a:t>
            </a:r>
            <a:r>
              <a:rPr lang="en-GB" dirty="0" smtClean="0">
                <a:solidFill>
                  <a:srgbClr val="C00000"/>
                </a:solidFill>
              </a:rPr>
              <a:t>agent definition</a:t>
            </a:r>
          </a:p>
          <a:p>
            <a:pPr marL="341313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endParaRPr lang="en-GB" dirty="0" smtClean="0">
              <a:solidFill>
                <a:srgbClr val="3333CC"/>
              </a:solidFill>
            </a:endParaRPr>
          </a:p>
          <a:p>
            <a:pPr marL="341313" indent="-341313"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What’s the type of </a:t>
            </a:r>
            <a:r>
              <a:rPr lang="en-GB" dirty="0" err="1" smtClean="0">
                <a:solidFill>
                  <a:schemeClr val="tx1"/>
                </a:solidFill>
              </a:rPr>
              <a:t>an_agent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EiffelBase</a:t>
            </a:r>
            <a:r>
              <a:rPr lang="en-US" dirty="0" smtClean="0"/>
              <a:t> classes representing agents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371849" y="1238250"/>
            <a:ext cx="2200275" cy="1057275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FF"/>
                </a:solidFill>
              </a:rPr>
              <a:t>*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ROUTINE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952499" y="2857500"/>
            <a:ext cx="2562225" cy="904875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PROCEDURE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505450" y="2981325"/>
            <a:ext cx="2476500" cy="809625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FUNCTION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495924" y="5276851"/>
            <a:ext cx="2514601" cy="7810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PREDICATE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17" name="Straight Arrow Connector 16"/>
          <p:cNvCxnSpPr>
            <a:stCxn id="13" idx="7"/>
          </p:cNvCxnSpPr>
          <p:nvPr/>
        </p:nvCxnSpPr>
        <p:spPr bwMode="auto">
          <a:xfrm rot="16200000" flipH="1">
            <a:off x="2907593" y="3221918"/>
            <a:ext cx="934282" cy="470478"/>
          </a:xfrm>
          <a:prstGeom prst="straightConnector1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3" idx="7"/>
            <a:endCxn id="4" idx="3"/>
          </p:cNvCxnSpPr>
          <p:nvPr/>
        </p:nvCxnSpPr>
        <p:spPr bwMode="auto">
          <a:xfrm rot="5400000" flipH="1" flipV="1">
            <a:off x="2992121" y="2288066"/>
            <a:ext cx="849325" cy="554577"/>
          </a:xfrm>
          <a:prstGeom prst="straightConnector1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3" idx="7"/>
            <a:endCxn id="4" idx="3"/>
          </p:cNvCxnSpPr>
          <p:nvPr/>
        </p:nvCxnSpPr>
        <p:spPr bwMode="auto">
          <a:xfrm rot="5400000" flipH="1" flipV="1">
            <a:off x="2992121" y="2288066"/>
            <a:ext cx="849325" cy="554577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14" idx="1"/>
            <a:endCxn id="4" idx="5"/>
          </p:cNvCxnSpPr>
          <p:nvPr/>
        </p:nvCxnSpPr>
        <p:spPr bwMode="auto">
          <a:xfrm rot="16200000" flipV="1">
            <a:off x="5079413" y="2311180"/>
            <a:ext cx="959201" cy="618224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15" idx="0"/>
            <a:endCxn id="14" idx="4"/>
          </p:cNvCxnSpPr>
          <p:nvPr/>
        </p:nvCxnSpPr>
        <p:spPr bwMode="auto">
          <a:xfrm rot="16200000" flipV="1">
            <a:off x="6005513" y="4529138"/>
            <a:ext cx="1485901" cy="9525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609850" y="1276350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call</a:t>
            </a:r>
            <a:endParaRPr lang="en-US" i="1" dirty="0">
              <a:solidFill>
                <a:srgbClr val="3333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43850" y="333375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item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Type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i="1" dirty="0" smtClean="0"/>
              <a:t>p: PROCEDURE </a:t>
            </a:r>
            <a:r>
              <a:rPr lang="en-GB" dirty="0" smtClean="0"/>
              <a:t>[</a:t>
            </a:r>
            <a:r>
              <a:rPr lang="en-GB" i="1" dirty="0" smtClean="0"/>
              <a:t>ANY, TUPLE</a:t>
            </a:r>
            <a:r>
              <a:rPr lang="en-GB" dirty="0" smtClean="0"/>
              <a:t>]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	Agent representing a procedure belonging to a class that conforms to ANY. At least 0 open arguments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endParaRPr lang="en-GB" dirty="0" smtClean="0">
              <a:solidFill>
                <a:schemeClr val="tx1"/>
              </a:solidFill>
            </a:endParaRP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i="1" dirty="0" smtClean="0"/>
              <a:t>q: PROCEDURE </a:t>
            </a:r>
            <a:r>
              <a:rPr lang="en-GB" dirty="0" smtClean="0"/>
              <a:t>[</a:t>
            </a:r>
            <a:r>
              <a:rPr lang="en-GB" i="1" dirty="0" smtClean="0"/>
              <a:t>C, TUPLE </a:t>
            </a:r>
            <a:r>
              <a:rPr lang="en-GB" dirty="0" smtClean="0"/>
              <a:t>[</a:t>
            </a:r>
            <a:r>
              <a:rPr lang="en-GB" i="1" dirty="0" smtClean="0"/>
              <a:t>X, Y, Z</a:t>
            </a:r>
            <a:r>
              <a:rPr lang="en-GB" dirty="0" smtClean="0"/>
              <a:t>]]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	Agent representing a procedure belonging to a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	class that conforms to C. At least 3 open arguments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endParaRPr lang="en-GB" dirty="0" smtClean="0">
              <a:solidFill>
                <a:schemeClr val="tx1"/>
              </a:solidFill>
            </a:endParaRP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i="1" dirty="0" smtClean="0"/>
              <a:t>f: FUNCTION </a:t>
            </a:r>
            <a:r>
              <a:rPr lang="en-GB" dirty="0" smtClean="0"/>
              <a:t>[</a:t>
            </a:r>
            <a:r>
              <a:rPr lang="en-GB" i="1" dirty="0" smtClean="0"/>
              <a:t>ANY, TUPLE </a:t>
            </a:r>
            <a:r>
              <a:rPr lang="en-GB" dirty="0" smtClean="0"/>
              <a:t>[</a:t>
            </a:r>
            <a:r>
              <a:rPr lang="en-GB" i="1" dirty="0" smtClean="0"/>
              <a:t>X, Y</a:t>
            </a:r>
            <a:r>
              <a:rPr lang="en-GB" dirty="0" smtClean="0"/>
              <a:t>], </a:t>
            </a:r>
            <a:r>
              <a:rPr lang="en-GB" i="1" dirty="0" smtClean="0"/>
              <a:t>RES</a:t>
            </a:r>
            <a:r>
              <a:rPr lang="en-GB" dirty="0" smtClean="0"/>
              <a:t>]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	Agent representing a function belonging to a class that conforms to ANY. At least 2 open arguments, result of type </a:t>
            </a:r>
            <a:r>
              <a:rPr lang="en-GB" i="1" dirty="0" smtClean="0">
                <a:solidFill>
                  <a:schemeClr val="tx1"/>
                </a:solidFill>
              </a:rPr>
              <a:t>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and closed agent arguments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066799"/>
            <a:ext cx="8229600" cy="3173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588">
              <a:lnSpc>
                <a:spcPct val="91000"/>
              </a:lnSpc>
              <a:spcBef>
                <a:spcPts val="1350"/>
              </a:spcBef>
              <a:buClr>
                <a:srgbClr val="990000"/>
              </a:buClr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sz="2000" dirty="0">
                <a:solidFill>
                  <a:schemeClr val="tx1"/>
                </a:solidFill>
                <a:latin typeface="+mn-lt"/>
              </a:rPr>
              <a:t>An agent can have both “closed” and “open” </a:t>
            </a:r>
            <a:r>
              <a:rPr lang="en-GB" sz="2000" dirty="0" smtClean="0">
                <a:solidFill>
                  <a:schemeClr val="tx1"/>
                </a:solidFill>
                <a:latin typeface="+mn-lt"/>
              </a:rPr>
              <a:t>arguments:</a:t>
            </a:r>
          </a:p>
          <a:p>
            <a:pPr lvl="1" indent="1588">
              <a:lnSpc>
                <a:spcPct val="91000"/>
              </a:lnSpc>
              <a:spcBef>
                <a:spcPts val="1350"/>
              </a:spcBef>
              <a:buClr>
                <a:srgbClr val="990000"/>
              </a:buClr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sz="2000" dirty="0" smtClean="0">
                <a:solidFill>
                  <a:srgbClr val="990000"/>
                </a:solidFill>
                <a:latin typeface="+mn-lt"/>
              </a:rPr>
              <a:t> closed </a:t>
            </a:r>
            <a:r>
              <a:rPr lang="en-GB" sz="2000" dirty="0">
                <a:solidFill>
                  <a:srgbClr val="990000"/>
                </a:solidFill>
                <a:latin typeface="+mn-lt"/>
              </a:rPr>
              <a:t>arguments </a:t>
            </a:r>
            <a:r>
              <a:rPr lang="en-GB" sz="2000" dirty="0" smtClean="0">
                <a:solidFill>
                  <a:schemeClr val="tx1"/>
                </a:solidFill>
                <a:latin typeface="+mn-lt"/>
              </a:rPr>
              <a:t>are set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at agent definition </a:t>
            </a:r>
            <a:r>
              <a:rPr lang="en-GB" sz="2000" dirty="0" smtClean="0">
                <a:solidFill>
                  <a:schemeClr val="tx1"/>
                </a:solidFill>
                <a:latin typeface="+mn-lt"/>
              </a:rPr>
              <a:t>time</a:t>
            </a:r>
          </a:p>
          <a:p>
            <a:pPr lvl="1" indent="1588">
              <a:lnSpc>
                <a:spcPct val="91000"/>
              </a:lnSpc>
              <a:spcBef>
                <a:spcPts val="1350"/>
              </a:spcBef>
              <a:buClr>
                <a:srgbClr val="990000"/>
              </a:buClr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sz="2000" dirty="0" smtClean="0">
                <a:solidFill>
                  <a:srgbClr val="990000"/>
                </a:solidFill>
                <a:latin typeface="+mn-lt"/>
              </a:rPr>
              <a:t> open </a:t>
            </a:r>
            <a:r>
              <a:rPr lang="en-GB" sz="2000" dirty="0">
                <a:solidFill>
                  <a:srgbClr val="990000"/>
                </a:solidFill>
                <a:latin typeface="+mn-lt"/>
              </a:rPr>
              <a:t>arguments </a:t>
            </a:r>
            <a:r>
              <a:rPr lang="en-GB" sz="2000" dirty="0" smtClean="0">
                <a:solidFill>
                  <a:schemeClr val="tx1"/>
                </a:solidFill>
                <a:latin typeface="+mn-lt"/>
              </a:rPr>
              <a:t>are set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at agent call </a:t>
            </a:r>
            <a:r>
              <a:rPr lang="en-GB" sz="2000" dirty="0" smtClean="0">
                <a:solidFill>
                  <a:schemeClr val="tx1"/>
                </a:solidFill>
                <a:latin typeface="+mn-lt"/>
              </a:rPr>
              <a:t>time.</a:t>
            </a:r>
            <a:endParaRPr lang="en-GB" sz="2000" dirty="0" smtClean="0">
              <a:latin typeface="+mn-lt"/>
            </a:endParaRPr>
          </a:p>
          <a:p>
            <a:pPr indent="1588">
              <a:lnSpc>
                <a:spcPct val="91000"/>
              </a:lnSpc>
              <a:spcBef>
                <a:spcPts val="1350"/>
              </a:spcBef>
              <a:buClr>
                <a:srgbClr val="990000"/>
              </a:buClr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sz="2000" dirty="0" smtClean="0">
                <a:solidFill>
                  <a:schemeClr val="tx1"/>
                </a:solidFill>
                <a:latin typeface="+mn-lt"/>
              </a:rPr>
              <a:t>To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keep an argument open, replace it by a question mark</a:t>
            </a:r>
          </a:p>
          <a:p>
            <a:pPr indent="1588">
              <a:lnSpc>
                <a:spcPct val="91000"/>
              </a:lnSpc>
              <a:buFont typeface="Wingdings" pitchFamily="2" charset="2"/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endParaRPr lang="en-GB" sz="2000" dirty="0">
              <a:solidFill>
                <a:schemeClr val="tx1"/>
              </a:solidFill>
              <a:latin typeface="+mn-lt"/>
            </a:endParaRPr>
          </a:p>
          <a:p>
            <a:pPr indent="1588">
              <a:lnSpc>
                <a:spcPct val="91000"/>
              </a:lnSpc>
              <a:buFont typeface="Wingdings" pitchFamily="2" charset="2"/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GB" sz="2000" b="1" kern="0" dirty="0">
                <a:solidFill>
                  <a:srgbClr val="0000FF"/>
                </a:solidFill>
                <a:latin typeface="+mn-lt"/>
                <a:cs typeface="+mn-cs"/>
              </a:rPr>
              <a:t>   </a:t>
            </a:r>
            <a:r>
              <a:rPr lang="en-GB" sz="2000" b="1" kern="0" dirty="0" smtClean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GB" sz="2000" i="1" kern="0" dirty="0" smtClean="0">
                <a:solidFill>
                  <a:srgbClr val="0000FF"/>
                </a:solidFill>
                <a:latin typeface="+mn-lt"/>
                <a:cs typeface="+mn-cs"/>
              </a:rPr>
              <a:t>u</a:t>
            </a:r>
            <a:r>
              <a:rPr lang="en-GB" sz="2000" kern="0" dirty="0" smtClean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:= </a:t>
            </a:r>
            <a:r>
              <a:rPr lang="en-GB" sz="2000" b="1" kern="0" dirty="0">
                <a:solidFill>
                  <a:srgbClr val="000099"/>
                </a:solidFill>
                <a:latin typeface="+mn-lt"/>
                <a:cs typeface="+mn-cs"/>
              </a:rPr>
              <a:t>agent</a:t>
            </a:r>
            <a:r>
              <a:rPr lang="en-GB" sz="2000" b="1" kern="0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GB" sz="2000" i="1" kern="0" dirty="0">
                <a:solidFill>
                  <a:srgbClr val="0000FF"/>
                </a:solidFill>
                <a:latin typeface="+mn-lt"/>
                <a:cs typeface="+mn-cs"/>
              </a:rPr>
              <a:t>a0.f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 (</a:t>
            </a:r>
            <a:r>
              <a:rPr lang="en-GB" sz="2000" i="1" kern="0" dirty="0">
                <a:solidFill>
                  <a:srgbClr val="0000FF"/>
                </a:solidFill>
                <a:latin typeface="+mn-lt"/>
                <a:cs typeface="+mn-cs"/>
              </a:rPr>
              <a:t>a1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, </a:t>
            </a:r>
            <a:r>
              <a:rPr lang="en-GB" sz="2000" i="1" kern="0" dirty="0">
                <a:solidFill>
                  <a:srgbClr val="0000FF"/>
                </a:solidFill>
                <a:latin typeface="+mn-lt"/>
                <a:cs typeface="+mn-cs"/>
              </a:rPr>
              <a:t>a2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, </a:t>
            </a:r>
            <a:r>
              <a:rPr lang="en-GB" sz="2000" i="1" kern="0" dirty="0">
                <a:solidFill>
                  <a:srgbClr val="0000FF"/>
                </a:solidFill>
                <a:latin typeface="+mn-lt"/>
                <a:cs typeface="+mn-cs"/>
              </a:rPr>
              <a:t>a3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) </a:t>
            </a:r>
            <a:r>
              <a:rPr lang="en-GB" sz="2000" kern="0" dirty="0">
                <a:solidFill>
                  <a:srgbClr val="990000"/>
                </a:solidFill>
                <a:latin typeface="+mn-lt"/>
                <a:cs typeface="+mn-cs"/>
              </a:rPr>
              <a:t>-- All closed</a:t>
            </a:r>
          </a:p>
          <a:p>
            <a:pPr>
              <a:buFont typeface="Arial" charset="0"/>
              <a:buNone/>
              <a:defRPr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76" y="3609977"/>
            <a:ext cx="32099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i="1" kern="0" dirty="0" smtClean="0">
                <a:solidFill>
                  <a:srgbClr val="0000FF"/>
                </a:solidFill>
                <a:latin typeface="+mn-lt"/>
                <a:cs typeface="+mn-cs"/>
              </a:rPr>
              <a:t>w</a:t>
            </a:r>
            <a:r>
              <a:rPr lang="en-GB" sz="2000" kern="0" dirty="0" smtClean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:= </a:t>
            </a:r>
            <a:r>
              <a:rPr lang="en-GB" sz="2000" b="1" kern="0" dirty="0">
                <a:solidFill>
                  <a:srgbClr val="000099"/>
                </a:solidFill>
                <a:latin typeface="+mn-lt"/>
                <a:cs typeface="+mn-cs"/>
              </a:rPr>
              <a:t>agent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GB" sz="2000" i="1" kern="0" dirty="0">
                <a:solidFill>
                  <a:srgbClr val="0000FF"/>
                </a:solidFill>
                <a:latin typeface="+mn-lt"/>
                <a:cs typeface="+mn-cs"/>
              </a:rPr>
              <a:t>a0.f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 (</a:t>
            </a:r>
            <a:r>
              <a:rPr lang="en-GB" sz="2000" i="1" kern="0" dirty="0">
                <a:solidFill>
                  <a:srgbClr val="0000FF"/>
                </a:solidFill>
                <a:latin typeface="+mn-lt"/>
                <a:cs typeface="+mn-cs"/>
              </a:rPr>
              <a:t>a1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, </a:t>
            </a:r>
            <a:r>
              <a:rPr lang="en-GB" sz="2000" i="1" kern="0" dirty="0">
                <a:solidFill>
                  <a:srgbClr val="0000FF"/>
                </a:solidFill>
                <a:latin typeface="+mn-lt"/>
                <a:cs typeface="+mn-cs"/>
              </a:rPr>
              <a:t>a2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, ?)</a:t>
            </a:r>
            <a:r>
              <a:rPr lang="x-none" sz="2000" kern="0" dirty="0" smtClean="0">
                <a:solidFill>
                  <a:srgbClr val="0000FF"/>
                </a:solidFill>
                <a:latin typeface="+mn-lt"/>
                <a:cs typeface="+mn-cs"/>
              </a:rPr>
              <a:t>‏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475" y="3952875"/>
            <a:ext cx="42672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i="1" kern="0" dirty="0" smtClean="0">
                <a:solidFill>
                  <a:srgbClr val="0000FF"/>
                </a:solidFill>
                <a:latin typeface="+mn-lt"/>
              </a:rPr>
              <a:t>x</a:t>
            </a:r>
            <a:r>
              <a:rPr lang="en-GB" sz="2000" kern="0" dirty="0" smtClean="0">
                <a:solidFill>
                  <a:srgbClr val="0000FF"/>
                </a:solidFill>
                <a:latin typeface="+mn-lt"/>
              </a:rPr>
              <a:t> := </a:t>
            </a:r>
            <a:r>
              <a:rPr lang="en-GB" sz="2000" b="1" kern="0" dirty="0">
                <a:solidFill>
                  <a:srgbClr val="000099"/>
                </a:solidFill>
                <a:latin typeface="+mn-lt"/>
              </a:rPr>
              <a:t>agent</a:t>
            </a:r>
            <a:r>
              <a:rPr lang="en-GB" sz="2000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000" i="1" kern="0" dirty="0">
                <a:solidFill>
                  <a:srgbClr val="0000FF"/>
                </a:solidFill>
                <a:latin typeface="+mn-lt"/>
              </a:rPr>
              <a:t>a0.f</a:t>
            </a:r>
            <a:r>
              <a:rPr lang="en-GB" sz="2000" kern="0" dirty="0">
                <a:solidFill>
                  <a:srgbClr val="0000FF"/>
                </a:solidFill>
                <a:latin typeface="+mn-lt"/>
              </a:rPr>
              <a:t> (</a:t>
            </a:r>
            <a:r>
              <a:rPr lang="en-GB" sz="2000" i="1" kern="0" dirty="0">
                <a:solidFill>
                  <a:srgbClr val="0000FF"/>
                </a:solidFill>
                <a:latin typeface="+mn-lt"/>
              </a:rPr>
              <a:t>a1</a:t>
            </a:r>
            <a:r>
              <a:rPr lang="en-GB" sz="2000" kern="0" dirty="0">
                <a:solidFill>
                  <a:srgbClr val="0000FF"/>
                </a:solidFill>
                <a:latin typeface="+mn-lt"/>
              </a:rPr>
              <a:t>, ?, </a:t>
            </a:r>
            <a:r>
              <a:rPr lang="en-GB" sz="2000" i="1" kern="0" dirty="0">
                <a:solidFill>
                  <a:srgbClr val="0000FF"/>
                </a:solidFill>
                <a:latin typeface="+mn-lt"/>
              </a:rPr>
              <a:t>a3</a:t>
            </a:r>
            <a:r>
              <a:rPr lang="en-GB" sz="2000" kern="0" dirty="0" smtClean="0">
                <a:solidFill>
                  <a:srgbClr val="0000FF"/>
                </a:solidFill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325" y="4295775"/>
            <a:ext cx="42672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kern="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000" i="1" kern="0" dirty="0">
                <a:solidFill>
                  <a:srgbClr val="0000FF"/>
                </a:solidFill>
                <a:latin typeface="+mn-lt"/>
              </a:rPr>
              <a:t>y</a:t>
            </a:r>
            <a:r>
              <a:rPr lang="en-GB" sz="2000" kern="0" dirty="0">
                <a:solidFill>
                  <a:srgbClr val="0000FF"/>
                </a:solidFill>
                <a:latin typeface="+mn-lt"/>
              </a:rPr>
              <a:t> := </a:t>
            </a:r>
            <a:r>
              <a:rPr lang="en-GB" sz="2000" b="1" kern="0" dirty="0">
                <a:solidFill>
                  <a:srgbClr val="000099"/>
                </a:solidFill>
                <a:latin typeface="+mn-lt"/>
              </a:rPr>
              <a:t>agent</a:t>
            </a:r>
            <a:r>
              <a:rPr lang="en-GB" sz="2000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000" i="1" kern="0" dirty="0">
                <a:solidFill>
                  <a:srgbClr val="0000FF"/>
                </a:solidFill>
                <a:latin typeface="+mn-lt"/>
              </a:rPr>
              <a:t>a0.f</a:t>
            </a:r>
            <a:r>
              <a:rPr lang="en-GB" sz="2000" kern="0" dirty="0">
                <a:solidFill>
                  <a:srgbClr val="0000FF"/>
                </a:solidFill>
                <a:latin typeface="+mn-lt"/>
              </a:rPr>
              <a:t> (</a:t>
            </a:r>
            <a:r>
              <a:rPr lang="en-GB" sz="2000" i="1" kern="0" dirty="0">
                <a:solidFill>
                  <a:srgbClr val="0000FF"/>
                </a:solidFill>
                <a:latin typeface="+mn-lt"/>
              </a:rPr>
              <a:t>a1</a:t>
            </a:r>
            <a:r>
              <a:rPr lang="en-GB" sz="2000" kern="0" dirty="0">
                <a:solidFill>
                  <a:srgbClr val="0000FF"/>
                </a:solidFill>
                <a:latin typeface="+mn-lt"/>
              </a:rPr>
              <a:t>, ?, </a:t>
            </a:r>
            <a:r>
              <a:rPr lang="en-GB" sz="2000" kern="0" dirty="0" smtClean="0">
                <a:solidFill>
                  <a:srgbClr val="0000FF"/>
                </a:solidFill>
                <a:latin typeface="+mn-lt"/>
              </a:rPr>
              <a:t>?)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325" y="4638675"/>
            <a:ext cx="6324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kern="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000" i="1" kern="0" dirty="0">
                <a:solidFill>
                  <a:srgbClr val="0000FF"/>
                </a:solidFill>
                <a:latin typeface="+mn-lt"/>
              </a:rPr>
              <a:t>z</a:t>
            </a:r>
            <a:r>
              <a:rPr lang="en-GB" sz="2000" kern="0" dirty="0">
                <a:solidFill>
                  <a:srgbClr val="0000FF"/>
                </a:solidFill>
                <a:latin typeface="+mn-lt"/>
              </a:rPr>
              <a:t> := </a:t>
            </a:r>
            <a:r>
              <a:rPr lang="en-GB" sz="2000" b="1" kern="0" dirty="0">
                <a:solidFill>
                  <a:srgbClr val="000099"/>
                </a:solidFill>
                <a:latin typeface="+mn-lt"/>
              </a:rPr>
              <a:t>agent</a:t>
            </a:r>
            <a:r>
              <a:rPr lang="en-GB" sz="2000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000" i="1" kern="0" dirty="0">
                <a:solidFill>
                  <a:srgbClr val="0000FF"/>
                </a:solidFill>
                <a:latin typeface="+mn-lt"/>
              </a:rPr>
              <a:t>a0.f</a:t>
            </a:r>
            <a:r>
              <a:rPr lang="en-GB" sz="2000" kern="0" dirty="0">
                <a:solidFill>
                  <a:srgbClr val="0000FF"/>
                </a:solidFill>
                <a:latin typeface="+mn-lt"/>
              </a:rPr>
              <a:t> (?, ?, ?) </a:t>
            </a:r>
            <a:r>
              <a:rPr lang="en-GB" sz="2000" kern="0" dirty="0">
                <a:solidFill>
                  <a:srgbClr val="990000"/>
                </a:solidFill>
                <a:latin typeface="+mn-lt"/>
              </a:rPr>
              <a:t>-- All </a:t>
            </a:r>
            <a:r>
              <a:rPr lang="en-GB" sz="2000" kern="0" dirty="0" smtClean="0">
                <a:solidFill>
                  <a:srgbClr val="990000"/>
                </a:solidFill>
                <a:latin typeface="+mn-lt"/>
              </a:rPr>
              <a:t>open</a:t>
            </a:r>
            <a:endParaRPr lang="en-US" dirty="0">
              <a:solidFill>
                <a:srgbClr val="99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Calls</a:t>
            </a:r>
            <a:endParaRPr lang="en-US" dirty="0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19075" y="771525"/>
            <a:ext cx="8674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914400" rtl="0" eaLnBrk="1" fontAlgn="base" latinLnBrk="0" hangingPunct="1">
              <a:lnSpc>
                <a:spcPct val="81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 agent invokes its routine using the feature “call”	</a:t>
            </a:r>
          </a:p>
          <a:p>
            <a:pPr marL="341313" marR="0" lvl="0" indent="-341313" algn="l" defTabSz="914400" rtl="0" eaLnBrk="1" fontAlgn="base" latinLnBrk="0" hangingPunct="1">
              <a:lnSpc>
                <a:spcPct val="81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GB" sz="20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81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x1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T1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x2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T2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x3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T3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1313" marR="0" lvl="0" indent="-341313" algn="l" defTabSz="914400" rtl="0" eaLnBrk="1" fontAlgn="base" latinLnBrk="0" hangingPunct="1">
              <a:lnSpc>
                <a:spcPct val="81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kern="0" dirty="0" smtClean="0">
                <a:solidFill>
                  <a:srgbClr val="0000FF"/>
                </a:solidFill>
                <a:latin typeface="+mn-lt"/>
              </a:rPr>
              <a:t>	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defined in class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</a:p>
          <a:p>
            <a:pPr marL="341313" marR="0" lvl="0" indent="-341313" algn="just" defTabSz="914400" rtl="0" eaLnBrk="1" fontAlgn="base" latinLnBrk="0" hangingPunct="1">
              <a:lnSpc>
                <a:spcPct val="81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000" b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</a:t>
            </a:r>
            <a:r>
              <a:rPr kumimoji="0" lang="en-GB" sz="2000" b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a0: C; a1: T1; a2: T2; a3: T3</a:t>
            </a:r>
          </a:p>
          <a:p>
            <a:pPr marL="341313" marR="0" lvl="0" indent="-341313" algn="just" defTabSz="914400" rtl="0" eaLnBrk="1" fontAlgn="base" latinLnBrk="0" hangingPunct="1">
              <a:lnSpc>
                <a:spcPct val="81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</a:p>
          <a:p>
            <a:pPr marL="341313" marR="0" lvl="0" indent="-341313" algn="just" defTabSz="914400" rtl="0" eaLnBrk="1" fontAlgn="base" latinLnBrk="0" hangingPunct="1">
              <a:lnSpc>
                <a:spcPct val="81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agent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a0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a1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a2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a3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x-non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‏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just" defTabSz="914400" rtl="0" eaLnBrk="1" fontAlgn="base" latinLnBrk="0" hangingPunct="1">
              <a:lnSpc>
                <a:spcPct val="81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	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" y="3067050"/>
            <a:ext cx="4038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rgbClr val="3333FF"/>
                </a:solidFill>
                <a:latin typeface="+mn-lt"/>
              </a:rPr>
              <a:t>v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 := </a:t>
            </a:r>
            <a:r>
              <a:rPr lang="en-GB" sz="2000" b="1" dirty="0">
                <a:solidFill>
                  <a:srgbClr val="3333CC"/>
                </a:solidFill>
                <a:latin typeface="+mn-lt"/>
              </a:rPr>
              <a:t>agent</a:t>
            </a:r>
            <a:r>
              <a:rPr lang="en-GB" sz="2000" b="1" dirty="0">
                <a:latin typeface="+mn-lt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a0</a:t>
            </a:r>
            <a:r>
              <a:rPr lang="en-GB" sz="2000" b="1" dirty="0">
                <a:solidFill>
                  <a:srgbClr val="3333FF"/>
                </a:solidFill>
                <a:latin typeface="+mn-lt"/>
              </a:rPr>
              <a:t>.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f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 (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a2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, ?)</a:t>
            </a:r>
            <a:endParaRPr lang="en-US" sz="20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5" y="3505200"/>
            <a:ext cx="4038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rgbClr val="3333FF"/>
                </a:solidFill>
                <a:latin typeface="+mn-lt"/>
              </a:rPr>
              <a:t>w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 := </a:t>
            </a:r>
            <a:r>
              <a:rPr lang="en-GB" sz="2000" b="1" dirty="0">
                <a:solidFill>
                  <a:srgbClr val="3333CC"/>
                </a:solidFill>
                <a:latin typeface="+mn-lt"/>
              </a:rPr>
              <a:t>agent</a:t>
            </a:r>
            <a:r>
              <a:rPr lang="en-GB" sz="2000" b="1" dirty="0">
                <a:latin typeface="+mn-lt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a0</a:t>
            </a:r>
            <a:r>
              <a:rPr lang="en-GB" sz="2000" b="1" dirty="0">
                <a:solidFill>
                  <a:srgbClr val="3333FF"/>
                </a:solidFill>
                <a:latin typeface="+mn-lt"/>
              </a:rPr>
              <a:t>.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f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 (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?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, a3)</a:t>
            </a:r>
            <a:endParaRPr lang="en-US" sz="20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" y="3914775"/>
            <a:ext cx="4038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rgbClr val="3333FF"/>
                </a:solidFill>
                <a:latin typeface="+mn-lt"/>
              </a:rPr>
              <a:t>x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 := </a:t>
            </a:r>
            <a:r>
              <a:rPr lang="en-GB" sz="2000" b="1" dirty="0">
                <a:solidFill>
                  <a:srgbClr val="3333CC"/>
                </a:solidFill>
                <a:latin typeface="+mn-lt"/>
              </a:rPr>
              <a:t>agent</a:t>
            </a:r>
            <a:r>
              <a:rPr lang="en-GB" sz="2000" b="1" dirty="0">
                <a:latin typeface="+mn-lt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a0</a:t>
            </a:r>
            <a:r>
              <a:rPr lang="en-GB" sz="2000" b="1" dirty="0">
                <a:solidFill>
                  <a:srgbClr val="3333FF"/>
                </a:solidFill>
                <a:latin typeface="+mn-lt"/>
              </a:rPr>
              <a:t>.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f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 (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?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, ?)</a:t>
            </a:r>
            <a:endParaRPr lang="en-US" sz="20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" y="4324350"/>
            <a:ext cx="4038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rgbClr val="3333FF"/>
                </a:solidFill>
                <a:latin typeface="+mn-lt"/>
              </a:rPr>
              <a:t>y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 := </a:t>
            </a:r>
            <a:r>
              <a:rPr lang="en-GB" sz="2000" b="1" dirty="0">
                <a:solidFill>
                  <a:srgbClr val="3333CC"/>
                </a:solidFill>
                <a:latin typeface="+mn-lt"/>
              </a:rPr>
              <a:t>agent</a:t>
            </a:r>
            <a:r>
              <a:rPr lang="en-GB" sz="2000" b="1" dirty="0">
                <a:latin typeface="+mn-lt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a0</a:t>
            </a:r>
            <a:r>
              <a:rPr lang="en-GB" sz="2000" b="1" dirty="0">
                <a:solidFill>
                  <a:srgbClr val="3333FF"/>
                </a:solidFill>
                <a:latin typeface="+mn-lt"/>
              </a:rPr>
              <a:t>.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f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 (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?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?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?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)</a:t>
            </a:r>
            <a:endParaRPr lang="en-US" sz="20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467225" y="4314825"/>
            <a:ext cx="2714625" cy="3810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y.call</a:t>
            </a: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 ([a1, a2, a3])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457700" y="3886200"/>
            <a:ext cx="2171700" cy="3810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x.call</a:t>
            </a: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 ([a2, a3])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457700" y="3457575"/>
            <a:ext cx="1838325" cy="3810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w.call</a:t>
            </a: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 ([a2])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467225" y="3038475"/>
            <a:ext cx="1714500" cy="3810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v.call</a:t>
            </a: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 ([a3])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457700" y="2619375"/>
            <a:ext cx="1400175" cy="3810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u.call</a:t>
            </a: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 ([])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981452" y="2619375"/>
            <a:ext cx="3752848" cy="40005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PROCEDURE [C, TUPLE]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981451" y="3048000"/>
            <a:ext cx="4400549" cy="40005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PROCEDURE [C, TUPLE [T3]]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90976" y="3467100"/>
            <a:ext cx="4352924" cy="40005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PROCEDURE [C, TUPLE [T2]]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990975" y="3886200"/>
            <a:ext cx="4924425" cy="40005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PROCEDURE [C, TUPLE [T2, T3]]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81450" y="4314825"/>
            <a:ext cx="5162550" cy="40005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PROCEDURE [C, TUPLE [T1,T2,T3]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1550" y="5276850"/>
            <a:ext cx="635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 types of the agents?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  <p:bldP spid="18" grpId="0" animBg="1"/>
      <p:bldP spid="19" grpId="0" animBg="1"/>
      <p:bldP spid="20" grpId="0" animBg="1"/>
      <p:bldP spid="21" grpId="0" animBg="1"/>
      <p:bldP spid="2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News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Mock exam in one week (December 6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, 7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You have to be present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The week after (last exercise session) we will discuss the results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984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something to a 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2500" y="1943100"/>
            <a:ext cx="7248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3333FF"/>
                </a:solidFill>
              </a:rPr>
              <a:t>do_all</a:t>
            </a:r>
            <a:r>
              <a:rPr lang="en-US" sz="2000" dirty="0" smtClean="0">
                <a:solidFill>
                  <a:srgbClr val="3333FF"/>
                </a:solidFill>
              </a:rPr>
              <a:t>  (</a:t>
            </a:r>
            <a:r>
              <a:rPr lang="en-US" sz="2000" i="1" dirty="0" err="1" smtClean="0">
                <a:solidFill>
                  <a:srgbClr val="3333FF"/>
                </a:solidFill>
              </a:rPr>
              <a:t>do_this</a:t>
            </a:r>
            <a:r>
              <a:rPr lang="en-US" sz="2000" dirty="0" smtClean="0">
                <a:solidFill>
                  <a:srgbClr val="3333FF"/>
                </a:solidFill>
              </a:rPr>
              <a:t> : PROCEDURE[ANY, TUPLE[G]])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local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i="1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: INTEGER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3450" y="3190875"/>
            <a:ext cx="28289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from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until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loop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3450" y="5667060"/>
            <a:ext cx="7277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000099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5700" y="3190875"/>
            <a:ext cx="4524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:= 1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</a:p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&gt; </a:t>
            </a:r>
            <a:r>
              <a:rPr lang="en-US" sz="2000" i="1" dirty="0" smtClean="0">
                <a:solidFill>
                  <a:srgbClr val="3333FF"/>
                </a:solidFill>
              </a:rPr>
              <a:t>count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475" y="695325"/>
            <a:ext cx="85915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/>
              <a:t>Given a simple </a:t>
            </a:r>
            <a:r>
              <a:rPr lang="en-US" sz="2000" dirty="0" smtClean="0">
                <a:solidFill>
                  <a:srgbClr val="3333FF"/>
                </a:solidFill>
              </a:rPr>
              <a:t>ARRAY [G]</a:t>
            </a:r>
            <a:r>
              <a:rPr lang="en-US" sz="2000" dirty="0" smtClean="0"/>
              <a:t> class, with only the features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`count’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3333FF"/>
                </a:solidFill>
              </a:rPr>
              <a:t>`at’</a:t>
            </a:r>
            <a:r>
              <a:rPr lang="en-US" sz="2000" dirty="0" smtClean="0"/>
              <a:t>, implement a feature which will take an agent and perform it on every element of the array.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695700" y="4724400"/>
            <a:ext cx="4524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3333FF"/>
                </a:solidFill>
              </a:rPr>
              <a:t>do_this.call</a:t>
            </a:r>
            <a:r>
              <a:rPr lang="en-US" sz="2000" dirty="0" smtClean="0">
                <a:solidFill>
                  <a:srgbClr val="3333FF"/>
                </a:solidFill>
              </a:rPr>
              <a:t> ([at (</a:t>
            </a:r>
            <a:r>
              <a:rPr lang="en-US" sz="2000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)])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i := </a:t>
            </a:r>
            <a:r>
              <a:rPr lang="en-US" sz="2000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For-all quantifiers over lists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2500" y="1104900"/>
            <a:ext cx="7248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3333FF"/>
                </a:solidFill>
              </a:rPr>
              <a:t>for_all</a:t>
            </a:r>
            <a:r>
              <a:rPr lang="en-US" sz="2000" i="1" dirty="0" smtClean="0">
                <a:solidFill>
                  <a:srgbClr val="3333FF"/>
                </a:solidFill>
              </a:rPr>
              <a:t>  </a:t>
            </a:r>
            <a:r>
              <a:rPr lang="en-US" sz="2000" dirty="0" smtClean="0">
                <a:solidFill>
                  <a:srgbClr val="3333FF"/>
                </a:solidFill>
              </a:rPr>
              <a:t>(</a:t>
            </a:r>
            <a:r>
              <a:rPr lang="en-US" sz="2000" i="1" dirty="0" err="1" smtClean="0">
                <a:solidFill>
                  <a:srgbClr val="3333FF"/>
                </a:solidFill>
              </a:rPr>
              <a:t>pred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: PREDICATE [ANY, TUPLE[G]])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local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i="1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: INTEGER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3450" y="2867025"/>
            <a:ext cx="28289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from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until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loop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3450" y="5321397"/>
            <a:ext cx="7277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000099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3300" y="2876550"/>
            <a:ext cx="4524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:= 1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</a:p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&gt; </a:t>
            </a:r>
            <a:r>
              <a:rPr lang="en-US" sz="2000" i="1" dirty="0" smtClean="0">
                <a:solidFill>
                  <a:srgbClr val="3333FF"/>
                </a:solidFill>
              </a:rPr>
              <a:t>count </a:t>
            </a:r>
            <a:r>
              <a:rPr lang="en-US" sz="2000" b="1" dirty="0" smtClean="0">
                <a:solidFill>
                  <a:srgbClr val="000099"/>
                </a:solidFill>
              </a:rPr>
              <a:t>or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not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Result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5616" y="2419350"/>
            <a:ext cx="371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Result</a:t>
            </a:r>
            <a:r>
              <a:rPr lang="en-US" sz="2000" dirty="0" smtClean="0">
                <a:solidFill>
                  <a:srgbClr val="3333FF"/>
                </a:solidFill>
              </a:rPr>
              <a:t> := </a:t>
            </a:r>
            <a:r>
              <a:rPr lang="en-US" sz="2000" b="1" dirty="0" smtClean="0">
                <a:solidFill>
                  <a:srgbClr val="000099"/>
                </a:solidFill>
              </a:rPr>
              <a:t>True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3775" y="4400550"/>
            <a:ext cx="4924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Result</a:t>
            </a:r>
            <a:r>
              <a:rPr lang="en-US" sz="2000" dirty="0" smtClean="0">
                <a:solidFill>
                  <a:srgbClr val="3333FF"/>
                </a:solidFill>
              </a:rPr>
              <a:t> := </a:t>
            </a:r>
            <a:r>
              <a:rPr lang="en-US" sz="2000" i="1" dirty="0" err="1" smtClean="0">
                <a:solidFill>
                  <a:srgbClr val="3333FF"/>
                </a:solidFill>
              </a:rPr>
              <a:t>pred.item</a:t>
            </a:r>
            <a:r>
              <a:rPr lang="en-US" sz="2000" dirty="0" smtClean="0">
                <a:solidFill>
                  <a:srgbClr val="3333FF"/>
                </a:solidFill>
              </a:rPr>
              <a:t> ([</a:t>
            </a:r>
            <a:r>
              <a:rPr lang="en-US" sz="2000" i="1" dirty="0" smtClean="0">
                <a:solidFill>
                  <a:srgbClr val="3333FF"/>
                </a:solidFill>
              </a:rPr>
              <a:t>at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i="1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)])</a:t>
            </a: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:= </a:t>
            </a:r>
            <a:r>
              <a:rPr lang="en-US" sz="2000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inline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3"/>
            <a:ext cx="8594725" cy="578709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 can also define our agents as-we-go!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Applying this to the previous </a:t>
            </a:r>
            <a:r>
              <a:rPr lang="en-US" dirty="0" smtClean="0"/>
              <a:t>`</a:t>
            </a:r>
            <a:r>
              <a:rPr lang="en-US" dirty="0" err="1" smtClean="0"/>
              <a:t>for_all</a:t>
            </a:r>
            <a:r>
              <a:rPr lang="en-US" dirty="0" smtClean="0"/>
              <a:t>’ </a:t>
            </a:r>
            <a:r>
              <a:rPr lang="en-US" dirty="0" smtClean="0">
                <a:solidFill>
                  <a:schemeClr val="tx1"/>
                </a:solidFill>
              </a:rPr>
              <a:t>function we made, we can do: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000" dirty="0" err="1" smtClean="0"/>
              <a:t>for_all_ex</a:t>
            </a:r>
            <a:r>
              <a:rPr lang="en-US" sz="2000" dirty="0" smtClean="0"/>
              <a:t> (</a:t>
            </a:r>
            <a:r>
              <a:rPr lang="en-US" sz="2000" dirty="0" err="1" smtClean="0"/>
              <a:t>int_array</a:t>
            </a:r>
            <a:r>
              <a:rPr lang="en-US" sz="2000" dirty="0" smtClean="0"/>
              <a:t> : ARRAY [INTEGER]): BOOLEAN</a:t>
            </a:r>
          </a:p>
          <a:p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99"/>
                </a:solidFill>
              </a:rPr>
              <a:t>local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greater_five</a:t>
            </a:r>
            <a:r>
              <a:rPr lang="en-US" sz="2000" dirty="0" smtClean="0"/>
              <a:t>: PREDICATE [ANY, TUPLE [INTEGER]]</a:t>
            </a:r>
          </a:p>
          <a:p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99"/>
                </a:solidFill>
              </a:rPr>
              <a:t>do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greater_five</a:t>
            </a:r>
            <a:r>
              <a:rPr lang="en-US" sz="2000" dirty="0" smtClean="0"/>
              <a:t> := agent (</a:t>
            </a:r>
            <a:r>
              <a:rPr lang="en-US" sz="2000" dirty="0" err="1" smtClean="0"/>
              <a:t>i</a:t>
            </a:r>
            <a:r>
              <a:rPr lang="en-US" sz="2000" dirty="0" smtClean="0"/>
              <a:t> : INTEGER) : BOOLEAN</a:t>
            </a:r>
          </a:p>
          <a:p>
            <a:r>
              <a:rPr lang="en-US" sz="2000" dirty="0" smtClean="0"/>
              <a:t>				</a:t>
            </a:r>
            <a:r>
              <a:rPr lang="en-US" sz="2000" dirty="0" smtClean="0">
                <a:solidFill>
                  <a:srgbClr val="000099"/>
                </a:solidFill>
              </a:rPr>
              <a:t>do</a:t>
            </a:r>
          </a:p>
          <a:p>
            <a:r>
              <a:rPr lang="en-US" sz="2000" dirty="0" smtClean="0"/>
              <a:t>					</a:t>
            </a:r>
            <a:r>
              <a:rPr lang="en-US" sz="2000" dirty="0" smtClean="0">
                <a:solidFill>
                  <a:srgbClr val="000099"/>
                </a:solidFill>
              </a:rPr>
              <a:t>Result</a:t>
            </a:r>
            <a:r>
              <a:rPr lang="en-US" sz="2000" dirty="0" smtClean="0"/>
              <a:t> := </a:t>
            </a:r>
            <a:r>
              <a:rPr lang="en-US" sz="2000" dirty="0" err="1" smtClean="0"/>
              <a:t>i</a:t>
            </a:r>
            <a:r>
              <a:rPr lang="en-US" sz="2000" dirty="0" smtClean="0"/>
              <a:t> &gt; 5</a:t>
            </a:r>
          </a:p>
          <a:p>
            <a:r>
              <a:rPr lang="en-US" sz="2000" dirty="0" smtClean="0"/>
              <a:t>				</a:t>
            </a:r>
            <a:r>
              <a:rPr lang="en-US" sz="2000" dirty="0" smtClean="0">
                <a:solidFill>
                  <a:srgbClr val="000099"/>
                </a:solidFill>
              </a:rPr>
              <a:t>end</a:t>
            </a:r>
          </a:p>
          <a:p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000099"/>
                </a:solidFill>
              </a:rPr>
              <a:t>Result</a:t>
            </a:r>
            <a:r>
              <a:rPr lang="en-US" sz="2000" dirty="0" smtClean="0"/>
              <a:t> := </a:t>
            </a:r>
            <a:r>
              <a:rPr lang="en-US" sz="2000" dirty="0" err="1" smtClean="0"/>
              <a:t>int_array.for_all</a:t>
            </a:r>
            <a:r>
              <a:rPr lang="en-US" sz="2000" dirty="0" smtClean="0"/>
              <a:t> (</a:t>
            </a:r>
            <a:r>
              <a:rPr lang="en-US" sz="2000" dirty="0" err="1" smtClean="0"/>
              <a:t>greater_five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Agents/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 have already seen that </a:t>
            </a:r>
            <a:r>
              <a:rPr lang="en-US" dirty="0" smtClean="0"/>
              <a:t>TUPLE [A,B] </a:t>
            </a:r>
            <a:r>
              <a:rPr lang="en-US" dirty="0" smtClean="0">
                <a:solidFill>
                  <a:schemeClr val="tx1"/>
                </a:solidFill>
              </a:rPr>
              <a:t>conforms to </a:t>
            </a:r>
            <a:r>
              <a:rPr lang="en-US" dirty="0" smtClean="0"/>
              <a:t>TUPLE [A]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This raises a problem, consider the definition: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f (proc : PROCEDURE [ANY, TUPLE[INTEGER]])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do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proc.call</a:t>
            </a:r>
            <a:r>
              <a:rPr lang="en-US" dirty="0" smtClean="0"/>
              <a:t> ([5])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end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0" y="5762625"/>
            <a:ext cx="8406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Yes! Oh no… that procedure needs at least TWO arguments!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" y="4562475"/>
            <a:ext cx="7762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 we allowed to call this on something of type </a:t>
            </a:r>
            <a:r>
              <a:rPr lang="en-US" dirty="0" smtClean="0">
                <a:solidFill>
                  <a:srgbClr val="3333FF"/>
                </a:solidFill>
              </a:rPr>
              <a:t>PROCEDURE [ANY, TUPLE[INTEGER,INTEGER]] 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Basic Data-structures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Arrays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Linked Lists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Hashtables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Tuples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Agents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Agents and Data-structures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 array is a very fundamental data-structure, which is very close to how your computer organizes its memory. An array is characterized by: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Constant time for random reads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Constant time for random writes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Costly to resize (including inserting elements in the middle of the array)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Must be indexed by an integer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Generally very space efficient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 Eiffel the basic array class is generic, </a:t>
            </a:r>
            <a:r>
              <a:rPr lang="en-US" i="1" dirty="0" smtClean="0"/>
              <a:t>ARRAY [G]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Which of the following lines are valid?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Which </a:t>
            </a:r>
            <a:r>
              <a:rPr lang="en-US" smtClean="0">
                <a:solidFill>
                  <a:schemeClr val="tx1"/>
                </a:solidFill>
              </a:rPr>
              <a:t>can fail, and why?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</a:t>
            </a:r>
            <a:r>
              <a:rPr lang="en-US" dirty="0" smtClean="0"/>
              <a:t> : ARRAY [STRING]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</a:t>
            </a:r>
            <a:r>
              <a:rPr lang="en-US" dirty="0" smtClean="0"/>
              <a:t> [“Fred”] := “Sam”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</a:t>
            </a:r>
            <a:r>
              <a:rPr lang="en-US" dirty="0" smtClean="0"/>
              <a:t> [10] + “’s Hat”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</a:t>
            </a:r>
            <a:r>
              <a:rPr lang="en-US" dirty="0" smtClean="0"/>
              <a:t> [5] := “Ed”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my_array.force</a:t>
            </a:r>
            <a:r>
              <a:rPr lang="en-US" dirty="0" smtClean="0"/>
              <a:t> (“Constantine”, 9)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Which is not a constant-time array operation?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934074" y="2286000"/>
            <a:ext cx="2200275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Valid, can’t fail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934074" y="2724150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Invalid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934075" y="3162300"/>
            <a:ext cx="2324100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Valid, can fail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34075" y="3581400"/>
            <a:ext cx="2324100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Valid, can fail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953125" y="4010025"/>
            <a:ext cx="2305050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Valid, can’t fail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11983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Linked lists are one of the simplest data-structures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They consist of linkable cells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8125" y="2447925"/>
            <a:ext cx="37719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class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LINKABLE</a:t>
            </a:r>
            <a:r>
              <a:rPr lang="en-US" sz="2000" dirty="0" smtClean="0">
                <a:solidFill>
                  <a:srgbClr val="3333FF"/>
                </a:solidFill>
              </a:rPr>
              <a:t> [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  <a:r>
              <a:rPr lang="en-US" sz="2000" dirty="0" smtClean="0">
                <a:solidFill>
                  <a:srgbClr val="3333FF"/>
                </a:solidFill>
              </a:rPr>
              <a:t>]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create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    </a:t>
            </a:r>
            <a:r>
              <a:rPr lang="en-US" sz="2000" i="1" dirty="0" err="1" smtClean="0">
                <a:solidFill>
                  <a:srgbClr val="3333FF"/>
                </a:solidFill>
              </a:rPr>
              <a:t>set_value</a:t>
            </a:r>
            <a:endParaRPr lang="en-US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feature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    </a:t>
            </a:r>
            <a:r>
              <a:rPr lang="en-US" sz="2000" i="1" dirty="0" err="1" smtClean="0">
                <a:solidFill>
                  <a:srgbClr val="3333FF"/>
                </a:solidFill>
              </a:rPr>
              <a:t>set_value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i="1" dirty="0" smtClean="0">
                <a:solidFill>
                  <a:srgbClr val="3333FF"/>
                </a:solidFill>
              </a:rPr>
              <a:t>v</a:t>
            </a:r>
            <a:r>
              <a:rPr lang="en-US" sz="2000" dirty="0" smtClean="0">
                <a:solidFill>
                  <a:srgbClr val="3333FF"/>
                </a:solidFill>
              </a:rPr>
              <a:t> : 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    </a:t>
            </a:r>
            <a:r>
              <a:rPr lang="en-US" sz="2000" i="1" dirty="0" smtClean="0">
                <a:solidFill>
                  <a:srgbClr val="3333FF"/>
                </a:solidFill>
              </a:rPr>
              <a:t>value</a:t>
            </a:r>
            <a:r>
              <a:rPr lang="en-US" sz="2000" dirty="0" smtClean="0">
                <a:solidFill>
                  <a:srgbClr val="3333FF"/>
                </a:solidFill>
              </a:rPr>
              <a:t> := </a:t>
            </a:r>
            <a:r>
              <a:rPr lang="en-US" sz="2000" i="1" dirty="0" smtClean="0">
                <a:solidFill>
                  <a:srgbClr val="3333FF"/>
                </a:solidFill>
              </a:rPr>
              <a:t>v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    </a:t>
            </a:r>
            <a:r>
              <a:rPr lang="en-US" sz="2000" i="1" dirty="0" smtClean="0">
                <a:solidFill>
                  <a:srgbClr val="3333FF"/>
                </a:solidFill>
              </a:rPr>
              <a:t>value</a:t>
            </a:r>
            <a:r>
              <a:rPr lang="en-US" sz="2000" dirty="0" smtClean="0">
                <a:solidFill>
                  <a:srgbClr val="3333FF"/>
                </a:solidFill>
              </a:rPr>
              <a:t> : 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383404" y="3112382"/>
            <a:ext cx="41433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    </a:t>
            </a:r>
            <a:r>
              <a:rPr lang="en-US" sz="2000" i="1" dirty="0" err="1" smtClean="0">
                <a:solidFill>
                  <a:srgbClr val="3333FF"/>
                </a:solidFill>
              </a:rPr>
              <a:t>set_next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i="1" dirty="0" smtClean="0">
                <a:solidFill>
                  <a:srgbClr val="3333FF"/>
                </a:solidFill>
              </a:rPr>
              <a:t>n</a:t>
            </a:r>
            <a:r>
              <a:rPr lang="en-US" sz="2000" dirty="0" smtClean="0">
                <a:solidFill>
                  <a:srgbClr val="3333FF"/>
                </a:solidFill>
              </a:rPr>
              <a:t> : </a:t>
            </a:r>
            <a:r>
              <a:rPr lang="en-US" sz="2000" i="1" dirty="0" smtClean="0">
                <a:solidFill>
                  <a:srgbClr val="3333FF"/>
                </a:solidFill>
              </a:rPr>
              <a:t>LINKABLE</a:t>
            </a:r>
            <a:r>
              <a:rPr lang="en-US" sz="2000" dirty="0" smtClean="0">
                <a:solidFill>
                  <a:srgbClr val="3333FF"/>
                </a:solidFill>
              </a:rPr>
              <a:t>[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  <a:r>
              <a:rPr lang="en-US" sz="2000" dirty="0" smtClean="0">
                <a:solidFill>
                  <a:srgbClr val="3333FF"/>
                </a:solidFill>
              </a:rPr>
              <a:t>])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    </a:t>
            </a:r>
            <a:r>
              <a:rPr lang="en-US" sz="2000" i="1" dirty="0" smtClean="0">
                <a:solidFill>
                  <a:srgbClr val="3333FF"/>
                </a:solidFill>
              </a:rPr>
              <a:t>next</a:t>
            </a:r>
            <a:r>
              <a:rPr lang="en-US" sz="2000" dirty="0" smtClean="0">
                <a:solidFill>
                  <a:srgbClr val="3333FF"/>
                </a:solidFill>
              </a:rPr>
              <a:t> := </a:t>
            </a:r>
            <a:r>
              <a:rPr lang="en-US" sz="2000" i="1" dirty="0" smtClean="0">
                <a:solidFill>
                  <a:srgbClr val="3333FF"/>
                </a:solidFill>
              </a:rPr>
              <a:t>n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    </a:t>
            </a:r>
            <a:r>
              <a:rPr lang="en-US" sz="2000" i="1" dirty="0" smtClean="0">
                <a:solidFill>
                  <a:srgbClr val="3333FF"/>
                </a:solidFill>
              </a:rPr>
              <a:t>next </a:t>
            </a:r>
            <a:r>
              <a:rPr lang="en-US" sz="2000" dirty="0" smtClean="0">
                <a:solidFill>
                  <a:srgbClr val="3333FF"/>
                </a:solidFill>
              </a:rPr>
              <a:t>: </a:t>
            </a:r>
            <a:r>
              <a:rPr lang="en-US" sz="2000" i="1" dirty="0" smtClean="0">
                <a:solidFill>
                  <a:srgbClr val="3333FF"/>
                </a:solidFill>
              </a:rPr>
              <a:t>LINKABLE </a:t>
            </a:r>
            <a:r>
              <a:rPr lang="en-US" sz="2000" dirty="0" smtClean="0">
                <a:solidFill>
                  <a:srgbClr val="3333FF"/>
                </a:solidFill>
              </a:rPr>
              <a:t>[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  <a:r>
              <a:rPr lang="en-US" sz="2000" dirty="0" smtClean="0">
                <a:solidFill>
                  <a:srgbClr val="3333FF"/>
                </a:solidFill>
              </a:rPr>
              <a:t>]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rot="5400000">
            <a:off x="2114551" y="4352925"/>
            <a:ext cx="4295774" cy="9525"/>
          </a:xfrm>
          <a:prstGeom prst="line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561793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Supposing you keep a reference to only the head of the linked list, what is the running time (using big O notation) to: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Insert at the beginning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Insert in the middle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Insert at the end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Find the length of the list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simple optimization could be made to make end-access faster?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248275" y="2562225"/>
            <a:ext cx="876300" cy="37147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O (1)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248275" y="3009900"/>
            <a:ext cx="876300" cy="37147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O (n)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257800" y="3448050"/>
            <a:ext cx="876300" cy="37147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O (n)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267325" y="3895725"/>
            <a:ext cx="876300" cy="37147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O 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Hashtables</a:t>
            </a:r>
            <a:r>
              <a:rPr lang="en-US" dirty="0" smtClean="0">
                <a:solidFill>
                  <a:schemeClr val="tx1"/>
                </a:solidFill>
              </a:rPr>
              <a:t> provide a way to use regular objects as keys (sort of like how we use </a:t>
            </a:r>
            <a:r>
              <a:rPr lang="en-US" dirty="0" smtClean="0"/>
              <a:t>INTEGER</a:t>
            </a:r>
            <a:r>
              <a:rPr lang="en-US" dirty="0" smtClean="0">
                <a:solidFill>
                  <a:schemeClr val="tx1"/>
                </a:solidFill>
              </a:rPr>
              <a:t> “keys” in arrays). This is essentially a trade-off: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we have to provide a </a:t>
            </a:r>
            <a:r>
              <a:rPr lang="en-US" i="1" dirty="0" smtClean="0">
                <a:solidFill>
                  <a:schemeClr val="tx1"/>
                </a:solidFill>
              </a:rPr>
              <a:t>hashing function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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hashing function should be good (minimize collision)  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our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hashtable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will always take up more space than it needs to </a:t>
            </a:r>
          </a:p>
          <a:p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points about </a:t>
            </a:r>
            <a:r>
              <a:rPr lang="en-US" dirty="0" err="1" smtClean="0"/>
              <a:t>Hashtables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152524"/>
            <a:ext cx="8594725" cy="2143126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Hashtables</a:t>
            </a:r>
            <a:r>
              <a:rPr lang="en-US" dirty="0" smtClean="0">
                <a:solidFill>
                  <a:schemeClr val="tx1"/>
                </a:solidFill>
              </a:rPr>
              <a:t> aren’t all that bad though, they provide us with a great solution: they can store and retrieve objects quickly by key! This is a </a:t>
            </a:r>
            <a:r>
              <a:rPr lang="en-US" i="1" dirty="0" smtClean="0">
                <a:solidFill>
                  <a:schemeClr val="tx1"/>
                </a:solidFill>
              </a:rPr>
              <a:t>very</a:t>
            </a:r>
            <a:r>
              <a:rPr lang="en-US" dirty="0" smtClean="0">
                <a:solidFill>
                  <a:schemeClr val="tx1"/>
                </a:solidFill>
              </a:rPr>
              <a:t> common operation.</a:t>
            </a:r>
            <a:endParaRPr lang="en-US" i="1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For each list define, what the key and values could be: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125" y="3305175"/>
            <a:ext cx="36861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90000"/>
              </a:buClr>
              <a:buFont typeface="Wingdings" pitchFamily="2" charset="2"/>
              <a:buChar char="Ø"/>
            </a:pPr>
            <a:r>
              <a:rPr lang="en-US" dirty="0" smtClean="0"/>
              <a:t>A telephone book</a:t>
            </a:r>
          </a:p>
          <a:p>
            <a:pPr>
              <a:buClr>
                <a:srgbClr val="990000"/>
              </a:buClr>
              <a:buFont typeface="Wingdings" pitchFamily="2" charset="2"/>
              <a:buChar char="Ø"/>
            </a:pPr>
            <a:r>
              <a:rPr lang="en-US" dirty="0" smtClean="0"/>
              <a:t>The index of a book</a:t>
            </a:r>
          </a:p>
          <a:p>
            <a:pPr>
              <a:buClr>
                <a:srgbClr val="990000"/>
              </a:buClr>
              <a:buFont typeface="Wingdings" pitchFamily="2" charset="2"/>
              <a:buChar char="Ø"/>
            </a:pPr>
            <a:r>
              <a:rPr lang="en-US" dirty="0" smtClean="0"/>
              <a:t>Google search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38650" y="3324225"/>
            <a:ext cx="438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</a:t>
            </a:r>
            <a:r>
              <a:rPr lang="en-US" dirty="0" smtClean="0">
                <a:sym typeface="Wingdings" pitchFamily="2" charset="2"/>
              </a:rPr>
              <a:t> Telephone Number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3876675"/>
            <a:ext cx="438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Concept </a:t>
            </a:r>
            <a:r>
              <a:rPr lang="en-US" dirty="0" smtClean="0">
                <a:sym typeface="Wingdings" pitchFamily="2" charset="2"/>
              </a:rPr>
              <a:t> Page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38650" y="4410075"/>
            <a:ext cx="438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Search String </a:t>
            </a:r>
            <a:r>
              <a:rPr lang="en-US" dirty="0" smtClean="0">
                <a:sym typeface="Wingdings" pitchFamily="2" charset="2"/>
              </a:rPr>
              <a:t> Websites</a:t>
            </a:r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50" y="5353050"/>
            <a:ext cx="8391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Would you use a </a:t>
            </a:r>
            <a:r>
              <a:rPr lang="en-US" dirty="0" err="1" smtClean="0"/>
              <a:t>hashtable</a:t>
            </a:r>
            <a:r>
              <a:rPr lang="en-US" dirty="0" smtClean="0"/>
              <a:t> or an array for storing the pages of a book?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1955</Words>
  <Application>Microsoft Office PowerPoint</Application>
  <PresentationFormat>Bildschirmpräsentation (4:3)</PresentationFormat>
  <Paragraphs>290</Paragraphs>
  <Slides>23</Slides>
  <Notes>3</Notes>
  <HiddenSlides>0</HiddenSlides>
  <MMClips>0</MMClips>
  <ScaleCrop>false</ScaleCrop>
  <HeadingPairs>
    <vt:vector size="4" baseType="variant">
      <vt:variant>
        <vt:lpstr>Entwurfsvorlage</vt:lpstr>
      </vt:variant>
      <vt:variant>
        <vt:i4>3</vt:i4>
      </vt:variant>
      <vt:variant>
        <vt:lpstr>Folientitel</vt:lpstr>
      </vt:variant>
      <vt:variant>
        <vt:i4>23</vt:i4>
      </vt:variant>
    </vt:vector>
  </HeadingPairs>
  <TitlesOfParts>
    <vt:vector size="26" baseType="lpstr">
      <vt:lpstr>NORMAL</vt:lpstr>
      <vt:lpstr>MINIMAL</vt:lpstr>
      <vt:lpstr>TITLE</vt:lpstr>
      <vt:lpstr>Einführung in die Programmierung Introduction to Programming  Prof. Dr. Bertrand Meyer</vt:lpstr>
      <vt:lpstr>News</vt:lpstr>
      <vt:lpstr>Today</vt:lpstr>
      <vt:lpstr>Arrays</vt:lpstr>
      <vt:lpstr>Using Arrays</vt:lpstr>
      <vt:lpstr>Linked Lists</vt:lpstr>
      <vt:lpstr>Using Linked Lists</vt:lpstr>
      <vt:lpstr>Hashtables</vt:lpstr>
      <vt:lpstr>Good points about Hashtables</vt:lpstr>
      <vt:lpstr>Tuples</vt:lpstr>
      <vt:lpstr>Labeled Tuples</vt:lpstr>
      <vt:lpstr>Tuple Inheritance</vt:lpstr>
      <vt:lpstr>Tuple conformance</vt:lpstr>
      <vt:lpstr>What are agents in Eiffel?</vt:lpstr>
      <vt:lpstr>Agent definition</vt:lpstr>
      <vt:lpstr>EiffelBase classes representing agents</vt:lpstr>
      <vt:lpstr>Agent Type Declarations</vt:lpstr>
      <vt:lpstr>Open and closed agent arguments</vt:lpstr>
      <vt:lpstr>Agent Calls</vt:lpstr>
      <vt:lpstr>Doing something to a list</vt:lpstr>
      <vt:lpstr>For-all quantifiers over lists</vt:lpstr>
      <vt:lpstr>Using inline agents</vt:lpstr>
      <vt:lpstr>Problems with Agents/Tuples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10</dc:title>
  <dc:creator>Prof. Dr. Bertrand Meyer</dc:creator>
  <cp:lastModifiedBy>Schweizer Schweizer</cp:lastModifiedBy>
  <cp:revision>2360</cp:revision>
  <dcterms:created xsi:type="dcterms:W3CDTF">2010-11-27T09:15:41Z</dcterms:created>
  <dcterms:modified xsi:type="dcterms:W3CDTF">2010-11-27T09:42:19Z</dcterms:modified>
</cp:coreProperties>
</file>