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4"/>
  </p:notesMasterIdLst>
  <p:handoutMasterIdLst>
    <p:handoutMasterId r:id="rId45"/>
  </p:handoutMasterIdLst>
  <p:sldIdLst>
    <p:sldId id="600" r:id="rId4"/>
    <p:sldId id="601" r:id="rId5"/>
    <p:sldId id="602" r:id="rId6"/>
    <p:sldId id="638" r:id="rId7"/>
    <p:sldId id="640" r:id="rId8"/>
    <p:sldId id="639" r:id="rId9"/>
    <p:sldId id="603" r:id="rId10"/>
    <p:sldId id="604" r:id="rId11"/>
    <p:sldId id="636" r:id="rId12"/>
    <p:sldId id="606" r:id="rId13"/>
    <p:sldId id="608" r:id="rId14"/>
    <p:sldId id="609" r:id="rId15"/>
    <p:sldId id="610" r:id="rId16"/>
    <p:sldId id="611" r:id="rId17"/>
    <p:sldId id="612" r:id="rId18"/>
    <p:sldId id="641" r:id="rId19"/>
    <p:sldId id="613" r:id="rId20"/>
    <p:sldId id="616" r:id="rId21"/>
    <p:sldId id="617" r:id="rId22"/>
    <p:sldId id="614" r:id="rId23"/>
    <p:sldId id="615" r:id="rId24"/>
    <p:sldId id="618" r:id="rId25"/>
    <p:sldId id="620" r:id="rId26"/>
    <p:sldId id="637" r:id="rId27"/>
    <p:sldId id="642" r:id="rId28"/>
    <p:sldId id="622" r:id="rId29"/>
    <p:sldId id="623" r:id="rId30"/>
    <p:sldId id="624" r:id="rId31"/>
    <p:sldId id="625" r:id="rId32"/>
    <p:sldId id="626" r:id="rId33"/>
    <p:sldId id="627" r:id="rId34"/>
    <p:sldId id="628" r:id="rId35"/>
    <p:sldId id="629" r:id="rId36"/>
    <p:sldId id="630" r:id="rId37"/>
    <p:sldId id="631" r:id="rId38"/>
    <p:sldId id="632" r:id="rId39"/>
    <p:sldId id="633" r:id="rId40"/>
    <p:sldId id="643" r:id="rId41"/>
    <p:sldId id="634" r:id="rId42"/>
    <p:sldId id="644" r:id="rId43"/>
  </p:sldIdLst>
  <p:sldSz cx="9144000" cy="6858000" type="screen4x3"/>
  <p:notesSz cx="7315200" cy="9601200"/>
  <p:custDataLst>
    <p:tags r:id="rId4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4" clrIdx="0"/>
  <p:cmAuthor id="1" name="krabat" initials="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990000"/>
    <a:srgbClr val="336600"/>
    <a:srgbClr val="3333FF"/>
    <a:srgbClr val="99FF99"/>
    <a:srgbClr val="D60093"/>
    <a:srgbClr val="FFCC99"/>
    <a:srgbClr val="FFCCCC"/>
    <a:srgbClr val="FF9966"/>
    <a:srgbClr val="000099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429" autoAdjust="0"/>
  </p:normalViewPr>
  <p:slideViewPr>
    <p:cSldViewPr snapToGrid="0"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3">
    <p:pos x="430" y="3378"/>
    <p:text>Start EiffelStudio and show what happens if this body is filled in...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10-10T20:31:12.925" idx="4">
    <p:pos x="264" y="3319"/>
    <p:text>live demonstration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0B9A3-FA3E-4A8D-82BA-2D712FC1A026}" type="slidenum">
              <a:rPr lang="en-US"/>
              <a:pPr/>
              <a:t>10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2FB9D-A62D-476E-931A-65630D5F0317}" type="slidenum">
              <a:rPr lang="en-US"/>
              <a:pPr/>
              <a:t>11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1CE79-B232-4B86-9398-6745FACD2850}" type="slidenum">
              <a:rPr lang="en-US"/>
              <a:pPr/>
              <a:t>12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601A4-ED73-4348-BED7-44DFD0A7F49E}" type="slidenum">
              <a:rPr lang="en-US"/>
              <a:pPr/>
              <a:t>13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B3CD7-E384-4CDB-AA38-8748605A096D}" type="slidenum">
              <a:rPr lang="en-US"/>
              <a:pPr/>
              <a:t>14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E444D-3413-4536-A078-433E8BC1D6D4}" type="slidenum">
              <a:rPr lang="en-US"/>
              <a:pPr/>
              <a:t>15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C9A95-86BB-453F-AFD6-CB87C8215B59}" type="slidenum">
              <a:rPr lang="en-US"/>
              <a:pPr/>
              <a:t>16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10482-3CC5-4B87-925F-53E80D17B1F2}" type="slidenum">
              <a:rPr lang="en-US"/>
              <a:pPr/>
              <a:t>17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039D8-6E2D-4B05-A772-6D7E4D9EEA05}" type="slidenum">
              <a:rPr lang="en-US"/>
              <a:pPr/>
              <a:t>18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6A2EE-80BE-42BD-862D-FCCC33784C44}" type="slidenum">
              <a:rPr lang="en-US"/>
              <a:pPr/>
              <a:t>19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38EED-BFA7-47D4-A2E9-500BE2125A9E}" type="slidenum">
              <a:rPr lang="en-US"/>
              <a:pPr/>
              <a:t>2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408C4-3454-49D6-813C-41D010482364}" type="slidenum">
              <a:rPr lang="en-US"/>
              <a:pPr/>
              <a:t>20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5EA89-7799-4E4A-AFE1-8B022B579DEB}" type="slidenum">
              <a:rPr lang="en-US"/>
              <a:pPr/>
              <a:t>21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/>
              <a:pPr/>
              <a:t>22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A8D20-F780-4E68-811D-32FC16F6F96A}" type="slidenum">
              <a:rPr lang="en-US"/>
              <a:pPr/>
              <a:t>23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A8D20-F780-4E68-811D-32FC16F6F96A}" type="slidenum">
              <a:rPr lang="en-US"/>
              <a:pPr/>
              <a:t>24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C9A95-86BB-453F-AFD6-CB87C8215B59}" type="slidenum">
              <a:rPr lang="en-US"/>
              <a:pPr/>
              <a:t>25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4FEE4-63CC-4BC6-AA39-E67244E74750}" type="slidenum">
              <a:rPr lang="en-US"/>
              <a:pPr/>
              <a:t>26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EC932-ADD5-494D-8A25-C943FC782F32}" type="slidenum">
              <a:rPr lang="en-US"/>
              <a:pPr/>
              <a:t>27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91C5C-DCEC-49F8-A54F-BDC00435DD6B}" type="slidenum">
              <a:rPr lang="en-US"/>
              <a:pPr/>
              <a:t>28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62FB0-8FB5-4EDB-9B3C-714C379AC317}" type="slidenum">
              <a:rPr lang="en-US"/>
              <a:pPr/>
              <a:t>29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59A3A-778B-4ED2-94B5-8A2BFC8F2457}" type="slidenum">
              <a:rPr lang="en-US"/>
              <a:pPr/>
              <a:t>3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92EC1-AF20-4D3D-B02E-4473EEA1A88D}" type="slidenum">
              <a:rPr lang="en-US"/>
              <a:pPr/>
              <a:t>30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7AE38-1ED0-4D5E-A4EC-12849A508F12}" type="slidenum">
              <a:rPr lang="en-US"/>
              <a:pPr/>
              <a:t>31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2F9A3-DDC5-4A67-B197-54DD2319C114}" type="slidenum">
              <a:rPr lang="en-US"/>
              <a:pPr/>
              <a:t>32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C5809-FBC5-4FD1-909E-A2721BCCF559}" type="slidenum">
              <a:rPr lang="en-US"/>
              <a:pPr/>
              <a:t>33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2FF64-777A-4034-847E-2C69F6466425}" type="slidenum">
              <a:rPr lang="en-US"/>
              <a:pPr/>
              <a:t>34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ECC15-D5AE-4AD9-8AB6-DCC80A1970A7}" type="slidenum">
              <a:rPr lang="en-US"/>
              <a:pPr/>
              <a:t>35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298F5-4427-413E-A176-45B8F0A13E44}" type="slidenum">
              <a:rPr lang="en-US"/>
              <a:pPr/>
              <a:t>36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C4F3B-A0DD-4572-A938-4E73BD1BAA55}" type="slidenum">
              <a:rPr lang="en-US"/>
              <a:pPr/>
              <a:t>37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/>
              <a:pPr/>
              <a:t>38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FCD41-460A-4740-9F04-EDB43A5BE2BF}" type="slidenum">
              <a:rPr lang="en-US"/>
              <a:pPr/>
              <a:t>39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B930E-A6FD-4657-B956-7D7A295A188F}" type="slidenum">
              <a:rPr lang="en-US"/>
              <a:pPr/>
              <a:t>40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59A3A-778B-4ED2-94B5-8A2BFC8F2457}" type="slidenum">
              <a:rPr lang="en-US"/>
              <a:pPr/>
              <a:t>6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79C21-4A38-4E39-A13C-609B031B27ED}" type="slidenum">
              <a:rPr lang="en-US"/>
              <a:pPr/>
              <a:t>7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8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268413"/>
            <a:ext cx="4137025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784382" y="122239"/>
            <a:ext cx="208014" cy="232485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smtClean="0">
                <a:latin typeface="Comic Sans MS" pitchFamily="66" charset="0"/>
              </a:rPr>
              <a:t>Prof. Dr. Bertrand Meyer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890" y="4184072"/>
            <a:ext cx="8075595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smtClean="0">
                <a:solidFill>
                  <a:srgbClr val="3E609E"/>
                </a:solidFill>
                <a:latin typeface="Verdana" pitchFamily="34" charset="0"/>
              </a:rPr>
              <a:t>Lektion 2: Der Umgang mit Objekten I</a:t>
            </a:r>
          </a:p>
          <a:p>
            <a:pPr>
              <a:spcBef>
                <a:spcPct val="50000"/>
              </a:spcBef>
            </a:pPr>
            <a:endParaRPr lang="de-CH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Stilregel</a:t>
            </a:r>
            <a:endParaRPr lang="de-CH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334" y="844193"/>
            <a:ext cx="4223654" cy="347932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Verwenden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Sie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 Tabs, um den Code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einzurücken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nicht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Leerschläge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.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Nützen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Sie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Einrückungen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, um die </a:t>
            </a:r>
            <a:r>
              <a:rPr lang="en-US" b="1" dirty="0" err="1" smtClean="0">
                <a:solidFill>
                  <a:srgbClr val="000000"/>
                </a:solidFill>
                <a:latin typeface="Comic Sans MS"/>
              </a:rPr>
              <a:t>Struktur</a:t>
            </a:r>
            <a:r>
              <a:rPr lang="en-US" b="1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des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Programmes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</a:rPr>
              <a:t>hervorzuheben</a:t>
            </a:r>
            <a:r>
              <a:rPr lang="en-US" dirty="0" smtClean="0">
                <a:solidFill>
                  <a:srgbClr val="000000"/>
                </a:solidFill>
                <a:latin typeface="Comic Sans MS"/>
              </a:rPr>
              <a:t>. </a:t>
            </a:r>
            <a:endParaRPr lang="en-US" sz="2400" kern="1200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>
          <a:xfrm>
            <a:off x="4898603" y="896179"/>
            <a:ext cx="3960813" cy="4848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TOURISM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sz="1800" kern="0" dirty="0" smtClean="0">
                <a:solidFill>
                  <a:srgbClr val="990000"/>
                </a:solidFill>
              </a:rPr>
              <a:t>              -- </a:t>
            </a:r>
            <a:r>
              <a:rPr lang="en-US" sz="1800" kern="0" dirty="0" err="1" smtClean="0">
                <a:solidFill>
                  <a:srgbClr val="990000"/>
                </a:solidFill>
              </a:rPr>
              <a:t>Infos</a:t>
            </a:r>
            <a:r>
              <a:rPr lang="en-US" sz="1800" kern="0" dirty="0" smtClean="0">
                <a:solidFill>
                  <a:srgbClr val="990000"/>
                </a:solidFill>
              </a:rPr>
              <a:t> </a:t>
            </a:r>
            <a:r>
              <a:rPr lang="en-US" sz="1800" kern="0" dirty="0" err="1" smtClean="0">
                <a:solidFill>
                  <a:srgbClr val="990000"/>
                </a:solidFill>
              </a:rPr>
              <a:t>zur</a:t>
            </a:r>
            <a:r>
              <a:rPr lang="en-US" sz="1800" kern="0" dirty="0" smtClean="0">
                <a:solidFill>
                  <a:srgbClr val="990000"/>
                </a:solidFill>
              </a:rPr>
              <a:t> </a:t>
            </a:r>
            <a:r>
              <a:rPr lang="en-US" sz="1800" kern="0" dirty="0" err="1" smtClean="0">
                <a:solidFill>
                  <a:srgbClr val="990000"/>
                </a:solidFill>
              </a:rPr>
              <a:t>Stadt</a:t>
            </a:r>
            <a:endParaRPr lang="en-US" sz="1800" kern="0" dirty="0" smtClean="0">
              <a:solidFill>
                <a:srgbClr val="990000"/>
              </a:solidFill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sz="1800" kern="0" dirty="0" smtClean="0">
                <a:solidFill>
                  <a:srgbClr val="990000"/>
                </a:solidFill>
              </a:rPr>
              <a:t>              -- und Route </a:t>
            </a:r>
            <a:r>
              <a:rPr lang="en-US" sz="1800" kern="0" dirty="0" err="1" smtClean="0">
                <a:solidFill>
                  <a:srgbClr val="990000"/>
                </a:solidFill>
              </a:rPr>
              <a:t>anzeigen</a:t>
            </a:r>
            <a:r>
              <a:rPr lang="en-US" sz="1800" kern="0" dirty="0" smtClean="0">
                <a:solidFill>
                  <a:srgbClr val="990000"/>
                </a:solidFill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sz="1800" b="1" kern="0" dirty="0" smtClean="0">
                <a:solidFill>
                  <a:srgbClr val="003399"/>
                </a:solidFill>
              </a:rPr>
              <a:t> 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Paris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Louvre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spotlight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Line8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Route1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animate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V="1">
            <a:off x="4412745" y="3594874"/>
            <a:ext cx="649287" cy="6778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4958845" y="3418661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5314445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5671633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 flipV="1">
            <a:off x="4407983" y="3572649"/>
            <a:ext cx="1438275" cy="7112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 flipV="1">
            <a:off x="4400045" y="3575824"/>
            <a:ext cx="1054100" cy="7032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3527161" y="4224108"/>
            <a:ext cx="1456566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Tabs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Vordefinierte Objekte</a:t>
            </a:r>
            <a:endParaRPr lang="de-CH" dirty="0"/>
          </a:p>
        </p:txBody>
      </p:sp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i="1" smtClean="0">
                <a:solidFill>
                  <a:srgbClr val="0000FF"/>
                </a:solidFill>
              </a:rPr>
              <a:t>Paris</a:t>
            </a:r>
            <a:r>
              <a:rPr lang="de-CH" smtClean="0"/>
              <a:t>, </a:t>
            </a:r>
            <a:r>
              <a:rPr lang="de-CH" i="1" smtClean="0">
                <a:solidFill>
                  <a:srgbClr val="0000FF"/>
                </a:solidFill>
              </a:rPr>
              <a:t>Louvre</a:t>
            </a:r>
            <a:r>
              <a:rPr lang="de-CH" smtClean="0"/>
              <a:t>, </a:t>
            </a:r>
            <a:r>
              <a:rPr lang="de-CH" i="1" smtClean="0">
                <a:solidFill>
                  <a:srgbClr val="0000FF"/>
                </a:solidFill>
              </a:rPr>
              <a:t>Line8</a:t>
            </a:r>
            <a:r>
              <a:rPr lang="de-CH" smtClean="0"/>
              <a:t>, und </a:t>
            </a:r>
            <a:r>
              <a:rPr lang="de-CH" i="1" smtClean="0">
                <a:solidFill>
                  <a:srgbClr val="0000FF"/>
                </a:solidFill>
              </a:rPr>
              <a:t>Route1</a:t>
            </a:r>
            <a:r>
              <a:rPr lang="de-CH" smtClean="0"/>
              <a:t>  </a:t>
            </a:r>
            <a:r>
              <a:rPr lang="de-CH" smtClean="0">
                <a:solidFill>
                  <a:schemeClr val="tx1"/>
                </a:solidFill>
              </a:rPr>
              <a:t>sind Namen vordefinierter Objekte .</a:t>
            </a:r>
          </a:p>
          <a:p>
            <a:pPr>
              <a:lnSpc>
                <a:spcPct val="90000"/>
              </a:lnSpc>
            </a:pPr>
            <a:endParaRPr lang="de-CH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smtClean="0">
                <a:solidFill>
                  <a:schemeClr val="tx1"/>
                </a:solidFill>
              </a:rPr>
              <a:t>Die Objekte sind in der Klasse</a:t>
            </a:r>
            <a:r>
              <a:rPr lang="de-CH" i="1" smtClean="0">
                <a:solidFill>
                  <a:srgbClr val="0000FF"/>
                </a:solidFill>
              </a:rPr>
              <a:t>TOURISM</a:t>
            </a:r>
            <a:r>
              <a:rPr lang="de-CH" smtClean="0">
                <a:solidFill>
                  <a:schemeClr val="accent2"/>
                </a:solidFill>
              </a:rPr>
              <a:t> </a:t>
            </a:r>
            <a:r>
              <a:rPr lang="de-CH" smtClean="0">
                <a:solidFill>
                  <a:schemeClr val="tx1"/>
                </a:solidFill>
              </a:rPr>
              <a:t>, der Elternklasse von </a:t>
            </a:r>
            <a:r>
              <a:rPr lang="de-CH" i="1" smtClean="0">
                <a:solidFill>
                  <a:srgbClr val="0000FF"/>
                </a:solidFill>
              </a:rPr>
              <a:t>PREVIEW</a:t>
            </a:r>
            <a:r>
              <a:rPr lang="de-CH" smtClean="0">
                <a:solidFill>
                  <a:schemeClr val="accent2"/>
                </a:solidFill>
              </a:rPr>
              <a:t> </a:t>
            </a:r>
            <a:r>
              <a:rPr lang="de-CH" smtClean="0">
                <a:solidFill>
                  <a:schemeClr val="tx1"/>
                </a:solidFill>
              </a:rPr>
              <a:t>, definiert.</a:t>
            </a:r>
          </a:p>
          <a:p>
            <a:pPr>
              <a:lnSpc>
                <a:spcPct val="90000"/>
              </a:lnSpc>
            </a:pPr>
            <a:endParaRPr lang="de-CH" smtClean="0"/>
          </a:p>
          <a:p>
            <a:pPr>
              <a:lnSpc>
                <a:spcPct val="90000"/>
              </a:lnSpc>
            </a:pPr>
            <a:r>
              <a:rPr lang="de-CH" i="1" smtClean="0">
                <a:solidFill>
                  <a:srgbClr val="0000FF"/>
                </a:solidFill>
              </a:rPr>
              <a:t>display</a:t>
            </a:r>
            <a:r>
              <a:rPr lang="de-CH" smtClean="0"/>
              <a:t>, </a:t>
            </a:r>
            <a:r>
              <a:rPr lang="de-CH" i="1" smtClean="0">
                <a:solidFill>
                  <a:srgbClr val="0000FF"/>
                </a:solidFill>
              </a:rPr>
              <a:t>spotlight</a:t>
            </a:r>
            <a:r>
              <a:rPr lang="de-CH" smtClean="0"/>
              <a:t>, </a:t>
            </a:r>
            <a:r>
              <a:rPr lang="de-CH" i="1" smtClean="0">
                <a:solidFill>
                  <a:srgbClr val="0000FF"/>
                </a:solidFill>
              </a:rPr>
              <a:t>highlight</a:t>
            </a:r>
            <a:r>
              <a:rPr lang="de-CH" smtClean="0"/>
              <a:t> </a:t>
            </a:r>
            <a:r>
              <a:rPr lang="de-CH" smtClean="0">
                <a:solidFill>
                  <a:schemeClr val="tx1"/>
                </a:solidFill>
              </a:rPr>
              <a:t>und</a:t>
            </a:r>
            <a:r>
              <a:rPr lang="de-CH" smtClean="0"/>
              <a:t> </a:t>
            </a:r>
            <a:r>
              <a:rPr lang="de-CH" i="1" smtClean="0">
                <a:solidFill>
                  <a:srgbClr val="0000FF"/>
                </a:solidFill>
              </a:rPr>
              <a:t>animate</a:t>
            </a:r>
            <a:r>
              <a:rPr lang="de-CH" smtClean="0"/>
              <a:t> </a:t>
            </a:r>
            <a:r>
              <a:rPr lang="de-CH" smtClean="0">
                <a:solidFill>
                  <a:schemeClr val="tx1"/>
                </a:solidFill>
              </a:rPr>
              <a:t>sind Features obiger Objekte, die man auf sie aufrufen kann.</a:t>
            </a:r>
          </a:p>
          <a:p>
            <a:pPr>
              <a:lnSpc>
                <a:spcPct val="90000"/>
              </a:lnSpc>
            </a:pP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6626" y="779599"/>
            <a:ext cx="3899140" cy="475140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000" dirty="0" err="1" smtClean="0"/>
              <a:t>Klassennamen</a:t>
            </a:r>
            <a:r>
              <a:rPr lang="en-US" sz="2000" dirty="0" smtClean="0"/>
              <a:t>: GROSS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en-US" sz="2000" dirty="0" smtClean="0"/>
          </a:p>
          <a:p>
            <a:pPr lvl="0">
              <a:spcBef>
                <a:spcPct val="20000"/>
              </a:spcBef>
            </a:pPr>
            <a:r>
              <a:rPr lang="en-US" sz="2000" dirty="0" err="1" smtClean="0"/>
              <a:t>Punkt</a:t>
            </a:r>
            <a:r>
              <a:rPr lang="en-US" sz="2000" dirty="0" smtClean="0"/>
              <a:t> des </a:t>
            </a:r>
            <a:r>
              <a:rPr lang="en-US" sz="2000" dirty="0" err="1" smtClean="0"/>
              <a:t>Featureaufrufs</a:t>
            </a:r>
            <a:r>
              <a:rPr lang="en-US" sz="2000" dirty="0" smtClean="0"/>
              <a:t>: </a:t>
            </a:r>
            <a:r>
              <a:rPr lang="en-US" sz="2000" dirty="0" err="1" smtClean="0"/>
              <a:t>Kein</a:t>
            </a:r>
            <a:r>
              <a:rPr lang="en-US" sz="2000" dirty="0" smtClean="0"/>
              <a:t> </a:t>
            </a:r>
            <a:r>
              <a:rPr lang="en-US" sz="2000" dirty="0" err="1" smtClean="0"/>
              <a:t>Leerschlag</a:t>
            </a:r>
            <a:r>
              <a:rPr lang="en-US" sz="2000" dirty="0" smtClean="0"/>
              <a:t>, </a:t>
            </a:r>
            <a:r>
              <a:rPr lang="en-US" sz="2000" dirty="0" err="1" smtClean="0"/>
              <a:t>weder</a:t>
            </a:r>
            <a:r>
              <a:rPr lang="en-US" sz="2000" dirty="0" smtClean="0"/>
              <a:t> </a:t>
            </a:r>
            <a:r>
              <a:rPr lang="en-US" sz="2000" dirty="0" err="1" smtClean="0"/>
              <a:t>davor</a:t>
            </a:r>
            <a:r>
              <a:rPr lang="en-US" sz="2000" dirty="0" smtClean="0"/>
              <a:t> </a:t>
            </a: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danach</a:t>
            </a:r>
            <a:r>
              <a:rPr lang="en-US" sz="2000" dirty="0" smtClean="0"/>
              <a:t>.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en-US" sz="2000" dirty="0" smtClean="0"/>
          </a:p>
          <a:p>
            <a:pPr lvl="0">
              <a:spcBef>
                <a:spcPct val="20000"/>
              </a:spcBef>
            </a:pPr>
            <a:r>
              <a:rPr lang="en-US" sz="2000" dirty="0" err="1" smtClean="0"/>
              <a:t>Namen</a:t>
            </a:r>
            <a:r>
              <a:rPr lang="en-US" sz="2000" dirty="0" smtClean="0"/>
              <a:t> </a:t>
            </a:r>
            <a:r>
              <a:rPr lang="en-US" sz="2000" dirty="0" err="1" smtClean="0"/>
              <a:t>vordefinierter</a:t>
            </a:r>
            <a:r>
              <a:rPr lang="en-US" sz="2000" dirty="0" smtClean="0"/>
              <a:t> </a:t>
            </a:r>
            <a:r>
              <a:rPr lang="en-US" sz="2000" dirty="0" err="1" smtClean="0"/>
              <a:t>Objekte</a:t>
            </a:r>
            <a:r>
              <a:rPr lang="en-US" sz="2000" dirty="0" smtClean="0"/>
              <a:t> </a:t>
            </a:r>
            <a:r>
              <a:rPr lang="en-US" sz="2000" dirty="0" err="1" smtClean="0"/>
              <a:t>beginnen</a:t>
            </a:r>
            <a:r>
              <a:rPr lang="en-US" sz="2000" dirty="0" smtClean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</a:t>
            </a:r>
            <a:r>
              <a:rPr lang="en-US" sz="2000" dirty="0" err="1" smtClean="0"/>
              <a:t>einem</a:t>
            </a:r>
            <a:r>
              <a:rPr lang="en-US" sz="2000" dirty="0" smtClean="0"/>
              <a:t> </a:t>
            </a:r>
            <a:r>
              <a:rPr lang="en-US" sz="2000" dirty="0" err="1" smtClean="0"/>
              <a:t>Grossbuchstaben</a:t>
            </a:r>
            <a:r>
              <a:rPr lang="en-US" sz="2000" dirty="0" smtClean="0"/>
              <a:t>.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en-US" sz="2000" dirty="0" smtClean="0"/>
          </a:p>
          <a:p>
            <a:pPr lvl="0">
              <a:spcBef>
                <a:spcPct val="20000"/>
              </a:spcBef>
            </a:pPr>
            <a:r>
              <a:rPr lang="en-US" sz="2000" dirty="0" err="1" smtClean="0"/>
              <a:t>Neue</a:t>
            </a:r>
            <a:r>
              <a:rPr lang="en-US" sz="2000" dirty="0" smtClean="0"/>
              <a:t> </a:t>
            </a:r>
            <a:r>
              <a:rPr lang="en-US" sz="2000" dirty="0" err="1" smtClean="0"/>
              <a:t>Namen</a:t>
            </a:r>
            <a:r>
              <a:rPr lang="en-US" sz="2000" dirty="0" smtClean="0"/>
              <a:t> (</a:t>
            </a: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 err="1" smtClean="0"/>
              <a:t>Objekte</a:t>
            </a:r>
            <a:r>
              <a:rPr lang="en-US" sz="2000" dirty="0" smtClean="0"/>
              <a:t>, die </a:t>
            </a:r>
            <a:r>
              <a:rPr lang="en-US" sz="2000" dirty="0" err="1" smtClean="0"/>
              <a:t>Sie</a:t>
            </a:r>
            <a:r>
              <a:rPr lang="en-US" sz="2000" dirty="0" smtClean="0"/>
              <a:t> </a:t>
            </a:r>
            <a:r>
              <a:rPr lang="en-US" sz="2000" dirty="0" err="1" smtClean="0"/>
              <a:t>definieren</a:t>
            </a:r>
            <a:r>
              <a:rPr lang="en-US" sz="2000" dirty="0" smtClean="0"/>
              <a:t>) </a:t>
            </a:r>
            <a:r>
              <a:rPr lang="en-US" sz="2000" dirty="0" err="1" smtClean="0"/>
              <a:t>sind</a:t>
            </a:r>
            <a:r>
              <a:rPr lang="en-US" sz="2000" dirty="0" smtClean="0"/>
              <a:t> </a:t>
            </a:r>
            <a:r>
              <a:rPr lang="en-US" sz="2000" dirty="0" err="1" smtClean="0"/>
              <a:t>kleingeschrieben</a:t>
            </a:r>
            <a:r>
              <a:rPr lang="en-US" sz="2000" dirty="0" smtClean="0"/>
              <a:t>.</a:t>
            </a:r>
            <a:endParaRPr lang="en-US" sz="2000" kern="1200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56034" name="Rectangle 2"/>
          <p:cNvSpPr>
            <a:spLocks noChangeArrowheads="1"/>
          </p:cNvSpPr>
          <p:nvPr/>
        </p:nvSpPr>
        <p:spPr bwMode="auto">
          <a:xfrm>
            <a:off x="4210050" y="1125538"/>
            <a:ext cx="4745038" cy="486092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CC"/>
                </a:solidFill>
                <a:latin typeface="Comic Sans MS" pitchFamily="66" charset="0"/>
              </a:rPr>
              <a:t>	</a:t>
            </a:r>
            <a:r>
              <a:rPr lang="en-US" sz="1600" i="1" dirty="0">
                <a:solidFill>
                  <a:srgbClr val="0000FF"/>
                </a:solidFill>
                <a:latin typeface="Comic Sans MS" pitchFamily="66" charset="0"/>
              </a:rPr>
              <a:t>PREVIEW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inherit</a:t>
            </a:r>
            <a:endParaRPr lang="en-US" sz="16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Comic Sans MS" pitchFamily="66" charset="0"/>
              </a:rPr>
              <a:t>	</a:t>
            </a:r>
            <a:r>
              <a:rPr lang="en-US" sz="1600" i="1" dirty="0">
                <a:solidFill>
                  <a:srgbClr val="0000FF"/>
                </a:solidFill>
                <a:latin typeface="Comic Sans MS" pitchFamily="66" charset="0"/>
              </a:rPr>
              <a:t>TOURISM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009900"/>
                </a:solidFill>
                <a:latin typeface="Comic Sans MS" pitchFamily="66" charset="0"/>
              </a:rPr>
              <a:t>	</a:t>
            </a:r>
            <a:r>
              <a:rPr lang="en-US" sz="1600" i="1" dirty="0" smtClean="0">
                <a:solidFill>
                  <a:srgbClr val="3333FF"/>
                </a:solidFill>
                <a:latin typeface="Comic Sans MS" pitchFamily="66" charset="0"/>
              </a:rPr>
              <a:t>explore</a:t>
            </a:r>
            <a:endParaRPr lang="en-US" sz="1600" b="1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en-US" sz="1600" dirty="0">
                <a:solidFill>
                  <a:srgbClr val="990000"/>
                </a:solidFill>
                <a:latin typeface="Comic Sans MS" pitchFamily="66" charset="0"/>
              </a:rPr>
              <a:t>-- </a:t>
            </a:r>
            <a:r>
              <a:rPr lang="en-US" sz="1600" dirty="0" err="1" smtClean="0">
                <a:solidFill>
                  <a:srgbClr val="990000"/>
                </a:solidFill>
                <a:latin typeface="Comic Sans MS" pitchFamily="66" charset="0"/>
              </a:rPr>
              <a:t>Infos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990000"/>
                </a:solidFill>
                <a:latin typeface="Comic Sans MS" pitchFamily="66" charset="0"/>
              </a:rPr>
              <a:t>zu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990000"/>
                </a:solidFill>
                <a:latin typeface="Comic Sans MS" pitchFamily="66" charset="0"/>
              </a:rPr>
              <a:t>Stadt</a:t>
            </a:r>
            <a:endParaRPr lang="en-US" sz="1600" dirty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990000"/>
                </a:solidFill>
                <a:latin typeface="Comic Sans MS" pitchFamily="66" charset="0"/>
              </a:rPr>
              <a:t>			-- </a:t>
            </a:r>
            <a:r>
              <a:rPr lang="en-US" sz="1600" dirty="0" smtClean="0">
                <a:solidFill>
                  <a:srgbClr val="990000"/>
                </a:solidFill>
              </a:rPr>
              <a:t>und Route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rgbClr val="990000"/>
                </a:solidFill>
              </a:rPr>
              <a:t>			-- </a:t>
            </a:r>
            <a:r>
              <a:rPr lang="en-US" sz="1600" dirty="0" err="1" smtClean="0">
                <a:solidFill>
                  <a:srgbClr val="990000"/>
                </a:solidFill>
              </a:rPr>
              <a:t>anzeigen</a:t>
            </a:r>
            <a:endParaRPr lang="en-US" sz="1600" dirty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en-US" sz="2400" i="1" dirty="0" err="1">
                <a:solidFill>
                  <a:srgbClr val="0000FF"/>
                </a:solidFill>
                <a:latin typeface="Comic Sans MS" pitchFamily="66" charset="0"/>
              </a:rPr>
              <a:t>Paris</a:t>
            </a:r>
            <a:r>
              <a:rPr lang="en-US" sz="2400" baseline="-20000" dirty="0" err="1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2400" i="1" dirty="0" err="1">
                <a:solidFill>
                  <a:srgbClr val="0000FF"/>
                </a:solidFill>
                <a:latin typeface="Comic Sans MS" pitchFamily="66" charset="0"/>
              </a:rPr>
              <a:t>display</a:t>
            </a:r>
            <a:endParaRPr lang="en-US" sz="24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		</a:t>
            </a:r>
            <a:r>
              <a:rPr lang="en-US" sz="1600" i="1" dirty="0" err="1">
                <a:solidFill>
                  <a:srgbClr val="0000FF"/>
                </a:solidFill>
                <a:latin typeface="Comic Sans MS" pitchFamily="66" charset="0"/>
              </a:rPr>
              <a:t>Louvre</a:t>
            </a:r>
            <a:r>
              <a:rPr lang="en-US" sz="1600" baseline="-20000" dirty="0" err="1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 err="1">
                <a:solidFill>
                  <a:srgbClr val="0000FF"/>
                </a:solidFill>
                <a:latin typeface="Comic Sans MS" pitchFamily="66" charset="0"/>
              </a:rPr>
              <a:t>spotlight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		</a:t>
            </a:r>
            <a:r>
              <a:rPr lang="en-US" sz="1600" i="1" dirty="0">
                <a:solidFill>
                  <a:srgbClr val="0000FF"/>
                </a:solidFill>
                <a:latin typeface="Comic Sans MS" pitchFamily="66" charset="0"/>
              </a:rPr>
              <a:t>Line8</a:t>
            </a:r>
            <a:r>
              <a:rPr lang="en-US" sz="1600" baseline="-20000" dirty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>
                <a:solidFill>
                  <a:srgbClr val="0000FF"/>
                </a:solidFill>
                <a:latin typeface="Comic Sans MS" pitchFamily="66" charset="0"/>
              </a:rPr>
              <a:t>highlight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 			</a:t>
            </a:r>
            <a:r>
              <a:rPr lang="en-US" sz="1600" i="1" dirty="0">
                <a:solidFill>
                  <a:srgbClr val="0000FF"/>
                </a:solidFill>
                <a:latin typeface="Comic Sans MS" pitchFamily="66" charset="0"/>
              </a:rPr>
              <a:t>Route1</a:t>
            </a:r>
            <a:r>
              <a:rPr lang="en-US" sz="1600" baseline="-20000" dirty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>
                <a:solidFill>
                  <a:srgbClr val="0000FF"/>
                </a:solidFill>
                <a:latin typeface="Comic Sans MS" pitchFamily="66" charset="0"/>
              </a:rPr>
              <a:t>animate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		end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dirty="0">
              <a:latin typeface="Comic Sans MS" pitchFamily="66" charset="0"/>
            </a:endParaRP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Mehr Stilregeln</a:t>
            </a:r>
            <a:endParaRPr lang="de-CH" dirty="0"/>
          </a:p>
        </p:txBody>
      </p:sp>
      <p:sp>
        <p:nvSpPr>
          <p:cNvPr id="556042" name="Line 10"/>
          <p:cNvSpPr>
            <a:spLocks noChangeShapeType="1"/>
          </p:cNvSpPr>
          <p:nvPr/>
        </p:nvSpPr>
        <p:spPr bwMode="auto">
          <a:xfrm>
            <a:off x="3033132" y="1226634"/>
            <a:ext cx="2119893" cy="257679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3" name="Line 11"/>
          <p:cNvSpPr>
            <a:spLocks noChangeShapeType="1"/>
          </p:cNvSpPr>
          <p:nvPr/>
        </p:nvSpPr>
        <p:spPr bwMode="auto">
          <a:xfrm>
            <a:off x="3044283" y="1226634"/>
            <a:ext cx="2150017" cy="738691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4" name="Line 12"/>
          <p:cNvSpPr>
            <a:spLocks noChangeShapeType="1"/>
          </p:cNvSpPr>
          <p:nvPr/>
        </p:nvSpPr>
        <p:spPr bwMode="auto">
          <a:xfrm>
            <a:off x="3813717" y="3534937"/>
            <a:ext cx="3160170" cy="975151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5" name="Line 13"/>
          <p:cNvSpPr>
            <a:spLocks noChangeShapeType="1"/>
          </p:cNvSpPr>
          <p:nvPr/>
        </p:nvSpPr>
        <p:spPr bwMode="auto">
          <a:xfrm>
            <a:off x="3847171" y="3534937"/>
            <a:ext cx="3189249" cy="468351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6" name="Freeform 14"/>
          <p:cNvSpPr>
            <a:spLocks/>
          </p:cNvSpPr>
          <p:nvPr/>
        </p:nvSpPr>
        <p:spPr bwMode="auto">
          <a:xfrm>
            <a:off x="3269410" y="2216989"/>
            <a:ext cx="4592199" cy="17751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6" y="136"/>
              </a:cxn>
              <a:cxn ang="0">
                <a:pos x="1769" y="408"/>
              </a:cxn>
              <a:cxn ang="0">
                <a:pos x="2540" y="635"/>
              </a:cxn>
              <a:cxn ang="0">
                <a:pos x="2676" y="817"/>
              </a:cxn>
              <a:cxn ang="0">
                <a:pos x="2676" y="953"/>
              </a:cxn>
            </a:cxnLst>
            <a:rect l="0" t="0" r="r" b="b"/>
            <a:pathLst>
              <a:path w="2699" h="953">
                <a:moveTo>
                  <a:pt x="0" y="0"/>
                </a:moveTo>
                <a:cubicBezTo>
                  <a:pt x="215" y="34"/>
                  <a:pt x="431" y="68"/>
                  <a:pt x="726" y="136"/>
                </a:cubicBezTo>
                <a:cubicBezTo>
                  <a:pt x="1021" y="204"/>
                  <a:pt x="1467" y="325"/>
                  <a:pt x="1769" y="408"/>
                </a:cubicBezTo>
                <a:cubicBezTo>
                  <a:pt x="2071" y="491"/>
                  <a:pt x="2389" y="567"/>
                  <a:pt x="2540" y="635"/>
                </a:cubicBezTo>
                <a:cubicBezTo>
                  <a:pt x="2691" y="703"/>
                  <a:pt x="2653" y="764"/>
                  <a:pt x="2676" y="817"/>
                </a:cubicBezTo>
                <a:cubicBezTo>
                  <a:pt x="2699" y="870"/>
                  <a:pt x="2687" y="911"/>
                  <a:pt x="2676" y="953"/>
                </a:cubicBezTo>
              </a:path>
            </a:pathLst>
          </a:custGeom>
          <a:noFill/>
          <a:ln w="25400">
            <a:solidFill>
              <a:srgbClr val="993300"/>
            </a:solidFill>
            <a:round/>
            <a:headEnd type="diamond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2" grpId="0" animBg="1"/>
      <p:bldP spid="556043" grpId="0" animBg="1"/>
      <p:bldP spid="556044" grpId="0" animBg="1"/>
      <p:bldP spid="556045" grpId="0" animBg="1"/>
      <p:bldP spid="5560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Objekttechnologie (object technology)</a:t>
            </a:r>
            <a:endParaRPr lang="de-CH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>
                <a:solidFill>
                  <a:schemeClr val="tx1"/>
                </a:solidFill>
              </a:rPr>
              <a:t>Wir arbeiten mit Objekten.</a:t>
            </a:r>
          </a:p>
          <a:p>
            <a:endParaRPr lang="de-CH" smtClean="0">
              <a:solidFill>
                <a:schemeClr val="tx1"/>
              </a:solidFill>
            </a:endParaRPr>
          </a:p>
          <a:p>
            <a:r>
              <a:rPr lang="de-CH" smtClean="0">
                <a:solidFill>
                  <a:schemeClr val="tx1"/>
                </a:solidFill>
              </a:rPr>
              <a:t>Unser Programmierstil:</a:t>
            </a:r>
            <a:r>
              <a:rPr lang="de-CH" smtClean="0"/>
              <a:t> </a:t>
            </a:r>
            <a:r>
              <a:rPr lang="de-CH" smtClean="0">
                <a:solidFill>
                  <a:srgbClr val="A50021"/>
                </a:solidFill>
              </a:rPr>
              <a:t>Objektorientierte Programmierung</a:t>
            </a:r>
            <a:r>
              <a:rPr lang="de-CH" smtClean="0">
                <a:solidFill>
                  <a:srgbClr val="CC0000"/>
                </a:solidFill>
              </a:rPr>
              <a:t> </a:t>
            </a:r>
          </a:p>
          <a:p>
            <a:r>
              <a:rPr lang="de-CH" smtClean="0">
                <a:solidFill>
                  <a:schemeClr val="tx1"/>
                </a:solidFill>
              </a:rPr>
              <a:t>Abkürzung: </a:t>
            </a:r>
            <a:r>
              <a:rPr lang="de-CH" smtClean="0">
                <a:solidFill>
                  <a:srgbClr val="A50021"/>
                </a:solidFill>
              </a:rPr>
              <a:t>O-O</a:t>
            </a:r>
          </a:p>
          <a:p>
            <a:endParaRPr lang="de-CH" smtClean="0"/>
          </a:p>
          <a:p>
            <a:r>
              <a:rPr lang="de-CH" smtClean="0">
                <a:solidFill>
                  <a:schemeClr val="tx1"/>
                </a:solidFill>
              </a:rPr>
              <a:t>Allgemeiner “Objekttechnologie”: Beinhaltet O-O </a:t>
            </a:r>
            <a:r>
              <a:rPr lang="de-CH" i="1" smtClean="0">
                <a:solidFill>
                  <a:schemeClr val="tx1"/>
                </a:solidFill>
              </a:rPr>
              <a:t>Datenbanken</a:t>
            </a:r>
            <a:r>
              <a:rPr lang="de-CH" smtClean="0">
                <a:solidFill>
                  <a:schemeClr val="tx1"/>
                </a:solidFill>
              </a:rPr>
              <a:t>, O-O </a:t>
            </a:r>
            <a:r>
              <a:rPr lang="de-CH" i="1" smtClean="0">
                <a:solidFill>
                  <a:schemeClr val="tx1"/>
                </a:solidFill>
              </a:rPr>
              <a:t>Analyse</a:t>
            </a:r>
            <a:r>
              <a:rPr lang="de-CH" smtClean="0">
                <a:solidFill>
                  <a:schemeClr val="tx1"/>
                </a:solidFill>
              </a:rPr>
              <a:t>, O-O </a:t>
            </a:r>
            <a:r>
              <a:rPr lang="de-CH" i="1" smtClean="0">
                <a:solidFill>
                  <a:schemeClr val="tx1"/>
                </a:solidFill>
              </a:rPr>
              <a:t>Design</a:t>
            </a:r>
            <a:r>
              <a:rPr lang="de-CH" smtClean="0">
                <a:solidFill>
                  <a:schemeClr val="tx1"/>
                </a:solidFill>
              </a:rPr>
              <a:t>...</a:t>
            </a:r>
          </a:p>
          <a:p>
            <a:endParaRPr lang="de-CH" smtClean="0">
              <a:solidFill>
                <a:schemeClr val="tx1"/>
              </a:solidFill>
            </a:endParaRPr>
          </a:p>
          <a:p>
            <a:r>
              <a:rPr lang="de-CH" smtClean="0">
                <a:solidFill>
                  <a:schemeClr val="tx1"/>
                </a:solidFill>
              </a:rPr>
              <a:t>Die Ausführung der Software besteht aus Operationen auf Objekten: feature-Aufrufen</a:t>
            </a:r>
            <a:endParaRPr lang="de-CH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12135" y="5026032"/>
            <a:ext cx="4635282" cy="933341"/>
            <a:chOff x="2025868" y="4797425"/>
            <a:chExt cx="4635282" cy="933341"/>
          </a:xfrm>
        </p:grpSpPr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2025868" y="5210503"/>
              <a:ext cx="4343401" cy="520263"/>
            </a:xfrm>
            <a:prstGeom prst="flowChartAlternateProcess">
              <a:avLst/>
            </a:prstGeom>
            <a:solidFill>
              <a:srgbClr val="66FF66">
                <a:alpha val="67999"/>
              </a:srgbClr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84" name="Rectangle 4"/>
            <p:cNvSpPr>
              <a:spLocks noChangeArrowheads="1"/>
            </p:cNvSpPr>
            <p:nvPr/>
          </p:nvSpPr>
          <p:spPr bwMode="auto">
            <a:xfrm>
              <a:off x="2124075" y="4797425"/>
              <a:ext cx="453707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i="1" dirty="0" err="1">
                  <a:solidFill>
                    <a:srgbClr val="0000FF"/>
                  </a:solidFill>
                  <a:latin typeface="Comic Sans MS" pitchFamily="66" charset="0"/>
                </a:rPr>
                <a:t>your_object</a:t>
              </a:r>
              <a:r>
                <a:rPr lang="en-US" sz="6000" dirty="0" err="1">
                  <a:solidFill>
                    <a:srgbClr val="0000FF"/>
                  </a:solidFill>
                  <a:latin typeface="Comic Sans MS" pitchFamily="66" charset="0"/>
                </a:rPr>
                <a:t>.</a:t>
              </a:r>
              <a:r>
                <a:rPr lang="en-US" sz="2400" i="1" dirty="0" err="1">
                  <a:solidFill>
                    <a:srgbClr val="0000FF"/>
                  </a:solidFill>
                  <a:latin typeface="Comic Sans MS" pitchFamily="66" charset="0"/>
                </a:rPr>
                <a:t>your_feature</a:t>
              </a:r>
              <a:endParaRPr lang="en-US" sz="2400" i="1" dirty="0">
                <a:solidFill>
                  <a:srgbClr val="0000FF"/>
                </a:solidFill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2400" dirty="0"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1600" dirty="0">
                <a:solidFill>
                  <a:srgbClr val="003399"/>
                </a:solidFill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>
          <a:xfrm>
            <a:off x="249238" y="878114"/>
            <a:ext cx="8754085" cy="5644924"/>
          </a:xfrm>
        </p:spPr>
        <p:txBody>
          <a:bodyPr/>
          <a:lstStyle/>
          <a:p>
            <a:r>
              <a:rPr lang="de-CH" sz="2800" i="1" smtClean="0">
                <a:solidFill>
                  <a:srgbClr val="0000FF"/>
                </a:solidFill>
              </a:rPr>
              <a:t>Paris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display</a:t>
            </a: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i="1" smtClean="0">
                <a:solidFill>
                  <a:srgbClr val="0000FF"/>
                </a:solidFill>
                <a:sym typeface="Symbol" pitchFamily="18" charset="2"/>
              </a:rPr>
              <a:t>nächste_nachricht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send	</a:t>
            </a:r>
            <a:r>
              <a:rPr lang="de-CH" sz="2800" smtClean="0">
                <a:solidFill>
                  <a:srgbClr val="0000FF"/>
                </a:solidFill>
              </a:rPr>
              <a:t>-- </a:t>
            </a:r>
            <a:r>
              <a:rPr lang="de-CH" sz="2800" i="1" smtClean="0">
                <a:solidFill>
                  <a:srgbClr val="336600"/>
                </a:solidFill>
              </a:rPr>
              <a:t>next_message</a:t>
            </a:r>
            <a:r>
              <a:rPr lang="de-CH" sz="2800" baseline="-2000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336600"/>
                </a:solidFill>
              </a:rPr>
              <a:t>send</a:t>
            </a:r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i="1" smtClean="0">
                <a:solidFill>
                  <a:srgbClr val="0000FF"/>
                </a:solidFill>
              </a:rPr>
              <a:t>computer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  <a:sym typeface="Symbol" pitchFamily="18" charset="2"/>
              </a:rPr>
              <a:t>auschalten</a:t>
            </a:r>
            <a:r>
              <a:rPr lang="de-CH" sz="2800" i="1" smtClean="0">
                <a:solidFill>
                  <a:srgbClr val="0000FF"/>
                </a:solidFill>
              </a:rPr>
              <a:t>		</a:t>
            </a:r>
            <a:r>
              <a:rPr lang="de-CH" sz="2800" smtClean="0">
                <a:solidFill>
                  <a:srgbClr val="0000FF"/>
                </a:solidFill>
              </a:rPr>
              <a:t>-- </a:t>
            </a:r>
            <a:r>
              <a:rPr lang="de-CH" sz="2800" i="1" smtClean="0">
                <a:solidFill>
                  <a:srgbClr val="336600"/>
                </a:solidFill>
              </a:rPr>
              <a:t>computer</a:t>
            </a:r>
            <a:r>
              <a:rPr lang="de-CH" sz="2800" baseline="-2000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336600"/>
                </a:solidFill>
              </a:rPr>
              <a:t>shut_down</a:t>
            </a:r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i="1" smtClean="0">
                <a:solidFill>
                  <a:srgbClr val="0000FF"/>
                </a:solidFill>
              </a:rPr>
              <a:t>telefon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läuten			</a:t>
            </a:r>
            <a:r>
              <a:rPr lang="de-CH" sz="2800" smtClean="0">
                <a:solidFill>
                  <a:srgbClr val="0000FF"/>
                </a:solidFill>
              </a:rPr>
              <a:t>-- </a:t>
            </a:r>
            <a:r>
              <a:rPr lang="de-CH" sz="2800" i="1" smtClean="0">
                <a:solidFill>
                  <a:srgbClr val="336600"/>
                </a:solidFill>
              </a:rPr>
              <a:t>telephone</a:t>
            </a:r>
            <a:r>
              <a:rPr lang="de-CH" sz="2800" baseline="-2000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336600"/>
                </a:solidFill>
              </a:rPr>
              <a:t>ring</a:t>
            </a:r>
            <a:endParaRPr lang="de-CH" sz="2800" i="1" smtClean="0">
              <a:solidFill>
                <a:srgbClr val="0000FF"/>
              </a:solidFill>
            </a:endParaRP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smtClean="0">
                <a:solidFill>
                  <a:schemeClr val="tx1"/>
                </a:solidFill>
              </a:rPr>
              <a:t>Objekt-Orienterte Programmierung hat einen bezeichnenden Stil.</a:t>
            </a:r>
          </a:p>
          <a:p>
            <a:endParaRPr lang="de-CH" sz="2800" smtClean="0">
              <a:solidFill>
                <a:schemeClr val="tx1"/>
              </a:solidFill>
            </a:endParaRPr>
          </a:p>
          <a:p>
            <a:r>
              <a:rPr lang="de-CH" sz="2800" smtClean="0">
                <a:solidFill>
                  <a:schemeClr val="tx1"/>
                </a:solidFill>
              </a:rPr>
              <a:t>Jede Operation wird auf </a:t>
            </a:r>
            <a:r>
              <a:rPr lang="de-CH" sz="2800" b="1" smtClean="0">
                <a:solidFill>
                  <a:srgbClr val="990000"/>
                </a:solidFill>
              </a:rPr>
              <a:t>ein</a:t>
            </a:r>
            <a:r>
              <a:rPr lang="de-CH" sz="2800" smtClean="0">
                <a:solidFill>
                  <a:schemeClr val="tx1"/>
                </a:solidFill>
              </a:rPr>
              <a:t> Objekt </a:t>
            </a:r>
            <a:r>
              <a:rPr lang="de-CH" sz="2800" smtClean="0"/>
              <a:t>(das “Ziel” (</a:t>
            </a:r>
            <a:r>
              <a:rPr lang="de-CH" sz="2800" i="1" smtClean="0"/>
              <a:t>target</a:t>
            </a:r>
            <a:r>
              <a:rPr lang="de-CH" sz="2800" smtClean="0"/>
              <a:t>) des Aufrufs) </a:t>
            </a:r>
            <a:r>
              <a:rPr lang="de-CH" sz="2800" smtClean="0">
                <a:solidFill>
                  <a:schemeClr val="tx1"/>
                </a:solidFill>
              </a:rPr>
              <a:t> angewendet.</a:t>
            </a:r>
            <a:endParaRPr lang="de-CH" sz="2800" smtClean="0"/>
          </a:p>
          <a:p>
            <a:endParaRPr lang="de-CH" sz="2800" smtClean="0"/>
          </a:p>
          <a:p>
            <a:endParaRPr lang="de-C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Was ist ein Objekt?</a:t>
            </a:r>
            <a:endParaRPr lang="de-CH" dirty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745076"/>
            <a:ext cx="8709102" cy="57739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sz="2000" smtClean="0">
                <a:solidFill>
                  <a:srgbClr val="990000"/>
                </a:solidFill>
              </a:rPr>
              <a:t>Software</a:t>
            </a:r>
            <a:r>
              <a:rPr lang="de-CH" sz="2000" smtClean="0"/>
              <a:t>begriff: Eine Maschine, definiert durch auf sie anwendbare Operationen.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de-CH" sz="2000" smtClean="0"/>
              <a:t>Drei Arten von Objekten: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smtClean="0"/>
              <a:t>“</a:t>
            </a:r>
            <a:r>
              <a:rPr lang="de-CH" sz="2000" b="1" smtClean="0">
                <a:solidFill>
                  <a:srgbClr val="990000"/>
                </a:solidFill>
              </a:rPr>
              <a:t>Physikalische Objekte</a:t>
            </a:r>
            <a:r>
              <a:rPr lang="de-CH" sz="2000" smtClean="0"/>
              <a:t>”: widerspiegeln materielle Objekte der modellierten Welt. </a:t>
            </a:r>
            <a:br>
              <a:rPr lang="de-CH" sz="2000" smtClean="0"/>
            </a:br>
            <a:r>
              <a:rPr lang="de-CH" sz="2000" smtClean="0"/>
              <a:t>		Beispiele: das Louvre, Paris, eine Bahn der Metro…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smtClean="0"/>
              <a:t>“</a:t>
            </a:r>
            <a:r>
              <a:rPr lang="de-CH" sz="2000" b="1" smtClean="0">
                <a:solidFill>
                  <a:srgbClr val="990000"/>
                </a:solidFill>
              </a:rPr>
              <a:t>Abstrakte Objekte</a:t>
            </a:r>
            <a:r>
              <a:rPr lang="de-CH" sz="2000" smtClean="0"/>
              <a:t>”: abstrakte Begriffe aus der modellierten Welt.</a:t>
            </a:r>
            <a:br>
              <a:rPr lang="de-CH" sz="2000" smtClean="0"/>
            </a:br>
            <a:r>
              <a:rPr lang="de-CH" sz="2000" smtClean="0"/>
              <a:t>		Beispiele: eine (Metro-) Linie, eine Route…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smtClean="0"/>
              <a:t>“</a:t>
            </a:r>
            <a:r>
              <a:rPr lang="de-CH" sz="2000" b="1" smtClean="0">
                <a:solidFill>
                  <a:srgbClr val="990000"/>
                </a:solidFill>
              </a:rPr>
              <a:t>Softwareobjekte</a:t>
            </a:r>
            <a:r>
              <a:rPr lang="de-CH" sz="2000" smtClean="0"/>
              <a:t>”: ein reiner Softwarebegriff.</a:t>
            </a:r>
            <a:br>
              <a:rPr lang="de-CH" sz="2000" smtClean="0"/>
            </a:br>
            <a:r>
              <a:rPr lang="de-CH" sz="2000" smtClean="0"/>
              <a:t>		Beispiele: “Datenstrukturen” wie Arrays oder Listen</a:t>
            </a:r>
          </a:p>
          <a:p>
            <a:pPr>
              <a:lnSpc>
                <a:spcPct val="90000"/>
              </a:lnSpc>
            </a:pPr>
            <a:endParaRPr lang="de-CH" sz="200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smtClean="0"/>
              <a:t>Ein grosser Reiz der Objekttechnologie ist ihr </a:t>
            </a:r>
            <a:r>
              <a:rPr lang="de-CH" sz="2000" i="1" smtClean="0">
                <a:solidFill>
                  <a:srgbClr val="990000"/>
                </a:solidFill>
              </a:rPr>
              <a:t>Modellierungsvermögen</a:t>
            </a:r>
            <a:r>
              <a:rPr lang="de-CH" sz="2000" smtClean="0"/>
              <a:t>: Verbinden von Softwareobjekten mit Objekten des Modells.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smtClean="0"/>
              <a:t>Achtung: Verbinden, nicht verwechseln!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smtClean="0"/>
              <a:t>In diesem Kurs bezieht sich “</a:t>
            </a:r>
            <a:r>
              <a:rPr lang="de-CH" sz="2000" i="1" smtClean="0"/>
              <a:t>Objekt</a:t>
            </a:r>
            <a:r>
              <a:rPr lang="de-CH" sz="2000" smtClean="0"/>
              <a:t>” auf ein </a:t>
            </a:r>
            <a:r>
              <a:rPr lang="de-CH" sz="2000" smtClean="0">
                <a:solidFill>
                  <a:srgbClr val="990000"/>
                </a:solidFill>
              </a:rPr>
              <a:t>Softwareobjekt</a:t>
            </a:r>
            <a:endParaRPr lang="de-CH" sz="2000" smtClean="0"/>
          </a:p>
          <a:p>
            <a:pPr marL="457200" indent="-457200">
              <a:lnSpc>
                <a:spcPct val="90000"/>
              </a:lnSpc>
            </a:pPr>
            <a:endParaRPr lang="de-CH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Zwei Auffassungen von Objekten</a:t>
            </a:r>
            <a:endParaRPr lang="de-CH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82" y="3148716"/>
            <a:ext cx="8773296" cy="3374321"/>
          </a:xfrm>
        </p:spPr>
        <p:txBody>
          <a:bodyPr/>
          <a:lstStyle/>
          <a:p>
            <a:pPr marL="358775" indent="-358775" defTabSz="630238"/>
            <a:r>
              <a:rPr lang="de-CH" smtClean="0">
                <a:solidFill>
                  <a:schemeClr val="tx1"/>
                </a:solidFill>
              </a:rPr>
              <a:t>Zwei Gesichtspunkte:</a:t>
            </a:r>
          </a:p>
          <a:p>
            <a:pPr marL="358775" lvl="1" indent="-358775" defTabSz="630238"/>
            <a:r>
              <a:rPr lang="de-CH" smtClean="0"/>
              <a:t>1. Ein Objekt hat Daten, abgelegt im Speicher.</a:t>
            </a:r>
          </a:p>
          <a:p>
            <a:pPr marL="358775" lvl="1" indent="-358775" defTabSz="630238"/>
            <a:r>
              <a:rPr lang="de-CH" smtClean="0"/>
              <a:t>2. Ein Objekt ist eine Maschine, die Operationen anbietet (</a:t>
            </a:r>
            <a:r>
              <a:rPr lang="de-CH" b="1" smtClean="0">
                <a:solidFill>
                  <a:srgbClr val="990000"/>
                </a:solidFill>
              </a:rPr>
              <a:t>Features</a:t>
            </a:r>
            <a:r>
              <a:rPr lang="de-CH" smtClean="0"/>
              <a:t>)</a:t>
            </a:r>
          </a:p>
          <a:p>
            <a:pPr marL="358775" lvl="1" indent="-358775" defTabSz="630238"/>
            <a:endParaRPr lang="de-CH" smtClean="0">
              <a:solidFill>
                <a:schemeClr val="tx1"/>
              </a:solidFill>
            </a:endParaRPr>
          </a:p>
          <a:p>
            <a:pPr marL="358775" lvl="1" indent="-358775" defTabSz="630238">
              <a:buNone/>
            </a:pPr>
            <a:r>
              <a:rPr lang="de-CH" smtClean="0">
                <a:solidFill>
                  <a:schemeClr val="tx1"/>
                </a:solidFill>
              </a:rPr>
              <a:t>Die Verbindung:</a:t>
            </a:r>
          </a:p>
          <a:p>
            <a:pPr marL="358775" lvl="1" indent="-358775" defTabSz="630238"/>
            <a:r>
              <a:rPr lang="de-CH" smtClean="0">
                <a:solidFill>
                  <a:srgbClr val="A50021"/>
                </a:solidFill>
              </a:rPr>
              <a:t>Die Operationen </a:t>
            </a:r>
            <a:r>
              <a:rPr lang="de-CH" smtClean="0"/>
              <a:t>(2)</a:t>
            </a:r>
            <a:r>
              <a:rPr lang="de-CH" smtClean="0">
                <a:solidFill>
                  <a:srgbClr val="A50021"/>
                </a:solidFill>
              </a:rPr>
              <a:t>, die die Maschine anbietet, greifen auf die Daten </a:t>
            </a:r>
            <a:r>
              <a:rPr lang="de-CH" smtClean="0"/>
              <a:t>(1)</a:t>
            </a:r>
            <a:r>
              <a:rPr lang="de-CH" smtClean="0">
                <a:solidFill>
                  <a:srgbClr val="A50021"/>
                </a:solidFill>
              </a:rPr>
              <a:t> des Objektes zu und verändern sie.</a:t>
            </a:r>
            <a:r>
              <a:rPr lang="de-CH" smtClean="0"/>
              <a:t> </a:t>
            </a:r>
            <a:endParaRPr lang="de-CH" dirty="0"/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5211313" y="788898"/>
            <a:ext cx="2605088" cy="5785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5211313" y="1341635"/>
            <a:ext cx="2605088" cy="578500"/>
          </a:xfrm>
          <a:prstGeom prst="round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5211313" y="1892029"/>
            <a:ext cx="2605088" cy="578500"/>
          </a:xfrm>
          <a:prstGeom prst="roundRect">
            <a:avLst/>
          </a:prstGeom>
          <a:solidFill>
            <a:srgbClr val="DFEBF3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5211313" y="2442423"/>
            <a:ext cx="2605088" cy="578500"/>
          </a:xfrm>
          <a:prstGeom prst="roundRect">
            <a:avLst/>
          </a:prstGeom>
          <a:solidFill>
            <a:srgbClr val="FFD3AF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5571676" y="8777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“Bürkliplatz”</a:t>
            </a:r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5355776" y="2533561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“Bucheggplatz”</a:t>
            </a:r>
          </a:p>
        </p:txBody>
      </p:sp>
      <p:sp>
        <p:nvSpPr>
          <p:cNvPr id="580619" name="Text Box 11"/>
          <p:cNvSpPr txBox="1">
            <a:spLocks noChangeArrowheads="1"/>
          </p:cNvSpPr>
          <p:nvPr/>
        </p:nvSpPr>
        <p:spPr bwMode="auto">
          <a:xfrm>
            <a:off x="5284338" y="1428661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580620" name="Text Box 12"/>
          <p:cNvSpPr txBox="1">
            <a:spLocks noChangeArrowheads="1"/>
          </p:cNvSpPr>
          <p:nvPr/>
        </p:nvSpPr>
        <p:spPr bwMode="auto">
          <a:xfrm>
            <a:off x="5284338" y="19318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1582310" y="814327"/>
            <a:ext cx="1940119" cy="529444"/>
          </a:xfrm>
          <a:prstGeom prst="wedgeRoundRectCallout">
            <a:avLst>
              <a:gd name="adj1" fmla="val 128669"/>
              <a:gd name="adj2" fmla="val -1150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Startpunkt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1614115" y="1412000"/>
            <a:ext cx="1901687" cy="529444"/>
          </a:xfrm>
          <a:prstGeom prst="wedgeRoundRectCallout">
            <a:avLst>
              <a:gd name="adj1" fmla="val 137544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Tramnummer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731537" y="2009656"/>
            <a:ext cx="2364194" cy="529444"/>
          </a:xfrm>
          <a:prstGeom prst="wedgeRoundRectCallout">
            <a:avLst>
              <a:gd name="adj1" fmla="val 132945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Anzahl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Stationen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1512074" y="2620595"/>
            <a:ext cx="1940119" cy="529444"/>
          </a:xfrm>
          <a:prstGeom prst="wedgeRoundRectCallout">
            <a:avLst>
              <a:gd name="adj1" fmla="val 132357"/>
              <a:gd name="adj2" fmla="val -1000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Endpunkt</a:t>
            </a:r>
            <a:endParaRPr lang="en-US" sz="2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smtClean="0"/>
              <a:t>Features: Befehle und Abfragen</a:t>
            </a:r>
            <a:endParaRPr lang="de-CH" sz="2800" dirty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2800" smtClean="0">
                <a:solidFill>
                  <a:srgbClr val="990000"/>
                </a:solidFill>
              </a:rPr>
              <a:t>Feature</a:t>
            </a:r>
            <a:r>
              <a:rPr lang="de-CH" sz="2800" smtClean="0"/>
              <a:t>: Eine Operation, die von gewissen Klassen zur Verfügung gestellt wird.</a:t>
            </a:r>
          </a:p>
          <a:p>
            <a:endParaRPr lang="de-CH" sz="2800" smtClean="0"/>
          </a:p>
          <a:p>
            <a:r>
              <a:rPr lang="de-CH" sz="2800" smtClean="0"/>
              <a:t>3 Arten:</a:t>
            </a:r>
          </a:p>
          <a:p>
            <a:pPr lvl="1"/>
            <a:r>
              <a:rPr lang="de-CH" sz="2800" smtClean="0">
                <a:solidFill>
                  <a:srgbClr val="A50021"/>
                </a:solidFill>
              </a:rPr>
              <a:t>Befehl (command)</a:t>
            </a:r>
            <a:endParaRPr lang="de-CH" sz="2800" smtClean="0"/>
          </a:p>
          <a:p>
            <a:pPr lvl="1"/>
            <a:r>
              <a:rPr lang="de-CH" sz="2800" smtClean="0">
                <a:solidFill>
                  <a:srgbClr val="A50021"/>
                </a:solidFill>
              </a:rPr>
              <a:t>Abfrage (query)</a:t>
            </a:r>
          </a:p>
          <a:p>
            <a:pPr lvl="1"/>
            <a:endParaRPr lang="de-CH" sz="2800" smtClean="0">
              <a:solidFill>
                <a:srgbClr val="A50021"/>
              </a:solidFill>
            </a:endParaRPr>
          </a:p>
          <a:p>
            <a:pPr lvl="1"/>
            <a:r>
              <a:rPr lang="de-CH" sz="2800" smtClean="0"/>
              <a:t>Erzeugungsprozedur (</a:t>
            </a:r>
            <a:r>
              <a:rPr lang="de-CH" sz="2800" i="1" smtClean="0"/>
              <a:t>creation procedure</a:t>
            </a:r>
            <a:r>
              <a:rPr lang="de-CH" sz="2800" smtClean="0"/>
              <a:t>) (später…)</a:t>
            </a:r>
          </a:p>
          <a:p>
            <a:endParaRPr lang="de-CH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Befehl</a:t>
            </a:r>
            <a:endParaRPr lang="de-CH" dirty="0"/>
          </a:p>
        </p:txBody>
      </p:sp>
      <p:pic>
        <p:nvPicPr>
          <p:cNvPr id="570372" name="Picture 4" descr="tunnel_comman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5625" y="938213"/>
            <a:ext cx="7981950" cy="5524500"/>
          </a:xfrm>
          <a:noFill/>
          <a:ln/>
        </p:spPr>
      </p:pic>
      <p:sp>
        <p:nvSpPr>
          <p:cNvPr id="570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68413"/>
            <a:ext cx="4135438" cy="5113337"/>
          </a:xfrm>
        </p:spPr>
        <p:txBody>
          <a:bodyPr/>
          <a:lstStyle/>
          <a:p>
            <a:r>
              <a:rPr lang="de-CH" sz="2000" smtClean="0"/>
              <a:t> </a:t>
            </a:r>
            <a:endParaRPr lang="de-CH" sz="20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Abfrage</a:t>
            </a:r>
            <a:endParaRPr lang="de-CH" dirty="0"/>
          </a:p>
        </p:txBody>
      </p:sp>
      <p:pic>
        <p:nvPicPr>
          <p:cNvPr id="572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9831" y="999748"/>
            <a:ext cx="7973538" cy="5401429"/>
          </a:xfrm>
          <a:noFill/>
          <a:ln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Unser erstes Programm!</a:t>
            </a:r>
            <a:endParaRPr lang="de-CH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de-CH" smtClean="0"/>
              <a:t>Unser Programm soll:</a:t>
            </a:r>
          </a:p>
          <a:p>
            <a:pPr marL="457200" indent="-457200"/>
            <a:endParaRPr lang="de-CH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smtClean="0"/>
              <a:t>Eine Karte von Paris anzeigen</a:t>
            </a:r>
            <a:br>
              <a:rPr lang="de-CH" smtClean="0"/>
            </a:br>
            <a:endParaRPr lang="de-CH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smtClean="0"/>
              <a:t>Die Position des Louvre markieren</a:t>
            </a:r>
            <a:br>
              <a:rPr lang="de-CH" smtClean="0"/>
            </a:br>
            <a:endParaRPr lang="de-CH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smtClean="0"/>
              <a:t>Die Linie 8 der Metro hervorheben</a:t>
            </a:r>
            <a:br>
              <a:rPr lang="de-CH" smtClean="0"/>
            </a:br>
            <a:endParaRPr lang="de-CH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smtClean="0"/>
              <a:t>Eine vordefinierte Route animieren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Abfragen</a:t>
            </a:r>
            <a:endParaRPr lang="de-CH" dirty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878114"/>
            <a:ext cx="8753707" cy="5644924"/>
          </a:xfrm>
        </p:spPr>
        <p:txBody>
          <a:bodyPr/>
          <a:lstStyle/>
          <a:p>
            <a:r>
              <a:rPr lang="de-CH" smtClean="0"/>
              <a:t>Ziel: die </a:t>
            </a:r>
            <a:r>
              <a:rPr lang="de-CH" smtClean="0">
                <a:solidFill>
                  <a:srgbClr val="990000"/>
                </a:solidFill>
              </a:rPr>
              <a:t>Eigenschaften</a:t>
            </a:r>
            <a:r>
              <a:rPr lang="de-CH" smtClean="0"/>
              <a:t> eines Objekts zu</a:t>
            </a:r>
          </a:p>
          <a:p>
            <a:r>
              <a:rPr lang="de-CH" smtClean="0"/>
              <a:t>erhalten.</a:t>
            </a:r>
          </a:p>
          <a:p>
            <a:endParaRPr lang="de-CH" smtClean="0"/>
          </a:p>
          <a:p>
            <a:r>
              <a:rPr lang="de-CH" smtClean="0"/>
              <a:t>Sollte </a:t>
            </a:r>
            <a:r>
              <a:rPr lang="de-CH" i="1" smtClean="0"/>
              <a:t>weder das Zielobjekt noch andere</a:t>
            </a:r>
          </a:p>
          <a:p>
            <a:r>
              <a:rPr lang="de-CH" i="1" smtClean="0"/>
              <a:t>Objekte ändern!</a:t>
            </a:r>
            <a:endParaRPr lang="de-CH" smtClean="0"/>
          </a:p>
          <a:p>
            <a:endParaRPr lang="de-CH" smtClean="0"/>
          </a:p>
          <a:p>
            <a:r>
              <a:rPr lang="de-CH" smtClean="0"/>
              <a:t>Beispiele anhand eines “route” Objektes:</a:t>
            </a:r>
          </a:p>
          <a:p>
            <a:pPr lvl="1"/>
            <a:endParaRPr lang="de-CH" smtClean="0"/>
          </a:p>
          <a:p>
            <a:pPr lvl="1"/>
            <a:r>
              <a:rPr lang="de-CH" smtClean="0">
                <a:solidFill>
                  <a:schemeClr val="tx1"/>
                </a:solidFill>
              </a:rPr>
              <a:t>Was ist der Ursprung (die erste Station) von </a:t>
            </a:r>
            <a:r>
              <a:rPr lang="de-CH" smtClean="0">
                <a:solidFill>
                  <a:srgbClr val="0000FF"/>
                </a:solidFill>
              </a:rPr>
              <a:t>Route1</a:t>
            </a:r>
            <a:r>
              <a:rPr lang="de-CH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smtClean="0">
                <a:solidFill>
                  <a:schemeClr val="tx1"/>
                </a:solidFill>
              </a:rPr>
              <a:t>Welches ist der Endpunkt von </a:t>
            </a:r>
            <a:r>
              <a:rPr lang="de-CH" smtClean="0">
                <a:solidFill>
                  <a:srgbClr val="0000FF"/>
                </a:solidFill>
              </a:rPr>
              <a:t>Route1</a:t>
            </a:r>
            <a:r>
              <a:rPr lang="de-CH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smtClean="0">
                <a:solidFill>
                  <a:schemeClr val="tx1"/>
                </a:solidFill>
              </a:rPr>
              <a:t>Wieviele Stationen hat </a:t>
            </a:r>
            <a:r>
              <a:rPr lang="de-CH" smtClean="0">
                <a:solidFill>
                  <a:srgbClr val="0000FF"/>
                </a:solidFill>
              </a:rPr>
              <a:t>Route1</a:t>
            </a:r>
            <a:r>
              <a:rPr lang="de-CH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smtClean="0">
                <a:solidFill>
                  <a:schemeClr val="tx1"/>
                </a:solidFill>
              </a:rPr>
              <a:t>Welche Stationen besucht </a:t>
            </a:r>
            <a:r>
              <a:rPr lang="de-CH" smtClean="0">
                <a:solidFill>
                  <a:srgbClr val="0000FF"/>
                </a:solidFill>
              </a:rPr>
              <a:t>Route1</a:t>
            </a:r>
            <a:r>
              <a:rPr lang="de-CH" smtClean="0">
                <a:solidFill>
                  <a:schemeClr val="tx1"/>
                </a:solidFill>
              </a:rPr>
              <a:t>?</a:t>
            </a:r>
          </a:p>
          <a:p>
            <a:endParaRPr lang="de-CH" dirty="0"/>
          </a:p>
        </p:txBody>
      </p:sp>
      <p:grpSp>
        <p:nvGrpSpPr>
          <p:cNvPr id="12" name="Group 11"/>
          <p:cNvGrpSpPr/>
          <p:nvPr/>
        </p:nvGrpSpPr>
        <p:grpSpPr>
          <a:xfrm>
            <a:off x="6586917" y="683703"/>
            <a:ext cx="2176251" cy="1816736"/>
            <a:chOff x="5389337" y="788898"/>
            <a:chExt cx="2605088" cy="2232025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5389337" y="788898"/>
              <a:ext cx="2605088" cy="578500"/>
            </a:xfrm>
            <a:prstGeom prst="roundRect">
              <a:avLst/>
            </a:prstGeom>
            <a:solidFill>
              <a:srgbClr val="99FF99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389337" y="1341635"/>
              <a:ext cx="2605088" cy="578500"/>
            </a:xfrm>
            <a:prstGeom prst="round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389337" y="1892029"/>
              <a:ext cx="2605088" cy="578500"/>
            </a:xfrm>
            <a:prstGeom prst="roundRect">
              <a:avLst/>
            </a:prstGeom>
            <a:solidFill>
              <a:srgbClr val="DFEBF3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389337" y="2442423"/>
              <a:ext cx="2605088" cy="578500"/>
            </a:xfrm>
            <a:prstGeom prst="roundRect">
              <a:avLst/>
            </a:prstGeom>
            <a:solidFill>
              <a:srgbClr val="FFD3AF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749700" y="877798"/>
              <a:ext cx="22320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“Bürkliplatz”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5533800" y="2533561"/>
              <a:ext cx="24479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“Bucheggplatz”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462362" y="1428661"/>
              <a:ext cx="22320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5462362" y="1931898"/>
              <a:ext cx="22320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Befehle</a:t>
            </a:r>
            <a:endParaRPr lang="de-CH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/>
              <a:t>Ziel: Ein oder mehrere Objekte zu </a:t>
            </a:r>
            <a:r>
              <a:rPr lang="de-CH" smtClean="0">
                <a:solidFill>
                  <a:srgbClr val="990000"/>
                </a:solidFill>
              </a:rPr>
              <a:t>verändern</a:t>
            </a:r>
            <a:r>
              <a:rPr lang="de-CH" smtClean="0"/>
              <a:t>.</a:t>
            </a:r>
          </a:p>
          <a:p>
            <a:endParaRPr lang="de-CH" smtClean="0"/>
          </a:p>
          <a:p>
            <a:r>
              <a:rPr lang="de-CH" smtClean="0"/>
              <a:t>Beispiele anhand eines “route” Objektes:</a:t>
            </a:r>
          </a:p>
          <a:p>
            <a:endParaRPr lang="de-CH" smtClean="0"/>
          </a:p>
          <a:p>
            <a:r>
              <a:rPr lang="de-CH" smtClean="0"/>
              <a:t> </a:t>
            </a:r>
          </a:p>
          <a:p>
            <a:pPr lvl="1"/>
            <a:r>
              <a:rPr lang="de-CH" smtClean="0">
                <a:solidFill>
                  <a:schemeClr val="tx1"/>
                </a:solidFill>
              </a:rPr>
              <a:t>Animiere</a:t>
            </a:r>
            <a:r>
              <a:rPr lang="de-CH" smtClean="0"/>
              <a:t> </a:t>
            </a:r>
            <a:r>
              <a:rPr lang="de-CH" smtClean="0">
                <a:solidFill>
                  <a:srgbClr val="0000FF"/>
                </a:solidFill>
              </a:rPr>
              <a:t>Route1</a:t>
            </a:r>
            <a:endParaRPr lang="de-CH" i="1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de-CH" smtClean="0"/>
          </a:p>
          <a:p>
            <a:pPr lvl="1"/>
            <a:r>
              <a:rPr lang="de-CH" smtClean="0">
                <a:solidFill>
                  <a:schemeClr val="tx1"/>
                </a:solidFill>
              </a:rPr>
              <a:t>Füge eine neue Station zu </a:t>
            </a:r>
            <a:r>
              <a:rPr lang="de-CH" smtClean="0">
                <a:solidFill>
                  <a:srgbClr val="0000FF"/>
                </a:solidFill>
              </a:rPr>
              <a:t>Route1</a:t>
            </a:r>
            <a:r>
              <a:rPr lang="de-CH" smtClean="0">
                <a:solidFill>
                  <a:schemeClr val="tx1"/>
                </a:solidFill>
              </a:rPr>
              <a:t> hinzu,</a:t>
            </a:r>
            <a:br>
              <a:rPr lang="de-CH" smtClean="0">
                <a:solidFill>
                  <a:schemeClr val="tx1"/>
                </a:solidFill>
              </a:rPr>
            </a:br>
            <a:r>
              <a:rPr lang="de-CH" smtClean="0">
                <a:solidFill>
                  <a:schemeClr val="tx1"/>
                </a:solidFill>
              </a:rPr>
              <a:t>am Anfang (“prepend”) bzw. am Ende (“append”) </a:t>
            </a:r>
            <a:endParaRPr lang="de-CH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3286125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Befehl-Abfrage-Separationsprinzip (*)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622" y="911224"/>
            <a:ext cx="7587063" cy="322587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>
              <a:lnSpc>
                <a:spcPct val="140000"/>
              </a:lnSpc>
            </a:pPr>
            <a:r>
              <a:rPr lang="en-US" sz="4000" dirty="0" smtClean="0">
                <a:solidFill>
                  <a:srgbClr val="3333FF"/>
                </a:solidFill>
              </a:rPr>
              <a:t>Das </a:t>
            </a:r>
            <a:r>
              <a:rPr lang="en-US" sz="4000" dirty="0" err="1" smtClean="0">
                <a:solidFill>
                  <a:srgbClr val="3333FF"/>
                </a:solidFill>
              </a:rPr>
              <a:t>Stellen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einer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Frage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</a:p>
          <a:p>
            <a:pPr algn="ctr">
              <a:lnSpc>
                <a:spcPct val="140000"/>
              </a:lnSpc>
            </a:pPr>
            <a:r>
              <a:rPr lang="en-US" sz="4000" dirty="0" err="1" smtClean="0">
                <a:solidFill>
                  <a:srgbClr val="3333FF"/>
                </a:solidFill>
              </a:rPr>
              <a:t>soll</a:t>
            </a:r>
            <a:r>
              <a:rPr lang="en-US" sz="4000" dirty="0" smtClean="0">
                <a:solidFill>
                  <a:srgbClr val="3333FF"/>
                </a:solidFill>
              </a:rPr>
              <a:t> die </a:t>
            </a:r>
            <a:r>
              <a:rPr lang="en-US" sz="4000" dirty="0" err="1" smtClean="0">
                <a:solidFill>
                  <a:srgbClr val="3333FF"/>
                </a:solidFill>
              </a:rPr>
              <a:t>Antwort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</a:p>
          <a:p>
            <a:pPr algn="ctr">
              <a:lnSpc>
                <a:spcPct val="140000"/>
              </a:lnSpc>
            </a:pPr>
            <a:r>
              <a:rPr lang="en-US" sz="4000" dirty="0" err="1" smtClean="0">
                <a:solidFill>
                  <a:srgbClr val="3333FF"/>
                </a:solidFill>
              </a:rPr>
              <a:t>nicht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verändern</a:t>
            </a:r>
            <a:endParaRPr lang="en-US" sz="4000" dirty="0" smtClean="0">
              <a:solidFill>
                <a:srgbClr val="3333FF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96107" y="5642517"/>
            <a:ext cx="3836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(*) engl.: Command-Query Separation </a:t>
            </a:r>
            <a:r>
              <a:rPr lang="de-CH" dirty="0" err="1" smtClean="0"/>
              <a:t>principle</a:t>
            </a:r>
            <a:endParaRPr lang="de-CH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Objekt ist eine Maschine</a:t>
            </a:r>
            <a:endParaRPr lang="de-CH" dirty="0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468313" y="1268413"/>
            <a:ext cx="8280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68313" y="1268413"/>
            <a:ext cx="84248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Ein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laufendes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Programm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ist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eine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Maschine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latin typeface="Comic Sans MS" pitchFamily="66" charset="0"/>
              </a:rPr>
              <a:t>Es </a:t>
            </a:r>
            <a:r>
              <a:rPr lang="en-US" sz="2400" dirty="0" err="1" smtClean="0">
                <a:latin typeface="Comic Sans MS" pitchFamily="66" charset="0"/>
              </a:rPr>
              <a:t>besteht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aus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kleineren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Maschinen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solidFill>
                  <a:srgbClr val="A50021"/>
                </a:solidFill>
              </a:rPr>
              <a:t>Objekten</a:t>
            </a:r>
            <a:endParaRPr lang="en-US" sz="2400" dirty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Während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einer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Programmausführung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Objekte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Einsatz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auch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mehrere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r>
              <a:rPr lang="en-US" dirty="0" smtClean="0"/>
              <a:t>!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39" name="Picture 5" descr="dvd-exter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629025"/>
            <a:ext cx="8085138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41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42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3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45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7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9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0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54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55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58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2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3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4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6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7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8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Objekt ist eine Maschine</a:t>
            </a:r>
            <a:endParaRPr lang="de-CH" dirty="0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468313" y="1268413"/>
            <a:ext cx="8280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578595" name="Rectangle 35"/>
          <p:cNvSpPr>
            <a:spLocks noChangeArrowheads="1"/>
          </p:cNvSpPr>
          <p:nvPr/>
        </p:nvSpPr>
        <p:spPr bwMode="auto">
          <a:xfrm>
            <a:off x="468313" y="1268413"/>
            <a:ext cx="84248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Eine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Maschine</a:t>
            </a:r>
            <a:r>
              <a:rPr lang="en-US" sz="2400" dirty="0" smtClean="0">
                <a:latin typeface="Comic Sans MS" pitchFamily="66" charset="0"/>
              </a:rPr>
              <a:t>, Hardware </a:t>
            </a:r>
            <a:r>
              <a:rPr lang="en-US" sz="2400" dirty="0" err="1" smtClean="0">
                <a:latin typeface="Comic Sans MS" pitchFamily="66" charset="0"/>
              </a:rPr>
              <a:t>oder</a:t>
            </a:r>
            <a:r>
              <a:rPr lang="en-US" sz="2400" dirty="0" smtClean="0">
                <a:latin typeface="Comic Sans MS" pitchFamily="66" charset="0"/>
              </a:rPr>
              <a:t> Software, </a:t>
            </a:r>
            <a:r>
              <a:rPr lang="en-US" sz="2400" dirty="0" err="1" smtClean="0">
                <a:latin typeface="Comic Sans MS" pitchFamily="66" charset="0"/>
              </a:rPr>
              <a:t>ist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charakterisiert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durch</a:t>
            </a:r>
            <a:r>
              <a:rPr lang="en-US" sz="2400" dirty="0" smtClean="0">
                <a:latin typeface="Comic Sans MS" pitchFamily="66" charset="0"/>
              </a:rPr>
              <a:t> die </a:t>
            </a:r>
            <a:r>
              <a:rPr lang="en-US" sz="2400" dirty="0" err="1" smtClean="0">
                <a:latin typeface="Comic Sans MS" pitchFamily="66" charset="0"/>
              </a:rPr>
              <a:t>Operationen</a:t>
            </a:r>
            <a:r>
              <a:rPr lang="en-US" sz="2400" dirty="0" smtClean="0">
                <a:latin typeface="Comic Sans MS" pitchFamily="66" charset="0"/>
              </a:rPr>
              <a:t> (“F</a:t>
            </a:r>
            <a:r>
              <a:rPr lang="en-US" dirty="0" smtClean="0"/>
              <a:t>eatures”), die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Benutzer</a:t>
            </a:r>
            <a:r>
              <a:rPr lang="en-US" dirty="0" smtClean="0"/>
              <a:t> auf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anwenden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7" name="Picture 5" descr="dvd-exter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629025"/>
            <a:ext cx="8085138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1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>
                <a:solidFill>
                  <a:srgbClr val="3333FF"/>
                </a:solidFill>
              </a:rPr>
              <a:t>prepend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4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5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6" name="Text Box 67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7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8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9" name="Text Box 70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7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7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7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7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7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76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7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7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9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80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8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8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8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84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8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8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8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Zwei Auffassungen von Objekten</a:t>
            </a:r>
            <a:endParaRPr lang="de-CH" dirty="0"/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5211313" y="788898"/>
            <a:ext cx="2605088" cy="5785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5211313" y="1341635"/>
            <a:ext cx="2605088" cy="578500"/>
          </a:xfrm>
          <a:prstGeom prst="round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5211313" y="1892029"/>
            <a:ext cx="2605088" cy="578500"/>
          </a:xfrm>
          <a:prstGeom prst="roundRect">
            <a:avLst/>
          </a:prstGeom>
          <a:solidFill>
            <a:srgbClr val="DFEBF3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5211313" y="2442423"/>
            <a:ext cx="2605088" cy="578500"/>
          </a:xfrm>
          <a:prstGeom prst="roundRect">
            <a:avLst/>
          </a:prstGeom>
          <a:solidFill>
            <a:srgbClr val="FFD3AF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5571676" y="8777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“Bürkliplatz”</a:t>
            </a:r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5355776" y="2533561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“Bucheggplatz”</a:t>
            </a:r>
          </a:p>
        </p:txBody>
      </p:sp>
      <p:sp>
        <p:nvSpPr>
          <p:cNvPr id="580619" name="Text Box 11"/>
          <p:cNvSpPr txBox="1">
            <a:spLocks noChangeArrowheads="1"/>
          </p:cNvSpPr>
          <p:nvPr/>
        </p:nvSpPr>
        <p:spPr bwMode="auto">
          <a:xfrm>
            <a:off x="5284338" y="1428661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580620" name="Text Box 12"/>
          <p:cNvSpPr txBox="1">
            <a:spLocks noChangeArrowheads="1"/>
          </p:cNvSpPr>
          <p:nvPr/>
        </p:nvSpPr>
        <p:spPr bwMode="auto">
          <a:xfrm>
            <a:off x="5284338" y="19318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5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1582310" y="814327"/>
            <a:ext cx="1940119" cy="529444"/>
          </a:xfrm>
          <a:prstGeom prst="wedgeRoundRectCallout">
            <a:avLst>
              <a:gd name="adj1" fmla="val 128669"/>
              <a:gd name="adj2" fmla="val -1150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Startpunkt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1614115" y="1412000"/>
            <a:ext cx="1901687" cy="529444"/>
          </a:xfrm>
          <a:prstGeom prst="wedgeRoundRectCallout">
            <a:avLst>
              <a:gd name="adj1" fmla="val 137544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200" dirty="0" smtClean="0">
                <a:solidFill>
                  <a:srgbClr val="3333FF"/>
                </a:solidFill>
              </a:rPr>
              <a:t>Tramnummer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731537" y="2009656"/>
            <a:ext cx="2364194" cy="529444"/>
          </a:xfrm>
          <a:prstGeom prst="wedgeRoundRectCallout">
            <a:avLst>
              <a:gd name="adj1" fmla="val 132945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Anzahl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Stationen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1512074" y="2620595"/>
            <a:ext cx="1940119" cy="529444"/>
          </a:xfrm>
          <a:prstGeom prst="wedgeRoundRectCallout">
            <a:avLst>
              <a:gd name="adj1" fmla="val 132357"/>
              <a:gd name="adj2" fmla="val -1000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Endpunkt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48282" y="3148716"/>
            <a:ext cx="8773296" cy="337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Gesichtspunkte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1.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Ein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Objekt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hat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Daten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abgelegt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im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Speicher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.</a:t>
            </a:r>
          </a:p>
          <a:p>
            <a:pPr marL="358775" lvl="1" indent="-358775" defTabSz="630238">
              <a:spcBef>
                <a:spcPct val="20000"/>
              </a:spcBef>
              <a:buClr>
                <a:srgbClr val="8B0000"/>
              </a:buClr>
              <a:buSzPct val="80000"/>
              <a:buFont typeface="Wingdings" pitchFamily="2" charset="2"/>
              <a:buChar char="Ø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2.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Ein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Objekt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ist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eine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Maschine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, die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Operationen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anbietet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(</a:t>
            </a:r>
            <a:r>
              <a:rPr lang="en-US" b="1" kern="0" dirty="0" smtClean="0">
                <a:solidFill>
                  <a:srgbClr val="990000"/>
                </a:solidFill>
                <a:latin typeface="+mn-lt"/>
              </a:rPr>
              <a:t>F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eatures</a:t>
            </a:r>
            <a:r>
              <a:rPr lang="en-US" kern="0" dirty="0" smtClean="0">
                <a:solidFill>
                  <a:srgbClr val="3333FF"/>
                </a:solidFill>
                <a:latin typeface="+mn-lt"/>
              </a:rPr>
              <a:t>: </a:t>
            </a:r>
            <a:r>
              <a:rPr lang="en-US" kern="0" dirty="0" err="1" smtClean="0">
                <a:solidFill>
                  <a:srgbClr val="3333FF"/>
                </a:solidFill>
                <a:latin typeface="+mn-lt"/>
              </a:rPr>
              <a:t>Befehle</a:t>
            </a:r>
            <a:r>
              <a:rPr lang="en-US" kern="0" dirty="0" smtClean="0">
                <a:solidFill>
                  <a:srgbClr val="3333FF"/>
                </a:solidFill>
                <a:latin typeface="+mn-lt"/>
              </a:rPr>
              <a:t> und </a:t>
            </a:r>
            <a:r>
              <a:rPr lang="en-US" kern="0" dirty="0" err="1" smtClean="0">
                <a:solidFill>
                  <a:srgbClr val="3333FF"/>
                </a:solidFill>
                <a:latin typeface="+mn-lt"/>
              </a:rPr>
              <a:t>Abfragen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)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Die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Verbindung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Die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Operationen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(2)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, die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die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Maschine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anbietet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greifen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auf die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Daten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(1)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des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Objektes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zu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und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verändern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sie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Objekte: eine Definition</a:t>
            </a:r>
            <a:endParaRPr lang="de-CH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471" y="1188745"/>
            <a:ext cx="7896824" cy="132027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50021"/>
                </a:solidFill>
              </a:rPr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Softwaremaschine</a:t>
            </a:r>
            <a:r>
              <a:rPr lang="en-US" dirty="0" smtClean="0"/>
              <a:t>, die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Programmen</a:t>
            </a:r>
            <a:r>
              <a:rPr lang="en-US" dirty="0" smtClean="0"/>
              <a:t> </a:t>
            </a:r>
            <a:r>
              <a:rPr lang="en-US" dirty="0" err="1" smtClean="0"/>
              <a:t>erlaubt</a:t>
            </a:r>
            <a:r>
              <a:rPr lang="en-US" dirty="0" smtClean="0"/>
              <a:t>, auf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Ansammlung</a:t>
            </a:r>
            <a:r>
              <a:rPr lang="en-US" dirty="0" smtClean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 </a:t>
            </a:r>
            <a:r>
              <a:rPr lang="en-US" dirty="0" err="1" smtClean="0"/>
              <a:t>zuzugreifen</a:t>
            </a:r>
            <a:r>
              <a:rPr lang="en-US" dirty="0" smtClean="0"/>
              <a:t> und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verändern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Definition und Klassifizierung von Features</a:t>
            </a:r>
            <a:endParaRPr lang="de-CH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037" y="1448942"/>
            <a:ext cx="7896824" cy="3669468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A50021"/>
                </a:solidFill>
              </a:rPr>
              <a:t>Feature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Operation, die </a:t>
            </a:r>
            <a:r>
              <a:rPr lang="en-US" dirty="0" err="1" smtClean="0"/>
              <a:t>Programme</a:t>
            </a:r>
            <a:r>
              <a:rPr lang="en-US" dirty="0" smtClean="0"/>
              <a:t> auf </a:t>
            </a:r>
            <a:r>
              <a:rPr lang="en-US" dirty="0" err="1" smtClean="0"/>
              <a:t>bestimmte</a:t>
            </a:r>
            <a:r>
              <a:rPr lang="en-US" dirty="0" smtClean="0"/>
              <a:t> </a:t>
            </a:r>
            <a:r>
              <a:rPr lang="en-US" dirty="0" err="1" smtClean="0"/>
              <a:t>Arten</a:t>
            </a:r>
            <a:r>
              <a:rPr lang="en-US" dirty="0" smtClean="0"/>
              <a:t> von </a:t>
            </a:r>
            <a:r>
              <a:rPr lang="en-US" dirty="0" err="1" smtClean="0"/>
              <a:t>Objekten</a:t>
            </a:r>
            <a:r>
              <a:rPr lang="en-US" dirty="0" smtClean="0"/>
              <a:t>  </a:t>
            </a:r>
            <a:r>
              <a:rPr lang="en-US" dirty="0" err="1" smtClean="0"/>
              <a:t>aufrufen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.</a:t>
            </a:r>
          </a:p>
          <a:p>
            <a:pPr lvl="0">
              <a:spcBef>
                <a:spcPct val="20000"/>
              </a:spcBef>
            </a:pPr>
            <a:endParaRPr lang="en-US" dirty="0" smtClean="0"/>
          </a:p>
          <a:p>
            <a:pPr lvl="0">
              <a:spcBef>
                <a:spcPct val="20000"/>
              </a:spcBef>
            </a:pPr>
            <a:r>
              <a:rPr lang="en-US" dirty="0" smtClean="0"/>
              <a:t>• </a:t>
            </a:r>
            <a:r>
              <a:rPr lang="en-US" dirty="0" err="1" smtClean="0"/>
              <a:t>Ein</a:t>
            </a:r>
            <a:r>
              <a:rPr lang="en-US" dirty="0" smtClean="0"/>
              <a:t> feature, </a:t>
            </a:r>
            <a:r>
              <a:rPr lang="en-US" dirty="0" err="1" smtClean="0"/>
              <a:t>welches</a:t>
            </a:r>
            <a:r>
              <a:rPr lang="en-US" dirty="0" smtClean="0"/>
              <a:t> (</a:t>
            </a:r>
            <a:r>
              <a:rPr lang="en-US" dirty="0" err="1" smtClean="0"/>
              <a:t>nur</a:t>
            </a:r>
            <a:r>
              <a:rPr lang="en-US" dirty="0" smtClean="0"/>
              <a:t>) auf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zugreift</a:t>
            </a:r>
            <a:r>
              <a:rPr lang="en-US" dirty="0" smtClean="0"/>
              <a:t>,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50021"/>
                </a:solidFill>
              </a:rPr>
              <a:t>Abfrage</a:t>
            </a:r>
            <a:r>
              <a:rPr lang="en-US" dirty="0" smtClean="0"/>
              <a:t>.</a:t>
            </a:r>
          </a:p>
          <a:p>
            <a:pPr lvl="0">
              <a:spcBef>
                <a:spcPct val="20000"/>
              </a:spcBef>
            </a:pPr>
            <a:endParaRPr lang="en-US" dirty="0" smtClean="0"/>
          </a:p>
          <a:p>
            <a:pPr lvl="0">
              <a:spcBef>
                <a:spcPct val="20000"/>
              </a:spcBef>
            </a:pPr>
            <a:r>
              <a:rPr lang="en-US" dirty="0" smtClean="0"/>
              <a:t>• </a:t>
            </a:r>
            <a:r>
              <a:rPr lang="en-US" dirty="0" err="1" smtClean="0"/>
              <a:t>Ein</a:t>
            </a:r>
            <a:r>
              <a:rPr lang="en-US" dirty="0" smtClean="0"/>
              <a:t> feature, </a:t>
            </a:r>
            <a:r>
              <a:rPr lang="en-US" dirty="0" err="1" smtClean="0"/>
              <a:t>welches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modifizieren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,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50021"/>
                </a:solidFill>
              </a:rPr>
              <a:t>Befehl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Der Gebrauch von Abfragen</a:t>
            </a:r>
            <a:endParaRPr lang="de-CH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>
                <a:solidFill>
                  <a:schemeClr val="tx1"/>
                </a:solidFill>
              </a:rPr>
              <a:t>Abfragen sind genauso wichtig wie Befehle!</a:t>
            </a:r>
          </a:p>
          <a:p>
            <a:endParaRPr lang="de-CH" smtClean="0">
              <a:solidFill>
                <a:schemeClr val="tx1"/>
              </a:solidFill>
            </a:endParaRPr>
          </a:p>
          <a:p>
            <a:r>
              <a:rPr lang="de-CH" smtClean="0">
                <a:solidFill>
                  <a:schemeClr val="tx1"/>
                </a:solidFill>
              </a:rPr>
              <a:t>Abfragen “machen” nichts, aber sie geben einen Wert zurück. So gibt z.B.</a:t>
            </a:r>
            <a:r>
              <a:rPr lang="de-CH" smtClean="0"/>
              <a:t> </a:t>
            </a:r>
            <a:r>
              <a:rPr lang="de-CH" i="1" smtClean="0">
                <a:solidFill>
                  <a:srgbClr val="0000FF"/>
                </a:solidFill>
              </a:rPr>
              <a:t>Route1</a:t>
            </a:r>
            <a:r>
              <a:rPr lang="de-CH" baseline="-20000" smtClean="0">
                <a:solidFill>
                  <a:srgbClr val="333399"/>
                </a:solidFill>
                <a:sym typeface="Symbol" pitchFamily="18" charset="2"/>
              </a:rPr>
              <a:t></a:t>
            </a:r>
            <a:r>
              <a:rPr lang="de-CH" i="1" smtClean="0">
                <a:solidFill>
                  <a:srgbClr val="0000FF"/>
                </a:solidFill>
              </a:rPr>
              <a:t>origin</a:t>
            </a:r>
            <a:r>
              <a:rPr lang="de-CH" smtClean="0"/>
              <a:t> </a:t>
            </a:r>
            <a:r>
              <a:rPr lang="de-CH" smtClean="0">
                <a:solidFill>
                  <a:schemeClr val="tx1"/>
                </a:solidFill>
              </a:rPr>
              <a:t>die Startstation von </a:t>
            </a:r>
            <a:r>
              <a:rPr lang="de-CH" i="1" smtClean="0">
                <a:solidFill>
                  <a:srgbClr val="0000FF"/>
                </a:solidFill>
              </a:rPr>
              <a:t>Route1 </a:t>
            </a:r>
            <a:r>
              <a:rPr lang="de-CH" smtClean="0">
                <a:solidFill>
                  <a:schemeClr val="tx1"/>
                </a:solidFill>
              </a:rPr>
              <a:t>zurück.</a:t>
            </a:r>
            <a:endParaRPr lang="de-CH" i="1" smtClean="0">
              <a:solidFill>
                <a:srgbClr val="0000FF"/>
              </a:solidFill>
            </a:endParaRPr>
          </a:p>
          <a:p>
            <a:endParaRPr lang="de-CH" smtClean="0"/>
          </a:p>
          <a:p>
            <a:r>
              <a:rPr lang="de-CH" smtClean="0">
                <a:solidFill>
                  <a:schemeClr val="tx1"/>
                </a:solidFill>
              </a:rPr>
              <a:t>Sie dürfen mit den Rückgabewerten von Abfragen arbeiten, z.B. die Startstation bestimmen und anschliessend auf dem Bildschirm hervorheben.</a:t>
            </a:r>
            <a:endParaRPr lang="de-CH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88"/>
            <a:ext cx="8504704" cy="435655"/>
          </a:xfrm>
        </p:spPr>
        <p:txBody>
          <a:bodyPr/>
          <a:lstStyle/>
          <a:p>
            <a:r>
              <a:rPr lang="de-CH" sz="2600" smtClean="0"/>
              <a:t>Features können </a:t>
            </a:r>
            <a:r>
              <a:rPr lang="de-CH" sz="2600" smtClean="0">
                <a:solidFill>
                  <a:srgbClr val="990000"/>
                </a:solidFill>
              </a:rPr>
              <a:t>Argumente (arguments)</a:t>
            </a:r>
            <a:r>
              <a:rPr lang="de-CH" sz="2600" smtClean="0"/>
              <a:t> haben…</a:t>
            </a:r>
            <a:endParaRPr lang="de-CH" sz="2600" dirty="0">
              <a:solidFill>
                <a:srgbClr val="990000"/>
              </a:solidFill>
            </a:endParaRP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820150" cy="5113337"/>
          </a:xfrm>
        </p:spPr>
        <p:txBody>
          <a:bodyPr/>
          <a:lstStyle/>
          <a:p>
            <a:r>
              <a:rPr lang="de-CH" smtClean="0">
                <a:solidFill>
                  <a:schemeClr val="tx1"/>
                </a:solidFill>
              </a:rPr>
              <a:t>Aufgabe:</a:t>
            </a:r>
          </a:p>
          <a:p>
            <a:pPr lvl="1"/>
            <a:r>
              <a:rPr lang="de-CH" smtClean="0">
                <a:solidFill>
                  <a:schemeClr val="tx1"/>
                </a:solidFill>
              </a:rPr>
              <a:t>Geben Sie die Startstation von </a:t>
            </a:r>
            <a:r>
              <a:rPr lang="de-CH" i="1" smtClean="0">
                <a:solidFill>
                  <a:srgbClr val="0000FF"/>
                </a:solidFill>
              </a:rPr>
              <a:t>Route1</a:t>
            </a:r>
            <a:r>
              <a:rPr lang="de-CH" smtClean="0">
                <a:solidFill>
                  <a:schemeClr val="tx1"/>
                </a:solidFill>
              </a:rPr>
              <a:t> auf dem “Konsolenfenster” aus.</a:t>
            </a:r>
            <a:r>
              <a:rPr lang="de-CH" smtClean="0"/>
              <a:t> </a:t>
            </a:r>
            <a:endParaRPr lang="de-CH" smtClean="0">
              <a:solidFill>
                <a:schemeClr val="tx1"/>
              </a:solidFill>
            </a:endParaRPr>
          </a:p>
          <a:p>
            <a:r>
              <a:rPr lang="de-CH" smtClean="0">
                <a:solidFill>
                  <a:schemeClr val="tx1"/>
                </a:solidFill>
              </a:rPr>
              <a:t>Sie brauchen:</a:t>
            </a:r>
          </a:p>
          <a:p>
            <a:pPr lvl="1"/>
            <a:r>
              <a:rPr lang="de-CH" smtClean="0">
                <a:solidFill>
                  <a:schemeClr val="tx1"/>
                </a:solidFill>
              </a:rPr>
              <a:t>Das vordefinierte Objekt </a:t>
            </a:r>
            <a:r>
              <a:rPr lang="de-CH" i="1" smtClean="0">
                <a:solidFill>
                  <a:srgbClr val="0000FF"/>
                </a:solidFill>
              </a:rPr>
              <a:t>Console</a:t>
            </a:r>
            <a:endParaRPr lang="de-CH" smtClean="0"/>
          </a:p>
          <a:p>
            <a:pPr lvl="1"/>
            <a:r>
              <a:rPr lang="de-CH" smtClean="0">
                <a:solidFill>
                  <a:schemeClr val="tx1"/>
                </a:solidFill>
              </a:rPr>
              <a:t>Das auf </a:t>
            </a:r>
            <a:r>
              <a:rPr lang="de-CH" i="1" smtClean="0">
                <a:solidFill>
                  <a:srgbClr val="0000FF"/>
                </a:solidFill>
              </a:rPr>
              <a:t>Console</a:t>
            </a:r>
            <a:r>
              <a:rPr lang="de-CH" smtClean="0">
                <a:solidFill>
                  <a:schemeClr val="tx1"/>
                </a:solidFill>
              </a:rPr>
              <a:t> aufrufbare Feature </a:t>
            </a:r>
            <a:r>
              <a:rPr lang="de-CH" i="1" smtClean="0">
                <a:solidFill>
                  <a:srgbClr val="0000FF"/>
                </a:solidFill>
              </a:rPr>
              <a:t>show</a:t>
            </a:r>
            <a:r>
              <a:rPr lang="de-CH" smtClean="0"/>
              <a:t> </a:t>
            </a:r>
          </a:p>
          <a:p>
            <a:pPr lvl="1"/>
            <a:r>
              <a:rPr lang="de-CH" smtClean="0">
                <a:solidFill>
                  <a:schemeClr val="tx1"/>
                </a:solidFill>
              </a:rPr>
              <a:t>Das Objekt </a:t>
            </a:r>
            <a:r>
              <a:rPr lang="de-CH" i="1" smtClean="0">
                <a:solidFill>
                  <a:srgbClr val="0000FF"/>
                </a:solidFill>
              </a:rPr>
              <a:t>Route1</a:t>
            </a:r>
            <a:endParaRPr lang="de-CH" smtClean="0">
              <a:solidFill>
                <a:srgbClr val="0000FF"/>
              </a:solidFill>
            </a:endParaRPr>
          </a:p>
          <a:p>
            <a:pPr lvl="1"/>
            <a:r>
              <a:rPr lang="de-CH" smtClean="0">
                <a:solidFill>
                  <a:schemeClr val="tx1"/>
                </a:solidFill>
              </a:rPr>
              <a:t>Das auf </a:t>
            </a:r>
            <a:r>
              <a:rPr lang="de-CH" i="1" smtClean="0">
                <a:solidFill>
                  <a:srgbClr val="0000FF"/>
                </a:solidFill>
              </a:rPr>
              <a:t>Route1 </a:t>
            </a:r>
            <a:r>
              <a:rPr lang="de-CH" smtClean="0">
                <a:solidFill>
                  <a:schemeClr val="tx1"/>
                </a:solidFill>
              </a:rPr>
              <a:t>aufrufbare Feature</a:t>
            </a:r>
            <a:r>
              <a:rPr lang="de-CH" smtClean="0"/>
              <a:t> </a:t>
            </a:r>
            <a:r>
              <a:rPr lang="de-CH" i="1" smtClean="0">
                <a:solidFill>
                  <a:srgbClr val="0000FF"/>
                </a:solidFill>
              </a:rPr>
              <a:t>origin</a:t>
            </a:r>
            <a:r>
              <a:rPr lang="de-CH" smtClean="0">
                <a:solidFill>
                  <a:schemeClr val="tx1"/>
                </a:solidFill>
              </a:rPr>
              <a:t>, welches die Startstation zurückgibt</a:t>
            </a:r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057840" y="5360276"/>
            <a:ext cx="4256689" cy="60697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marL="0" lvl="1"/>
            <a:r>
              <a:rPr lang="en-US" i="1" dirty="0" smtClean="0">
                <a:solidFill>
                  <a:srgbClr val="3333FF"/>
                </a:solidFill>
              </a:rPr>
              <a:t>Console</a:t>
            </a:r>
            <a:r>
              <a:rPr lang="en-US" baseline="-20000" dirty="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smtClean="0">
                <a:solidFill>
                  <a:srgbClr val="3333FF"/>
                </a:solidFill>
              </a:rPr>
              <a:t>show</a:t>
            </a:r>
            <a:r>
              <a:rPr lang="en-US" dirty="0" smtClean="0">
                <a:solidFill>
                  <a:srgbClr val="3333FF"/>
                </a:solidFill>
              </a:rPr>
              <a:t> (</a:t>
            </a:r>
            <a:r>
              <a:rPr lang="en-US" i="1" dirty="0" smtClean="0">
                <a:solidFill>
                  <a:srgbClr val="3333FF"/>
                </a:solidFill>
              </a:rPr>
              <a:t>Route1 </a:t>
            </a:r>
            <a:r>
              <a:rPr lang="en-US" baseline="-20000" dirty="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smtClean="0">
                <a:solidFill>
                  <a:srgbClr val="3333FF"/>
                </a:solidFill>
              </a:rPr>
              <a:t>origin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2575907" y="3747826"/>
            <a:ext cx="5832114" cy="1628372"/>
          </a:xfrm>
          <a:prstGeom prst="flowChartAlternateProcess">
            <a:avLst/>
          </a:prstGeom>
          <a:solidFill>
            <a:srgbClr val="66FF33">
              <a:alpha val="70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2243570"/>
            <a:ext cx="6736111" cy="3240694"/>
          </a:xfrm>
        </p:spPr>
        <p:txBody>
          <a:bodyPr wrap="square"/>
          <a:lstStyle/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class</a:t>
            </a:r>
            <a:endParaRPr lang="de-CH" sz="2000" b="1" smtClean="0">
              <a:solidFill>
                <a:srgbClr val="0033CC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CC"/>
                </a:solidFill>
              </a:rPr>
              <a:t>	</a:t>
            </a:r>
            <a:r>
              <a:rPr lang="de-CH" sz="2000" i="1" smtClean="0">
                <a:solidFill>
                  <a:srgbClr val="0000FF"/>
                </a:solidFill>
              </a:rPr>
              <a:t>PREVIEW 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inherit</a:t>
            </a:r>
            <a:endParaRPr lang="de-CH" sz="2000" b="1" smtClean="0"/>
          </a:p>
          <a:p>
            <a:pPr defTabSz="542925">
              <a:lnSpc>
                <a:spcPct val="80000"/>
              </a:lnSpc>
            </a:pPr>
            <a:r>
              <a:rPr lang="de-CH" sz="2000" b="1" smtClean="0"/>
              <a:t>	</a:t>
            </a:r>
            <a:r>
              <a:rPr lang="de-CH" sz="2000" i="1" smtClean="0">
                <a:solidFill>
                  <a:srgbClr val="0000FF"/>
                </a:solidFill>
              </a:rPr>
              <a:t>TOURISM</a:t>
            </a:r>
          </a:p>
          <a:p>
            <a:pPr defTabSz="542925">
              <a:lnSpc>
                <a:spcPct val="80000"/>
              </a:lnSpc>
            </a:pPr>
            <a:r>
              <a:rPr lang="de-CH" sz="2000" i="1" smtClean="0">
                <a:solidFill>
                  <a:srgbClr val="0000FF"/>
                </a:solidFill>
              </a:rPr>
              <a:t> </a:t>
            </a:r>
            <a:r>
              <a:rPr lang="de-CH" sz="2000" b="1" smtClean="0">
                <a:solidFill>
                  <a:srgbClr val="003399"/>
                </a:solidFill>
              </a:rPr>
              <a:t>feature</a:t>
            </a:r>
          </a:p>
          <a:p>
            <a:pPr defTabSz="542925">
              <a:lnSpc>
                <a:spcPct val="80000"/>
              </a:lnSpc>
            </a:pPr>
            <a:r>
              <a:rPr lang="de-CH" sz="2000" i="1" smtClean="0">
                <a:solidFill>
                  <a:srgbClr val="009900"/>
                </a:solidFill>
              </a:rPr>
              <a:t>	</a:t>
            </a:r>
            <a:r>
              <a:rPr lang="de-CH" sz="2000" i="1" smtClean="0">
                <a:solidFill>
                  <a:srgbClr val="0000FF"/>
                </a:solidFill>
              </a:rPr>
              <a:t>explore</a:t>
            </a:r>
          </a:p>
          <a:p>
            <a:pPr defTabSz="542925">
              <a:lnSpc>
                <a:spcPct val="80000"/>
              </a:lnSpc>
            </a:pPr>
            <a:r>
              <a:rPr lang="de-CH" sz="2000" smtClean="0">
                <a:solidFill>
                  <a:srgbClr val="CC0000"/>
                </a:solidFill>
              </a:rPr>
              <a:t>			</a:t>
            </a:r>
            <a:r>
              <a:rPr lang="de-CH" sz="2000" smtClean="0">
                <a:solidFill>
                  <a:srgbClr val="990000"/>
                </a:solidFill>
              </a:rPr>
              <a:t>-- Infos zu Stadt und Route anzeigen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		do</a:t>
            </a:r>
          </a:p>
          <a:p>
            <a:pPr defTabSz="542925">
              <a:lnSpc>
                <a:spcPct val="80000"/>
              </a:lnSpc>
            </a:pPr>
            <a:r>
              <a:rPr lang="de-CH" sz="2000" smtClean="0">
                <a:solidFill>
                  <a:srgbClr val="C00000"/>
                </a:solidFill>
              </a:rPr>
              <a:t>			</a:t>
            </a:r>
            <a:r>
              <a:rPr lang="de-CH" sz="2000" smtClean="0">
                <a:solidFill>
                  <a:srgbClr val="990000"/>
                </a:solidFill>
              </a:rPr>
              <a:t>-- “(von Ihnen) auszufüllen”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		end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end</a:t>
            </a:r>
            <a:endParaRPr lang="de-CH" sz="2000" smtClean="0">
              <a:solidFill>
                <a:srgbClr val="003399"/>
              </a:solidFill>
            </a:endParaRPr>
          </a:p>
          <a:p>
            <a:pPr defTabSz="342900">
              <a:lnSpc>
                <a:spcPct val="80000"/>
              </a:lnSpc>
            </a:pPr>
            <a:endParaRPr lang="de-CH" sz="2000" dirty="0">
              <a:solidFill>
                <a:srgbClr val="003399"/>
              </a:solidFill>
            </a:endParaRPr>
          </a:p>
        </p:txBody>
      </p:sp>
      <p:sp>
        <p:nvSpPr>
          <p:cNvPr id="278532" name="AutoShape 4"/>
          <p:cNvSpPr>
            <a:spLocks noChangeArrowheads="1"/>
          </p:cNvSpPr>
          <p:nvPr/>
        </p:nvSpPr>
        <p:spPr bwMode="auto">
          <a:xfrm>
            <a:off x="3374483" y="644892"/>
            <a:ext cx="3829205" cy="1097281"/>
          </a:xfrm>
          <a:prstGeom prst="wedgeEllipseCallout">
            <a:avLst>
              <a:gd name="adj1" fmla="val -74335"/>
              <a:gd name="adj2" fmla="val 91178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Klasse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Eine</a:t>
            </a:r>
            <a:r>
              <a:rPr lang="en-US" sz="2000" dirty="0" smtClean="0">
                <a:latin typeface="+mn-lt"/>
              </a:rPr>
              <a:t> “Software-</a:t>
            </a:r>
            <a:r>
              <a:rPr lang="en-US" sz="2000" dirty="0" err="1" smtClean="0">
                <a:latin typeface="+mn-lt"/>
              </a:rPr>
              <a:t>Maschine</a:t>
            </a:r>
            <a:r>
              <a:rPr lang="en-US" sz="2000" dirty="0" smtClean="0">
                <a:latin typeface="+mn-lt"/>
              </a:rPr>
              <a:t>”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 wrap="square"/>
          <a:lstStyle/>
          <a:p>
            <a:r>
              <a:rPr lang="de-CH" smtClean="0"/>
              <a:t>Ein Klassentext</a:t>
            </a:r>
            <a:endParaRPr lang="de-CH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005138" y="2103263"/>
            <a:ext cx="3763478" cy="582185"/>
          </a:xfrm>
          <a:prstGeom prst="wedgeEllipseCallout">
            <a:avLst>
              <a:gd name="adj1" fmla="val -77821"/>
              <a:gd name="adj2" fmla="val 46980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Der</a:t>
            </a:r>
            <a:r>
              <a:rPr lang="en-US" sz="2000" dirty="0" smtClean="0">
                <a:latin typeface="+mn-lt"/>
              </a:rPr>
              <a:t> Name </a:t>
            </a:r>
            <a:r>
              <a:rPr lang="en-US" sz="2000" dirty="0" err="1" smtClean="0">
                <a:latin typeface="+mn-lt"/>
              </a:rPr>
              <a:t>der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Klasse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587853" y="2921298"/>
            <a:ext cx="2887395" cy="5301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323850" y="780498"/>
            <a:ext cx="8424863" cy="560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PREVIEW </a:t>
            </a: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	inherit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TOURISM</a:t>
            </a: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9900"/>
                </a:solidFill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rgbClr val="3333FF"/>
                </a:solidFill>
                <a:latin typeface="Comic Sans MS" pitchFamily="66" charset="0"/>
              </a:rPr>
              <a:t>explore</a:t>
            </a:r>
            <a:endParaRPr lang="en-US" b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		</a:t>
            </a:r>
            <a:r>
              <a:rPr lang="en-US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--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Infos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zu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Stadt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und Route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sowohl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den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			--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Ursprung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der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Route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anzeigen</a:t>
            </a:r>
            <a:r>
              <a:rPr lang="en-US" dirty="0" smtClean="0">
                <a:solidFill>
                  <a:srgbClr val="990000"/>
                </a:solidFill>
              </a:rPr>
              <a:t>.</a:t>
            </a:r>
            <a:endParaRPr lang="en-US" dirty="0">
              <a:solidFill>
                <a:srgbClr val="990000"/>
              </a:solidFill>
              <a:latin typeface="Comic Sans MS" pitchFamily="66" charset="0"/>
            </a:endParaRP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Paris</a:t>
            </a:r>
            <a:r>
              <a:rPr lang="en-US" baseline="-20000" dirty="0" err="1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display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Louvre</a:t>
            </a:r>
            <a:r>
              <a:rPr lang="en-US" baseline="-20000" dirty="0" err="1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spotlight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Line8</a:t>
            </a:r>
            <a:r>
              <a:rPr lang="en-US" baseline="-20000" dirty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highlight</a:t>
            </a:r>
          </a:p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 			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Route1</a:t>
            </a:r>
            <a:r>
              <a:rPr lang="en-US" baseline="-20000" dirty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smtClean="0">
                <a:solidFill>
                  <a:srgbClr val="3333FF"/>
                </a:solidFill>
                <a:latin typeface="Comic Sans MS" pitchFamily="66" charset="0"/>
              </a:rPr>
              <a:t>animate</a:t>
            </a:r>
          </a:p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9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		end</a:t>
            </a:r>
          </a:p>
          <a:p>
            <a:pPr defTabSz="62865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590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Den Featurerumpf ausbauen</a:t>
            </a:r>
            <a:endParaRPr lang="de-CH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5998" y="5090274"/>
            <a:ext cx="4351284" cy="5301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i="1" dirty="0" err="1" smtClean="0">
                <a:solidFill>
                  <a:srgbClr val="3333FF"/>
                </a:solidFill>
              </a:rPr>
              <a:t>Console</a:t>
            </a:r>
            <a:r>
              <a:rPr lang="en-US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</a:rPr>
              <a:t>show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990000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Route1</a:t>
            </a:r>
            <a:r>
              <a:rPr lang="en-US" baseline="-20000" dirty="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smtClean="0">
                <a:solidFill>
                  <a:srgbClr val="3333FF"/>
                </a:solidFill>
              </a:rPr>
              <a:t>o</a:t>
            </a:r>
            <a:r>
              <a:rPr lang="en-US" i="1" dirty="0" smtClean="0">
                <a:solidFill>
                  <a:srgbClr val="0000FF"/>
                </a:solidFill>
              </a:rPr>
              <a:t>rigin</a:t>
            </a:r>
            <a:r>
              <a:rPr lang="en-US" sz="1200" i="1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990000"/>
                </a:solidFill>
              </a:rPr>
              <a:t>)</a:t>
            </a:r>
            <a:endParaRPr lang="en-US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Features mit Argumenten</a:t>
            </a:r>
            <a:endParaRPr lang="de-CH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814" y="878114"/>
            <a:ext cx="9010186" cy="5644924"/>
          </a:xfrm>
        </p:spPr>
        <p:txBody>
          <a:bodyPr/>
          <a:lstStyle/>
          <a:p>
            <a:pPr marL="457200" indent="-457200" algn="ctr"/>
            <a:endParaRPr lang="de-CH" sz="2000" smtClean="0">
              <a:solidFill>
                <a:srgbClr val="0000FF"/>
              </a:solidFill>
            </a:endParaRPr>
          </a:p>
          <a:p>
            <a:pPr marL="457200" indent="-457200" algn="ctr"/>
            <a:endParaRPr lang="de-CH" sz="2000" smtClean="0">
              <a:solidFill>
                <a:srgbClr val="0000FF"/>
              </a:solidFill>
            </a:endParaRPr>
          </a:p>
          <a:p>
            <a:pPr marL="457200" indent="-457200"/>
            <a:r>
              <a:rPr lang="de-CH" i="1" smtClean="0">
                <a:solidFill>
                  <a:srgbClr val="990000"/>
                </a:solidFill>
              </a:rPr>
              <a:t>some_argument</a:t>
            </a:r>
            <a:r>
              <a:rPr lang="de-CH" smtClean="0"/>
              <a:t> </a:t>
            </a:r>
            <a:r>
              <a:rPr lang="de-CH" smtClean="0">
                <a:solidFill>
                  <a:schemeClr val="tx1"/>
                </a:solidFill>
              </a:rPr>
              <a:t>ist ein Wert, welcher</a:t>
            </a:r>
            <a:r>
              <a:rPr lang="de-CH" smtClean="0"/>
              <a:t> </a:t>
            </a:r>
            <a:r>
              <a:rPr lang="de-CH" i="1" smtClean="0">
                <a:solidFill>
                  <a:srgbClr val="0000FF"/>
                </a:solidFill>
              </a:rPr>
              <a:t>your_feature </a:t>
            </a:r>
            <a:r>
              <a:rPr lang="de-CH" smtClean="0">
                <a:solidFill>
                  <a:schemeClr val="tx1"/>
                </a:solidFill>
              </a:rPr>
              <a:t>braucht.</a:t>
            </a:r>
          </a:p>
          <a:p>
            <a:pPr marL="457200" indent="-457200"/>
            <a:endParaRPr lang="de-CH" smtClean="0"/>
          </a:p>
          <a:p>
            <a:pPr marL="457200" indent="-457200"/>
            <a:r>
              <a:rPr lang="de-CH" smtClean="0">
                <a:solidFill>
                  <a:schemeClr val="tx1"/>
                </a:solidFill>
              </a:rPr>
              <a:t>Beispiel: Feature </a:t>
            </a:r>
            <a:r>
              <a:rPr lang="de-CH" i="1" smtClean="0">
                <a:solidFill>
                  <a:srgbClr val="0000FF"/>
                </a:solidFill>
              </a:rPr>
              <a:t>show</a:t>
            </a:r>
            <a:r>
              <a:rPr lang="de-CH" smtClean="0">
                <a:solidFill>
                  <a:schemeClr val="tx1"/>
                </a:solidFill>
              </a:rPr>
              <a:t> muss wissen, was es anzeigen soll.</a:t>
            </a:r>
          </a:p>
          <a:p>
            <a:pPr marL="457200" indent="-457200"/>
            <a:endParaRPr lang="de-CH" smtClean="0">
              <a:solidFill>
                <a:schemeClr val="tx1"/>
              </a:solidFill>
            </a:endParaRPr>
          </a:p>
          <a:p>
            <a:pPr marL="457200" indent="-457200"/>
            <a:r>
              <a:rPr lang="de-CH" smtClean="0">
                <a:solidFill>
                  <a:schemeClr val="tx1"/>
                </a:solidFill>
              </a:rPr>
              <a:t>Es ist das gleiche Konzept wie Argumente in der Mathematik:</a:t>
            </a:r>
          </a:p>
          <a:p>
            <a:pPr marL="457200" indent="-457200"/>
            <a:r>
              <a:rPr lang="de-CH" smtClean="0"/>
              <a:t>			</a:t>
            </a:r>
            <a:r>
              <a:rPr lang="de-CH" i="1" smtClean="0">
                <a:solidFill>
                  <a:srgbClr val="0000FF"/>
                </a:solidFill>
              </a:rPr>
              <a:t>cos</a:t>
            </a:r>
            <a:r>
              <a:rPr lang="de-CH" smtClean="0">
                <a:solidFill>
                  <a:srgbClr val="0000FF"/>
                </a:solidFill>
              </a:rPr>
              <a:t> (</a:t>
            </a:r>
            <a:r>
              <a:rPr lang="de-CH" i="1" smtClean="0">
                <a:solidFill>
                  <a:srgbClr val="0000FF"/>
                </a:solidFill>
              </a:rPr>
              <a:t>x</a:t>
            </a:r>
            <a:r>
              <a:rPr lang="de-CH" smtClean="0">
                <a:solidFill>
                  <a:srgbClr val="0000FF"/>
                </a:solidFill>
              </a:rPr>
              <a:t>)</a:t>
            </a:r>
          </a:p>
          <a:p>
            <a:pPr marL="457200" indent="-457200"/>
            <a:r>
              <a:rPr lang="de-CH" smtClean="0">
                <a:solidFill>
                  <a:schemeClr val="tx1"/>
                </a:solidFill>
              </a:rPr>
              <a:t>Features können mehrere Argumente haben:</a:t>
            </a:r>
          </a:p>
          <a:p>
            <a:pPr marL="457200" indent="-457200"/>
            <a:r>
              <a:rPr lang="de-CH" smtClean="0"/>
              <a:t>			</a:t>
            </a:r>
            <a:r>
              <a:rPr lang="de-CH" i="1" smtClean="0">
                <a:solidFill>
                  <a:srgbClr val="0000FF"/>
                </a:solidFill>
              </a:rPr>
              <a:t>x</a:t>
            </a:r>
            <a:r>
              <a:rPr lang="de-CH" sz="1800" baseline="-20000" smtClean="0">
                <a:sym typeface="Symbol" pitchFamily="18" charset="2"/>
              </a:rPr>
              <a:t></a:t>
            </a:r>
            <a:r>
              <a:rPr lang="de-CH" i="1" smtClean="0">
                <a:solidFill>
                  <a:srgbClr val="0000FF"/>
                </a:solidFill>
              </a:rPr>
              <a:t>f</a:t>
            </a:r>
            <a:r>
              <a:rPr lang="de-CH" smtClean="0">
                <a:solidFill>
                  <a:srgbClr val="0000FF"/>
                </a:solidFill>
              </a:rPr>
              <a:t> (</a:t>
            </a:r>
            <a:r>
              <a:rPr lang="de-CH" i="1" smtClean="0">
                <a:solidFill>
                  <a:srgbClr val="0000FF"/>
                </a:solidFill>
              </a:rPr>
              <a:t>a</a:t>
            </a:r>
            <a:r>
              <a:rPr lang="de-CH" sz="4400" smtClean="0">
                <a:solidFill>
                  <a:srgbClr val="990000"/>
                </a:solidFill>
              </a:rPr>
              <a:t>,</a:t>
            </a:r>
            <a:r>
              <a:rPr lang="de-CH" smtClean="0">
                <a:solidFill>
                  <a:srgbClr val="0000FF"/>
                </a:solidFill>
              </a:rPr>
              <a:t> </a:t>
            </a:r>
            <a:r>
              <a:rPr lang="de-CH" i="1" smtClean="0">
                <a:solidFill>
                  <a:srgbClr val="0000FF"/>
                </a:solidFill>
              </a:rPr>
              <a:t>b</a:t>
            </a:r>
            <a:r>
              <a:rPr lang="de-CH" sz="4400" smtClean="0">
                <a:solidFill>
                  <a:srgbClr val="990000"/>
                </a:solidFill>
              </a:rPr>
              <a:t>,</a:t>
            </a:r>
            <a:r>
              <a:rPr lang="de-CH" smtClean="0">
                <a:solidFill>
                  <a:srgbClr val="0000FF"/>
                </a:solidFill>
              </a:rPr>
              <a:t> </a:t>
            </a:r>
            <a:r>
              <a:rPr lang="de-CH" i="1" smtClean="0">
                <a:solidFill>
                  <a:srgbClr val="0000FF"/>
                </a:solidFill>
              </a:rPr>
              <a:t>c</a:t>
            </a:r>
            <a:r>
              <a:rPr lang="de-CH" sz="4400" smtClean="0">
                <a:solidFill>
                  <a:srgbClr val="990000"/>
                </a:solidFill>
              </a:rPr>
              <a:t>,</a:t>
            </a:r>
            <a:r>
              <a:rPr lang="de-CH" smtClean="0">
                <a:solidFill>
                  <a:srgbClr val="0000FF"/>
                </a:solidFill>
              </a:rPr>
              <a:t> </a:t>
            </a:r>
            <a:r>
              <a:rPr lang="de-CH" i="1" smtClean="0">
                <a:solidFill>
                  <a:srgbClr val="0000FF"/>
                </a:solidFill>
              </a:rPr>
              <a:t>d</a:t>
            </a:r>
            <a:r>
              <a:rPr lang="de-CH" sz="1800" i="1" smtClean="0">
                <a:solidFill>
                  <a:srgbClr val="0000FF"/>
                </a:solidFill>
              </a:rPr>
              <a:t> </a:t>
            </a:r>
            <a:r>
              <a:rPr lang="de-CH" smtClean="0">
                <a:solidFill>
                  <a:srgbClr val="0000FF"/>
                </a:solidFill>
              </a:rPr>
              <a:t>) </a:t>
            </a:r>
            <a:r>
              <a:rPr lang="de-CH" smtClean="0">
                <a:solidFill>
                  <a:srgbClr val="990000"/>
                </a:solidFill>
              </a:rPr>
              <a:t>--  Getrennt durch Kommas</a:t>
            </a:r>
          </a:p>
          <a:p>
            <a:pPr marL="457200" indent="-457200"/>
            <a:endParaRPr lang="de-CH" smtClean="0">
              <a:solidFill>
                <a:srgbClr val="990000"/>
              </a:solidFill>
            </a:endParaRPr>
          </a:p>
          <a:p>
            <a:pPr marL="457200" indent="-457200"/>
            <a:r>
              <a:rPr lang="de-CH" smtClean="0">
                <a:solidFill>
                  <a:schemeClr val="tx1"/>
                </a:solidFill>
              </a:rPr>
              <a:t>In gut geschriebener O-O software haben die meisten features gar kein oder 1 Argument.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20718" y="809938"/>
            <a:ext cx="8647386" cy="67202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marL="457200" lvl="0" indent="-457200" algn="ctr">
              <a:spcBef>
                <a:spcPct val="20000"/>
              </a:spcBef>
              <a:buClr>
                <a:srgbClr val="8B0000"/>
              </a:buClr>
            </a:pPr>
            <a:r>
              <a:rPr lang="en-US" sz="3200" i="1" kern="0" dirty="0" err="1" smtClean="0">
                <a:solidFill>
                  <a:srgbClr val="0000FF"/>
                </a:solidFill>
                <a:latin typeface="Comic Sans MS"/>
              </a:rPr>
              <a:t>your_object</a:t>
            </a:r>
            <a:r>
              <a:rPr lang="en-US" kern="0" baseline="-20000" dirty="0" err="1" smtClean="0">
                <a:solidFill>
                  <a:srgbClr val="3333FF"/>
                </a:solidFill>
                <a:latin typeface="Comic Sans MS"/>
                <a:sym typeface="Symbol" pitchFamily="18" charset="2"/>
              </a:rPr>
              <a:t></a:t>
            </a:r>
            <a:r>
              <a:rPr lang="en-US" sz="3200" i="1" kern="0" dirty="0" err="1" smtClean="0">
                <a:solidFill>
                  <a:srgbClr val="0000FF"/>
                </a:solidFill>
                <a:latin typeface="Comic Sans MS"/>
              </a:rPr>
              <a:t>your_feature</a:t>
            </a:r>
            <a:r>
              <a:rPr lang="en-US" sz="32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US" sz="3200" kern="0" dirty="0" smtClean="0">
                <a:solidFill>
                  <a:srgbClr val="990000"/>
                </a:solidFill>
                <a:latin typeface="Comic Sans MS"/>
              </a:rPr>
              <a:t>(</a:t>
            </a:r>
            <a:r>
              <a:rPr lang="en-US" sz="3200" i="1" kern="0" dirty="0" err="1" smtClean="0">
                <a:solidFill>
                  <a:srgbClr val="990000"/>
                </a:solidFill>
                <a:latin typeface="Comic Sans MS"/>
              </a:rPr>
              <a:t>some_argument</a:t>
            </a:r>
            <a:r>
              <a:rPr lang="en-US" sz="3200" kern="0" dirty="0" smtClean="0">
                <a:solidFill>
                  <a:srgbClr val="990000"/>
                </a:solidFill>
                <a:latin typeface="Comic Sans MS"/>
              </a:rPr>
              <a:t>)</a:t>
            </a:r>
            <a:endParaRPr lang="en-US" sz="3200" kern="0" dirty="0">
              <a:solidFill>
                <a:srgbClr val="990000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sz="2800" i="1" smtClean="0">
                <a:solidFill>
                  <a:srgbClr val="0000FF"/>
                </a:solidFill>
              </a:rPr>
              <a:t>Paris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display</a:t>
            </a: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i="1" smtClean="0">
                <a:solidFill>
                  <a:srgbClr val="0000FF"/>
                </a:solidFill>
              </a:rPr>
              <a:t>next_message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send</a:t>
            </a:r>
          </a:p>
          <a:p>
            <a:r>
              <a:rPr lang="de-CH" sz="2800" i="1" smtClean="0">
                <a:solidFill>
                  <a:srgbClr val="0000FF"/>
                </a:solidFill>
              </a:rPr>
              <a:t>computer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shut_down</a:t>
            </a:r>
          </a:p>
          <a:p>
            <a:r>
              <a:rPr lang="de-CH" sz="2800" i="1" smtClean="0">
                <a:solidFill>
                  <a:srgbClr val="0000FF"/>
                </a:solidFill>
              </a:rPr>
              <a:t>telephone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ring</a:t>
            </a: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smtClean="0">
                <a:solidFill>
                  <a:schemeClr val="tx1"/>
                </a:solidFill>
              </a:rPr>
              <a:t>Jede Operation wird auf ein Objekt angewendet.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sz="2800" i="1" smtClean="0">
                <a:solidFill>
                  <a:srgbClr val="0000FF"/>
                </a:solidFill>
              </a:rPr>
              <a:t>Paris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display</a:t>
            </a: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i="1" smtClean="0">
                <a:solidFill>
                  <a:srgbClr val="0000FF"/>
                </a:solidFill>
              </a:rPr>
              <a:t>next_message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send</a:t>
            </a:r>
            <a:r>
              <a:rPr lang="de-CH" sz="2800" i="1" smtClean="0">
                <a:solidFill>
                  <a:srgbClr val="990000"/>
                </a:solidFill>
              </a:rPr>
              <a:t>_to</a:t>
            </a:r>
            <a:r>
              <a:rPr lang="de-CH" sz="2800" i="1" smtClean="0">
                <a:solidFill>
                  <a:srgbClr val="0000FF"/>
                </a:solidFill>
              </a:rPr>
              <a:t> </a:t>
            </a:r>
            <a:r>
              <a:rPr lang="de-CH" sz="2800" smtClean="0">
                <a:solidFill>
                  <a:srgbClr val="0000FF"/>
                </a:solidFill>
              </a:rPr>
              <a:t>(</a:t>
            </a:r>
            <a:r>
              <a:rPr lang="de-CH" sz="2800" i="1" smtClean="0">
                <a:solidFill>
                  <a:srgbClr val="990000"/>
                </a:solidFill>
              </a:rPr>
              <a:t>recipient</a:t>
            </a:r>
            <a:r>
              <a:rPr lang="de-CH" sz="2000" i="1" smtClean="0">
                <a:solidFill>
                  <a:srgbClr val="990000"/>
                </a:solidFill>
              </a:rPr>
              <a:t> </a:t>
            </a:r>
            <a:r>
              <a:rPr lang="de-CH" sz="2800" smtClean="0">
                <a:solidFill>
                  <a:srgbClr val="0000FF"/>
                </a:solidFill>
              </a:rPr>
              <a:t>)</a:t>
            </a:r>
          </a:p>
          <a:p>
            <a:r>
              <a:rPr lang="de-CH" sz="2800" i="1" smtClean="0">
                <a:solidFill>
                  <a:srgbClr val="0000FF"/>
                </a:solidFill>
              </a:rPr>
              <a:t>computer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shut_down</a:t>
            </a:r>
            <a:r>
              <a:rPr lang="de-CH" sz="2800" i="1" smtClean="0">
                <a:solidFill>
                  <a:srgbClr val="990000"/>
                </a:solidFill>
              </a:rPr>
              <a:t>_after</a:t>
            </a:r>
            <a:r>
              <a:rPr lang="de-CH" sz="2800" i="1" smtClean="0">
                <a:solidFill>
                  <a:srgbClr val="0000FF"/>
                </a:solidFill>
              </a:rPr>
              <a:t> </a:t>
            </a:r>
            <a:r>
              <a:rPr lang="de-CH" sz="2800" smtClean="0">
                <a:solidFill>
                  <a:srgbClr val="0000FF"/>
                </a:solidFill>
              </a:rPr>
              <a:t>(</a:t>
            </a:r>
            <a:r>
              <a:rPr lang="de-CH" sz="2800" smtClean="0">
                <a:solidFill>
                  <a:srgbClr val="990000"/>
                </a:solidFill>
              </a:rPr>
              <a:t>3</a:t>
            </a:r>
            <a:r>
              <a:rPr lang="de-CH" sz="2800" i="1" smtClean="0">
                <a:solidFill>
                  <a:srgbClr val="990000"/>
                </a:solidFill>
              </a:rPr>
              <a:t> </a:t>
            </a:r>
            <a:r>
              <a:rPr lang="de-CH" sz="2800" smtClean="0">
                <a:solidFill>
                  <a:srgbClr val="0000FF"/>
                </a:solidFill>
              </a:rPr>
              <a:t>)</a:t>
            </a:r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i="1" smtClean="0">
                <a:solidFill>
                  <a:srgbClr val="0000FF"/>
                </a:solidFill>
              </a:rPr>
              <a:t>telephone</a:t>
            </a:r>
            <a:r>
              <a:rPr lang="de-CH" sz="2800" baseline="-20000" smtClean="0">
                <a:sym typeface="Symbol" pitchFamily="18" charset="2"/>
              </a:rPr>
              <a:t></a:t>
            </a:r>
            <a:r>
              <a:rPr lang="de-CH" sz="2800" i="1" smtClean="0">
                <a:solidFill>
                  <a:srgbClr val="0000FF"/>
                </a:solidFill>
              </a:rPr>
              <a:t>ring</a:t>
            </a:r>
            <a:r>
              <a:rPr lang="de-CH" sz="2800" i="1" smtClean="0">
                <a:solidFill>
                  <a:srgbClr val="990000"/>
                </a:solidFill>
              </a:rPr>
              <a:t>_several</a:t>
            </a:r>
            <a:r>
              <a:rPr lang="de-CH" sz="2800" i="1" smtClean="0">
                <a:solidFill>
                  <a:srgbClr val="C00000"/>
                </a:solidFill>
              </a:rPr>
              <a:t> </a:t>
            </a:r>
            <a:r>
              <a:rPr lang="de-CH" sz="2800" smtClean="0">
                <a:solidFill>
                  <a:srgbClr val="0000FF"/>
                </a:solidFill>
              </a:rPr>
              <a:t>(</a:t>
            </a:r>
            <a:r>
              <a:rPr lang="de-CH" sz="2800" smtClean="0">
                <a:solidFill>
                  <a:srgbClr val="990000"/>
                </a:solidFill>
              </a:rPr>
              <a:t>10,</a:t>
            </a:r>
            <a:r>
              <a:rPr lang="de-CH" sz="2800" i="1" smtClean="0">
                <a:solidFill>
                  <a:srgbClr val="990000"/>
                </a:solidFill>
              </a:rPr>
              <a:t> Loud</a:t>
            </a:r>
            <a:r>
              <a:rPr lang="de-CH" sz="1800" i="1" smtClean="0">
                <a:solidFill>
                  <a:srgbClr val="990000"/>
                </a:solidFill>
              </a:rPr>
              <a:t> </a:t>
            </a:r>
            <a:r>
              <a:rPr lang="de-CH" sz="2800" smtClean="0">
                <a:solidFill>
                  <a:srgbClr val="0000FF"/>
                </a:solidFill>
              </a:rPr>
              <a:t>)</a:t>
            </a:r>
            <a:endParaRPr lang="de-CH" sz="2800" i="1" smtClean="0">
              <a:solidFill>
                <a:srgbClr val="0000FF"/>
              </a:solidFill>
            </a:endParaRP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endParaRPr lang="de-CH" sz="2800" i="1" smtClean="0">
              <a:solidFill>
                <a:srgbClr val="0000FF"/>
              </a:solidFill>
            </a:endParaRPr>
          </a:p>
          <a:p>
            <a:r>
              <a:rPr lang="de-CH" sz="2800" smtClean="0">
                <a:solidFill>
                  <a:schemeClr val="tx1"/>
                </a:solidFill>
              </a:rPr>
              <a:t>Jede Operation wird auf ein Objekt angewendet</a:t>
            </a:r>
            <a:r>
              <a:rPr lang="de-CH" sz="2800" smtClean="0"/>
              <a:t> </a:t>
            </a:r>
            <a:r>
              <a:rPr lang="de-CH" sz="2800" smtClean="0">
                <a:solidFill>
                  <a:srgbClr val="993300"/>
                </a:solidFill>
              </a:rPr>
              <a:t>und kann Argumente benötigen.</a:t>
            </a:r>
            <a:endParaRPr lang="de-CH" sz="28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Skalierbarkeit</a:t>
            </a:r>
            <a:endParaRPr lang="de-CH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/>
              <a:t>Eine der schwierigesten Aufgaben im Lernen von Software ist das Finden von guten Lösungen, die sowohl im Kleinen als auch im Grossen gut funktionieren.</a:t>
            </a:r>
          </a:p>
          <a:p>
            <a:endParaRPr lang="de-CH" smtClean="0"/>
          </a:p>
          <a:p>
            <a:endParaRPr lang="de-CH" smtClean="0"/>
          </a:p>
          <a:p>
            <a:r>
              <a:rPr lang="de-CH" smtClean="0"/>
              <a:t>Genau das ist das Ziel für die Techniken, die wir in diesem Kurs lehren.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141" name="Picture 5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3195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603196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7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198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9" name="Text Box 63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>
                <a:solidFill>
                  <a:srgbClr val="3333FF"/>
                </a:solidFill>
              </a:rPr>
              <a:t>prepend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03200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1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2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3" name="Text Box 67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3204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5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6" name="Text Box 70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383210" cy="4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 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Schnittstelle (interface)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37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38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0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42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3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4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5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6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7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8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0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1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2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1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5263"/>
            <a:ext cx="6915150" cy="2746375"/>
          </a:xfrm>
          <a:noFill/>
          <a:ln/>
        </p:spPr>
      </p:pic>
      <p:pic>
        <p:nvPicPr>
          <p:cNvPr id="605190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342900" y="4060825"/>
            <a:ext cx="190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5" name="Text Box 71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6" name="Rectangle 72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7" name="AutoShape 73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8" name="AutoShape 74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9" name="Text Box 75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prepend</a:t>
            </a:r>
          </a:p>
        </p:txBody>
      </p:sp>
      <p:sp>
        <p:nvSpPr>
          <p:cNvPr id="605260" name="Rectangle 76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1" name="AutoShape 77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2" name="AutoShape 78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3" name="Text Box 79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5264" name="AutoShape 80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5" name="AutoShape 81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6" name="Text Box 82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605272" name="Text Box 88"/>
          <p:cNvSpPr txBox="1">
            <a:spLocks noChangeArrowheads="1"/>
          </p:cNvSpPr>
          <p:nvPr/>
        </p:nvSpPr>
        <p:spPr bwMode="auto">
          <a:xfrm>
            <a:off x="6010275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count</a:t>
            </a:r>
          </a:p>
        </p:txBody>
      </p:sp>
      <p:sp>
        <p:nvSpPr>
          <p:cNvPr id="605280" name="Text Box 96"/>
          <p:cNvSpPr txBox="1">
            <a:spLocks noChangeArrowheads="1"/>
          </p:cNvSpPr>
          <p:nvPr/>
        </p:nvSpPr>
        <p:spPr bwMode="auto">
          <a:xfrm>
            <a:off x="6022975" y="4273550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first</a:t>
            </a:r>
          </a:p>
        </p:txBody>
      </p:sp>
      <p:sp>
        <p:nvSpPr>
          <p:cNvPr id="605285" name="Rectangle 101"/>
          <p:cNvSpPr>
            <a:spLocks noChangeArrowheads="1"/>
          </p:cNvSpPr>
          <p:nvPr/>
        </p:nvSpPr>
        <p:spPr bwMode="auto">
          <a:xfrm>
            <a:off x="6948488" y="5529263"/>
            <a:ext cx="12954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 </a:t>
            </a:r>
            <a:r>
              <a:rPr lang="de-CH" b="1" smtClean="0">
                <a:solidFill>
                  <a:srgbClr val="990000"/>
                </a:solidFill>
                <a:latin typeface="Verdana" pitchFamily="34" charset="0"/>
              </a:rPr>
              <a:t>I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mplementation 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40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41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2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3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44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5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6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7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8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0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2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3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4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56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Geheimnisprinzip (Information Hiding)</a:t>
            </a:r>
            <a:endParaRPr lang="de-CH" dirty="0"/>
          </a:p>
        </p:txBody>
      </p:sp>
      <p:pic>
        <p:nvPicPr>
          <p:cNvPr id="6072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2088"/>
            <a:ext cx="6915150" cy="2746375"/>
          </a:xfrm>
          <a:noFill/>
          <a:ln/>
        </p:spPr>
      </p:pic>
      <p:pic>
        <p:nvPicPr>
          <p:cNvPr id="607238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7278" name="Text Box 46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i="1">
              <a:solidFill>
                <a:srgbClr val="3333FF"/>
              </a:solidFill>
            </a:endParaRPr>
          </a:p>
        </p:txBody>
      </p:sp>
      <p:sp>
        <p:nvSpPr>
          <p:cNvPr id="607279" name="Rectangle 47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0" name="AutoShape 48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1" name="AutoShape 49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2" name="Text Box 50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prepend</a:t>
            </a:r>
          </a:p>
        </p:txBody>
      </p:sp>
      <p:sp>
        <p:nvSpPr>
          <p:cNvPr id="607283" name="Rectangle 51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4" name="AutoShape 52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5" name="AutoShape 53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6" name="Text Box 54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7287" name="AutoShape 55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8" name="AutoShape 56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9" name="Text Box 57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60729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9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60729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295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60729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299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0730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0730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60730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2263" y="6124755"/>
            <a:ext cx="8462513" cy="733245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  <a:effectLst/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6" dur="50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36826" y="3439874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Geheimnisprinzip (Information Hiding)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8258" y="803023"/>
            <a:ext cx="7803130" cy="462622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3200" dirty="0" err="1" smtClean="0">
                <a:solidFill>
                  <a:srgbClr val="3333FF"/>
                </a:solidFill>
              </a:rPr>
              <a:t>Der</a:t>
            </a:r>
            <a:r>
              <a:rPr lang="en-US" sz="3200" dirty="0" smtClean="0">
                <a:solidFill>
                  <a:srgbClr val="3333FF"/>
                </a:solidFill>
              </a:rPr>
              <a:t> Designer </a:t>
            </a:r>
            <a:r>
              <a:rPr lang="en-US" sz="3200" dirty="0" err="1" smtClean="0">
                <a:solidFill>
                  <a:srgbClr val="3333FF"/>
                </a:solidFill>
              </a:rPr>
              <a:t>jedes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Moduls</a:t>
            </a:r>
            <a:r>
              <a:rPr lang="en-US" sz="3200" dirty="0" smtClean="0">
                <a:solidFill>
                  <a:srgbClr val="3333FF"/>
                </a:solidFill>
              </a:rPr>
              <a:t> muss</a:t>
            </a:r>
            <a:br>
              <a:rPr lang="en-US" sz="3200" dirty="0" smtClean="0">
                <a:solidFill>
                  <a:srgbClr val="3333FF"/>
                </a:solidFill>
              </a:rPr>
            </a:b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spezifizieren</a:t>
            </a:r>
            <a:r>
              <a:rPr lang="en-US" sz="3200" dirty="0" smtClean="0">
                <a:solidFill>
                  <a:srgbClr val="3333FF"/>
                </a:solidFill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</a:rPr>
              <a:t>welche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Eigenschaften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für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br>
              <a:rPr lang="en-US" sz="3200" dirty="0" smtClean="0">
                <a:solidFill>
                  <a:srgbClr val="3333FF"/>
                </a:solidFill>
              </a:rPr>
            </a:br>
            <a:r>
              <a:rPr lang="en-US" sz="3200" dirty="0" smtClean="0">
                <a:solidFill>
                  <a:srgbClr val="3333FF"/>
                </a:solidFill>
              </a:rPr>
              <a:t>Clients </a:t>
            </a:r>
            <a:r>
              <a:rPr lang="en-US" sz="3200" dirty="0" err="1" smtClean="0">
                <a:solidFill>
                  <a:srgbClr val="3333FF"/>
                </a:solidFill>
              </a:rPr>
              <a:t>abrufar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sind</a:t>
            </a:r>
            <a:r>
              <a:rPr lang="en-US" sz="3200" dirty="0" smtClean="0">
                <a:solidFill>
                  <a:srgbClr val="3333FF"/>
                </a:solidFill>
              </a:rPr>
              <a:t> (</a:t>
            </a:r>
            <a:r>
              <a:rPr lang="en-US" sz="3200" b="1" dirty="0" err="1" smtClean="0">
                <a:solidFill>
                  <a:srgbClr val="990000"/>
                </a:solidFill>
              </a:rPr>
              <a:t>öffentlich</a:t>
            </a:r>
            <a:r>
              <a:rPr lang="en-US" sz="3200" dirty="0" smtClean="0">
                <a:solidFill>
                  <a:srgbClr val="3333FF"/>
                </a:solidFill>
              </a:rPr>
              <a:t>)</a:t>
            </a:r>
            <a:br>
              <a:rPr lang="en-US" sz="3200" dirty="0" smtClean="0">
                <a:solidFill>
                  <a:srgbClr val="3333FF"/>
                </a:solidFill>
              </a:rPr>
            </a:br>
            <a:r>
              <a:rPr lang="en-US" sz="3200" dirty="0" smtClean="0">
                <a:solidFill>
                  <a:srgbClr val="3333FF"/>
                </a:solidFill>
              </a:rPr>
              <a:t> und </a:t>
            </a:r>
            <a:r>
              <a:rPr lang="en-US" sz="3200" dirty="0" err="1" smtClean="0">
                <a:solidFill>
                  <a:srgbClr val="3333FF"/>
                </a:solidFill>
              </a:rPr>
              <a:t>welche</a:t>
            </a:r>
            <a:r>
              <a:rPr lang="en-US" sz="3200" dirty="0" smtClean="0">
                <a:solidFill>
                  <a:srgbClr val="3333FF"/>
                </a:solidFill>
              </a:rPr>
              <a:t> intern (</a:t>
            </a:r>
            <a:r>
              <a:rPr lang="en-US" sz="3200" b="1" dirty="0" err="1" smtClean="0">
                <a:solidFill>
                  <a:srgbClr val="990000"/>
                </a:solidFill>
              </a:rPr>
              <a:t>geheim</a:t>
            </a:r>
            <a:r>
              <a:rPr lang="en-US" sz="3200" dirty="0" smtClean="0">
                <a:solidFill>
                  <a:srgbClr val="3333FF"/>
                </a:solidFill>
              </a:rPr>
              <a:t>) </a:t>
            </a:r>
            <a:r>
              <a:rPr lang="en-US" sz="3200" dirty="0" err="1" smtClean="0">
                <a:solidFill>
                  <a:srgbClr val="3333FF"/>
                </a:solidFill>
              </a:rPr>
              <a:t>sind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br>
              <a:rPr lang="en-US" sz="3200" dirty="0" smtClean="0">
                <a:solidFill>
                  <a:srgbClr val="3333FF"/>
                </a:solidFill>
              </a:rPr>
            </a:br>
            <a:endParaRPr lang="en-US" sz="3200" dirty="0" smtClean="0">
              <a:solidFill>
                <a:srgbClr val="3333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200" dirty="0" smtClean="0">
                <a:solidFill>
                  <a:srgbClr val="3333FF"/>
                </a:solidFill>
              </a:rPr>
              <a:t>Die </a:t>
            </a:r>
            <a:r>
              <a:rPr lang="en-US" sz="3200" dirty="0" err="1" smtClean="0">
                <a:solidFill>
                  <a:srgbClr val="3333FF"/>
                </a:solidFill>
              </a:rPr>
              <a:t>Programmiersprache</a:t>
            </a:r>
            <a:r>
              <a:rPr lang="en-US" sz="3200" dirty="0" smtClean="0">
                <a:solidFill>
                  <a:srgbClr val="3333FF"/>
                </a:solidFill>
              </a:rPr>
              <a:t> muss</a:t>
            </a:r>
            <a:br>
              <a:rPr lang="en-US" sz="3200" dirty="0" smtClean="0">
                <a:solidFill>
                  <a:srgbClr val="3333FF"/>
                </a:solidFill>
              </a:rPr>
            </a:b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sicherstellen</a:t>
            </a:r>
            <a:r>
              <a:rPr lang="en-US" sz="3200" dirty="0" smtClean="0">
                <a:solidFill>
                  <a:srgbClr val="3333FF"/>
                </a:solidFill>
              </a:rPr>
              <a:t>, </a:t>
            </a:r>
            <a:r>
              <a:rPr lang="en-US" sz="3200" dirty="0" err="1" smtClean="0">
                <a:solidFill>
                  <a:srgbClr val="3333FF"/>
                </a:solidFill>
              </a:rPr>
              <a:t>dass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Kunden</a:t>
            </a:r>
            <a:r>
              <a:rPr lang="en-US" sz="3200" dirty="0" smtClean="0">
                <a:solidFill>
                  <a:srgbClr val="3333FF"/>
                </a:solidFill>
              </a:rPr>
              <a:t/>
            </a:r>
            <a:br>
              <a:rPr lang="en-US" sz="3200" dirty="0" smtClean="0">
                <a:solidFill>
                  <a:srgbClr val="3333FF"/>
                </a:solidFill>
              </a:rPr>
            </a:b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nur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öffentliche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Eigenschaften</a:t>
            </a:r>
            <a:r>
              <a:rPr lang="en-US" sz="3200" dirty="0" smtClean="0">
                <a:solidFill>
                  <a:srgbClr val="3333FF"/>
                </a:solidFill>
              </a:rPr>
              <a:t/>
            </a:r>
            <a:br>
              <a:rPr lang="en-US" sz="3200" dirty="0" smtClean="0">
                <a:solidFill>
                  <a:srgbClr val="3333FF"/>
                </a:solidFill>
              </a:rPr>
            </a:b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nützen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können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Was bisher geschah…</a:t>
            </a:r>
            <a:endParaRPr lang="de-CH" dirty="0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mtClean="0">
                <a:solidFill>
                  <a:schemeClr val="tx1"/>
                </a:solidFill>
              </a:rPr>
              <a:t>Grundkonzepte und –konstruktionen der Objekttechnologie:</a:t>
            </a:r>
          </a:p>
          <a:p>
            <a:pPr lvl="1"/>
            <a:r>
              <a:rPr lang="de-CH" smtClean="0"/>
              <a:t>Klassen (eine erste Sicht)</a:t>
            </a:r>
          </a:p>
          <a:p>
            <a:pPr lvl="1"/>
            <a:r>
              <a:rPr lang="de-CH" smtClean="0"/>
              <a:t>Grundstruktur von Programmtext</a:t>
            </a:r>
          </a:p>
          <a:p>
            <a:pPr lvl="1"/>
            <a:r>
              <a:rPr lang="de-CH" smtClean="0"/>
              <a:t>Objekte</a:t>
            </a:r>
          </a:p>
          <a:p>
            <a:pPr lvl="1"/>
            <a:r>
              <a:rPr lang="de-CH" smtClean="0"/>
              <a:t>Features</a:t>
            </a:r>
          </a:p>
          <a:p>
            <a:pPr lvl="1"/>
            <a:r>
              <a:rPr lang="de-CH" smtClean="0"/>
              <a:t>Befehle und Abfragen</a:t>
            </a:r>
          </a:p>
          <a:p>
            <a:pPr lvl="1"/>
            <a:r>
              <a:rPr lang="de-CH" smtClean="0"/>
              <a:t>Featureaufrufe</a:t>
            </a:r>
          </a:p>
          <a:p>
            <a:pPr lvl="1"/>
            <a:r>
              <a:rPr lang="de-CH" smtClean="0"/>
              <a:t>Features mit Argumenten</a:t>
            </a:r>
          </a:p>
          <a:p>
            <a:pPr lvl="1"/>
            <a:endParaRPr lang="de-CH" smtClean="0"/>
          </a:p>
          <a:p>
            <a:r>
              <a:rPr lang="de-CH" smtClean="0">
                <a:solidFill>
                  <a:schemeClr val="tx1"/>
                </a:solidFill>
              </a:rPr>
              <a:t>Methodologische Prinzipien:</a:t>
            </a:r>
          </a:p>
          <a:p>
            <a:pPr lvl="1"/>
            <a:r>
              <a:rPr lang="de-CH" smtClean="0"/>
              <a:t>Befehl-Abfrage-Separation</a:t>
            </a:r>
          </a:p>
          <a:p>
            <a:pPr lvl="1"/>
            <a:r>
              <a:rPr lang="de-CH" smtClean="0"/>
              <a:t>Geheimnisprinzip (Information Hiding)</a:t>
            </a:r>
          </a:p>
          <a:p>
            <a:pPr lvl="1"/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Konvention der Traffic-Bibliothek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Klassen in Traffic haben Namen der Form</a:t>
            </a:r>
          </a:p>
          <a:p>
            <a:endParaRPr lang="de-CH" smtClean="0"/>
          </a:p>
          <a:p>
            <a:r>
              <a:rPr lang="de-CH" smtClean="0"/>
              <a:t>		</a:t>
            </a:r>
            <a:r>
              <a:rPr lang="de-CH" sz="3200" i="1" smtClean="0">
                <a:solidFill>
                  <a:srgbClr val="990000"/>
                </a:solidFill>
              </a:rPr>
              <a:t>TRAFFIC_</a:t>
            </a:r>
            <a:r>
              <a:rPr lang="de-CH" i="1" smtClean="0"/>
              <a:t>ACTUAL_CLASS_NAME</a:t>
            </a:r>
          </a:p>
          <a:p>
            <a:endParaRPr lang="de-CH" smtClean="0"/>
          </a:p>
          <a:p>
            <a:r>
              <a:rPr lang="de-CH" smtClean="0"/>
              <a:t>In diesen Folien und im Buch lasse ich einfachheitshalber das Prefix </a:t>
            </a:r>
            <a:r>
              <a:rPr lang="de-CH" sz="3200" i="1" smtClean="0">
                <a:solidFill>
                  <a:srgbClr val="990000"/>
                </a:solidFill>
              </a:rPr>
              <a:t>TRAFFIC_</a:t>
            </a:r>
            <a:r>
              <a:rPr lang="de-CH" smtClean="0"/>
              <a:t> weg.</a:t>
            </a:r>
          </a:p>
          <a:p>
            <a:endParaRPr lang="de-CH" smtClean="0"/>
          </a:p>
          <a:p>
            <a:r>
              <a:rPr lang="de-CH" smtClean="0"/>
              <a:t>Aber: Sie brauchen es, um die Klassen in der Software zu finden!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mtClean="0"/>
              <a:t>Bis nächste Woche</a:t>
            </a:r>
            <a:endParaRPr lang="de-CH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CH" dirty="0" smtClean="0"/>
              <a:t>Lesen Sie Kapitel 1 und 2 von </a:t>
            </a:r>
            <a:r>
              <a:rPr lang="de-CH" i="1" dirty="0" smtClean="0"/>
              <a:t>Touch of </a:t>
            </a:r>
            <a:r>
              <a:rPr lang="de-CH" i="1" dirty="0" err="1" smtClean="0"/>
              <a:t>Class</a:t>
            </a:r>
            <a:endParaRPr lang="de-CH" i="1" dirty="0" smtClean="0"/>
          </a:p>
          <a:p>
            <a:endParaRPr lang="de-CH" i="1" dirty="0" smtClean="0"/>
          </a:p>
          <a:p>
            <a:r>
              <a:rPr lang="de-CH" dirty="0" smtClean="0"/>
              <a:t>Schauen Sie sich die Folien der nächsten zwei Vorlesungen (2 und 3) an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Noch eine Konvention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03" y="878114"/>
            <a:ext cx="8855242" cy="5644924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449263" algn="l"/>
              </a:tabLst>
            </a:pPr>
            <a:r>
              <a:rPr lang="de-CH" smtClean="0">
                <a:solidFill>
                  <a:schemeClr val="tx1"/>
                </a:solidFill>
              </a:rPr>
              <a:t>Verwenden Sie für zusammengesetzte Namen “</a:t>
            </a:r>
            <a:r>
              <a:rPr lang="de-CH" smtClean="0"/>
              <a:t>_</a:t>
            </a:r>
            <a:r>
              <a:rPr lang="de-CH" smtClean="0">
                <a:solidFill>
                  <a:schemeClr val="tx1"/>
                </a:solidFill>
              </a:rPr>
              <a:t>”</a:t>
            </a:r>
            <a:r>
              <a:rPr lang="de-CH" smtClean="0"/>
              <a:t> </a:t>
            </a:r>
          </a:p>
          <a:p>
            <a:pPr>
              <a:spcBef>
                <a:spcPts val="0"/>
              </a:spcBef>
              <a:tabLst>
                <a:tab pos="449263" algn="l"/>
              </a:tabLst>
            </a:pPr>
            <a:endParaRPr lang="de-CH" smtClean="0"/>
          </a:p>
          <a:p>
            <a:pPr>
              <a:spcBef>
                <a:spcPts val="0"/>
              </a:spcBef>
              <a:tabLst>
                <a:tab pos="449263" algn="l"/>
              </a:tabLst>
            </a:pPr>
            <a:r>
              <a:rPr lang="de-CH" smtClean="0"/>
              <a:t>	</a:t>
            </a:r>
            <a:r>
              <a:rPr lang="de-CH" i="1" smtClean="0"/>
              <a:t>TRAFFIC_STATION</a:t>
            </a:r>
          </a:p>
          <a:p>
            <a:pPr>
              <a:spcBef>
                <a:spcPts val="0"/>
              </a:spcBef>
              <a:tabLst>
                <a:tab pos="449263" algn="l"/>
              </a:tabLst>
            </a:pPr>
            <a:r>
              <a:rPr lang="de-CH" smtClean="0"/>
              <a:t>	</a:t>
            </a:r>
            <a:r>
              <a:rPr lang="de-CH" i="1" smtClean="0"/>
              <a:t>Station_Paradeplatz</a:t>
            </a:r>
            <a:r>
              <a:rPr lang="de-CH" smtClean="0"/>
              <a:t> 	-- oder: </a:t>
            </a:r>
            <a:r>
              <a:rPr lang="de-CH" i="1" smtClean="0"/>
              <a:t>Station_Parade_Platz</a:t>
            </a:r>
          </a:p>
          <a:p>
            <a:pPr>
              <a:spcBef>
                <a:spcPts val="0"/>
              </a:spcBef>
              <a:tabLst>
                <a:tab pos="449263" algn="l"/>
              </a:tabLst>
            </a:pPr>
            <a:endParaRPr lang="de-CH" i="1" smtClean="0"/>
          </a:p>
          <a:p>
            <a:pPr>
              <a:spcBef>
                <a:spcPts val="0"/>
              </a:spcBef>
              <a:tabLst>
                <a:tab pos="449263" algn="l"/>
              </a:tabLst>
            </a:pPr>
            <a:r>
              <a:rPr lang="de-CH" smtClean="0">
                <a:solidFill>
                  <a:schemeClr val="tx1"/>
                </a:solidFill>
              </a:rPr>
              <a:t>Wir verwenden nicht den “CamelCase” Stil:</a:t>
            </a:r>
          </a:p>
          <a:p>
            <a:pPr>
              <a:spcBef>
                <a:spcPts val="0"/>
              </a:spcBef>
              <a:tabLst>
                <a:tab pos="449263" algn="l"/>
              </a:tabLst>
            </a:pPr>
            <a:endParaRPr lang="de-CH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tabLst>
                <a:tab pos="449263" algn="l"/>
              </a:tabLst>
            </a:pPr>
            <a:r>
              <a:rPr lang="de-CH" smtClean="0"/>
              <a:t>	</a:t>
            </a:r>
            <a:r>
              <a:rPr lang="de-CH" i="1" smtClean="0"/>
              <a:t>AShortButHardToDeCipherName</a:t>
            </a:r>
          </a:p>
          <a:p>
            <a:pPr>
              <a:spcBef>
                <a:spcPts val="0"/>
              </a:spcBef>
              <a:tabLst>
                <a:tab pos="449263" algn="l"/>
              </a:tabLst>
            </a:pPr>
            <a:endParaRPr lang="de-CH" i="1" smtClean="0"/>
          </a:p>
          <a:p>
            <a:pPr>
              <a:spcBef>
                <a:spcPts val="0"/>
              </a:spcBef>
              <a:tabLst>
                <a:tab pos="449263" algn="l"/>
              </a:tabLst>
            </a:pPr>
            <a:r>
              <a:rPr lang="de-CH" smtClean="0">
                <a:solidFill>
                  <a:schemeClr val="tx1"/>
                </a:solidFill>
              </a:rPr>
              <a:t>sondern Unterstriche (Manchmal auch “Pascal_case” genannt):</a:t>
            </a:r>
          </a:p>
          <a:p>
            <a:pPr>
              <a:spcBef>
                <a:spcPts val="0"/>
              </a:spcBef>
              <a:tabLst>
                <a:tab pos="449263" algn="l"/>
              </a:tabLst>
            </a:pPr>
            <a:endParaRPr lang="de-CH" smtClean="0"/>
          </a:p>
          <a:p>
            <a:pPr>
              <a:spcBef>
                <a:spcPts val="0"/>
              </a:spcBef>
              <a:tabLst>
                <a:tab pos="449263" algn="l"/>
              </a:tabLst>
            </a:pPr>
            <a:r>
              <a:rPr lang="de-CH" smtClean="0"/>
              <a:t>	</a:t>
            </a:r>
            <a:r>
              <a:rPr lang="de-CH" i="1" smtClean="0"/>
              <a:t>A_significantly_longer_but_still_perfectly_clear_name</a:t>
            </a:r>
            <a:endParaRPr lang="de-CH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2575908" y="3060006"/>
            <a:ext cx="5832112" cy="1628372"/>
          </a:xfrm>
          <a:prstGeom prst="flowChartAlternateProcess">
            <a:avLst/>
          </a:prstGeom>
          <a:solidFill>
            <a:srgbClr val="66FF33">
              <a:alpha val="70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555750"/>
            <a:ext cx="6803018" cy="3240694"/>
          </a:xfrm>
        </p:spPr>
        <p:txBody>
          <a:bodyPr wrap="square"/>
          <a:lstStyle/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class</a:t>
            </a:r>
            <a:endParaRPr lang="de-CH" sz="2000" b="1" smtClean="0">
              <a:solidFill>
                <a:srgbClr val="0033CC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CC"/>
                </a:solidFill>
              </a:rPr>
              <a:t>	</a:t>
            </a:r>
            <a:r>
              <a:rPr lang="de-CH" sz="2000" i="1" smtClean="0">
                <a:solidFill>
                  <a:srgbClr val="0000FF"/>
                </a:solidFill>
              </a:rPr>
              <a:t>PREVIEW 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inherit</a:t>
            </a:r>
            <a:endParaRPr lang="de-CH" sz="2000" b="1" smtClean="0"/>
          </a:p>
          <a:p>
            <a:pPr defTabSz="542925">
              <a:lnSpc>
                <a:spcPct val="80000"/>
              </a:lnSpc>
            </a:pPr>
            <a:r>
              <a:rPr lang="de-CH" sz="2000" b="1" smtClean="0"/>
              <a:t>	</a:t>
            </a:r>
            <a:r>
              <a:rPr lang="de-CH" sz="2000" i="1" smtClean="0">
                <a:solidFill>
                  <a:srgbClr val="0000FF"/>
                </a:solidFill>
              </a:rPr>
              <a:t>TOURISM</a:t>
            </a:r>
          </a:p>
          <a:p>
            <a:pPr defTabSz="542925">
              <a:lnSpc>
                <a:spcPct val="80000"/>
              </a:lnSpc>
            </a:pPr>
            <a:r>
              <a:rPr lang="de-CH" sz="2000" i="1" smtClean="0">
                <a:solidFill>
                  <a:srgbClr val="0000FF"/>
                </a:solidFill>
              </a:rPr>
              <a:t> </a:t>
            </a:r>
            <a:r>
              <a:rPr lang="de-CH" sz="2000" b="1" smtClean="0">
                <a:solidFill>
                  <a:srgbClr val="003399"/>
                </a:solidFill>
              </a:rPr>
              <a:t>feature</a:t>
            </a:r>
          </a:p>
          <a:p>
            <a:pPr defTabSz="542925">
              <a:lnSpc>
                <a:spcPct val="80000"/>
              </a:lnSpc>
            </a:pPr>
            <a:r>
              <a:rPr lang="de-CH" sz="2000" i="1" smtClean="0">
                <a:solidFill>
                  <a:srgbClr val="009900"/>
                </a:solidFill>
              </a:rPr>
              <a:t>	</a:t>
            </a:r>
            <a:r>
              <a:rPr lang="de-CH" sz="2000" i="1" smtClean="0">
                <a:solidFill>
                  <a:srgbClr val="0000FF"/>
                </a:solidFill>
              </a:rPr>
              <a:t>explore</a:t>
            </a:r>
          </a:p>
          <a:p>
            <a:pPr defTabSz="542925">
              <a:lnSpc>
                <a:spcPct val="80000"/>
              </a:lnSpc>
            </a:pPr>
            <a:r>
              <a:rPr lang="de-CH" sz="2000" smtClean="0">
                <a:solidFill>
                  <a:srgbClr val="CC0000"/>
                </a:solidFill>
              </a:rPr>
              <a:t>			</a:t>
            </a:r>
            <a:r>
              <a:rPr lang="de-CH" sz="2000" smtClean="0">
                <a:solidFill>
                  <a:srgbClr val="990000"/>
                </a:solidFill>
              </a:rPr>
              <a:t>-- Infos zu Stadt und Route anzeigen.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		do</a:t>
            </a:r>
          </a:p>
          <a:p>
            <a:pPr defTabSz="542925">
              <a:lnSpc>
                <a:spcPct val="80000"/>
              </a:lnSpc>
            </a:pPr>
            <a:r>
              <a:rPr lang="de-CH" sz="2000" smtClean="0">
                <a:solidFill>
                  <a:srgbClr val="C00000"/>
                </a:solidFill>
              </a:rPr>
              <a:t>			</a:t>
            </a:r>
            <a:r>
              <a:rPr lang="de-CH" sz="2000" smtClean="0">
                <a:solidFill>
                  <a:srgbClr val="990000"/>
                </a:solidFill>
              </a:rPr>
              <a:t>-- “(von Ihnen) auszufüllen!”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		end</a:t>
            </a:r>
          </a:p>
          <a:p>
            <a:pPr defTabSz="542925">
              <a:lnSpc>
                <a:spcPct val="80000"/>
              </a:lnSpc>
            </a:pPr>
            <a:r>
              <a:rPr lang="de-CH" sz="2000" b="1" smtClean="0">
                <a:solidFill>
                  <a:srgbClr val="003399"/>
                </a:solidFill>
              </a:rPr>
              <a:t>end</a:t>
            </a:r>
            <a:endParaRPr lang="de-CH" sz="2000" smtClean="0">
              <a:solidFill>
                <a:srgbClr val="003399"/>
              </a:solidFill>
            </a:endParaRPr>
          </a:p>
          <a:p>
            <a:pPr defTabSz="342900">
              <a:lnSpc>
                <a:spcPct val="80000"/>
              </a:lnSpc>
            </a:pPr>
            <a:endParaRPr lang="de-CH" sz="2000" dirty="0">
              <a:solidFill>
                <a:srgbClr val="003399"/>
              </a:solidFill>
            </a:endParaRPr>
          </a:p>
        </p:txBody>
      </p:sp>
      <p:sp>
        <p:nvSpPr>
          <p:cNvPr id="278532" name="AutoShape 4"/>
          <p:cNvSpPr>
            <a:spLocks noChangeArrowheads="1"/>
          </p:cNvSpPr>
          <p:nvPr/>
        </p:nvSpPr>
        <p:spPr bwMode="auto">
          <a:xfrm>
            <a:off x="2497055" y="631178"/>
            <a:ext cx="1911928" cy="793019"/>
          </a:xfrm>
          <a:prstGeom prst="wedgeEllipseCallout">
            <a:avLst>
              <a:gd name="adj1" fmla="val -38419"/>
              <a:gd name="adj2" fmla="val 76903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smtClean="0">
                <a:latin typeface="+mn-lt"/>
              </a:rPr>
              <a:t>Software-</a:t>
            </a:r>
            <a:r>
              <a:rPr lang="en-US" sz="2000" dirty="0" err="1" smtClean="0">
                <a:latin typeface="+mn-lt"/>
              </a:rPr>
              <a:t>maschine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278533" name="AutoShape 5"/>
          <p:cNvSpPr>
            <a:spLocks noChangeArrowheads="1"/>
          </p:cNvSpPr>
          <p:nvPr/>
        </p:nvSpPr>
        <p:spPr bwMode="auto">
          <a:xfrm>
            <a:off x="5170810" y="625642"/>
            <a:ext cx="3579181" cy="1058779"/>
          </a:xfrm>
          <a:prstGeom prst="wedgeEllipseCallout">
            <a:avLst>
              <a:gd name="adj1" fmla="val -109904"/>
              <a:gd name="adj2" fmla="val 108238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smtClean="0">
                <a:latin typeface="+mn-lt"/>
              </a:rPr>
              <a:t>Von </a:t>
            </a:r>
            <a:r>
              <a:rPr lang="en-US" sz="2000" dirty="0" err="1" smtClean="0">
                <a:latin typeface="+mn-lt"/>
              </a:rPr>
              <a:t>einer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existierenden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Klasse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erben</a:t>
            </a:r>
            <a:endParaRPr lang="en-US" sz="2000" dirty="0">
              <a:latin typeface="+mn-lt"/>
            </a:endParaRPr>
          </a:p>
        </p:txBody>
      </p:sp>
      <p:sp>
        <p:nvSpPr>
          <p:cNvPr id="278534" name="AutoShape 6"/>
          <p:cNvSpPr>
            <a:spLocks noChangeArrowheads="1"/>
          </p:cNvSpPr>
          <p:nvPr/>
        </p:nvSpPr>
        <p:spPr bwMode="auto">
          <a:xfrm>
            <a:off x="137774" y="1789357"/>
            <a:ext cx="2114538" cy="504825"/>
          </a:xfrm>
          <a:prstGeom prst="wedgeEllipseCallout">
            <a:avLst>
              <a:gd name="adj1" fmla="val 52516"/>
              <a:gd name="adj2" fmla="val 169515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Operationen</a:t>
            </a:r>
            <a:endParaRPr lang="en-US" sz="2000" dirty="0">
              <a:latin typeface="+mn-lt"/>
            </a:endParaRPr>
          </a:p>
        </p:txBody>
      </p:sp>
      <p:sp>
        <p:nvSpPr>
          <p:cNvPr id="278538" name="AutoShape 10"/>
          <p:cNvSpPr>
            <a:spLocks noChangeArrowheads="1"/>
          </p:cNvSpPr>
          <p:nvPr/>
        </p:nvSpPr>
        <p:spPr bwMode="auto">
          <a:xfrm>
            <a:off x="242760" y="3279374"/>
            <a:ext cx="1553673" cy="871840"/>
          </a:xfrm>
          <a:prstGeom prst="wedgeEllipseCallout">
            <a:avLst>
              <a:gd name="adj1" fmla="val 107011"/>
              <a:gd name="adj2" fmla="val -50367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smtClean="0">
                <a:latin typeface="+mn-lt"/>
              </a:rPr>
              <a:t>Feature-name</a:t>
            </a:r>
            <a:endParaRPr lang="en-US" sz="2000" dirty="0">
              <a:latin typeface="+mn-lt"/>
            </a:endParaRPr>
          </a:p>
        </p:txBody>
      </p:sp>
      <p:sp>
        <p:nvSpPr>
          <p:cNvPr id="278540" name="AutoShape 12"/>
          <p:cNvSpPr>
            <a:spLocks noChangeArrowheads="1"/>
          </p:cNvSpPr>
          <p:nvPr/>
        </p:nvSpPr>
        <p:spPr bwMode="auto">
          <a:xfrm>
            <a:off x="6926785" y="2628631"/>
            <a:ext cx="1918832" cy="502848"/>
          </a:xfrm>
          <a:prstGeom prst="wedgeEllipseCallout">
            <a:avLst>
              <a:gd name="adj1" fmla="val -83528"/>
              <a:gd name="adj2" fmla="val 99709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Kommentar</a:t>
            </a:r>
            <a:endParaRPr lang="en-US" sz="2000" dirty="0">
              <a:latin typeface="+mn-lt"/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827088" y="5445125"/>
            <a:ext cx="74248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A50021"/>
                </a:solidFill>
                <a:latin typeface="+mn-lt"/>
              </a:rPr>
              <a:t>Schlüsselwörter</a:t>
            </a:r>
            <a:r>
              <a:rPr lang="en-US" dirty="0" smtClean="0">
                <a:solidFill>
                  <a:srgbClr val="A50021"/>
                </a:solidFill>
                <a:latin typeface="+mn-lt"/>
              </a:rPr>
              <a:t> (keywords) </a:t>
            </a:r>
            <a:r>
              <a:rPr lang="en-US" dirty="0" smtClean="0">
                <a:latin typeface="+mn-lt"/>
              </a:rPr>
              <a:t>( </a:t>
            </a:r>
            <a:r>
              <a:rPr lang="en-US" b="1" dirty="0" smtClean="0">
                <a:solidFill>
                  <a:srgbClr val="003399"/>
                </a:solidFill>
                <a:latin typeface="+mn-lt"/>
              </a:rPr>
              <a:t>class</a:t>
            </a:r>
            <a:r>
              <a:rPr lang="en-US" dirty="0">
                <a:latin typeface="+mn-lt"/>
              </a:rPr>
              <a:t>,</a:t>
            </a:r>
            <a:r>
              <a:rPr lang="en-US" b="1" dirty="0">
                <a:solidFill>
                  <a:srgbClr val="003399"/>
                </a:solidFill>
                <a:latin typeface="+mn-lt"/>
              </a:rPr>
              <a:t> inherit</a:t>
            </a:r>
            <a:r>
              <a:rPr lang="en-US" dirty="0">
                <a:latin typeface="+mn-lt"/>
              </a:rPr>
              <a:t>,</a:t>
            </a:r>
            <a:r>
              <a:rPr lang="en-US" b="1" dirty="0">
                <a:solidFill>
                  <a:srgbClr val="003399"/>
                </a:solidFill>
                <a:latin typeface="+mn-lt"/>
              </a:rPr>
              <a:t> feature</a:t>
            </a:r>
            <a:r>
              <a:rPr lang="en-US" dirty="0">
                <a:latin typeface="+mn-lt"/>
              </a:rPr>
              <a:t>,</a:t>
            </a:r>
            <a:r>
              <a:rPr lang="en-US" b="1" dirty="0">
                <a:solidFill>
                  <a:srgbClr val="003399"/>
                </a:solidFill>
                <a:latin typeface="+mn-lt"/>
              </a:rPr>
              <a:t> do</a:t>
            </a:r>
            <a:r>
              <a:rPr lang="en-US" dirty="0">
                <a:latin typeface="+mn-lt"/>
              </a:rPr>
              <a:t>,</a:t>
            </a:r>
            <a:r>
              <a:rPr lang="en-US" b="1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3399"/>
                </a:solidFill>
                <a:latin typeface="+mn-lt"/>
              </a:rPr>
              <a:t>end</a:t>
            </a:r>
            <a:r>
              <a:rPr lang="en-US" dirty="0" smtClean="0">
                <a:latin typeface="+mn-lt"/>
              </a:rPr>
              <a:t> )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spezielle</a:t>
            </a:r>
            <a:r>
              <a:rPr lang="en-US" dirty="0" smtClean="0"/>
              <a:t> </a:t>
            </a:r>
            <a:r>
              <a:rPr lang="en-US" dirty="0" err="1" smtClean="0"/>
              <a:t>Rolle</a:t>
            </a:r>
            <a:r>
              <a:rPr lang="en-US" dirty="0" smtClean="0"/>
              <a:t>.</a:t>
            </a:r>
            <a:endParaRPr lang="en-US" dirty="0">
              <a:latin typeface="+mn-lt"/>
            </a:endParaRPr>
          </a:p>
        </p:txBody>
      </p:sp>
      <p:sp>
        <p:nvSpPr>
          <p:cNvPr id="278543" name="AutoShape 15"/>
          <p:cNvSpPr>
            <a:spLocks noChangeArrowheads="1"/>
          </p:cNvSpPr>
          <p:nvPr/>
        </p:nvSpPr>
        <p:spPr bwMode="auto">
          <a:xfrm>
            <a:off x="5527963" y="1957677"/>
            <a:ext cx="3358342" cy="444701"/>
          </a:xfrm>
          <a:prstGeom prst="wedgeEllipseCallout">
            <a:avLst>
              <a:gd name="adj1" fmla="val -38165"/>
              <a:gd name="adj2" fmla="val 188032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Featuredeklaration</a:t>
            </a:r>
            <a:endParaRPr lang="en-US" sz="2000" dirty="0">
              <a:latin typeface="+mn-lt"/>
            </a:endParaRPr>
          </a:p>
        </p:txBody>
      </p:sp>
      <p:sp>
        <p:nvSpPr>
          <p:cNvPr id="278544" name="AutoShape 16"/>
          <p:cNvSpPr>
            <a:spLocks noChangeArrowheads="1"/>
          </p:cNvSpPr>
          <p:nvPr/>
        </p:nvSpPr>
        <p:spPr bwMode="auto">
          <a:xfrm>
            <a:off x="5737221" y="4836680"/>
            <a:ext cx="2339975" cy="576263"/>
          </a:xfrm>
          <a:prstGeom prst="wedgeEllipseCallout">
            <a:avLst>
              <a:gd name="adj1" fmla="val -81422"/>
              <a:gd name="adj2" fmla="val -147931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>
                <a:latin typeface="+mn-lt"/>
              </a:rPr>
              <a:t>Pseudocode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de-CH" smtClean="0"/>
              <a:t>Ein Klassentext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 animBg="1"/>
      <p:bldP spid="278534" grpId="0" animBg="1"/>
      <p:bldP spid="278538" grpId="0" animBg="1"/>
      <p:bldP spid="278540" grpId="0" animBg="1"/>
      <p:bldP spid="278543" grpId="0" animBg="1"/>
      <p:bldP spid="2785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Zauberei?</a:t>
            </a:r>
            <a:endParaRPr lang="de-CH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smtClean="0">
              <a:solidFill>
                <a:schemeClr val="tx1"/>
              </a:solidFill>
            </a:endParaRPr>
          </a:p>
          <a:p>
            <a:r>
              <a:rPr lang="de-CH" smtClean="0">
                <a:solidFill>
                  <a:schemeClr val="tx1"/>
                </a:solidFill>
              </a:rPr>
              <a:t>Die Klasse</a:t>
            </a:r>
            <a:r>
              <a:rPr lang="de-CH" smtClean="0"/>
              <a:t> </a:t>
            </a:r>
            <a:r>
              <a:rPr lang="de-CH" i="1" smtClean="0">
                <a:solidFill>
                  <a:srgbClr val="0000FF"/>
                </a:solidFill>
              </a:rPr>
              <a:t>TOURISM</a:t>
            </a:r>
            <a:r>
              <a:rPr lang="de-CH" smtClean="0"/>
              <a:t> </a:t>
            </a:r>
            <a:r>
              <a:rPr lang="de-CH" smtClean="0">
                <a:solidFill>
                  <a:schemeClr val="tx1"/>
                </a:solidFill>
              </a:rPr>
              <a:t>ist ein Teil der unterstützenden Software.</a:t>
            </a:r>
          </a:p>
          <a:p>
            <a:endParaRPr lang="de-CH" smtClean="0">
              <a:solidFill>
                <a:schemeClr val="tx1"/>
              </a:solidFill>
            </a:endParaRPr>
          </a:p>
          <a:p>
            <a:r>
              <a:rPr lang="de-CH" smtClean="0">
                <a:solidFill>
                  <a:schemeClr val="tx1"/>
                </a:solidFill>
              </a:rPr>
              <a:t>Sie unterstützt Sie durch vordefinierte Funktionalität („</a:t>
            </a:r>
            <a:r>
              <a:rPr lang="de-CH" smtClean="0">
                <a:solidFill>
                  <a:srgbClr val="C00000"/>
                </a:solidFill>
              </a:rPr>
              <a:t>Zauberei</a:t>
            </a:r>
            <a:r>
              <a:rPr lang="de-CH" smtClean="0">
                <a:solidFill>
                  <a:schemeClr val="tx1"/>
                </a:solidFill>
              </a:rPr>
              <a:t>“)</a:t>
            </a:r>
          </a:p>
          <a:p>
            <a:r>
              <a:rPr lang="de-CH" smtClean="0">
                <a:solidFill>
                  <a:schemeClr val="tx1"/>
                </a:solidFill>
              </a:rPr>
              <a:t> </a:t>
            </a:r>
          </a:p>
          <a:p>
            <a:r>
              <a:rPr lang="de-CH" smtClean="0">
                <a:solidFill>
                  <a:schemeClr val="tx1"/>
                </a:solidFill>
              </a:rPr>
              <a:t>Der Anteil an Zauberei wird Stück für Stück abnehmen und schlussendlich ganz verschwunden sein.</a:t>
            </a:r>
            <a:endParaRPr lang="de-CH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0" y="3933825"/>
            <a:ext cx="2363133" cy="1565275"/>
          </a:xfrm>
          <a:prstGeom prst="flowChartAlternateProcess">
            <a:avLst/>
          </a:prstGeom>
          <a:solidFill>
            <a:srgbClr val="66FF66">
              <a:alpha val="67999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52475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smtClean="0">
                <a:solidFill>
                  <a:srgbClr val="003399"/>
                </a:solidFill>
              </a:rPr>
              <a:t>class</a:t>
            </a:r>
            <a:endParaRPr lang="de-CH" sz="2000" b="1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smtClean="0">
                <a:solidFill>
                  <a:srgbClr val="0033CC"/>
                </a:solidFill>
              </a:rPr>
              <a:t>	</a:t>
            </a:r>
            <a:r>
              <a:rPr lang="de-CH" sz="2000" i="1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smtClean="0">
                <a:solidFill>
                  <a:srgbClr val="003399"/>
                </a:solidFill>
              </a:rPr>
              <a:t>inherit</a:t>
            </a:r>
            <a:endParaRPr lang="de-CH" sz="2000" b="1" smtClean="0"/>
          </a:p>
          <a:p>
            <a:pPr defTabSz="342900"/>
            <a:r>
              <a:rPr lang="de-CH" sz="2000" b="1" smtClean="0"/>
              <a:t>	</a:t>
            </a:r>
            <a:r>
              <a:rPr lang="de-CH" sz="2000" i="1" smtClean="0">
                <a:solidFill>
                  <a:srgbClr val="0000FF"/>
                </a:solidFill>
              </a:rPr>
              <a:t>TOURISM</a:t>
            </a:r>
          </a:p>
          <a:p>
            <a:pPr defTabSz="342900"/>
            <a:r>
              <a:rPr lang="de-CH" sz="2000" b="1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smtClean="0">
                <a:solidFill>
                  <a:srgbClr val="009900"/>
                </a:solidFill>
              </a:rPr>
              <a:t>	 </a:t>
            </a:r>
            <a:r>
              <a:rPr lang="de-CH" sz="2000" i="1" smtClean="0"/>
              <a:t>explore</a:t>
            </a:r>
            <a:endParaRPr lang="de-CH" sz="2000" b="1" smtClean="0"/>
          </a:p>
          <a:p>
            <a:pPr defTabSz="342900"/>
            <a:r>
              <a:rPr lang="de-CH" sz="2000" smtClean="0">
                <a:solidFill>
                  <a:srgbClr val="CC0000"/>
                </a:solidFill>
              </a:rPr>
              <a:t>				</a:t>
            </a:r>
            <a:r>
              <a:rPr lang="de-CH" sz="2000" smtClean="0">
                <a:solidFill>
                  <a:srgbClr val="990000"/>
                </a:solidFill>
              </a:rPr>
              <a:t>-- Infos zu Stadt und Route anzeigen</a:t>
            </a:r>
          </a:p>
          <a:p>
            <a:pPr defTabSz="342900"/>
            <a:r>
              <a:rPr lang="de-CH" sz="2000" b="1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smtClean="0">
                <a:solidFill>
                  <a:srgbClr val="CC0000"/>
                </a:solidFill>
              </a:rPr>
              <a:t>			</a:t>
            </a:r>
            <a:r>
              <a:rPr lang="de-CH" sz="2000" i="1" smtClean="0">
                <a:solidFill>
                  <a:srgbClr val="0000FF"/>
                </a:solidFill>
              </a:rPr>
              <a:t>Paris</a:t>
            </a:r>
            <a:r>
              <a:rPr lang="de-CH" sz="2000" baseline="-20000" smtClean="0">
                <a:sym typeface="Symbol" pitchFamily="18" charset="2"/>
              </a:rPr>
              <a:t></a:t>
            </a:r>
            <a:r>
              <a:rPr lang="de-CH" sz="2000" i="1" smtClean="0">
                <a:solidFill>
                  <a:srgbClr val="0000FF"/>
                </a:solidFill>
              </a:rPr>
              <a:t>display</a:t>
            </a:r>
          </a:p>
          <a:p>
            <a:pPr defTabSz="460375"/>
            <a:r>
              <a:rPr lang="de-CH" sz="2000" smtClean="0"/>
              <a:t>			</a:t>
            </a:r>
            <a:r>
              <a:rPr lang="de-CH" sz="2000" i="1" smtClean="0">
                <a:solidFill>
                  <a:srgbClr val="0000FF"/>
                </a:solidFill>
              </a:rPr>
              <a:t>Louvre</a:t>
            </a:r>
            <a:r>
              <a:rPr lang="de-CH" sz="2000" baseline="-20000" smtClean="0">
                <a:sym typeface="Symbol" pitchFamily="18" charset="2"/>
              </a:rPr>
              <a:t></a:t>
            </a:r>
            <a:r>
              <a:rPr lang="de-CH" sz="2000" i="1" smtClean="0">
                <a:solidFill>
                  <a:srgbClr val="0000FF"/>
                </a:solidFill>
              </a:rPr>
              <a:t>spotlight</a:t>
            </a:r>
          </a:p>
          <a:p>
            <a:pPr defTabSz="460375"/>
            <a:r>
              <a:rPr lang="de-CH" sz="2000" smtClean="0"/>
              <a:t>			</a:t>
            </a:r>
            <a:r>
              <a:rPr lang="de-CH" sz="2000" i="1" smtClean="0">
                <a:solidFill>
                  <a:srgbClr val="0000FF"/>
                </a:solidFill>
              </a:rPr>
              <a:t>Line8</a:t>
            </a:r>
            <a:r>
              <a:rPr lang="de-CH" sz="2000" baseline="-20000" smtClean="0">
                <a:sym typeface="Symbol" pitchFamily="18" charset="2"/>
              </a:rPr>
              <a:t></a:t>
            </a:r>
            <a:r>
              <a:rPr lang="de-CH" sz="2000" i="1" smtClean="0">
                <a:solidFill>
                  <a:srgbClr val="0000FF"/>
                </a:solidFill>
              </a:rPr>
              <a:t>highlight</a:t>
            </a:r>
          </a:p>
          <a:p>
            <a:pPr defTabSz="460375"/>
            <a:r>
              <a:rPr lang="de-CH" sz="2000" i="1" smtClean="0">
                <a:solidFill>
                  <a:srgbClr val="0000FF"/>
                </a:solidFill>
              </a:rPr>
              <a:t>			Route1</a:t>
            </a:r>
            <a:r>
              <a:rPr lang="de-CH" sz="2000" baseline="-20000" smtClean="0">
                <a:sym typeface="Symbol" pitchFamily="18" charset="2"/>
              </a:rPr>
              <a:t></a:t>
            </a:r>
            <a:r>
              <a:rPr lang="de-CH" sz="2000" i="1" smtClean="0">
                <a:solidFill>
                  <a:srgbClr val="0000FF"/>
                </a:solidFill>
              </a:rPr>
              <a:t>animate</a:t>
            </a:r>
          </a:p>
          <a:p>
            <a:pPr defTabSz="342900"/>
            <a:r>
              <a:rPr lang="de-CH" sz="2000" b="1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Den Featurerumpf ausfüllen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Formatierung des Programmtextes</a:t>
            </a:r>
            <a:endParaRPr lang="de-CH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5888" y="1052513"/>
            <a:ext cx="47434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zwischen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angrenzenden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Elementen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96938" marR="0" lvl="1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Trennungen</a:t>
            </a:r>
            <a:r>
              <a:rPr lang="en-US" sz="2000" kern="0" dirty="0" smtClean="0">
                <a:latin typeface="+mn-lt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ein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oder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mehrere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Leerschläge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, “Tabs”,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Zeilenumbrüche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1" kern="0" dirty="0" err="1" smtClean="0">
                <a:latin typeface="+mn-lt"/>
              </a:rPr>
              <a:t>Arten</a:t>
            </a:r>
            <a:r>
              <a:rPr lang="en-US" sz="2000" b="1" kern="0" dirty="0" smtClean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von </a:t>
            </a:r>
            <a:r>
              <a:rPr lang="en-US" sz="2000" kern="0" dirty="0" err="1" smtClean="0">
                <a:latin typeface="+mn-lt"/>
              </a:rPr>
              <a:t>Trennungen</a:t>
            </a:r>
            <a:r>
              <a:rPr lang="en-US" sz="2000" kern="0" dirty="0" smtClean="0">
                <a:latin typeface="+mn-lt"/>
              </a:rPr>
              <a:t> </a:t>
            </a:r>
            <a:r>
              <a:rPr lang="en-US" sz="2000" kern="0" dirty="0" err="1" smtClean="0">
                <a:latin typeface="+mn-lt"/>
              </a:rPr>
              <a:t>sind</a:t>
            </a:r>
            <a:r>
              <a:rPr lang="en-US" sz="2000" kern="0" dirty="0" smtClean="0">
                <a:latin typeface="+mn-lt"/>
              </a:rPr>
              <a:t> </a:t>
            </a:r>
            <a:r>
              <a:rPr lang="en-US" sz="2000" kern="0" dirty="0" err="1" smtClean="0">
                <a:latin typeface="+mn-lt"/>
              </a:rPr>
              <a:t>äquivalent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Typographische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Änderungen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fett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i="1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kursiv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farbig</a:t>
            </a:r>
            <a:r>
              <a:rPr lang="en-US" sz="2000" kern="0" dirty="0" smtClean="0">
                <a:latin typeface="+mn-lt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haben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keine</a:t>
            </a:r>
            <a:r>
              <a:rPr lang="en-US" sz="2000" kern="0" dirty="0" smtClean="0">
                <a:latin typeface="+mn-lt"/>
              </a:rPr>
              <a:t>n </a:t>
            </a:r>
            <a:r>
              <a:rPr lang="en-US" sz="2000" kern="0" dirty="0" err="1" smtClean="0">
                <a:latin typeface="+mn-lt"/>
              </a:rPr>
              <a:t>Einfluss</a:t>
            </a:r>
            <a:r>
              <a:rPr lang="en-US" sz="2000" kern="0" dirty="0" smtClean="0">
                <a:latin typeface="+mn-lt"/>
              </a:rPr>
              <a:t> auf die </a:t>
            </a:r>
            <a:r>
              <a:rPr lang="en-US" sz="2000" kern="0" dirty="0" err="1" smtClean="0">
                <a:latin typeface="+mn-lt"/>
              </a:rPr>
              <a:t>Semantik</a:t>
            </a:r>
            <a:r>
              <a:rPr lang="en-US" sz="2000" kern="0" dirty="0" smtClean="0">
                <a:latin typeface="+mn-lt"/>
              </a:rPr>
              <a:t> des </a:t>
            </a:r>
            <a:r>
              <a:rPr lang="en-US" sz="2000" kern="0" dirty="0" err="1" smtClean="0">
                <a:latin typeface="+mn-lt"/>
              </a:rPr>
              <a:t>Programmes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>
          <a:xfrm>
            <a:off x="5003800" y="1268413"/>
            <a:ext cx="3960813" cy="4848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TOURISM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--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-- und Route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anzeigen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do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Paris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Louvre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spotlight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Line8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Route1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animate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 flipH="1" flipV="1">
            <a:off x="5710239" y="1420744"/>
            <a:ext cx="1593850" cy="428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H="1">
            <a:off x="6750052" y="1646169"/>
            <a:ext cx="504825" cy="3175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 flipH="1">
            <a:off x="5918202" y="1747769"/>
            <a:ext cx="1419225" cy="20637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 flipH="1">
            <a:off x="6766559" y="1849370"/>
            <a:ext cx="924879" cy="3133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 flipH="1">
            <a:off x="6035039" y="1903385"/>
            <a:ext cx="1964361" cy="63308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 flipH="1">
            <a:off x="6313336" y="1850957"/>
            <a:ext cx="2027391" cy="91609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39"/>
          <p:cNvSpPr>
            <a:spLocks noChangeShapeType="1"/>
          </p:cNvSpPr>
          <p:nvPr/>
        </p:nvSpPr>
        <p:spPr bwMode="auto">
          <a:xfrm flipV="1">
            <a:off x="4731026" y="3967107"/>
            <a:ext cx="436203" cy="8434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5064042" y="3790895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5419642" y="3789308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5776830" y="3789308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 flipV="1">
            <a:off x="4740965" y="3944882"/>
            <a:ext cx="1210490" cy="85571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 flipV="1">
            <a:off x="4671390" y="3948057"/>
            <a:ext cx="887951" cy="91217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>
            <a:off x="2913130" y="4743973"/>
            <a:ext cx="2340390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Trennungen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7114477" y="1279379"/>
            <a:ext cx="2029523" cy="895110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Trennung</a:t>
            </a:r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-en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1339</Words>
  <Application>Microsoft Office PowerPoint</Application>
  <PresentationFormat>On-screen Show (4:3)</PresentationFormat>
  <Paragraphs>440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NORMAL</vt:lpstr>
      <vt:lpstr>MINIMAL</vt:lpstr>
      <vt:lpstr>TITLE</vt:lpstr>
      <vt:lpstr>Einführung in die Programmierung   Prof. Dr. Bertrand Meyer</vt:lpstr>
      <vt:lpstr>Unser erstes Programm!</vt:lpstr>
      <vt:lpstr>Ein Klassentext</vt:lpstr>
      <vt:lpstr>Eine Konvention der Traffic-Bibliothek</vt:lpstr>
      <vt:lpstr>Noch eine Konvention</vt:lpstr>
      <vt:lpstr>Ein Klassentext</vt:lpstr>
      <vt:lpstr>Zauberei?</vt:lpstr>
      <vt:lpstr>Den Featurerumpf ausfüllen</vt:lpstr>
      <vt:lpstr>Formatierung des Programmtextes</vt:lpstr>
      <vt:lpstr>Stilregel</vt:lpstr>
      <vt:lpstr>Vordefinierte Objekte</vt:lpstr>
      <vt:lpstr>Mehr Stilregeln</vt:lpstr>
      <vt:lpstr>Objekttechnologie (object technology)</vt:lpstr>
      <vt:lpstr>Eine eigene Ausdrucksweise</vt:lpstr>
      <vt:lpstr>Was ist ein Objekt?</vt:lpstr>
      <vt:lpstr>Zwei Auffassungen von Objekten</vt:lpstr>
      <vt:lpstr>Features: Befehle und Abfragen</vt:lpstr>
      <vt:lpstr>Ein Befehl</vt:lpstr>
      <vt:lpstr>Eine Abfrage</vt:lpstr>
      <vt:lpstr>Abfragen</vt:lpstr>
      <vt:lpstr>Befehle</vt:lpstr>
      <vt:lpstr>Das Befehl-Abfrage-Separationsprinzip (*)</vt:lpstr>
      <vt:lpstr>Ein Objekt ist eine Maschine</vt:lpstr>
      <vt:lpstr>Ein Objekt ist eine Maschine</vt:lpstr>
      <vt:lpstr>Zwei Auffassungen von Objekten</vt:lpstr>
      <vt:lpstr>Objekte: eine Definition</vt:lpstr>
      <vt:lpstr>Definition und Klassifizierung von Features</vt:lpstr>
      <vt:lpstr>Der Gebrauch von Abfragen</vt:lpstr>
      <vt:lpstr>Features können Argumente (arguments) haben…</vt:lpstr>
      <vt:lpstr>Den Featurerumpf ausbauen</vt:lpstr>
      <vt:lpstr>Features mit Argumenten</vt:lpstr>
      <vt:lpstr>Eine eigene Ausdrucksweise</vt:lpstr>
      <vt:lpstr>Eine eigene Ausdrucksweise</vt:lpstr>
      <vt:lpstr>Skalierbarkeit</vt:lpstr>
      <vt:lpstr>Ein Objekt hat eine Schnittstelle (interface)</vt:lpstr>
      <vt:lpstr>Ein Objekt hat eine Implementation </vt:lpstr>
      <vt:lpstr>Das Geheimnisprinzip (Information Hiding)</vt:lpstr>
      <vt:lpstr>Das Geheimnisprinzip (Information Hiding)</vt:lpstr>
      <vt:lpstr>Was bisher geschah…</vt:lpstr>
      <vt:lpstr>Bis nächste Woche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Nadezhda Polikarpova</cp:lastModifiedBy>
  <cp:revision>1938</cp:revision>
  <dcterms:created xsi:type="dcterms:W3CDTF">2008-09-15T09:44:04Z</dcterms:created>
  <dcterms:modified xsi:type="dcterms:W3CDTF">2010-09-29T11:57:34Z</dcterms:modified>
</cp:coreProperties>
</file>