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rels" ContentType="application/vnd.openxmlformats-package.relationships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29"/>
  </p:notesMasterIdLst>
  <p:handoutMasterIdLst>
    <p:handoutMasterId r:id="rId30"/>
  </p:handoutMasterIdLst>
  <p:sldIdLst>
    <p:sldId id="600" r:id="rId4"/>
    <p:sldId id="745" r:id="rId5"/>
    <p:sldId id="755" r:id="rId6"/>
    <p:sldId id="756" r:id="rId7"/>
    <p:sldId id="757" r:id="rId8"/>
    <p:sldId id="758" r:id="rId9"/>
    <p:sldId id="759" r:id="rId10"/>
    <p:sldId id="760" r:id="rId11"/>
    <p:sldId id="761" r:id="rId12"/>
    <p:sldId id="717" r:id="rId13"/>
    <p:sldId id="718" r:id="rId14"/>
    <p:sldId id="719" r:id="rId15"/>
    <p:sldId id="720" r:id="rId16"/>
    <p:sldId id="721" r:id="rId17"/>
    <p:sldId id="740" r:id="rId18"/>
    <p:sldId id="722" r:id="rId19"/>
    <p:sldId id="723" r:id="rId20"/>
    <p:sldId id="741" r:id="rId21"/>
    <p:sldId id="724" r:id="rId22"/>
    <p:sldId id="742" r:id="rId23"/>
    <p:sldId id="752" r:id="rId24"/>
    <p:sldId id="748" r:id="rId25"/>
    <p:sldId id="749" r:id="rId26"/>
    <p:sldId id="750" r:id="rId27"/>
    <p:sldId id="751" r:id="rId28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008000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000099"/>
    <a:srgbClr val="3333FF"/>
    <a:srgbClr val="990000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>
    <p:restoredLeft sz="12644" autoAdjust="0"/>
    <p:restoredTop sz="87143" autoAdjust="0"/>
  </p:normalViewPr>
  <p:slideViewPr>
    <p:cSldViewPr snapToGrid="0">
      <p:cViewPr>
        <p:scale>
          <a:sx n="100" d="100"/>
          <a:sy n="100" d="100"/>
        </p:scale>
        <p:origin x="-552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0" Type="http://schemas.openxmlformats.org/officeDocument/2006/relationships/slide" Target="slides/slide7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9" Type="http://schemas.openxmlformats.org/officeDocument/2006/relationships/slide" Target="slides/slide6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7" Type="http://schemas.openxmlformats.org/officeDocument/2006/relationships/slide" Target="slides/slide24.xml"/><Relationship Id="rId14" Type="http://schemas.openxmlformats.org/officeDocument/2006/relationships/slide" Target="slides/slide11.xml"/><Relationship Id="rId23" Type="http://schemas.openxmlformats.org/officeDocument/2006/relationships/slide" Target="slides/slide20.xml"/><Relationship Id="rId4" Type="http://schemas.openxmlformats.org/officeDocument/2006/relationships/slide" Target="slides/slide1.xml"/><Relationship Id="rId28" Type="http://schemas.openxmlformats.org/officeDocument/2006/relationships/slide" Target="slides/slide25.xml"/><Relationship Id="rId26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29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16" Type="http://schemas.openxmlformats.org/officeDocument/2006/relationships/slide" Target="slides/slide13.xml"/><Relationship Id="rId33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1656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806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de-DE" dirty="0" smtClean="0"/>
              <a:t>Just a regular array declaration</a:t>
            </a:r>
          </a:p>
          <a:p>
            <a:pPr marL="228600" indent="-228600">
              <a:buAutoNum type="arabicParenR"/>
            </a:pPr>
            <a:r>
              <a:rPr lang="de-DE" dirty="0" smtClean="0"/>
              <a:t>Invalid</a:t>
            </a:r>
            <a:r>
              <a:rPr lang="de-DE" baseline="0" dirty="0" smtClean="0"/>
              <a:t> because“Fred“ is not an array index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Valid but can fail because my_array[10] might not be in the range / or my_array[10] might be Void (thus + is invalid)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Valid but can fail because my_array[5] might not be in the range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Valid because „force“ will </a:t>
            </a:r>
            <a:r>
              <a:rPr lang="de-DE" baseline="0" dirty="0" err="1" smtClean="0"/>
              <a:t>resize</a:t>
            </a:r>
            <a:r>
              <a:rPr lang="de-DE" baseline="0" dirty="0" smtClean="0"/>
              <a:t> the array if to small.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776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could keep a pointer at the</a:t>
            </a:r>
            <a:r>
              <a:rPr lang="en-US" baseline="0" dirty="0" smtClean="0"/>
              <a:t> last cell of the list </a:t>
            </a:r>
            <a:r>
              <a:rPr lang="en-US" baseline="0" dirty="0" smtClean="0">
                <a:sym typeface="Wingdings" pitchFamily="2" charset="2"/>
              </a:rPr>
              <a:t> getting a O(1)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CH" dirty="0" smtClean="0"/>
              <a:t>The root </a:t>
            </a:r>
            <a:r>
              <a:rPr lang="en-GB" dirty="0" smtClean="0">
                <a:solidFill>
                  <a:schemeClr val="tx1"/>
                </a:solidFill>
              </a:rPr>
              <a:t>is the trunk of the tree.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The links are the branches of the tree. 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- Note: The</a:t>
            </a:r>
            <a:r>
              <a:rPr lang="de-CH" baseline="0" dirty="0" smtClean="0"/>
              <a:t> complete traversal of a binary tree is the same as the complete traversal of a binary search tree. Therefore the code for tree traversal can be found in the binary search tree project.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Do the search excercise</a:t>
            </a:r>
            <a:r>
              <a:rPr lang="de-DE" baseline="0" dirty="0" smtClean="0"/>
              <a:t> only if you have enough time for it.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5452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- The </a:t>
            </a:r>
            <a:r>
              <a:rPr lang="de-CH" dirty="0" smtClean="0">
                <a:latin typeface="Times New Roman" charset="0"/>
              </a:rPr>
              <a:t>hint refers to the fact that printing of the value has to go in between the visiting of the left and the right subtrees.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20.11.2011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4" Type="http://schemas.openxmlformats.org/officeDocument/2006/relationships/image" Target="../media/image3.jpeg"/><Relationship Id="rId4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10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Tree</a:t>
            </a:r>
            <a:endParaRPr lang="de-C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43000"/>
            <a:ext cx="3886200" cy="4703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7" descr="G:\huma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2895600"/>
            <a:ext cx="762000" cy="20621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Tree</a:t>
            </a:r>
            <a:endParaRPr lang="de-C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0975" y="2182813"/>
            <a:ext cx="3221038" cy="424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7" descr="G:\scientis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895600"/>
            <a:ext cx="1371600" cy="160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Tree: A more abstract way</a:t>
            </a:r>
            <a:endParaRPr lang="de-CH" dirty="0"/>
          </a:p>
        </p:txBody>
      </p:sp>
      <p:cxnSp>
        <p:nvCxnSpPr>
          <p:cNvPr id="4" name="AutoShape 13"/>
          <p:cNvCxnSpPr>
            <a:cxnSpLocks noChangeShapeType="1"/>
            <a:stCxn id="6" idx="4"/>
            <a:endCxn id="8" idx="0"/>
          </p:cNvCxnSpPr>
          <p:nvPr/>
        </p:nvCxnSpPr>
        <p:spPr bwMode="auto">
          <a:xfrm rot="5400000">
            <a:off x="4319588" y="1790700"/>
            <a:ext cx="360362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439863" y="1071563"/>
            <a:ext cx="6121400" cy="2339975"/>
            <a:chOff x="1439863" y="1800225"/>
            <a:chExt cx="6121400" cy="2339975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3959225" y="1800225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node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700338" y="2700338"/>
              <a:ext cx="1081087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959225" y="2700338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5219700" y="2700338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2700338" y="3600450"/>
              <a:ext cx="1081087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439863" y="3600450"/>
              <a:ext cx="1081087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3959225" y="3600450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5219700" y="3600450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6480175" y="3600450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12"/>
            <p:cNvCxnSpPr>
              <a:cxnSpLocks noChangeShapeType="1"/>
              <a:stCxn id="6" idx="4"/>
              <a:endCxn id="7" idx="0"/>
            </p:cNvCxnSpPr>
            <p:nvPr/>
          </p:nvCxnSpPr>
          <p:spPr bwMode="auto">
            <a:xfrm flipH="1">
              <a:off x="3240088" y="2339975"/>
              <a:ext cx="1258887" cy="360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4"/>
            <p:cNvCxnSpPr>
              <a:cxnSpLocks noChangeShapeType="1"/>
              <a:stCxn id="6" idx="4"/>
              <a:endCxn id="9" idx="0"/>
            </p:cNvCxnSpPr>
            <p:nvPr/>
          </p:nvCxnSpPr>
          <p:spPr bwMode="auto">
            <a:xfrm>
              <a:off x="4500563" y="2339975"/>
              <a:ext cx="1260475" cy="360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5"/>
            <p:cNvCxnSpPr>
              <a:cxnSpLocks noChangeShapeType="1"/>
              <a:stCxn id="7" idx="4"/>
              <a:endCxn id="11" idx="0"/>
            </p:cNvCxnSpPr>
            <p:nvPr/>
          </p:nvCxnSpPr>
          <p:spPr bwMode="auto">
            <a:xfrm flipH="1">
              <a:off x="1979613" y="3240088"/>
              <a:ext cx="1258887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6"/>
            <p:cNvCxnSpPr>
              <a:cxnSpLocks noChangeShapeType="1"/>
              <a:stCxn id="7" idx="4"/>
              <a:endCxn id="10" idx="0"/>
            </p:cNvCxnSpPr>
            <p:nvPr/>
          </p:nvCxnSpPr>
          <p:spPr bwMode="auto">
            <a:xfrm>
              <a:off x="3240088" y="3240088"/>
              <a:ext cx="1587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7"/>
            <p:cNvCxnSpPr>
              <a:cxnSpLocks noChangeShapeType="1"/>
              <a:endCxn id="12" idx="0"/>
            </p:cNvCxnSpPr>
            <p:nvPr/>
          </p:nvCxnSpPr>
          <p:spPr bwMode="auto">
            <a:xfrm>
              <a:off x="3327400" y="3255963"/>
              <a:ext cx="1173163" cy="3444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8"/>
            <p:cNvCxnSpPr>
              <a:cxnSpLocks noChangeShapeType="1"/>
              <a:stCxn id="9" idx="4"/>
              <a:endCxn id="13" idx="0"/>
            </p:cNvCxnSpPr>
            <p:nvPr/>
          </p:nvCxnSpPr>
          <p:spPr bwMode="auto">
            <a:xfrm>
              <a:off x="5759450" y="3240088"/>
              <a:ext cx="1588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9"/>
            <p:cNvCxnSpPr>
              <a:cxnSpLocks noChangeShapeType="1"/>
              <a:stCxn id="9" idx="4"/>
              <a:endCxn id="14" idx="0"/>
            </p:cNvCxnSpPr>
            <p:nvPr/>
          </p:nvCxnSpPr>
          <p:spPr bwMode="auto">
            <a:xfrm>
              <a:off x="5759450" y="3240088"/>
              <a:ext cx="1260475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3" name="Rectangular Callout 22"/>
          <p:cNvSpPr/>
          <p:nvPr/>
        </p:nvSpPr>
        <p:spPr bwMode="auto">
          <a:xfrm>
            <a:off x="5353051" y="1066800"/>
            <a:ext cx="1104900" cy="333375"/>
          </a:xfrm>
          <a:prstGeom prst="wedgeRectCallout">
            <a:avLst>
              <a:gd name="adj1" fmla="val -65995"/>
              <a:gd name="adj2" fmla="val -35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root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5695951" y="3629025"/>
            <a:ext cx="1314450" cy="333375"/>
          </a:xfrm>
          <a:prstGeom prst="wedgeRectCallout">
            <a:avLst>
              <a:gd name="adj1" fmla="val -56784"/>
              <a:gd name="adj2" fmla="val -8321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leaf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249238" y="4305300"/>
            <a:ext cx="8594725" cy="2217737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A non-empty tree has one root. An empty tree does not have a root.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Every non-leaf node has links to its children. A leaf does not have children.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There are no cycles.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Binary tree</a:t>
            </a:r>
            <a:endParaRPr lang="de-CH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439863" y="1071563"/>
            <a:ext cx="6121400" cy="2339975"/>
            <a:chOff x="1439863" y="1800225"/>
            <a:chExt cx="6121400" cy="2339975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959225" y="1800225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node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700338" y="2700338"/>
              <a:ext cx="1081087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219700" y="2700338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439863" y="3600450"/>
              <a:ext cx="1081087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959225" y="3600450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6480175" y="3600450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2"/>
            <p:cNvCxnSpPr>
              <a:cxnSpLocks noChangeShapeType="1"/>
              <a:stCxn id="5" idx="4"/>
              <a:endCxn id="6" idx="0"/>
            </p:cNvCxnSpPr>
            <p:nvPr/>
          </p:nvCxnSpPr>
          <p:spPr bwMode="auto">
            <a:xfrm flipH="1">
              <a:off x="3240088" y="2339975"/>
              <a:ext cx="1258887" cy="360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4"/>
            <p:cNvCxnSpPr>
              <a:cxnSpLocks noChangeShapeType="1"/>
              <a:stCxn id="5" idx="4"/>
              <a:endCxn id="7" idx="0"/>
            </p:cNvCxnSpPr>
            <p:nvPr/>
          </p:nvCxnSpPr>
          <p:spPr bwMode="auto">
            <a:xfrm>
              <a:off x="4500563" y="2339975"/>
              <a:ext cx="1260475" cy="360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5"/>
            <p:cNvCxnSpPr>
              <a:cxnSpLocks noChangeShapeType="1"/>
              <a:stCxn id="6" idx="4"/>
              <a:endCxn id="8" idx="0"/>
            </p:cNvCxnSpPr>
            <p:nvPr/>
          </p:nvCxnSpPr>
          <p:spPr bwMode="auto">
            <a:xfrm flipH="1">
              <a:off x="1979613" y="3240088"/>
              <a:ext cx="1258887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7"/>
            <p:cNvCxnSpPr>
              <a:cxnSpLocks noChangeShapeType="1"/>
              <a:endCxn id="9" idx="0"/>
            </p:cNvCxnSpPr>
            <p:nvPr/>
          </p:nvCxnSpPr>
          <p:spPr bwMode="auto">
            <a:xfrm>
              <a:off x="3327400" y="3255963"/>
              <a:ext cx="1173163" cy="3444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9"/>
            <p:cNvCxnSpPr>
              <a:cxnSpLocks noChangeShapeType="1"/>
              <a:stCxn id="7" idx="4"/>
              <a:endCxn id="10" idx="0"/>
            </p:cNvCxnSpPr>
            <p:nvPr/>
          </p:nvCxnSpPr>
          <p:spPr bwMode="auto">
            <a:xfrm>
              <a:off x="5759450" y="3240088"/>
              <a:ext cx="1260475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49238" y="4305300"/>
            <a:ext cx="8594725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Clr>
                <a:srgbClr val="990000"/>
              </a:buClr>
              <a:buFont typeface="Wingdings" pitchFamily="2" charset="2"/>
              <a:buChar char="Ø"/>
            </a:pPr>
            <a:r>
              <a:rPr lang="en-GB" dirty="0" smtClean="0"/>
              <a:t>A binary tree is a tree.</a:t>
            </a:r>
          </a:p>
          <a:p>
            <a:pPr marL="45720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r>
              <a:rPr lang="en-GB" dirty="0" smtClean="0"/>
              <a:t>Each node can have at most 2 children</a:t>
            </a:r>
          </a:p>
          <a:p>
            <a:pPr marL="914400" lvl="1" indent="-457200">
              <a:spcBef>
                <a:spcPct val="20000"/>
              </a:spcBef>
              <a:buClr>
                <a:srgbClr val="8B0000"/>
              </a:buClr>
            </a:pPr>
            <a:r>
              <a:rPr lang="en-GB" dirty="0" smtClean="0"/>
              <a:t> (possibly 0 or 1).</a:t>
            </a:r>
            <a:endParaRPr lang="de-CH" dirty="0" smtClean="0"/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de-CH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Recursive traversal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Implement class </a:t>
            </a:r>
            <a:r>
              <a:rPr lang="en-US" i="1" dirty="0" smtClean="0"/>
              <a:t>NODE</a:t>
            </a:r>
            <a:r>
              <a:rPr lang="en-US" dirty="0" smtClean="0">
                <a:solidFill>
                  <a:schemeClr val="tx1"/>
                </a:solidFill>
              </a:rPr>
              <a:t> with an </a:t>
            </a:r>
            <a:r>
              <a:rPr lang="en-US" i="1" dirty="0" smtClean="0"/>
              <a:t>INTEGER</a:t>
            </a:r>
            <a:r>
              <a:rPr lang="en-US" dirty="0" smtClean="0">
                <a:solidFill>
                  <a:schemeClr val="tx1"/>
                </a:solidFill>
              </a:rPr>
              <a:t> attribute.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i="1" dirty="0" smtClean="0"/>
              <a:t>NODE</a:t>
            </a:r>
            <a:r>
              <a:rPr lang="en-US" dirty="0" smtClean="0">
                <a:solidFill>
                  <a:schemeClr val="tx1"/>
                </a:solidFill>
              </a:rPr>
              <a:t> implement a recursive feature that traverses the tree and prints out the </a:t>
            </a:r>
            <a:r>
              <a:rPr lang="en-US" i="1" dirty="0" smtClean="0"/>
              <a:t>INTEGER</a:t>
            </a:r>
            <a:r>
              <a:rPr lang="en-US" dirty="0" smtClean="0">
                <a:solidFill>
                  <a:schemeClr val="tx1"/>
                </a:solidFill>
              </a:rPr>
              <a:t> value of each </a:t>
            </a:r>
            <a:r>
              <a:rPr lang="en-US" i="1" dirty="0" smtClean="0"/>
              <a:t>NODE</a:t>
            </a:r>
            <a:r>
              <a:rPr lang="en-US" dirty="0" smtClean="0">
                <a:solidFill>
                  <a:schemeClr val="tx1"/>
                </a:solidFill>
              </a:rPr>
              <a:t> object.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Test your code with a class </a:t>
            </a:r>
            <a:r>
              <a:rPr lang="en-US" i="1" dirty="0" smtClean="0"/>
              <a:t>APPLICATION</a:t>
            </a:r>
            <a:r>
              <a:rPr lang="en-US" dirty="0" smtClean="0">
                <a:solidFill>
                  <a:schemeClr val="tx1"/>
                </a:solidFill>
              </a:rPr>
              <a:t> which builds a binary tree and calls the traversal feature.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See code in IDE.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search tree</a:t>
            </a:r>
            <a:endParaRPr lang="de-CH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439863" y="1071563"/>
            <a:ext cx="6121400" cy="2339975"/>
            <a:chOff x="1439863" y="1800225"/>
            <a:chExt cx="6121400" cy="2339975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959225" y="1800225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700338" y="2700338"/>
              <a:ext cx="1081087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219700" y="2700338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439863" y="3600450"/>
              <a:ext cx="1081087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959225" y="3600450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6480175" y="3600450"/>
              <a:ext cx="1081088" cy="53975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20</a:t>
              </a:r>
            </a:p>
          </p:txBody>
        </p:sp>
        <p:cxnSp>
          <p:nvCxnSpPr>
            <p:cNvPr id="11" name="AutoShape 12"/>
            <p:cNvCxnSpPr>
              <a:cxnSpLocks noChangeShapeType="1"/>
              <a:stCxn id="5" idx="4"/>
              <a:endCxn id="6" idx="0"/>
            </p:cNvCxnSpPr>
            <p:nvPr/>
          </p:nvCxnSpPr>
          <p:spPr bwMode="auto">
            <a:xfrm flipH="1">
              <a:off x="3240088" y="2339975"/>
              <a:ext cx="1258887" cy="360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4"/>
            <p:cNvCxnSpPr>
              <a:cxnSpLocks noChangeShapeType="1"/>
              <a:stCxn id="5" idx="4"/>
              <a:endCxn id="7" idx="0"/>
            </p:cNvCxnSpPr>
            <p:nvPr/>
          </p:nvCxnSpPr>
          <p:spPr bwMode="auto">
            <a:xfrm>
              <a:off x="4500563" y="2339975"/>
              <a:ext cx="1260475" cy="360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5"/>
            <p:cNvCxnSpPr>
              <a:cxnSpLocks noChangeShapeType="1"/>
              <a:stCxn id="6" idx="4"/>
              <a:endCxn id="8" idx="0"/>
            </p:cNvCxnSpPr>
            <p:nvPr/>
          </p:nvCxnSpPr>
          <p:spPr bwMode="auto">
            <a:xfrm flipH="1">
              <a:off x="1979613" y="3240088"/>
              <a:ext cx="1258887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7"/>
            <p:cNvCxnSpPr>
              <a:cxnSpLocks noChangeShapeType="1"/>
              <a:endCxn id="9" idx="0"/>
            </p:cNvCxnSpPr>
            <p:nvPr/>
          </p:nvCxnSpPr>
          <p:spPr bwMode="auto">
            <a:xfrm>
              <a:off x="3327400" y="3255963"/>
              <a:ext cx="1173163" cy="3444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9"/>
            <p:cNvCxnSpPr>
              <a:cxnSpLocks noChangeShapeType="1"/>
              <a:stCxn id="7" idx="4"/>
              <a:endCxn id="10" idx="0"/>
            </p:cNvCxnSpPr>
            <p:nvPr/>
          </p:nvCxnSpPr>
          <p:spPr bwMode="auto">
            <a:xfrm>
              <a:off x="5759450" y="3240088"/>
              <a:ext cx="1260475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49238" y="3714750"/>
            <a:ext cx="85947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r>
              <a:rPr lang="en-US" kern="0" dirty="0" smtClean="0">
                <a:latin typeface="+mn-lt"/>
              </a:rPr>
              <a:t>A binary search tree is a binary tree where each node has a </a:t>
            </a:r>
            <a:r>
              <a:rPr lang="en-US" i="1" kern="0" dirty="0" smtClean="0">
                <a:solidFill>
                  <a:srgbClr val="3333FF"/>
                </a:solidFill>
                <a:latin typeface="+mn-lt"/>
              </a:rPr>
              <a:t>COMPARABLE</a:t>
            </a:r>
            <a:r>
              <a:rPr lang="en-US" kern="0" dirty="0" smtClean="0">
                <a:latin typeface="+mn-lt"/>
              </a:rPr>
              <a:t> value.</a:t>
            </a:r>
          </a:p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r>
              <a:rPr lang="en-US" kern="0" dirty="0" smtClean="0">
                <a:latin typeface="+mn-lt"/>
              </a:rPr>
              <a:t>Left sub-tree of a node contains only values less than the node’s value.</a:t>
            </a:r>
          </a:p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r>
              <a:rPr lang="en-US" kern="0" dirty="0" smtClean="0">
                <a:latin typeface="+mn-lt"/>
              </a:rPr>
              <a:t>Right sub-tree of a node contains only values greater than or equal to the node’s value. </a:t>
            </a:r>
          </a:p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endParaRPr lang="en-US" kern="0" dirty="0" smtClean="0">
              <a:latin typeface="+mn-lt"/>
            </a:endParaRPr>
          </a:p>
          <a:p>
            <a:pPr marL="457200" lvl="0" indent="-4572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</a:pPr>
            <a:endParaRPr lang="en-US" kern="0" dirty="0" smtClean="0"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de-CH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Adding nodes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9" y="878114"/>
            <a:ext cx="7923211" cy="56449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Implement command </a:t>
            </a:r>
            <a:r>
              <a:rPr lang="en-US" i="1" dirty="0" smtClean="0"/>
              <a:t>put (n: INTEGER)</a:t>
            </a:r>
            <a:r>
              <a:rPr lang="en-US" dirty="0" smtClean="0">
                <a:solidFill>
                  <a:schemeClr val="tx1"/>
                </a:solidFill>
              </a:rPr>
              <a:t> in class </a:t>
            </a:r>
            <a:r>
              <a:rPr lang="en-US" i="1" dirty="0" smtClean="0"/>
              <a:t>NODE</a:t>
            </a:r>
            <a:r>
              <a:rPr lang="en-US" dirty="0" smtClean="0">
                <a:solidFill>
                  <a:schemeClr val="tx1"/>
                </a:solidFill>
              </a:rPr>
              <a:t> which creates a new </a:t>
            </a:r>
            <a:r>
              <a:rPr lang="en-US" i="1" dirty="0" smtClean="0"/>
              <a:t>NODE</a:t>
            </a:r>
            <a:r>
              <a:rPr lang="en-US" dirty="0" smtClean="0">
                <a:solidFill>
                  <a:schemeClr val="tx1"/>
                </a:solidFill>
              </a:rPr>
              <a:t> object at the correct place in the binary search tree rooted by </a:t>
            </a:r>
            <a:r>
              <a:rPr lang="en-US" b="1" dirty="0" smtClean="0">
                <a:solidFill>
                  <a:srgbClr val="000099"/>
                </a:solidFill>
              </a:rPr>
              <a:t>Current.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Test your code with a class </a:t>
            </a:r>
            <a:r>
              <a:rPr lang="en-US" i="1" dirty="0" smtClean="0"/>
              <a:t>APPLICATION</a:t>
            </a:r>
            <a:r>
              <a:rPr lang="en-US" dirty="0" smtClean="0">
                <a:solidFill>
                  <a:schemeClr val="tx1"/>
                </a:solidFill>
              </a:rPr>
              <a:t> which builds a binary search tree using put and prints out the values using the traversal feature.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Hint: You might need to adapt the traversal feature such that the values are printed out in order.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b="1" dirty="0" smtClean="0">
              <a:solidFill>
                <a:srgbClr val="000099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See code in IDE.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</a:t>
            </a:r>
            <a:r>
              <a:rPr lang="en-US" dirty="0" smtClean="0"/>
              <a:t>Searching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Implement feature </a:t>
            </a:r>
            <a:r>
              <a:rPr lang="en-US" i="1" dirty="0" smtClean="0"/>
              <a:t>has (n: INTEGER): BOOLEAN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class </a:t>
            </a:r>
            <a:r>
              <a:rPr lang="en-US" i="1" dirty="0" smtClean="0"/>
              <a:t>NODE</a:t>
            </a:r>
            <a:r>
              <a:rPr lang="en-US" dirty="0" smtClean="0">
                <a:solidFill>
                  <a:schemeClr val="tx1"/>
                </a:solidFill>
              </a:rPr>
              <a:t> which returns true if and only if </a:t>
            </a:r>
            <a:r>
              <a:rPr lang="en-US" i="1" dirty="0" smtClean="0"/>
              <a:t>n</a:t>
            </a:r>
            <a:r>
              <a:rPr lang="en-US" dirty="0" smtClean="0">
                <a:solidFill>
                  <a:schemeClr val="tx1"/>
                </a:solidFill>
              </a:rPr>
              <a:t> is in the tree rooted by </a:t>
            </a:r>
            <a:r>
              <a:rPr lang="en-US" b="1" dirty="0" smtClean="0">
                <a:solidFill>
                  <a:srgbClr val="000099"/>
                </a:solidFill>
              </a:rPr>
              <a:t>Current.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Test your code with a class </a:t>
            </a:r>
            <a:r>
              <a:rPr lang="en-US" i="1" dirty="0" smtClean="0"/>
              <a:t>APPLICATION</a:t>
            </a:r>
            <a:r>
              <a:rPr lang="en-US" dirty="0" smtClean="0">
                <a:solidFill>
                  <a:schemeClr val="tx1"/>
                </a:solidFill>
              </a:rPr>
              <a:t> which builds a binary search tree and calls </a:t>
            </a:r>
            <a:r>
              <a:rPr lang="en-US" i="1" dirty="0" smtClean="0"/>
              <a:t>has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b="1" dirty="0" smtClean="0">
              <a:solidFill>
                <a:srgbClr val="000099"/>
              </a:solidFill>
            </a:endParaRPr>
          </a:p>
          <a:p>
            <a:endParaRPr lang="de-CH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Basic data structures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Arrays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Linked Lists</a:t>
            </a:r>
          </a:p>
          <a:p>
            <a:pPr marL="1354138" lvl="1" indent="-457200">
              <a:spcAft>
                <a:spcPts val="800"/>
              </a:spcAft>
            </a:pPr>
            <a:r>
              <a:rPr lang="de-CH" dirty="0" smtClean="0">
                <a:solidFill>
                  <a:schemeClr val="tx1"/>
                </a:solidFill>
              </a:rPr>
              <a:t>Hashtables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Another data structure: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See code in IDE.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End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 smtClean="0">
              <a:solidFill>
                <a:sysClr val="windowText" lastClr="000000"/>
              </a:solidFill>
            </a:endParaRPr>
          </a:p>
          <a:p>
            <a:pPr algn="ctr"/>
            <a:endParaRPr lang="de-DE" dirty="0">
              <a:solidFill>
                <a:sysClr val="windowText" lastClr="000000"/>
              </a:solidFill>
            </a:endParaRPr>
          </a:p>
          <a:p>
            <a:pPr algn="ctr"/>
            <a:endParaRPr lang="de-DE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de-DE" dirty="0" smtClean="0">
                <a:solidFill>
                  <a:sysClr val="windowText" lastClr="000000"/>
                </a:solidFill>
              </a:rPr>
              <a:t>End of slides</a:t>
            </a:r>
          </a:p>
          <a:p>
            <a:pPr algn="ctr"/>
            <a:endParaRPr lang="de-DE" dirty="0">
              <a:solidFill>
                <a:sysClr val="windowText" lastClr="000000"/>
              </a:solidFill>
            </a:endParaRPr>
          </a:p>
          <a:p>
            <a:pPr algn="ctr"/>
            <a:endParaRPr lang="de-DE" dirty="0" smtClean="0">
              <a:solidFill>
                <a:sysClr val="windowText" lastClr="000000"/>
              </a:solidFill>
            </a:endParaRPr>
          </a:p>
          <a:p>
            <a:pPr algn="ctr"/>
            <a:endParaRPr lang="de-DE" dirty="0">
              <a:solidFill>
                <a:sysClr val="windowText" lastClr="000000"/>
              </a:solidFill>
            </a:endParaRPr>
          </a:p>
          <a:p>
            <a:pPr algn="ctr"/>
            <a:r>
              <a:rPr lang="de-DE" dirty="0">
                <a:solidFill>
                  <a:sysClr val="windowText" lastClr="000000"/>
                </a:solidFill>
              </a:rPr>
              <a:t>T</a:t>
            </a:r>
            <a:r>
              <a:rPr lang="de-DE" dirty="0" smtClean="0">
                <a:solidFill>
                  <a:sysClr val="windowText" lastClr="000000"/>
                </a:solidFill>
              </a:rPr>
              <a:t>ime left?</a:t>
            </a:r>
          </a:p>
          <a:p>
            <a:pPr algn="ctr"/>
            <a:r>
              <a:rPr lang="de-DE" dirty="0" smtClean="0">
                <a:solidFill>
                  <a:sysClr val="windowText" lastClr="000000"/>
                </a:solidFill>
              </a:rPr>
              <a:t>Here‘s another recursion example ...</a:t>
            </a:r>
            <a:endParaRPr lang="de-DE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02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</a:t>
            </a:r>
            <a:r>
              <a:rPr lang="en-US" dirty="0" smtClean="0"/>
              <a:t>Magic Squares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 magic square of size </a:t>
            </a:r>
            <a:r>
              <a:rPr lang="en-US" dirty="0" err="1" smtClean="0">
                <a:solidFill>
                  <a:schemeClr val="tx1"/>
                </a:solidFill>
              </a:rPr>
              <a:t>NxN</a:t>
            </a:r>
            <a:r>
              <a:rPr lang="en-US" dirty="0" smtClean="0">
                <a:solidFill>
                  <a:schemeClr val="tx1"/>
                </a:solidFill>
              </a:rPr>
              <a:t> is a </a:t>
            </a:r>
            <a:r>
              <a:rPr lang="en-US" dirty="0" err="1" smtClean="0">
                <a:solidFill>
                  <a:schemeClr val="tx1"/>
                </a:solidFill>
              </a:rPr>
              <a:t>NxN</a:t>
            </a:r>
            <a:r>
              <a:rPr lang="en-US" dirty="0" smtClean="0">
                <a:solidFill>
                  <a:schemeClr val="tx1"/>
                </a:solidFill>
              </a:rPr>
              <a:t> square such that: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Every cell contains a number between 1 and N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The sum in every row and column is constant.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The numbers are all different.</a:t>
            </a:r>
          </a:p>
          <a:p>
            <a:endParaRPr lang="de-C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24175" y="3171825"/>
          <a:ext cx="2971800" cy="301752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4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8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9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7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0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</a:t>
            </a:r>
            <a:r>
              <a:rPr lang="en-US" dirty="0" smtClean="0"/>
              <a:t>Magic Squares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Finding a 3x3 magic square is related to finding the permutations of 1 to 9.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There exist 72 magic 3x3 squares.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123456789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123456798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123456879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123456897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123456978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123456987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...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987654321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07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</a:t>
            </a:r>
            <a:r>
              <a:rPr lang="en-US" dirty="0" smtClean="0"/>
              <a:t>Magic Squares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Write a program that finds all the 3x3 magic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     squares.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Hints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Reuse the previous recursive algorithm by applying it to permutations (enforce no repetitions).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Use two arrays of 9 elements, one for the current permutation and one to know if a number has already been used or not.</a:t>
            </a:r>
          </a:p>
          <a:p>
            <a:pPr marL="1354138" lvl="1" indent="-457200"/>
            <a:endParaRPr lang="en-US" dirty="0" smtClean="0">
              <a:solidFill>
                <a:schemeClr val="tx1"/>
              </a:solidFill>
            </a:endParaRPr>
          </a:p>
          <a:p>
            <a:pPr marL="1354138" lvl="1" indent="-457200"/>
            <a:endParaRPr lang="en-US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9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See code in IDE.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574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array is a very fundamental data-structure, which is very close to how your computer organizes its memory. An array is characterized by: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Constant time for random reads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Constant time for random writes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Costly to resize (including inserting elements in the middle of the array)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Must be indexed by an integer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Generally very space efficient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Eiffel the basic array class is generic, </a:t>
            </a:r>
            <a:r>
              <a:rPr lang="en-US" i="1" dirty="0" smtClean="0"/>
              <a:t>ARRAY [G]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Which of the following lines are valid?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Which </a:t>
            </a:r>
            <a:r>
              <a:rPr lang="en-US" smtClean="0">
                <a:solidFill>
                  <a:schemeClr val="tx1"/>
                </a:solidFill>
              </a:rPr>
              <a:t>can fail, and why?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: ARRAY [STRING]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[“Fred”] := “Sam”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[10] + “’s Hat”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</a:t>
            </a:r>
            <a:r>
              <a:rPr lang="en-US" dirty="0" smtClean="0"/>
              <a:t> [5] := “Ed”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my_array.force</a:t>
            </a:r>
            <a:r>
              <a:rPr lang="en-US" dirty="0" smtClean="0"/>
              <a:t> (“Constantine”, 9)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Which is not a constant-time array operation?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934074" y="2286000"/>
            <a:ext cx="2200275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Valid, can’t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34074" y="2724150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Invalid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934075" y="3162300"/>
            <a:ext cx="2324100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Valid, can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34075" y="3581400"/>
            <a:ext cx="2324100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Valid, can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53125" y="4010025"/>
            <a:ext cx="2305050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Valid, can’t fail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11983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Linked lists are one of the simplest data-structures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They consist of linkable cells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8125" y="2447925"/>
            <a:ext cx="37719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LINKABLE</a:t>
            </a:r>
            <a:r>
              <a:rPr lang="en-US" sz="2000" dirty="0" smtClean="0">
                <a:solidFill>
                  <a:srgbClr val="3333FF"/>
                </a:solidFill>
              </a:rPr>
              <a:t> [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]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create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err="1" smtClean="0">
                <a:solidFill>
                  <a:srgbClr val="3333FF"/>
                </a:solidFill>
              </a:rPr>
              <a:t>set_value</a:t>
            </a: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err="1" smtClean="0">
                <a:solidFill>
                  <a:srgbClr val="3333FF"/>
                </a:solidFill>
              </a:rPr>
              <a:t>set_value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i="1" dirty="0" smtClean="0">
                <a:solidFill>
                  <a:srgbClr val="3333FF"/>
                </a:solidFill>
              </a:rPr>
              <a:t>v</a:t>
            </a:r>
            <a:r>
              <a:rPr lang="en-US" sz="2000" dirty="0" smtClean="0">
                <a:solidFill>
                  <a:srgbClr val="3333FF"/>
                </a:solidFill>
              </a:rPr>
              <a:t> : 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    </a:t>
            </a:r>
            <a:r>
              <a:rPr lang="en-US" sz="2000" i="1" dirty="0" smtClean="0">
                <a:solidFill>
                  <a:srgbClr val="3333FF"/>
                </a:solidFill>
              </a:rPr>
              <a:t>value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i="1" dirty="0" smtClean="0">
                <a:solidFill>
                  <a:srgbClr val="3333FF"/>
                </a:solidFill>
              </a:rPr>
              <a:t>v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smtClean="0">
                <a:solidFill>
                  <a:srgbClr val="3333FF"/>
                </a:solidFill>
              </a:rPr>
              <a:t>value</a:t>
            </a:r>
            <a:r>
              <a:rPr lang="en-US" sz="2000" dirty="0" smtClean="0">
                <a:solidFill>
                  <a:srgbClr val="3333FF"/>
                </a:solidFill>
              </a:rPr>
              <a:t> : 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83404" y="3112382"/>
            <a:ext cx="41433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    </a:t>
            </a:r>
            <a:r>
              <a:rPr lang="en-US" sz="2000" i="1" dirty="0" err="1" smtClean="0">
                <a:solidFill>
                  <a:srgbClr val="3333FF"/>
                </a:solidFill>
              </a:rPr>
              <a:t>set_next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i="1" dirty="0" smtClean="0">
                <a:solidFill>
                  <a:srgbClr val="3333FF"/>
                </a:solidFill>
              </a:rPr>
              <a:t>n</a:t>
            </a:r>
            <a:r>
              <a:rPr lang="en-US" sz="2000" dirty="0" smtClean="0">
                <a:solidFill>
                  <a:srgbClr val="3333FF"/>
                </a:solidFill>
              </a:rPr>
              <a:t> : </a:t>
            </a:r>
            <a:r>
              <a:rPr lang="en-US" sz="2000" i="1" dirty="0" smtClean="0">
                <a:solidFill>
                  <a:srgbClr val="3333FF"/>
                </a:solidFill>
              </a:rPr>
              <a:t>LINKABLE</a:t>
            </a:r>
            <a:r>
              <a:rPr lang="en-US" sz="2000" dirty="0" smtClean="0">
                <a:solidFill>
                  <a:srgbClr val="3333FF"/>
                </a:solidFill>
              </a:rPr>
              <a:t>[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])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    </a:t>
            </a:r>
            <a:r>
              <a:rPr lang="en-US" sz="2000" i="1" dirty="0" smtClean="0">
                <a:solidFill>
                  <a:srgbClr val="3333FF"/>
                </a:solidFill>
              </a:rPr>
              <a:t>next</a:t>
            </a:r>
            <a:r>
              <a:rPr lang="en-US" sz="2000" dirty="0" smtClean="0">
                <a:solidFill>
                  <a:srgbClr val="3333FF"/>
                </a:solidFill>
              </a:rPr>
              <a:t> := </a:t>
            </a:r>
            <a:r>
              <a:rPr lang="en-US" sz="2000" i="1" dirty="0" smtClean="0">
                <a:solidFill>
                  <a:srgbClr val="3333FF"/>
                </a:solidFill>
              </a:rPr>
              <a:t>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</a:rPr>
              <a:t>next </a:t>
            </a:r>
            <a:r>
              <a:rPr lang="en-US" sz="2000" dirty="0" smtClean="0">
                <a:solidFill>
                  <a:srgbClr val="3333FF"/>
                </a:solidFill>
              </a:rPr>
              <a:t>: </a:t>
            </a:r>
            <a:r>
              <a:rPr lang="en-US" sz="2000" i="1" dirty="0" smtClean="0">
                <a:solidFill>
                  <a:srgbClr val="3333FF"/>
                </a:solidFill>
              </a:rPr>
              <a:t>LINKABLE </a:t>
            </a:r>
            <a:r>
              <a:rPr lang="en-US" sz="2000" dirty="0" smtClean="0">
                <a:solidFill>
                  <a:srgbClr val="3333FF"/>
                </a:solidFill>
              </a:rPr>
              <a:t>[</a:t>
            </a:r>
            <a:r>
              <a:rPr lang="en-US" sz="2000" i="1" dirty="0" smtClean="0">
                <a:solidFill>
                  <a:srgbClr val="3333FF"/>
                </a:solidFill>
              </a:rPr>
              <a:t>G</a:t>
            </a:r>
            <a:r>
              <a:rPr lang="en-US" sz="2000" dirty="0" smtClean="0">
                <a:solidFill>
                  <a:srgbClr val="3333FF"/>
                </a:solidFill>
              </a:rPr>
              <a:t>]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2114551" y="4352925"/>
            <a:ext cx="4295774" cy="9525"/>
          </a:xfrm>
          <a:prstGeom prst="line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6179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Suppose you keep a reference to only the head of the linked list, what is the running time (using big O notation) to: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Insert at the beginning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Insert in the middle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Insert at the end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Find the length of the list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simple optimization could be made to make end-access faster?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248275" y="2562225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(1)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248275" y="3009900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(n)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257800" y="3448050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(n)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267325" y="3895725"/>
            <a:ext cx="876300" cy="3714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O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979886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Hashtables</a:t>
            </a:r>
            <a:r>
              <a:rPr lang="en-US" dirty="0" smtClean="0">
                <a:solidFill>
                  <a:schemeClr val="tx1"/>
                </a:solidFill>
              </a:rPr>
              <a:t> provide a way to use regular objects as keys (sort of like how we use </a:t>
            </a:r>
            <a:r>
              <a:rPr lang="en-US" dirty="0" smtClean="0"/>
              <a:t>INTEGER</a:t>
            </a:r>
            <a:r>
              <a:rPr lang="en-US" dirty="0" smtClean="0">
                <a:solidFill>
                  <a:schemeClr val="tx1"/>
                </a:solidFill>
              </a:rPr>
              <a:t> “keys” in arrays).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is essentially a trade-off: </a:t>
            </a:r>
          </a:p>
          <a:p>
            <a:pPr>
              <a:lnSpc>
                <a:spcPts val="14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We have to provide a </a:t>
            </a:r>
            <a:r>
              <a:rPr lang="en-US" i="1" dirty="0" smtClean="0">
                <a:solidFill>
                  <a:schemeClr val="tx1"/>
                </a:solidFill>
              </a:rPr>
              <a:t>hash function.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</a:t>
            </a:r>
          </a:p>
          <a:p>
            <a:pPr lvl="1">
              <a:buFont typeface="Wingdings" charset="2"/>
              <a:buChar char="Ø"/>
            </a:pPr>
            <a:r>
              <a:rPr lang="de-DE" smtClean="0"/>
              <a:t>The hash function maps </a:t>
            </a:r>
            <a:r>
              <a:rPr lang="de-DE" smtClean="0">
                <a:solidFill>
                  <a:schemeClr val="tx1"/>
                </a:solidFill>
              </a:rPr>
              <a:t>K</a:t>
            </a:r>
            <a:r>
              <a:rPr lang="de-DE" smtClean="0"/>
              <a:t>, the set of possible keys, into an integer interval a .. b.</a:t>
            </a:r>
          </a:p>
          <a:p>
            <a:pPr lvl="1">
              <a:buFont typeface="Wingdings" charset="2"/>
              <a:buChar char="Ø"/>
            </a:pPr>
            <a:r>
              <a:rPr lang="de-DE" smtClean="0"/>
              <a:t>A perfect hash function gives a different integer value for every element of </a:t>
            </a:r>
            <a:r>
              <a:rPr lang="de-DE" smtClean="0">
                <a:solidFill>
                  <a:schemeClr val="tx1"/>
                </a:solidFill>
              </a:rPr>
              <a:t>K</a:t>
            </a:r>
            <a:r>
              <a:rPr lang="de-DE" smtClean="0"/>
              <a:t>.</a:t>
            </a:r>
          </a:p>
          <a:p>
            <a:pPr lvl="1">
              <a:buFont typeface="Wingdings" charset="2"/>
              <a:buChar char="Ø"/>
            </a:pPr>
            <a:r>
              <a:rPr lang="de-DE" smtClean="0"/>
              <a:t>Whenever two different keys give the same hash value, a collision occurs. 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Our h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ash function should be good (minimize collisions) 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Our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hashtable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will always take up more space than it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   needs to </a:t>
            </a:r>
          </a:p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points about </a:t>
            </a:r>
            <a:r>
              <a:rPr lang="en-US" dirty="0" err="1" smtClean="0"/>
              <a:t>Hashtables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911224"/>
            <a:ext cx="8594725" cy="2251076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Hashtables</a:t>
            </a:r>
            <a:r>
              <a:rPr lang="en-US" dirty="0" smtClean="0">
                <a:solidFill>
                  <a:schemeClr val="tx1"/>
                </a:solidFill>
              </a:rPr>
              <a:t> aren’t all that bad though, they provide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us with a great solution: they can store and retrieve objects quickly by key! This is a </a:t>
            </a:r>
            <a:r>
              <a:rPr lang="en-US" i="1" dirty="0" smtClean="0">
                <a:solidFill>
                  <a:schemeClr val="tx1"/>
                </a:solidFill>
              </a:rPr>
              <a:t>very</a:t>
            </a:r>
            <a:r>
              <a:rPr lang="en-US" dirty="0" smtClean="0">
                <a:solidFill>
                  <a:schemeClr val="tx1"/>
                </a:solidFill>
              </a:rPr>
              <a:t> common operation.</a:t>
            </a:r>
          </a:p>
          <a:p>
            <a:pPr>
              <a:spcBef>
                <a:spcPts val="1700"/>
              </a:spcBef>
            </a:pPr>
            <a:r>
              <a:rPr lang="en-US" dirty="0" smtClean="0">
                <a:solidFill>
                  <a:schemeClr val="tx1"/>
                </a:solidFill>
              </a:rPr>
              <a:t>For each of the following, define what the key and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the values could be: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125" y="3305175"/>
            <a:ext cx="3686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 smtClean="0"/>
              <a:t>A telephone book</a:t>
            </a:r>
          </a:p>
          <a:p>
            <a:pPr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 smtClean="0"/>
              <a:t>The index of a book</a:t>
            </a:r>
          </a:p>
          <a:p>
            <a:pPr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 smtClean="0"/>
              <a:t>Google search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38650" y="3324225"/>
            <a:ext cx="438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</a:t>
            </a:r>
            <a:r>
              <a:rPr lang="en-US" dirty="0" smtClean="0">
                <a:sym typeface="Wingdings" pitchFamily="2" charset="2"/>
              </a:rPr>
              <a:t> Telephone Number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3876675"/>
            <a:ext cx="438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Concept </a:t>
            </a:r>
            <a:r>
              <a:rPr lang="en-US" dirty="0" smtClean="0">
                <a:sym typeface="Wingdings" pitchFamily="2" charset="2"/>
              </a:rPr>
              <a:t> Page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38650" y="4410075"/>
            <a:ext cx="438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 String </a:t>
            </a:r>
            <a:r>
              <a:rPr lang="en-US" dirty="0" smtClean="0">
                <a:sym typeface="Wingdings" pitchFamily="2" charset="2"/>
              </a:rPr>
              <a:t> Websites</a:t>
            </a:r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50" y="5353050"/>
            <a:ext cx="8391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Would you use a </a:t>
            </a:r>
            <a:r>
              <a:rPr lang="en-US" dirty="0" err="1" smtClean="0"/>
              <a:t>hashtable</a:t>
            </a:r>
            <a:r>
              <a:rPr lang="en-US" dirty="0" smtClean="0"/>
              <a:t> or an array for storing the pages of a book?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Data structures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You have seen several data structures</a:t>
            </a:r>
          </a:p>
          <a:p>
            <a:pPr marL="1354138" lvl="1" indent="-457200"/>
            <a:r>
              <a:rPr lang="en-US" i="1" dirty="0" smtClean="0"/>
              <a:t>ARRAY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/>
              <a:t>LINKED_LIST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/>
              <a:t>HASH_TABLE</a:t>
            </a:r>
            <a:r>
              <a:rPr lang="en-US" dirty="0" smtClean="0">
                <a:solidFill>
                  <a:schemeClr val="tx1"/>
                </a:solidFill>
              </a:rPr>
              <a:t>, …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We will now look at another data structure and see how recursion can be used for traversal.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</a:endParaRP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1345</Words>
  <Application>Microsoft Office PowerPoint</Application>
  <PresentationFormat>Bildschirmpräsentation (4:3)</PresentationFormat>
  <Paragraphs>220</Paragraphs>
  <Slides>25</Slides>
  <Notes>7</Notes>
  <HiddenSlides>0</HiddenSlides>
  <MMClips>0</MMClips>
  <ScaleCrop>false</ScaleCrop>
  <HeadingPairs>
    <vt:vector size="4" baseType="variant">
      <vt:variant>
        <vt:lpstr>Entwurfsvorlage</vt:lpstr>
      </vt:variant>
      <vt:variant>
        <vt:i4>3</vt:i4>
      </vt:variant>
      <vt:variant>
        <vt:lpstr>Folientitel</vt:lpstr>
      </vt:variant>
      <vt:variant>
        <vt:i4>25</vt:i4>
      </vt:variant>
    </vt:vector>
  </HeadingPairs>
  <TitlesOfParts>
    <vt:vector size="28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Arrays</vt:lpstr>
      <vt:lpstr>Using Arrays</vt:lpstr>
      <vt:lpstr>Linked Lists</vt:lpstr>
      <vt:lpstr>Using Linked Lists</vt:lpstr>
      <vt:lpstr>Hashtables</vt:lpstr>
      <vt:lpstr>Good points about Hashtables</vt:lpstr>
      <vt:lpstr>Data structures</vt:lpstr>
      <vt:lpstr>Tree</vt:lpstr>
      <vt:lpstr>Tree</vt:lpstr>
      <vt:lpstr>Tree: A more abstract way</vt:lpstr>
      <vt:lpstr>Binary tree</vt:lpstr>
      <vt:lpstr>Exercise: Recursive traversal</vt:lpstr>
      <vt:lpstr>Exercise: Solution</vt:lpstr>
      <vt:lpstr>Binary search tree</vt:lpstr>
      <vt:lpstr>Exercise: Adding nodes</vt:lpstr>
      <vt:lpstr>Exercise: Solution</vt:lpstr>
      <vt:lpstr>Exercise: Searching</vt:lpstr>
      <vt:lpstr>Exercise: Solution</vt:lpstr>
      <vt:lpstr>The End</vt:lpstr>
      <vt:lpstr>Exercise: Magic Squares</vt:lpstr>
      <vt:lpstr>Exercise: Magic Squares</vt:lpstr>
      <vt:lpstr>Exercise: Magic Squares</vt:lpstr>
      <vt:lpstr>Exercise: Solution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10</dc:title>
  <dc:creator>Prof. Dr. Bertrand Meyer</dc:creator>
  <cp:lastModifiedBy>Schweizer Schweizer</cp:lastModifiedBy>
  <cp:revision>2255</cp:revision>
  <dcterms:created xsi:type="dcterms:W3CDTF">2011-11-20T14:37:34Z</dcterms:created>
  <dcterms:modified xsi:type="dcterms:W3CDTF">2011-11-20T15:11:52Z</dcterms:modified>
</cp:coreProperties>
</file>