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44"/>
  </p:notesMasterIdLst>
  <p:handoutMasterIdLst>
    <p:handoutMasterId r:id="rId45"/>
  </p:handoutMasterIdLst>
  <p:sldIdLst>
    <p:sldId id="600" r:id="rId4"/>
    <p:sldId id="646" r:id="rId5"/>
    <p:sldId id="649" r:id="rId6"/>
    <p:sldId id="650" r:id="rId7"/>
    <p:sldId id="653" r:id="rId8"/>
    <p:sldId id="655" r:id="rId9"/>
    <p:sldId id="656" r:id="rId10"/>
    <p:sldId id="657" r:id="rId11"/>
    <p:sldId id="658" r:id="rId12"/>
    <p:sldId id="659" r:id="rId13"/>
    <p:sldId id="651" r:id="rId14"/>
    <p:sldId id="660" r:id="rId15"/>
    <p:sldId id="662" r:id="rId16"/>
    <p:sldId id="709" r:id="rId17"/>
    <p:sldId id="663" r:id="rId18"/>
    <p:sldId id="664" r:id="rId19"/>
    <p:sldId id="665" r:id="rId20"/>
    <p:sldId id="666" r:id="rId21"/>
    <p:sldId id="676" r:id="rId22"/>
    <p:sldId id="677" r:id="rId23"/>
    <p:sldId id="679" r:id="rId24"/>
    <p:sldId id="681" r:id="rId25"/>
    <p:sldId id="682" r:id="rId26"/>
    <p:sldId id="683" r:id="rId27"/>
    <p:sldId id="684" r:id="rId28"/>
    <p:sldId id="686" r:id="rId29"/>
    <p:sldId id="687" r:id="rId30"/>
    <p:sldId id="696" r:id="rId31"/>
    <p:sldId id="697" r:id="rId32"/>
    <p:sldId id="698" r:id="rId33"/>
    <p:sldId id="699" r:id="rId34"/>
    <p:sldId id="700" r:id="rId35"/>
    <p:sldId id="701" r:id="rId36"/>
    <p:sldId id="707" r:id="rId37"/>
    <p:sldId id="708" r:id="rId38"/>
    <p:sldId id="704" r:id="rId39"/>
    <p:sldId id="705" r:id="rId40"/>
    <p:sldId id="706" r:id="rId41"/>
    <p:sldId id="702" r:id="rId42"/>
    <p:sldId id="703" r:id="rId43"/>
  </p:sldIdLst>
  <p:sldSz cx="9144000" cy="6858000" type="screen4x3"/>
  <p:notesSz cx="7315200" cy="9601200"/>
  <p:custDataLst>
    <p:tags r:id="rId46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</p:showPr>
  <p:clrMru>
    <a:srgbClr val="333399"/>
    <a:srgbClr val="FF8989"/>
    <a:srgbClr val="89FF89"/>
    <a:srgbClr val="FF8F8F"/>
    <a:srgbClr val="FF0000"/>
    <a:srgbClr val="FF6161"/>
    <a:srgbClr val="D9D9D9"/>
    <a:srgbClr val="3333FF"/>
    <a:srgbClr val="990000"/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2" autoAdjust="0"/>
    <p:restoredTop sz="74514" autoAdjust="0"/>
  </p:normalViewPr>
  <p:slideViewPr>
    <p:cSldViewPr snapToGrid="0">
      <p:cViewPr>
        <p:scale>
          <a:sx n="66" d="100"/>
          <a:sy n="66" d="100"/>
        </p:scale>
        <p:origin x="-9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1.Yes</a:t>
            </a:r>
            <a:r>
              <a:rPr lang="en-US" dirty="0" smtClean="0"/>
              <a:t>, because it's exported to ANY ("create" is the same as "create {ANY}”)</a:t>
            </a:r>
            <a:endParaRPr lang="de-DE" dirty="0" smtClean="0"/>
          </a:p>
          <a:p>
            <a:r>
              <a:rPr lang="de-DE" dirty="0" smtClean="0"/>
              <a:t>2. </a:t>
            </a:r>
            <a:r>
              <a:rPr lang="de-DE" baseline="0" dirty="0" smtClean="0"/>
              <a:t>No, as </a:t>
            </a:r>
            <a:r>
              <a:rPr lang="de-DE" baseline="0" dirty="0" err="1" smtClean="0"/>
              <a:t>feature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available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client</a:t>
            </a:r>
            <a:endParaRPr lang="de-DE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1.Yes,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client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type</a:t>
            </a:r>
            <a:r>
              <a:rPr lang="de-DE" baseline="0" dirty="0" smtClean="0"/>
              <a:t> COLLEGE_MANAGER</a:t>
            </a:r>
          </a:p>
          <a:p>
            <a:r>
              <a:rPr lang="de-DE" baseline="0" dirty="0" smtClean="0"/>
              <a:t>2. No, as </a:t>
            </a:r>
            <a:r>
              <a:rPr lang="de-DE" baseline="0" dirty="0" err="1" smtClean="0"/>
              <a:t>feature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available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client</a:t>
            </a:r>
            <a:endParaRPr lang="de-DE" dirty="0" smtClean="0"/>
          </a:p>
          <a:p>
            <a:r>
              <a:rPr lang="de-DE" dirty="0" smtClean="0"/>
              <a:t>3</a:t>
            </a:r>
            <a:r>
              <a:rPr lang="de-DE" smtClean="0"/>
              <a:t>. </a:t>
            </a:r>
            <a:r>
              <a:rPr lang="de-DE" dirty="0" smtClean="0"/>
              <a:t>No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create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object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class</a:t>
            </a:r>
            <a:r>
              <a:rPr lang="de-DE" baseline="0" dirty="0" smtClean="0"/>
              <a:t> PROFESSOR, </a:t>
            </a:r>
            <a:r>
              <a:rPr lang="de-DE" baseline="0" dirty="0" err="1" smtClean="0"/>
              <a:t>not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even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within</a:t>
            </a:r>
            <a:r>
              <a:rPr lang="de-DE" baseline="0" dirty="0" smtClean="0"/>
              <a:t> CLASS PROFESSOR </a:t>
            </a:r>
            <a:r>
              <a:rPr lang="de-DE" baseline="0" dirty="0" err="1" smtClean="0"/>
              <a:t>itself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off no </a:t>
            </a:r>
            <a:r>
              <a:rPr lang="de-DE" baseline="0" dirty="0" err="1" smtClean="0"/>
              <a:t>practical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, just a </a:t>
            </a:r>
            <a:r>
              <a:rPr lang="de-DE" baseline="0" dirty="0" err="1" smtClean="0"/>
              <a:t>curiosity</a:t>
            </a:r>
            <a:r>
              <a:rPr lang="de-DE" baseline="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According to the standard, also string and type expressions can be used in multi-choice, however it is not implemented yet.</a:t>
            </a:r>
            <a:endParaRPr lang="de-CH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7B3C6-5E03-4773-BD8D-ACCAA9811BE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Note: </a:t>
            </a:r>
            <a:r>
              <a:rPr lang="de-CH" dirty="0" err="1" smtClean="0"/>
              <a:t>There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no</a:t>
            </a:r>
            <a:r>
              <a:rPr lang="de-CH" dirty="0" smtClean="0"/>
              <a:t> „</a:t>
            </a:r>
            <a:r>
              <a:rPr lang="de-CH" dirty="0" err="1" smtClean="0"/>
              <a:t>right</a:t>
            </a:r>
            <a:r>
              <a:rPr lang="de-CH" dirty="0" smtClean="0"/>
              <a:t>“ </a:t>
            </a:r>
            <a:r>
              <a:rPr lang="de-CH" dirty="0" err="1" smtClean="0"/>
              <a:t>answer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these</a:t>
            </a:r>
            <a:r>
              <a:rPr lang="de-CH" dirty="0" smtClean="0"/>
              <a:t> </a:t>
            </a:r>
            <a:r>
              <a:rPr lang="de-CH" dirty="0" err="1" smtClean="0"/>
              <a:t>questions</a:t>
            </a:r>
            <a:r>
              <a:rPr lang="de-CH" dirty="0" smtClean="0"/>
              <a:t>.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Depending</a:t>
            </a:r>
            <a:r>
              <a:rPr lang="de-CH" baseline="0" dirty="0" smtClean="0"/>
              <a:t> on </a:t>
            </a:r>
            <a:r>
              <a:rPr lang="de-CH" baseline="0" dirty="0" err="1" smtClean="0"/>
              <a:t>what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we‘re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interested</a:t>
            </a:r>
            <a:r>
              <a:rPr lang="de-CH" baseline="0" dirty="0" smtClean="0"/>
              <a:t> in. An </a:t>
            </a:r>
            <a:r>
              <a:rPr lang="de-CH" baseline="0" dirty="0" err="1" smtClean="0"/>
              <a:t>attribute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type STRING </a:t>
            </a:r>
            <a:r>
              <a:rPr lang="de-CH" baseline="0" dirty="0" err="1" smtClean="0"/>
              <a:t>might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totally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sufficient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computer</a:t>
            </a:r>
            <a:r>
              <a:rPr lang="de-CH" baseline="0" dirty="0" smtClean="0"/>
              <a:t> (</a:t>
            </a:r>
            <a:r>
              <a:rPr lang="de-CH" baseline="0" dirty="0" err="1" smtClean="0"/>
              <a:t>It‘s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brand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example</a:t>
            </a:r>
            <a:r>
              <a:rPr lang="de-CH" baseline="0" dirty="0" smtClean="0"/>
              <a:t>), </a:t>
            </a:r>
            <a:r>
              <a:rPr lang="de-CH" baseline="0" dirty="0" err="1" smtClean="0"/>
              <a:t>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have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build</a:t>
            </a:r>
            <a:r>
              <a:rPr lang="de-CH" baseline="0" dirty="0" smtClean="0"/>
              <a:t> a </a:t>
            </a:r>
            <a:r>
              <a:rPr lang="de-CH" baseline="0" dirty="0" err="1" smtClean="0"/>
              <a:t>new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class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want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more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details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our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abstraction</a:t>
            </a:r>
            <a:r>
              <a:rPr lang="de-CH" baseline="0" dirty="0" smtClean="0"/>
              <a:t>. (CPU, HD, OS, </a:t>
            </a:r>
            <a:r>
              <a:rPr lang="de-CH" baseline="0" dirty="0" err="1" smtClean="0"/>
              <a:t>uptime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etc</a:t>
            </a:r>
            <a:r>
              <a:rPr lang="de-CH" baseline="0" dirty="0" smtClean="0"/>
              <a:t>…)</a:t>
            </a:r>
          </a:p>
          <a:p>
            <a:r>
              <a:rPr lang="de-CH" baseline="0" dirty="0" smtClean="0"/>
              <a:t>The same </a:t>
            </a:r>
            <a:r>
              <a:rPr lang="de-CH" baseline="0" dirty="0" err="1" smtClean="0"/>
              <a:t>is</a:t>
            </a:r>
            <a:r>
              <a:rPr lang="de-CH" baseline="0" dirty="0" smtClean="0"/>
              <a:t> valid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bed</a:t>
            </a:r>
            <a:r>
              <a:rPr lang="de-CH" baseline="0" dirty="0" smtClean="0"/>
              <a:t>.</a:t>
            </a:r>
          </a:p>
          <a:p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elevator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question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this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is</a:t>
            </a:r>
            <a:r>
              <a:rPr lang="de-CH" baseline="0" dirty="0" smtClean="0"/>
              <a:t> a </a:t>
            </a:r>
            <a:r>
              <a:rPr lang="de-CH" baseline="0" dirty="0" err="1" smtClean="0"/>
              <a:t>good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example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that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hard</a:t>
            </a:r>
            <a:r>
              <a:rPr lang="de-CH" baseline="0" dirty="0" smtClean="0"/>
              <a:t>. </a:t>
            </a:r>
            <a:r>
              <a:rPr lang="de-CH" baseline="0" dirty="0" err="1" smtClean="0"/>
              <a:t>How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model a </a:t>
            </a:r>
            <a:r>
              <a:rPr lang="de-CH" baseline="0" dirty="0" err="1" smtClean="0"/>
              <a:t>floor</a:t>
            </a:r>
            <a:r>
              <a:rPr lang="de-CH" baseline="0" dirty="0" smtClean="0"/>
              <a:t>? </a:t>
            </a:r>
            <a:r>
              <a:rPr lang="de-CH" baseline="0" dirty="0" err="1" smtClean="0"/>
              <a:t>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door</a:t>
            </a:r>
            <a:r>
              <a:rPr lang="de-CH" baseline="0" dirty="0" smtClean="0"/>
              <a:t>? </a:t>
            </a:r>
            <a:r>
              <a:rPr lang="de-CH" baseline="0" dirty="0" err="1" smtClean="0"/>
              <a:t>What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about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pre</a:t>
            </a:r>
            <a:r>
              <a:rPr lang="de-CH" baseline="0" dirty="0" smtClean="0"/>
              <a:t>-, </a:t>
            </a:r>
            <a:r>
              <a:rPr lang="de-CH" baseline="0" dirty="0" err="1" smtClean="0"/>
              <a:t>postconditions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invariants</a:t>
            </a:r>
            <a:r>
              <a:rPr lang="de-CH" baseline="0" dirty="0" smtClean="0"/>
              <a:t>? </a:t>
            </a:r>
            <a:r>
              <a:rPr lang="de-CH" baseline="0" dirty="0" err="1" smtClean="0"/>
              <a:t>Collect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ideas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discuss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them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class</a:t>
            </a:r>
            <a:r>
              <a:rPr lang="de-CH" baseline="0" dirty="0" smtClean="0"/>
              <a:t>…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onsoftware.com/articles/LeakyAbstractions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6" Type="http://schemas.openxmlformats.org/officeDocument/2006/relationships/notesSlide" Target="../notesSlides/notesSlide5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Introduction to Programming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Prof. Dr. Bertrand Meyer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E609E"/>
                </a:solidFill>
                <a:latin typeface="Comic Sans MS" pitchFamily="66" charset="0"/>
              </a:rPr>
              <a:t>Exercise Session 6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Loop: Basic form</a:t>
            </a:r>
            <a:endParaRPr lang="ru-RU" dirty="0" smtClean="0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853754" y="1728986"/>
            <a:ext cx="2305051" cy="408710"/>
          </a:xfrm>
          <a:prstGeom prst="wedgeRectCallout">
            <a:avLst>
              <a:gd name="adj1" fmla="val -95509"/>
              <a:gd name="adj2" fmla="val 16360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5910362" y="3271597"/>
            <a:ext cx="2305051" cy="408710"/>
          </a:xfrm>
          <a:prstGeom prst="wedgeRectCallout">
            <a:avLst>
              <a:gd name="adj1" fmla="val -83235"/>
              <a:gd name="adj2" fmla="val -16338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Boolean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expression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5919606" y="3928195"/>
            <a:ext cx="2305051" cy="408710"/>
          </a:xfrm>
          <a:prstGeom prst="wedgeRectCallout">
            <a:avLst>
              <a:gd name="adj1" fmla="val -130296"/>
              <a:gd name="adj2" fmla="val -849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61293"/>
            <a:ext cx="8424862" cy="528710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Syntax: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</a:rPr>
              <a:t>from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000" i="1" dirty="0" smtClean="0"/>
              <a:t>initialization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until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000" i="1" dirty="0" err="1" smtClean="0"/>
              <a:t>exit_condition</a:t>
            </a:r>
            <a:endParaRPr lang="en-US" sz="2000" i="1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loop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000" i="1" dirty="0" smtClean="0"/>
              <a:t>body</a:t>
            </a:r>
          </a:p>
          <a:p>
            <a:endParaRPr lang="en-US" sz="2000" b="1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000" b="1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end</a:t>
            </a:r>
            <a:endParaRPr lang="ru-RU" sz="20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11" y="123708"/>
            <a:ext cx="8172450" cy="415558"/>
          </a:xfrm>
        </p:spPr>
        <p:txBody>
          <a:bodyPr/>
          <a:lstStyle/>
          <a:p>
            <a:r>
              <a:rPr lang="en-US" dirty="0" smtClean="0"/>
              <a:t>Compilation error? Runtime error? </a:t>
            </a:r>
            <a:endParaRPr lang="ru-RU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0992" y="1724628"/>
            <a:ext cx="3791170" cy="3447567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</a:pPr>
            <a:r>
              <a:rPr lang="en-US" sz="2000" i="1" dirty="0" smtClean="0"/>
              <a:t>f </a:t>
            </a:r>
            <a:r>
              <a:rPr lang="en-US" sz="2000" dirty="0" smtClean="0"/>
              <a:t>(</a:t>
            </a:r>
            <a:r>
              <a:rPr lang="en-US" sz="2000" i="1" dirty="0" smtClean="0"/>
              <a:t>x, y </a:t>
            </a:r>
            <a:r>
              <a:rPr lang="en-US" sz="2000" dirty="0" smtClean="0"/>
              <a:t>:</a:t>
            </a:r>
            <a:r>
              <a:rPr lang="en-US" sz="2000" i="1" dirty="0" smtClean="0"/>
              <a:t> INTEGER</a:t>
            </a:r>
            <a:r>
              <a:rPr lang="en-US" sz="2000" dirty="0" smtClean="0"/>
              <a:t>):</a:t>
            </a:r>
            <a:r>
              <a:rPr lang="en-US" sz="2000" i="1" dirty="0" smtClean="0"/>
              <a:t> INTEGER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</a:pPr>
            <a:r>
              <a:rPr lang="en-US" sz="2000" i="1" dirty="0" smtClean="0"/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</a:pPr>
            <a:r>
              <a:rPr lang="en-US" sz="2000" i="1" dirty="0" smtClean="0"/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from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</a:pPr>
            <a:r>
              <a:rPr lang="en-US" sz="2000" i="1" dirty="0" smtClean="0"/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until</a:t>
            </a:r>
            <a:r>
              <a:rPr lang="en-US" sz="2000" i="1" dirty="0" smtClean="0"/>
              <a:t> </a:t>
            </a:r>
            <a:r>
              <a:rPr lang="en-US" sz="2000" dirty="0" smtClean="0"/>
              <a:t>(</a:t>
            </a:r>
            <a:r>
              <a:rPr lang="en-US" sz="2000" i="1" dirty="0" smtClean="0"/>
              <a:t>x // y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</a:pPr>
            <a:r>
              <a:rPr lang="en-US" sz="2000" i="1" dirty="0" smtClean="0"/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loop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</a:pPr>
            <a:r>
              <a:rPr lang="en-US" sz="2000" i="1" dirty="0" smtClean="0"/>
              <a:t>			"Print me!"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</a:pPr>
            <a:r>
              <a:rPr lang="en-US" sz="2000" i="1" dirty="0" smtClean="0"/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</a:pPr>
            <a:r>
              <a:rPr lang="en-US" sz="2000" i="1" dirty="0" smtClean="0"/>
              <a:t>	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ru-RU" sz="2000" b="1" dirty="0" smtClean="0">
              <a:solidFill>
                <a:srgbClr val="003399"/>
              </a:solidFill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 rot="2280000">
            <a:off x="6413500" y="1172565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2893667" y="2276996"/>
            <a:ext cx="1527859" cy="1588947"/>
          </a:xfrm>
          <a:prstGeom prst="wedgeRectCallout">
            <a:avLst>
              <a:gd name="adj1" fmla="val -73853"/>
              <a:gd name="adj2" fmla="val -12509"/>
            </a:avLst>
          </a:prstGeom>
          <a:solidFill>
            <a:srgbClr val="FF898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spcBef>
                <a:spcPts val="0"/>
              </a:spcBef>
              <a:spcAft>
                <a:spcPct val="0"/>
              </a:spcAft>
            </a:pP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Compilation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error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:</a:t>
            </a:r>
          </a:p>
          <a:p>
            <a:pPr algn="ctr" rtl="0" fontAlgn="base">
              <a:spcBef>
                <a:spcPts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333399"/>
                </a:solidFill>
              </a:rPr>
              <a:t>integer expression instead of boolean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2893668" y="3923901"/>
            <a:ext cx="1514189" cy="1446752"/>
          </a:xfrm>
          <a:prstGeom prst="wedgeRectCallout">
            <a:avLst>
              <a:gd name="adj1" fmla="val -75730"/>
              <a:gd name="adj2" fmla="val -53839"/>
            </a:avLst>
          </a:prstGeom>
          <a:solidFill>
            <a:srgbClr val="FF8F8F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</a:pP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Compilation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error</a:t>
            </a: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:</a:t>
            </a:r>
          </a:p>
          <a:p>
            <a:pPr algn="ctr" rtl="0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333399"/>
                </a:solidFill>
              </a:rPr>
              <a:t>expression instead of instruction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7159016" y="3054483"/>
            <a:ext cx="1521998" cy="1610114"/>
          </a:xfrm>
          <a:prstGeom prst="roundRect">
            <a:avLst/>
          </a:prstGeom>
          <a:solidFill>
            <a:srgbClr val="89FF8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Correct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336292" y="1726553"/>
            <a:ext cx="3791170" cy="3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f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(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x, y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: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INTEGER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)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: INTEGER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local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: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INTEGER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from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:=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until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(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True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loop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:=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* x * 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</a:rPr>
              <a:t>end</a:t>
            </a:r>
            <a:endParaRPr lang="ru-RU" sz="2000" b="1" dirty="0" smtClean="0">
              <a:solidFill>
                <a:srgbClr val="0033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loop</a:t>
            </a:r>
            <a:endParaRPr lang="ru-RU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922215"/>
            <a:ext cx="8424862" cy="540238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many times will the body of the following 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loop be executed?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 rot="2280000">
            <a:off x="6413500" y="805230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3133564" y="2489200"/>
            <a:ext cx="4618516" cy="377829"/>
          </a:xfrm>
          <a:prstGeom prst="wedgeRectCallout">
            <a:avLst>
              <a:gd name="adj1" fmla="val -59190"/>
              <a:gd name="adj2" fmla="val -1750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 Eiffel we usually start counting from 1</a:t>
            </a:r>
            <a:endParaRPr lang="en-US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79814" y="2930235"/>
            <a:ext cx="780906" cy="615605"/>
          </a:xfrm>
          <a:prstGeom prst="roundRect">
            <a:avLst/>
          </a:prstGeom>
          <a:solidFill>
            <a:srgbClr val="89FF8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rgbClr val="333399"/>
                </a:solidFill>
              </a:rPr>
              <a:t>10</a:t>
            </a:r>
            <a:endParaRPr lang="de-CH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6640" y="1818640"/>
            <a:ext cx="724408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: INTEGER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...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from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:= 1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until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&gt; 10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loop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 (“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I will not say bad things about assistants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”)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:=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+ 1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36320" y="4480560"/>
            <a:ext cx="72440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…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from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:= 10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until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&lt; 1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loop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 (“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I will not say bad things about assistants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”)</a:t>
            </a:r>
          </a:p>
          <a:p>
            <a:pPr>
              <a:lnSpc>
                <a:spcPct val="85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3134885" y="5469989"/>
            <a:ext cx="4637515" cy="351691"/>
          </a:xfrm>
          <a:prstGeom prst="roundRect">
            <a:avLst/>
          </a:prstGeom>
          <a:solidFill>
            <a:srgbClr val="FF898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Caution! </a:t>
            </a:r>
            <a:r>
              <a:rPr lang="en-US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Loops can be infinite!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962903" y="4758789"/>
            <a:ext cx="807977" cy="615851"/>
          </a:xfrm>
          <a:prstGeom prst="roundRect">
            <a:avLst/>
          </a:prstGeom>
          <a:solidFill>
            <a:srgbClr val="FF898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36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∞</a:t>
            </a:r>
            <a:endParaRPr lang="de-CH" sz="36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does this function do?</a:t>
            </a:r>
            <a:endParaRPr 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40053"/>
            <a:ext cx="8424862" cy="5435379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i="1" dirty="0" smtClean="0">
                <a:solidFill>
                  <a:srgbClr val="3E609E"/>
                </a:solidFill>
              </a:rPr>
              <a:t>	</a:t>
            </a:r>
            <a:r>
              <a:rPr lang="en-US" sz="2000" i="1" dirty="0" smtClean="0"/>
              <a:t>f</a:t>
            </a:r>
            <a:r>
              <a:rPr lang="en-US" sz="2000" dirty="0" smtClean="0"/>
              <a:t> (</a:t>
            </a:r>
            <a:r>
              <a:rPr lang="en-US" sz="2000" i="1" dirty="0" smtClean="0"/>
              <a:t>n</a:t>
            </a:r>
            <a:r>
              <a:rPr lang="en-US" sz="2000" dirty="0" smtClean="0"/>
              <a:t>: </a:t>
            </a:r>
            <a:r>
              <a:rPr lang="en-US" sz="2000" i="1" dirty="0" smtClean="0"/>
              <a:t>INTEGER</a:t>
            </a:r>
            <a:r>
              <a:rPr lang="en-US" sz="2000" dirty="0" smtClean="0"/>
              <a:t>): </a:t>
            </a:r>
            <a:r>
              <a:rPr lang="en-US" sz="2000" i="1" dirty="0" smtClean="0"/>
              <a:t>INTEGER</a:t>
            </a:r>
            <a:endParaRPr lang="en-US" sz="2000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</a:rPr>
              <a:t>require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n &gt;= 0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local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</a:t>
            </a:r>
            <a:r>
              <a:rPr lang="en-US" sz="2000" i="1" dirty="0" err="1" smtClean="0"/>
              <a:t>i</a:t>
            </a:r>
            <a:r>
              <a:rPr lang="en-US" sz="2000" dirty="0" smtClean="0"/>
              <a:t>: </a:t>
            </a:r>
            <a:r>
              <a:rPr lang="en-US" sz="2000" i="1" dirty="0" smtClean="0"/>
              <a:t>INTEGER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from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	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:= 2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	</a:t>
            </a:r>
            <a:r>
              <a:rPr lang="en-US" sz="2000" b="1" dirty="0" smtClean="0">
                <a:solidFill>
                  <a:srgbClr val="003399"/>
                </a:solidFill>
              </a:rPr>
              <a:t>Result</a:t>
            </a:r>
            <a:r>
              <a:rPr lang="en-US" sz="2000" dirty="0" smtClean="0"/>
              <a:t> := 1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until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	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&gt; </a:t>
            </a:r>
            <a:r>
              <a:rPr lang="en-US" sz="2000" i="1" dirty="0" smtClean="0"/>
              <a:t>n</a:t>
            </a:r>
            <a:endParaRPr lang="en-US" sz="2000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loop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	</a:t>
            </a:r>
            <a:r>
              <a:rPr lang="en-US" sz="2000" b="1" dirty="0" smtClean="0">
                <a:solidFill>
                  <a:srgbClr val="003399"/>
                </a:solidFill>
              </a:rPr>
              <a:t>Result</a:t>
            </a:r>
            <a:r>
              <a:rPr lang="en-US" sz="2000" dirty="0" smtClean="0"/>
              <a:t> := </a:t>
            </a:r>
            <a:r>
              <a:rPr lang="en-US" sz="2000" b="1" dirty="0" smtClean="0">
                <a:solidFill>
                  <a:srgbClr val="003399"/>
                </a:solidFill>
              </a:rPr>
              <a:t>Result</a:t>
            </a:r>
            <a:r>
              <a:rPr lang="en-US" sz="2000" dirty="0" smtClean="0"/>
              <a:t> * </a:t>
            </a:r>
            <a:r>
              <a:rPr lang="en-US" sz="2000" i="1" dirty="0" err="1" smtClean="0"/>
              <a:t>i</a:t>
            </a:r>
            <a:endParaRPr lang="en-US" sz="2000" i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	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:=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+ 1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803275" algn="l"/>
                <a:tab pos="1147763" algn="l"/>
                <a:tab pos="1482725" algn="l"/>
                <a:tab pos="1828800" algn="l"/>
                <a:tab pos="2174875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ru-RU" sz="2000" b="1" dirty="0" smtClean="0">
              <a:solidFill>
                <a:srgbClr val="003399"/>
              </a:solidFill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11760" y="795822"/>
            <a:ext cx="1438275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factorial</a:t>
            </a:r>
            <a:endParaRPr lang="ru-RU" sz="20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 rot="2280000">
            <a:off x="6413500" y="751665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291787" y="2196904"/>
            <a:ext cx="3250786" cy="6580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sz="2000" b="1" kern="0" dirty="0" smtClean="0">
                <a:solidFill>
                  <a:srgbClr val="333399"/>
                </a:solidFill>
                <a:latin typeface="Comic Sans MS"/>
              </a:rPr>
              <a:t>invariant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sz="2000" kern="0" dirty="0" smtClean="0">
                <a:solidFill>
                  <a:srgbClr val="3333FF"/>
                </a:solidFill>
                <a:latin typeface="Comic Sans MS"/>
              </a:rPr>
              <a:t>	</a:t>
            </a:r>
            <a:r>
              <a:rPr lang="en-US" sz="2000" i="1" kern="0" dirty="0" smtClean="0">
                <a:solidFill>
                  <a:srgbClr val="3333FF"/>
                </a:solidFill>
                <a:latin typeface="Comic Sans MS"/>
              </a:rPr>
              <a:t>inv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Loop: More general form</a:t>
            </a:r>
            <a:endParaRPr lang="ru-RU" dirty="0" smtClean="0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888478" y="1636388"/>
            <a:ext cx="2305051" cy="408710"/>
          </a:xfrm>
          <a:prstGeom prst="wedgeRectCallout">
            <a:avLst>
              <a:gd name="adj1" fmla="val -95509"/>
              <a:gd name="adj2" fmla="val 16360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5908798" y="2274312"/>
            <a:ext cx="2305051" cy="408710"/>
          </a:xfrm>
          <a:prstGeom prst="wedgeRectCallout">
            <a:avLst>
              <a:gd name="adj1" fmla="val -66655"/>
              <a:gd name="adj2" fmla="val -199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Optional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5916614" y="2758866"/>
            <a:ext cx="2305051" cy="408710"/>
          </a:xfrm>
          <a:prstGeom prst="wedgeRectCallout">
            <a:avLst>
              <a:gd name="adj1" fmla="val -138230"/>
              <a:gd name="adj2" fmla="val -679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Boolean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expression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5910362" y="3271597"/>
            <a:ext cx="2305051" cy="408710"/>
          </a:xfrm>
          <a:prstGeom prst="wedgeRectCallout">
            <a:avLst>
              <a:gd name="adj1" fmla="val -83235"/>
              <a:gd name="adj2" fmla="val -16338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Boolean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expression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5914389" y="3893471"/>
            <a:ext cx="2305051" cy="408710"/>
          </a:xfrm>
          <a:prstGeom prst="wedgeRectCallout">
            <a:avLst>
              <a:gd name="adj1" fmla="val -130296"/>
              <a:gd name="adj2" fmla="val -849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292314" y="4386774"/>
            <a:ext cx="3250786" cy="66274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sz="2000" b="1" kern="0" dirty="0" smtClean="0">
                <a:solidFill>
                  <a:srgbClr val="333399"/>
                </a:solidFill>
                <a:latin typeface="Comic Sans MS"/>
              </a:rPr>
              <a:t>variant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sz="2000" kern="0" dirty="0" smtClean="0">
                <a:solidFill>
                  <a:srgbClr val="3333FF"/>
                </a:solidFill>
                <a:latin typeface="Comic Sans MS"/>
              </a:rPr>
              <a:t>	</a:t>
            </a:r>
            <a:r>
              <a:rPr lang="en-US" sz="2000" i="1" kern="0" dirty="0" err="1" smtClean="0">
                <a:solidFill>
                  <a:srgbClr val="3333FF"/>
                </a:solidFill>
                <a:latin typeface="Comic Sans MS"/>
              </a:rPr>
              <a:t>var</a:t>
            </a:r>
            <a:endParaRPr lang="en-US" sz="2000" i="1" kern="0" dirty="0" smtClean="0">
              <a:solidFill>
                <a:srgbClr val="3333FF"/>
              </a:solidFill>
              <a:latin typeface="Comic Sans MS"/>
            </a:endParaRPr>
          </a:p>
        </p:txBody>
      </p:sp>
      <p:sp>
        <p:nvSpPr>
          <p:cNvPr id="4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61293"/>
            <a:ext cx="8424862" cy="528710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Syntax: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</a:rPr>
              <a:t>from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000" i="1" dirty="0" smtClean="0"/>
              <a:t>initialization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until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000" i="1" dirty="0" err="1" smtClean="0"/>
              <a:t>exit_condition</a:t>
            </a:r>
            <a:endParaRPr lang="en-US" sz="2000" i="1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loop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000" i="1" dirty="0" smtClean="0"/>
              <a:t>body</a:t>
            </a:r>
          </a:p>
          <a:p>
            <a:endParaRPr lang="en-US" sz="2000" b="1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000" b="1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end</a:t>
            </a:r>
            <a:endParaRPr lang="ru-RU" sz="2000" b="1" dirty="0" smtClean="0">
              <a:solidFill>
                <a:schemeClr val="accent2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5903328" y="5118868"/>
            <a:ext cx="2305051" cy="408710"/>
          </a:xfrm>
          <a:prstGeom prst="wedgeRectCallout">
            <a:avLst>
              <a:gd name="adj1" fmla="val -136812"/>
              <a:gd name="adj2" fmla="val -8278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Integer </a:t>
            </a: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expression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5910723" y="4510212"/>
            <a:ext cx="2305051" cy="408710"/>
          </a:xfrm>
          <a:prstGeom prst="wedgeRectCallout">
            <a:avLst>
              <a:gd name="adj1" fmla="val -66655"/>
              <a:gd name="adj2" fmla="val -199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Optional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nimBg="1"/>
      <p:bldP spid="12" grpId="0" animBg="1"/>
      <p:bldP spid="13" grpId="0" animBg="1"/>
      <p:bldP spid="17" grpId="0" animBg="1"/>
      <p:bldP spid="14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 and variant</a:t>
            </a:r>
            <a:endParaRPr lang="ru-RU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53477"/>
            <a:ext cx="8424862" cy="5447323"/>
          </a:xfrm>
        </p:spPr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Loop invariant </a:t>
            </a:r>
            <a:r>
              <a:rPr lang="en-US" dirty="0" smtClean="0">
                <a:solidFill>
                  <a:schemeClr val="tx1"/>
                </a:solidFill>
              </a:rPr>
              <a:t>(do not confuse with class invariant)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holds before and after the execution of </a:t>
            </a:r>
            <a:r>
              <a:rPr lang="en-US" b="1" dirty="0" smtClean="0">
                <a:solidFill>
                  <a:srgbClr val="333399"/>
                </a:solidFill>
              </a:rPr>
              <a:t>loop</a:t>
            </a:r>
            <a:r>
              <a:rPr lang="en-US" dirty="0" smtClean="0">
                <a:solidFill>
                  <a:schemeClr val="tx1"/>
                </a:solidFill>
              </a:rPr>
              <a:t> body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captures how the loop iteratively solves the problem: e.g. “to calculate the sum of all 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 elements in a list, on each iteration </a:t>
            </a:r>
            <a:r>
              <a:rPr lang="en-US" i="1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1..</a:t>
            </a:r>
            <a:r>
              <a:rPr lang="en-US" i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 the sum of first </a:t>
            </a:r>
            <a:r>
              <a:rPr lang="en-US" i="1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elements is obtained”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Loop variant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integer expression that is nonnegative after execution of </a:t>
            </a:r>
            <a:r>
              <a:rPr lang="en-US" b="1" dirty="0" smtClean="0">
                <a:solidFill>
                  <a:srgbClr val="333399"/>
                </a:solidFill>
              </a:rPr>
              <a:t>from</a:t>
            </a:r>
            <a:r>
              <a:rPr lang="en-US" dirty="0" smtClean="0">
                <a:solidFill>
                  <a:schemeClr val="tx1"/>
                </a:solidFill>
              </a:rPr>
              <a:t> clause and after each execution of </a:t>
            </a:r>
            <a:r>
              <a:rPr lang="en-US" b="1" dirty="0" smtClean="0">
                <a:solidFill>
                  <a:srgbClr val="333399"/>
                </a:solidFill>
              </a:rPr>
              <a:t>loop</a:t>
            </a:r>
            <a:r>
              <a:rPr lang="en-US" dirty="0" smtClean="0">
                <a:solidFill>
                  <a:schemeClr val="tx1"/>
                </a:solidFill>
              </a:rPr>
              <a:t> clause and strictly decreases with each iteration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loop with a correct variant can not be infinite (why?)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44563"/>
            <a:ext cx="8424862" cy="56276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are the invariant and variant of 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the “factorial” loop?</a:t>
            </a:r>
          </a:p>
          <a:p>
            <a:pPr>
              <a:buFont typeface="Wingdings" pitchFamily="2" charset="2"/>
              <a:buNone/>
            </a:pPr>
            <a:r>
              <a:rPr lang="en-US" sz="22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from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:= 2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</a:rPr>
              <a:t>Result</a:t>
            </a:r>
            <a:r>
              <a:rPr lang="en-US" sz="2000" dirty="0" smtClean="0"/>
              <a:t> := 1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invariant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990000"/>
                </a:solidFill>
              </a:rPr>
              <a:t>?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until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&gt; </a:t>
            </a:r>
            <a:r>
              <a:rPr lang="en-US" sz="2000" i="1" dirty="0" smtClean="0"/>
              <a:t>n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loop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</a:rPr>
              <a:t>Result</a:t>
            </a:r>
            <a:r>
              <a:rPr lang="en-US" sz="2000" dirty="0" smtClean="0"/>
              <a:t> := </a:t>
            </a:r>
            <a:r>
              <a:rPr lang="en-US" sz="2000" b="1" dirty="0" smtClean="0">
                <a:solidFill>
                  <a:srgbClr val="333399"/>
                </a:solidFill>
              </a:rPr>
              <a:t>Result</a:t>
            </a:r>
            <a:r>
              <a:rPr lang="en-US" sz="2000" dirty="0" smtClean="0"/>
              <a:t> * </a:t>
            </a:r>
            <a:r>
              <a:rPr lang="en-US" sz="2000" i="1" dirty="0" err="1" smtClean="0"/>
              <a:t>i</a:t>
            </a:r>
            <a:endParaRPr lang="en-US" sz="2000" i="1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:=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+ 1</a:t>
            </a:r>
          </a:p>
          <a:p>
            <a:r>
              <a:rPr lang="en-US" sz="2000" b="1" dirty="0" smtClean="0">
                <a:solidFill>
                  <a:srgbClr val="333399"/>
                </a:solidFill>
              </a:rPr>
              <a:t>	variant</a:t>
            </a:r>
          </a:p>
          <a:p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990000"/>
                </a:solidFill>
              </a:rPr>
              <a:t>?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buFont typeface="Wingdings" pitchFamily="2" charset="2"/>
              <a:buNone/>
            </a:pPr>
            <a:endParaRPr lang="ru-RU" sz="2000" dirty="0" smtClean="0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781550" y="3275130"/>
            <a:ext cx="4019550" cy="40011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= 2;    </a:t>
            </a:r>
            <a:r>
              <a:rPr lang="en-US" sz="2000" b="1" dirty="0">
                <a:solidFill>
                  <a:schemeClr val="accent2"/>
                </a:solidFill>
                <a:latin typeface="+mn-lt"/>
              </a:rPr>
              <a:t>Result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= 1 = 1!</a:t>
            </a:r>
            <a:endParaRPr lang="ru-RU" sz="20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781550" y="3275130"/>
            <a:ext cx="4019550" cy="40011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= 3;    </a:t>
            </a:r>
            <a:r>
              <a:rPr lang="en-US" sz="2000" b="1" dirty="0">
                <a:solidFill>
                  <a:schemeClr val="accent2"/>
                </a:solidFill>
                <a:latin typeface="+mn-lt"/>
              </a:rPr>
              <a:t>Result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= 2 = 2!</a:t>
            </a:r>
            <a:endParaRPr lang="ru-RU" sz="20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781550" y="3275130"/>
            <a:ext cx="4019550" cy="40011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= 4;    </a:t>
            </a:r>
            <a:r>
              <a:rPr lang="en-US" sz="2000" b="1" dirty="0">
                <a:solidFill>
                  <a:schemeClr val="accent2"/>
                </a:solidFill>
                <a:latin typeface="+mn-lt"/>
              </a:rPr>
              <a:t>Result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= 6 = 3!</a:t>
            </a:r>
            <a:endParaRPr lang="ru-RU" sz="20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 and variant</a:t>
            </a:r>
            <a:endParaRPr lang="ru-RU" dirty="0" smtClean="0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 rot="2280000">
            <a:off x="6413500" y="828675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286000" y="3314700"/>
            <a:ext cx="33718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333399"/>
                </a:solidFill>
                <a:latin typeface="+mn-lt"/>
              </a:rPr>
              <a:t>Result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= </a:t>
            </a:r>
            <a:r>
              <a:rPr lang="en-US" sz="2000" i="1" dirty="0">
                <a:solidFill>
                  <a:srgbClr val="3333FF"/>
                </a:solidFill>
                <a:latin typeface="+mn-lt"/>
              </a:rPr>
              <a:t>factorial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(</a:t>
            </a: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- 1)</a:t>
            </a:r>
            <a:endParaRPr lang="ru-RU" sz="20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286000" y="5875125"/>
            <a:ext cx="33718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  <a:latin typeface="+mn-lt"/>
              </a:rPr>
              <a:t>n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– </a:t>
            </a: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i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+ 2</a:t>
            </a:r>
            <a:endParaRPr lang="ru-RU" sz="2000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5" grpId="1" animBg="1"/>
      <p:bldP spid="35846" grpId="0" animBg="1"/>
      <p:bldP spid="35846" grpId="1" animBg="1"/>
      <p:bldP spid="35847" grpId="0" animBg="1"/>
      <p:bldP spid="35847" grpId="1" animBg="1"/>
      <p:bldP spid="35848" grpId="0" animBg="1"/>
      <p:bldP spid="358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loops</a:t>
            </a:r>
            <a:endParaRPr lang="de-CH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8313" y="969109"/>
            <a:ext cx="8424862" cy="524119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Implement a function that calculates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Fibonacci numbers, using a loop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2000" i="1" dirty="0" err="1" smtClean="0"/>
              <a:t>fibonacci</a:t>
            </a:r>
            <a:r>
              <a:rPr lang="en-US" sz="2000" dirty="0" smtClean="0"/>
              <a:t> (</a:t>
            </a:r>
            <a:r>
              <a:rPr lang="en-US" sz="2000" i="1" dirty="0" smtClean="0"/>
              <a:t>n</a:t>
            </a:r>
            <a:r>
              <a:rPr lang="en-US" sz="2000" dirty="0" smtClean="0"/>
              <a:t>: </a:t>
            </a:r>
            <a:r>
              <a:rPr lang="en-US" sz="2000" i="1" dirty="0" smtClean="0"/>
              <a:t>INTEGER</a:t>
            </a:r>
            <a:r>
              <a:rPr lang="en-US" sz="2000" dirty="0" smtClean="0"/>
              <a:t>): </a:t>
            </a:r>
            <a:r>
              <a:rPr lang="en-US" sz="2000" i="1" dirty="0" smtClean="0"/>
              <a:t>INTEGER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990000"/>
                </a:solidFill>
              </a:rPr>
              <a:t>-- n-</a:t>
            </a:r>
            <a:r>
              <a:rPr lang="en-US" sz="2000" dirty="0" err="1" smtClean="0">
                <a:solidFill>
                  <a:srgbClr val="990000"/>
                </a:solidFill>
              </a:rPr>
              <a:t>th</a:t>
            </a:r>
            <a:r>
              <a:rPr lang="en-US" sz="2000" dirty="0" smtClean="0">
                <a:solidFill>
                  <a:srgbClr val="990000"/>
                </a:solidFill>
              </a:rPr>
              <a:t> Fibonacci number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2000" dirty="0" smtClean="0">
                <a:solidFill>
                  <a:srgbClr val="993300"/>
                </a:solidFill>
              </a:rPr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require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2000" dirty="0" smtClean="0">
                <a:solidFill>
                  <a:srgbClr val="993300"/>
                </a:solidFill>
              </a:rPr>
              <a:t>		</a:t>
            </a:r>
            <a:r>
              <a:rPr lang="en-US" sz="2000" i="1" dirty="0" err="1" smtClean="0"/>
              <a:t>n_non_negative</a:t>
            </a:r>
            <a:r>
              <a:rPr lang="en-US" sz="2000" dirty="0" smtClean="0"/>
              <a:t>: </a:t>
            </a:r>
            <a:r>
              <a:rPr lang="en-US" sz="2000" i="1" dirty="0" smtClean="0"/>
              <a:t>n</a:t>
            </a:r>
            <a:r>
              <a:rPr lang="en-US" sz="2000" dirty="0" smtClean="0"/>
              <a:t> &gt;= 0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ensure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2000" b="1" dirty="0" smtClean="0">
                <a:solidFill>
                  <a:srgbClr val="000099"/>
                </a:solidFill>
              </a:rPr>
              <a:t>		</a:t>
            </a:r>
            <a:r>
              <a:rPr lang="en-US" sz="2000" i="1" dirty="0" err="1" smtClean="0"/>
              <a:t>first_is_zero</a:t>
            </a:r>
            <a:r>
              <a:rPr lang="en-US" sz="2000" dirty="0" smtClean="0"/>
              <a:t>: </a:t>
            </a:r>
            <a:r>
              <a:rPr lang="en-US" sz="2000" i="1" dirty="0" smtClean="0"/>
              <a:t>n</a:t>
            </a:r>
            <a:r>
              <a:rPr lang="en-US" sz="2000" dirty="0" smtClean="0"/>
              <a:t> = 0 </a:t>
            </a:r>
            <a:r>
              <a:rPr lang="en-US" sz="2000" b="1" dirty="0" smtClean="0">
                <a:solidFill>
                  <a:srgbClr val="333399"/>
                </a:solidFill>
              </a:rPr>
              <a:t>implies</a:t>
            </a:r>
            <a:r>
              <a:rPr lang="en-US" sz="2000" dirty="0" smtClean="0">
                <a:solidFill>
                  <a:srgbClr val="000099"/>
                </a:solidFill>
              </a:rPr>
              <a:t> </a:t>
            </a:r>
            <a:r>
              <a:rPr lang="en-US" sz="2000" b="1" dirty="0" smtClean="0">
                <a:solidFill>
                  <a:srgbClr val="333399"/>
                </a:solidFill>
              </a:rPr>
              <a:t>Result</a:t>
            </a:r>
            <a:r>
              <a:rPr lang="en-US" sz="2000" dirty="0" smtClean="0">
                <a:solidFill>
                  <a:srgbClr val="000099"/>
                </a:solidFill>
              </a:rPr>
              <a:t> </a:t>
            </a:r>
            <a:r>
              <a:rPr lang="en-US" sz="2000" dirty="0" smtClean="0"/>
              <a:t>= 0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2000" dirty="0" smtClean="0">
                <a:solidFill>
                  <a:srgbClr val="000099"/>
                </a:solidFill>
              </a:rPr>
              <a:t>		</a:t>
            </a:r>
            <a:r>
              <a:rPr lang="en-US" sz="2000" i="1" dirty="0" err="1" smtClean="0"/>
              <a:t>second_is_one</a:t>
            </a:r>
            <a:r>
              <a:rPr lang="en-US" sz="2000" dirty="0" smtClean="0"/>
              <a:t>: </a:t>
            </a:r>
            <a:r>
              <a:rPr lang="en-US" sz="2000" i="1" dirty="0" smtClean="0"/>
              <a:t>n</a:t>
            </a:r>
            <a:r>
              <a:rPr lang="en-US" sz="2000" dirty="0" smtClean="0"/>
              <a:t> = 1 </a:t>
            </a:r>
            <a:r>
              <a:rPr lang="en-US" sz="2000" b="1" dirty="0" smtClean="0">
                <a:solidFill>
                  <a:srgbClr val="333399"/>
                </a:solidFill>
              </a:rPr>
              <a:t>implies</a:t>
            </a:r>
            <a:r>
              <a:rPr lang="en-US" sz="2000" dirty="0" smtClean="0">
                <a:solidFill>
                  <a:srgbClr val="000099"/>
                </a:solidFill>
              </a:rPr>
              <a:t> </a:t>
            </a:r>
            <a:r>
              <a:rPr lang="en-US" sz="2000" b="1" dirty="0" smtClean="0">
                <a:solidFill>
                  <a:srgbClr val="333399"/>
                </a:solidFill>
              </a:rPr>
              <a:t>Result</a:t>
            </a:r>
            <a:r>
              <a:rPr lang="en-US" sz="2000" dirty="0" smtClean="0">
                <a:solidFill>
                  <a:srgbClr val="000099"/>
                </a:solidFill>
              </a:rPr>
              <a:t> </a:t>
            </a:r>
            <a:r>
              <a:rPr lang="en-US" sz="2000" dirty="0" smtClean="0"/>
              <a:t>= 1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2000" dirty="0" smtClean="0"/>
              <a:t>		</a:t>
            </a:r>
            <a:r>
              <a:rPr lang="en-US" sz="2000" i="1" dirty="0" err="1" smtClean="0"/>
              <a:t>other_correct</a:t>
            </a:r>
            <a:r>
              <a:rPr lang="en-US" sz="2000" dirty="0" smtClean="0"/>
              <a:t>: </a:t>
            </a:r>
            <a:r>
              <a:rPr lang="en-US" sz="2000" i="1" dirty="0" smtClean="0"/>
              <a:t>n</a:t>
            </a:r>
            <a:r>
              <a:rPr lang="en-US" sz="2000" dirty="0" smtClean="0"/>
              <a:t> &gt; 1 </a:t>
            </a:r>
            <a:r>
              <a:rPr lang="en-US" sz="2000" b="1" dirty="0" smtClean="0">
                <a:solidFill>
                  <a:srgbClr val="333399"/>
                </a:solidFill>
              </a:rPr>
              <a:t>implies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3399"/>
                </a:solidFill>
              </a:rPr>
              <a:t>Result</a:t>
            </a:r>
            <a:r>
              <a:rPr lang="en-US" sz="2000" dirty="0" smtClean="0"/>
              <a:t> = 					</a:t>
            </a:r>
            <a:r>
              <a:rPr lang="en-US" sz="2000" i="1" dirty="0" err="1" smtClean="0"/>
              <a:t>fibonacci</a:t>
            </a:r>
            <a:r>
              <a:rPr lang="en-US" sz="2000" dirty="0" smtClean="0"/>
              <a:t> (</a:t>
            </a:r>
            <a:r>
              <a:rPr lang="en-US" sz="2000" i="1" dirty="0" smtClean="0"/>
              <a:t>n </a:t>
            </a:r>
            <a:r>
              <a:rPr lang="en-US" sz="2000" dirty="0" smtClean="0"/>
              <a:t>- 1) + </a:t>
            </a:r>
            <a:r>
              <a:rPr lang="en-US" sz="2000" i="1" dirty="0" err="1" smtClean="0"/>
              <a:t>fibonacci</a:t>
            </a:r>
            <a:r>
              <a:rPr lang="en-US" sz="2000" dirty="0" smtClean="0"/>
              <a:t> (</a:t>
            </a:r>
            <a:r>
              <a:rPr lang="en-US" sz="2000" i="1" dirty="0" smtClean="0"/>
              <a:t>n</a:t>
            </a:r>
            <a:r>
              <a:rPr lang="en-US" sz="2000" dirty="0" smtClean="0"/>
              <a:t> - 2)</a:t>
            </a:r>
          </a:p>
          <a:p>
            <a:pPr>
              <a:buFont typeface="Wingdings" pitchFamily="2" charset="2"/>
              <a:buNone/>
              <a:tabLst>
                <a:tab pos="347663" algn="l"/>
                <a:tab pos="682625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  <a:endParaRPr lang="de-CH" sz="2000" b="1" dirty="0" smtClean="0">
              <a:solidFill>
                <a:srgbClr val="3333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 rot="2280000">
            <a:off x="6413500" y="797415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loops (solution)</a:t>
            </a:r>
            <a:endParaRPr lang="de-CH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742462"/>
            <a:ext cx="8424862" cy="5861538"/>
          </a:xfrm>
        </p:spPr>
        <p:txBody>
          <a:bodyPr/>
          <a:lstStyle/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i="1" dirty="0" err="1" smtClean="0"/>
              <a:t>fibonacci</a:t>
            </a:r>
            <a:r>
              <a:rPr lang="de-CH" sz="1800" dirty="0" smtClean="0"/>
              <a:t> (</a:t>
            </a:r>
            <a:r>
              <a:rPr lang="de-CH" sz="1800" i="1" dirty="0" smtClean="0"/>
              <a:t>n</a:t>
            </a:r>
            <a:r>
              <a:rPr lang="de-CH" sz="1800" dirty="0" smtClean="0"/>
              <a:t>: </a:t>
            </a:r>
            <a:r>
              <a:rPr lang="de-CH" sz="1800" i="1" dirty="0" smtClean="0"/>
              <a:t>INTEGER</a:t>
            </a:r>
            <a:r>
              <a:rPr lang="de-CH" sz="1800" dirty="0" smtClean="0"/>
              <a:t>): </a:t>
            </a:r>
            <a:r>
              <a:rPr lang="de-CH" sz="1800" i="1" dirty="0" smtClean="0"/>
              <a:t>INTEGER</a:t>
            </a:r>
            <a:endParaRPr lang="de-CH" sz="1800" dirty="0" smtClean="0"/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</a:t>
            </a:r>
            <a:r>
              <a:rPr lang="de-CH" sz="1800" b="1" dirty="0" err="1" smtClean="0">
                <a:solidFill>
                  <a:srgbClr val="333399"/>
                </a:solidFill>
              </a:rPr>
              <a:t>local</a:t>
            </a:r>
            <a:endParaRPr lang="de-CH" sz="1800" b="1" dirty="0" smtClean="0">
              <a:solidFill>
                <a:srgbClr val="333399"/>
              </a:solidFill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</a:t>
            </a:r>
            <a:r>
              <a:rPr lang="de-CH" sz="1800" i="1" dirty="0" smtClean="0"/>
              <a:t>a</a:t>
            </a:r>
            <a:r>
              <a:rPr lang="de-CH" sz="1800" dirty="0" smtClean="0"/>
              <a:t>, </a:t>
            </a:r>
            <a:r>
              <a:rPr lang="de-CH" sz="1800" i="1" dirty="0" smtClean="0"/>
              <a:t>b</a:t>
            </a:r>
            <a:r>
              <a:rPr lang="de-CH" sz="1800" dirty="0" smtClean="0"/>
              <a:t>, </a:t>
            </a:r>
            <a:r>
              <a:rPr lang="de-CH" sz="1800" i="1" dirty="0" smtClean="0"/>
              <a:t>i</a:t>
            </a:r>
            <a:r>
              <a:rPr lang="de-CH" sz="1800" dirty="0" smtClean="0"/>
              <a:t>: </a:t>
            </a:r>
            <a:r>
              <a:rPr lang="de-CH" sz="1800" i="1" dirty="0" smtClean="0"/>
              <a:t>INTEGER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</a:t>
            </a:r>
            <a:r>
              <a:rPr lang="de-CH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lnSpc>
                <a:spcPct val="60000"/>
              </a:lnSpc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b="1" dirty="0" smtClean="0">
                <a:solidFill>
                  <a:srgbClr val="000099"/>
                </a:solidFill>
              </a:rPr>
              <a:t>		</a:t>
            </a:r>
            <a:r>
              <a:rPr lang="de-CH" sz="1800" b="1" dirty="0" err="1" smtClean="0">
                <a:solidFill>
                  <a:srgbClr val="333399"/>
                </a:solidFill>
              </a:rPr>
              <a:t>if</a:t>
            </a:r>
            <a:r>
              <a:rPr lang="de-CH" sz="1800" dirty="0" smtClean="0"/>
              <a:t> </a:t>
            </a:r>
            <a:r>
              <a:rPr lang="de-CH" sz="1800" i="1" dirty="0" smtClean="0"/>
              <a:t>n</a:t>
            </a:r>
            <a:r>
              <a:rPr lang="de-CH" sz="1800" dirty="0" smtClean="0"/>
              <a:t> &lt;= 1 </a:t>
            </a:r>
            <a:r>
              <a:rPr lang="de-CH" sz="1800" b="1" dirty="0" err="1" smtClean="0">
                <a:solidFill>
                  <a:srgbClr val="333399"/>
                </a:solidFill>
              </a:rPr>
              <a:t>then</a:t>
            </a:r>
            <a:endParaRPr lang="de-CH" sz="1800" b="1" dirty="0" smtClean="0">
              <a:solidFill>
                <a:srgbClr val="333399"/>
              </a:solidFill>
            </a:endParaRPr>
          </a:p>
          <a:p>
            <a:pPr>
              <a:lnSpc>
                <a:spcPct val="60000"/>
              </a:lnSpc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</a:t>
            </a:r>
            <a:r>
              <a:rPr lang="de-CH" sz="1800" b="1" dirty="0" err="1" smtClean="0">
                <a:solidFill>
                  <a:srgbClr val="333399"/>
                </a:solidFill>
              </a:rPr>
              <a:t>Result</a:t>
            </a:r>
            <a:r>
              <a:rPr lang="de-CH" sz="1800" dirty="0" smtClean="0"/>
              <a:t> := </a:t>
            </a:r>
            <a:r>
              <a:rPr lang="de-CH" sz="1800" i="1" dirty="0" smtClean="0"/>
              <a:t>n</a:t>
            </a:r>
          </a:p>
          <a:p>
            <a:pPr>
              <a:lnSpc>
                <a:spcPct val="60000"/>
              </a:lnSpc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</a:t>
            </a:r>
            <a:r>
              <a:rPr lang="de-CH" sz="1800" b="1" dirty="0" err="1" smtClean="0">
                <a:solidFill>
                  <a:srgbClr val="333399"/>
                </a:solidFill>
              </a:rPr>
              <a:t>else</a:t>
            </a:r>
            <a:r>
              <a:rPr lang="de-CH" sz="1800" b="1" dirty="0" smtClean="0">
                <a:solidFill>
                  <a:srgbClr val="000099"/>
                </a:solidFill>
              </a:rPr>
              <a:t> </a:t>
            </a:r>
            <a:r>
              <a:rPr lang="de-CH" sz="1800" dirty="0" smtClean="0"/>
              <a:t>	</a:t>
            </a:r>
            <a:r>
              <a:rPr lang="de-CH" sz="1800" dirty="0" smtClean="0">
                <a:solidFill>
                  <a:srgbClr val="333399"/>
                </a:solidFill>
              </a:rPr>
              <a:t>	</a:t>
            </a:r>
            <a:r>
              <a:rPr lang="de-CH" sz="1800" dirty="0" smtClean="0"/>
              <a:t>	</a:t>
            </a:r>
            <a:r>
              <a:rPr lang="de-CH" sz="1800" b="1" dirty="0" smtClean="0">
                <a:solidFill>
                  <a:srgbClr val="000099"/>
                </a:solidFill>
              </a:rPr>
              <a:t>	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</a:t>
            </a:r>
            <a:r>
              <a:rPr lang="de-CH" sz="1800" b="1" dirty="0" err="1" smtClean="0">
                <a:solidFill>
                  <a:srgbClr val="333399"/>
                </a:solidFill>
              </a:rPr>
              <a:t>from</a:t>
            </a:r>
            <a:endParaRPr lang="de-CH" sz="1800" b="1" dirty="0" smtClean="0">
              <a:solidFill>
                <a:srgbClr val="333399"/>
              </a:solidFill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	</a:t>
            </a:r>
            <a:r>
              <a:rPr lang="de-CH" sz="1800" i="1" dirty="0" smtClean="0"/>
              <a:t>a</a:t>
            </a:r>
            <a:r>
              <a:rPr lang="de-CH" sz="1800" dirty="0" smtClean="0"/>
              <a:t> := </a:t>
            </a:r>
            <a:r>
              <a:rPr lang="de-CH" sz="1800" i="1" dirty="0" err="1" smtClean="0"/>
              <a:t>fibonacci</a:t>
            </a:r>
            <a:r>
              <a:rPr lang="de-CH" sz="1800" dirty="0" smtClean="0"/>
              <a:t> (0)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	</a:t>
            </a:r>
            <a:r>
              <a:rPr lang="de-CH" sz="1800" i="1" dirty="0" smtClean="0"/>
              <a:t>b</a:t>
            </a:r>
            <a:r>
              <a:rPr lang="de-CH" sz="1800" dirty="0" smtClean="0"/>
              <a:t> := </a:t>
            </a:r>
            <a:r>
              <a:rPr lang="de-CH" sz="1800" i="1" dirty="0" err="1" smtClean="0"/>
              <a:t>fibonacci</a:t>
            </a:r>
            <a:r>
              <a:rPr lang="de-CH" sz="1800" dirty="0" smtClean="0"/>
              <a:t> (1)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	</a:t>
            </a:r>
            <a:r>
              <a:rPr lang="de-CH" sz="1800" i="1" dirty="0" smtClean="0"/>
              <a:t>i</a:t>
            </a:r>
            <a:r>
              <a:rPr lang="de-CH" sz="1800" dirty="0" smtClean="0"/>
              <a:t> :=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</a:t>
            </a:r>
            <a:r>
              <a:rPr lang="de-CH" sz="1800" b="1" dirty="0" smtClean="0">
                <a:solidFill>
                  <a:srgbClr val="333399"/>
                </a:solidFill>
              </a:rPr>
              <a:t>invariant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	</a:t>
            </a:r>
            <a:r>
              <a:rPr lang="de-CH" sz="1800" i="1" dirty="0" smtClean="0"/>
              <a:t>a</a:t>
            </a:r>
            <a:r>
              <a:rPr lang="de-CH" sz="1800" dirty="0" smtClean="0"/>
              <a:t> = </a:t>
            </a:r>
            <a:r>
              <a:rPr lang="de-CH" sz="1800" i="1" dirty="0" err="1" smtClean="0"/>
              <a:t>fibonacci</a:t>
            </a:r>
            <a:r>
              <a:rPr lang="de-CH" sz="1800" dirty="0" smtClean="0"/>
              <a:t> (</a:t>
            </a:r>
            <a:r>
              <a:rPr lang="de-CH" sz="1800" i="1" dirty="0" smtClean="0"/>
              <a:t>i</a:t>
            </a:r>
            <a:r>
              <a:rPr lang="de-CH" sz="1800" dirty="0" smtClean="0"/>
              <a:t> - 1)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	</a:t>
            </a:r>
            <a:r>
              <a:rPr lang="de-CH" sz="1800" i="1" dirty="0" smtClean="0"/>
              <a:t>b</a:t>
            </a:r>
            <a:r>
              <a:rPr lang="de-CH" sz="1800" dirty="0" smtClean="0"/>
              <a:t> = </a:t>
            </a:r>
            <a:r>
              <a:rPr lang="de-CH" sz="1800" i="1" dirty="0" err="1" smtClean="0"/>
              <a:t>fibonacci</a:t>
            </a:r>
            <a:r>
              <a:rPr lang="de-CH" sz="1800" dirty="0" smtClean="0"/>
              <a:t> (</a:t>
            </a:r>
            <a:r>
              <a:rPr lang="de-CH" sz="1800" i="1" dirty="0" smtClean="0"/>
              <a:t>i</a:t>
            </a:r>
            <a:r>
              <a:rPr lang="de-CH" sz="1800" dirty="0" smtClean="0"/>
              <a:t> 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</a:t>
            </a:r>
            <a:r>
              <a:rPr lang="de-CH" sz="1800" b="1" dirty="0" err="1" smtClean="0">
                <a:solidFill>
                  <a:srgbClr val="333399"/>
                </a:solidFill>
              </a:rPr>
              <a:t>until</a:t>
            </a:r>
            <a:endParaRPr lang="de-CH" sz="1800" b="1" dirty="0" smtClean="0">
              <a:solidFill>
                <a:srgbClr val="333399"/>
              </a:solidFill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	</a:t>
            </a:r>
            <a:r>
              <a:rPr lang="de-CH" sz="1800" i="1" dirty="0" smtClean="0"/>
              <a:t>i</a:t>
            </a:r>
            <a:r>
              <a:rPr lang="de-CH" sz="1800" dirty="0" smtClean="0"/>
              <a:t> = </a:t>
            </a:r>
            <a:r>
              <a:rPr lang="de-CH" sz="1800" i="1" dirty="0" smtClean="0"/>
              <a:t>n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</a:t>
            </a:r>
            <a:r>
              <a:rPr lang="de-CH" sz="1800" b="1" dirty="0" err="1" smtClean="0">
                <a:solidFill>
                  <a:srgbClr val="333399"/>
                </a:solidFill>
              </a:rPr>
              <a:t>loop</a:t>
            </a:r>
            <a:endParaRPr lang="de-CH" sz="1800" b="1" dirty="0" smtClean="0">
              <a:solidFill>
                <a:srgbClr val="333399"/>
              </a:solidFill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	</a:t>
            </a:r>
            <a:r>
              <a:rPr lang="de-CH" sz="1800" b="1" dirty="0" err="1" smtClean="0">
                <a:solidFill>
                  <a:srgbClr val="333399"/>
                </a:solidFill>
              </a:rPr>
              <a:t>Result</a:t>
            </a:r>
            <a:r>
              <a:rPr lang="de-CH" sz="1800" b="1" dirty="0" smtClean="0">
                <a:solidFill>
                  <a:srgbClr val="333399"/>
                </a:solidFill>
              </a:rPr>
              <a:t> </a:t>
            </a:r>
            <a:r>
              <a:rPr lang="de-CH" sz="1800" dirty="0" smtClean="0"/>
              <a:t>:= </a:t>
            </a:r>
            <a:r>
              <a:rPr lang="de-CH" sz="1800" i="1" dirty="0" smtClean="0"/>
              <a:t>a</a:t>
            </a:r>
            <a:r>
              <a:rPr lang="de-CH" sz="1800" dirty="0" smtClean="0"/>
              <a:t> + </a:t>
            </a:r>
            <a:r>
              <a:rPr lang="de-CH" sz="1800" i="1" dirty="0" smtClean="0"/>
              <a:t>b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en-US" sz="1800" i="1" dirty="0" smtClean="0"/>
              <a:t>				a := b</a:t>
            </a:r>
            <a:endParaRPr lang="de-CH" sz="1800" i="1" dirty="0" smtClean="0"/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	</a:t>
            </a:r>
            <a:r>
              <a:rPr lang="de-CH" sz="1800" i="1" dirty="0" smtClean="0"/>
              <a:t>b</a:t>
            </a:r>
            <a:r>
              <a:rPr lang="de-CH" sz="1800" dirty="0" smtClean="0"/>
              <a:t> := </a:t>
            </a:r>
            <a:r>
              <a:rPr lang="de-CH" sz="1800" b="1" dirty="0" err="1" smtClean="0">
                <a:solidFill>
                  <a:srgbClr val="333399"/>
                </a:solidFill>
              </a:rPr>
              <a:t>Result</a:t>
            </a:r>
            <a:endParaRPr lang="de-CH" sz="1800" b="1" dirty="0" smtClean="0">
              <a:solidFill>
                <a:srgbClr val="333399"/>
              </a:solidFill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	</a:t>
            </a:r>
            <a:r>
              <a:rPr lang="de-CH" sz="1800" i="1" dirty="0" smtClean="0"/>
              <a:t>i</a:t>
            </a:r>
            <a:r>
              <a:rPr lang="de-CH" sz="1800" dirty="0" smtClean="0"/>
              <a:t> := </a:t>
            </a:r>
            <a:r>
              <a:rPr lang="de-CH" sz="1800" i="1" dirty="0" smtClean="0"/>
              <a:t>i</a:t>
            </a:r>
            <a:r>
              <a:rPr lang="de-CH" sz="1800" dirty="0" smtClean="0"/>
              <a:t> + 1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333399"/>
                </a:solidFill>
              </a:rPr>
              <a:t>variant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en-US" sz="1800" dirty="0" smtClean="0"/>
              <a:t>				n - </a:t>
            </a:r>
            <a:r>
              <a:rPr lang="en-US" sz="1800" dirty="0" err="1" smtClean="0"/>
              <a:t>i</a:t>
            </a:r>
            <a:endParaRPr lang="de-CH" sz="1800" dirty="0" smtClean="0"/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		</a:t>
            </a:r>
            <a:r>
              <a:rPr lang="de-CH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60000"/>
              </a:lnSpc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en-US" sz="1800" b="1" dirty="0" smtClean="0">
                <a:solidFill>
                  <a:srgbClr val="000099"/>
                </a:solidFill>
              </a:rPr>
              <a:t>		</a:t>
            </a:r>
            <a:r>
              <a:rPr lang="de-CH" sz="1800" b="1" dirty="0" smtClean="0">
                <a:solidFill>
                  <a:srgbClr val="000099"/>
                </a:solidFill>
              </a:rPr>
              <a:t> </a:t>
            </a:r>
            <a:r>
              <a:rPr lang="de-CH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  <a:tab pos="1371600" algn="l"/>
              </a:tabLst>
            </a:pPr>
            <a:r>
              <a:rPr lang="de-CH" sz="1800" dirty="0" smtClean="0"/>
              <a:t>	</a:t>
            </a:r>
            <a:r>
              <a:rPr lang="de-CH" sz="1800" b="1" dirty="0" smtClean="0">
                <a:solidFill>
                  <a:srgbClr val="333399"/>
                </a:solidFill>
              </a:rPr>
              <a:t>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 rot="2280000">
            <a:off x="6413500" y="828675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Abstraction</a:t>
            </a:r>
            <a:endParaRPr lang="de-CH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07353" y="831533"/>
            <a:ext cx="8424862" cy="13446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rgbClr val="C00000"/>
                </a:solidFill>
              </a:rPr>
              <a:t>abstract</a:t>
            </a:r>
            <a:r>
              <a:rPr lang="en-US" dirty="0" smtClean="0">
                <a:solidFill>
                  <a:schemeClr val="tx1"/>
                </a:solidFill>
              </a:rPr>
              <a:t> is to capture the essence behind the details and the specifics.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client is interested in: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6240" y="2172970"/>
            <a:ext cx="8424863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</a:rPr>
              <a:t>a </a:t>
            </a:r>
            <a:r>
              <a:rPr lang="en-US" kern="0" dirty="0">
                <a:solidFill>
                  <a:srgbClr val="C00000"/>
                </a:solidFill>
                <a:latin typeface="+mn-lt"/>
              </a:rPr>
              <a:t>set of services</a:t>
            </a:r>
            <a:r>
              <a:rPr lang="en-US" kern="0" dirty="0">
                <a:latin typeface="+mn-lt"/>
              </a:rPr>
              <a:t> that a software module provides, not its internal </a:t>
            </a:r>
            <a:r>
              <a:rPr lang="en-US" kern="0" dirty="0">
                <a:solidFill>
                  <a:srgbClr val="C00000"/>
                </a:solidFill>
                <a:latin typeface="+mn-lt"/>
              </a:rPr>
              <a:t>representation</a:t>
            </a: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72428" y="3479483"/>
            <a:ext cx="84248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>
                <a:solidFill>
                  <a:srgbClr val="C00000"/>
                </a:solidFill>
                <a:latin typeface="+mn-lt"/>
              </a:rPr>
              <a:t>what</a:t>
            </a:r>
            <a:r>
              <a:rPr lang="en-US" kern="0" dirty="0">
                <a:latin typeface="+mn-lt"/>
              </a:rPr>
              <a:t> a service does, not </a:t>
            </a:r>
            <a:r>
              <a:rPr lang="en-US" kern="0" dirty="0">
                <a:solidFill>
                  <a:srgbClr val="C00000"/>
                </a:solidFill>
                <a:latin typeface="+mn-lt"/>
              </a:rPr>
              <a:t>how</a:t>
            </a:r>
            <a:r>
              <a:rPr lang="en-US" kern="0" dirty="0">
                <a:latin typeface="+mn-lt"/>
              </a:rPr>
              <a:t> it does it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72428" y="2969895"/>
            <a:ext cx="8424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ctr" eaLnBrk="0" hangingPunct="0"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hence, the class abstraction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72428" y="3954145"/>
            <a:ext cx="84248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ctr" eaLnBrk="0" hangingPunct="0"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hence, the feature abstraction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72428" y="4457383"/>
            <a:ext cx="8424862" cy="49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 smtClean="0">
                <a:latin typeface="+mn-lt"/>
              </a:rPr>
              <a:t>Programming </a:t>
            </a:r>
            <a:r>
              <a:rPr lang="en-US" kern="0" dirty="0">
                <a:latin typeface="+mn-lt"/>
              </a:rPr>
              <a:t>is all about finding right abstractions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70378" y="4953758"/>
            <a:ext cx="8424862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 smtClean="0">
                <a:latin typeface="+mn-lt"/>
              </a:rPr>
              <a:t>However, the abstractions we choose can sometimes fail, and we need to find new, more suitable ones.</a:t>
            </a:r>
            <a:endParaRPr lang="en-US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5644924"/>
          </a:xfrm>
        </p:spPr>
        <p:txBody>
          <a:bodyPr/>
          <a:lstStyle/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Conditional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Loop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Abstractions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Exporting features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Abstraction</a:t>
            </a:r>
            <a:endParaRPr lang="de-CH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5438" y="858837"/>
            <a:ext cx="8424862" cy="49799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”A simplification of something much more complicated that is going on under the covers. As it turns out, a lot of computer programming consists of building abstractions.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is a string library? It's a way to pretend that computers can manipulate strings just as easily as they can manipulate numbers.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is a file system? It's a way to pretend that a hard drive isn't really a bunch of spinning magnetic platters that can store bits at certain locations, but rather a hierarchical system of folders-within-folders containing individual files that in turn consist of one or more strings of bytes.“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20663" y="6450012"/>
            <a:ext cx="84248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8B0000"/>
              </a:buClr>
            </a:pPr>
            <a:r>
              <a:rPr lang="en-US" sz="1600" dirty="0" smtClean="0"/>
              <a:t>(extract from </a:t>
            </a:r>
            <a:r>
              <a:rPr lang="en-US" sz="1600" dirty="0" smtClean="0">
                <a:hlinkClick r:id="rId2"/>
              </a:rPr>
              <a:t>http://www.joelonsoftware.com/articles/LeakyAbstractions.html</a:t>
            </a:r>
            <a:r>
              <a:rPr lang="en-US" sz="1600" dirty="0" smtClean="0"/>
              <a:t> 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abstractions  (classes)</a:t>
            </a:r>
            <a:endParaRPr lang="de-CH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424862" cy="198278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Suppose you want to model your room:</a:t>
            </a:r>
          </a:p>
          <a:p>
            <a:pPr>
              <a:buNone/>
              <a:tabLst>
                <a:tab pos="346075" algn="l"/>
                <a:tab pos="690563" algn="l"/>
              </a:tabLst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	class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ROOM</a:t>
            </a:r>
          </a:p>
          <a:p>
            <a:pPr>
              <a:buNone/>
              <a:tabLst>
                <a:tab pos="346075" algn="l"/>
                <a:tab pos="690563" algn="l"/>
              </a:tabLst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	feature</a:t>
            </a:r>
          </a:p>
          <a:p>
            <a:pPr>
              <a:buNone/>
              <a:tabLst>
                <a:tab pos="346075" algn="l"/>
                <a:tab pos="690563" algn="l"/>
              </a:tabLst>
            </a:pPr>
            <a:r>
              <a:rPr lang="en-US" sz="2000" dirty="0" smtClean="0">
                <a:latin typeface="Comic Sans MS" pitchFamily="66" charset="0"/>
              </a:rPr>
              <a:t> 		</a:t>
            </a:r>
            <a:r>
              <a:rPr lang="en-US" sz="2000" dirty="0" smtClean="0">
                <a:solidFill>
                  <a:srgbClr val="990000"/>
                </a:solidFill>
                <a:latin typeface="Comic Sans MS" pitchFamily="66" charset="0"/>
              </a:rPr>
              <a:t>-- to be determined</a:t>
            </a:r>
          </a:p>
          <a:p>
            <a:pPr>
              <a:buNone/>
              <a:tabLst>
                <a:tab pos="346075" algn="l"/>
                <a:tab pos="690563" algn="l"/>
              </a:tabLst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	end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Textfeld 5"/>
          <p:cNvSpPr txBox="1"/>
          <p:nvPr/>
        </p:nvSpPr>
        <p:spPr>
          <a:xfrm>
            <a:off x="457200" y="3152140"/>
            <a:ext cx="802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Your room probably has thousands of properties and hundreds of things in it. </a:t>
            </a:r>
            <a:endParaRPr lang="de-DE" dirty="0"/>
          </a:p>
        </p:txBody>
      </p:sp>
      <p:sp>
        <p:nvSpPr>
          <p:cNvPr id="7" name="Textfeld 7"/>
          <p:cNvSpPr txBox="1"/>
          <p:nvPr/>
        </p:nvSpPr>
        <p:spPr>
          <a:xfrm>
            <a:off x="6968490" y="2064385"/>
            <a:ext cx="819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size</a:t>
            </a:r>
            <a:endParaRPr lang="de-DE" sz="2000" dirty="0"/>
          </a:p>
        </p:txBody>
      </p:sp>
      <p:sp>
        <p:nvSpPr>
          <p:cNvPr id="8" name="Textfeld 8"/>
          <p:cNvSpPr txBox="1"/>
          <p:nvPr/>
        </p:nvSpPr>
        <p:spPr>
          <a:xfrm>
            <a:off x="4599940" y="1885950"/>
            <a:ext cx="151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location</a:t>
            </a:r>
            <a:endParaRPr lang="de-DE" sz="2000" dirty="0"/>
          </a:p>
        </p:txBody>
      </p:sp>
      <p:sp>
        <p:nvSpPr>
          <p:cNvPr id="9" name="Textfeld 9"/>
          <p:cNvSpPr txBox="1"/>
          <p:nvPr/>
        </p:nvSpPr>
        <p:spPr>
          <a:xfrm>
            <a:off x="6644005" y="1678940"/>
            <a:ext cx="151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/>
              <a:t>material</a:t>
            </a:r>
            <a:endParaRPr lang="de-DE" sz="2000" dirty="0"/>
          </a:p>
        </p:txBody>
      </p:sp>
      <p:sp>
        <p:nvSpPr>
          <p:cNvPr id="10" name="Textfeld 10"/>
          <p:cNvSpPr txBox="1"/>
          <p:nvPr/>
        </p:nvSpPr>
        <p:spPr>
          <a:xfrm>
            <a:off x="7366000" y="2555855"/>
            <a:ext cx="116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messy</a:t>
            </a:r>
            <a:r>
              <a:rPr lang="de-CH" sz="2000" dirty="0" smtClean="0"/>
              <a:t>?</a:t>
            </a:r>
            <a:endParaRPr lang="de-DE" sz="2000" dirty="0"/>
          </a:p>
        </p:txBody>
      </p:sp>
      <p:sp>
        <p:nvSpPr>
          <p:cNvPr id="11" name="Textfeld 11"/>
          <p:cNvSpPr txBox="1"/>
          <p:nvPr/>
        </p:nvSpPr>
        <p:spPr>
          <a:xfrm>
            <a:off x="5559425" y="1685925"/>
            <a:ext cx="851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door</a:t>
            </a:r>
            <a:endParaRPr lang="de-DE" sz="2000" dirty="0"/>
          </a:p>
        </p:txBody>
      </p:sp>
      <p:sp>
        <p:nvSpPr>
          <p:cNvPr id="12" name="Textfeld 12"/>
          <p:cNvSpPr txBox="1"/>
          <p:nvPr/>
        </p:nvSpPr>
        <p:spPr>
          <a:xfrm>
            <a:off x="6723380" y="2345690"/>
            <a:ext cx="1079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shape</a:t>
            </a:r>
            <a:endParaRPr lang="de-DE" sz="2000" dirty="0"/>
          </a:p>
        </p:txBody>
      </p:sp>
      <p:sp>
        <p:nvSpPr>
          <p:cNvPr id="13" name="Textfeld 13"/>
          <p:cNvSpPr txBox="1"/>
          <p:nvPr/>
        </p:nvSpPr>
        <p:spPr>
          <a:xfrm>
            <a:off x="5431790" y="2031365"/>
            <a:ext cx="151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computer</a:t>
            </a:r>
            <a:endParaRPr lang="de-DE" sz="2000" dirty="0"/>
          </a:p>
        </p:txBody>
      </p:sp>
      <p:sp>
        <p:nvSpPr>
          <p:cNvPr id="14" name="Textfeld 14"/>
          <p:cNvSpPr txBox="1"/>
          <p:nvPr/>
        </p:nvSpPr>
        <p:spPr>
          <a:xfrm>
            <a:off x="6287135" y="1837690"/>
            <a:ext cx="835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bed</a:t>
            </a:r>
            <a:endParaRPr lang="de-DE" sz="2000" dirty="0"/>
          </a:p>
        </p:txBody>
      </p:sp>
      <p:sp>
        <p:nvSpPr>
          <p:cNvPr id="15" name="Textfeld 15"/>
          <p:cNvSpPr txBox="1"/>
          <p:nvPr/>
        </p:nvSpPr>
        <p:spPr>
          <a:xfrm>
            <a:off x="7496810" y="1892935"/>
            <a:ext cx="151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desk</a:t>
            </a:r>
            <a:endParaRPr lang="de-DE" sz="2000" dirty="0"/>
          </a:p>
        </p:txBody>
      </p:sp>
      <p:sp>
        <p:nvSpPr>
          <p:cNvPr id="16" name="Textfeld 16"/>
          <p:cNvSpPr txBox="1"/>
          <p:nvPr/>
        </p:nvSpPr>
        <p:spPr>
          <a:xfrm>
            <a:off x="4685665" y="2400300"/>
            <a:ext cx="151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furniture</a:t>
            </a:r>
            <a:endParaRPr lang="de-DE" sz="2000" dirty="0"/>
          </a:p>
        </p:txBody>
      </p:sp>
      <p:sp>
        <p:nvSpPr>
          <p:cNvPr id="17" name="Textfeld 17"/>
          <p:cNvSpPr txBox="1"/>
          <p:nvPr/>
        </p:nvSpPr>
        <p:spPr>
          <a:xfrm>
            <a:off x="6089015" y="2433935"/>
            <a:ext cx="151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etc</a:t>
            </a:r>
            <a:endParaRPr lang="de-DE" sz="2000" dirty="0"/>
          </a:p>
        </p:txBody>
      </p:sp>
      <p:sp>
        <p:nvSpPr>
          <p:cNvPr id="18" name="Textfeld 18"/>
          <p:cNvSpPr txBox="1"/>
          <p:nvPr/>
        </p:nvSpPr>
        <p:spPr>
          <a:xfrm>
            <a:off x="5768975" y="2640945"/>
            <a:ext cx="151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etc</a:t>
            </a:r>
            <a:endParaRPr lang="de-DE" sz="2000" dirty="0"/>
          </a:p>
        </p:txBody>
      </p:sp>
      <p:sp>
        <p:nvSpPr>
          <p:cNvPr id="19" name="Textfeld 19"/>
          <p:cNvSpPr txBox="1"/>
          <p:nvPr/>
        </p:nvSpPr>
        <p:spPr>
          <a:xfrm>
            <a:off x="6516370" y="2612370"/>
            <a:ext cx="151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etc</a:t>
            </a:r>
            <a:endParaRPr lang="de-DE" sz="2000" dirty="0"/>
          </a:p>
        </p:txBody>
      </p:sp>
      <p:sp>
        <p:nvSpPr>
          <p:cNvPr id="20" name="Textfeld 20"/>
          <p:cNvSpPr txBox="1"/>
          <p:nvPr/>
        </p:nvSpPr>
        <p:spPr>
          <a:xfrm>
            <a:off x="466090" y="4137025"/>
            <a:ext cx="82391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Therefore</a:t>
            </a:r>
            <a:r>
              <a:rPr lang="de-CH" dirty="0" smtClean="0"/>
              <a:t>,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a </a:t>
            </a:r>
            <a:r>
              <a:rPr lang="de-CH" dirty="0" err="1" smtClean="0"/>
              <a:t>first</a:t>
            </a:r>
            <a:r>
              <a:rPr lang="de-CH" dirty="0" smtClean="0"/>
              <a:t> </a:t>
            </a:r>
            <a:r>
              <a:rPr lang="de-CH" dirty="0" err="1" smtClean="0"/>
              <a:t>abstraction</a:t>
            </a:r>
            <a:r>
              <a:rPr lang="de-CH" dirty="0" smtClean="0"/>
              <a:t>: </a:t>
            </a:r>
            <a:r>
              <a:rPr lang="de-CH" dirty="0" err="1" smtClean="0"/>
              <a:t>What</a:t>
            </a:r>
            <a:r>
              <a:rPr lang="de-CH" dirty="0" smtClean="0"/>
              <a:t> do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want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model?</a:t>
            </a:r>
          </a:p>
          <a:p>
            <a:r>
              <a:rPr lang="de-CH" dirty="0" smtClean="0"/>
              <a:t>In </a:t>
            </a:r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r>
              <a:rPr lang="de-CH" dirty="0" smtClean="0"/>
              <a:t>,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focus</a:t>
            </a:r>
            <a:r>
              <a:rPr lang="de-CH" dirty="0" smtClean="0"/>
              <a:t> on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size</a:t>
            </a:r>
            <a:r>
              <a:rPr lang="de-CH" dirty="0" smtClean="0"/>
              <a:t>,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door</a:t>
            </a:r>
            <a:r>
              <a:rPr lang="de-CH" dirty="0" smtClean="0"/>
              <a:t>,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computer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bed</a:t>
            </a:r>
            <a:r>
              <a:rPr lang="de-CH" dirty="0" smtClean="0"/>
              <a:t>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Finding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right</a:t>
            </a:r>
            <a:r>
              <a:rPr lang="de-CH" dirty="0" smtClean="0"/>
              <a:t> </a:t>
            </a:r>
            <a:r>
              <a:rPr lang="de-CH" dirty="0" err="1" smtClean="0"/>
              <a:t>abstractions</a:t>
            </a:r>
            <a:r>
              <a:rPr lang="de-CH" dirty="0" smtClean="0"/>
              <a:t> (</a:t>
            </a:r>
            <a:r>
              <a:rPr lang="de-CH" dirty="0" err="1" smtClean="0"/>
              <a:t>classes</a:t>
            </a:r>
            <a:r>
              <a:rPr lang="de-CH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tx1"/>
                </a:solidFill>
              </a:rPr>
              <a:t>To</a:t>
            </a:r>
            <a:r>
              <a:rPr lang="de-CH" dirty="0" smtClean="0">
                <a:solidFill>
                  <a:schemeClr val="tx1"/>
                </a:solidFill>
              </a:rPr>
              <a:t> model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size</a:t>
            </a:r>
            <a:r>
              <a:rPr lang="de-CH" dirty="0" smtClean="0">
                <a:solidFill>
                  <a:schemeClr val="tx1"/>
                </a:solidFill>
              </a:rPr>
              <a:t>, an </a:t>
            </a:r>
            <a:r>
              <a:rPr lang="de-CH" dirty="0" err="1" smtClean="0">
                <a:solidFill>
                  <a:schemeClr val="tx1"/>
                </a:solidFill>
              </a:rPr>
              <a:t>attribute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of</a:t>
            </a:r>
            <a:r>
              <a:rPr lang="de-CH" dirty="0" smtClean="0">
                <a:solidFill>
                  <a:schemeClr val="tx1"/>
                </a:solidFill>
              </a:rPr>
              <a:t> type </a:t>
            </a:r>
            <a:r>
              <a:rPr lang="de-CH" i="1" kern="1200" dirty="0" smtClean="0">
                <a:latin typeface="Comic Sans MS" pitchFamily="66" charset="0"/>
              </a:rPr>
              <a:t>DOUBLE</a:t>
            </a:r>
            <a:r>
              <a:rPr lang="de-CH" dirty="0" smtClean="0">
                <a:solidFill>
                  <a:schemeClr val="tx1"/>
                </a:solidFill>
              </a:rPr>
              <a:t>  </a:t>
            </a:r>
            <a:r>
              <a:rPr lang="de-CH" dirty="0" err="1" smtClean="0">
                <a:solidFill>
                  <a:schemeClr val="tx1"/>
                </a:solidFill>
              </a:rPr>
              <a:t>is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probably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enough</a:t>
            </a:r>
            <a:r>
              <a:rPr lang="de-CH" dirty="0" smtClean="0">
                <a:solidFill>
                  <a:schemeClr val="tx1"/>
                </a:solidFill>
              </a:rPr>
              <a:t>, </a:t>
            </a:r>
            <a:r>
              <a:rPr lang="de-CH" dirty="0" err="1" smtClean="0">
                <a:solidFill>
                  <a:schemeClr val="tx1"/>
                </a:solidFill>
              </a:rPr>
              <a:t>since</a:t>
            </a:r>
            <a:r>
              <a:rPr lang="de-CH" dirty="0" smtClean="0">
                <a:solidFill>
                  <a:schemeClr val="tx1"/>
                </a:solidFill>
              </a:rPr>
              <a:t> all </a:t>
            </a:r>
            <a:r>
              <a:rPr lang="de-CH" dirty="0" err="1" smtClean="0">
                <a:solidFill>
                  <a:schemeClr val="tx1"/>
                </a:solidFill>
              </a:rPr>
              <a:t>we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are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interested</a:t>
            </a:r>
            <a:r>
              <a:rPr lang="de-CH" dirty="0" smtClean="0">
                <a:solidFill>
                  <a:schemeClr val="tx1"/>
                </a:solidFill>
              </a:rPr>
              <a:t> in </a:t>
            </a:r>
            <a:r>
              <a:rPr lang="de-CH" dirty="0" err="1" smtClean="0">
                <a:solidFill>
                  <a:schemeClr val="tx1"/>
                </a:solidFill>
              </a:rPr>
              <a:t>is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it‘s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value</a:t>
            </a:r>
            <a:r>
              <a:rPr lang="de-CH" dirty="0" smtClean="0">
                <a:solidFill>
                  <a:schemeClr val="tx1"/>
                </a:solidFill>
              </a:rPr>
              <a:t>: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00024" y="2805321"/>
            <a:ext cx="8524875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ROOM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	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size:</a:t>
            </a:r>
            <a:r>
              <a:rPr lang="en-US" sz="2000" b="1" dirty="0" smtClean="0">
                <a:solidFill>
                  <a:srgbClr val="333399"/>
                </a:solidFill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DOUBLE</a:t>
            </a:r>
          </a:p>
          <a:p>
            <a:pPr>
              <a:buNone/>
            </a:pPr>
            <a:r>
              <a:rPr lang="en-US" sz="2000" dirty="0" smtClean="0"/>
              <a:t> 		</a:t>
            </a:r>
            <a:r>
              <a:rPr lang="en-US" sz="2000" dirty="0" smtClean="0">
                <a:solidFill>
                  <a:srgbClr val="990000"/>
                </a:solidFill>
              </a:rPr>
              <a:t>-- Size of the room.</a:t>
            </a:r>
          </a:p>
          <a:p>
            <a:pPr>
              <a:buNone/>
            </a:pPr>
            <a:endParaRPr lang="en-US" sz="2000" b="1" dirty="0" smtClean="0">
              <a:solidFill>
                <a:srgbClr val="333399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Finding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right</a:t>
            </a:r>
            <a:r>
              <a:rPr lang="de-CH" dirty="0" smtClean="0"/>
              <a:t> </a:t>
            </a:r>
            <a:r>
              <a:rPr lang="de-CH" dirty="0" err="1" smtClean="0"/>
              <a:t>abstractions</a:t>
            </a:r>
            <a:r>
              <a:rPr lang="de-CH" dirty="0" smtClean="0"/>
              <a:t> (</a:t>
            </a:r>
            <a:r>
              <a:rPr lang="de-CH" dirty="0" err="1" smtClean="0"/>
              <a:t>classes</a:t>
            </a:r>
            <a:r>
              <a:rPr lang="de-CH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tx1"/>
                </a:solidFill>
              </a:rPr>
              <a:t>Now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want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to</a:t>
            </a:r>
            <a:r>
              <a:rPr lang="de-CH" dirty="0" smtClean="0">
                <a:solidFill>
                  <a:schemeClr val="tx1"/>
                </a:solidFill>
              </a:rPr>
              <a:t> model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</a:p>
          <a:p>
            <a:r>
              <a:rPr lang="de-CH" dirty="0" err="1" smtClean="0">
                <a:solidFill>
                  <a:schemeClr val="tx1"/>
                </a:solidFill>
              </a:rPr>
              <a:t>If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are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only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interested</a:t>
            </a:r>
            <a:r>
              <a:rPr lang="de-CH" dirty="0" smtClean="0">
                <a:solidFill>
                  <a:schemeClr val="tx1"/>
                </a:solidFill>
              </a:rPr>
              <a:t> in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state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, i.e. </a:t>
            </a:r>
            <a:r>
              <a:rPr lang="de-CH" dirty="0" err="1" smtClean="0">
                <a:solidFill>
                  <a:schemeClr val="tx1"/>
                </a:solidFill>
              </a:rPr>
              <a:t>if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is</a:t>
            </a:r>
            <a:r>
              <a:rPr lang="de-CH" dirty="0" smtClean="0">
                <a:solidFill>
                  <a:schemeClr val="tx1"/>
                </a:solidFill>
              </a:rPr>
              <a:t> open </a:t>
            </a:r>
            <a:r>
              <a:rPr lang="de-CH" dirty="0" err="1" smtClean="0">
                <a:solidFill>
                  <a:schemeClr val="tx1"/>
                </a:solidFill>
              </a:rPr>
              <a:t>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closed</a:t>
            </a:r>
            <a:r>
              <a:rPr lang="de-CH" dirty="0" smtClean="0">
                <a:solidFill>
                  <a:schemeClr val="tx1"/>
                </a:solidFill>
              </a:rPr>
              <a:t>, a simple </a:t>
            </a:r>
            <a:r>
              <a:rPr lang="de-CH" dirty="0" err="1" smtClean="0">
                <a:solidFill>
                  <a:schemeClr val="tx1"/>
                </a:solidFill>
              </a:rPr>
              <a:t>attribute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of</a:t>
            </a:r>
            <a:r>
              <a:rPr lang="de-CH" dirty="0" smtClean="0">
                <a:solidFill>
                  <a:schemeClr val="tx1"/>
                </a:solidFill>
              </a:rPr>
              <a:t> type </a:t>
            </a:r>
            <a:r>
              <a:rPr lang="de-CH" i="1" kern="1200" dirty="0" smtClean="0">
                <a:latin typeface="Comic Sans MS" pitchFamily="66" charset="0"/>
              </a:rPr>
              <a:t>BOOLEAN</a:t>
            </a:r>
            <a:r>
              <a:rPr lang="de-CH" dirty="0" smtClean="0">
                <a:solidFill>
                  <a:schemeClr val="tx1"/>
                </a:solidFill>
              </a:rPr>
              <a:t/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tx1"/>
                </a:solidFill>
              </a:rPr>
              <a:t>will do:</a:t>
            </a: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00024" y="2567196"/>
            <a:ext cx="852487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tabLst>
                <a:tab pos="347663" algn="l"/>
                <a:tab pos="682625" algn="l"/>
              </a:tabLst>
            </a:pPr>
            <a:r>
              <a:rPr lang="en-US" sz="2000" b="1" dirty="0" smtClean="0">
                <a:solidFill>
                  <a:srgbClr val="333399"/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ROOM</a:t>
            </a:r>
          </a:p>
          <a:p>
            <a:pPr>
              <a:buNone/>
              <a:tabLst>
                <a:tab pos="347663" algn="l"/>
                <a:tab pos="682625" algn="l"/>
              </a:tabLst>
            </a:pPr>
            <a:r>
              <a:rPr lang="en-US" sz="2000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buNone/>
              <a:tabLst>
                <a:tab pos="347663" algn="l"/>
                <a:tab pos="682625" algn="l"/>
              </a:tabLst>
            </a:pPr>
            <a:r>
              <a:rPr lang="en-US" sz="2000" b="1" dirty="0" smtClean="0">
                <a:solidFill>
                  <a:srgbClr val="333399"/>
                </a:solidFill>
              </a:rPr>
              <a:t>	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size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:</a:t>
            </a:r>
            <a:r>
              <a:rPr lang="en-US" sz="2000" b="1" dirty="0" smtClean="0">
                <a:solidFill>
                  <a:srgbClr val="333399"/>
                </a:solidFill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DOUBLE</a:t>
            </a:r>
          </a:p>
          <a:p>
            <a:pPr>
              <a:buNone/>
              <a:tabLst>
                <a:tab pos="347663" algn="l"/>
                <a:tab pos="682625" algn="l"/>
              </a:tabLst>
            </a:pPr>
            <a:r>
              <a:rPr lang="en-US" sz="2000" dirty="0" smtClean="0"/>
              <a:t> 		</a:t>
            </a:r>
            <a:r>
              <a:rPr lang="en-US" sz="2000" dirty="0" smtClean="0">
                <a:solidFill>
                  <a:srgbClr val="990000"/>
                </a:solidFill>
                <a:latin typeface="+mn-lt"/>
              </a:rPr>
              <a:t>-- Size of the room.</a:t>
            </a:r>
          </a:p>
          <a:p>
            <a:pPr>
              <a:buNone/>
              <a:tabLst>
                <a:tab pos="347663" algn="l"/>
                <a:tab pos="682625" algn="l"/>
              </a:tabLst>
            </a:pPr>
            <a:r>
              <a:rPr lang="en-US" sz="2000" dirty="0" smtClean="0">
                <a:solidFill>
                  <a:srgbClr val="990000"/>
                </a:solidFill>
              </a:rPr>
              <a:t>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is_door_open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:</a:t>
            </a:r>
            <a:r>
              <a:rPr lang="en-US" sz="2000" b="1" dirty="0" smtClean="0">
                <a:solidFill>
                  <a:srgbClr val="333399"/>
                </a:solidFill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BOOLEAN</a:t>
            </a:r>
          </a:p>
          <a:p>
            <a:pPr>
              <a:buNone/>
              <a:tabLst>
                <a:tab pos="347663" algn="l"/>
                <a:tab pos="682625" algn="l"/>
              </a:tabLst>
            </a:pPr>
            <a:r>
              <a:rPr lang="en-US" sz="2000" dirty="0" smtClean="0"/>
              <a:t> 		</a:t>
            </a:r>
            <a:r>
              <a:rPr lang="en-US" sz="2000" dirty="0" smtClean="0">
                <a:solidFill>
                  <a:srgbClr val="990000"/>
                </a:solidFill>
              </a:rPr>
              <a:t>-- Is the door open or closed?</a:t>
            </a:r>
          </a:p>
          <a:p>
            <a:pPr>
              <a:buNone/>
              <a:tabLst>
                <a:tab pos="347663" algn="l"/>
                <a:tab pos="682625" algn="l"/>
              </a:tabLst>
            </a:pPr>
            <a:r>
              <a:rPr lang="en-US" sz="2000" dirty="0" smtClean="0">
                <a:solidFill>
                  <a:srgbClr val="990000"/>
                </a:solidFill>
              </a:rPr>
              <a:t>	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...</a:t>
            </a:r>
          </a:p>
          <a:p>
            <a:pPr>
              <a:buNone/>
              <a:tabLst>
                <a:tab pos="347663" algn="l"/>
                <a:tab pos="682625" algn="l"/>
              </a:tabLst>
            </a:pP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Finding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right</a:t>
            </a:r>
            <a:r>
              <a:rPr lang="de-CH" dirty="0" smtClean="0"/>
              <a:t> </a:t>
            </a:r>
            <a:r>
              <a:rPr lang="de-CH" dirty="0" err="1" smtClean="0"/>
              <a:t>abstractions</a:t>
            </a:r>
            <a:r>
              <a:rPr lang="de-CH" dirty="0" smtClean="0"/>
              <a:t> (</a:t>
            </a:r>
            <a:r>
              <a:rPr lang="de-CH" dirty="0" err="1" smtClean="0"/>
              <a:t>classes</a:t>
            </a:r>
            <a:r>
              <a:rPr lang="de-CH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But </a:t>
            </a:r>
            <a:r>
              <a:rPr lang="de-CH" dirty="0" err="1" smtClean="0">
                <a:solidFill>
                  <a:schemeClr val="tx1"/>
                </a:solidFill>
              </a:rPr>
              <a:t>what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are</a:t>
            </a:r>
            <a:r>
              <a:rPr lang="de-CH" dirty="0" smtClean="0">
                <a:solidFill>
                  <a:schemeClr val="tx1"/>
                </a:solidFill>
              </a:rPr>
              <a:t> also </a:t>
            </a:r>
            <a:r>
              <a:rPr lang="de-CH" dirty="0" err="1" smtClean="0">
                <a:solidFill>
                  <a:schemeClr val="tx1"/>
                </a:solidFill>
              </a:rPr>
              <a:t>interested</a:t>
            </a:r>
            <a:r>
              <a:rPr lang="de-CH" dirty="0" smtClean="0">
                <a:solidFill>
                  <a:schemeClr val="tx1"/>
                </a:solidFill>
              </a:rPr>
              <a:t> in </a:t>
            </a:r>
            <a:r>
              <a:rPr lang="de-CH" dirty="0" err="1" smtClean="0">
                <a:solidFill>
                  <a:schemeClr val="tx1"/>
                </a:solidFill>
              </a:rPr>
              <a:t>what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our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looks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like</a:t>
            </a:r>
            <a:r>
              <a:rPr lang="de-CH" dirty="0" smtClean="0">
                <a:solidFill>
                  <a:schemeClr val="tx1"/>
                </a:solidFill>
              </a:rPr>
              <a:t>, </a:t>
            </a:r>
            <a:r>
              <a:rPr lang="de-CH" dirty="0" err="1" smtClean="0">
                <a:solidFill>
                  <a:schemeClr val="tx1"/>
                </a:solidFill>
              </a:rPr>
              <a:t>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opening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triggers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some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behavior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 Is </a:t>
            </a:r>
            <a:r>
              <a:rPr lang="de-CH" dirty="0" err="1" smtClean="0">
                <a:solidFill>
                  <a:schemeClr val="tx1"/>
                </a:solidFill>
              </a:rPr>
              <a:t>there</a:t>
            </a:r>
            <a:r>
              <a:rPr lang="de-CH" dirty="0" smtClean="0">
                <a:solidFill>
                  <a:schemeClr val="tx1"/>
                </a:solidFill>
              </a:rPr>
              <a:t> a </a:t>
            </a:r>
            <a:r>
              <a:rPr lang="de-CH" dirty="0" err="1" smtClean="0">
                <a:solidFill>
                  <a:schemeClr val="tx1"/>
                </a:solidFill>
              </a:rPr>
              <a:t>daring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poster</a:t>
            </a:r>
            <a:r>
              <a:rPr lang="de-CH" dirty="0" smtClean="0">
                <a:solidFill>
                  <a:schemeClr val="tx1"/>
                </a:solidFill>
              </a:rPr>
              <a:t> on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Does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squeak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while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being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opened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closed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 Is </a:t>
            </a:r>
            <a:r>
              <a:rPr lang="de-CH" dirty="0" err="1" smtClean="0">
                <a:solidFill>
                  <a:schemeClr val="tx1"/>
                </a:solidFill>
              </a:rPr>
              <a:t>it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locked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de-CH" dirty="0" err="1" smtClean="0">
                <a:solidFill>
                  <a:schemeClr val="tx1"/>
                </a:solidFill>
              </a:rPr>
              <a:t>When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being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opened</a:t>
            </a:r>
            <a:r>
              <a:rPr lang="de-CH" dirty="0" smtClean="0">
                <a:solidFill>
                  <a:schemeClr val="tx1"/>
                </a:solidFill>
              </a:rPr>
              <a:t>, a  </a:t>
            </a:r>
            <a:r>
              <a:rPr lang="de-CH" dirty="0" err="1" smtClean="0">
                <a:solidFill>
                  <a:schemeClr val="tx1"/>
                </a:solidFill>
              </a:rPr>
              <a:t>message</a:t>
            </a:r>
            <a:r>
              <a:rPr lang="de-CH" dirty="0" smtClean="0">
                <a:solidFill>
                  <a:schemeClr val="tx1"/>
                </a:solidFill>
              </a:rPr>
              <a:t> will </a:t>
            </a:r>
            <a:r>
              <a:rPr lang="de-CH" dirty="0" err="1" smtClean="0">
                <a:solidFill>
                  <a:schemeClr val="tx1"/>
                </a:solidFill>
              </a:rPr>
              <a:t>be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sent</a:t>
            </a:r>
            <a:r>
              <a:rPr lang="de-CH" dirty="0" smtClean="0">
                <a:solidFill>
                  <a:schemeClr val="tx1"/>
                </a:solidFill>
              </a:rPr>
              <a:t> to </a:t>
            </a:r>
            <a:r>
              <a:rPr lang="de-CH" dirty="0" err="1" smtClean="0">
                <a:solidFill>
                  <a:schemeClr val="tx1"/>
                </a:solidFill>
              </a:rPr>
              <a:t>my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cell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phone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16559" y="4644971"/>
            <a:ext cx="8239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In </a:t>
            </a:r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r>
              <a:rPr lang="de-CH" dirty="0" smtClean="0"/>
              <a:t>,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better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model a </a:t>
            </a:r>
            <a:r>
              <a:rPr lang="de-CH" dirty="0" err="1" smtClean="0"/>
              <a:t>door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a separate </a:t>
            </a:r>
            <a:r>
              <a:rPr lang="de-CH" dirty="0" err="1" smtClean="0"/>
              <a:t>class</a:t>
            </a:r>
            <a:r>
              <a:rPr lang="de-CH" dirty="0" smtClean="0"/>
              <a:t>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abstractions (classes)</a:t>
            </a:r>
            <a:endParaRPr lang="de-CH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62017" y="692933"/>
            <a:ext cx="3684950" cy="3008313"/>
          </a:xfrm>
        </p:spPr>
        <p:txBody>
          <a:bodyPr/>
          <a:lstStyle/>
          <a:p>
            <a:pPr>
              <a:buNone/>
              <a:tabLst>
                <a:tab pos="347663" algn="l"/>
                <a:tab pos="682625" algn="l"/>
                <a:tab pos="1087438" algn="l"/>
              </a:tabLst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class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ROOM</a:t>
            </a:r>
          </a:p>
          <a:p>
            <a:pPr>
              <a:buNone/>
              <a:tabLst>
                <a:tab pos="347663" algn="l"/>
                <a:tab pos="682625" algn="l"/>
                <a:tab pos="1087438" algn="l"/>
              </a:tabLst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>
              <a:buNone/>
              <a:tabLst>
                <a:tab pos="347663" algn="l"/>
                <a:tab pos="682625" algn="l"/>
                <a:tab pos="1087438" algn="l"/>
              </a:tabLst>
            </a:pPr>
            <a:r>
              <a:rPr lang="en-US" sz="2000" dirty="0" smtClean="0">
                <a:latin typeface="Comic Sans MS" pitchFamily="66" charset="0"/>
              </a:rPr>
              <a:t> 	</a:t>
            </a:r>
            <a:r>
              <a:rPr lang="en-US" sz="2000" i="1" dirty="0" smtClean="0"/>
              <a:t>size:</a:t>
            </a:r>
            <a:r>
              <a:rPr lang="en-US" sz="2000" b="1" dirty="0" smtClean="0">
                <a:solidFill>
                  <a:srgbClr val="333399"/>
                </a:solidFill>
              </a:rPr>
              <a:t> </a:t>
            </a:r>
            <a:r>
              <a:rPr lang="en-US" sz="2000" i="1" dirty="0" smtClean="0"/>
              <a:t>DOUBLE</a:t>
            </a:r>
          </a:p>
          <a:p>
            <a:pPr>
              <a:buNone/>
              <a:tabLst>
                <a:tab pos="347663" algn="l"/>
                <a:tab pos="682625" algn="l"/>
                <a:tab pos="1087438" algn="l"/>
              </a:tabLst>
            </a:pPr>
            <a:r>
              <a:rPr lang="en-US" sz="2000" dirty="0" smtClean="0"/>
              <a:t> 			</a:t>
            </a:r>
            <a:r>
              <a:rPr lang="en-US" sz="2000" dirty="0" smtClean="0">
                <a:solidFill>
                  <a:srgbClr val="990000"/>
                </a:solidFill>
              </a:rPr>
              <a:t>-- Size of the room </a:t>
            </a:r>
          </a:p>
          <a:p>
            <a:pPr>
              <a:buNone/>
              <a:tabLst>
                <a:tab pos="347663" algn="l"/>
                <a:tab pos="682625" algn="l"/>
                <a:tab pos="1087438" algn="l"/>
              </a:tabLst>
            </a:pPr>
            <a:r>
              <a:rPr lang="en-US" sz="2000" dirty="0" smtClean="0">
                <a:solidFill>
                  <a:srgbClr val="990000"/>
                </a:solidFill>
              </a:rPr>
              <a:t>			-- in square meters.</a:t>
            </a:r>
          </a:p>
          <a:p>
            <a:pPr>
              <a:buNone/>
              <a:tabLst>
                <a:tab pos="347663" algn="l"/>
                <a:tab pos="682625" algn="l"/>
                <a:tab pos="1087438" algn="l"/>
              </a:tabLst>
            </a:pPr>
            <a:r>
              <a:rPr lang="en-US" sz="2000" dirty="0" smtClean="0">
                <a:solidFill>
                  <a:srgbClr val="990000"/>
                </a:solidFill>
              </a:rPr>
              <a:t>	</a:t>
            </a:r>
            <a:r>
              <a:rPr lang="en-US" sz="2000" i="1" dirty="0" smtClean="0"/>
              <a:t>door:</a:t>
            </a:r>
            <a:r>
              <a:rPr lang="en-US" sz="2000" b="1" dirty="0" smtClean="0">
                <a:solidFill>
                  <a:srgbClr val="333399"/>
                </a:solidFill>
              </a:rPr>
              <a:t> </a:t>
            </a:r>
            <a:r>
              <a:rPr lang="en-US" sz="2000" i="1" dirty="0" smtClean="0"/>
              <a:t>DOOR</a:t>
            </a:r>
          </a:p>
          <a:p>
            <a:pPr>
              <a:buNone/>
              <a:tabLst>
                <a:tab pos="347663" algn="l"/>
                <a:tab pos="682625" algn="l"/>
                <a:tab pos="1087438" algn="l"/>
              </a:tabLst>
            </a:pPr>
            <a:r>
              <a:rPr lang="en-US" sz="2000" dirty="0" smtClean="0"/>
              <a:t> 			</a:t>
            </a:r>
            <a:r>
              <a:rPr lang="en-US" sz="2000" dirty="0" smtClean="0">
                <a:solidFill>
                  <a:srgbClr val="990000"/>
                </a:solidFill>
              </a:rPr>
              <a:t>-- The room’s door.</a:t>
            </a:r>
          </a:p>
          <a:p>
            <a:pPr>
              <a:tabLst>
                <a:tab pos="347663" algn="l"/>
                <a:tab pos="682625" algn="l"/>
                <a:tab pos="1087438" algn="l"/>
              </a:tabLst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buNone/>
            </a:pPr>
            <a:endParaRPr lang="en-US" dirty="0" smtClean="0">
              <a:solidFill>
                <a:srgbClr val="99000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074289" y="680404"/>
            <a:ext cx="4861368" cy="61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DOOR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	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is_locked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BOOLEAN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Is the door locked?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de-CH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_o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BOOLEAN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Is the door open?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is_squeaking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BOOLEAN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Is the door squeaking?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has_daring_poster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BOOLEAN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Is there a daring poster on 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2000" kern="0" dirty="0" smtClean="0">
                <a:solidFill>
                  <a:srgbClr val="990000"/>
                </a:solidFill>
                <a:latin typeface="+mn-lt"/>
              </a:rPr>
              <a:t>			--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door?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Opens the door</a:t>
            </a: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Implementation of open, 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-- including sending a message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--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features…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  <a:endParaRPr kumimoji="0" lang="de-CH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Finding the right abstractions (classes)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tx1"/>
                </a:solidFill>
              </a:rPr>
              <a:t>How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would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you</a:t>
            </a:r>
            <a:r>
              <a:rPr lang="de-CH" dirty="0" smtClean="0">
                <a:solidFill>
                  <a:schemeClr val="tx1"/>
                </a:solidFill>
              </a:rPr>
              <a:t> model…</a:t>
            </a:r>
          </a:p>
          <a:p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71450" y="2190750"/>
            <a:ext cx="823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…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computer</a:t>
            </a:r>
            <a:r>
              <a:rPr lang="de-CH" dirty="0" smtClean="0"/>
              <a:t>?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19075" y="2895600"/>
            <a:ext cx="823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…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bed</a:t>
            </a:r>
            <a:r>
              <a:rPr lang="de-CH" dirty="0" smtClean="0"/>
              <a:t>?</a:t>
            </a:r>
            <a:endParaRPr lang="de-DE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 rot="2280000">
            <a:off x="6469770" y="1390341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19075" y="4238625"/>
            <a:ext cx="823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would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model an </a:t>
            </a:r>
            <a:r>
              <a:rPr lang="de-CH" dirty="0" err="1" smtClean="0"/>
              <a:t>elevator</a:t>
            </a:r>
            <a:r>
              <a:rPr lang="de-CH" dirty="0" smtClean="0"/>
              <a:t> in a </a:t>
            </a:r>
            <a:r>
              <a:rPr lang="de-CH" dirty="0" err="1" smtClean="0"/>
              <a:t>building</a:t>
            </a:r>
            <a:r>
              <a:rPr lang="de-CH" dirty="0" smtClean="0"/>
              <a:t>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38125" y="20638"/>
            <a:ext cx="6927850" cy="720725"/>
          </a:xfrm>
        </p:spPr>
        <p:txBody>
          <a:bodyPr/>
          <a:lstStyle/>
          <a:p>
            <a:r>
              <a:rPr lang="en-US" dirty="0" smtClean="0"/>
              <a:t>Finding the right abstractions (features)</a:t>
            </a:r>
            <a:endParaRPr lang="de-CH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28838" y="4389438"/>
            <a:ext cx="1676400" cy="381000"/>
          </a:xfrm>
          <a:prstGeom prst="rect">
            <a:avLst/>
          </a:prstGeom>
          <a:solidFill>
            <a:srgbClr val="0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de-CH" sz="2000" i="1" dirty="0">
              <a:solidFill>
                <a:srgbClr val="3E609E"/>
              </a:solidFill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2122488" y="4008438"/>
            <a:ext cx="1676400" cy="3810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de-CH" sz="2000" i="1" dirty="0">
              <a:solidFill>
                <a:srgbClr val="3E609E"/>
              </a:solidFill>
              <a:latin typeface="+mn-lt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128838" y="4008438"/>
            <a:ext cx="1676400" cy="765175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>
              <a:latin typeface="+mn-lt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181101" y="4849813"/>
            <a:ext cx="305435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i="1" dirty="0">
                <a:solidFill>
                  <a:srgbClr val="3333FF"/>
                </a:solidFill>
                <a:latin typeface="+mn-lt"/>
              </a:rPr>
              <a:t>(BANK_ACCOUNT)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19088" y="3997325"/>
            <a:ext cx="1797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deposits</a:t>
            </a:r>
            <a:endParaRPr lang="de-CH" sz="1800" i="1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9088" y="4402138"/>
            <a:ext cx="1797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withdrawals</a:t>
            </a:r>
            <a:endParaRPr lang="de-CH" sz="1800" i="1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108200" y="1709738"/>
            <a:ext cx="1676400" cy="381000"/>
          </a:xfrm>
          <a:prstGeom prst="rect">
            <a:avLst/>
          </a:prstGeom>
          <a:solidFill>
            <a:srgbClr val="0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de-CH" sz="2000" i="1" dirty="0">
              <a:solidFill>
                <a:srgbClr val="3E609E"/>
              </a:solidFill>
              <a:latin typeface="+mn-lt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2108200" y="2090738"/>
            <a:ext cx="1676400" cy="3810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C00000"/>
                </a:solidFill>
                <a:latin typeface="+mn-lt"/>
              </a:rPr>
              <a:t>800</a:t>
            </a:r>
            <a:endParaRPr lang="de-CH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01850" y="1328738"/>
            <a:ext cx="1676400" cy="3810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de-CH" sz="2000" i="1" dirty="0">
              <a:solidFill>
                <a:srgbClr val="3E609E"/>
              </a:solidFill>
              <a:latin typeface="+mn-lt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2108200" y="1328738"/>
            <a:ext cx="1676400" cy="114935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>
              <a:latin typeface="+mn-lt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1595437" y="2505075"/>
            <a:ext cx="3043237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i="1" dirty="0">
                <a:solidFill>
                  <a:srgbClr val="3333FF"/>
                </a:solidFill>
                <a:latin typeface="+mn-lt"/>
              </a:rPr>
              <a:t>(BANK_ACCOUNT)</a:t>
            </a:r>
          </a:p>
        </p:txBody>
      </p:sp>
      <p:sp>
        <p:nvSpPr>
          <p:cNvPr id="10256" name="TextBox 19"/>
          <p:cNvSpPr txBox="1">
            <a:spLocks noChangeArrowheads="1"/>
          </p:cNvSpPr>
          <p:nvPr/>
        </p:nvSpPr>
        <p:spPr bwMode="auto">
          <a:xfrm>
            <a:off x="298450" y="1319213"/>
            <a:ext cx="17954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deposits</a:t>
            </a:r>
            <a:endParaRPr lang="de-CH" sz="1800" i="1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0257" name="TextBox 20"/>
          <p:cNvSpPr txBox="1">
            <a:spLocks noChangeArrowheads="1"/>
          </p:cNvSpPr>
          <p:nvPr/>
        </p:nvSpPr>
        <p:spPr bwMode="auto">
          <a:xfrm>
            <a:off x="298450" y="1722438"/>
            <a:ext cx="17954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withdrawals</a:t>
            </a:r>
            <a:endParaRPr lang="de-CH" sz="1800" i="1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0258" name="TextBox 21"/>
          <p:cNvSpPr txBox="1">
            <a:spLocks noChangeArrowheads="1"/>
          </p:cNvSpPr>
          <p:nvPr/>
        </p:nvSpPr>
        <p:spPr bwMode="auto">
          <a:xfrm>
            <a:off x="287338" y="2093913"/>
            <a:ext cx="179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 i="1">
                <a:solidFill>
                  <a:srgbClr val="C00000"/>
                </a:solidFill>
              </a:rPr>
              <a:t>balance</a:t>
            </a:r>
            <a:endParaRPr lang="de-CH" sz="2000"/>
          </a:p>
        </p:txBody>
      </p:sp>
      <p:sp>
        <p:nvSpPr>
          <p:cNvPr id="23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03725" y="1033463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1000</a:t>
            </a:r>
            <a:endParaRPr lang="de-CH" sz="2000" dirty="0">
              <a:latin typeface="+mn-lt"/>
            </a:endParaRPr>
          </a:p>
        </p:txBody>
      </p:sp>
      <p:sp>
        <p:nvSpPr>
          <p:cNvPr id="25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57825" y="1033463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26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599113" y="1320800"/>
            <a:ext cx="579437" cy="0"/>
          </a:xfrm>
          <a:prstGeom prst="line">
            <a:avLst/>
          </a:prstGeom>
          <a:noFill/>
          <a:ln w="2730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2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32525" y="1033463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300</a:t>
            </a:r>
            <a:endParaRPr lang="de-CH" sz="2000" dirty="0">
              <a:latin typeface="+mn-lt"/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86625" y="1033463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407275" y="1320800"/>
            <a:ext cx="628650" cy="1588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9"/>
          <p:cNvSpPr>
            <a:spLocks noChangeShapeType="1"/>
          </p:cNvSpPr>
          <p:nvPr/>
        </p:nvSpPr>
        <p:spPr bwMode="auto">
          <a:xfrm flipV="1">
            <a:off x="7905750" y="1147763"/>
            <a:ext cx="330200" cy="331787"/>
          </a:xfrm>
          <a:prstGeom prst="line">
            <a:avLst/>
          </a:prstGeom>
          <a:noFill/>
          <a:ln w="92160">
            <a:solidFill>
              <a:srgbClr val="A5002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36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03725" y="1798638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500</a:t>
            </a:r>
            <a:endParaRPr lang="de-CH" sz="2000" dirty="0">
              <a:latin typeface="+mn-lt"/>
            </a:endParaRPr>
          </a:p>
        </p:txBody>
      </p:sp>
      <p:sp>
        <p:nvSpPr>
          <p:cNvPr id="37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57825" y="1798638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578475" y="2085975"/>
            <a:ext cx="628650" cy="1588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ne 9"/>
          <p:cNvSpPr>
            <a:spLocks noChangeShapeType="1"/>
          </p:cNvSpPr>
          <p:nvPr/>
        </p:nvSpPr>
        <p:spPr bwMode="auto">
          <a:xfrm flipV="1">
            <a:off x="6076950" y="1912938"/>
            <a:ext cx="330200" cy="331787"/>
          </a:xfrm>
          <a:prstGeom prst="line">
            <a:avLst/>
          </a:prstGeom>
          <a:noFill/>
          <a:ln w="92160">
            <a:solidFill>
              <a:srgbClr val="A5002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338513" y="1509713"/>
            <a:ext cx="1063625" cy="1587"/>
          </a:xfrm>
          <a:prstGeom prst="straightConnector1">
            <a:avLst/>
          </a:prstGeom>
          <a:ln w="2730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338513" y="1914525"/>
            <a:ext cx="1063625" cy="1588"/>
          </a:xfrm>
          <a:prstGeom prst="straightConnector1">
            <a:avLst/>
          </a:prstGeom>
          <a:ln w="2730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86250" y="3713163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1000</a:t>
            </a:r>
            <a:endParaRPr lang="de-CH" sz="2000" dirty="0">
              <a:latin typeface="+mn-lt"/>
            </a:endParaRPr>
          </a:p>
        </p:txBody>
      </p:sp>
      <p:sp>
        <p:nvSpPr>
          <p:cNvPr id="50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40350" y="3713163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51" name="Line 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481638" y="4000500"/>
            <a:ext cx="579437" cy="0"/>
          </a:xfrm>
          <a:prstGeom prst="line">
            <a:avLst/>
          </a:prstGeom>
          <a:noFill/>
          <a:ln w="2730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52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115050" y="3713163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300</a:t>
            </a:r>
            <a:endParaRPr lang="de-CH" sz="2000" dirty="0">
              <a:latin typeface="+mn-lt"/>
            </a:endParaRPr>
          </a:p>
        </p:txBody>
      </p:sp>
      <p:sp>
        <p:nvSpPr>
          <p:cNvPr id="53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69150" y="3713163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7289800" y="4000500"/>
            <a:ext cx="628650" cy="1588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Line 9"/>
          <p:cNvSpPr>
            <a:spLocks noChangeShapeType="1"/>
          </p:cNvSpPr>
          <p:nvPr/>
        </p:nvSpPr>
        <p:spPr bwMode="auto">
          <a:xfrm flipV="1">
            <a:off x="7788275" y="3827463"/>
            <a:ext cx="330200" cy="331787"/>
          </a:xfrm>
          <a:prstGeom prst="line">
            <a:avLst/>
          </a:prstGeom>
          <a:noFill/>
          <a:ln w="92160">
            <a:solidFill>
              <a:srgbClr val="A5002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56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86250" y="4478338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500</a:t>
            </a:r>
            <a:endParaRPr lang="de-CH" sz="2000" dirty="0">
              <a:latin typeface="+mn-lt"/>
            </a:endParaRPr>
          </a:p>
        </p:txBody>
      </p:sp>
      <p:sp>
        <p:nvSpPr>
          <p:cNvPr id="57" name="Rectangle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40350" y="4478338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461000" y="4765675"/>
            <a:ext cx="628650" cy="1588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9"/>
          <p:cNvSpPr>
            <a:spLocks noChangeShapeType="1"/>
          </p:cNvSpPr>
          <p:nvPr/>
        </p:nvSpPr>
        <p:spPr bwMode="auto">
          <a:xfrm flipV="1">
            <a:off x="5959475" y="4592638"/>
            <a:ext cx="330200" cy="331787"/>
          </a:xfrm>
          <a:prstGeom prst="line">
            <a:avLst/>
          </a:prstGeom>
          <a:noFill/>
          <a:ln w="92160">
            <a:solidFill>
              <a:srgbClr val="A5002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3221038" y="4189413"/>
            <a:ext cx="1063625" cy="1587"/>
          </a:xfrm>
          <a:prstGeom prst="straightConnector1">
            <a:avLst/>
          </a:prstGeom>
          <a:ln w="2730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221038" y="4592638"/>
            <a:ext cx="1063625" cy="1587"/>
          </a:xfrm>
          <a:prstGeom prst="straightConnector1">
            <a:avLst/>
          </a:prstGeom>
          <a:ln w="2730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ontent Placeholder 2"/>
          <p:cNvSpPr>
            <a:spLocks noGrp="1"/>
          </p:cNvSpPr>
          <p:nvPr>
            <p:ph idx="1"/>
          </p:nvPr>
        </p:nvSpPr>
        <p:spPr>
          <a:xfrm>
            <a:off x="229749" y="3060042"/>
            <a:ext cx="8424862" cy="496887"/>
          </a:xfrm>
        </p:spPr>
        <p:txBody>
          <a:bodyPr/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invariant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1800" i="1" kern="1200" dirty="0" smtClean="0"/>
              <a:t>balance = total (deposits) – total (withdrawals)</a:t>
            </a:r>
          </a:p>
        </p:txBody>
      </p:sp>
      <p:sp>
        <p:nvSpPr>
          <p:cNvPr id="63" name="Content Placeholder 2"/>
          <p:cNvSpPr txBox="1">
            <a:spLocks/>
          </p:cNvSpPr>
          <p:nvPr/>
        </p:nvSpPr>
        <p:spPr bwMode="auto">
          <a:xfrm>
            <a:off x="441325" y="6083300"/>
            <a:ext cx="84248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kern="0" dirty="0">
                <a:latin typeface="+mn-lt"/>
              </a:rPr>
              <a:t>Which one </a:t>
            </a:r>
            <a:r>
              <a:rPr lang="en-US" kern="0" dirty="0" smtClean="0">
                <a:latin typeface="+mn-lt"/>
              </a:rPr>
              <a:t>would </a:t>
            </a:r>
            <a:r>
              <a:rPr lang="en-US" kern="0" dirty="0">
                <a:latin typeface="+mn-lt"/>
              </a:rPr>
              <a:t>you choose and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/>
      <p:bldP spid="12" grpId="0"/>
      <p:bldP spid="13" grpId="0"/>
      <p:bldP spid="49" grpId="0" animBg="1"/>
      <p:bldP spid="50" grpId="0" animBg="1"/>
      <p:bldP spid="52" grpId="0" animBg="1"/>
      <p:bldP spid="53" grpId="0" animBg="1"/>
      <p:bldP spid="56" grpId="0" animBg="1"/>
      <p:bldP spid="57" grpId="0" animBg="1"/>
      <p:bldP spid="62" grpId="0" build="p"/>
      <p:bldP spid="6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1271"/>
          </a:xfrm>
        </p:spPr>
        <p:txBody>
          <a:bodyPr>
            <a:normAutofit/>
          </a:bodyPr>
          <a:lstStyle/>
          <a:p>
            <a:r>
              <a:rPr lang="en-US" dirty="0" smtClean="0"/>
              <a:t>Exporting features: The stolen exam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06" y="810228"/>
            <a:ext cx="8424862" cy="5802173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class</a:t>
            </a:r>
            <a:r>
              <a:rPr lang="en-US" sz="2000" dirty="0" smtClean="0"/>
              <a:t> </a:t>
            </a:r>
            <a:r>
              <a:rPr lang="en-US" sz="2000" i="1" dirty="0" smtClean="0"/>
              <a:t>PROFESSOR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endParaRPr lang="en-US" sz="2000" i="1" dirty="0" smtClean="0"/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sz="2000" i="1" dirty="0" smtClean="0"/>
              <a:t> 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/>
              <a:t>	make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</a:t>
            </a:r>
            <a:r>
              <a:rPr lang="en-US" sz="2000" i="1" kern="1200" dirty="0" smtClean="0"/>
              <a:t>make (</a:t>
            </a:r>
            <a:r>
              <a:rPr lang="en-US" sz="2000" i="1" kern="1200" dirty="0" err="1" smtClean="0"/>
              <a:t>a_exam_draft</a:t>
            </a:r>
            <a:r>
              <a:rPr lang="en-US" sz="2000" i="1" kern="1200" dirty="0" smtClean="0"/>
              <a:t>: STRING) 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do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de-CH" sz="2000" i="1" kern="1200" dirty="0" smtClean="0"/>
              <a:t>			exam_draft := a_exam_draft</a:t>
            </a:r>
            <a:endParaRPr lang="en-US" sz="2000" i="1" kern="1200" dirty="0" smtClean="0"/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kern="1200" dirty="0" smtClean="0"/>
              <a:t>	</a:t>
            </a:r>
            <a:r>
              <a:rPr lang="en-US" sz="2000" i="1" kern="1200" dirty="0" err="1" smtClean="0"/>
              <a:t>exam_draft</a:t>
            </a:r>
            <a:r>
              <a:rPr lang="en-US" sz="2000" i="1" kern="1200" dirty="0" smtClean="0"/>
              <a:t>: STRING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your eyes only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9560" y="673185"/>
            <a:ext cx="8698429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i="1" kern="0" dirty="0" smtClean="0">
                <a:solidFill>
                  <a:srgbClr val="3333FF"/>
                </a:solidFill>
                <a:latin typeface="+mn-lt"/>
              </a:rPr>
              <a:t>ASSISTANT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create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make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(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a_prof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PROFESSOR)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</a:t>
            </a:r>
            <a:endParaRPr kumimoji="0" lang="de-CH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de-CH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de-CH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</a:t>
            </a:r>
            <a:r>
              <a:rPr kumimoji="0" lang="de-CH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de-CH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a_prof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2000" b="1" kern="0" dirty="0" smtClean="0">
                <a:solidFill>
                  <a:srgbClr val="333399"/>
                </a:solidFill>
              </a:rPr>
              <a:t>feature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i="1" dirty="0" err="1" smtClean="0">
                <a:solidFill>
                  <a:srgbClr val="3333FF"/>
                </a:solidFill>
              </a:rPr>
              <a:t>prof</a:t>
            </a:r>
            <a:r>
              <a:rPr lang="en-US" sz="2000" i="1" dirty="0" smtClean="0">
                <a:solidFill>
                  <a:srgbClr val="3333FF"/>
                </a:solidFill>
              </a:rPr>
              <a:t>: PROFESSOR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review_draft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kern="0" dirty="0" smtClean="0">
                <a:solidFill>
                  <a:srgbClr val="333399"/>
                </a:solidFill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	</a:t>
            </a:r>
            <a:r>
              <a:rPr lang="en-US" sz="2000" dirty="0" smtClean="0">
                <a:solidFill>
                  <a:srgbClr val="990000"/>
                </a:solidFill>
                <a:latin typeface="+mn-lt"/>
              </a:rPr>
              <a:t>-- review  </a:t>
            </a:r>
            <a:r>
              <a:rPr lang="en-US" sz="2000" dirty="0" err="1" smtClean="0">
                <a:solidFill>
                  <a:srgbClr val="990000"/>
                </a:solidFill>
                <a:latin typeface="+mn-lt"/>
              </a:rPr>
              <a:t>prof.exam_draft</a:t>
            </a:r>
            <a:endParaRPr lang="en-US" sz="2000" dirty="0" smtClean="0">
              <a:solidFill>
                <a:srgbClr val="990000"/>
              </a:solidFill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kern="0" dirty="0" smtClean="0">
                <a:solidFill>
                  <a:srgbClr val="333399"/>
                </a:solidFill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Structured programming</a:t>
            </a:r>
            <a:endParaRPr lang="de-CH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77813" y="875323"/>
            <a:ext cx="8675687" cy="17567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 In </a:t>
            </a:r>
            <a:r>
              <a:rPr lang="en-US" dirty="0" smtClean="0">
                <a:solidFill>
                  <a:srgbClr val="990000"/>
                </a:solidFill>
              </a:rPr>
              <a:t>structured programming</a:t>
            </a:r>
            <a:r>
              <a:rPr lang="en-US" dirty="0" smtClean="0">
                <a:solidFill>
                  <a:schemeClr val="tx1"/>
                </a:solidFill>
              </a:rPr>
              <a:t> instructions can be combined only in three ways (constructs):</a:t>
            </a:r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373188" y="2393673"/>
            <a:ext cx="942975" cy="3429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54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 dirty="0" smtClean="0">
                <a:latin typeface="+mn-lt"/>
              </a:rPr>
              <a:t>s_1</a:t>
            </a:r>
            <a:endParaRPr lang="de-CH" sz="1800" b="1" dirty="0">
              <a:latin typeface="+mn-lt"/>
            </a:endParaRPr>
          </a:p>
        </p:txBody>
      </p:sp>
      <p:sp>
        <p:nvSpPr>
          <p:cNvPr id="8" name="Flowchart: Decision 7"/>
          <p:cNvSpPr>
            <a:spLocks noChangeArrowheads="1"/>
          </p:cNvSpPr>
          <p:nvPr/>
        </p:nvSpPr>
        <p:spPr bwMode="auto">
          <a:xfrm>
            <a:off x="4065588" y="2366685"/>
            <a:ext cx="1000125" cy="477838"/>
          </a:xfrm>
          <a:prstGeom prst="flowChartDecision">
            <a:avLst/>
          </a:prstGeom>
          <a:solidFill>
            <a:srgbClr val="DDDDDD"/>
          </a:solidFill>
          <a:ln w="25400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latin typeface="+mn-lt"/>
              </a:rPr>
              <a:t>c</a:t>
            </a:r>
            <a:endParaRPr lang="de-CH" sz="1800" b="1" dirty="0">
              <a:latin typeface="+mn-lt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1373188" y="3455710"/>
            <a:ext cx="942975" cy="341313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54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 dirty="0" smtClean="0">
                <a:latin typeface="+mn-lt"/>
              </a:rPr>
              <a:t>s_2</a:t>
            </a:r>
            <a:endParaRPr lang="de-CH" sz="1800" b="1" dirty="0">
              <a:latin typeface="+mn-lt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3289300" y="3150910"/>
            <a:ext cx="847725" cy="341313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54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 dirty="0" smtClean="0">
                <a:latin typeface="+mn-lt"/>
              </a:rPr>
              <a:t>s_1</a:t>
            </a:r>
            <a:endParaRPr lang="de-CH" sz="1800" b="1" dirty="0">
              <a:latin typeface="+mn-lt"/>
            </a:endParaRP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5089525" y="3150910"/>
            <a:ext cx="771525" cy="341313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54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 dirty="0" smtClean="0">
                <a:latin typeface="+mn-lt"/>
              </a:rPr>
              <a:t>s_2</a:t>
            </a:r>
            <a:endParaRPr lang="de-CH" sz="1800" b="1" dirty="0">
              <a:latin typeface="+mn-lt"/>
            </a:endParaRPr>
          </a:p>
        </p:txBody>
      </p:sp>
      <p:sp>
        <p:nvSpPr>
          <p:cNvPr id="12" name="Flowchart: Decision 11"/>
          <p:cNvSpPr>
            <a:spLocks noChangeArrowheads="1"/>
          </p:cNvSpPr>
          <p:nvPr/>
        </p:nvSpPr>
        <p:spPr bwMode="auto">
          <a:xfrm>
            <a:off x="7297738" y="2353985"/>
            <a:ext cx="1000125" cy="477838"/>
          </a:xfrm>
          <a:prstGeom prst="flowChartDecision">
            <a:avLst/>
          </a:prstGeom>
          <a:solidFill>
            <a:srgbClr val="DDDDDD"/>
          </a:solidFill>
          <a:ln w="25400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latin typeface="+mn-lt"/>
              </a:rPr>
              <a:t>c</a:t>
            </a:r>
            <a:endParaRPr lang="de-CH" sz="1800" b="1" dirty="0">
              <a:latin typeface="+mn-lt"/>
            </a:endParaRP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7402513" y="3290610"/>
            <a:ext cx="790575" cy="322263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54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latin typeface="+mn-lt"/>
              </a:rPr>
              <a:t>s</a:t>
            </a:r>
            <a:endParaRPr lang="de-CH" sz="1800" b="1" dirty="0">
              <a:latin typeface="+mn-lt"/>
            </a:endParaRPr>
          </a:p>
        </p:txBody>
      </p:sp>
      <p:cxnSp>
        <p:nvCxnSpPr>
          <p:cNvPr id="15" name="Straight Arrow Connector 14"/>
          <p:cNvCxnSpPr>
            <a:cxnSpLocks noChangeShapeType="1"/>
            <a:stCxn id="6" idx="2"/>
            <a:endCxn id="9" idx="0"/>
          </p:cNvCxnSpPr>
          <p:nvPr/>
        </p:nvCxnSpPr>
        <p:spPr bwMode="auto">
          <a:xfrm>
            <a:off x="1844675" y="2749273"/>
            <a:ext cx="0" cy="6937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" name="Shape 18"/>
          <p:cNvCxnSpPr>
            <a:cxnSpLocks noChangeShapeType="1"/>
            <a:stCxn id="8" idx="1"/>
            <a:endCxn id="10" idx="0"/>
          </p:cNvCxnSpPr>
          <p:nvPr/>
        </p:nvCxnSpPr>
        <p:spPr bwMode="auto">
          <a:xfrm rot="10800000" flipV="1">
            <a:off x="3713163" y="2606398"/>
            <a:ext cx="339725" cy="531812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20" name="Shape 19"/>
          <p:cNvCxnSpPr>
            <a:cxnSpLocks noChangeShapeType="1"/>
            <a:stCxn id="8" idx="3"/>
            <a:endCxn id="11" idx="0"/>
          </p:cNvCxnSpPr>
          <p:nvPr/>
        </p:nvCxnSpPr>
        <p:spPr bwMode="auto">
          <a:xfrm>
            <a:off x="5078413" y="2606398"/>
            <a:ext cx="396875" cy="531812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28" name="Straight Arrow Connector 27"/>
          <p:cNvCxnSpPr/>
          <p:nvPr/>
        </p:nvCxnSpPr>
        <p:spPr>
          <a:xfrm rot="5400000">
            <a:off x="1665287" y="3963711"/>
            <a:ext cx="31432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4442619" y="4005779"/>
            <a:ext cx="31432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10" idx="2"/>
          </p:cNvCxnSpPr>
          <p:nvPr/>
        </p:nvCxnSpPr>
        <p:spPr>
          <a:xfrm rot="16200000" flipH="1">
            <a:off x="4076700" y="3141386"/>
            <a:ext cx="338137" cy="1065212"/>
          </a:xfrm>
          <a:prstGeom prst="bent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11" idx="2"/>
          </p:cNvCxnSpPr>
          <p:nvPr/>
        </p:nvCxnSpPr>
        <p:spPr>
          <a:xfrm rot="5400000">
            <a:off x="4811713" y="3179485"/>
            <a:ext cx="338137" cy="989013"/>
          </a:xfrm>
          <a:prstGeom prst="bent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 flipH="1">
            <a:off x="4556125" y="2112685"/>
            <a:ext cx="1588" cy="2667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" name="Straight Arrow Connector 35"/>
          <p:cNvCxnSpPr/>
          <p:nvPr/>
        </p:nvCxnSpPr>
        <p:spPr>
          <a:xfrm rot="5400000">
            <a:off x="7650162" y="2209523"/>
            <a:ext cx="31432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3" idx="0"/>
          </p:cNvCxnSpPr>
          <p:nvPr/>
        </p:nvCxnSpPr>
        <p:spPr>
          <a:xfrm rot="5400000">
            <a:off x="7604919" y="3083441"/>
            <a:ext cx="38735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hape 39"/>
          <p:cNvCxnSpPr>
            <a:cxnSpLocks noChangeShapeType="1"/>
            <a:stCxn id="13" idx="2"/>
            <a:endCxn id="12" idx="1"/>
          </p:cNvCxnSpPr>
          <p:nvPr/>
        </p:nvCxnSpPr>
        <p:spPr bwMode="auto">
          <a:xfrm rot="16200000" flipV="1">
            <a:off x="7025481" y="2853255"/>
            <a:ext cx="1031875" cy="512762"/>
          </a:xfrm>
          <a:prstGeom prst="bentConnector4">
            <a:avLst>
              <a:gd name="adj1" fmla="val -20769"/>
              <a:gd name="adj2" fmla="val 142106"/>
            </a:avLst>
          </a:prstGeom>
          <a:noFill/>
          <a:ln w="25400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44" name="Straight Arrow Connector 43"/>
          <p:cNvCxnSpPr>
            <a:cxnSpLocks noChangeShapeType="1"/>
            <a:stCxn id="12" idx="3"/>
          </p:cNvCxnSpPr>
          <p:nvPr/>
        </p:nvCxnSpPr>
        <p:spPr bwMode="auto">
          <a:xfrm>
            <a:off x="8310563" y="2593698"/>
            <a:ext cx="509587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887378" y="4031710"/>
            <a:ext cx="18614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CC0000"/>
                </a:solidFill>
                <a:latin typeface="+mn-lt"/>
              </a:rPr>
              <a:t>sequential</a:t>
            </a:r>
            <a:br>
              <a:rPr lang="en-US" dirty="0" smtClean="0">
                <a:solidFill>
                  <a:srgbClr val="CC0000"/>
                </a:solidFill>
                <a:latin typeface="+mn-lt"/>
              </a:rPr>
            </a:br>
            <a:r>
              <a:rPr lang="en-US" dirty="0" smtClean="0">
                <a:solidFill>
                  <a:srgbClr val="CC0000"/>
                </a:solidFill>
                <a:latin typeface="+mn-lt"/>
              </a:rPr>
              <a:t>composition</a:t>
            </a:r>
            <a:endParaRPr lang="de-CH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732698" y="4116110"/>
            <a:ext cx="17315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+mn-lt"/>
              </a:rPr>
              <a:t>conditional</a:t>
            </a:r>
            <a:endParaRPr lang="de-CH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430230" y="4116110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+mn-lt"/>
              </a:rPr>
              <a:t>loop</a:t>
            </a:r>
            <a:endParaRPr lang="de-CH" dirty="0">
              <a:solidFill>
                <a:srgbClr val="CC0000"/>
              </a:solidFill>
              <a:latin typeface="+mn-lt"/>
            </a:endParaRPr>
          </a:p>
        </p:txBody>
      </p:sp>
      <p:cxnSp>
        <p:nvCxnSpPr>
          <p:cNvPr id="2" name="Straight Arrow Connector 34"/>
          <p:cNvCxnSpPr>
            <a:cxnSpLocks noChangeShapeType="1"/>
          </p:cNvCxnSpPr>
          <p:nvPr/>
        </p:nvCxnSpPr>
        <p:spPr bwMode="auto">
          <a:xfrm flipH="1">
            <a:off x="1831975" y="2122210"/>
            <a:ext cx="1588" cy="2667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2952750" y="2639735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3399"/>
                </a:solidFill>
                <a:latin typeface="+mn-lt"/>
              </a:rPr>
              <a:t>True</a:t>
            </a:r>
            <a:endParaRPr lang="ru-RU" sz="1800" b="1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5467350" y="2639735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3399"/>
                </a:solidFill>
                <a:latin typeface="+mn-lt"/>
              </a:rPr>
              <a:t>False</a:t>
            </a:r>
            <a:endParaRPr lang="ru-RU" sz="1800" b="1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7791450" y="2849285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3399"/>
                </a:solidFill>
                <a:latin typeface="+mn-lt"/>
              </a:rPr>
              <a:t>False</a:t>
            </a:r>
            <a:endParaRPr lang="ru-RU" sz="1800" b="1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8134350" y="221111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3399"/>
                </a:solidFill>
                <a:latin typeface="+mn-lt"/>
              </a:rPr>
              <a:t>True</a:t>
            </a:r>
            <a:endParaRPr lang="ru-RU" sz="1800" b="1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155" name="Content Placeholder 2"/>
          <p:cNvSpPr>
            <a:spLocks/>
          </p:cNvSpPr>
          <p:nvPr/>
        </p:nvSpPr>
        <p:spPr bwMode="auto">
          <a:xfrm>
            <a:off x="315913" y="4864464"/>
            <a:ext cx="8424862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Ø"/>
            </a:pPr>
            <a:r>
              <a:rPr lang="en-US" dirty="0">
                <a:latin typeface="+mn-lt"/>
              </a:rPr>
              <a:t>Each of these blocks has a single </a:t>
            </a:r>
            <a:r>
              <a:rPr lang="en-US" dirty="0" smtClean="0">
                <a:latin typeface="+mn-lt"/>
              </a:rPr>
              <a:t>entry </a:t>
            </a:r>
            <a:r>
              <a:rPr lang="en-US" dirty="0">
                <a:latin typeface="+mn-lt"/>
              </a:rPr>
              <a:t>and </a:t>
            </a:r>
            <a:r>
              <a:rPr lang="en-US" dirty="0" smtClean="0">
                <a:latin typeface="+mn-lt"/>
              </a:rPr>
              <a:t>exit </a:t>
            </a:r>
            <a:r>
              <a:rPr lang="en-US" dirty="0">
                <a:latin typeface="+mn-lt"/>
              </a:rPr>
              <a:t>and is itself </a:t>
            </a:r>
            <a:r>
              <a:rPr lang="en-US" dirty="0" smtClean="0">
                <a:latin typeface="+mn-lt"/>
              </a:rPr>
              <a:t>a (possibly empty) compound</a:t>
            </a:r>
            <a:endParaRPr lang="en-US" dirty="0">
              <a:latin typeface="+mn-lt"/>
            </a:endParaRP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127635" y="2939166"/>
            <a:ext cx="1438772" cy="318655"/>
          </a:xfrm>
          <a:prstGeom prst="wedgeRectCallout">
            <a:avLst>
              <a:gd name="adj1" fmla="val 36291"/>
              <a:gd name="adj2" fmla="val -136215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9" name="Rectangular Callout 38"/>
          <p:cNvSpPr/>
          <p:nvPr/>
        </p:nvSpPr>
        <p:spPr bwMode="auto">
          <a:xfrm>
            <a:off x="2695906" y="1881642"/>
            <a:ext cx="1438772" cy="318655"/>
          </a:xfrm>
          <a:prstGeom prst="wedgeRectCallout">
            <a:avLst>
              <a:gd name="adj1" fmla="val 61160"/>
              <a:gd name="adj2" fmla="val 12329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Condition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50" grpId="0"/>
      <p:bldP spid="51" grpId="0"/>
      <p:bldP spid="52" grpId="0"/>
      <p:bldP spid="5151" grpId="0"/>
      <p:bldP spid="5152" grpId="0"/>
      <p:bldP spid="5153" grpId="0"/>
      <p:bldP spid="5154" grpId="0"/>
      <p:bldP spid="5155" grpId="0"/>
      <p:bldP spid="38" grpId="0" animBg="1"/>
      <p:bldP spid="3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a hole in information hiding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89365" y="663544"/>
            <a:ext cx="8819909" cy="579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i="1" kern="0" dirty="0" smtClean="0">
                <a:solidFill>
                  <a:srgbClr val="3333FF"/>
                </a:solidFill>
                <a:latin typeface="+mn-lt"/>
              </a:rPr>
              <a:t>STUDENT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create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make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(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a_prof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PROFESSOR;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a_assi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ASSISTANT) 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</a:t>
            </a:r>
            <a:endParaRPr kumimoji="0" lang="de-CH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de-CH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de-CH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</a:t>
            </a:r>
            <a:r>
              <a:rPr kumimoji="0" lang="de-CH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de-CH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a_prof</a:t>
            </a:r>
            <a:endParaRPr kumimoji="0" lang="de-CH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de-CH" sz="2000" i="1" dirty="0" smtClean="0">
                <a:solidFill>
                  <a:srgbClr val="3333FF"/>
                </a:solidFill>
                <a:latin typeface="+mn-lt"/>
              </a:rPr>
              <a:t>			assi := a_assi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 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prof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: PROFESSOR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ASSISTANT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stolen_exam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STRING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baseline="0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b="1" kern="0" dirty="0" smtClean="0">
                <a:solidFill>
                  <a:srgbClr val="333399"/>
                </a:solidFill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en-US" sz="2000" b="1" kern="0" dirty="0" smtClean="0">
                <a:solidFill>
                  <a:srgbClr val="333399"/>
                </a:solidFill>
              </a:rPr>
              <a:t>Result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000" b="0" i="1" u="none" strike="noStrike" kern="1200" cap="none" spc="0" normalizeH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prof.exam_draft</a:t>
            </a:r>
            <a:endParaRPr kumimoji="0" lang="en-US" sz="2000" b="0" i="1" u="none" strike="noStrike" kern="1200" cap="none" spc="0" normalizeH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baseline="0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kern="0" dirty="0" smtClean="0">
                <a:solidFill>
                  <a:srgbClr val="333399"/>
                </a:solidFill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try this at home!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8" y="809625"/>
            <a:ext cx="8424862" cy="5943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 smtClean="0"/>
              <a:t>you: STUDENT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 err="1" smtClean="0"/>
              <a:t>your_prof</a:t>
            </a:r>
            <a:r>
              <a:rPr lang="en-US" sz="2000" i="1" dirty="0" smtClean="0"/>
              <a:t>: PROFESSOR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 err="1" smtClean="0"/>
              <a:t>your_assi</a:t>
            </a:r>
            <a:r>
              <a:rPr lang="en-US" sz="2000" i="1" dirty="0" smtClean="0"/>
              <a:t>: ASSISTANT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 err="1" smtClean="0"/>
              <a:t>stolen_exam</a:t>
            </a:r>
            <a:r>
              <a:rPr lang="en-US" sz="2000" i="1" dirty="0" smtClean="0"/>
              <a:t>: STRING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your_prof.make</a:t>
            </a:r>
            <a:r>
              <a:rPr lang="en-US" sz="2000" i="1" dirty="0" smtClean="0"/>
              <a:t> ( </a:t>
            </a:r>
            <a:r>
              <a:rPr lang="en-US" sz="2000" dirty="0" smtClean="0">
                <a:solidFill>
                  <a:schemeClr val="tx1"/>
                </a:solidFill>
              </a:rPr>
              <a:t>“top secret exam!”</a:t>
            </a:r>
            <a:r>
              <a:rPr lang="en-US" sz="2000" i="1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your_assi.make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your_prof</a:t>
            </a:r>
            <a:r>
              <a:rPr lang="en-US" sz="2000" i="1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you.make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your_prof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your_assistant</a:t>
            </a:r>
            <a:r>
              <a:rPr lang="en-US" sz="2000" i="1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 err="1" smtClean="0"/>
              <a:t>stolen_exam</a:t>
            </a:r>
            <a:r>
              <a:rPr lang="en-US" sz="2000" i="1" dirty="0" smtClean="0"/>
              <a:t> := </a:t>
            </a:r>
            <a:r>
              <a:rPr lang="en-US" sz="2000" i="1" dirty="0" err="1" smtClean="0"/>
              <a:t>you.stolen_exam</a:t>
            </a:r>
            <a:endParaRPr lang="en-US" sz="2000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Bogen 6"/>
          <p:cNvSpPr/>
          <p:nvPr/>
        </p:nvSpPr>
        <p:spPr bwMode="auto">
          <a:xfrm>
            <a:off x="5915025" y="1285875"/>
            <a:ext cx="1028700" cy="1971675"/>
          </a:xfrm>
          <a:prstGeom prst="arc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3" name="Grafik 12" descr="20060307CalvinHobbes.gif"/>
          <p:cNvPicPr>
            <a:picLocks noChangeAspect="1"/>
          </p:cNvPicPr>
          <p:nvPr/>
        </p:nvPicPr>
        <p:blipFill>
          <a:blip r:embed="rId3" cstate="print"/>
          <a:srcRect t="1139"/>
          <a:stretch>
            <a:fillRect/>
          </a:stretch>
        </p:blipFill>
        <p:spPr>
          <a:xfrm>
            <a:off x="5789141" y="4423718"/>
            <a:ext cx="2313597" cy="2144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the issue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8" y="693513"/>
            <a:ext cx="8424862" cy="59436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endParaRPr lang="en-US" b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class</a:t>
            </a:r>
            <a:r>
              <a:rPr lang="en-US" sz="2000" dirty="0" smtClean="0"/>
              <a:t> </a:t>
            </a:r>
            <a:r>
              <a:rPr lang="en-US" sz="2000" i="1" dirty="0" smtClean="0"/>
              <a:t>PROFESSOR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sz="2000" i="1" dirty="0" smtClean="0"/>
              <a:t> 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/>
              <a:t>	make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</a:t>
            </a:r>
            <a:r>
              <a:rPr lang="en-US" sz="2000" i="1" kern="1200" dirty="0" smtClean="0"/>
              <a:t>make (</a:t>
            </a:r>
            <a:r>
              <a:rPr lang="en-US" sz="2000" i="1" kern="1200" dirty="0" err="1" smtClean="0"/>
              <a:t>a_exam_draft</a:t>
            </a:r>
            <a:r>
              <a:rPr lang="en-US" sz="2000" i="1" kern="1200" dirty="0" smtClean="0"/>
              <a:t>: STRING) 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do</a:t>
            </a:r>
            <a:endParaRPr lang="de-CH" sz="2000" i="1" kern="1200" dirty="0" smtClean="0"/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de-CH" sz="2000" i="1" kern="1200" dirty="0" smtClean="0"/>
              <a:t>			</a:t>
            </a:r>
            <a:r>
              <a:rPr lang="de-CH" sz="2000" i="1" kern="1200" dirty="0" err="1" smtClean="0"/>
              <a:t>exam_draft</a:t>
            </a:r>
            <a:r>
              <a:rPr lang="de-CH" sz="2000" i="1" kern="1200" dirty="0" smtClean="0"/>
              <a:t> := </a:t>
            </a:r>
            <a:r>
              <a:rPr lang="de-CH" sz="2000" i="1" kern="1200" dirty="0" err="1" smtClean="0"/>
              <a:t>a_exam_draft</a:t>
            </a:r>
            <a:endParaRPr lang="en-US" sz="2000" i="1" kern="1200" dirty="0" smtClean="0"/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kern="1200" dirty="0" smtClean="0"/>
              <a:t>	</a:t>
            </a:r>
            <a:r>
              <a:rPr lang="en-US" sz="2000" i="1" kern="1200" dirty="0" err="1" smtClean="0"/>
              <a:t>exam_draft</a:t>
            </a:r>
            <a:r>
              <a:rPr lang="en-US" sz="2000" i="1" kern="1200" dirty="0" smtClean="0"/>
              <a:t>: STRING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1409414" y="3738745"/>
            <a:ext cx="4512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{PROFESSOR, ASSISTANT}</a:t>
            </a:r>
            <a:endParaRPr lang="de-DE" sz="2000" i="1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 rot="2280000">
            <a:off x="6413500" y="817563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export status does matter!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97618" y="6481501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756144"/>
            <a:ext cx="9144000" cy="610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class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800" i="1" kern="0" dirty="0" smtClean="0">
                <a:solidFill>
                  <a:srgbClr val="3333FF"/>
                </a:solidFill>
                <a:latin typeface="+mn-lt"/>
              </a:rPr>
              <a:t>STUDENT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create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make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(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a_prof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PROFESSOR;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a_assi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ASSISTANT)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</a:t>
            </a:r>
            <a:endParaRPr kumimoji="0" lang="de-CH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de-CH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de-CH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</a:t>
            </a:r>
            <a:r>
              <a:rPr kumimoji="0" lang="de-CH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de-CH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a_prof</a:t>
            </a:r>
            <a:endParaRPr kumimoji="0" lang="de-CH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de-CH" sz="1800" i="1" dirty="0" smtClean="0">
                <a:solidFill>
                  <a:srgbClr val="3333FF"/>
                </a:solidFill>
                <a:latin typeface="+mn-lt"/>
              </a:rPr>
              <a:t>			</a:t>
            </a:r>
            <a:r>
              <a:rPr lang="de-CH" sz="1800" i="1" dirty="0" err="1" smtClean="0">
                <a:solidFill>
                  <a:srgbClr val="3333FF"/>
                </a:solidFill>
                <a:latin typeface="+mn-lt"/>
              </a:rPr>
              <a:t>assi</a:t>
            </a:r>
            <a:r>
              <a:rPr lang="de-CH" sz="1800" i="1" dirty="0" smtClean="0">
                <a:solidFill>
                  <a:srgbClr val="3333FF"/>
                </a:solidFill>
                <a:latin typeface="+mn-lt"/>
              </a:rPr>
              <a:t> := </a:t>
            </a:r>
            <a:r>
              <a:rPr lang="de-CH" sz="1800" i="1" dirty="0" err="1" smtClean="0">
                <a:solidFill>
                  <a:srgbClr val="3333FF"/>
                </a:solidFill>
                <a:latin typeface="+mn-lt"/>
              </a:rPr>
              <a:t>a_assi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 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1800" i="1" dirty="0" err="1" smtClean="0">
                <a:solidFill>
                  <a:srgbClr val="3333FF"/>
                </a:solidFill>
                <a:latin typeface="+mn-lt"/>
              </a:rPr>
              <a:t>prof</a:t>
            </a: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: PROFESSOR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ASSISTANT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stolen_exam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STRING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1800" i="1" baseline="0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1800" b="1" kern="0" dirty="0" smtClean="0">
                <a:solidFill>
                  <a:srgbClr val="333399"/>
                </a:solidFill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en-US" sz="1800" b="1" kern="0" dirty="0" smtClean="0">
                <a:solidFill>
                  <a:srgbClr val="333399"/>
                </a:solidFill>
              </a:rPr>
              <a:t>Result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1800" b="0" i="1" u="none" strike="noStrike" kern="1200" cap="none" spc="0" normalizeH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prof.exam_draft</a:t>
            </a:r>
            <a:endParaRPr kumimoji="0" lang="en-US" sz="1800" b="0" i="1" u="none" strike="noStrike" kern="1200" cap="none" spc="0" normalizeH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1800" i="1" baseline="0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1800" b="1" kern="0" dirty="0" smtClean="0">
                <a:solidFill>
                  <a:srgbClr val="333399"/>
                </a:solidFill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echteckige Legende 5"/>
          <p:cNvSpPr/>
          <p:nvPr/>
        </p:nvSpPr>
        <p:spPr bwMode="auto">
          <a:xfrm>
            <a:off x="1365967" y="5779088"/>
            <a:ext cx="2486025" cy="714375"/>
          </a:xfrm>
          <a:prstGeom prst="wedgeRectCallout">
            <a:avLst>
              <a:gd name="adj1" fmla="val 29358"/>
              <a:gd name="adj2" fmla="val -68750"/>
            </a:avLst>
          </a:prstGeom>
          <a:solidFill>
            <a:srgbClr val="FF898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Invalid </a:t>
            </a:r>
            <a:r>
              <a:rPr lang="de-CH" sz="1800" dirty="0" err="1" smtClean="0">
                <a:solidFill>
                  <a:srgbClr val="333399"/>
                </a:solidFill>
              </a:rPr>
              <a:t>call</a:t>
            </a:r>
            <a:r>
              <a:rPr lang="de-CH" sz="1800" dirty="0" smtClean="0">
                <a:solidFill>
                  <a:srgbClr val="333399"/>
                </a:solidFill>
              </a:rPr>
              <a:t>!</a:t>
            </a:r>
            <a:endParaRPr lang="de-DE" sz="1800" dirty="0" smtClean="0">
              <a:solidFill>
                <a:srgbClr val="333399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059230" y="5242178"/>
            <a:ext cx="372110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kern="0" dirty="0" smtClean="0">
                <a:solidFill>
                  <a:srgbClr val="333399"/>
                </a:solidFill>
              </a:rPr>
              <a:t>Result</a:t>
            </a:r>
            <a:r>
              <a:rPr lang="en-US" sz="1800" i="1" dirty="0" smtClean="0">
                <a:solidFill>
                  <a:srgbClr val="333399"/>
                </a:solidFill>
                <a:latin typeface="+mn-lt"/>
              </a:rPr>
              <a:t> := </a:t>
            </a:r>
            <a:r>
              <a:rPr lang="en-US" sz="1800" i="1" dirty="0" err="1" smtClean="0">
                <a:solidFill>
                  <a:srgbClr val="333399"/>
                </a:solidFill>
                <a:latin typeface="+mn-lt"/>
              </a:rPr>
              <a:t>assi.prof.exam_draft</a:t>
            </a:r>
            <a:endParaRPr lang="en-US" sz="1800" i="1" dirty="0" smtClean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11" name="Rechteckige Legende 10"/>
          <p:cNvSpPr/>
          <p:nvPr/>
        </p:nvSpPr>
        <p:spPr bwMode="auto">
          <a:xfrm>
            <a:off x="1358155" y="5785553"/>
            <a:ext cx="2486025" cy="714375"/>
          </a:xfrm>
          <a:prstGeom prst="wedgeRectCallout">
            <a:avLst>
              <a:gd name="adj1" fmla="val 29358"/>
              <a:gd name="adj2" fmla="val -68750"/>
            </a:avLst>
          </a:prstGeom>
          <a:solidFill>
            <a:srgbClr val="FF898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Invalid </a:t>
            </a:r>
            <a:r>
              <a:rPr lang="de-CH" sz="1800" dirty="0" err="1" smtClean="0">
                <a:solidFill>
                  <a:srgbClr val="333399"/>
                </a:solidFill>
              </a:rPr>
              <a:t>call</a:t>
            </a:r>
            <a:r>
              <a:rPr lang="de-CH" sz="1800" dirty="0" smtClean="0">
                <a:solidFill>
                  <a:srgbClr val="333399"/>
                </a:solidFill>
              </a:rPr>
              <a:t>!</a:t>
            </a:r>
            <a:endParaRPr lang="de-DE" sz="1800" dirty="0" smtClean="0">
              <a:solidFill>
                <a:srgbClr val="333399"/>
              </a:solidFill>
            </a:endParaRPr>
          </a:p>
        </p:txBody>
      </p:sp>
      <p:pic>
        <p:nvPicPr>
          <p:cNvPr id="8" name="Grafik 7" descr="jon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3167" y="3052119"/>
            <a:ext cx="1981701" cy="1595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Exporting features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9563" y="5033963"/>
            <a:ext cx="2209800" cy="965200"/>
          </a:xfrm>
          <a:prstGeom prst="rect">
            <a:avLst/>
          </a:prstGeom>
          <a:solidFill>
            <a:srgbClr val="99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30200" y="3940175"/>
            <a:ext cx="2189163" cy="965200"/>
          </a:xfrm>
          <a:prstGeom prst="rect">
            <a:avLst/>
          </a:prstGeom>
          <a:solidFill>
            <a:srgbClr val="99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30200" y="2832100"/>
            <a:ext cx="2200275" cy="965200"/>
          </a:xfrm>
          <a:prstGeom prst="rect">
            <a:avLst/>
          </a:prstGeom>
          <a:solidFill>
            <a:srgbClr val="99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36550" y="1711325"/>
            <a:ext cx="2193925" cy="965200"/>
          </a:xfrm>
          <a:prstGeom prst="rect">
            <a:avLst/>
          </a:prstGeom>
          <a:solidFill>
            <a:srgbClr val="99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2893392" y="1612348"/>
            <a:ext cx="6035170" cy="44836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i="1" dirty="0">
                <a:latin typeface="+mn-lt"/>
                <a:ea typeface="MS Gothic"/>
                <a:cs typeface="MS Gothic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a1.f</a:t>
            </a:r>
            <a:r>
              <a:rPr lang="en-GB" sz="2000" dirty="0">
                <a:latin typeface="+mn-lt"/>
                <a:ea typeface="MS Gothic"/>
                <a:cs typeface="MS Gothic"/>
              </a:rPr>
              <a:t>,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a1.g</a:t>
            </a:r>
            <a:r>
              <a:rPr lang="en-GB" sz="2000" dirty="0">
                <a:latin typeface="+mn-lt"/>
                <a:ea typeface="MS Gothic"/>
                <a:cs typeface="MS Gothic"/>
              </a:rPr>
              <a:t>: </a:t>
            </a:r>
            <a:r>
              <a:rPr lang="en-GB" sz="2000" dirty="0">
                <a:solidFill>
                  <a:srgbClr val="008000"/>
                </a:solidFill>
                <a:latin typeface="+mn-lt"/>
                <a:ea typeface="MS Gothic"/>
                <a:cs typeface="MS Gothic"/>
              </a:rPr>
              <a:t>valid </a:t>
            </a:r>
            <a:r>
              <a:rPr lang="en-GB" sz="2000" dirty="0">
                <a:latin typeface="+mn-lt"/>
                <a:ea typeface="MS Gothic"/>
                <a:cs typeface="MS Gothic"/>
              </a:rPr>
              <a:t>in any </a:t>
            </a:r>
            <a:r>
              <a:rPr lang="en-GB" sz="2000" dirty="0" smtClean="0">
                <a:latin typeface="+mn-lt"/>
                <a:ea typeface="MS Gothic"/>
                <a:cs typeface="MS Gothic"/>
              </a:rPr>
              <a:t>client</a:t>
            </a:r>
          </a:p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dirty="0" smtClean="0">
              <a:latin typeface="+mn-lt"/>
              <a:ea typeface="MS Gothic"/>
              <a:cs typeface="MS Gothic"/>
            </a:endParaRPr>
          </a:p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latin typeface="+mn-lt"/>
                <a:ea typeface="MS Gothic"/>
                <a:cs typeface="MS Gothic"/>
              </a:rPr>
              <a:t> </a:t>
            </a:r>
            <a:r>
              <a:rPr lang="en-GB" sz="2000" i="1" dirty="0" smtClean="0">
                <a:solidFill>
                  <a:srgbClr val="3333FF"/>
                </a:solidFill>
              </a:rPr>
              <a:t>a1.h</a:t>
            </a:r>
            <a:r>
              <a:rPr lang="en-GB" sz="2000" dirty="0" smtClean="0">
                <a:ea typeface="MS Gothic"/>
                <a:cs typeface="MS Gothic"/>
              </a:rPr>
              <a:t>:</a:t>
            </a:r>
            <a:r>
              <a:rPr lang="en-GB" sz="2000" i="1" dirty="0" smtClean="0">
                <a:solidFill>
                  <a:srgbClr val="3333FF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ea typeface="MS Gothic"/>
                <a:cs typeface="MS Gothic"/>
              </a:rPr>
              <a:t>invalid </a:t>
            </a:r>
            <a:r>
              <a:rPr lang="en-GB" sz="2000" dirty="0" smtClean="0">
                <a:ea typeface="MS Gothic"/>
                <a:cs typeface="MS Gothic"/>
              </a:rPr>
              <a:t>everywhere (including in </a:t>
            </a:r>
            <a:r>
              <a:rPr lang="en-GB" sz="2000" i="1" dirty="0" smtClean="0">
                <a:solidFill>
                  <a:srgbClr val="3333FF"/>
                </a:solidFill>
              </a:rPr>
              <a:t>A</a:t>
            </a:r>
            <a:r>
              <a:rPr lang="en-GB" sz="2000" dirty="0" smtClean="0">
                <a:ea typeface="MS Gothic"/>
                <a:cs typeface="MS Gothic"/>
              </a:rPr>
              <a:t>’s text!)</a:t>
            </a:r>
          </a:p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dirty="0" smtClean="0">
              <a:latin typeface="+mn-lt"/>
              <a:ea typeface="MS Gothic"/>
              <a:cs typeface="MS Gothic"/>
            </a:endParaRPr>
          </a:p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latin typeface="+mn-lt"/>
                <a:ea typeface="MS Gothic"/>
                <a:cs typeface="MS Gothic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a1.</a:t>
            </a:r>
            <a:r>
              <a:rPr lang="en-GB" sz="2000" i="1" dirty="0" smtClean="0">
                <a:solidFill>
                  <a:srgbClr val="3333FF"/>
                </a:solidFill>
                <a:latin typeface="+mn-lt"/>
              </a:rPr>
              <a:t>j</a:t>
            </a:r>
            <a:r>
              <a:rPr lang="en-GB" sz="2000" dirty="0" smtClean="0">
                <a:latin typeface="+mn-lt"/>
                <a:ea typeface="MS Gothic"/>
                <a:cs typeface="MS Gothic"/>
              </a:rPr>
              <a:t>: </a:t>
            </a:r>
            <a:r>
              <a:rPr lang="en-GB" sz="2000" dirty="0" smtClean="0">
                <a:solidFill>
                  <a:srgbClr val="008000"/>
                </a:solidFill>
                <a:latin typeface="+mn-lt"/>
                <a:ea typeface="MS Gothic"/>
                <a:cs typeface="MS Gothic"/>
              </a:rPr>
              <a:t>valid </a:t>
            </a:r>
            <a:r>
              <a:rPr lang="en-GB" sz="2000" dirty="0" smtClean="0">
                <a:latin typeface="+mn-lt"/>
                <a:ea typeface="MS Gothic"/>
                <a:cs typeface="MS Gothic"/>
              </a:rPr>
              <a:t>in </a:t>
            </a:r>
            <a:r>
              <a:rPr lang="en-GB" sz="2000" i="1" dirty="0" smtClean="0">
                <a:solidFill>
                  <a:srgbClr val="3333FF"/>
                </a:solidFill>
              </a:rPr>
              <a:t>B</a:t>
            </a:r>
            <a:r>
              <a:rPr lang="en-GB" sz="2000" dirty="0" smtClean="0">
                <a:ea typeface="MS Gothic"/>
                <a:cs typeface="MS Gothic"/>
              </a:rPr>
              <a:t>, </a:t>
            </a:r>
            <a:r>
              <a:rPr lang="en-GB" sz="2000" i="1" dirty="0" smtClean="0">
                <a:solidFill>
                  <a:srgbClr val="3333FF"/>
                </a:solidFill>
              </a:rPr>
              <a:t>C</a:t>
            </a:r>
            <a:r>
              <a:rPr lang="en-GB" sz="2000" dirty="0" smtClean="0">
                <a:ea typeface="MS Gothic"/>
                <a:cs typeface="MS Gothic"/>
              </a:rPr>
              <a:t> </a:t>
            </a:r>
            <a:r>
              <a:rPr lang="en-GB" sz="2000" dirty="0" smtClean="0">
                <a:latin typeface="+mn-lt"/>
                <a:ea typeface="MS Gothic"/>
                <a:cs typeface="MS Gothic"/>
              </a:rPr>
              <a:t>and their descendants (</a:t>
            </a:r>
            <a:r>
              <a:rPr lang="en-GB" sz="2000" dirty="0" smtClean="0">
                <a:solidFill>
                  <a:srgbClr val="FF0000"/>
                </a:solidFill>
                <a:latin typeface="+mn-lt"/>
                <a:ea typeface="MS Gothic"/>
                <a:cs typeface="MS Gothic"/>
              </a:rPr>
              <a:t>invalid </a:t>
            </a:r>
            <a:r>
              <a:rPr lang="en-GB" sz="2000" dirty="0">
                <a:latin typeface="+mn-lt"/>
                <a:ea typeface="MS Gothic"/>
                <a:cs typeface="MS Gothic"/>
              </a:rPr>
              <a:t>in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GB" sz="2000" dirty="0">
                <a:latin typeface="+mn-lt"/>
                <a:ea typeface="MS Gothic"/>
                <a:cs typeface="MS Gothic"/>
              </a:rPr>
              <a:t>!)‏</a:t>
            </a:r>
          </a:p>
          <a:p>
            <a:pPr>
              <a:lnSpc>
                <a:spcPct val="101000"/>
              </a:lnSpc>
              <a:buFont typeface="Wingdings" pitchFamily="2" charset="2"/>
              <a:buChar char="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dirty="0">
              <a:latin typeface="+mn-lt"/>
              <a:ea typeface="MS Gothic"/>
              <a:cs typeface="MS Gothic"/>
            </a:endParaRPr>
          </a:p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latin typeface="+mn-lt"/>
                <a:ea typeface="MS Gothic"/>
                <a:cs typeface="MS Gothic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a1.m</a:t>
            </a:r>
            <a:r>
              <a:rPr lang="en-GB" sz="2000" dirty="0">
                <a:latin typeface="+mn-lt"/>
                <a:ea typeface="MS Gothic"/>
                <a:cs typeface="MS Gothic"/>
              </a:rPr>
              <a:t>: </a:t>
            </a:r>
            <a:r>
              <a:rPr lang="en-GB" sz="2000" dirty="0">
                <a:solidFill>
                  <a:srgbClr val="008000"/>
                </a:solidFill>
                <a:latin typeface="+mn-lt"/>
                <a:ea typeface="MS Gothic"/>
                <a:cs typeface="MS Gothic"/>
              </a:rPr>
              <a:t>valid </a:t>
            </a:r>
            <a:r>
              <a:rPr lang="en-GB" sz="2000" dirty="0">
                <a:latin typeface="+mn-lt"/>
                <a:ea typeface="MS Gothic"/>
                <a:cs typeface="MS Gothic"/>
              </a:rPr>
              <a:t>in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B</a:t>
            </a:r>
            <a:r>
              <a:rPr lang="en-GB" sz="2000" dirty="0">
                <a:latin typeface="+mn-lt"/>
                <a:ea typeface="MS Gothic"/>
                <a:cs typeface="MS Gothic"/>
              </a:rPr>
              <a:t>,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C</a:t>
            </a:r>
            <a:r>
              <a:rPr lang="en-GB" sz="2000" dirty="0">
                <a:latin typeface="+mn-lt"/>
                <a:ea typeface="MS Gothic"/>
                <a:cs typeface="MS Gothic"/>
              </a:rPr>
              <a:t> and their descendants,</a:t>
            </a:r>
            <a:br>
              <a:rPr lang="en-GB" sz="2000" dirty="0">
                <a:latin typeface="+mn-lt"/>
                <a:ea typeface="MS Gothic"/>
                <a:cs typeface="MS Gothic"/>
              </a:rPr>
            </a:br>
            <a:r>
              <a:rPr lang="en-GB" sz="2000" dirty="0">
                <a:latin typeface="+mn-lt"/>
                <a:ea typeface="MS Gothic"/>
                <a:cs typeface="MS Gothic"/>
              </a:rPr>
              <a:t>	as well as in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GB" sz="2000" dirty="0">
                <a:latin typeface="+mn-lt"/>
                <a:ea typeface="MS Gothic"/>
                <a:cs typeface="MS Gothic"/>
              </a:rPr>
              <a:t> and its </a:t>
            </a:r>
            <a:r>
              <a:rPr lang="en-GB" sz="2000" dirty="0" smtClean="0">
                <a:latin typeface="+mn-lt"/>
                <a:ea typeface="MS Gothic"/>
                <a:cs typeface="MS Gothic"/>
              </a:rPr>
              <a:t>descendants.</a:t>
            </a:r>
            <a:endParaRPr lang="en-GB" sz="2000" dirty="0">
              <a:latin typeface="+mn-lt"/>
              <a:ea typeface="MS Gothic"/>
              <a:cs typeface="MS Gothic"/>
            </a:endParaRPr>
          </a:p>
        </p:txBody>
      </p:sp>
      <p:sp>
        <p:nvSpPr>
          <p:cNvPr id="15370" name="Text Box 8"/>
          <p:cNvSpPr txBox="1">
            <a:spLocks noChangeArrowheads="1"/>
          </p:cNvSpPr>
          <p:nvPr/>
        </p:nvSpPr>
        <p:spPr bwMode="auto">
          <a:xfrm>
            <a:off x="3254375" y="1039813"/>
            <a:ext cx="431323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617788" y="973138"/>
            <a:ext cx="6362608" cy="3684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69000"/>
              </a:lnSpc>
              <a:spcBef>
                <a:spcPts val="1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+mn-lt"/>
                <a:ea typeface="MS Gothic" charset="0"/>
                <a:cs typeface="MS Gothic" charset="0"/>
              </a:rPr>
              <a:t>Status of calls in a client with</a:t>
            </a:r>
            <a:r>
              <a:rPr lang="en-GB" i="1" dirty="0">
                <a:solidFill>
                  <a:srgbClr val="008000"/>
                </a:solidFill>
                <a:latin typeface="+mn-lt"/>
                <a:ea typeface="MS Gothic" charset="0"/>
                <a:cs typeface="MS Gothic" charset="0"/>
              </a:rPr>
              <a:t> </a:t>
            </a:r>
            <a:r>
              <a:rPr lang="en-GB" i="1" dirty="0" smtClean="0">
                <a:solidFill>
                  <a:srgbClr val="3333FF"/>
                </a:solidFill>
                <a:latin typeface="+mn-lt"/>
              </a:rPr>
              <a:t>a1 </a:t>
            </a:r>
            <a:r>
              <a:rPr lang="en-GB" dirty="0" smtClean="0">
                <a:solidFill>
                  <a:srgbClr val="000000"/>
                </a:solidFill>
                <a:latin typeface="+mn-lt"/>
                <a:ea typeface="MS Gothic" charset="0"/>
                <a:cs typeface="MS Gothic" charset="0"/>
              </a:rPr>
              <a:t>of</a:t>
            </a:r>
            <a:r>
              <a:rPr lang="en-GB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+mn-lt"/>
                <a:ea typeface="MS Gothic" charset="0"/>
                <a:cs typeface="MS Gothic" charset="0"/>
              </a:rPr>
              <a:t>type</a:t>
            </a:r>
            <a:r>
              <a:rPr lang="en-GB" dirty="0" smtClean="0">
                <a:solidFill>
                  <a:srgbClr val="3E609E"/>
                </a:solidFill>
                <a:latin typeface="+mn-lt"/>
                <a:ea typeface="MS Gothic" charset="0"/>
                <a:cs typeface="MS Gothic" charset="0"/>
              </a:rPr>
              <a:t> </a:t>
            </a:r>
            <a:r>
              <a:rPr lang="en-GB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GB" dirty="0">
                <a:solidFill>
                  <a:srgbClr val="000000"/>
                </a:solidFill>
                <a:latin typeface="+mn-lt"/>
                <a:ea typeface="MS Gothic" charset="0"/>
                <a:cs typeface="MS Gothic" charset="0"/>
              </a:rPr>
              <a:t>: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273050" y="974725"/>
            <a:ext cx="2343150" cy="5521325"/>
          </a:xfrm>
          <a:prstGeom prst="rect">
            <a:avLst/>
          </a:prstGeom>
          <a:noFill/>
          <a:ln w="19080">
            <a:solidFill>
              <a:srgbClr val="9933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class</a:t>
            </a:r>
            <a:br>
              <a:rPr lang="en-GB" sz="1800" b="1" kern="0" dirty="0">
                <a:solidFill>
                  <a:srgbClr val="000099"/>
                </a:solidFill>
                <a:latin typeface="+mn-lt"/>
              </a:rPr>
            </a:br>
            <a:r>
              <a:rPr lang="en-GB" sz="1800" b="1" kern="0" dirty="0">
                <a:latin typeface="+mn-lt"/>
              </a:rPr>
              <a:t>    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GB" sz="1800" i="1" kern="0" dirty="0">
                <a:solidFill>
                  <a:srgbClr val="3333FF"/>
                </a:solidFill>
                <a:latin typeface="+mn-lt"/>
              </a:rPr>
              <a:t/>
            </a:r>
            <a:br>
              <a:rPr lang="en-GB" sz="1800" i="1" kern="0" dirty="0">
                <a:solidFill>
                  <a:srgbClr val="3333FF"/>
                </a:solidFill>
                <a:latin typeface="+mn-lt"/>
              </a:rPr>
            </a:br>
            <a:endParaRPr lang="en-GB" sz="1800" i="1" kern="0" dirty="0">
              <a:solidFill>
                <a:srgbClr val="3333FF"/>
              </a:solidFill>
              <a:latin typeface="+mn-lt"/>
            </a:endParaRP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feature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	</a:t>
            </a:r>
            <a:r>
              <a:rPr lang="en-GB" sz="1800" i="1" kern="0" dirty="0">
                <a:solidFill>
                  <a:srgbClr val="006400"/>
                </a:solidFill>
                <a:latin typeface="+mn-lt"/>
              </a:rPr>
              <a:t>f</a:t>
            </a:r>
            <a:r>
              <a:rPr lang="en-GB" sz="1800" kern="0" dirty="0">
                <a:latin typeface="+mn-lt"/>
              </a:rPr>
              <a:t> ...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kern="0" dirty="0">
                <a:latin typeface="+mn-lt"/>
              </a:rPr>
              <a:t>	</a:t>
            </a:r>
            <a:r>
              <a:rPr lang="en-GB" sz="1800" i="1" kern="0" dirty="0">
                <a:solidFill>
                  <a:srgbClr val="006400"/>
                </a:solidFill>
                <a:latin typeface="+mn-lt"/>
              </a:rPr>
              <a:t>g</a:t>
            </a:r>
            <a:r>
              <a:rPr lang="en-GB" sz="1800" kern="0" dirty="0">
                <a:latin typeface="+mn-lt"/>
              </a:rPr>
              <a:t> ...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Font typeface="Wingdings" pitchFamily="2" charset="2"/>
              <a:buChar char="§"/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800" kern="0" dirty="0">
              <a:latin typeface="+mn-lt"/>
            </a:endParaRP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feature</a:t>
            </a:r>
            <a:r>
              <a:rPr lang="en-GB" sz="1800" b="1" kern="0" dirty="0">
                <a:latin typeface="+mn-lt"/>
              </a:rPr>
              <a:t> </a:t>
            </a:r>
            <a:r>
              <a:rPr lang="en-GB" sz="1800" kern="0" dirty="0">
                <a:latin typeface="+mn-lt"/>
              </a:rPr>
              <a:t>{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NONE</a:t>
            </a:r>
            <a:r>
              <a:rPr lang="en-GB" sz="1800" kern="0" dirty="0">
                <a:latin typeface="+mn-lt"/>
              </a:rPr>
              <a:t>}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kern="0" dirty="0">
                <a:latin typeface="+mn-lt"/>
              </a:rPr>
              <a:t>	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i="1" kern="0" dirty="0">
                <a:solidFill>
                  <a:srgbClr val="006400"/>
                </a:solidFill>
                <a:latin typeface="+mn-lt"/>
              </a:rPr>
              <a:t>	h, </a:t>
            </a:r>
            <a:r>
              <a:rPr lang="en-GB" sz="1800" i="1" kern="0" dirty="0" err="1">
                <a:solidFill>
                  <a:srgbClr val="006400"/>
                </a:solidFill>
                <a:latin typeface="+mn-lt"/>
              </a:rPr>
              <a:t>i</a:t>
            </a:r>
            <a:r>
              <a:rPr lang="en-GB" sz="1800" kern="0" dirty="0">
                <a:latin typeface="+mn-lt"/>
              </a:rPr>
              <a:t> ...	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800" kern="0" dirty="0">
              <a:latin typeface="+mn-lt"/>
            </a:endParaRP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feature</a:t>
            </a:r>
            <a:r>
              <a:rPr lang="en-GB" sz="1800" b="1" kern="0" dirty="0">
                <a:latin typeface="+mn-lt"/>
              </a:rPr>
              <a:t> </a:t>
            </a:r>
            <a:r>
              <a:rPr lang="en-GB" sz="1800" kern="0" dirty="0">
                <a:latin typeface="+mn-lt"/>
              </a:rPr>
              <a:t>{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B</a:t>
            </a:r>
            <a:r>
              <a:rPr lang="en-GB" sz="1800" kern="0" dirty="0">
                <a:latin typeface="+mn-lt"/>
              </a:rPr>
              <a:t>, 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C</a:t>
            </a:r>
            <a:r>
              <a:rPr lang="en-GB" sz="1800" kern="0" dirty="0">
                <a:latin typeface="+mn-lt"/>
              </a:rPr>
              <a:t>}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kern="0" dirty="0">
                <a:latin typeface="+mn-lt"/>
              </a:rPr>
              <a:t>	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kern="0" dirty="0">
                <a:latin typeface="+mn-lt"/>
              </a:rPr>
              <a:t>	</a:t>
            </a:r>
            <a:r>
              <a:rPr lang="en-GB" sz="1800" i="1" kern="0" dirty="0">
                <a:solidFill>
                  <a:srgbClr val="006400"/>
                </a:solidFill>
                <a:latin typeface="+mn-lt"/>
              </a:rPr>
              <a:t>j, k, l </a:t>
            </a:r>
            <a:r>
              <a:rPr lang="en-GB" sz="1800" kern="0" dirty="0">
                <a:latin typeface="+mn-lt"/>
              </a:rPr>
              <a:t>...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800" kern="0" dirty="0">
              <a:latin typeface="+mn-lt"/>
            </a:endParaRP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feature</a:t>
            </a:r>
            <a:r>
              <a:rPr lang="en-GB" sz="1800" b="1" kern="0" dirty="0">
                <a:latin typeface="+mn-lt"/>
              </a:rPr>
              <a:t> </a:t>
            </a:r>
            <a:r>
              <a:rPr lang="en-GB" sz="1800" kern="0" dirty="0">
                <a:latin typeface="+mn-lt"/>
              </a:rPr>
              <a:t>{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GB" sz="1800" kern="0" dirty="0">
                <a:latin typeface="+mn-lt"/>
              </a:rPr>
              <a:t>, 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B</a:t>
            </a:r>
            <a:r>
              <a:rPr lang="en-GB" sz="1800" kern="0" dirty="0">
                <a:latin typeface="+mn-lt"/>
              </a:rPr>
              <a:t>, 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C</a:t>
            </a:r>
            <a:r>
              <a:rPr lang="en-GB" sz="1800" kern="0" dirty="0">
                <a:latin typeface="+mn-lt"/>
              </a:rPr>
              <a:t>}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Font typeface="Wingdings" pitchFamily="2" charset="2"/>
              <a:buChar char="§"/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800" kern="0" dirty="0">
              <a:latin typeface="+mn-lt"/>
            </a:endParaRP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6400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i="1" kern="0" dirty="0">
                <a:solidFill>
                  <a:srgbClr val="006400"/>
                </a:solidFill>
                <a:latin typeface="+mn-lt"/>
              </a:rPr>
              <a:t>	m, n…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error?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914400"/>
            <a:ext cx="8424862" cy="53721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i="1" kern="1200" dirty="0" smtClean="0"/>
              <a:t>PERSON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feature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i="1" kern="1200" dirty="0" smtClean="0"/>
              <a:t>name: STRING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feature</a:t>
            </a:r>
            <a:r>
              <a:rPr lang="en-US" sz="2000" dirty="0" smtClean="0"/>
              <a:t> {</a:t>
            </a:r>
            <a:r>
              <a:rPr lang="en-US" sz="2000" i="1" kern="1200" dirty="0" smtClean="0"/>
              <a:t>BANK</a:t>
            </a:r>
            <a:r>
              <a:rPr lang="en-US" sz="2000" dirty="0" smtClean="0"/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i="1" kern="1200" dirty="0" smtClean="0"/>
              <a:t>account: BANK_ACCOUNT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feature</a:t>
            </a:r>
            <a:r>
              <a:rPr lang="en-US" sz="2000" dirty="0" smtClean="0"/>
              <a:t> {</a:t>
            </a:r>
            <a:r>
              <a:rPr lang="en-US" sz="2000" i="1" kern="1200" dirty="0" smtClean="0"/>
              <a:t>NONE</a:t>
            </a:r>
            <a:r>
              <a:rPr lang="en-US" sz="2000" dirty="0" smtClean="0"/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i="1" kern="1200" dirty="0" err="1" smtClean="0"/>
              <a:t>loved_one</a:t>
            </a:r>
            <a:r>
              <a:rPr lang="en-US" sz="2000" i="1" kern="1200" dirty="0" smtClean="0"/>
              <a:t>: PERSON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i="1" kern="1200" dirty="0" err="1" smtClean="0"/>
              <a:t>think</a:t>
            </a:r>
            <a:r>
              <a:rPr lang="de-CH" sz="2000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CH" sz="2000" dirty="0" smtClean="0"/>
              <a:t>		</a:t>
            </a:r>
            <a:r>
              <a:rPr lang="de-CH" sz="2000" b="1" dirty="0" smtClean="0">
                <a:solidFill>
                  <a:schemeClr val="accent2">
                    <a:lumMod val="75000"/>
                  </a:schemeClr>
                </a:solidFill>
              </a:rPr>
              <a:t>do</a:t>
            </a:r>
            <a:r>
              <a:rPr lang="de-CH" sz="2000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CH" sz="2000" dirty="0" smtClean="0"/>
              <a:t>			</a:t>
            </a:r>
            <a:r>
              <a:rPr lang="de-CH" sz="2000" i="1" kern="1200" dirty="0" smtClean="0"/>
              <a:t>print </a:t>
            </a:r>
            <a:r>
              <a:rPr lang="en-US" sz="2000" i="1" kern="1200" dirty="0" smtClean="0">
                <a:solidFill>
                  <a:schemeClr val="tx1"/>
                </a:solidFill>
              </a:rPr>
              <a:t>(“</a:t>
            </a:r>
            <a:r>
              <a:rPr lang="en-US" sz="2000" dirty="0" smtClean="0">
                <a:solidFill>
                  <a:schemeClr val="tx1"/>
                </a:solidFill>
              </a:rPr>
              <a:t>Thinking of ” </a:t>
            </a:r>
            <a:r>
              <a:rPr lang="de-CH" sz="2000" dirty="0" smtClean="0"/>
              <a:t>+ </a:t>
            </a:r>
            <a:r>
              <a:rPr lang="de-CH" sz="2000" i="1" kern="1200" dirty="0" smtClean="0"/>
              <a:t>loved_one.name</a:t>
            </a:r>
            <a:r>
              <a:rPr lang="de-CH" sz="2000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CH" sz="2000" dirty="0" smtClean="0"/>
              <a:t>		</a:t>
            </a:r>
            <a:r>
              <a:rPr lang="de-CH" sz="2000" b="1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i="1" kern="1200" dirty="0" err="1" smtClean="0"/>
              <a:t>lend_100_franks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do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		</a:t>
            </a:r>
            <a:r>
              <a:rPr lang="en-US" sz="2000" i="1" kern="1200" dirty="0" err="1" smtClean="0"/>
              <a:t>loved_one.account.transfer (account, 100)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  <a:endParaRPr lang="de-CH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 rot="2280000">
            <a:off x="6413500" y="817563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4052888" y="2798763"/>
            <a:ext cx="2419350" cy="381000"/>
          </a:xfrm>
          <a:prstGeom prst="wedgeRoundRectCallout">
            <a:avLst>
              <a:gd name="adj1" fmla="val 34292"/>
              <a:gd name="adj2" fmla="val 255282"/>
              <a:gd name="adj3" fmla="val 16667"/>
            </a:avLst>
          </a:prstGeom>
          <a:solidFill>
            <a:srgbClr val="89FF89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333399"/>
                </a:solidFill>
              </a:rPr>
              <a:t>OK: unqualified call</a:t>
            </a: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6673850" y="2798763"/>
            <a:ext cx="2419350" cy="381000"/>
          </a:xfrm>
          <a:prstGeom prst="wedgeRoundRectCallout">
            <a:avLst>
              <a:gd name="adj1" fmla="val -12414"/>
              <a:gd name="adj2" fmla="val 264273"/>
              <a:gd name="adj3" fmla="val 16667"/>
            </a:avLst>
          </a:prstGeom>
          <a:solidFill>
            <a:srgbClr val="89FF89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333399"/>
                </a:solidFill>
              </a:rPr>
              <a:t>OK: exported to all</a:t>
            </a: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6446838" y="4446588"/>
            <a:ext cx="2419350" cy="381000"/>
          </a:xfrm>
          <a:prstGeom prst="wedgeRoundRectCallout">
            <a:avLst>
              <a:gd name="adj1" fmla="val -15844"/>
              <a:gd name="adj2" fmla="val 166625"/>
              <a:gd name="adj3" fmla="val 16667"/>
            </a:avLst>
          </a:prstGeom>
          <a:solidFill>
            <a:srgbClr val="89FF89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333399"/>
                </a:solidFill>
              </a:rPr>
              <a:t>OK: unqualified call</a:t>
            </a:r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3722688" y="4457700"/>
            <a:ext cx="2419350" cy="603250"/>
          </a:xfrm>
          <a:prstGeom prst="wedgeRoundRectCallout">
            <a:avLst>
              <a:gd name="adj1" fmla="val 8838"/>
              <a:gd name="adj2" fmla="val 87208"/>
              <a:gd name="adj3" fmla="val 16667"/>
            </a:avLst>
          </a:prstGeom>
          <a:solidFill>
            <a:srgbClr val="FF8989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333399"/>
                </a:solidFill>
              </a:rPr>
              <a:t>Error: not exported to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Exporting attributes</a:t>
            </a:r>
            <a:endParaRPr lang="de-CH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68313" y="1236663"/>
            <a:ext cx="8424862" cy="37607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Exporting an attribute only means giving </a:t>
            </a:r>
            <a:r>
              <a:rPr lang="en-US" dirty="0" smtClean="0">
                <a:solidFill>
                  <a:srgbClr val="C00000"/>
                </a:solidFill>
              </a:rPr>
              <a:t>read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access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i="1" dirty="0" err="1" smtClean="0"/>
              <a:t>x.f</a:t>
            </a:r>
            <a:r>
              <a:rPr lang="en-US" i="1" dirty="0" smtClean="0"/>
              <a:t> := 5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Attributes of other objects can be changed only through commands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protecting the invariant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 need for getter functions!</a:t>
            </a:r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658408" y="1898247"/>
            <a:ext cx="1912311" cy="989106"/>
            <a:chOff x="3658408" y="1898247"/>
            <a:chExt cx="1912311" cy="989106"/>
          </a:xfrm>
        </p:grpSpPr>
        <p:sp>
          <p:nvSpPr>
            <p:cNvPr id="20487" name="Line 16"/>
            <p:cNvSpPr>
              <a:spLocks noChangeShapeType="1"/>
            </p:cNvSpPr>
            <p:nvPr/>
          </p:nvSpPr>
          <p:spPr bwMode="auto">
            <a:xfrm>
              <a:off x="3658408" y="1898247"/>
              <a:ext cx="1912311" cy="989106"/>
            </a:xfrm>
            <a:prstGeom prst="line">
              <a:avLst/>
            </a:prstGeom>
            <a:noFill/>
            <a:ln w="63360">
              <a:solidFill>
                <a:srgbClr val="FF0000">
                  <a:alpha val="69804"/>
                </a:srgb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Line 16"/>
            <p:cNvSpPr>
              <a:spLocks noChangeShapeType="1"/>
            </p:cNvSpPr>
            <p:nvPr/>
          </p:nvSpPr>
          <p:spPr bwMode="auto">
            <a:xfrm flipV="1">
              <a:off x="3658408" y="1898247"/>
              <a:ext cx="1912311" cy="989106"/>
            </a:xfrm>
            <a:prstGeom prst="line">
              <a:avLst/>
            </a:prstGeom>
            <a:noFill/>
            <a:ln w="63360">
              <a:solidFill>
                <a:srgbClr val="FF0000">
                  <a:alpha val="69804"/>
                </a:srgb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836628"/>
            <a:ext cx="8424862" cy="572829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</a:rPr>
              <a:t>class </a:t>
            </a:r>
            <a:r>
              <a:rPr lang="en-US" sz="2000" i="1" dirty="0" smtClean="0"/>
              <a:t>TEMPERATURE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000" i="1" dirty="0" err="1" smtClean="0">
                <a:ea typeface="+mn-ea"/>
              </a:rPr>
              <a:t>celsius_value</a:t>
            </a:r>
            <a:r>
              <a:rPr lang="en-US" sz="2000" i="1" dirty="0" smtClean="0">
                <a:ea typeface="+mn-ea"/>
              </a:rPr>
              <a:t>: INTEGER</a:t>
            </a:r>
          </a:p>
          <a:p>
            <a:pPr lvl="1">
              <a:buFont typeface="Wingdings" pitchFamily="2" charset="2"/>
              <a:buNone/>
              <a:defRPr/>
            </a:pPr>
            <a:endParaRPr lang="en-US" sz="1800" i="1" dirty="0" smtClean="0">
              <a:solidFill>
                <a:srgbClr val="3E609E"/>
              </a:solidFill>
            </a:endParaRPr>
          </a:p>
          <a:p>
            <a:pPr lvl="1">
              <a:buNone/>
              <a:defRPr/>
            </a:pPr>
            <a:r>
              <a:rPr lang="en-US" sz="2000" i="1" dirty="0" err="1" smtClean="0">
                <a:ea typeface="+mn-ea"/>
              </a:rPr>
              <a:t>make_celsius</a:t>
            </a:r>
            <a:r>
              <a:rPr lang="en-US" sz="2000" i="1" dirty="0" smtClean="0">
                <a:ea typeface="+mn-ea"/>
              </a:rPr>
              <a:t> (</a:t>
            </a:r>
            <a:r>
              <a:rPr lang="en-US" sz="2000" i="1" dirty="0" err="1" smtClean="0">
                <a:ea typeface="+mn-ea"/>
              </a:rPr>
              <a:t>a_value</a:t>
            </a:r>
            <a:r>
              <a:rPr lang="en-US" sz="2000" i="1" dirty="0" smtClean="0">
                <a:ea typeface="+mn-ea"/>
              </a:rPr>
              <a:t>: INTEGER)</a:t>
            </a:r>
          </a:p>
          <a:p>
            <a:pPr lvl="1">
              <a:buNone/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  <a:ea typeface="+mn-ea"/>
              </a:rPr>
              <a:t>   require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 smtClean="0"/>
              <a:t>        </a:t>
            </a:r>
            <a:r>
              <a:rPr lang="en-US" sz="2000" i="1" dirty="0" err="1" smtClean="0">
                <a:ea typeface="+mn-ea"/>
              </a:rPr>
              <a:t>above_absolute_zero</a:t>
            </a:r>
            <a:r>
              <a:rPr lang="en-US" sz="2000" i="1" dirty="0" smtClean="0">
                <a:ea typeface="+mn-ea"/>
              </a:rPr>
              <a:t>: </a:t>
            </a:r>
            <a:r>
              <a:rPr lang="en-US" sz="2000" i="1" dirty="0" err="1" smtClean="0">
                <a:ea typeface="+mn-ea"/>
              </a:rPr>
              <a:t>a_value</a:t>
            </a:r>
            <a:r>
              <a:rPr lang="en-US" sz="2000" i="1" dirty="0" smtClean="0">
                <a:ea typeface="+mn-ea"/>
              </a:rPr>
              <a:t> &gt;= - </a:t>
            </a:r>
            <a:r>
              <a:rPr lang="en-US" sz="2000" i="1" dirty="0" err="1" smtClean="0">
                <a:ea typeface="+mn-ea"/>
              </a:rPr>
              <a:t>Celsius_zero</a:t>
            </a:r>
            <a:endParaRPr lang="en-US" sz="2000" i="1" dirty="0" smtClean="0">
              <a:ea typeface="+mn-ea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 smtClean="0"/>
              <a:t> 	</a:t>
            </a: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  <a:ea typeface="+mn-ea"/>
              </a:rPr>
              <a:t>do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000" i="1" dirty="0" smtClean="0">
                <a:ea typeface="+mn-ea"/>
              </a:rPr>
              <a:t>        </a:t>
            </a:r>
            <a:r>
              <a:rPr lang="en-US" sz="2000" i="1" dirty="0" err="1" smtClean="0">
                <a:ea typeface="+mn-ea"/>
              </a:rPr>
              <a:t>celsius_value</a:t>
            </a:r>
            <a:r>
              <a:rPr lang="en-US" sz="2000" i="1" dirty="0" smtClean="0">
                <a:ea typeface="+mn-ea"/>
              </a:rPr>
              <a:t> := </a:t>
            </a:r>
            <a:r>
              <a:rPr lang="en-US" sz="2000" i="1" dirty="0" err="1" smtClean="0">
                <a:ea typeface="+mn-ea"/>
              </a:rPr>
              <a:t>a_value</a:t>
            </a:r>
            <a:endParaRPr lang="en-US" sz="2000" i="1" dirty="0" smtClean="0">
              <a:ea typeface="+mn-ea"/>
            </a:endParaRPr>
          </a:p>
          <a:p>
            <a:pPr lvl="1">
              <a:buNone/>
              <a:defRPr/>
            </a:pPr>
            <a:r>
              <a:rPr lang="en-US" sz="1800" dirty="0" smtClean="0"/>
              <a:t> 	</a:t>
            </a: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</a:rPr>
              <a:t>ensure</a:t>
            </a:r>
          </a:p>
          <a:p>
            <a:pPr lvl="1">
              <a:buNone/>
              <a:defRPr/>
            </a:pPr>
            <a:r>
              <a:rPr lang="en-US" sz="2000" i="1" dirty="0" smtClean="0"/>
              <a:t>        </a:t>
            </a:r>
            <a:r>
              <a:rPr lang="en-US" sz="2000" i="1" dirty="0" err="1" smtClean="0"/>
              <a:t>celsius_value_set</a:t>
            </a:r>
            <a:r>
              <a:rPr lang="en-US" sz="2000" i="1" dirty="0" smtClean="0"/>
              <a:t> := </a:t>
            </a:r>
            <a:r>
              <a:rPr lang="en-US" sz="2000" i="1" dirty="0" err="1" smtClean="0"/>
              <a:t>celsius_value</a:t>
            </a:r>
            <a:r>
              <a:rPr lang="en-US" sz="2000" i="1" dirty="0" smtClean="0"/>
              <a:t> = </a:t>
            </a:r>
            <a:r>
              <a:rPr lang="en-US" sz="2000" i="1" dirty="0" err="1" smtClean="0"/>
              <a:t>a_value</a:t>
            </a:r>
            <a:endParaRPr lang="en-US" sz="2000" i="1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n-US" sz="2000" i="1" dirty="0" smtClean="0">
                <a:ea typeface="+mn-ea"/>
              </a:rPr>
              <a:t>    </a:t>
            </a: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  <a:ea typeface="+mn-ea"/>
              </a:rPr>
              <a:t>	end</a:t>
            </a:r>
          </a:p>
          <a:p>
            <a:pPr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</a:rPr>
              <a:t>...</a:t>
            </a:r>
          </a:p>
          <a:p>
            <a:pPr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buFont typeface="Wingdings" pitchFamily="2" charset="2"/>
              <a:buNone/>
              <a:defRPr/>
            </a:pPr>
            <a:endParaRPr lang="de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Assigners</a:t>
            </a:r>
            <a:endParaRPr lang="de-CH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424862" cy="14001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If you like the syntax</a:t>
            </a:r>
          </a:p>
          <a:p>
            <a:pPr algn="ctr">
              <a:buFont typeface="Wingdings" pitchFamily="2" charset="2"/>
              <a:buNone/>
            </a:pPr>
            <a:r>
              <a:rPr lang="en-US" sz="2000" i="1" dirty="0" err="1" smtClean="0"/>
              <a:t>x.f</a:t>
            </a:r>
            <a:r>
              <a:rPr lang="en-US" sz="2000" i="1" dirty="0" smtClean="0"/>
              <a:t> := 5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you can declare an </a:t>
            </a:r>
            <a:r>
              <a:rPr lang="en-US" dirty="0" smtClean="0">
                <a:solidFill>
                  <a:srgbClr val="C00000"/>
                </a:solidFill>
              </a:rPr>
              <a:t>assigner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E609E"/>
                </a:solidFill>
              </a:rPr>
              <a:t>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9425" y="2947988"/>
            <a:ext cx="8424863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</a:rPr>
              <a:t>In class </a:t>
            </a:r>
            <a:r>
              <a:rPr lang="en-US" i="1" dirty="0" err="1">
                <a:solidFill>
                  <a:srgbClr val="3333FF"/>
                </a:solidFill>
                <a:latin typeface="+mn-lt"/>
              </a:rPr>
              <a:t>TEMPERATURE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kern="0" dirty="0">
                <a:latin typeface="+mn-lt"/>
              </a:rPr>
              <a:t>	</a:t>
            </a: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celsius_value</a:t>
            </a:r>
            <a:r>
              <a:rPr lang="en-US" sz="2000" i="1" dirty="0">
                <a:solidFill>
                  <a:srgbClr val="3333FF"/>
                </a:solidFill>
                <a:latin typeface="+mn-lt"/>
              </a:rPr>
              <a:t>: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INTEGER </a:t>
            </a:r>
            <a:r>
              <a:rPr lang="en-US" sz="2000" b="1" dirty="0" smtClean="0">
                <a:solidFill>
                  <a:srgbClr val="333399"/>
                </a:solidFill>
              </a:rPr>
              <a:t>assign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make_celsius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</a:rPr>
              <a:t>In this case</a:t>
            </a:r>
          </a:p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t.celsius_value</a:t>
            </a:r>
            <a:r>
              <a:rPr lang="en-US" sz="2000" i="1" dirty="0">
                <a:solidFill>
                  <a:srgbClr val="3333FF"/>
                </a:solidFill>
                <a:latin typeface="+mn-lt"/>
              </a:rPr>
              <a:t> :=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36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kern="0" dirty="0">
                <a:latin typeface="+mn-lt"/>
              </a:rPr>
              <a:t>is a shortcut for</a:t>
            </a:r>
          </a:p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t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.make_celsius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i="1" dirty="0">
                <a:solidFill>
                  <a:srgbClr val="3333FF"/>
                </a:solidFill>
                <a:latin typeface="+mn-lt"/>
              </a:rPr>
              <a:t>(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36)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</a:rPr>
              <a:t>... and it won’t break the invariant!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de-CH" kern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hiding vs. creation routines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231" y="668801"/>
            <a:ext cx="8424862" cy="59436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class</a:t>
            </a:r>
            <a:r>
              <a:rPr lang="en-US" sz="2000" dirty="0" smtClean="0"/>
              <a:t> </a:t>
            </a:r>
            <a:r>
              <a:rPr lang="en-US" sz="2000" i="1" dirty="0" smtClean="0"/>
              <a:t>PROFESSOR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sz="2000" i="1" dirty="0" smtClean="0"/>
              <a:t> 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/>
              <a:t>	make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feature </a:t>
            </a:r>
            <a:r>
              <a:rPr lang="en-US" sz="2000" i="1" kern="1200" dirty="0" smtClean="0"/>
              <a:t>{None}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</a:t>
            </a:r>
            <a:r>
              <a:rPr lang="en-US" sz="2000" i="1" kern="1200" dirty="0" smtClean="0"/>
              <a:t>make (</a:t>
            </a:r>
            <a:r>
              <a:rPr lang="en-US" sz="2000" i="1" kern="1200" dirty="0" err="1" smtClean="0"/>
              <a:t>a_exam_draft</a:t>
            </a:r>
            <a:r>
              <a:rPr lang="en-US" sz="2000" i="1" kern="1200" dirty="0" smtClean="0"/>
              <a:t>: STRING) 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do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de-CH" sz="2000" i="1" kern="1200" dirty="0" smtClean="0"/>
              <a:t>			...</a:t>
            </a:r>
            <a:endParaRPr lang="en-US" sz="2000" i="1" kern="1200" dirty="0" smtClean="0"/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Can I create an object of type </a:t>
            </a:r>
            <a:r>
              <a:rPr lang="en-US" i="1" dirty="0" smtClean="0"/>
              <a:t>PROFESSOR</a:t>
            </a:r>
            <a:r>
              <a:rPr lang="en-US" dirty="0" smtClean="0">
                <a:solidFill>
                  <a:schemeClr val="tx1"/>
                </a:solidFill>
              </a:rPr>
              <a:t> as a client?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After creation, can I invoke feature </a:t>
            </a:r>
            <a:r>
              <a:rPr lang="en-US" i="1" kern="1200" dirty="0" smtClean="0"/>
              <a:t>make </a:t>
            </a:r>
            <a:r>
              <a:rPr lang="en-US" dirty="0" smtClean="0">
                <a:solidFill>
                  <a:schemeClr val="tx1"/>
                </a:solidFill>
              </a:rPr>
              <a:t>as a client?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Conditional</a:t>
            </a:r>
            <a:endParaRPr 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96963"/>
            <a:ext cx="8424862" cy="511333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Basic syntax:</a:t>
            </a:r>
          </a:p>
          <a:p>
            <a:pPr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if</a:t>
            </a:r>
            <a:r>
              <a:rPr lang="en-US" sz="2000" dirty="0" smtClean="0"/>
              <a:t> </a:t>
            </a:r>
            <a:r>
              <a:rPr lang="en-US" sz="2000" i="1" dirty="0" smtClean="0"/>
              <a:t>c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3399"/>
                </a:solidFill>
              </a:rPr>
              <a:t>then</a:t>
            </a:r>
          </a:p>
          <a:p>
            <a:pPr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dirty="0" smtClean="0"/>
              <a:t>		</a:t>
            </a:r>
            <a:r>
              <a:rPr lang="en-US" sz="2000" i="1" dirty="0" smtClean="0"/>
              <a:t>s_1</a:t>
            </a:r>
          </a:p>
          <a:p>
            <a:pPr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else</a:t>
            </a:r>
          </a:p>
          <a:p>
            <a:pPr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dirty="0" smtClean="0"/>
              <a:t>		</a:t>
            </a:r>
            <a:r>
              <a:rPr lang="en-US" sz="2000" i="1" dirty="0" smtClean="0"/>
              <a:t>s_2</a:t>
            </a:r>
          </a:p>
          <a:p>
            <a:pPr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3E609E"/>
                </a:solidFill>
              </a:rPr>
              <a:t>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is a boolean expression (e.g., entity, query call of type </a:t>
            </a:r>
            <a:r>
              <a:rPr lang="en-US" i="1" dirty="0" smtClean="0"/>
              <a:t>BOOLEAN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333399"/>
                </a:solidFill>
              </a:rPr>
              <a:t>else</a:t>
            </a:r>
            <a:r>
              <a:rPr lang="en-US" dirty="0" smtClean="0">
                <a:solidFill>
                  <a:schemeClr val="tx1"/>
                </a:solidFill>
              </a:rPr>
              <a:t>-part is optional:</a:t>
            </a:r>
          </a:p>
          <a:p>
            <a:pPr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if</a:t>
            </a:r>
            <a:r>
              <a:rPr lang="en-US" sz="2000" dirty="0" smtClean="0"/>
              <a:t> </a:t>
            </a:r>
            <a:r>
              <a:rPr lang="en-US" sz="2000" i="1" dirty="0" smtClean="0"/>
              <a:t>c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3399"/>
                </a:solidFill>
              </a:rPr>
              <a:t>then</a:t>
            </a:r>
          </a:p>
          <a:p>
            <a:pPr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dirty="0" smtClean="0"/>
              <a:t>		</a:t>
            </a:r>
            <a:r>
              <a:rPr lang="en-US" sz="2000" i="1" dirty="0" smtClean="0"/>
              <a:t>s_1</a:t>
            </a:r>
          </a:p>
          <a:p>
            <a:pPr>
              <a:buFont typeface="Wingdings" pitchFamily="2" charset="2"/>
              <a:buNone/>
              <a:tabLst>
                <a:tab pos="914400" algn="l"/>
                <a:tab pos="1262063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  <a:endParaRPr lang="en-US" sz="2000" dirty="0" smtClean="0">
              <a:solidFill>
                <a:srgbClr val="333399"/>
              </a:solidFill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3327376" y="1169998"/>
            <a:ext cx="1963639" cy="416525"/>
          </a:xfrm>
          <a:prstGeom prst="wedgeRectCallout">
            <a:avLst>
              <a:gd name="adj1" fmla="val -112261"/>
              <a:gd name="adj2" fmla="val 6354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Condition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3327376" y="1842121"/>
            <a:ext cx="1963639" cy="416525"/>
          </a:xfrm>
          <a:prstGeom prst="wedgeRectCallout">
            <a:avLst>
              <a:gd name="adj1" fmla="val -99544"/>
              <a:gd name="adj2" fmla="val 12050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3335191" y="2565055"/>
            <a:ext cx="1963639" cy="416525"/>
          </a:xfrm>
          <a:prstGeom prst="wedgeRectCallout">
            <a:avLst>
              <a:gd name="adj1" fmla="val -100134"/>
              <a:gd name="adj2" fmla="val 9271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49237" y="115888"/>
            <a:ext cx="8394231" cy="435655"/>
          </a:xfrm>
        </p:spPr>
        <p:txBody>
          <a:bodyPr/>
          <a:lstStyle/>
          <a:p>
            <a:r>
              <a:rPr lang="en-US" dirty="0" smtClean="0"/>
              <a:t>Controlling the export status of creation routines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231" y="668801"/>
            <a:ext cx="8424862" cy="59436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class</a:t>
            </a:r>
            <a:r>
              <a:rPr lang="en-US" sz="2000" dirty="0" smtClean="0"/>
              <a:t> </a:t>
            </a:r>
            <a:r>
              <a:rPr lang="en-US" sz="2000" i="1" dirty="0" smtClean="0"/>
              <a:t>PROFESSOR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sz="2000" i="1" dirty="0" smtClean="0"/>
              <a:t> </a:t>
            </a:r>
            <a:r>
              <a:rPr lang="en-US" sz="2000" i="1" kern="1200" dirty="0" smtClean="0"/>
              <a:t>{COLLEGE_MANAGER}</a:t>
            </a:r>
            <a:endParaRPr lang="en-US" sz="2000" i="1" dirty="0" smtClean="0"/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/>
              <a:t>	make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feature </a:t>
            </a:r>
            <a:r>
              <a:rPr lang="en-US" sz="2000" i="1" kern="1200" dirty="0" smtClean="0"/>
              <a:t>{None}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</a:t>
            </a:r>
            <a:r>
              <a:rPr lang="en-US" sz="2000" i="1" kern="1200" dirty="0" smtClean="0"/>
              <a:t>make (</a:t>
            </a:r>
            <a:r>
              <a:rPr lang="en-US" sz="2000" i="1" kern="1200" dirty="0" err="1" smtClean="0"/>
              <a:t>a_exam_draft</a:t>
            </a:r>
            <a:r>
              <a:rPr lang="en-US" sz="2000" i="1" kern="1200" dirty="0" smtClean="0"/>
              <a:t>: STRING) 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do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de-CH" sz="2000" i="1" kern="1200" dirty="0" smtClean="0"/>
              <a:t>			...</a:t>
            </a:r>
            <a:endParaRPr lang="en-US" sz="2000" i="1" kern="1200" dirty="0" smtClean="0"/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Can I create an object of type </a:t>
            </a:r>
            <a:r>
              <a:rPr lang="en-US" i="1" dirty="0" smtClean="0"/>
              <a:t>PROFESSOR</a:t>
            </a:r>
            <a:r>
              <a:rPr lang="en-US" dirty="0" smtClean="0">
                <a:solidFill>
                  <a:schemeClr val="tx1"/>
                </a:solidFill>
              </a:rPr>
              <a:t> as a client?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After creation, can I invoke feature </a:t>
            </a:r>
            <a:r>
              <a:rPr lang="en-US" i="1" kern="1200" dirty="0" smtClean="0"/>
              <a:t>make </a:t>
            </a:r>
            <a:r>
              <a:rPr lang="en-US" dirty="0" smtClean="0">
                <a:solidFill>
                  <a:schemeClr val="tx1"/>
                </a:solidFill>
              </a:rPr>
              <a:t>as a client?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What if I have </a:t>
            </a: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i="1" dirty="0" smtClean="0"/>
              <a:t> </a:t>
            </a:r>
            <a:r>
              <a:rPr lang="en-US" i="1" kern="1200" dirty="0" smtClean="0"/>
              <a:t>{NONE}</a:t>
            </a:r>
            <a:r>
              <a:rPr lang="en-US" i="1" dirty="0" smtClean="0"/>
              <a:t>	make </a:t>
            </a:r>
            <a:r>
              <a:rPr lang="en-US" dirty="0" smtClean="0">
                <a:solidFill>
                  <a:schemeClr val="tx1"/>
                </a:solidFill>
              </a:rPr>
              <a:t>instead of 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i="1" dirty="0" smtClean="0"/>
              <a:t> </a:t>
            </a:r>
            <a:r>
              <a:rPr lang="en-US" i="1" kern="1200" dirty="0" smtClean="0"/>
              <a:t>{COLLEGE_MANAGER} </a:t>
            </a:r>
            <a:r>
              <a:rPr lang="en-US" i="1" dirty="0" smtClean="0"/>
              <a:t>make 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function’s value</a:t>
            </a:r>
            <a:endParaRPr 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26983"/>
            <a:ext cx="8424862" cy="54181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i="1" dirty="0" smtClean="0"/>
              <a:t>f</a:t>
            </a:r>
            <a:r>
              <a:rPr lang="en-US" sz="1800" dirty="0" smtClean="0"/>
              <a:t> (</a:t>
            </a:r>
            <a:r>
              <a:rPr lang="en-US" sz="1800" i="1" dirty="0" smtClean="0"/>
              <a:t>max</a:t>
            </a:r>
            <a:r>
              <a:rPr lang="en-US" sz="1800" dirty="0" smtClean="0"/>
              <a:t>: </a:t>
            </a:r>
            <a:r>
              <a:rPr lang="en-US" sz="1800" i="1" dirty="0" smtClean="0"/>
              <a:t>INTEGER</a:t>
            </a:r>
            <a:r>
              <a:rPr lang="en-US" sz="1800" dirty="0" smtClean="0"/>
              <a:t>; </a:t>
            </a:r>
            <a:r>
              <a:rPr lang="en-US" sz="1800" i="1" dirty="0" smtClean="0"/>
              <a:t>s</a:t>
            </a:r>
            <a:r>
              <a:rPr lang="en-US" sz="1800" dirty="0" smtClean="0"/>
              <a:t>: </a:t>
            </a:r>
            <a:r>
              <a:rPr lang="en-US" sz="1800" i="1" dirty="0" smtClean="0"/>
              <a:t>STRING</a:t>
            </a:r>
            <a:r>
              <a:rPr lang="en-US" sz="1800" dirty="0" smtClean="0"/>
              <a:t>): </a:t>
            </a:r>
            <a:r>
              <a:rPr lang="en-US" sz="1800" i="1" dirty="0" smtClean="0"/>
              <a:t>STRING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/>
              <a:t>    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/>
              <a:t>        </a:t>
            </a:r>
            <a:r>
              <a:rPr lang="en-US" sz="1800" b="1" dirty="0" smtClean="0">
                <a:solidFill>
                  <a:srgbClr val="333399"/>
                </a:solidFill>
              </a:rPr>
              <a:t>if</a:t>
            </a:r>
            <a:r>
              <a:rPr lang="en-US" sz="1800" dirty="0" smtClean="0"/>
              <a:t> 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is_equal</a:t>
            </a:r>
            <a:r>
              <a:rPr lang="en-US" sz="1800" dirty="0" smtClean="0"/>
              <a:t> (“Java”) </a:t>
            </a:r>
            <a:r>
              <a:rPr lang="en-US" sz="1800" b="1" dirty="0" smtClean="0">
                <a:solidFill>
                  <a:srgbClr val="333399"/>
                </a:solidFill>
              </a:rPr>
              <a:t>then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/>
              <a:t>            </a:t>
            </a:r>
            <a:r>
              <a:rPr lang="en-US" sz="1800" b="1" dirty="0" smtClean="0">
                <a:solidFill>
                  <a:srgbClr val="333399"/>
                </a:solidFill>
              </a:rPr>
              <a:t>Result</a:t>
            </a:r>
            <a:r>
              <a:rPr lang="en-US" sz="1800" dirty="0" smtClean="0"/>
              <a:t> := “J**a”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/>
              <a:t>        </a:t>
            </a:r>
            <a:r>
              <a:rPr lang="en-US" sz="1800" b="1" dirty="0" smtClean="0">
                <a:solidFill>
                  <a:srgbClr val="333399"/>
                </a:solidFill>
              </a:rPr>
              <a:t>else</a:t>
            </a:r>
          </a:p>
          <a:p>
            <a:r>
              <a:rPr lang="en-US" sz="1800" dirty="0" smtClean="0"/>
              <a:t>            </a:t>
            </a:r>
            <a:r>
              <a:rPr lang="en-US" sz="1800" b="1" dirty="0" smtClean="0">
                <a:solidFill>
                  <a:srgbClr val="333399"/>
                </a:solidFill>
              </a:rPr>
              <a:t>if</a:t>
            </a:r>
            <a:r>
              <a:rPr lang="en-US" sz="1800" dirty="0" smtClean="0"/>
              <a:t> </a:t>
            </a:r>
            <a:r>
              <a:rPr lang="en-US" sz="1800" i="1" dirty="0" err="1" smtClean="0"/>
              <a:t>s</a:t>
            </a:r>
            <a:r>
              <a:rPr lang="en-US" sz="1800" dirty="0" err="1" smtClean="0"/>
              <a:t>.</a:t>
            </a:r>
            <a:r>
              <a:rPr lang="en-US" sz="1800" i="1" dirty="0" err="1" smtClean="0"/>
              <a:t>count</a:t>
            </a:r>
            <a:r>
              <a:rPr lang="en-US" sz="1800" dirty="0" smtClean="0"/>
              <a:t> &gt; </a:t>
            </a:r>
            <a:r>
              <a:rPr lang="en-US" sz="1800" i="1" dirty="0" smtClean="0"/>
              <a:t>max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rgbClr val="333399"/>
                </a:solidFill>
              </a:rPr>
              <a:t>then</a:t>
            </a:r>
          </a:p>
          <a:p>
            <a:r>
              <a:rPr lang="en-US" sz="1800" dirty="0" smtClean="0">
                <a:solidFill>
                  <a:srgbClr val="333399"/>
                </a:solidFill>
              </a:rPr>
              <a:t>                </a:t>
            </a:r>
            <a:r>
              <a:rPr lang="en-US" sz="1800" b="1" dirty="0" smtClean="0">
                <a:solidFill>
                  <a:srgbClr val="333399"/>
                </a:solidFill>
              </a:rPr>
              <a:t>Result</a:t>
            </a:r>
            <a:r>
              <a:rPr lang="en-US" sz="1800" dirty="0" smtClean="0"/>
              <a:t> := “&lt;an unreadable German word&gt;”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>
                <a:solidFill>
                  <a:srgbClr val="333399"/>
                </a:solidFill>
              </a:rPr>
              <a:t>            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>
                <a:solidFill>
                  <a:srgbClr val="333399"/>
                </a:solidFill>
              </a:rPr>
              <a:t>        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    end</a:t>
            </a:r>
          </a:p>
          <a:p>
            <a:endParaRPr lang="en-US" sz="1800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Calculate the value of: </a:t>
            </a:r>
          </a:p>
          <a:p>
            <a:pPr lvl="1"/>
            <a:r>
              <a:rPr lang="en-US" sz="2000" i="1" dirty="0" smtClean="0"/>
              <a:t>f</a:t>
            </a:r>
            <a:r>
              <a:rPr lang="en-US" sz="2000" dirty="0" smtClean="0"/>
              <a:t> (3, “Java”)</a:t>
            </a:r>
          </a:p>
          <a:p>
            <a:pPr lvl="1"/>
            <a:r>
              <a:rPr lang="en-US" sz="2000" i="1" dirty="0" smtClean="0"/>
              <a:t>f</a:t>
            </a:r>
            <a:r>
              <a:rPr lang="en-US" sz="2000" dirty="0" smtClean="0"/>
              <a:t> (20, “</a:t>
            </a:r>
            <a:r>
              <a:rPr lang="en-US" sz="2000" dirty="0" err="1" smtClean="0"/>
              <a:t>Immatrikulationsbestätigung</a:t>
            </a:r>
            <a:r>
              <a:rPr lang="en-US" sz="2000" dirty="0" smtClean="0"/>
              <a:t>”)</a:t>
            </a:r>
          </a:p>
          <a:p>
            <a:pPr lvl="1"/>
            <a:r>
              <a:rPr lang="en-US" sz="2000" i="1" dirty="0" smtClean="0"/>
              <a:t>f</a:t>
            </a:r>
            <a:r>
              <a:rPr lang="en-US" sz="2000" dirty="0" smtClean="0"/>
              <a:t> (6, “Eiffel”) </a:t>
            </a:r>
            <a:endParaRPr lang="ru-RU" dirty="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390900" y="4999410"/>
            <a:ext cx="169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  <a:cs typeface="Arial" charset="0"/>
              </a:rPr>
              <a:t>→ </a:t>
            </a:r>
            <a:r>
              <a:rPr lang="en-US" sz="2000" dirty="0">
                <a:solidFill>
                  <a:srgbClr val="3333FF"/>
                </a:solidFill>
                <a:latin typeface="+mn-lt"/>
                <a:cs typeface="Arial" charset="0"/>
              </a:rPr>
              <a:t>“J**a” 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187440" y="5245495"/>
            <a:ext cx="21640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  <a:cs typeface="Arial" charset="0"/>
              </a:rPr>
              <a:t>→ </a:t>
            </a:r>
            <a:r>
              <a:rPr lang="en-US" sz="1800" dirty="0">
                <a:solidFill>
                  <a:srgbClr val="3333FF"/>
                </a:solidFill>
                <a:latin typeface="+mn-lt"/>
                <a:cs typeface="Arial" charset="0"/>
              </a:rPr>
              <a:t>“&lt;an unreadable German word&gt;” 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421380" y="5670165"/>
            <a:ext cx="169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  <a:cs typeface="Arial" charset="0"/>
              </a:rPr>
              <a:t>→ </a:t>
            </a:r>
            <a:r>
              <a:rPr lang="en-US" sz="2000" b="1" dirty="0">
                <a:solidFill>
                  <a:srgbClr val="333399"/>
                </a:solidFill>
                <a:latin typeface="+mn-lt"/>
                <a:cs typeface="Arial" charset="0"/>
              </a:rPr>
              <a:t>Void</a:t>
            </a:r>
          </a:p>
        </p:txBody>
      </p:sp>
      <p:sp>
        <p:nvSpPr>
          <p:cNvPr id="9223" name="Text Box 3"/>
          <p:cNvSpPr txBox="1">
            <a:spLocks noChangeArrowheads="1"/>
          </p:cNvSpPr>
          <p:nvPr/>
        </p:nvSpPr>
        <p:spPr bwMode="auto">
          <a:xfrm rot="2280000">
            <a:off x="6413500" y="1133475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Write a routine...</a:t>
            </a:r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... that computes the maximum of two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integers: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sz="2000" i="1" dirty="0" smtClean="0"/>
              <a:t>max</a:t>
            </a:r>
            <a:r>
              <a:rPr lang="en-US" sz="2000" dirty="0" smtClean="0"/>
              <a:t> (</a:t>
            </a:r>
            <a:r>
              <a:rPr lang="en-US" sz="2000" i="1" dirty="0" smtClean="0"/>
              <a:t>a</a:t>
            </a:r>
            <a:r>
              <a:rPr lang="en-US" sz="2000" dirty="0" smtClean="0"/>
              <a:t>, </a:t>
            </a:r>
            <a:r>
              <a:rPr lang="en-US" sz="2000" i="1" dirty="0" smtClean="0"/>
              <a:t>b</a:t>
            </a:r>
            <a:r>
              <a:rPr lang="en-US" sz="2000" dirty="0" smtClean="0"/>
              <a:t>: </a:t>
            </a:r>
            <a:r>
              <a:rPr lang="en-US" sz="2000" i="1" dirty="0" smtClean="0"/>
              <a:t>INTEGER</a:t>
            </a:r>
            <a:r>
              <a:rPr lang="en-US" sz="2000" dirty="0" smtClean="0"/>
              <a:t>): </a:t>
            </a:r>
            <a:r>
              <a:rPr lang="en-US" sz="2000" i="1" dirty="0" smtClean="0"/>
              <a:t>INTEGER</a:t>
            </a:r>
          </a:p>
          <a:p>
            <a:pPr>
              <a:buFont typeface="Wingdings" pitchFamily="2" charset="2"/>
              <a:buNone/>
            </a:pPr>
            <a:endParaRPr lang="en-US" i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... that increases time by one second inside class </a:t>
            </a:r>
            <a:r>
              <a:rPr lang="en-US" i="1" dirty="0" smtClean="0"/>
              <a:t>TIME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None/>
            </a:pPr>
            <a:endParaRPr lang="en-US" sz="2000" b="1" dirty="0" smtClean="0">
              <a:solidFill>
                <a:srgbClr val="333399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i="1" dirty="0" smtClean="0"/>
              <a:t>TIME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i="1" dirty="0" smtClean="0"/>
              <a:t>hour</a:t>
            </a:r>
            <a:r>
              <a:rPr lang="en-US" sz="2000" dirty="0" smtClean="0"/>
              <a:t>, </a:t>
            </a:r>
            <a:r>
              <a:rPr lang="en-US" sz="2000" i="1" dirty="0" smtClean="0"/>
              <a:t>minute</a:t>
            </a:r>
            <a:r>
              <a:rPr lang="en-US" sz="2000" dirty="0" smtClean="0"/>
              <a:t>, </a:t>
            </a:r>
            <a:r>
              <a:rPr lang="en-US" sz="2000" i="1" dirty="0" smtClean="0"/>
              <a:t>second</a:t>
            </a:r>
            <a:r>
              <a:rPr lang="en-US" sz="2000" dirty="0" smtClean="0"/>
              <a:t>: </a:t>
            </a:r>
            <a:r>
              <a:rPr lang="en-US" sz="2000" i="1" dirty="0" smtClean="0"/>
              <a:t>INTEGER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i="1" dirty="0" err="1" smtClean="0"/>
              <a:t>second_forth</a:t>
            </a:r>
            <a:endParaRPr lang="en-US" sz="2000" i="1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</a:rPr>
              <a:t>do</a:t>
            </a:r>
            <a:r>
              <a:rPr lang="en-US" sz="2000" dirty="0" smtClean="0"/>
              <a:t> ... </a:t>
            </a: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...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  <a:endParaRPr lang="ru-RU" sz="2000" b="1" dirty="0" smtClean="0">
              <a:solidFill>
                <a:srgbClr val="333399"/>
              </a:solidFill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 rot="2280000">
            <a:off x="6413500" y="799860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Comb-like conditional</a:t>
            </a:r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82893"/>
            <a:ext cx="8424862" cy="54371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If there are more than two alternatives, you can use the syntax:</a:t>
            </a:r>
          </a:p>
          <a:p>
            <a:pPr>
              <a:buFont typeface="Wingdings" pitchFamily="2" charset="2"/>
              <a:buNone/>
            </a:pPr>
            <a:endParaRPr lang="en-US" sz="2200" dirty="0" smtClean="0"/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b="1" dirty="0" smtClean="0">
                <a:solidFill>
                  <a:schemeClr val="accent2"/>
                </a:solidFill>
              </a:rPr>
              <a:t>if</a:t>
            </a:r>
            <a:r>
              <a:rPr lang="en-US" sz="2000" dirty="0" smtClean="0"/>
              <a:t> </a:t>
            </a:r>
            <a:r>
              <a:rPr lang="en-US" sz="2000" i="1" dirty="0" smtClean="0"/>
              <a:t>c_1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dirty="0" smtClean="0"/>
              <a:t>	</a:t>
            </a:r>
            <a:r>
              <a:rPr lang="en-US" sz="2000" i="1" dirty="0" smtClean="0"/>
              <a:t>s_1</a:t>
            </a:r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b="1" dirty="0" err="1" smtClean="0">
                <a:solidFill>
                  <a:schemeClr val="accent2"/>
                </a:solidFill>
              </a:rPr>
              <a:t>elseif</a:t>
            </a:r>
            <a:r>
              <a:rPr lang="en-US" sz="2000" dirty="0" smtClean="0"/>
              <a:t> </a:t>
            </a:r>
            <a:r>
              <a:rPr lang="en-US" sz="2000" i="1" dirty="0" smtClean="0"/>
              <a:t>c_2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dirty="0" smtClean="0"/>
              <a:t>	</a:t>
            </a:r>
            <a:r>
              <a:rPr lang="en-US" sz="2000" i="1" dirty="0" smtClean="0"/>
              <a:t>s_2</a:t>
            </a:r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dirty="0" smtClean="0"/>
              <a:t>...</a:t>
            </a:r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b="1" dirty="0" err="1" smtClean="0">
                <a:solidFill>
                  <a:schemeClr val="accent2"/>
                </a:solidFill>
              </a:rPr>
              <a:t>elseif</a:t>
            </a:r>
            <a:r>
              <a:rPr lang="en-US" sz="2000" dirty="0" smtClean="0"/>
              <a:t> </a:t>
            </a:r>
            <a:r>
              <a:rPr lang="en-US" sz="2000" i="1" dirty="0" err="1" smtClean="0"/>
              <a:t>c_n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dirty="0" smtClean="0"/>
              <a:t>	</a:t>
            </a:r>
            <a:r>
              <a:rPr lang="en-US" sz="2000" i="1" dirty="0" err="1" smtClean="0"/>
              <a:t>s_n</a:t>
            </a:r>
            <a:r>
              <a:rPr lang="en-US" sz="2000" i="1" dirty="0" smtClean="0"/>
              <a:t> </a:t>
            </a:r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b="1" dirty="0" smtClean="0">
                <a:solidFill>
                  <a:schemeClr val="accent2"/>
                </a:solidFill>
              </a:rPr>
              <a:t>else</a:t>
            </a:r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dirty="0" smtClean="0"/>
              <a:t>	</a:t>
            </a:r>
            <a:r>
              <a:rPr lang="en-US" sz="2000" i="1" dirty="0" err="1" smtClean="0"/>
              <a:t>s_e</a:t>
            </a:r>
            <a:endParaRPr lang="en-US" sz="2000" i="1" dirty="0" smtClean="0"/>
          </a:p>
          <a:p>
            <a:pPr>
              <a:buFont typeface="Wingdings" pitchFamily="2" charset="2"/>
              <a:buNone/>
              <a:tabLst>
                <a:tab pos="346075" algn="l"/>
              </a:tabLst>
            </a:pPr>
            <a:r>
              <a:rPr lang="en-US" sz="2000" b="1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28677" name="Content Placeholder 2"/>
          <p:cNvSpPr>
            <a:spLocks/>
          </p:cNvSpPr>
          <p:nvPr/>
        </p:nvSpPr>
        <p:spPr bwMode="auto">
          <a:xfrm>
            <a:off x="5205413" y="1363428"/>
            <a:ext cx="3071812" cy="509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dirty="0">
                <a:latin typeface="+mn-lt"/>
              </a:rPr>
              <a:t>instead of:</a:t>
            </a:r>
          </a:p>
          <a:p>
            <a:pPr marL="342900" indent="-342900"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200" dirty="0">
              <a:solidFill>
                <a:srgbClr val="003399"/>
              </a:solidFill>
              <a:latin typeface="+mn-lt"/>
            </a:endParaRP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b="1" dirty="0">
                <a:solidFill>
                  <a:srgbClr val="333399"/>
                </a:solidFill>
                <a:latin typeface="+mn-lt"/>
              </a:rPr>
              <a:t>if</a:t>
            </a:r>
            <a:r>
              <a:rPr lang="en-US" sz="200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2000" i="1" dirty="0">
                <a:solidFill>
                  <a:srgbClr val="3333FF"/>
                </a:solidFill>
                <a:latin typeface="+mn-lt"/>
              </a:rPr>
              <a:t>c_1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then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s_1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b="1" dirty="0">
                <a:solidFill>
                  <a:srgbClr val="333399"/>
                </a:solidFill>
                <a:latin typeface="+mn-lt"/>
              </a:rPr>
              <a:t>else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if</a:t>
            </a:r>
            <a:r>
              <a:rPr lang="en-US" sz="200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2000" i="1" dirty="0">
                <a:solidFill>
                  <a:srgbClr val="3333FF"/>
                </a:solidFill>
                <a:latin typeface="+mn-lt"/>
              </a:rPr>
              <a:t>c_2</a:t>
            </a:r>
            <a:r>
              <a:rPr lang="en-US" sz="200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then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	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s_2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else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	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...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	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if</a:t>
            </a:r>
            <a:r>
              <a:rPr lang="en-US" sz="2000" dirty="0">
                <a:solidFill>
                  <a:srgbClr val="003399"/>
                </a:solidFill>
                <a:latin typeface="+mn-lt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c_n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then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	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s_n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	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else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	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s_e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	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end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	</a:t>
            </a:r>
            <a:r>
              <a:rPr lang="en-US" sz="2000" dirty="0">
                <a:solidFill>
                  <a:srgbClr val="3333FF"/>
                </a:solidFill>
                <a:latin typeface="+mn-lt"/>
              </a:rPr>
              <a:t>...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dirty="0">
                <a:solidFill>
                  <a:srgbClr val="003399"/>
                </a:solidFill>
                <a:latin typeface="+mn-lt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>end</a:t>
            </a:r>
            <a:r>
              <a:rPr lang="en-US" sz="2000" dirty="0">
                <a:solidFill>
                  <a:srgbClr val="333399"/>
                </a:solidFill>
                <a:latin typeface="+mn-lt"/>
              </a:rPr>
              <a:t> </a:t>
            </a:r>
          </a:p>
          <a:p>
            <a:pPr eaLnBrk="0" hangingPunct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346075" algn="l"/>
                <a:tab pos="690563" algn="l"/>
                <a:tab pos="1025525" algn="l"/>
              </a:tabLst>
            </a:pPr>
            <a:r>
              <a:rPr lang="en-US" sz="2000" b="1" dirty="0">
                <a:solidFill>
                  <a:srgbClr val="333399"/>
                </a:solidFill>
                <a:latin typeface="+mn-lt"/>
              </a:rPr>
              <a:t>end</a:t>
            </a:r>
            <a:endParaRPr lang="de-CH" sz="2000" b="1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-530225" y="5754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" name="Rectangular Callout 7"/>
          <p:cNvSpPr/>
          <p:nvPr/>
        </p:nvSpPr>
        <p:spPr bwMode="auto">
          <a:xfrm>
            <a:off x="1980361" y="1711237"/>
            <a:ext cx="1948008" cy="361818"/>
          </a:xfrm>
          <a:prstGeom prst="wedgeRectCallout">
            <a:avLst>
              <a:gd name="adj1" fmla="val -80309"/>
              <a:gd name="adj2" fmla="val 43980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Condition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1998350" y="2412644"/>
            <a:ext cx="1948008" cy="361818"/>
          </a:xfrm>
          <a:prstGeom prst="wedgeRectCallout">
            <a:avLst>
              <a:gd name="adj1" fmla="val -80477"/>
              <a:gd name="adj2" fmla="val -1954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choice</a:t>
            </a:r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90353"/>
            <a:ext cx="8424862" cy="52466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If all the conditions have a specific structure, you can use the syntax: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inspect</a:t>
            </a:r>
            <a:r>
              <a:rPr lang="en-US" sz="2000" dirty="0" smtClean="0"/>
              <a:t> </a:t>
            </a:r>
            <a:r>
              <a:rPr lang="en-US" sz="2000" i="1" dirty="0" smtClean="0"/>
              <a:t>expression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when</a:t>
            </a:r>
            <a:r>
              <a:rPr lang="en-US" sz="2000" dirty="0" smtClean="0"/>
              <a:t> </a:t>
            </a:r>
            <a:r>
              <a:rPr lang="en-US" sz="2000" i="1" dirty="0" smtClean="0"/>
              <a:t>const_1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	</a:t>
            </a:r>
            <a:r>
              <a:rPr lang="en-US" sz="2000" i="1" dirty="0" smtClean="0"/>
              <a:t>s_1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when</a:t>
            </a:r>
            <a:r>
              <a:rPr lang="en-US" sz="2000" dirty="0" smtClean="0"/>
              <a:t> </a:t>
            </a:r>
            <a:r>
              <a:rPr lang="en-US" sz="2000" i="1" dirty="0" smtClean="0"/>
              <a:t>const_2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	</a:t>
            </a:r>
            <a:r>
              <a:rPr lang="en-US" sz="2000" i="1" dirty="0" smtClean="0"/>
              <a:t>s_2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...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when</a:t>
            </a:r>
            <a:r>
              <a:rPr lang="en-US" sz="2000" dirty="0" smtClean="0"/>
              <a:t> </a:t>
            </a:r>
            <a:r>
              <a:rPr lang="en-US" sz="2000" i="1" dirty="0" smtClean="0"/>
              <a:t>const_n1</a:t>
            </a:r>
            <a:r>
              <a:rPr lang="en-US" sz="2000" dirty="0" smtClean="0"/>
              <a:t> </a:t>
            </a:r>
            <a:r>
              <a:rPr lang="en-US" sz="2000" i="1" dirty="0" smtClean="0"/>
              <a:t>.. const_n2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	</a:t>
            </a:r>
            <a:r>
              <a:rPr lang="en-US" sz="2000" i="1" dirty="0" err="1" smtClean="0"/>
              <a:t>s_n</a:t>
            </a:r>
            <a:endParaRPr lang="en-US" sz="2000" i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else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	</a:t>
            </a:r>
            <a:r>
              <a:rPr lang="en-US" sz="2000" i="1" dirty="0" err="1" smtClean="0"/>
              <a:t>s_e</a:t>
            </a:r>
            <a:endParaRPr lang="en-US" sz="2000" i="1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  <a:tabLst>
                <a:tab pos="284163" algn="l"/>
                <a:tab pos="1939925" algn="l"/>
                <a:tab pos="2286000" algn="l"/>
              </a:tabLst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/>
                </a:solidFill>
              </a:rPr>
              <a:t>end</a:t>
            </a:r>
            <a:endParaRPr lang="ru-RU" sz="2000" b="1" dirty="0" smtClean="0">
              <a:solidFill>
                <a:schemeClr val="accent2"/>
              </a:solidFill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9148" y="1641280"/>
            <a:ext cx="2362224" cy="557201"/>
          </a:xfrm>
          <a:prstGeom prst="wedgeRectCallout">
            <a:avLst>
              <a:gd name="adj1" fmla="val -89881"/>
              <a:gd name="adj2" fmla="val 58134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kern="120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Integer or character expression</a:t>
            </a:r>
            <a:endParaRPr lang="en-US" sz="18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5601653" y="2654936"/>
            <a:ext cx="2362224" cy="557201"/>
          </a:xfrm>
          <a:prstGeom prst="wedgeRectCallout">
            <a:avLst>
              <a:gd name="adj1" fmla="val -117706"/>
              <a:gd name="adj2" fmla="val -57441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Integer or character constant</a:t>
            </a:r>
            <a:endParaRPr lang="en-US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5609468" y="3475536"/>
            <a:ext cx="2354409" cy="393079"/>
          </a:xfrm>
          <a:prstGeom prst="wedgeRectCallout">
            <a:avLst>
              <a:gd name="adj1" fmla="val -118898"/>
              <a:gd name="adj2" fmla="val -50828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Compound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625099" y="4655660"/>
            <a:ext cx="2338778" cy="393079"/>
          </a:xfrm>
          <a:prstGeom prst="wedgeRectCallout">
            <a:avLst>
              <a:gd name="adj1" fmla="val -117423"/>
              <a:gd name="adj2" fmla="val -162369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Interval</a:t>
            </a:r>
            <a:endParaRPr lang="de-CH" sz="18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Lost in conditions</a:t>
            </a:r>
            <a:endParaRPr 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393" y="890148"/>
            <a:ext cx="8424862" cy="52847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Rewrite the following multiple choice: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using a comb-like conditional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using nested conditionals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1360" y="2997200"/>
            <a:ext cx="3698240" cy="2554545"/>
          </a:xfrm>
          <a:prstGeom prst="rect">
            <a:avLst/>
          </a:prstGeom>
          <a:noFill/>
          <a:ln>
            <a:solidFill>
              <a:srgbClr val="333399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inspect</a:t>
            </a:r>
            <a:r>
              <a:rPr lang="en-US" sz="2000" dirty="0" smtClean="0"/>
              <a:t>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user_choice</a:t>
            </a:r>
            <a:endParaRPr lang="en-US" sz="2000" i="1" dirty="0" smtClean="0">
              <a:solidFill>
                <a:srgbClr val="3333FF"/>
              </a:solidFill>
              <a:latin typeface="+mn-lt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when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0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i="1" dirty="0" smtClean="0"/>
              <a:t>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(“Hamburger”)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when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1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i="1" dirty="0" smtClean="0"/>
              <a:t>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(“Coke”)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else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i="1" dirty="0" smtClean="0"/>
              <a:t>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(“Not on the menu!”)</a:t>
            </a:r>
            <a:endParaRPr lang="en-US" sz="2200" dirty="0" smtClean="0">
              <a:solidFill>
                <a:srgbClr val="3333FF"/>
              </a:solidFill>
              <a:latin typeface="+mn-lt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86960" y="1737360"/>
            <a:ext cx="4257040" cy="2308324"/>
          </a:xfrm>
          <a:prstGeom prst="rect">
            <a:avLst/>
          </a:prstGeom>
          <a:noFill/>
          <a:ln>
            <a:solidFill>
              <a:srgbClr val="333399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if</a:t>
            </a:r>
            <a:r>
              <a:rPr lang="en-US" sz="2000" dirty="0" smtClean="0"/>
              <a:t>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user_choice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= 0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(“Hamburger”)</a:t>
            </a:r>
          </a:p>
          <a:p>
            <a:pPr>
              <a:spcBef>
                <a:spcPts val="0"/>
              </a:spcBef>
            </a:pPr>
            <a:r>
              <a:rPr lang="en-US" sz="2000" b="1" dirty="0" err="1" smtClean="0">
                <a:solidFill>
                  <a:schemeClr val="accent2"/>
                </a:solidFill>
              </a:rPr>
              <a:t>elseif</a:t>
            </a:r>
            <a:r>
              <a:rPr lang="en-US" sz="2000" dirty="0" smtClean="0"/>
              <a:t>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user_choice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= 1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(“Coke”)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else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(“Not on the menu !”)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86960" y="4046478"/>
            <a:ext cx="4257040" cy="2585323"/>
          </a:xfrm>
          <a:prstGeom prst="rect">
            <a:avLst/>
          </a:prstGeom>
          <a:noFill/>
          <a:ln>
            <a:solidFill>
              <a:srgbClr val="333399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if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user_choice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= 0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(“Hamburger”)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else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    if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user_choice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= 1 </a:t>
            </a:r>
            <a:r>
              <a:rPr lang="en-US" sz="20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    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(“Coke”)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    else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       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print</a:t>
            </a:r>
            <a:r>
              <a:rPr lang="en-US" sz="2000" dirty="0" smtClean="0">
                <a:solidFill>
                  <a:srgbClr val="3333FF"/>
                </a:solidFill>
                <a:latin typeface="+mn-lt"/>
              </a:rPr>
              <a:t> (“Not on the menu!”)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    end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 rot="2280000">
            <a:off x="6413500" y="792045"/>
            <a:ext cx="2728913" cy="76517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6161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 rtlCol="0" anchor="ctr"/>
      <a:lstStyle>
        <a:defPPr algn="ctr">
          <a:lnSpc>
            <a:spcPct val="80000"/>
          </a:lnSpc>
          <a:defRPr sz="1800" dirty="0" smtClean="0">
            <a:solidFill>
              <a:srgbClr val="333399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1718</Words>
  <Application>Microsoft Office PowerPoint</Application>
  <PresentationFormat>On-screen Show (4:3)</PresentationFormat>
  <Paragraphs>689</Paragraphs>
  <Slides>40</Slides>
  <Notes>13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NORMAL</vt:lpstr>
      <vt:lpstr>MINIMAL</vt:lpstr>
      <vt:lpstr>TITLE</vt:lpstr>
      <vt:lpstr>Einführung in die Programmierung Introduction to Programming  Prof. Dr. Bertrand Meyer</vt:lpstr>
      <vt:lpstr>Today</vt:lpstr>
      <vt:lpstr>Structured programming</vt:lpstr>
      <vt:lpstr>Conditional</vt:lpstr>
      <vt:lpstr>Calculating function’s value</vt:lpstr>
      <vt:lpstr>Write a routine...</vt:lpstr>
      <vt:lpstr>Comb-like conditional</vt:lpstr>
      <vt:lpstr>Multiple choice</vt:lpstr>
      <vt:lpstr>Lost in conditions</vt:lpstr>
      <vt:lpstr>Loop: Basic form</vt:lpstr>
      <vt:lpstr>Compilation error? Runtime error? </vt:lpstr>
      <vt:lpstr>Simple loop</vt:lpstr>
      <vt:lpstr>What does this function do?</vt:lpstr>
      <vt:lpstr>Loop: More general form</vt:lpstr>
      <vt:lpstr>Invariant and variant</vt:lpstr>
      <vt:lpstr>Invariant and variant</vt:lpstr>
      <vt:lpstr>Writing loops</vt:lpstr>
      <vt:lpstr>Writing loops (solution)</vt:lpstr>
      <vt:lpstr>Abstraction</vt:lpstr>
      <vt:lpstr>Abstraction</vt:lpstr>
      <vt:lpstr>Finding the right abstractions  (classes)</vt:lpstr>
      <vt:lpstr>Finding the right abstractions (classes)</vt:lpstr>
      <vt:lpstr>Finding the right abstractions (classes)</vt:lpstr>
      <vt:lpstr>Finding the right abstractions (classes)</vt:lpstr>
      <vt:lpstr>Finding the right abstractions (classes)</vt:lpstr>
      <vt:lpstr>Finding the right abstractions (classes)</vt:lpstr>
      <vt:lpstr>Finding the right abstractions (features)</vt:lpstr>
      <vt:lpstr>Exporting features: The stolen exam</vt:lpstr>
      <vt:lpstr>For your eyes only</vt:lpstr>
      <vt:lpstr>Exploiting a hole in information hiding</vt:lpstr>
      <vt:lpstr>Don’t try this at home!</vt:lpstr>
      <vt:lpstr>Fixing the issue</vt:lpstr>
      <vt:lpstr>The export status does matter!</vt:lpstr>
      <vt:lpstr>Exporting features</vt:lpstr>
      <vt:lpstr>Compilation error?</vt:lpstr>
      <vt:lpstr>Exporting attributes</vt:lpstr>
      <vt:lpstr>Example</vt:lpstr>
      <vt:lpstr>Assigners</vt:lpstr>
      <vt:lpstr>Information hiding vs. creation routines</vt:lpstr>
      <vt:lpstr>Controlling the export status of creation routines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3</dc:title>
  <dc:creator>Prof. Dr. Bertrand Meyer</dc:creator>
  <cp:lastModifiedBy>Julian</cp:lastModifiedBy>
  <cp:revision>2526</cp:revision>
  <dcterms:created xsi:type="dcterms:W3CDTF">2010-10-20T08:24:31Z</dcterms:created>
  <dcterms:modified xsi:type="dcterms:W3CDTF">2011-10-25T13:32:39Z</dcterms:modified>
</cp:coreProperties>
</file>