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</p:sldMasterIdLst>
  <p:notesMasterIdLst>
    <p:notesMasterId r:id="rId64"/>
  </p:notesMasterIdLst>
  <p:handoutMasterIdLst>
    <p:handoutMasterId r:id="rId65"/>
  </p:handoutMasterIdLst>
  <p:sldIdLst>
    <p:sldId id="600" r:id="rId4"/>
    <p:sldId id="602" r:id="rId5"/>
    <p:sldId id="601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58" r:id="rId14"/>
    <p:sldId id="611" r:id="rId15"/>
    <p:sldId id="612" r:id="rId16"/>
    <p:sldId id="659" r:id="rId17"/>
    <p:sldId id="613" r:id="rId18"/>
    <p:sldId id="614" r:id="rId19"/>
    <p:sldId id="660" r:id="rId20"/>
    <p:sldId id="615" r:id="rId21"/>
    <p:sldId id="616" r:id="rId22"/>
    <p:sldId id="617" r:id="rId23"/>
    <p:sldId id="661" r:id="rId24"/>
    <p:sldId id="618" r:id="rId25"/>
    <p:sldId id="619" r:id="rId26"/>
    <p:sldId id="620" r:id="rId27"/>
    <p:sldId id="621" r:id="rId28"/>
    <p:sldId id="622" r:id="rId29"/>
    <p:sldId id="623" r:id="rId30"/>
    <p:sldId id="624" r:id="rId31"/>
    <p:sldId id="625" r:id="rId32"/>
    <p:sldId id="626" r:id="rId33"/>
    <p:sldId id="627" r:id="rId34"/>
    <p:sldId id="628" r:id="rId35"/>
    <p:sldId id="629" r:id="rId36"/>
    <p:sldId id="630" r:id="rId37"/>
    <p:sldId id="631" r:id="rId38"/>
    <p:sldId id="632" r:id="rId39"/>
    <p:sldId id="633" r:id="rId40"/>
    <p:sldId id="634" r:id="rId41"/>
    <p:sldId id="635" r:id="rId42"/>
    <p:sldId id="636" r:id="rId43"/>
    <p:sldId id="637" r:id="rId44"/>
    <p:sldId id="638" r:id="rId45"/>
    <p:sldId id="639" r:id="rId46"/>
    <p:sldId id="640" r:id="rId47"/>
    <p:sldId id="641" r:id="rId48"/>
    <p:sldId id="642" r:id="rId49"/>
    <p:sldId id="643" r:id="rId50"/>
    <p:sldId id="644" r:id="rId51"/>
    <p:sldId id="645" r:id="rId52"/>
    <p:sldId id="646" r:id="rId53"/>
    <p:sldId id="647" r:id="rId54"/>
    <p:sldId id="648" r:id="rId55"/>
    <p:sldId id="649" r:id="rId56"/>
    <p:sldId id="650" r:id="rId57"/>
    <p:sldId id="651" r:id="rId58"/>
    <p:sldId id="652" r:id="rId59"/>
    <p:sldId id="653" r:id="rId60"/>
    <p:sldId id="654" r:id="rId61"/>
    <p:sldId id="655" r:id="rId62"/>
    <p:sldId id="656" r:id="rId63"/>
  </p:sldIdLst>
  <p:sldSz cx="9144000" cy="6858000" type="screen4x3"/>
  <p:notesSz cx="7099300" cy="10223500"/>
  <p:custDataLst>
    <p:tags r:id="rId66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3333FF"/>
    <a:srgbClr val="333399"/>
    <a:srgbClr val="993300"/>
    <a:srgbClr val="336600"/>
    <a:srgbClr val="006600"/>
    <a:srgbClr val="99FF99"/>
    <a:srgbClr val="660066"/>
    <a:srgbClr val="FFCC99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0" autoAdjust="0"/>
    <p:restoredTop sz="86891" autoAdjust="0"/>
  </p:normalViewPr>
  <p:slideViewPr>
    <p:cSldViewPr snapToGrid="0">
      <p:cViewPr varScale="1">
        <p:scale>
          <a:sx n="118" d="100"/>
          <a:sy n="118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131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1131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88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56502"/>
            <a:ext cx="5678824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131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1131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5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8FBC9-E0DC-436D-8981-638C5E76ECFA}" type="slidenum">
              <a:rPr lang="en-US"/>
              <a:pPr/>
              <a:t>10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86AC0-9451-4E81-AEBA-77962983163E}" type="slidenum">
              <a:rPr lang="en-US"/>
              <a:pPr/>
              <a:t>11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C848D-5203-4625-B638-C96130D63952}" type="slidenum">
              <a:rPr lang="en-US"/>
              <a:pPr/>
              <a:t>12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ACF11-00E5-4331-A2C1-A066C36ACAAD}" type="slidenum">
              <a:rPr lang="en-US"/>
              <a:pPr/>
              <a:t>13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gegenseitig</a:t>
            </a:r>
          </a:p>
          <a:p>
            <a:r>
              <a:rPr lang="de-DE" dirty="0" smtClean="0"/>
              <a:t>gegenseitige Rekursion</a:t>
            </a:r>
          </a:p>
          <a:p>
            <a:r>
              <a:rPr lang="de-DE" dirty="0" smtClean="0"/>
              <a:t>vorig, vorherig, vorhergehend,</a:t>
            </a:r>
            <a:r>
              <a:rPr lang="de-DE" baseline="0" dirty="0" smtClean="0"/>
              <a:t> vorangegangen, früher…</a:t>
            </a:r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D6C0F-DE09-4CD8-9984-DE9EBAC0A7FE}" type="slidenum">
              <a:rPr lang="en-US"/>
              <a:pPr/>
              <a:t>14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1AF68-F4DE-492E-8445-F231ED0B94BD}" type="slidenum">
              <a:rPr lang="en-US"/>
              <a:pPr/>
              <a:t>15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D1BFA-446E-43E2-8675-617BEFCCBA70}" type="slidenum">
              <a:rPr lang="en-US"/>
              <a:pPr/>
              <a:t>16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A8D08-6203-4795-B281-DCFAC1A868EB}" type="slidenum">
              <a:rPr lang="en-US"/>
              <a:pPr/>
              <a:t>17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C3F54-684A-481F-8E42-F782517A527A}" type="slidenum">
              <a:rPr lang="en-US"/>
              <a:pPr/>
              <a:t>18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A8D08-6203-4795-B281-DCFAC1A868EB}" type="slidenum">
              <a:rPr lang="en-US"/>
              <a:pPr/>
              <a:t>19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B82EB-7F96-477F-82CD-7EAC0B00022E}" type="slidenum">
              <a:rPr lang="en-US"/>
              <a:pPr/>
              <a:t>2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413F5-420E-42BD-AC37-865DEC499F2D}" type="slidenum">
              <a:rPr lang="en-US"/>
              <a:pPr/>
              <a:t>20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D7A5B-0A38-4B94-B773-5E1E8D314E2C}" type="slidenum">
              <a:rPr lang="en-US"/>
              <a:pPr/>
              <a:t>22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32DB1-7D10-45C8-99DD-A59507947C94}" type="slidenum">
              <a:rPr lang="en-US"/>
              <a:pPr/>
              <a:t>23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0017A-557F-48D8-BC9F-9369E41FC35B}" type="slidenum">
              <a:rPr lang="en-US"/>
              <a:pPr/>
              <a:t>24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D8291-17B0-4564-9580-0EC66DE93927}" type="slidenum">
              <a:rPr lang="en-US"/>
              <a:pPr/>
              <a:t>25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45F75-5C88-4EC7-9CA2-01CA821DCCB2}" type="slidenum">
              <a:rPr lang="en-US"/>
              <a:pPr/>
              <a:t>26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6F4D9-3485-46B7-B6DE-5D0CE6986E0E}" type="slidenum">
              <a:rPr lang="en-US"/>
              <a:pPr/>
              <a:t>27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AF6C4-E89B-4EAB-8D09-BDB2CA059583}" type="slidenum">
              <a:rPr lang="en-US"/>
              <a:pPr/>
              <a:t>28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09145-C47F-446F-8347-16DFF93BD6DC}" type="slidenum">
              <a:rPr lang="en-US"/>
              <a:pPr/>
              <a:t>29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2FBE2-BC3A-47AA-9189-0A3A7C4DB95F}" type="slidenum">
              <a:rPr lang="en-US"/>
              <a:pPr/>
              <a:t>30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8AEE1-E37C-413F-BA5B-E96922EBE720}" type="slidenum">
              <a:rPr lang="en-US"/>
              <a:pPr/>
              <a:t>3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3DB0C-E089-4ADB-9DE8-1C5338E8ABBD}" type="slidenum">
              <a:rPr lang="en-US"/>
              <a:pPr/>
              <a:t>31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1521B-A405-4539-BACD-F46A13551144}" type="slidenum">
              <a:rPr lang="en-US"/>
              <a:pPr/>
              <a:t>32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8F0E1-5D50-4124-BC98-015FA6FCCF93}" type="slidenum">
              <a:rPr lang="en-US"/>
              <a:pPr/>
              <a:t>33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3BBF0-CE7A-48A7-B179-D49894D240B2}" type="slidenum">
              <a:rPr lang="en-US"/>
              <a:pPr/>
              <a:t>34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2507-2BB1-4A2F-8F13-A0F17513AAD0}" type="slidenum">
              <a:rPr lang="en-US"/>
              <a:pPr/>
              <a:t>35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B8C9C-0C3C-4649-A0E2-A69D974BAF60}" type="slidenum">
              <a:rPr lang="en-US"/>
              <a:pPr/>
              <a:t>36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4CD85-7D98-4A61-B7D2-10ECA8D2DE60}" type="slidenum">
              <a:rPr lang="en-US"/>
              <a:pPr/>
              <a:t>37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0075D-7AF0-4195-AE58-DD4FBFB5F2F2}" type="slidenum">
              <a:rPr lang="en-US"/>
              <a:pPr/>
              <a:t>38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CFA8-765E-4DA0-AC59-15B2A06EC412}" type="slidenum">
              <a:rPr lang="en-US"/>
              <a:pPr/>
              <a:t>39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B8669-7573-4AB8-A2E3-6883BA24F01A}" type="slidenum">
              <a:rPr lang="en-US"/>
              <a:pPr/>
              <a:t>40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6A680-6AFB-4363-85FB-A8F524E1E456}" type="slidenum">
              <a:rPr lang="en-US"/>
              <a:pPr/>
              <a:t>4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F0622-144F-474D-93A9-C8B51AD6C2DE}" type="slidenum">
              <a:rPr lang="en-US"/>
              <a:pPr/>
              <a:t>41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4177C-4A84-4228-B4AE-E531CB62127B}" type="slidenum">
              <a:rPr lang="en-US"/>
              <a:pPr/>
              <a:t>42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3A99B-3F54-4317-AC1C-94CFC79E6A05}" type="slidenum">
              <a:rPr lang="en-US"/>
              <a:pPr/>
              <a:t>43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73472-26FC-4CE1-9514-5E49E8244CA3}" type="slidenum">
              <a:rPr lang="en-US"/>
              <a:pPr/>
              <a:t>44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B72D6-0D7F-4A87-8A53-01B969738F94}" type="slidenum">
              <a:rPr lang="en-US"/>
              <a:pPr/>
              <a:t>45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DCBAF-AF47-4998-888F-D472A16DA147}" type="slidenum">
              <a:rPr lang="en-US"/>
              <a:pPr/>
              <a:t>46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meines</a:t>
            </a:r>
            <a:r>
              <a:rPr lang="en-GB" dirty="0" smtClean="0"/>
              <a:t> </a:t>
            </a:r>
            <a:r>
              <a:rPr lang="en-GB" dirty="0" err="1" smtClean="0"/>
              <a:t>Wissens</a:t>
            </a:r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BECBB-3B30-4A3A-B9BD-71736648264C}" type="slidenum">
              <a:rPr lang="en-US"/>
              <a:pPr/>
              <a:t>47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47264-F1C5-4816-8805-B8E5127268A6}" type="slidenum">
              <a:rPr lang="en-US"/>
              <a:pPr/>
              <a:t>48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862AB-4505-4F9F-9026-419EA61FFA50}" type="slidenum">
              <a:rPr lang="en-US"/>
              <a:pPr/>
              <a:t>49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AB239-9CCE-4AF9-B16E-EEAE194178F7}" type="slidenum">
              <a:rPr lang="en-US"/>
              <a:pPr/>
              <a:t>50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9BBFB-0485-4ADB-B6FC-11066DBF350F}" type="slidenum">
              <a:rPr lang="en-US"/>
              <a:pPr/>
              <a:t>5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966F1-A788-490F-930C-8AA1D25128E1}" type="slidenum">
              <a:rPr lang="en-US"/>
              <a:pPr/>
              <a:t>51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B944E-1638-4822-9003-F3840094A2D2}" type="slidenum">
              <a:rPr lang="en-US"/>
              <a:pPr/>
              <a:t>52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408BF-450E-413D-ADF1-727E2393D8EF}" type="slidenum">
              <a:rPr lang="en-US"/>
              <a:pPr/>
              <a:t>53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82B5C-B007-4209-8892-F0FA3C7908E2}" type="slidenum">
              <a:rPr lang="en-US"/>
              <a:pPr/>
              <a:t>54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B12A1-060E-4EE6-9AC5-DF350887A55D}" type="slidenum">
              <a:rPr lang="en-US"/>
              <a:pPr/>
              <a:t>55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60364-72E7-49BC-9038-1E969414044F}" type="slidenum">
              <a:rPr lang="en-US"/>
              <a:pPr/>
              <a:t>56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2BBBD-F0AD-4287-91A5-CC1668415DB6}" type="slidenum">
              <a:rPr lang="en-US"/>
              <a:pPr/>
              <a:t>57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15071-5B20-401E-8E61-EECFA225642E}" type="slidenum">
              <a:rPr lang="en-US"/>
              <a:pPr/>
              <a:t>58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F427B-FE6F-450B-AADE-012D12C27CE4}" type="slidenum">
              <a:rPr lang="en-US"/>
              <a:pPr/>
              <a:t>59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5FC63-5274-4922-B9EF-7AD6AD5537DF}" type="slidenum">
              <a:rPr lang="en-US"/>
              <a:pPr/>
              <a:t>60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8C60C-A560-4488-ABF1-9E7AC76F2FA7}" type="slidenum">
              <a:rPr lang="en-US"/>
              <a:pPr/>
              <a:t>6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685BB-D21A-42E4-A866-E302562A768B}" type="slidenum">
              <a:rPr lang="en-US"/>
              <a:pPr/>
              <a:t>7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CCD15-214E-4717-ADE8-C43F95540998}" type="slidenum">
              <a:rPr lang="en-US"/>
              <a:pPr/>
              <a:t>8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92DAF-0493-4F85-AD3C-1C14D7EBB76B}" type="slidenum">
              <a:rPr lang="en-US"/>
              <a:pPr/>
              <a:t>9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noProof="0" dirty="0" smtClean="0">
                <a:latin typeface="Comic Sans MS" pitchFamily="66" charset="0"/>
              </a:rPr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noProof="0" dirty="0" smtClean="0">
                <a:solidFill>
                  <a:srgbClr val="3E609E"/>
                </a:solidFill>
                <a:latin typeface="Verdana" pitchFamily="34" charset="0"/>
              </a:rPr>
              <a:t>Lektion 12: Rekursion</a:t>
            </a:r>
            <a:endParaRPr lang="de-CH" noProof="0" dirty="0">
              <a:solidFill>
                <a:srgbClr val="3E60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993062" cy="467921"/>
          </a:xfrm>
        </p:spPr>
        <p:txBody>
          <a:bodyPr/>
          <a:lstStyle/>
          <a:p>
            <a:r>
              <a:rPr lang="de-CH" noProof="0" smtClean="0"/>
              <a:t>Der allgemeine Begriff der Rekursion</a:t>
            </a:r>
            <a:endParaRPr lang="de-CH" noProof="0"/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245322" y="1916114"/>
            <a:ext cx="8677275" cy="1027926"/>
          </a:xfrm>
          <a:prstGeom prst="roundRect">
            <a:avLst>
              <a:gd name="adj" fmla="val 12638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i="0" dirty="0" err="1" smtClean="0">
                <a:solidFill>
                  <a:schemeClr val="tx1"/>
                </a:solidFill>
              </a:rPr>
              <a:t>Eine</a:t>
            </a:r>
            <a:r>
              <a:rPr lang="en-US" sz="2800" i="0" dirty="0" smtClean="0">
                <a:solidFill>
                  <a:schemeClr val="tx1"/>
                </a:solidFill>
              </a:rPr>
              <a:t> Definition </a:t>
            </a:r>
            <a:r>
              <a:rPr lang="en-US" sz="2800" i="0" dirty="0" err="1" smtClean="0">
                <a:solidFill>
                  <a:schemeClr val="tx1"/>
                </a:solidFill>
              </a:rPr>
              <a:t>eines</a:t>
            </a:r>
            <a:r>
              <a:rPr lang="en-US" sz="2800" i="0" dirty="0" smtClean="0">
                <a:solidFill>
                  <a:schemeClr val="tx1"/>
                </a:solidFill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</a:rPr>
              <a:t>Konzepts</a:t>
            </a:r>
            <a:r>
              <a:rPr lang="en-US" sz="2800" i="0" dirty="0" smtClean="0">
                <a:solidFill>
                  <a:schemeClr val="tx1"/>
                </a:solidFill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</a:rPr>
              <a:t>ist</a:t>
            </a:r>
            <a:r>
              <a:rPr lang="en-US" sz="2800" i="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</a:rPr>
              <a:t>rekursiv</a:t>
            </a:r>
            <a:r>
              <a:rPr lang="en-US" sz="2800" i="0" dirty="0" smtClean="0">
                <a:solidFill>
                  <a:schemeClr val="tx1"/>
                </a:solidFill>
              </a:rPr>
              <a:t>, falls </a:t>
            </a:r>
            <a:r>
              <a:rPr lang="en-US" sz="2800" i="0" dirty="0" err="1" smtClean="0">
                <a:solidFill>
                  <a:schemeClr val="tx1"/>
                </a:solidFill>
              </a:rPr>
              <a:t>sie</a:t>
            </a:r>
            <a:r>
              <a:rPr lang="en-US" sz="2800" i="0" dirty="0" smtClean="0">
                <a:solidFill>
                  <a:schemeClr val="tx1"/>
                </a:solidFill>
              </a:rPr>
              <a:t> </a:t>
            </a:r>
            <a:r>
              <a:rPr lang="en-US" sz="2800" dirty="0" err="1"/>
              <a:t>selbst</a:t>
            </a:r>
            <a:r>
              <a:rPr lang="en-US" sz="2800" dirty="0"/>
              <a:t> </a:t>
            </a:r>
            <a:r>
              <a:rPr lang="en-US" sz="2800" dirty="0" err="1"/>
              <a:t>eine</a:t>
            </a:r>
            <a:r>
              <a:rPr lang="en-US" sz="2800" dirty="0"/>
              <a:t> </a:t>
            </a:r>
            <a:r>
              <a:rPr lang="en-US" sz="2800" i="0" dirty="0" err="1" smtClean="0">
                <a:solidFill>
                  <a:schemeClr val="tx1"/>
                </a:solidFill>
              </a:rPr>
              <a:t>Instanz</a:t>
            </a:r>
            <a:r>
              <a:rPr lang="en-US" sz="2800" i="0" dirty="0" smtClean="0">
                <a:solidFill>
                  <a:schemeClr val="tx1"/>
                </a:solidFill>
              </a:rPr>
              <a:t> des </a:t>
            </a:r>
            <a:r>
              <a:rPr lang="en-US" sz="2800" i="0" dirty="0" err="1" smtClean="0">
                <a:solidFill>
                  <a:schemeClr val="tx1"/>
                </a:solidFill>
              </a:rPr>
              <a:t>Konzeptes</a:t>
            </a:r>
            <a:r>
              <a:rPr lang="en-US" sz="2800" dirty="0"/>
              <a:t> </a:t>
            </a:r>
            <a:r>
              <a:rPr lang="en-US" sz="2800" i="0" dirty="0" err="1" smtClean="0">
                <a:solidFill>
                  <a:schemeClr val="tx1"/>
                </a:solidFill>
              </a:rPr>
              <a:t>beinhaltet</a:t>
            </a:r>
            <a:r>
              <a:rPr lang="en-US" sz="2800" i="0" dirty="0" smtClean="0">
                <a:solidFill>
                  <a:schemeClr val="tx1"/>
                </a:solidFill>
              </a:rPr>
              <a:t>.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468313" y="4437063"/>
            <a:ext cx="611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3988" y="3740150"/>
            <a:ext cx="8713787" cy="1546225"/>
          </a:xfrm>
          <a:noFill/>
          <a:ln/>
        </p:spPr>
        <p:txBody>
          <a:bodyPr/>
          <a:lstStyle/>
          <a:p>
            <a:pPr marL="444500" lvl="1" indent="-265113"/>
            <a:r>
              <a:rPr lang="de-CH" noProof="0" dirty="0" smtClean="0"/>
              <a:t>Eine Definition kann mehr als eine Instanz des Konzeptes beinhalten</a:t>
            </a:r>
          </a:p>
          <a:p>
            <a:pPr marL="444500" lvl="1" indent="-265113"/>
            <a:r>
              <a:rPr lang="de-CH" i="1" noProof="0" dirty="0" smtClean="0"/>
              <a:t>Rekursion </a:t>
            </a:r>
            <a:r>
              <a:rPr lang="de-CH" noProof="0" dirty="0" smtClean="0"/>
              <a:t> ist der Gebrauch einer rekursiven Definition</a:t>
            </a:r>
          </a:p>
          <a:p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_vache_qui_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910" y="0"/>
            <a:ext cx="764177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50471" y="405114"/>
            <a:ext cx="937549" cy="5787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Beispiele</a:t>
            </a:r>
            <a:endParaRPr lang="de-CH" noProof="0"/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CH" noProof="0" smtClean="0"/>
              <a:t> Rekursive Routine</a:t>
            </a:r>
          </a:p>
          <a:p>
            <a:pPr>
              <a:buFont typeface="Wingdings" pitchFamily="2" charset="2"/>
              <a:buChar char="Ø"/>
            </a:pPr>
            <a:endParaRPr lang="de-CH" noProof="0" smtClean="0"/>
          </a:p>
          <a:p>
            <a:pPr>
              <a:buFont typeface="Wingdings" pitchFamily="2" charset="2"/>
              <a:buChar char="Ø"/>
            </a:pPr>
            <a:r>
              <a:rPr lang="de-CH" noProof="0" smtClean="0"/>
              <a:t> Rekursive Grammatik</a:t>
            </a:r>
          </a:p>
          <a:p>
            <a:pPr>
              <a:buFont typeface="Wingdings" pitchFamily="2" charset="2"/>
              <a:buChar char="Ø"/>
            </a:pPr>
            <a:endParaRPr lang="de-CH" noProof="0" smtClean="0"/>
          </a:p>
          <a:p>
            <a:pPr>
              <a:buFont typeface="Wingdings" pitchFamily="2" charset="2"/>
              <a:buChar char="Ø"/>
            </a:pPr>
            <a:r>
              <a:rPr lang="de-CH" noProof="0" smtClean="0"/>
              <a:t> Rekursiv definiertes Programmierkonzept</a:t>
            </a:r>
          </a:p>
          <a:p>
            <a:pPr>
              <a:buFont typeface="Wingdings" pitchFamily="2" charset="2"/>
              <a:buChar char="Ø"/>
            </a:pPr>
            <a:endParaRPr lang="de-CH" noProof="0" smtClean="0"/>
          </a:p>
          <a:p>
            <a:pPr>
              <a:buFont typeface="Wingdings" pitchFamily="2" charset="2"/>
              <a:buChar char="Ø"/>
            </a:pPr>
            <a:r>
              <a:rPr lang="de-CH" noProof="0" smtClean="0"/>
              <a:t> Rekursive Datenstrukturen</a:t>
            </a:r>
          </a:p>
          <a:p>
            <a:pPr>
              <a:buFont typeface="Wingdings" pitchFamily="2" charset="2"/>
              <a:buChar char="Ø"/>
            </a:pPr>
            <a:endParaRPr lang="de-CH" noProof="0" smtClean="0"/>
          </a:p>
          <a:p>
            <a:pPr>
              <a:buFont typeface="Wingdings" pitchFamily="2" charset="2"/>
              <a:buChar char="Ø"/>
            </a:pPr>
            <a:r>
              <a:rPr lang="de-CH" noProof="0" smtClean="0"/>
              <a:t> Rekursiver Beweis</a:t>
            </a:r>
            <a:endParaRPr lang="de-CH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Rekursive Routine</a:t>
            </a:r>
            <a:endParaRPr lang="de-CH" noProof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Direkte Rekursion: Der Rumpf beinhaltet einen Aufruf der Routine selbst.</a:t>
            </a:r>
          </a:p>
          <a:p>
            <a:endParaRPr lang="de-CH" noProof="0" dirty="0" smtClean="0"/>
          </a:p>
          <a:p>
            <a:r>
              <a:rPr lang="de-CH" noProof="0" dirty="0" smtClean="0"/>
              <a:t>Beispiel: Die Routine </a:t>
            </a:r>
            <a:r>
              <a:rPr lang="de-CH" i="1" noProof="0" dirty="0" err="1" smtClean="0">
                <a:solidFill>
                  <a:srgbClr val="3333FF"/>
                </a:solidFill>
              </a:rPr>
              <a:t>hanoi</a:t>
            </a:r>
            <a:r>
              <a:rPr lang="de-CH" noProof="0" dirty="0" smtClean="0"/>
              <a:t> der vorangegangenen Lösung des Problems der Türme von Hanoi</a:t>
            </a:r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23134" y="3421444"/>
            <a:ext cx="1048446" cy="39911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7" y="115888"/>
            <a:ext cx="8353849" cy="435655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Rekursive Definition (von der </a:t>
            </a:r>
            <a:r>
              <a:rPr lang="de-CH" dirty="0" err="1" smtClean="0"/>
              <a:t>Generizität</a:t>
            </a:r>
            <a:r>
              <a:rPr lang="de-CH" dirty="0" smtClean="0"/>
              <a:t>-Lektion) </a:t>
            </a:r>
            <a:endParaRPr lang="de-CH" dirty="0"/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 smtClean="0"/>
              <a:t>Ein </a:t>
            </a:r>
            <a:r>
              <a:rPr lang="de-CH" b="1" dirty="0" smtClean="0"/>
              <a:t>Typ</a:t>
            </a:r>
            <a:r>
              <a:rPr lang="de-CH" dirty="0" smtClean="0"/>
              <a:t> ist:</a:t>
            </a:r>
          </a:p>
          <a:p>
            <a:pPr>
              <a:lnSpc>
                <a:spcPct val="90000"/>
              </a:lnSpc>
            </a:pPr>
            <a:endParaRPr lang="de-CH" dirty="0" smtClean="0"/>
          </a:p>
          <a:p>
            <a:pPr marL="533400" lvl="1" indent="-352425">
              <a:lnSpc>
                <a:spcPct val="110000"/>
              </a:lnSpc>
            </a:pPr>
            <a:r>
              <a:rPr lang="de-CH" dirty="0" smtClean="0">
                <a:solidFill>
                  <a:schemeClr val="tx1"/>
                </a:solidFill>
              </a:rPr>
              <a:t>Entweder eine nicht-generische Klasse, z.B.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		</a:t>
            </a:r>
            <a:r>
              <a:rPr lang="de-CH" dirty="0" smtClean="0">
                <a:solidFill>
                  <a:srgbClr val="3333FF"/>
                </a:solidFill>
              </a:rPr>
              <a:t>STATION</a:t>
            </a:r>
            <a:br>
              <a:rPr lang="de-CH" dirty="0" smtClean="0">
                <a:solidFill>
                  <a:srgbClr val="3333FF"/>
                </a:solidFill>
              </a:rPr>
            </a:br>
            <a:endParaRPr lang="de-CH" dirty="0" smtClean="0">
              <a:solidFill>
                <a:srgbClr val="3333FF"/>
              </a:solidFill>
            </a:endParaRPr>
          </a:p>
          <a:p>
            <a:pPr marL="533400" lvl="1" indent="-352425">
              <a:lnSpc>
                <a:spcPct val="110000"/>
              </a:lnSpc>
            </a:pPr>
            <a:r>
              <a:rPr lang="de-CH" dirty="0" smtClean="0"/>
              <a:t>Oder eine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b="1" dirty="0" smtClean="0">
                <a:solidFill>
                  <a:srgbClr val="990000"/>
                </a:solidFill>
              </a:rPr>
              <a:t>generische Ableitung</a:t>
            </a:r>
            <a:r>
              <a:rPr lang="de-CH" dirty="0" smtClean="0">
                <a:solidFill>
                  <a:schemeClr val="tx1"/>
                </a:solidFill>
              </a:rPr>
              <a:t>, z.B. der Name einer Klasse, gefolgt von einer </a:t>
            </a:r>
            <a:r>
              <a:rPr lang="de-CH" dirty="0" smtClean="0"/>
              <a:t>Liste von  </a:t>
            </a:r>
            <a:r>
              <a:rPr lang="de-CH" b="1" dirty="0" smtClean="0"/>
              <a:t>Typen </a:t>
            </a:r>
            <a:r>
              <a:rPr lang="de-CH" dirty="0" smtClean="0"/>
              <a:t>,  die </a:t>
            </a:r>
            <a:r>
              <a:rPr lang="de-CH" dirty="0" smtClean="0">
                <a:solidFill>
                  <a:srgbClr val="990000"/>
                </a:solidFill>
              </a:rPr>
              <a:t>tatsächlichen generischen Parameter</a:t>
            </a:r>
            <a:r>
              <a:rPr lang="de-CH" dirty="0" smtClean="0"/>
              <a:t>, in Klammern, z.B.</a:t>
            </a:r>
          </a:p>
          <a:p>
            <a:pPr lvl="1">
              <a:lnSpc>
                <a:spcPct val="110000"/>
              </a:lnSpc>
              <a:buNone/>
            </a:pPr>
            <a:r>
              <a:rPr lang="de-CH" dirty="0" smtClean="0">
                <a:solidFill>
                  <a:schemeClr val="tx1"/>
                </a:solidFill>
              </a:rPr>
              <a:t/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		</a:t>
            </a:r>
            <a:r>
              <a:rPr lang="de-CH" i="1" dirty="0" smtClean="0">
                <a:solidFill>
                  <a:srgbClr val="3333FF"/>
                </a:solidFill>
              </a:rPr>
              <a:t>LIST</a:t>
            </a:r>
            <a:r>
              <a:rPr lang="de-CH" dirty="0" smtClean="0">
                <a:solidFill>
                  <a:srgbClr val="3333FF"/>
                </a:solidFill>
              </a:rPr>
              <a:t> [</a:t>
            </a:r>
            <a:r>
              <a:rPr lang="de-CH" i="1" dirty="0" smtClean="0">
                <a:solidFill>
                  <a:srgbClr val="3333FF"/>
                </a:solidFill>
              </a:rPr>
              <a:t>STATION </a:t>
            </a:r>
            <a:r>
              <a:rPr lang="de-CH" dirty="0" smtClean="0">
                <a:solidFill>
                  <a:srgbClr val="3333FF"/>
                </a:solidFill>
              </a:rPr>
              <a:t>]</a:t>
            </a:r>
          </a:p>
          <a:p>
            <a:pPr lvl="1">
              <a:lnSpc>
                <a:spcPct val="110000"/>
              </a:lnSpc>
              <a:buNone/>
            </a:pPr>
            <a:r>
              <a:rPr lang="de-CH" dirty="0" smtClean="0">
                <a:solidFill>
                  <a:srgbClr val="3333FF"/>
                </a:solidFill>
              </a:rPr>
              <a:t/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>
                <a:solidFill>
                  <a:srgbClr val="3333FF"/>
                </a:solidFill>
              </a:rPr>
              <a:t>		</a:t>
            </a:r>
            <a:r>
              <a:rPr lang="de-CH" i="1" dirty="0" smtClean="0">
                <a:solidFill>
                  <a:srgbClr val="3333FF"/>
                </a:solidFill>
              </a:rPr>
              <a:t>LIST</a:t>
            </a:r>
            <a:r>
              <a:rPr lang="de-CH" dirty="0" smtClean="0">
                <a:solidFill>
                  <a:srgbClr val="3333FF"/>
                </a:solidFill>
              </a:rPr>
              <a:t> [</a:t>
            </a:r>
            <a:r>
              <a:rPr lang="de-CH" i="1" dirty="0" smtClean="0">
                <a:solidFill>
                  <a:srgbClr val="3333FF"/>
                </a:solidFill>
              </a:rPr>
              <a:t>ARRAY</a:t>
            </a:r>
            <a:r>
              <a:rPr lang="de-CH" dirty="0" smtClean="0">
                <a:solidFill>
                  <a:srgbClr val="3333FF"/>
                </a:solidFill>
              </a:rPr>
              <a:t> [</a:t>
            </a:r>
            <a:r>
              <a:rPr lang="de-CH" i="1" dirty="0" smtClean="0">
                <a:solidFill>
                  <a:srgbClr val="3333FF"/>
                </a:solidFill>
              </a:rPr>
              <a:t>STATION </a:t>
            </a:r>
            <a:r>
              <a:rPr lang="de-CH" dirty="0" smtClean="0">
                <a:solidFill>
                  <a:srgbClr val="3333FF"/>
                </a:solidFill>
              </a:rPr>
              <a:t>]]</a:t>
            </a:r>
            <a:endParaRPr lang="de-CH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3218151" y="5253471"/>
            <a:ext cx="452437" cy="452438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none" anchor="ctr"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4465061" y="5305425"/>
            <a:ext cx="452437" cy="452438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none" anchor="ctr"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6639792" y="5263862"/>
            <a:ext cx="511752" cy="523874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none" anchor="ctr"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7748588" y="5284644"/>
            <a:ext cx="452437" cy="452438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none" anchor="ctr"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3289300" y="5283019"/>
            <a:ext cx="304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 i="1">
                <a:solidFill>
                  <a:srgbClr val="3333FF"/>
                </a:solidFill>
              </a:rPr>
              <a:t>r</a:t>
            </a:r>
            <a:r>
              <a:rPr lang="en-US" i="1" baseline="-2500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565285" name="Text Box 37"/>
          <p:cNvSpPr txBox="1">
            <a:spLocks noChangeArrowheads="1"/>
          </p:cNvSpPr>
          <p:nvPr/>
        </p:nvSpPr>
        <p:spPr bwMode="auto">
          <a:xfrm>
            <a:off x="4551363" y="5283019"/>
            <a:ext cx="304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 i="1">
                <a:solidFill>
                  <a:srgbClr val="3333FF"/>
                </a:solidFill>
              </a:rPr>
              <a:t>r</a:t>
            </a:r>
            <a:r>
              <a:rPr lang="en-US" i="1" baseline="-2500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565288" name="Text Box 40"/>
          <p:cNvSpPr txBox="1">
            <a:spLocks noChangeArrowheads="1"/>
          </p:cNvSpPr>
          <p:nvPr/>
        </p:nvSpPr>
        <p:spPr bwMode="auto">
          <a:xfrm>
            <a:off x="6659563" y="5290956"/>
            <a:ext cx="5016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 i="1" dirty="0">
                <a:solidFill>
                  <a:srgbClr val="3333FF"/>
                </a:solidFill>
              </a:rPr>
              <a:t>r</a:t>
            </a:r>
            <a:r>
              <a:rPr lang="en-US" i="1" baseline="-25000" dirty="0">
                <a:solidFill>
                  <a:srgbClr val="3333FF"/>
                </a:solidFill>
              </a:rPr>
              <a:t>n</a:t>
            </a:r>
            <a:r>
              <a:rPr lang="en-US" baseline="-25000" dirty="0">
                <a:solidFill>
                  <a:srgbClr val="3333FF"/>
                </a:solidFill>
              </a:rPr>
              <a:t>-1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840663" y="5308274"/>
            <a:ext cx="5016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 i="1" dirty="0" err="1" smtClean="0">
                <a:solidFill>
                  <a:srgbClr val="3333FF"/>
                </a:solidFill>
              </a:rPr>
              <a:t>r</a:t>
            </a:r>
            <a:r>
              <a:rPr lang="en-US" i="1" baseline="-25000" dirty="0" err="1" smtClean="0">
                <a:solidFill>
                  <a:srgbClr val="3333FF"/>
                </a:solidFill>
              </a:rPr>
              <a:t>n</a:t>
            </a:r>
            <a:endParaRPr lang="en-US" i="1" baseline="-25000" dirty="0">
              <a:solidFill>
                <a:srgbClr val="3333FF"/>
              </a:solidFill>
            </a:endParaRPr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Rekursion: direkt und indirekt</a:t>
            </a:r>
            <a:endParaRPr lang="de-CH" noProof="0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2941638"/>
            <a:ext cx="4611688" cy="771525"/>
          </a:xfrm>
        </p:spPr>
        <p:txBody>
          <a:bodyPr/>
          <a:lstStyle/>
          <a:p>
            <a:r>
              <a:rPr lang="de-CH" i="1" noProof="0" smtClean="0">
                <a:solidFill>
                  <a:srgbClr val="3333FF"/>
                </a:solidFill>
              </a:rPr>
              <a:t>r</a:t>
            </a:r>
            <a:r>
              <a:rPr lang="de-CH" noProof="0" smtClean="0"/>
              <a:t>  ruft </a:t>
            </a:r>
            <a:r>
              <a:rPr lang="de-CH" i="1" noProof="0" smtClean="0">
                <a:solidFill>
                  <a:srgbClr val="3333FF"/>
                </a:solidFill>
              </a:rPr>
              <a:t>s</a:t>
            </a:r>
            <a:r>
              <a:rPr lang="de-CH" noProof="0" smtClean="0"/>
              <a:t> auf und </a:t>
            </a:r>
            <a:r>
              <a:rPr lang="de-CH" i="1" noProof="0" smtClean="0">
                <a:solidFill>
                  <a:srgbClr val="3333FF"/>
                </a:solidFill>
              </a:rPr>
              <a:t>s</a:t>
            </a:r>
            <a:r>
              <a:rPr lang="de-CH" noProof="0" smtClean="0"/>
              <a:t> ruft </a:t>
            </a:r>
            <a:r>
              <a:rPr lang="de-CH" i="1" noProof="0" smtClean="0">
                <a:solidFill>
                  <a:srgbClr val="3333FF"/>
                </a:solidFill>
              </a:rPr>
              <a:t>r </a:t>
            </a:r>
            <a:r>
              <a:rPr lang="de-CH" noProof="0" smtClean="0"/>
              <a:t>auf</a:t>
            </a:r>
            <a:endParaRPr lang="de-CH" noProof="0"/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206375" y="4095750"/>
            <a:ext cx="48085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</a:rPr>
              <a:t>r</a:t>
            </a:r>
            <a:r>
              <a:rPr lang="en-US" sz="2800" i="1" baseline="-25000" dirty="0">
                <a:solidFill>
                  <a:srgbClr val="3333FF"/>
                </a:solidFill>
              </a:rPr>
              <a:t>1</a:t>
            </a:r>
            <a:r>
              <a:rPr lang="en-US" sz="2400" i="0" dirty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ruft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rgbClr val="3333FF"/>
                </a:solidFill>
              </a:rPr>
              <a:t>r</a:t>
            </a:r>
            <a:r>
              <a:rPr lang="en-US" sz="2800" i="1" baseline="-25000" dirty="0">
                <a:solidFill>
                  <a:srgbClr val="3333FF"/>
                </a:solidFill>
              </a:rPr>
              <a:t>2</a:t>
            </a:r>
            <a:r>
              <a:rPr lang="en-US" sz="2400" i="0" dirty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 auf </a:t>
            </a:r>
            <a:r>
              <a:rPr lang="en-US" sz="2400" i="0" dirty="0">
                <a:solidFill>
                  <a:schemeClr val="tx1"/>
                </a:solidFill>
              </a:rPr>
              <a:t>... </a:t>
            </a:r>
            <a:r>
              <a:rPr lang="en-US" sz="2400" i="1" dirty="0" err="1" smtClean="0">
                <a:solidFill>
                  <a:srgbClr val="3333FF"/>
                </a:solidFill>
              </a:rPr>
              <a:t>r</a:t>
            </a:r>
            <a:r>
              <a:rPr lang="en-US" sz="2800" i="1" baseline="-25000" dirty="0" err="1" smtClean="0">
                <a:solidFill>
                  <a:srgbClr val="3333FF"/>
                </a:solidFill>
              </a:rPr>
              <a:t>n</a:t>
            </a:r>
            <a:r>
              <a:rPr lang="en-US" sz="2800" i="1" baseline="-25000" dirty="0" smtClean="0">
                <a:solidFill>
                  <a:srgbClr val="3333FF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ruft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rgbClr val="3333FF"/>
                </a:solidFill>
              </a:rPr>
              <a:t>r</a:t>
            </a:r>
            <a:r>
              <a:rPr lang="en-US" sz="2800" i="1" baseline="-25000" dirty="0">
                <a:solidFill>
                  <a:srgbClr val="3333FF"/>
                </a:solidFill>
              </a:rPr>
              <a:t>1</a:t>
            </a:r>
            <a:r>
              <a:rPr lang="en-US" sz="2400" i="0" dirty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auf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247650" y="1189038"/>
            <a:ext cx="4636584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0" dirty="0">
                <a:solidFill>
                  <a:schemeClr val="tx1"/>
                </a:solidFill>
              </a:rPr>
              <a:t>Routine </a:t>
            </a:r>
            <a:r>
              <a:rPr lang="en-US" i="1" dirty="0">
                <a:solidFill>
                  <a:srgbClr val="3333FF"/>
                </a:solidFill>
                <a:latin typeface="+mn-lt"/>
              </a:rPr>
              <a:t>r</a:t>
            </a:r>
            <a:r>
              <a:rPr lang="en-US" sz="2400" i="0" dirty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ruft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sich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selbst</a:t>
            </a:r>
            <a:r>
              <a:rPr lang="en-US" sz="2400" i="0" dirty="0" smtClean="0">
                <a:solidFill>
                  <a:schemeClr val="tx1"/>
                </a:solidFill>
              </a:rPr>
              <a:t> auf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565254" name="Oval 6"/>
          <p:cNvSpPr>
            <a:spLocks noChangeArrowheads="1"/>
          </p:cNvSpPr>
          <p:nvPr/>
        </p:nvSpPr>
        <p:spPr bwMode="auto">
          <a:xfrm>
            <a:off x="5272088" y="1343025"/>
            <a:ext cx="452437" cy="452438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none" anchor="ctr"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5403850" y="1404938"/>
            <a:ext cx="2397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800" i="1" dirty="0">
                <a:solidFill>
                  <a:srgbClr val="3333FF"/>
                </a:solidFill>
              </a:rPr>
              <a:t>r</a:t>
            </a:r>
          </a:p>
        </p:txBody>
      </p:sp>
      <p:sp>
        <p:nvSpPr>
          <p:cNvPr id="565256" name="AutoShape 8"/>
          <p:cNvSpPr>
            <a:spLocks noChangeArrowheads="1"/>
          </p:cNvSpPr>
          <p:nvPr/>
        </p:nvSpPr>
        <p:spPr bwMode="auto">
          <a:xfrm>
            <a:off x="5749925" y="1358900"/>
            <a:ext cx="642938" cy="444500"/>
          </a:xfrm>
          <a:prstGeom prst="curvedLeftArrow">
            <a:avLst>
              <a:gd name="adj1" fmla="val 20000"/>
              <a:gd name="adj2" fmla="val 40000"/>
              <a:gd name="adj3" fmla="val 48214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565263" name="AutoShape 15"/>
          <p:cNvSpPr>
            <a:spLocks noChangeArrowheads="1"/>
          </p:cNvSpPr>
          <p:nvPr/>
        </p:nvSpPr>
        <p:spPr bwMode="auto">
          <a:xfrm>
            <a:off x="5527675" y="2595563"/>
            <a:ext cx="1144588" cy="263525"/>
          </a:xfrm>
          <a:prstGeom prst="curvedDownArrow">
            <a:avLst>
              <a:gd name="adj1" fmla="val 86868"/>
              <a:gd name="adj2" fmla="val 173735"/>
              <a:gd name="adj3" fmla="val 33333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5264" name="AutoShape 16"/>
          <p:cNvSpPr>
            <a:spLocks noChangeArrowheads="1"/>
          </p:cNvSpPr>
          <p:nvPr/>
        </p:nvSpPr>
        <p:spPr bwMode="auto">
          <a:xfrm flipH="1" flipV="1">
            <a:off x="5529263" y="3321050"/>
            <a:ext cx="1144587" cy="263525"/>
          </a:xfrm>
          <a:prstGeom prst="curvedDownArrow">
            <a:avLst>
              <a:gd name="adj1" fmla="val 86867"/>
              <a:gd name="adj2" fmla="val 173735"/>
              <a:gd name="adj3" fmla="val 33333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5269" name="AutoShape 21"/>
          <p:cNvSpPr>
            <a:spLocks noChangeArrowheads="1"/>
          </p:cNvSpPr>
          <p:nvPr/>
        </p:nvSpPr>
        <p:spPr bwMode="auto">
          <a:xfrm>
            <a:off x="3467100" y="4937125"/>
            <a:ext cx="1144588" cy="263525"/>
          </a:xfrm>
          <a:prstGeom prst="curvedDownArrow">
            <a:avLst>
              <a:gd name="adj1" fmla="val 86868"/>
              <a:gd name="adj2" fmla="val 173735"/>
              <a:gd name="adj3" fmla="val 33333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5281" name="AutoShape 33"/>
          <p:cNvSpPr>
            <a:spLocks noChangeArrowheads="1"/>
          </p:cNvSpPr>
          <p:nvPr/>
        </p:nvSpPr>
        <p:spPr bwMode="auto">
          <a:xfrm>
            <a:off x="6907213" y="4913313"/>
            <a:ext cx="1144587" cy="263525"/>
          </a:xfrm>
          <a:prstGeom prst="curvedDownArrow">
            <a:avLst>
              <a:gd name="adj1" fmla="val 86867"/>
              <a:gd name="adj2" fmla="val 173735"/>
              <a:gd name="adj3" fmla="val 33333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5283" name="AutoShape 35"/>
          <p:cNvSpPr>
            <a:spLocks noChangeArrowheads="1"/>
          </p:cNvSpPr>
          <p:nvPr/>
        </p:nvSpPr>
        <p:spPr bwMode="auto">
          <a:xfrm>
            <a:off x="4787900" y="4891088"/>
            <a:ext cx="1144588" cy="263525"/>
          </a:xfrm>
          <a:prstGeom prst="curvedDownArrow">
            <a:avLst>
              <a:gd name="adj1" fmla="val 86868"/>
              <a:gd name="adj2" fmla="val 173735"/>
              <a:gd name="adj3" fmla="val 33333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5293" name="AutoShape 45"/>
          <p:cNvSpPr>
            <a:spLocks noChangeArrowheads="1"/>
          </p:cNvSpPr>
          <p:nvPr/>
        </p:nvSpPr>
        <p:spPr bwMode="auto">
          <a:xfrm flipH="1" flipV="1">
            <a:off x="2610644" y="5848349"/>
            <a:ext cx="6066631" cy="389164"/>
          </a:xfrm>
          <a:prstGeom prst="curvedDownArrow">
            <a:avLst>
              <a:gd name="adj1" fmla="val 506386"/>
              <a:gd name="adj2" fmla="val 266998"/>
              <a:gd name="adj3" fmla="val 47319"/>
            </a:avLst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5175106" y="2898198"/>
            <a:ext cx="452437" cy="452438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06868" y="2960111"/>
            <a:ext cx="2397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800" i="1" dirty="0">
                <a:solidFill>
                  <a:srgbClr val="3333FF"/>
                </a:solidFill>
              </a:rPr>
              <a:t>r</a:t>
            </a: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6484361" y="2856634"/>
            <a:ext cx="452437" cy="452438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616123" y="2918547"/>
            <a:ext cx="2397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800" i="1" dirty="0" smtClean="0">
                <a:solidFill>
                  <a:srgbClr val="3333FF"/>
                </a:solidFill>
              </a:rPr>
              <a:t>s</a:t>
            </a:r>
            <a:endParaRPr lang="en-US" sz="18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6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56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65266" grpId="0"/>
      <p:bldP spid="565285" grpId="0"/>
      <p:bldP spid="565288" grpId="0"/>
      <p:bldP spid="30" grpId="0"/>
      <p:bldP spid="565251" grpId="0" build="p"/>
      <p:bldP spid="565252" grpId="0"/>
      <p:bldP spid="565253" grpId="0"/>
      <p:bldP spid="565254" grpId="0" animBg="1"/>
      <p:bldP spid="565255" grpId="0"/>
      <p:bldP spid="565256" grpId="0" animBg="1"/>
      <p:bldP spid="565263" grpId="0" animBg="1"/>
      <p:bldP spid="565264" grpId="0" animBg="1"/>
      <p:bldP spid="565269" grpId="0" animBg="1"/>
      <p:bldP spid="565281" grpId="0" animBg="1"/>
      <p:bldP spid="565283" grpId="0" animBg="1"/>
      <p:bldP spid="565293" grpId="0" animBg="1"/>
      <p:bldP spid="26" grpId="0" animBg="1"/>
      <p:bldP spid="27" grpId="0"/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Rekursive Grammatik</a:t>
            </a:r>
            <a:endParaRPr lang="de-CH" noProof="0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893175" cy="5113337"/>
          </a:xfrm>
        </p:spPr>
        <p:txBody>
          <a:bodyPr/>
          <a:lstStyle/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i="1" noProof="0" dirty="0" smtClean="0">
                <a:solidFill>
                  <a:srgbClr val="3333FF"/>
                </a:solidFill>
              </a:rPr>
              <a:t>Instruktion </a:t>
            </a:r>
            <a:r>
              <a:rPr lang="de-CH" noProof="0" dirty="0" smtClean="0"/>
              <a:t>::=</a:t>
            </a:r>
            <a:r>
              <a:rPr lang="de-CH" i="1" noProof="0" dirty="0" smtClean="0">
                <a:solidFill>
                  <a:srgbClr val="3333FF"/>
                </a:solidFill>
              </a:rPr>
              <a:t> Zuweisung </a:t>
            </a:r>
            <a:r>
              <a:rPr lang="de-CH" noProof="0" dirty="0" smtClean="0"/>
              <a:t>|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chemeClr val="bg1"/>
                </a:solidFill>
              </a:rPr>
              <a:t>Conditional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noProof="0" dirty="0" smtClean="0"/>
              <a:t>|</a:t>
            </a:r>
            <a:r>
              <a:rPr lang="de-CH" i="1" noProof="0" dirty="0" smtClean="0">
                <a:solidFill>
                  <a:srgbClr val="3333FF"/>
                </a:solidFill>
              </a:rPr>
              <a:t> Verbund </a:t>
            </a:r>
            <a:r>
              <a:rPr lang="de-CH" noProof="0" dirty="0" smtClean="0"/>
              <a:t>| ...</a:t>
            </a:r>
          </a:p>
          <a:p>
            <a:endParaRPr lang="de-CH" noProof="0" dirty="0" smtClean="0"/>
          </a:p>
          <a:p>
            <a:endParaRPr lang="de-CH" noProof="0" dirty="0" smtClean="0"/>
          </a:p>
          <a:p>
            <a:pPr>
              <a:lnSpc>
                <a:spcPct val="17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Konditional </a:t>
            </a:r>
            <a:r>
              <a:rPr lang="de-CH" noProof="0" dirty="0" smtClean="0"/>
              <a:t>::=</a:t>
            </a:r>
            <a:r>
              <a:rPr lang="de-CH" i="1" noProof="0" dirty="0" smtClean="0">
                <a:solidFill>
                  <a:srgbClr val="3333FF"/>
                </a:solidFill>
              </a:rPr>
              <a:t> 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i="1" noProof="0" dirty="0" smtClean="0">
                <a:solidFill>
                  <a:srgbClr val="3333FF"/>
                </a:solidFill>
              </a:rPr>
              <a:t> Ausdruck  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i="1" noProof="0" dirty="0" err="1" smtClean="0">
                <a:solidFill>
                  <a:schemeClr val="bg1"/>
                </a:solidFill>
              </a:rPr>
              <a:t>Instruction</a:t>
            </a:r>
            <a:endParaRPr lang="de-CH" i="1" noProof="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	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else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i="1" noProof="0" dirty="0" err="1" smtClean="0">
                <a:solidFill>
                  <a:schemeClr val="bg1"/>
                </a:solidFill>
              </a:rPr>
              <a:t>Instruction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  <p:sp>
        <p:nvSpPr>
          <p:cNvPr id="566276" name="AutoShape 4"/>
          <p:cNvSpPr>
            <a:spLocks noChangeArrowheads="1"/>
          </p:cNvSpPr>
          <p:nvPr/>
        </p:nvSpPr>
        <p:spPr bwMode="auto">
          <a:xfrm>
            <a:off x="4268287" y="1722438"/>
            <a:ext cx="1773238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 err="1" smtClean="0">
                <a:solidFill>
                  <a:srgbClr val="3333FF"/>
                </a:solidFill>
              </a:rPr>
              <a:t>Konditional</a:t>
            </a:r>
            <a:endParaRPr lang="en-US" sz="2400" i="1" dirty="0">
              <a:solidFill>
                <a:srgbClr val="3333FF"/>
              </a:solidFill>
            </a:endParaRPr>
          </a:p>
        </p:txBody>
      </p:sp>
      <p:sp>
        <p:nvSpPr>
          <p:cNvPr id="566277" name="AutoShape 5"/>
          <p:cNvSpPr>
            <a:spLocks noChangeArrowheads="1"/>
          </p:cNvSpPr>
          <p:nvPr/>
        </p:nvSpPr>
        <p:spPr bwMode="auto">
          <a:xfrm>
            <a:off x="5906549" y="3240088"/>
            <a:ext cx="1773237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 err="1" smtClean="0">
                <a:solidFill>
                  <a:srgbClr val="3333FF"/>
                </a:solidFill>
              </a:rPr>
              <a:t>Instruktion</a:t>
            </a:r>
            <a:endParaRPr lang="en-US" sz="2400" i="1" dirty="0">
              <a:solidFill>
                <a:srgbClr val="3333FF"/>
              </a:solidFill>
            </a:endParaRPr>
          </a:p>
        </p:txBody>
      </p:sp>
      <p:sp>
        <p:nvSpPr>
          <p:cNvPr id="566278" name="AutoShape 6"/>
          <p:cNvSpPr>
            <a:spLocks noChangeArrowheads="1"/>
          </p:cNvSpPr>
          <p:nvPr/>
        </p:nvSpPr>
        <p:spPr bwMode="auto">
          <a:xfrm>
            <a:off x="3895725" y="3910013"/>
            <a:ext cx="1773238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 err="1" smtClean="0">
                <a:solidFill>
                  <a:srgbClr val="3333FF"/>
                </a:solidFill>
              </a:rPr>
              <a:t>Instruktion</a:t>
            </a:r>
            <a:endParaRPr lang="en-US" sz="24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Die lexikographische Ordnung definieren</a:t>
            </a:r>
            <a:endParaRPr lang="de-CH" noProof="0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42" y="751371"/>
            <a:ext cx="8926716" cy="5794283"/>
          </a:xfrm>
        </p:spPr>
        <p:txBody>
          <a:bodyPr/>
          <a:lstStyle/>
          <a:p>
            <a:r>
              <a:rPr lang="de-CH" dirty="0" smtClean="0"/>
              <a:t>Sie können diesen Begriff in der Praxis verwenden</a:t>
            </a:r>
            <a:r>
              <a:rPr lang="de-CH" noProof="0" dirty="0" smtClean="0"/>
              <a:t>: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 lvl="1">
              <a:spcBef>
                <a:spcPts val="200"/>
              </a:spcBef>
            </a:pPr>
            <a:r>
              <a:rPr lang="de-CH" i="1" noProof="0" dirty="0" smtClean="0">
                <a:solidFill>
                  <a:srgbClr val="3333FF"/>
                </a:solidFill>
              </a:rPr>
              <a:t>ABC </a:t>
            </a:r>
            <a:r>
              <a:rPr lang="de-CH" noProof="0" dirty="0" smtClean="0"/>
              <a:t>			kommt vor </a:t>
            </a:r>
            <a:r>
              <a:rPr lang="de-CH" i="1" noProof="0" dirty="0" smtClean="0">
                <a:solidFill>
                  <a:srgbClr val="3333FF"/>
                </a:solidFill>
              </a:rPr>
              <a:t>DEF</a:t>
            </a:r>
          </a:p>
          <a:p>
            <a:pPr lvl="1">
              <a:spcBef>
                <a:spcPts val="200"/>
              </a:spcBef>
            </a:pPr>
            <a:r>
              <a:rPr lang="de-CH" i="1" noProof="0" dirty="0" smtClean="0">
                <a:solidFill>
                  <a:srgbClr val="3333FF"/>
                </a:solidFill>
              </a:rPr>
              <a:t>AB</a:t>
            </a:r>
            <a:r>
              <a:rPr lang="de-CH" noProof="0" dirty="0" smtClean="0"/>
              <a:t>			kommt vor </a:t>
            </a:r>
            <a:r>
              <a:rPr lang="de-CH" i="1" noProof="0" dirty="0" smtClean="0">
                <a:solidFill>
                  <a:srgbClr val="3333FF"/>
                </a:solidFill>
              </a:rPr>
              <a:t>DEF</a:t>
            </a:r>
            <a:endParaRPr lang="de-CH" noProof="0" dirty="0" smtClean="0"/>
          </a:p>
          <a:p>
            <a:pPr lvl="1">
              <a:spcBef>
                <a:spcPts val="200"/>
              </a:spcBef>
            </a:pPr>
            <a:r>
              <a:rPr lang="de-CH" i="1" noProof="0" dirty="0" smtClean="0">
                <a:solidFill>
                  <a:srgbClr val="3333FF"/>
                </a:solidFill>
              </a:rPr>
              <a:t>A</a:t>
            </a:r>
            <a:r>
              <a:rPr lang="de-CH" noProof="0" dirty="0" smtClean="0"/>
              <a:t> 			kommt vor </a:t>
            </a:r>
            <a:r>
              <a:rPr lang="de-CH" i="1" noProof="0" dirty="0" smtClean="0">
                <a:solidFill>
                  <a:srgbClr val="3333FF"/>
                </a:solidFill>
              </a:rPr>
              <a:t>AB</a:t>
            </a:r>
            <a:endParaRPr lang="de-CH" noProof="0" dirty="0" smtClean="0"/>
          </a:p>
          <a:p>
            <a:pPr lvl="1">
              <a:spcBef>
                <a:spcPts val="200"/>
              </a:spcBef>
            </a:pPr>
            <a:r>
              <a:rPr lang="de-CH" i="1" noProof="0" dirty="0" smtClean="0">
                <a:solidFill>
                  <a:srgbClr val="3333FF"/>
                </a:solidFill>
              </a:rPr>
              <a:t>A</a:t>
            </a:r>
            <a:r>
              <a:rPr lang="de-CH" noProof="0" dirty="0" smtClean="0"/>
              <a:t>			kommt vor </a:t>
            </a:r>
            <a:r>
              <a:rPr lang="de-CH" i="1" noProof="0" dirty="0" smtClean="0">
                <a:solidFill>
                  <a:srgbClr val="3333FF"/>
                </a:solidFill>
              </a:rPr>
              <a:t>ABC</a:t>
            </a:r>
          </a:p>
          <a:p>
            <a:pPr lvl="1">
              <a:spcBef>
                <a:spcPts val="200"/>
              </a:spcBef>
            </a:pPr>
            <a:r>
              <a:rPr lang="de-CH" dirty="0" smtClean="0"/>
              <a:t>Leeres Wort		kommt vor </a:t>
            </a:r>
            <a:r>
              <a:rPr lang="de-CH" i="1" dirty="0" smtClean="0">
                <a:solidFill>
                  <a:srgbClr val="3333FF"/>
                </a:solidFill>
              </a:rPr>
              <a:t>ABC</a:t>
            </a:r>
            <a:endParaRPr lang="de-CH" dirty="0" smtClean="0">
              <a:solidFill>
                <a:srgbClr val="000000"/>
              </a:solidFill>
            </a:endParaRPr>
          </a:p>
          <a:p>
            <a:pPr lvl="0">
              <a:spcBef>
                <a:spcPts val="1200"/>
              </a:spcBef>
            </a:pPr>
            <a:r>
              <a:rPr lang="de-CH" dirty="0" smtClean="0">
                <a:solidFill>
                  <a:srgbClr val="000000"/>
                </a:solidFill>
              </a:rPr>
              <a:t>Die Aufgabe ist, eine Definition vorzuschlagen. Wir verlangen nicht eine konstruktive Methode (ein Algorithmus), z.B.</a:t>
            </a:r>
          </a:p>
          <a:p>
            <a:pPr lvl="1">
              <a:spcBef>
                <a:spcPts val="1200"/>
              </a:spcBef>
              <a:buNone/>
            </a:pPr>
            <a:r>
              <a:rPr lang="de-CH" dirty="0" smtClean="0"/>
              <a:t>„</a:t>
            </a:r>
            <a:r>
              <a:rPr lang="de-CH" i="1" dirty="0" smtClean="0">
                <a:solidFill>
                  <a:srgbClr val="990000"/>
                </a:solidFill>
              </a:rPr>
              <a:t>Wir betrachten die ersten Buchstaben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x1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und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y1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von</a:t>
            </a:r>
            <a:r>
              <a:rPr lang="de-CH" i="1" dirty="0" smtClean="0">
                <a:solidFill>
                  <a:srgbClr val="3333FF"/>
                </a:solidFill>
              </a:rPr>
              <a:t> x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und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i="1" dirty="0" smtClean="0">
                <a:solidFill>
                  <a:srgbClr val="990000"/>
                </a:solidFill>
              </a:rPr>
              <a:t>; wenn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x1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kleiner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als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y1</a:t>
            </a:r>
            <a:r>
              <a:rPr lang="de-CH" i="1" dirty="0" smtClean="0">
                <a:solidFill>
                  <a:srgbClr val="000000"/>
                </a:solidFill>
              </a:rPr>
              <a:t> i</a:t>
            </a:r>
            <a:r>
              <a:rPr lang="de-CH" i="1" dirty="0" smtClean="0">
                <a:solidFill>
                  <a:srgbClr val="990000"/>
                </a:solidFill>
              </a:rPr>
              <a:t>st, dann kommt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x </a:t>
            </a:r>
            <a:r>
              <a:rPr lang="de-CH" i="1" dirty="0" smtClean="0">
                <a:solidFill>
                  <a:srgbClr val="990000"/>
                </a:solidFill>
              </a:rPr>
              <a:t>vor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i="1" dirty="0" smtClean="0">
                <a:solidFill>
                  <a:srgbClr val="990000"/>
                </a:solidFill>
              </a:rPr>
              <a:t>; sonst wenn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x1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gleich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y1</a:t>
            </a:r>
            <a:r>
              <a:rPr lang="de-CH" i="1" dirty="0" smtClean="0">
                <a:solidFill>
                  <a:srgbClr val="00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ist, dann… </a:t>
            </a:r>
            <a:r>
              <a:rPr lang="de-CH" dirty="0" smtClean="0">
                <a:solidFill>
                  <a:srgbClr val="000000"/>
                </a:solidFill>
              </a:rPr>
              <a:t>(usw.)“</a:t>
            </a:r>
          </a:p>
          <a:p>
            <a:pPr>
              <a:spcBef>
                <a:spcPts val="1200"/>
              </a:spcBef>
            </a:pPr>
            <a:r>
              <a:rPr lang="de-CH" dirty="0" smtClean="0">
                <a:solidFill>
                  <a:srgbClr val="000000"/>
                </a:solidFill>
              </a:rPr>
              <a:t>sondern eine echte Definition, in der folgende Form: </a:t>
            </a:r>
          </a:p>
          <a:p>
            <a:pPr lvl="1">
              <a:spcBef>
                <a:spcPts val="1200"/>
              </a:spcBef>
              <a:buNone/>
            </a:pPr>
            <a:r>
              <a:rPr lang="de-CH" dirty="0" smtClean="0">
                <a:solidFill>
                  <a:srgbClr val="336600"/>
                </a:solidFill>
              </a:rPr>
              <a:t>„Das Wort 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>
                <a:solidFill>
                  <a:srgbClr val="336600"/>
                </a:solidFill>
              </a:rPr>
              <a:t> kommt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336600"/>
                </a:solidFill>
              </a:rPr>
              <a:t>“</a:t>
            </a:r>
            <a:r>
              <a:rPr lang="de-CH" b="1" u="sng" kern="1200" dirty="0" smtClean="0">
                <a:solidFill>
                  <a:srgbClr val="990000"/>
                </a:solidFill>
                <a:latin typeface="Comic Sans MS" pitchFamily="66" charset="0"/>
              </a:rPr>
              <a:t>vor</a:t>
            </a:r>
            <a:r>
              <a:rPr lang="de-CH" dirty="0" smtClean="0">
                <a:solidFill>
                  <a:srgbClr val="336600"/>
                </a:solidFill>
              </a:rPr>
              <a:t>” dem Wort</a:t>
            </a:r>
            <a:r>
              <a:rPr lang="de-CH" dirty="0" smtClean="0"/>
              <a:t> </a:t>
            </a:r>
            <a:r>
              <a:rPr lang="de-CH" sz="2300" i="1" dirty="0" smtClean="0">
                <a:solidFill>
                  <a:srgbClr val="3333FF"/>
                </a:solidFill>
              </a:rPr>
              <a:t>y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336600"/>
                </a:solidFill>
              </a:rPr>
              <a:t>genau dann, wenn…</a:t>
            </a:r>
            <a:r>
              <a:rPr lang="de-CH" dirty="0" smtClean="0"/>
              <a:t>“</a:t>
            </a:r>
            <a:endParaRPr lang="de-CH" i="1" dirty="0" smtClean="0">
              <a:solidFill>
                <a:srgbClr val="3333FF"/>
              </a:solidFill>
            </a:endParaRPr>
          </a:p>
          <a:p>
            <a:pPr lvl="1"/>
            <a:endParaRPr lang="de-CH" i="1" dirty="0" smtClean="0">
              <a:solidFill>
                <a:srgbClr val="3333FF"/>
              </a:solidFill>
            </a:endParaRPr>
          </a:p>
          <a:p>
            <a:pPr lvl="1"/>
            <a:endParaRPr lang="de-CH" i="1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Die Lexikographische Ordnung definieren</a:t>
            </a:r>
            <a:endParaRPr lang="de-CH" noProof="0" dirty="0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1081087"/>
          </a:xfrm>
        </p:spPr>
        <p:txBody>
          <a:bodyPr/>
          <a:lstStyle/>
          <a:p>
            <a:r>
              <a:rPr lang="de-CH" noProof="0" dirty="0" smtClean="0"/>
              <a:t>Problem: Definiere den Begriff, dass das Wort </a:t>
            </a:r>
            <a:r>
              <a:rPr lang="de-CH" sz="2300" i="1" noProof="0" dirty="0" smtClean="0">
                <a:solidFill>
                  <a:srgbClr val="3333FF"/>
                </a:solidFill>
              </a:rPr>
              <a:t>w1</a:t>
            </a:r>
            <a:r>
              <a:rPr lang="de-CH" noProof="0" dirty="0" smtClean="0"/>
              <a:t>  </a:t>
            </a:r>
            <a:r>
              <a:rPr lang="de-CH" sz="2300" b="1" u="sng" kern="1200" noProof="0" dirty="0" smtClean="0">
                <a:solidFill>
                  <a:srgbClr val="990000"/>
                </a:solidFill>
                <a:latin typeface="Comic Sans MS" pitchFamily="66" charset="0"/>
              </a:rPr>
              <a:t>vor</a:t>
            </a:r>
            <a:r>
              <a:rPr lang="de-CH" noProof="0" dirty="0" smtClean="0"/>
              <a:t> dem Wort </a:t>
            </a:r>
            <a:r>
              <a:rPr lang="de-CH" sz="2300" i="1" noProof="0" dirty="0" smtClean="0">
                <a:solidFill>
                  <a:srgbClr val="3333FF"/>
                </a:solidFill>
              </a:rPr>
              <a:t>w2</a:t>
            </a:r>
            <a:r>
              <a:rPr lang="de-CH" noProof="0" dirty="0" smtClean="0"/>
              <a:t> kommt, nach alphabetischer Ordnung.</a:t>
            </a:r>
          </a:p>
          <a:p>
            <a:endParaRPr lang="de-CH" noProof="0" dirty="0"/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181069" y="2761221"/>
            <a:ext cx="8745648" cy="3436263"/>
          </a:xfrm>
          <a:prstGeom prst="roundRect">
            <a:avLst>
              <a:gd name="adj" fmla="val 5381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300" i="0" dirty="0" err="1" smtClean="0">
                <a:solidFill>
                  <a:schemeClr val="tx1"/>
                </a:solidFill>
              </a:rPr>
              <a:t>Konventionen</a:t>
            </a:r>
            <a:r>
              <a:rPr lang="en-US" sz="2300" i="0" dirty="0" smtClean="0">
                <a:solidFill>
                  <a:schemeClr val="tx1"/>
                </a:solidFill>
              </a:rPr>
              <a:t>:</a:t>
            </a:r>
            <a:endParaRPr lang="en-US" sz="2300" i="0" dirty="0">
              <a:solidFill>
                <a:schemeClr val="tx1"/>
              </a:solidFill>
            </a:endParaRPr>
          </a:p>
          <a:p>
            <a:pPr marL="442913" indent="-442913">
              <a:spcBef>
                <a:spcPts val="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300" i="0" dirty="0" err="1" smtClean="0">
                <a:solidFill>
                  <a:schemeClr val="tx1"/>
                </a:solidFill>
              </a:rPr>
              <a:t>Ein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b="1" dirty="0" err="1" smtClean="0">
                <a:solidFill>
                  <a:srgbClr val="990000"/>
                </a:solidFill>
              </a:rPr>
              <a:t>W</a:t>
            </a:r>
            <a:r>
              <a:rPr lang="en-US" sz="2300" b="1" i="0" dirty="0" err="1" smtClean="0">
                <a:solidFill>
                  <a:srgbClr val="990000"/>
                </a:solidFill>
              </a:rPr>
              <a:t>ort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ist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eine</a:t>
            </a:r>
            <a:r>
              <a:rPr lang="en-US" sz="2300" i="0" dirty="0" smtClean="0">
                <a:solidFill>
                  <a:schemeClr val="tx1"/>
                </a:solidFill>
              </a:rPr>
              <a:t> Sequenz von null </a:t>
            </a:r>
            <a:r>
              <a:rPr lang="en-US" sz="2300" i="0" dirty="0" err="1" smtClean="0">
                <a:solidFill>
                  <a:schemeClr val="tx1"/>
                </a:solidFill>
              </a:rPr>
              <a:t>oder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mehr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Buchstaben</a:t>
            </a:r>
            <a:r>
              <a:rPr lang="en-US" sz="2300" i="0" dirty="0" smtClean="0">
                <a:solidFill>
                  <a:schemeClr val="tx1"/>
                </a:solidFill>
              </a:rPr>
              <a:t>.</a:t>
            </a:r>
            <a:endParaRPr lang="en-US" sz="2300" i="0" dirty="0">
              <a:solidFill>
                <a:schemeClr val="tx1"/>
              </a:solidFill>
            </a:endParaRPr>
          </a:p>
          <a:p>
            <a:pPr marL="442913" indent="-442913"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300" i="0" dirty="0" err="1" smtClean="0">
                <a:solidFill>
                  <a:schemeClr val="tx1"/>
                </a:solidFill>
              </a:rPr>
              <a:t>Ein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b="1" i="0" dirty="0" err="1" smtClean="0">
                <a:solidFill>
                  <a:srgbClr val="990000"/>
                </a:solidFill>
              </a:rPr>
              <a:t>Buchstabe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ist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eines</a:t>
            </a:r>
            <a:r>
              <a:rPr lang="en-US" sz="2300" i="0" dirty="0" smtClean="0">
                <a:solidFill>
                  <a:schemeClr val="tx1"/>
                </a:solidFill>
              </a:rPr>
              <a:t> der </a:t>
            </a:r>
            <a:r>
              <a:rPr lang="en-US" sz="2300" i="0" dirty="0" err="1" smtClean="0">
                <a:solidFill>
                  <a:schemeClr val="tx1"/>
                </a:solidFill>
              </a:rPr>
              <a:t>folgenden</a:t>
            </a:r>
            <a:r>
              <a:rPr lang="en-US" sz="2300" i="0" dirty="0" smtClean="0">
                <a:solidFill>
                  <a:schemeClr val="tx1"/>
                </a:solidFill>
              </a:rPr>
              <a:t> Zeichen:</a:t>
            </a:r>
            <a:endParaRPr lang="en-US" sz="2300" dirty="0"/>
          </a:p>
          <a:p>
            <a:pPr marL="442913" indent="-442913">
              <a:spcBef>
                <a:spcPts val="1200"/>
              </a:spcBef>
              <a:spcAft>
                <a:spcPts val="1200"/>
              </a:spcAft>
            </a:pPr>
            <a:r>
              <a:rPr lang="en-US" sz="2300" i="0" dirty="0" smtClean="0">
                <a:solidFill>
                  <a:schemeClr val="tx1"/>
                </a:solidFill>
              </a:rPr>
              <a:t> 		</a:t>
            </a:r>
            <a:r>
              <a:rPr lang="en-US" sz="2300" dirty="0" smtClean="0">
                <a:solidFill>
                  <a:srgbClr val="3333FF"/>
                </a:solidFill>
              </a:rPr>
              <a:t>A </a:t>
            </a:r>
            <a:r>
              <a:rPr lang="en-US" sz="2300" dirty="0">
                <a:solidFill>
                  <a:srgbClr val="3333FF"/>
                </a:solidFill>
              </a:rPr>
              <a:t>B C D E F G H I J K L M N O P Q R S T U V W X Y </a:t>
            </a:r>
            <a:r>
              <a:rPr lang="en-US" sz="2300" dirty="0" smtClean="0">
                <a:solidFill>
                  <a:srgbClr val="3333FF"/>
                </a:solidFill>
              </a:rPr>
              <a:t>Z</a:t>
            </a:r>
            <a:endParaRPr lang="en-US" sz="2300" i="0" dirty="0">
              <a:solidFill>
                <a:srgbClr val="3333FF"/>
              </a:solidFill>
            </a:endParaRPr>
          </a:p>
          <a:p>
            <a:pPr marL="442913" indent="-442913">
              <a:spcBef>
                <a:spcPts val="800"/>
              </a:spcBef>
              <a:buFont typeface="Wingdings" pitchFamily="2" charset="2"/>
              <a:buChar char="§"/>
            </a:pPr>
            <a:r>
              <a:rPr lang="en-US" sz="2300" i="0" dirty="0" err="1" smtClean="0">
                <a:solidFill>
                  <a:schemeClr val="tx1"/>
                </a:solidFill>
              </a:rPr>
              <a:t>Für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alle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Paare</a:t>
            </a:r>
            <a:r>
              <a:rPr lang="en-US" sz="2300" i="0" dirty="0" smtClean="0">
                <a:solidFill>
                  <a:schemeClr val="tx1"/>
                </a:solidFill>
              </a:rPr>
              <a:t> von </a:t>
            </a:r>
            <a:r>
              <a:rPr lang="en-US" sz="2300" i="0" dirty="0" err="1" smtClean="0">
                <a:solidFill>
                  <a:schemeClr val="tx1"/>
                </a:solidFill>
              </a:rPr>
              <a:t>Buchstaben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ist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es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i="0" dirty="0" err="1" smtClean="0">
                <a:solidFill>
                  <a:schemeClr val="tx1"/>
                </a:solidFill>
              </a:rPr>
              <a:t>bekannt</a:t>
            </a:r>
            <a:r>
              <a:rPr lang="en-US" sz="2300" i="0" dirty="0" smtClean="0">
                <a:solidFill>
                  <a:schemeClr val="tx1"/>
                </a:solidFill>
              </a:rPr>
              <a:t>, </a:t>
            </a:r>
            <a:r>
              <a:rPr lang="en-US" sz="2300" i="0" dirty="0" err="1" smtClean="0">
                <a:solidFill>
                  <a:schemeClr val="tx1"/>
                </a:solidFill>
              </a:rPr>
              <a:t>welcher</a:t>
            </a:r>
            <a:r>
              <a:rPr lang="en-US" sz="2300" i="0" dirty="0" smtClean="0">
                <a:solidFill>
                  <a:schemeClr val="tx1"/>
                </a:solidFill>
              </a:rPr>
              <a:t> “</a:t>
            </a:r>
            <a:r>
              <a:rPr lang="en-US" sz="2300" i="1" dirty="0" err="1" smtClean="0">
                <a:solidFill>
                  <a:srgbClr val="990000"/>
                </a:solidFill>
              </a:rPr>
              <a:t>kleiner</a:t>
            </a:r>
            <a:r>
              <a:rPr lang="en-US" sz="2300" i="0" dirty="0" smtClean="0">
                <a:solidFill>
                  <a:schemeClr val="tx1"/>
                </a:solidFill>
              </a:rPr>
              <a:t>” </a:t>
            </a:r>
            <a:r>
              <a:rPr lang="en-US" sz="2300" i="0" dirty="0" err="1" smtClean="0">
                <a:solidFill>
                  <a:schemeClr val="tx1"/>
                </a:solidFill>
              </a:rPr>
              <a:t>als</a:t>
            </a:r>
            <a:r>
              <a:rPr lang="en-US" sz="2300" i="0" dirty="0" smtClean="0">
                <a:solidFill>
                  <a:schemeClr val="tx1"/>
                </a:solidFill>
              </a:rPr>
              <a:t> </a:t>
            </a:r>
            <a:r>
              <a:rPr lang="en-US" sz="2300" dirty="0" smtClean="0"/>
              <a:t>der </a:t>
            </a:r>
            <a:r>
              <a:rPr lang="en-US" sz="2300" dirty="0" err="1" smtClean="0"/>
              <a:t>andere</a:t>
            </a:r>
            <a:r>
              <a:rPr lang="en-US" sz="2300" dirty="0" smtClean="0"/>
              <a:t> </a:t>
            </a:r>
            <a:r>
              <a:rPr lang="en-US" sz="2300" dirty="0" err="1" smtClean="0"/>
              <a:t>ist</a:t>
            </a:r>
            <a:r>
              <a:rPr lang="en-US" sz="2300" dirty="0" smtClean="0"/>
              <a:t>. Die </a:t>
            </a:r>
            <a:r>
              <a:rPr lang="en-US" sz="2300" dirty="0" err="1" smtClean="0"/>
              <a:t>Ordnung</a:t>
            </a:r>
            <a:r>
              <a:rPr lang="en-US" sz="2300" dirty="0" smtClean="0"/>
              <a:t> </a:t>
            </a:r>
            <a:r>
              <a:rPr lang="en-US" sz="2300" dirty="0" err="1" smtClean="0"/>
              <a:t>ist</a:t>
            </a:r>
            <a:r>
              <a:rPr lang="en-US" sz="2300" dirty="0" smtClean="0"/>
              <a:t> </a:t>
            </a:r>
            <a:r>
              <a:rPr lang="en-US" sz="2300" dirty="0" err="1" smtClean="0"/>
              <a:t>jene</a:t>
            </a:r>
            <a:r>
              <a:rPr lang="en-US" sz="2300" dirty="0" smtClean="0"/>
              <a:t> der </a:t>
            </a:r>
            <a:r>
              <a:rPr lang="en-US" sz="2300" dirty="0" err="1" smtClean="0"/>
              <a:t>vorherigen</a:t>
            </a:r>
            <a:r>
              <a:rPr lang="en-US" sz="2300" dirty="0" smtClean="0"/>
              <a:t> </a:t>
            </a:r>
            <a:r>
              <a:rPr lang="en-US" sz="2300" dirty="0" err="1" smtClean="0"/>
              <a:t>Liste</a:t>
            </a:r>
            <a:r>
              <a:rPr lang="en-US" sz="2300" dirty="0" smtClean="0"/>
              <a:t>.</a:t>
            </a:r>
            <a:endParaRPr lang="en-US" sz="23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l</a:t>
            </a:r>
            <a:r>
              <a:rPr lang="de-CH" noProof="0" dirty="0" err="1" smtClean="0"/>
              <a:t>exikographische</a:t>
            </a:r>
            <a:r>
              <a:rPr lang="de-CH" noProof="0" dirty="0" smtClean="0"/>
              <a:t> Ordnung: Beispiele</a:t>
            </a:r>
            <a:endParaRPr lang="de-CH" noProof="0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i="1" noProof="0" dirty="0" smtClean="0">
                <a:solidFill>
                  <a:srgbClr val="3333FF"/>
                </a:solidFill>
              </a:rPr>
              <a:t>ABC </a:t>
            </a:r>
            <a:r>
              <a:rPr lang="de-CH" noProof="0" dirty="0" smtClean="0"/>
              <a:t>			kommt vor </a:t>
            </a:r>
            <a:r>
              <a:rPr lang="de-CH" i="1" noProof="0" dirty="0" smtClean="0">
                <a:solidFill>
                  <a:srgbClr val="3333FF"/>
                </a:solidFill>
              </a:rPr>
              <a:t>DEF</a:t>
            </a:r>
          </a:p>
          <a:p>
            <a:endParaRPr lang="de-CH" noProof="0" dirty="0" smtClean="0"/>
          </a:p>
          <a:p>
            <a:r>
              <a:rPr lang="de-CH" i="1" noProof="0" dirty="0" smtClean="0">
                <a:solidFill>
                  <a:srgbClr val="3333FF"/>
                </a:solidFill>
              </a:rPr>
              <a:t>AB</a:t>
            </a:r>
            <a:r>
              <a:rPr lang="de-CH" noProof="0" dirty="0" smtClean="0"/>
              <a:t>			kommt vor </a:t>
            </a:r>
            <a:r>
              <a:rPr lang="de-CH" i="1" noProof="0" dirty="0" smtClean="0">
                <a:solidFill>
                  <a:srgbClr val="3333FF"/>
                </a:solidFill>
              </a:rPr>
              <a:t>DEF</a:t>
            </a:r>
          </a:p>
          <a:p>
            <a:endParaRPr lang="de-CH" noProof="0" dirty="0" smtClean="0"/>
          </a:p>
          <a:p>
            <a:r>
              <a:rPr lang="de-CH" i="1" noProof="0" dirty="0" smtClean="0">
                <a:solidFill>
                  <a:srgbClr val="3333FF"/>
                </a:solidFill>
              </a:rPr>
              <a:t>A</a:t>
            </a:r>
            <a:r>
              <a:rPr lang="de-CH" noProof="0" dirty="0" smtClean="0"/>
              <a:t> 			kommt vor </a:t>
            </a:r>
            <a:r>
              <a:rPr lang="de-CH" i="1" noProof="0" dirty="0" smtClean="0">
                <a:solidFill>
                  <a:srgbClr val="3333FF"/>
                </a:solidFill>
              </a:rPr>
              <a:t>AB</a:t>
            </a:r>
          </a:p>
          <a:p>
            <a:r>
              <a:rPr lang="de-CH" noProof="0" dirty="0" smtClean="0"/>
              <a:t>	</a:t>
            </a:r>
          </a:p>
          <a:p>
            <a:r>
              <a:rPr lang="de-CH" i="1" noProof="0" dirty="0" smtClean="0">
                <a:solidFill>
                  <a:srgbClr val="3333FF"/>
                </a:solidFill>
              </a:rPr>
              <a:t>A</a:t>
            </a:r>
            <a:r>
              <a:rPr lang="de-CH" noProof="0" dirty="0" smtClean="0"/>
              <a:t>			kommt vor </a:t>
            </a:r>
            <a:r>
              <a:rPr lang="de-CH" i="1" noProof="0" dirty="0" smtClean="0">
                <a:solidFill>
                  <a:srgbClr val="3333FF"/>
                </a:solidFill>
              </a:rPr>
              <a:t>ABC</a:t>
            </a:r>
          </a:p>
          <a:p>
            <a:endParaRPr lang="de-CH" i="1" dirty="0" smtClean="0">
              <a:solidFill>
                <a:srgbClr val="3333FF"/>
              </a:solidFill>
            </a:endParaRPr>
          </a:p>
          <a:p>
            <a:r>
              <a:rPr lang="de-CH" dirty="0" smtClean="0"/>
              <a:t>Leeres Wort		kommt vor </a:t>
            </a:r>
            <a:r>
              <a:rPr lang="de-CH" i="1" dirty="0" smtClean="0">
                <a:solidFill>
                  <a:srgbClr val="3333FF"/>
                </a:solidFill>
              </a:rPr>
              <a:t>ABC</a:t>
            </a:r>
          </a:p>
          <a:p>
            <a:endParaRPr lang="de-CH" i="1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785225" cy="4895850"/>
          </a:xfrm>
          <a:noFill/>
          <a:ln/>
        </p:spPr>
        <p:txBody>
          <a:bodyPr/>
          <a:lstStyle/>
          <a:p>
            <a:pPr>
              <a:spcAft>
                <a:spcPct val="50000"/>
              </a:spcAft>
            </a:pPr>
            <a:r>
              <a:rPr lang="de-CH" sz="2000" i="1" dirty="0" smtClean="0"/>
              <a:t>Dans le </a:t>
            </a:r>
            <a:r>
              <a:rPr lang="de-CH" sz="2000" i="1" dirty="0" err="1" smtClean="0"/>
              <a:t>grand</a:t>
            </a:r>
            <a:r>
              <a:rPr lang="de-CH" sz="2000" i="1" dirty="0" smtClean="0"/>
              <a:t> temple de </a:t>
            </a:r>
            <a:r>
              <a:rPr lang="de-CH" sz="2000" i="1" dirty="0" err="1" smtClean="0"/>
              <a:t>Bénarès</a:t>
            </a:r>
            <a:r>
              <a:rPr lang="de-CH" sz="2000" i="1" dirty="0" smtClean="0"/>
              <a:t>, </a:t>
            </a:r>
            <a:r>
              <a:rPr lang="de-CH" sz="2000" i="1" dirty="0" err="1" smtClean="0"/>
              <a:t>sous</a:t>
            </a:r>
            <a:r>
              <a:rPr lang="de-CH" sz="2000" i="1" dirty="0" smtClean="0"/>
              <a:t> le </a:t>
            </a:r>
            <a:r>
              <a:rPr lang="de-CH" sz="2000" i="1" dirty="0" err="1" smtClean="0"/>
              <a:t>dôme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qui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marque</a:t>
            </a:r>
            <a:r>
              <a:rPr lang="de-CH" sz="2000" i="1" dirty="0" smtClean="0"/>
              <a:t> le </a:t>
            </a:r>
            <a:r>
              <a:rPr lang="de-CH" sz="2000" i="1" dirty="0" err="1" smtClean="0"/>
              <a:t>centre</a:t>
            </a:r>
            <a:r>
              <a:rPr lang="de-CH" sz="2000" i="1" dirty="0" smtClean="0"/>
              <a:t> du </a:t>
            </a:r>
            <a:r>
              <a:rPr lang="de-CH" sz="2000" i="1" dirty="0" err="1" smtClean="0"/>
              <a:t>monde</a:t>
            </a:r>
            <a:r>
              <a:rPr lang="de-CH" sz="2000" i="1" dirty="0" smtClean="0"/>
              <a:t>, </a:t>
            </a:r>
            <a:r>
              <a:rPr lang="de-CH" sz="2000" i="1" dirty="0" err="1" smtClean="0"/>
              <a:t>repose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un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socle</a:t>
            </a:r>
            <a:r>
              <a:rPr lang="de-CH" sz="2000" i="1" dirty="0" smtClean="0"/>
              <a:t> de </a:t>
            </a:r>
            <a:r>
              <a:rPr lang="de-CH" sz="2000" i="1" dirty="0" err="1" smtClean="0"/>
              <a:t>cuivre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équipé</a:t>
            </a:r>
            <a:r>
              <a:rPr lang="de-CH" sz="2000" i="1" dirty="0" smtClean="0"/>
              <a:t> de </a:t>
            </a:r>
            <a:r>
              <a:rPr lang="de-CH" sz="2000" i="1" dirty="0" err="1" smtClean="0"/>
              <a:t>trois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aiguilles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verticales</a:t>
            </a:r>
            <a:r>
              <a:rPr lang="de-CH" sz="2000" i="1" dirty="0" smtClean="0"/>
              <a:t> en </a:t>
            </a:r>
            <a:r>
              <a:rPr lang="de-CH" sz="2000" i="1" dirty="0" err="1" smtClean="0"/>
              <a:t>diamant</a:t>
            </a:r>
            <a:r>
              <a:rPr lang="de-CH" sz="2000" i="1" dirty="0" smtClean="0"/>
              <a:t> de 50 cm de haut.</a:t>
            </a:r>
          </a:p>
          <a:p>
            <a:pPr>
              <a:spcAft>
                <a:spcPct val="50000"/>
              </a:spcAft>
            </a:pPr>
            <a:r>
              <a:rPr lang="de-CH" sz="2000" i="1" dirty="0" smtClean="0"/>
              <a:t>A la </a:t>
            </a:r>
            <a:r>
              <a:rPr lang="de-CH" sz="2000" i="1" dirty="0" err="1" smtClean="0"/>
              <a:t>création</a:t>
            </a:r>
            <a:r>
              <a:rPr lang="de-CH" sz="2000" i="1" dirty="0" smtClean="0"/>
              <a:t>, </a:t>
            </a:r>
            <a:r>
              <a:rPr lang="de-CH" sz="2000" i="1" dirty="0" err="1" smtClean="0"/>
              <a:t>Dieu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enfila</a:t>
            </a:r>
            <a:r>
              <a:rPr lang="de-CH" sz="2000" i="1" dirty="0" smtClean="0"/>
              <a:t> 64 </a:t>
            </a:r>
            <a:r>
              <a:rPr lang="de-CH" sz="2000" i="1" dirty="0" err="1" smtClean="0"/>
              <a:t>plateaux</a:t>
            </a:r>
            <a:r>
              <a:rPr lang="de-CH" sz="2000" i="1" dirty="0" smtClean="0"/>
              <a:t> en </a:t>
            </a:r>
            <a:r>
              <a:rPr lang="de-CH" sz="2000" i="1" dirty="0" err="1" smtClean="0"/>
              <a:t>or</a:t>
            </a:r>
            <a:r>
              <a:rPr lang="de-CH" sz="2000" i="1" dirty="0" smtClean="0"/>
              <a:t> pur </a:t>
            </a:r>
            <a:r>
              <a:rPr lang="de-CH" sz="2000" i="1" dirty="0" err="1" smtClean="0"/>
              <a:t>sur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une</a:t>
            </a:r>
            <a:r>
              <a:rPr lang="de-CH" sz="2000" i="1" dirty="0" smtClean="0"/>
              <a:t> des </a:t>
            </a:r>
            <a:r>
              <a:rPr lang="de-CH" sz="2000" i="1" dirty="0" err="1" smtClean="0"/>
              <a:t>aiguilles</a:t>
            </a:r>
            <a:r>
              <a:rPr lang="de-CH" sz="2000" i="1" dirty="0" smtClean="0"/>
              <a:t>, le plus </a:t>
            </a:r>
            <a:r>
              <a:rPr lang="de-CH" sz="2000" i="1" dirty="0" err="1" smtClean="0"/>
              <a:t>grand</a:t>
            </a:r>
            <a:r>
              <a:rPr lang="de-CH" sz="2000" i="1" dirty="0" smtClean="0"/>
              <a:t> en </a:t>
            </a:r>
            <a:r>
              <a:rPr lang="de-CH" sz="2000" i="1" dirty="0" err="1" smtClean="0"/>
              <a:t>bas</a:t>
            </a:r>
            <a:r>
              <a:rPr lang="de-CH" sz="2000" i="1" dirty="0" smtClean="0"/>
              <a:t> et les </a:t>
            </a:r>
            <a:r>
              <a:rPr lang="de-CH" sz="2000" i="1" dirty="0" err="1" smtClean="0"/>
              <a:t>autres</a:t>
            </a:r>
            <a:r>
              <a:rPr lang="de-CH" sz="2000" i="1" dirty="0" smtClean="0"/>
              <a:t> de plus en plus </a:t>
            </a:r>
            <a:r>
              <a:rPr lang="de-CH" sz="2000" i="1" dirty="0" err="1" smtClean="0"/>
              <a:t>petits</a:t>
            </a:r>
            <a:r>
              <a:rPr lang="de-CH" sz="2000" i="1" dirty="0" smtClean="0"/>
              <a:t>. </a:t>
            </a:r>
            <a:r>
              <a:rPr lang="de-CH" sz="2000" i="1" dirty="0" err="1" smtClean="0"/>
              <a:t>C'est</a:t>
            </a:r>
            <a:r>
              <a:rPr lang="de-CH" sz="2000" i="1" dirty="0" smtClean="0"/>
              <a:t> la tour de </a:t>
            </a:r>
            <a:r>
              <a:rPr lang="de-CH" sz="2000" i="1" dirty="0" err="1" smtClean="0"/>
              <a:t>Brahmâ</a:t>
            </a:r>
            <a:r>
              <a:rPr lang="de-CH" sz="2000" i="1" dirty="0" smtClean="0"/>
              <a:t>.</a:t>
            </a:r>
          </a:p>
          <a:p>
            <a:pPr>
              <a:spcAft>
                <a:spcPct val="50000"/>
              </a:spcAft>
            </a:pPr>
            <a:r>
              <a:rPr lang="de-CH" sz="2000" i="1" dirty="0" smtClean="0"/>
              <a:t>Les </a:t>
            </a:r>
            <a:r>
              <a:rPr lang="de-CH" sz="2000" i="1" dirty="0" err="1" smtClean="0"/>
              <a:t>moines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doivent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continûment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déplacer</a:t>
            </a:r>
            <a:r>
              <a:rPr lang="de-CH" sz="2000" i="1" dirty="0" smtClean="0"/>
              <a:t> les </a:t>
            </a:r>
            <a:r>
              <a:rPr lang="de-CH" sz="2000" i="1" dirty="0" err="1" smtClean="0"/>
              <a:t>disques</a:t>
            </a:r>
            <a:r>
              <a:rPr lang="de-CH" sz="2000" i="1" dirty="0" smtClean="0"/>
              <a:t> de </a:t>
            </a:r>
            <a:r>
              <a:rPr lang="de-CH" sz="2000" i="1" dirty="0" err="1" smtClean="0"/>
              <a:t>manière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que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ceux</a:t>
            </a:r>
            <a:r>
              <a:rPr lang="de-CH" sz="2000" i="1" dirty="0" smtClean="0"/>
              <a:t>-ci se </a:t>
            </a:r>
            <a:r>
              <a:rPr lang="de-CH" sz="2000" i="1" dirty="0" err="1" smtClean="0"/>
              <a:t>retrouvent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dans</a:t>
            </a:r>
            <a:r>
              <a:rPr lang="de-CH" sz="2000" i="1" dirty="0" smtClean="0"/>
              <a:t> la </a:t>
            </a:r>
            <a:r>
              <a:rPr lang="de-CH" sz="2000" i="1" dirty="0" err="1" smtClean="0"/>
              <a:t>même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configuration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sur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une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autre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aiguille</a:t>
            </a:r>
            <a:r>
              <a:rPr lang="de-CH" sz="2000" i="1" dirty="0" smtClean="0"/>
              <a:t>.</a:t>
            </a:r>
          </a:p>
          <a:p>
            <a:pPr>
              <a:spcAft>
                <a:spcPct val="50000"/>
              </a:spcAft>
            </a:pPr>
            <a:r>
              <a:rPr lang="de-CH" sz="2000" i="1" dirty="0" smtClean="0"/>
              <a:t>La </a:t>
            </a:r>
            <a:r>
              <a:rPr lang="de-CH" sz="2000" i="1" dirty="0" err="1" smtClean="0"/>
              <a:t>règle</a:t>
            </a:r>
            <a:r>
              <a:rPr lang="de-CH" sz="2000" i="1" dirty="0" smtClean="0"/>
              <a:t> de </a:t>
            </a:r>
            <a:r>
              <a:rPr lang="de-CH" sz="2000" i="1" dirty="0" err="1" smtClean="0"/>
              <a:t>Brahmâ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est</a:t>
            </a:r>
            <a:r>
              <a:rPr lang="de-CH" sz="2000" i="1" dirty="0" smtClean="0"/>
              <a:t> simple: </a:t>
            </a:r>
            <a:r>
              <a:rPr lang="de-CH" sz="2000" i="1" dirty="0" err="1" smtClean="0"/>
              <a:t>un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seul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disque</a:t>
            </a:r>
            <a:r>
              <a:rPr lang="de-CH" sz="2000" i="1" dirty="0" smtClean="0"/>
              <a:t> à la </a:t>
            </a:r>
            <a:r>
              <a:rPr lang="de-CH" sz="2000" i="1" dirty="0" err="1" smtClean="0"/>
              <a:t>fois</a:t>
            </a:r>
            <a:r>
              <a:rPr lang="de-CH" sz="2000" i="1" dirty="0" smtClean="0"/>
              <a:t> et </a:t>
            </a:r>
            <a:r>
              <a:rPr lang="de-CH" sz="2000" i="1" dirty="0" err="1" smtClean="0"/>
              <a:t>jamais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un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grand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plateau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sur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un</a:t>
            </a:r>
            <a:r>
              <a:rPr lang="de-CH" sz="2000" i="1" dirty="0" smtClean="0"/>
              <a:t> plus </a:t>
            </a:r>
            <a:r>
              <a:rPr lang="de-CH" sz="2000" i="1" dirty="0" err="1" smtClean="0"/>
              <a:t>petit</a:t>
            </a:r>
            <a:r>
              <a:rPr lang="de-CH" sz="2000" i="1" dirty="0" smtClean="0"/>
              <a:t>. </a:t>
            </a:r>
          </a:p>
          <a:p>
            <a:pPr>
              <a:spcAft>
                <a:spcPct val="50000"/>
              </a:spcAft>
            </a:pPr>
            <a:r>
              <a:rPr lang="de-CH" sz="2000" i="1" dirty="0" err="1" smtClean="0"/>
              <a:t>Arrivé</a:t>
            </a:r>
            <a:r>
              <a:rPr lang="de-CH" sz="2000" i="1" dirty="0" smtClean="0"/>
              <a:t> à </a:t>
            </a:r>
            <a:r>
              <a:rPr lang="de-CH" sz="2000" i="1" dirty="0" err="1" smtClean="0"/>
              <a:t>ce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résultat</a:t>
            </a:r>
            <a:r>
              <a:rPr lang="de-CH" sz="2000" i="1" dirty="0" smtClean="0"/>
              <a:t>, le </a:t>
            </a:r>
            <a:r>
              <a:rPr lang="de-CH" sz="2000" i="1" dirty="0" err="1" smtClean="0"/>
              <a:t>monde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tombera</a:t>
            </a:r>
            <a:r>
              <a:rPr lang="de-CH" sz="2000" i="1" dirty="0" smtClean="0"/>
              <a:t> en </a:t>
            </a:r>
            <a:r>
              <a:rPr lang="de-CH" sz="2000" i="1" dirty="0" err="1" smtClean="0"/>
              <a:t>poussière</a:t>
            </a:r>
            <a:r>
              <a:rPr lang="de-CH" sz="2000" i="1" dirty="0" smtClean="0"/>
              <a:t> et </a:t>
            </a:r>
            <a:r>
              <a:rPr lang="de-CH" sz="2000" i="1" dirty="0" err="1" smtClean="0"/>
              <a:t>disparaîtra</a:t>
            </a:r>
            <a:r>
              <a:rPr lang="de-CH" sz="2000" i="1" dirty="0" smtClean="0"/>
              <a:t>.</a:t>
            </a:r>
          </a:p>
          <a:p>
            <a:pPr>
              <a:spcAft>
                <a:spcPct val="50000"/>
              </a:spcAft>
            </a:pPr>
            <a:endParaRPr lang="de-CH" sz="2000" dirty="0">
              <a:solidFill>
                <a:srgbClr val="3333F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353425" cy="435600"/>
          </a:xfrm>
        </p:spPr>
        <p:txBody>
          <a:bodyPr/>
          <a:lstStyle/>
          <a:p>
            <a:r>
              <a:rPr lang="de-CH" noProof="0" smtClean="0"/>
              <a:t>Die Geschichte des Universums*</a:t>
            </a:r>
            <a:endParaRPr lang="de-CH" noProof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3386" y="987309"/>
            <a:ext cx="7765365" cy="40604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i="0" dirty="0" smtClean="0">
                <a:solidFill>
                  <a:srgbClr val="990000"/>
                </a:solidFill>
                <a:latin typeface="+mn-lt"/>
              </a:rPr>
              <a:t>*</a:t>
            </a:r>
            <a:r>
              <a:rPr lang="fr-FR" sz="1800" i="0" dirty="0" smtClean="0">
                <a:solidFill>
                  <a:srgbClr val="990000"/>
                </a:solidFill>
                <a:latin typeface="+mn-lt"/>
              </a:rPr>
              <a:t>Édouard Lucas, </a:t>
            </a:r>
            <a:r>
              <a:rPr lang="fr-FR" sz="1800" dirty="0" smtClean="0">
                <a:solidFill>
                  <a:srgbClr val="990000"/>
                </a:solidFill>
                <a:latin typeface="+mn-lt"/>
              </a:rPr>
              <a:t>Récréations mathématiques</a:t>
            </a:r>
            <a:r>
              <a:rPr lang="en-US" sz="1800" i="0" dirty="0" smtClean="0">
                <a:solidFill>
                  <a:srgbClr val="990000"/>
                </a:solidFill>
                <a:latin typeface="+mn-lt"/>
              </a:rPr>
              <a:t>, </a:t>
            </a:r>
            <a:r>
              <a:rPr lang="en-US" sz="1800" i="0" dirty="0">
                <a:solidFill>
                  <a:srgbClr val="990000"/>
                </a:solidFill>
                <a:latin typeface="+mn-lt"/>
              </a:rPr>
              <a:t>Paris, 1883</a:t>
            </a:r>
            <a:r>
              <a:rPr lang="en-US" sz="1800" i="0" dirty="0" smtClean="0">
                <a:solidFill>
                  <a:srgbClr val="990000"/>
                </a:solidFill>
                <a:latin typeface="+mn-lt"/>
              </a:rPr>
              <a:t>.</a:t>
            </a:r>
            <a:endParaRPr lang="en-US" sz="1800" i="0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Eine rekursive Definition</a:t>
            </a:r>
            <a:endParaRPr lang="de-CH" noProof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79" y="777712"/>
            <a:ext cx="8621964" cy="560498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CH" noProof="0" dirty="0" smtClean="0"/>
              <a:t>Das Wort </a:t>
            </a:r>
            <a:r>
              <a:rPr lang="de-CH" sz="2300" i="1" noProof="0" dirty="0" smtClean="0">
                <a:solidFill>
                  <a:srgbClr val="3333FF"/>
                </a:solidFill>
              </a:rPr>
              <a:t>x</a:t>
            </a:r>
            <a:r>
              <a:rPr lang="de-CH" noProof="0" dirty="0" smtClean="0"/>
              <a:t> kommt “</a:t>
            </a:r>
            <a:r>
              <a:rPr lang="de-CH" b="1" u="sng" kern="1200" noProof="0" dirty="0" smtClean="0">
                <a:solidFill>
                  <a:srgbClr val="990000"/>
                </a:solidFill>
                <a:latin typeface="Comic Sans MS" pitchFamily="66" charset="0"/>
              </a:rPr>
              <a:t>vor</a:t>
            </a:r>
            <a:r>
              <a:rPr lang="de-CH" noProof="0" dirty="0" smtClean="0"/>
              <a:t>” dem Wort </a:t>
            </a:r>
            <a:r>
              <a:rPr lang="de-CH" sz="2300" i="1" noProof="0" dirty="0" smtClean="0">
                <a:solidFill>
                  <a:srgbClr val="3333FF"/>
                </a:solidFill>
              </a:rPr>
              <a:t>y</a:t>
            </a:r>
            <a:r>
              <a:rPr lang="de-CH" noProof="0" dirty="0" smtClean="0"/>
              <a:t> genau dann wenn sie eine der folgenden Bedingungen erfüllen:</a:t>
            </a:r>
            <a:endParaRPr lang="de-CH" noProof="0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endParaRPr lang="de-CH" noProof="0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de-CH" sz="2300" i="1" dirty="0" smtClean="0">
                <a:solidFill>
                  <a:srgbClr val="3333FF"/>
                </a:solidFill>
              </a:rPr>
              <a:t>x</a:t>
            </a:r>
            <a:r>
              <a:rPr lang="de-CH" noProof="0" dirty="0" smtClean="0">
                <a:solidFill>
                  <a:schemeClr val="tx1"/>
                </a:solidFill>
              </a:rPr>
              <a:t> ist leer und </a:t>
            </a:r>
            <a:r>
              <a:rPr lang="de-CH" sz="2300" i="1" dirty="0" smtClean="0">
                <a:solidFill>
                  <a:srgbClr val="3333FF"/>
                </a:solidFill>
              </a:rPr>
              <a:t>y</a:t>
            </a:r>
            <a:r>
              <a:rPr lang="de-CH" noProof="0" dirty="0" smtClean="0">
                <a:solidFill>
                  <a:schemeClr val="tx1"/>
                </a:solidFill>
              </a:rPr>
              <a:t> </a:t>
            </a:r>
            <a:r>
              <a:rPr lang="de-CH" noProof="0" dirty="0" err="1" smtClean="0">
                <a:solidFill>
                  <a:schemeClr val="tx1"/>
                </a:solidFill>
              </a:rPr>
              <a:t>is</a:t>
            </a:r>
            <a:r>
              <a:rPr lang="de-CH" dirty="0" smtClean="0"/>
              <a:t>t nicht leer </a:t>
            </a:r>
          </a:p>
          <a:p>
            <a:pPr lvl="1">
              <a:spcBef>
                <a:spcPct val="0"/>
              </a:spcBef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de-CH" noProof="0" dirty="0" smtClean="0">
                <a:solidFill>
                  <a:schemeClr val="tx1"/>
                </a:solidFill>
              </a:rPr>
              <a:t>Weder </a:t>
            </a:r>
            <a:r>
              <a:rPr lang="de-CH" sz="2300" i="1" noProof="0" dirty="0" smtClean="0">
                <a:solidFill>
                  <a:srgbClr val="3333FF"/>
                </a:solidFill>
              </a:rPr>
              <a:t>x</a:t>
            </a:r>
            <a:r>
              <a:rPr lang="de-CH" noProof="0" dirty="0" smtClean="0"/>
              <a:t> noch </a:t>
            </a:r>
            <a:r>
              <a:rPr lang="de-CH" sz="2300" i="1" noProof="0" dirty="0" smtClean="0">
                <a:solidFill>
                  <a:srgbClr val="3333FF"/>
                </a:solidFill>
              </a:rPr>
              <a:t>y</a:t>
            </a:r>
            <a:r>
              <a:rPr lang="de-CH" noProof="0" dirty="0" smtClean="0"/>
              <a:t> sind leer</a:t>
            </a:r>
            <a:r>
              <a:rPr lang="de-CH" noProof="0" dirty="0" smtClean="0">
                <a:solidFill>
                  <a:schemeClr val="tx1"/>
                </a:solidFill>
              </a:rPr>
              <a:t>, und der erste Buchstabe von</a:t>
            </a:r>
            <a:r>
              <a:rPr lang="de-CH" noProof="0" dirty="0" smtClean="0"/>
              <a:t> </a:t>
            </a:r>
            <a:r>
              <a:rPr lang="de-CH" sz="2300" i="1" noProof="0" dirty="0" smtClean="0">
                <a:solidFill>
                  <a:srgbClr val="3333FF"/>
                </a:solidFill>
              </a:rPr>
              <a:t>x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ist </a:t>
            </a:r>
            <a:r>
              <a:rPr lang="de-CH" i="1" kern="1200" noProof="0" dirty="0" smtClean="0">
                <a:solidFill>
                  <a:srgbClr val="990000"/>
                </a:solidFill>
                <a:latin typeface="Comic Sans MS" pitchFamily="66" charset="0"/>
              </a:rPr>
              <a:t>kleiner</a:t>
            </a:r>
            <a:r>
              <a:rPr lang="de-CH" noProof="0" dirty="0" smtClean="0">
                <a:solidFill>
                  <a:schemeClr val="tx1"/>
                </a:solidFill>
              </a:rPr>
              <a:t> als der erste Buchstabe von </a:t>
            </a:r>
            <a:r>
              <a:rPr lang="de-CH" sz="2300" i="1" noProof="0" dirty="0" smtClean="0">
                <a:solidFill>
                  <a:srgbClr val="3333FF"/>
                </a:solidFill>
              </a:rPr>
              <a:t>y</a:t>
            </a:r>
            <a:r>
              <a:rPr lang="de-CH" noProof="0" dirty="0" smtClean="0"/>
              <a:t> </a:t>
            </a:r>
          </a:p>
          <a:p>
            <a:pPr lvl="1">
              <a:spcBef>
                <a:spcPct val="0"/>
              </a:spcBef>
            </a:pPr>
            <a:endParaRPr lang="de-CH" noProof="0" dirty="0" smtClean="0"/>
          </a:p>
          <a:p>
            <a:pPr lvl="1">
              <a:spcBef>
                <a:spcPct val="0"/>
              </a:spcBef>
            </a:pPr>
            <a:r>
              <a:rPr lang="de-CH" noProof="0" dirty="0" smtClean="0">
                <a:solidFill>
                  <a:schemeClr val="tx1"/>
                </a:solidFill>
              </a:rPr>
              <a:t>Weder </a:t>
            </a:r>
            <a:r>
              <a:rPr lang="de-CH" i="1" noProof="0" dirty="0" smtClean="0">
                <a:solidFill>
                  <a:srgbClr val="3333FF"/>
                </a:solidFill>
              </a:rPr>
              <a:t>x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noch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y</a:t>
            </a:r>
            <a:r>
              <a:rPr lang="de-CH" noProof="0" dirty="0" smtClean="0"/>
              <a:t> </a:t>
            </a:r>
            <a:r>
              <a:rPr lang="de-CH" dirty="0" smtClean="0"/>
              <a:t>sind leer und (beide Bedingungen):</a:t>
            </a:r>
            <a:endParaRPr lang="de-CH" noProof="0" dirty="0" smtClean="0">
              <a:solidFill>
                <a:schemeClr val="tx1"/>
              </a:solidFill>
            </a:endParaRPr>
          </a:p>
          <a:p>
            <a:pPr marL="1439863" lvl="2" indent="-363538">
              <a:spcBef>
                <a:spcPts val="1200"/>
              </a:spcBef>
            </a:pPr>
            <a:r>
              <a:rPr lang="de-CH" sz="2400" noProof="0" dirty="0" smtClean="0"/>
              <a:t>Ihre </a:t>
            </a:r>
            <a:r>
              <a:rPr lang="de-CH" dirty="0" smtClean="0"/>
              <a:t>ersten Buchstaben sind die Gleichen</a:t>
            </a:r>
            <a:endParaRPr lang="de-CH" sz="2400" noProof="0" dirty="0" smtClean="0"/>
          </a:p>
          <a:p>
            <a:pPr marL="1439863" lvl="2" indent="-363538">
              <a:spcBef>
                <a:spcPts val="1200"/>
              </a:spcBef>
            </a:pPr>
            <a:r>
              <a:rPr lang="de-CH" sz="2400" noProof="0" dirty="0" smtClean="0"/>
              <a:t>Das </a:t>
            </a:r>
            <a:r>
              <a:rPr lang="de-CH" dirty="0" smtClean="0"/>
              <a:t>Wort, das man erhält, wenn man den ersten Buchstaben von </a:t>
            </a:r>
            <a:r>
              <a:rPr lang="de-CH" sz="2400" i="1" noProof="0" dirty="0" smtClean="0">
                <a:solidFill>
                  <a:srgbClr val="3333FF"/>
                </a:solidFill>
              </a:rPr>
              <a:t>x</a:t>
            </a:r>
            <a:r>
              <a:rPr lang="de-CH" sz="2400" noProof="0" dirty="0" smtClean="0"/>
              <a:t> weglässt, kommt </a:t>
            </a:r>
            <a:r>
              <a:rPr lang="de-CH" sz="2400" noProof="0" dirty="0" err="1" smtClean="0">
                <a:solidFill>
                  <a:schemeClr val="bg1"/>
                </a:solidFill>
              </a:rPr>
              <a:t>bef</a:t>
            </a:r>
            <a:r>
              <a:rPr lang="de-CH" sz="2400" noProof="0" dirty="0" smtClean="0">
                <a:solidFill>
                  <a:schemeClr val="bg1"/>
                </a:solidFill>
              </a:rPr>
              <a:t>  </a:t>
            </a:r>
            <a:r>
              <a:rPr lang="de-CH" sz="2400" noProof="0" dirty="0" smtClean="0"/>
              <a:t>dem Wort, das man durch das Weglassen des ersten Buchstabens von </a:t>
            </a:r>
            <a:r>
              <a:rPr lang="de-CH" sz="2400" i="1" noProof="0" dirty="0" smtClean="0">
                <a:solidFill>
                  <a:srgbClr val="3333FF"/>
                </a:solidFill>
              </a:rPr>
              <a:t>y </a:t>
            </a:r>
            <a:r>
              <a:rPr lang="de-CH" dirty="0" smtClean="0"/>
              <a:t>erhält</a:t>
            </a:r>
            <a:endParaRPr lang="de-CH" sz="2400" noProof="0" dirty="0"/>
          </a:p>
        </p:txBody>
      </p:sp>
      <p:sp>
        <p:nvSpPr>
          <p:cNvPr id="572420" name="AutoShape 4"/>
          <p:cNvSpPr>
            <a:spLocks noChangeArrowheads="1"/>
          </p:cNvSpPr>
          <p:nvPr/>
        </p:nvSpPr>
        <p:spPr bwMode="auto">
          <a:xfrm>
            <a:off x="6769019" y="5123633"/>
            <a:ext cx="548279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b="1" u="sng" dirty="0" err="1" smtClean="0">
                <a:solidFill>
                  <a:srgbClr val="990000"/>
                </a:solidFill>
              </a:rPr>
              <a:t>vor</a:t>
            </a:r>
            <a:endParaRPr lang="en-US" sz="2400" b="1" i="0" u="sng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Als eine rekursive Funktion ausgedrückt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6" y="878114"/>
            <a:ext cx="9026304" cy="5644924"/>
          </a:xfrm>
        </p:spPr>
        <p:txBody>
          <a:bodyPr/>
          <a:lstStyle/>
          <a:p>
            <a:pPr defTabSz="787400"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i="1" dirty="0" smtClean="0">
                <a:solidFill>
                  <a:srgbClr val="3333FF"/>
                </a:solidFill>
              </a:rPr>
              <a:t>vor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b="1" dirty="0" smtClean="0">
                <a:solidFill>
                  <a:srgbClr val="002060"/>
                </a:solidFill>
              </a:rPr>
              <a:t>alias</a:t>
            </a:r>
            <a:r>
              <a:rPr lang="de-CH" dirty="0" smtClean="0">
                <a:solidFill>
                  <a:srgbClr val="3333FF"/>
                </a:solidFill>
              </a:rPr>
              <a:t> “&lt;“ (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>
                <a:solidFill>
                  <a:srgbClr val="3333FF"/>
                </a:solidFill>
              </a:rPr>
              <a:t>,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STRING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 : </a:t>
            </a:r>
            <a:r>
              <a:rPr lang="de-CH" i="1" dirty="0" smtClean="0">
                <a:solidFill>
                  <a:srgbClr val="3333FF"/>
                </a:solidFill>
              </a:rPr>
              <a:t>BOOLEAN</a:t>
            </a:r>
          </a:p>
          <a:p>
            <a:pPr defTabSz="787400"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Kommt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vor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in lexikographischer Ordnung?</a:t>
            </a:r>
          </a:p>
          <a:p>
            <a:pPr defTabSz="787400"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</a:t>
            </a:r>
            <a:r>
              <a:rPr lang="de-CH" b="1" dirty="0" smtClean="0">
                <a:solidFill>
                  <a:srgbClr val="002060"/>
                </a:solidFill>
              </a:rPr>
              <a:t>do</a:t>
            </a:r>
          </a:p>
          <a:p>
            <a:pPr defTabSz="787400"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</a:t>
            </a:r>
            <a:r>
              <a:rPr lang="de-CH" b="1" dirty="0" err="1" smtClean="0">
                <a:solidFill>
                  <a:srgbClr val="002060"/>
                </a:solidFill>
              </a:rPr>
              <a:t>Result</a:t>
            </a:r>
            <a:r>
              <a:rPr lang="de-CH" dirty="0" smtClean="0">
                <a:solidFill>
                  <a:srgbClr val="3333FF"/>
                </a:solidFill>
              </a:rPr>
              <a:t> :=</a:t>
            </a:r>
          </a:p>
          <a:p>
            <a:pPr defTabSz="787400"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((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sz="1800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is_empty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b="1" dirty="0" err="1" smtClean="0">
                <a:solidFill>
                  <a:srgbClr val="002060"/>
                </a:solidFill>
              </a:rPr>
              <a:t>and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b="1" dirty="0" smtClean="0">
                <a:solidFill>
                  <a:srgbClr val="002060"/>
                </a:solidFill>
              </a:rPr>
              <a:t>not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sz="1600" dirty="0" smtClean="0">
                <a:solidFill>
                  <a:srgbClr val="3333FF"/>
                </a:solidFill>
              </a:rPr>
              <a:t> </a:t>
            </a:r>
            <a:r>
              <a:rPr lang="de-CH" sz="9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is_empty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     </a:t>
            </a:r>
            <a:r>
              <a:rPr lang="de-CH" b="1" dirty="0" err="1" smtClean="0">
                <a:solidFill>
                  <a:srgbClr val="002060"/>
                </a:solidFill>
              </a:rPr>
              <a:t>or</a:t>
            </a:r>
            <a:endParaRPr lang="de-CH" b="1" dirty="0" smtClean="0">
              <a:solidFill>
                <a:srgbClr val="002060"/>
              </a:solidFill>
            </a:endParaRPr>
          </a:p>
          <a:p>
            <a:pPr defTabSz="787400"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	((</a:t>
            </a:r>
            <a:r>
              <a:rPr lang="de-CH" b="1" dirty="0" smtClean="0">
                <a:solidFill>
                  <a:srgbClr val="002060"/>
                </a:solidFill>
              </a:rPr>
              <a:t>not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sz="1600" dirty="0" smtClean="0">
                <a:solidFill>
                  <a:srgbClr val="3333FF"/>
                </a:solidFill>
              </a:rPr>
              <a:t> </a:t>
            </a:r>
            <a:r>
              <a:rPr lang="de-CH" sz="9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is_empty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b="1" dirty="0" err="1" smtClean="0">
                <a:solidFill>
                  <a:srgbClr val="002060"/>
                </a:solidFill>
              </a:rPr>
              <a:t>and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b="1" dirty="0" smtClean="0">
                <a:solidFill>
                  <a:srgbClr val="002060"/>
                </a:solidFill>
              </a:rPr>
              <a:t>not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sz="1600" dirty="0" smtClean="0">
                <a:solidFill>
                  <a:srgbClr val="3333FF"/>
                </a:solidFill>
              </a:rPr>
              <a:t> </a:t>
            </a:r>
            <a:r>
              <a:rPr lang="de-CH" sz="9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is_empty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 </a:t>
            </a:r>
            <a:r>
              <a:rPr lang="de-CH" b="1" dirty="0" err="1" smtClean="0">
                <a:solidFill>
                  <a:srgbClr val="002060"/>
                </a:solidFill>
              </a:rPr>
              <a:t>and</a:t>
            </a:r>
            <a:endParaRPr lang="de-CH" b="1" dirty="0" smtClean="0">
              <a:solidFill>
                <a:srgbClr val="002060"/>
              </a:solidFill>
            </a:endParaRPr>
          </a:p>
          <a:p>
            <a:pPr defTabSz="787400"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	</a:t>
            </a:r>
            <a:r>
              <a:rPr lang="de-CH" dirty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          ((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sz="1600" dirty="0" smtClean="0">
                <a:solidFill>
                  <a:srgbClr val="3333FF"/>
                </a:solidFill>
              </a:rPr>
              <a:t> </a:t>
            </a:r>
            <a:r>
              <a:rPr lang="de-CH" sz="9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first</a:t>
            </a:r>
            <a:r>
              <a:rPr lang="de-CH" dirty="0" smtClean="0">
                <a:solidFill>
                  <a:srgbClr val="3333FF"/>
                </a:solidFill>
              </a:rPr>
              <a:t> &lt;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sz="1800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first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 </a:t>
            </a:r>
            <a:r>
              <a:rPr lang="de-CH" b="1" dirty="0" err="1" smtClean="0">
                <a:solidFill>
                  <a:srgbClr val="002060"/>
                </a:solidFill>
              </a:rPr>
              <a:t>or</a:t>
            </a:r>
            <a:endParaRPr lang="de-CH" b="1" dirty="0" smtClean="0">
              <a:solidFill>
                <a:srgbClr val="002060"/>
              </a:solidFill>
            </a:endParaRPr>
          </a:p>
          <a:p>
            <a:pPr defTabSz="787400">
              <a:spcBef>
                <a:spcPts val="400"/>
              </a:spcBef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		           ((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sz="1600" dirty="0" smtClean="0">
                <a:solidFill>
                  <a:srgbClr val="3333FF"/>
                </a:solidFill>
              </a:rPr>
              <a:t> </a:t>
            </a:r>
            <a:r>
              <a:rPr lang="de-CH" sz="9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first</a:t>
            </a:r>
            <a:r>
              <a:rPr lang="de-CH" dirty="0" smtClean="0">
                <a:solidFill>
                  <a:srgbClr val="3333FF"/>
                </a:solidFill>
              </a:rPr>
              <a:t> =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sz="1400" dirty="0" smtClean="0">
                <a:solidFill>
                  <a:srgbClr val="3333FF"/>
                </a:solidFill>
              </a:rPr>
              <a:t> </a:t>
            </a:r>
            <a:r>
              <a:rPr lang="de-CH" sz="8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first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 </a:t>
            </a:r>
            <a:r>
              <a:rPr lang="de-CH" b="1" dirty="0" err="1" smtClean="0">
                <a:solidFill>
                  <a:srgbClr val="002060"/>
                </a:solidFill>
              </a:rPr>
              <a:t>and</a:t>
            </a:r>
            <a:r>
              <a:rPr lang="de-CH" b="1" dirty="0" smtClean="0">
                <a:solidFill>
                  <a:srgbClr val="002060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sz="1600" dirty="0" smtClean="0">
                <a:solidFill>
                  <a:srgbClr val="3333FF"/>
                </a:solidFill>
              </a:rPr>
              <a:t> </a:t>
            </a:r>
            <a:r>
              <a:rPr lang="de-CH" sz="9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rest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  &lt;  </a:t>
            </a:r>
            <a:r>
              <a:rPr lang="de-CH" i="1" dirty="0" smtClean="0">
                <a:solidFill>
                  <a:srgbClr val="3333FF"/>
                </a:solidFill>
              </a:rPr>
              <a:t>y</a:t>
            </a:r>
            <a:r>
              <a:rPr lang="de-CH" sz="1600" dirty="0" smtClean="0">
                <a:solidFill>
                  <a:srgbClr val="3333FF"/>
                </a:solidFill>
              </a:rPr>
              <a:t> </a:t>
            </a:r>
            <a:r>
              <a:rPr lang="de-CH" sz="900" dirty="0" smtClean="0">
                <a:solidFill>
                  <a:srgbClr val="3333FF"/>
                </a:solidFill>
                <a:sym typeface="Wingdings"/>
              </a:rPr>
              <a:t> </a:t>
            </a:r>
            <a:r>
              <a:rPr lang="de-CH" i="1" dirty="0" err="1" smtClean="0">
                <a:solidFill>
                  <a:srgbClr val="3333FF"/>
                </a:solidFill>
              </a:rPr>
              <a:t>rest</a:t>
            </a:r>
            <a:r>
              <a:rPr lang="de-CH" dirty="0" smtClean="0">
                <a:solidFill>
                  <a:srgbClr val="3333FF"/>
                </a:solidFill>
              </a:rPr>
              <a:t>))</a:t>
            </a:r>
          </a:p>
          <a:p>
            <a:pPr defTabSz="787400">
              <a:spcBef>
                <a:spcPts val="400"/>
              </a:spcBef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		     )</a:t>
            </a:r>
          </a:p>
          <a:p>
            <a:pPr defTabSz="787400">
              <a:spcBef>
                <a:spcPts val="400"/>
              </a:spcBef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	)</a:t>
            </a:r>
          </a:p>
          <a:p>
            <a:pPr defTabSz="787400">
              <a:spcBef>
                <a:spcPts val="400"/>
              </a:spcBef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		)</a:t>
            </a:r>
          </a:p>
          <a:p>
            <a:pPr defTabSz="787400">
              <a:spcBef>
                <a:spcPts val="400"/>
              </a:spcBef>
              <a:tabLst>
                <a:tab pos="180975" algn="l"/>
                <a:tab pos="361950" algn="l"/>
                <a:tab pos="806450" algn="l"/>
                <a:tab pos="1439863" algn="l"/>
              </a:tabLst>
            </a:pPr>
            <a:r>
              <a:rPr lang="de-CH" dirty="0" smtClean="0">
                <a:solidFill>
                  <a:srgbClr val="3333FF"/>
                </a:solidFill>
              </a:rPr>
              <a:t>	</a:t>
            </a:r>
            <a:r>
              <a:rPr lang="de-CH" b="1" dirty="0" smtClean="0">
                <a:solidFill>
                  <a:srgbClr val="002060"/>
                </a:solidFill>
              </a:rPr>
              <a:t>end</a:t>
            </a:r>
            <a:r>
              <a:rPr lang="de-CH" dirty="0" smtClean="0">
                <a:solidFill>
                  <a:srgbClr val="3333FF"/>
                </a:solidFill>
              </a:rPr>
              <a:t>		</a:t>
            </a:r>
            <a:r>
              <a:rPr lang="de-CH" dirty="0" smtClean="0"/>
              <a:t>		</a:t>
            </a:r>
          </a:p>
          <a:p>
            <a:pPr>
              <a:tabLst>
                <a:tab pos="361950" algn="l"/>
              </a:tabLst>
            </a:pPr>
            <a:r>
              <a:rPr lang="de-CH" dirty="0" smtClean="0"/>
              <a:t>						</a:t>
            </a:r>
          </a:p>
          <a:p>
            <a:r>
              <a:rPr lang="de-CH" dirty="0" smtClean="0"/>
              <a:t>		</a:t>
            </a:r>
            <a:endParaRPr lang="de-CH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317376" y="3990745"/>
            <a:ext cx="425513" cy="36213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990000"/>
                </a:solidFill>
                <a:latin typeface="Comic Sans MS" pitchFamily="66" charset="0"/>
                <a:ea typeface="+mn-ea"/>
                <a:cs typeface="+mn-cs"/>
              </a:rPr>
              <a:t>&lt;</a:t>
            </a:r>
            <a:endParaRPr lang="en-US" sz="2400" kern="1200" dirty="0">
              <a:solidFill>
                <a:srgbClr val="99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620569" y="5386811"/>
            <a:ext cx="3331676" cy="878185"/>
          </a:xfrm>
          <a:prstGeom prst="wedgeRoundRectCallout">
            <a:avLst>
              <a:gd name="adj1" fmla="val -359"/>
              <a:gd name="adj2" fmla="val -16937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Erstes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Zeichen (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vom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Typ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+mn-lt"/>
              </a:rPr>
              <a:t>CHARACTER</a:t>
            </a:r>
            <a:r>
              <a:rPr lang="en-US" sz="1600" i="1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)</a:t>
            </a:r>
            <a:r>
              <a:rPr lang="en-US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602584" y="5385300"/>
            <a:ext cx="3331676" cy="878185"/>
          </a:xfrm>
          <a:prstGeom prst="wedgeRoundRectCallout">
            <a:avLst>
              <a:gd name="adj1" fmla="val -19925"/>
              <a:gd name="adj2" fmla="val -17040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/>
              <a:t>Der Rest des </a:t>
            </a:r>
            <a:r>
              <a:rPr lang="en-US" dirty="0" err="1" smtClean="0"/>
              <a:t>Wortes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(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vom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Typ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+mn-lt"/>
              </a:rPr>
              <a:t>STRING</a:t>
            </a:r>
            <a:r>
              <a:rPr lang="en-US" sz="1600" i="1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)</a:t>
            </a:r>
            <a:r>
              <a:rPr lang="en-US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2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Eine rekursive Datenstruktur</a:t>
            </a:r>
            <a:endParaRPr lang="de-CH" noProof="0" dirty="0"/>
          </a:p>
        </p:txBody>
      </p:sp>
      <p:pic>
        <p:nvPicPr>
          <p:cNvPr id="68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144" y="589482"/>
            <a:ext cx="6816362" cy="325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4962" y="3195725"/>
            <a:ext cx="8785225" cy="3580797"/>
          </a:xfrm>
        </p:spPr>
        <p:txBody>
          <a:bodyPr/>
          <a:lstStyle/>
          <a:p>
            <a:r>
              <a:rPr lang="de-CH" noProof="0" dirty="0" smtClean="0"/>
              <a:t>Ein binärer Baum eines Typs 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noProof="0" dirty="0" smtClean="0"/>
              <a:t> ist:</a:t>
            </a:r>
          </a:p>
          <a:p>
            <a:pPr marL="715963" lvl="1" indent="-273050"/>
            <a:r>
              <a:rPr lang="de-CH" dirty="0" smtClean="0"/>
              <a:t>Entweder leer</a:t>
            </a:r>
            <a:endParaRPr lang="de-CH" noProof="0" dirty="0" smtClean="0">
              <a:solidFill>
                <a:schemeClr val="tx1"/>
              </a:solidFill>
            </a:endParaRPr>
          </a:p>
          <a:p>
            <a:pPr marL="715963" lvl="1" indent="-273050"/>
            <a:r>
              <a:rPr lang="de-CH" dirty="0" smtClean="0"/>
              <a:t>Oder e</a:t>
            </a:r>
            <a:r>
              <a:rPr lang="de-CH" noProof="0" dirty="0" smtClean="0">
                <a:solidFill>
                  <a:schemeClr val="tx1"/>
                </a:solidFill>
              </a:rPr>
              <a:t>in </a:t>
            </a:r>
            <a:r>
              <a:rPr lang="de-CH" i="1" noProof="0" dirty="0" smtClean="0">
                <a:solidFill>
                  <a:schemeClr val="tx1"/>
                </a:solidFill>
              </a:rPr>
              <a:t>Knoten</a:t>
            </a:r>
            <a:r>
              <a:rPr lang="de-CH" noProof="0" dirty="0" smtClean="0">
                <a:solidFill>
                  <a:schemeClr val="tx1"/>
                </a:solidFill>
              </a:rPr>
              <a:t>, bestehend aus drei disjunkten Teilen:</a:t>
            </a:r>
          </a:p>
          <a:p>
            <a:pPr lvl="2"/>
            <a:r>
              <a:rPr lang="de-CH" sz="2400" noProof="0" dirty="0" smtClean="0"/>
              <a:t>Ein Wert </a:t>
            </a:r>
            <a:r>
              <a:rPr lang="de-CH" dirty="0" smtClean="0"/>
              <a:t>des Typs </a:t>
            </a:r>
            <a:r>
              <a:rPr lang="de-CH" sz="2400" i="1" noProof="0" dirty="0" smtClean="0">
                <a:solidFill>
                  <a:srgbClr val="3333FF"/>
                </a:solidFill>
              </a:rPr>
              <a:t>G</a:t>
            </a:r>
            <a:r>
              <a:rPr lang="de-CH" dirty="0" smtClean="0"/>
              <a:t> </a:t>
            </a:r>
            <a:r>
              <a:rPr lang="de-CH" sz="2400" noProof="0" dirty="0" smtClean="0"/>
              <a:t>: Die Wurzel</a:t>
            </a:r>
            <a:endParaRPr lang="de-CH" sz="2400" i="1" noProof="0" dirty="0" smtClean="0">
              <a:solidFill>
                <a:srgbClr val="3333FF"/>
              </a:solidFill>
            </a:endParaRPr>
          </a:p>
          <a:p>
            <a:pPr lvl="2"/>
            <a:r>
              <a:rPr lang="de-CH" dirty="0" smtClean="0"/>
              <a:t>Ein</a:t>
            </a:r>
            <a:r>
              <a:rPr lang="de-CH" sz="2400" noProof="0" dirty="0" smtClean="0"/>
              <a:t>                        des Typs </a:t>
            </a:r>
            <a:r>
              <a:rPr lang="de-CH" sz="2400" i="1" noProof="0" dirty="0" smtClean="0">
                <a:solidFill>
                  <a:srgbClr val="3333FF"/>
                </a:solidFill>
              </a:rPr>
              <a:t>G</a:t>
            </a:r>
            <a:r>
              <a:rPr lang="de-CH" sz="2400" noProof="0" dirty="0" smtClean="0"/>
              <a:t>, der </a:t>
            </a:r>
            <a:r>
              <a:rPr lang="de-CH" sz="2400" b="1" noProof="0" dirty="0" smtClean="0">
                <a:solidFill>
                  <a:srgbClr val="990000"/>
                </a:solidFill>
              </a:rPr>
              <a:t>linke</a:t>
            </a:r>
            <a:r>
              <a:rPr lang="de-CH" sz="2400" noProof="0" dirty="0" smtClean="0">
                <a:solidFill>
                  <a:srgbClr val="990000"/>
                </a:solidFill>
              </a:rPr>
              <a:t> </a:t>
            </a:r>
            <a:r>
              <a:rPr lang="de-CH" sz="2400" noProof="0" dirty="0" err="1" smtClean="0">
                <a:solidFill>
                  <a:srgbClr val="990000"/>
                </a:solidFill>
              </a:rPr>
              <a:t>Teilbaum</a:t>
            </a:r>
            <a:r>
              <a:rPr lang="de-CH" sz="2400" noProof="0" dirty="0" smtClean="0">
                <a:solidFill>
                  <a:srgbClr val="990000"/>
                </a:solidFill>
              </a:rPr>
              <a:t>*</a:t>
            </a:r>
          </a:p>
          <a:p>
            <a:pPr lvl="2">
              <a:lnSpc>
                <a:spcPct val="130000"/>
              </a:lnSpc>
            </a:pPr>
            <a:r>
              <a:rPr lang="de-CH" dirty="0" smtClean="0"/>
              <a:t>Ein</a:t>
            </a:r>
            <a:r>
              <a:rPr lang="de-CH" sz="2400" noProof="0" dirty="0" smtClean="0"/>
              <a:t>  </a:t>
            </a:r>
            <a:r>
              <a:rPr lang="de-CH" sz="2400" noProof="0" dirty="0" smtClean="0">
                <a:solidFill>
                  <a:schemeClr val="bg1"/>
                </a:solidFill>
              </a:rPr>
              <a:t>                      </a:t>
            </a:r>
            <a:r>
              <a:rPr lang="de-CH" sz="2400" noProof="0" dirty="0" smtClean="0"/>
              <a:t>des Typs </a:t>
            </a:r>
            <a:r>
              <a:rPr lang="de-CH" sz="2400" i="1" noProof="0" dirty="0" smtClean="0">
                <a:solidFill>
                  <a:srgbClr val="3333FF"/>
                </a:solidFill>
              </a:rPr>
              <a:t>G</a:t>
            </a:r>
            <a:r>
              <a:rPr lang="de-CH" sz="2400" noProof="0" dirty="0" smtClean="0"/>
              <a:t>, der </a:t>
            </a:r>
            <a:r>
              <a:rPr lang="de-CH" sz="2400" b="1" noProof="0" dirty="0" smtClean="0">
                <a:solidFill>
                  <a:srgbClr val="990000"/>
                </a:solidFill>
              </a:rPr>
              <a:t>rechte</a:t>
            </a:r>
            <a:r>
              <a:rPr lang="de-CH" sz="2400" noProof="0" dirty="0" smtClean="0">
                <a:solidFill>
                  <a:srgbClr val="990000"/>
                </a:solidFill>
              </a:rPr>
              <a:t> </a:t>
            </a:r>
            <a:r>
              <a:rPr lang="de-CH" sz="2400" noProof="0" dirty="0" err="1" smtClean="0">
                <a:solidFill>
                  <a:srgbClr val="990000"/>
                </a:solidFill>
              </a:rPr>
              <a:t>Teilbaum</a:t>
            </a:r>
            <a:endParaRPr lang="de-CH" sz="2400" noProof="0" dirty="0" smtClean="0">
              <a:solidFill>
                <a:srgbClr val="990000"/>
              </a:solidFill>
            </a:endParaRPr>
          </a:p>
          <a:p>
            <a:pPr>
              <a:lnSpc>
                <a:spcPct val="130000"/>
              </a:lnSpc>
            </a:pPr>
            <a:endParaRPr lang="de-CH" sz="2000" dirty="0" smtClean="0">
              <a:solidFill>
                <a:srgbClr val="990000"/>
              </a:solidFill>
            </a:endParaRPr>
          </a:p>
          <a:p>
            <a:pPr>
              <a:lnSpc>
                <a:spcPct val="13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*Engl.: </a:t>
            </a:r>
            <a:r>
              <a:rPr lang="de-CH" sz="2000" i="1" dirty="0" err="1" smtClean="0">
                <a:solidFill>
                  <a:srgbClr val="990000"/>
                </a:solidFill>
              </a:rPr>
              <a:t>Subtree</a:t>
            </a:r>
            <a:endParaRPr lang="de-CH" sz="2000" i="1" dirty="0" smtClean="0">
              <a:solidFill>
                <a:srgbClr val="990000"/>
              </a:solidFill>
            </a:endParaRPr>
          </a:p>
        </p:txBody>
      </p:sp>
      <p:sp>
        <p:nvSpPr>
          <p:cNvPr id="685061" name="AutoShape 5"/>
          <p:cNvSpPr>
            <a:spLocks noChangeArrowheads="1"/>
          </p:cNvSpPr>
          <p:nvPr/>
        </p:nvSpPr>
        <p:spPr bwMode="auto">
          <a:xfrm>
            <a:off x="2148621" y="4975217"/>
            <a:ext cx="1977331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dirty="0" err="1" smtClean="0">
                <a:solidFill>
                  <a:srgbClr val="990000"/>
                </a:solidFill>
              </a:rPr>
              <a:t>binärer</a:t>
            </a:r>
            <a:r>
              <a:rPr lang="en-US" dirty="0" smtClean="0">
                <a:solidFill>
                  <a:srgbClr val="990000"/>
                </a:solidFill>
              </a:rPr>
              <a:t> Baum</a:t>
            </a:r>
            <a:endParaRPr lang="en-US" sz="2400" i="0" dirty="0">
              <a:solidFill>
                <a:srgbClr val="99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156059" y="5473339"/>
            <a:ext cx="1977331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dirty="0" err="1" smtClean="0">
                <a:solidFill>
                  <a:srgbClr val="990000"/>
                </a:solidFill>
              </a:rPr>
              <a:t>binärer</a:t>
            </a:r>
            <a:r>
              <a:rPr lang="en-US" dirty="0" smtClean="0">
                <a:solidFill>
                  <a:srgbClr val="990000"/>
                </a:solidFill>
              </a:rPr>
              <a:t> Baum</a:t>
            </a:r>
            <a:endParaRPr lang="en-US" sz="2400" i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101220" y="4626321"/>
            <a:ext cx="1892174" cy="39835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Knoten und Bäume: Ein rekursiver Beweis</a:t>
            </a:r>
            <a:endParaRPr lang="de-CH" noProof="0" dirty="0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727494" cy="56449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noProof="0" dirty="0" smtClean="0"/>
              <a:t>Theorem: Mit jedem Knoten jedes binären Baumes können wir einen binären Baum assoziieren, </a:t>
            </a:r>
            <a:r>
              <a:rPr lang="de-CH" dirty="0" smtClean="0"/>
              <a:t>sodass sie eins zu eins übereinstimmen.</a:t>
            </a:r>
            <a:endParaRPr lang="de-CH" noProof="0" dirty="0" smtClean="0"/>
          </a:p>
          <a:p>
            <a:pPr>
              <a:lnSpc>
                <a:spcPct val="130000"/>
              </a:lnSpc>
            </a:pPr>
            <a:r>
              <a:rPr lang="de-CH" noProof="0" dirty="0" smtClean="0"/>
              <a:t>Beweis:</a:t>
            </a:r>
          </a:p>
          <a:p>
            <a:pPr lvl="1">
              <a:lnSpc>
                <a:spcPct val="90000"/>
              </a:lnSpc>
            </a:pPr>
            <a:r>
              <a:rPr lang="de-CH" noProof="0" dirty="0" smtClean="0"/>
              <a:t>Falls der Baum leer ist: trivial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Andernfalls</a:t>
            </a:r>
            <a:r>
              <a:rPr lang="de-CH" noProof="0" dirty="0" smtClean="0"/>
              <a:t>:</a:t>
            </a:r>
          </a:p>
          <a:p>
            <a:pPr lvl="2">
              <a:lnSpc>
                <a:spcPct val="110000"/>
              </a:lnSpc>
            </a:pPr>
            <a:r>
              <a:rPr lang="de-CH" sz="2400" noProof="0" dirty="0" smtClean="0"/>
              <a:t>Assoziiere den </a:t>
            </a:r>
            <a:r>
              <a:rPr lang="de-CH" dirty="0" smtClean="0"/>
              <a:t>Wurzel mit dem gesamten </a:t>
            </a:r>
            <a:r>
              <a:rPr lang="de-CH" sz="2400" noProof="0" dirty="0" smtClean="0"/>
              <a:t>Baum.</a:t>
            </a:r>
          </a:p>
          <a:p>
            <a:pPr lvl="2">
              <a:lnSpc>
                <a:spcPct val="110000"/>
              </a:lnSpc>
            </a:pPr>
            <a:r>
              <a:rPr lang="de-CH" sz="2400" noProof="0" dirty="0" smtClean="0"/>
              <a:t>Jeder andere Knoten </a:t>
            </a:r>
            <a:r>
              <a:rPr lang="de-CH" sz="2400" i="1" noProof="0" dirty="0" smtClean="0">
                <a:solidFill>
                  <a:srgbClr val="3333FF"/>
                </a:solidFill>
              </a:rPr>
              <a:t>n</a:t>
            </a:r>
            <a:r>
              <a:rPr lang="de-CH" sz="2400" noProof="0" dirty="0" smtClean="0"/>
              <a:t> ist entweder im linken oder im rechten </a:t>
            </a:r>
            <a:r>
              <a:rPr lang="de-CH" sz="2400" noProof="0" dirty="0" err="1" smtClean="0"/>
              <a:t>Teilbaum</a:t>
            </a:r>
            <a:r>
              <a:rPr lang="de-CH" sz="2400" noProof="0" dirty="0" smtClean="0"/>
              <a:t>; </a:t>
            </a:r>
            <a:r>
              <a:rPr lang="de-CH" dirty="0" smtClean="0"/>
              <a:t>assoziiere </a:t>
            </a:r>
            <a:r>
              <a:rPr lang="de-CH" i="1" dirty="0" smtClean="0">
                <a:solidFill>
                  <a:srgbClr val="3333FF"/>
                </a:solidFill>
              </a:rPr>
              <a:t>n</a:t>
            </a:r>
            <a:r>
              <a:rPr lang="de-CH" dirty="0" smtClean="0"/>
              <a:t>  mit dem in diesem </a:t>
            </a:r>
            <a:r>
              <a:rPr lang="de-CH" dirty="0" err="1" smtClean="0"/>
              <a:t>Teilbaum</a:t>
            </a:r>
            <a:r>
              <a:rPr lang="de-CH" dirty="0" smtClean="0"/>
              <a:t>  assoziierten  Baum. </a:t>
            </a:r>
            <a:endParaRPr lang="de-CH" sz="24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endParaRPr lang="de-CH" sz="2500" noProof="0" dirty="0" smtClean="0"/>
          </a:p>
          <a:p>
            <a:pPr>
              <a:lnSpc>
                <a:spcPct val="90000"/>
              </a:lnSpc>
            </a:pPr>
            <a:r>
              <a:rPr lang="de-CH" sz="2500" dirty="0" smtClean="0"/>
              <a:t>K</a:t>
            </a:r>
            <a:r>
              <a:rPr lang="de-CH" sz="2500" noProof="0" dirty="0" err="1" smtClean="0"/>
              <a:t>onsequenz</a:t>
            </a:r>
            <a:r>
              <a:rPr lang="de-CH" sz="2500" noProof="0" dirty="0" smtClean="0"/>
              <a:t>: Wir können über linke und rechte Teilbäume eines </a:t>
            </a:r>
            <a:r>
              <a:rPr lang="de-CH" sz="2500" dirty="0" smtClean="0">
                <a:solidFill>
                  <a:srgbClr val="990000"/>
                </a:solidFill>
              </a:rPr>
              <a:t>Knoten</a:t>
            </a:r>
            <a:r>
              <a:rPr lang="de-CH" sz="2500" noProof="0" dirty="0" smtClean="0"/>
              <a:t> reden.</a:t>
            </a:r>
            <a:endParaRPr lang="de-CH" noProof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Skelett einer Klasse eines Binärbaums</a:t>
            </a:r>
            <a:endParaRPr lang="de-CH" noProof="0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b="1" noProof="0" dirty="0" err="1" smtClean="0">
                <a:solidFill>
                  <a:schemeClr val="accent2"/>
                </a:solidFill>
              </a:rPr>
              <a:t>class</a:t>
            </a:r>
            <a:r>
              <a:rPr lang="de-CH" i="1" noProof="0" dirty="0" smtClean="0">
                <a:solidFill>
                  <a:srgbClr val="3333FF"/>
                </a:solidFill>
              </a:rPr>
              <a:t> BINARY_TREE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</a:p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b="1" noProof="0" dirty="0" err="1" smtClean="0">
                <a:solidFill>
                  <a:schemeClr val="accent2"/>
                </a:solidFill>
              </a:rPr>
              <a:t>feature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item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G</a:t>
            </a:r>
          </a:p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i="1" noProof="0" dirty="0" smtClean="0">
                <a:solidFill>
                  <a:schemeClr val="bg1"/>
                </a:solidFill>
              </a:rPr>
              <a:t>BINARY_TREE</a:t>
            </a:r>
            <a:r>
              <a:rPr lang="de-CH" i="1" noProof="0" dirty="0" smtClean="0">
                <a:solidFill>
                  <a:srgbClr val="3333FF"/>
                </a:solidFill>
              </a:rPr>
              <a:t>  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</a:p>
          <a:p>
            <a:pPr>
              <a:lnSpc>
                <a:spcPct val="19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  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smtClean="0">
                <a:solidFill>
                  <a:schemeClr val="bg1"/>
                </a:solidFill>
              </a:rPr>
              <a:t>BINARY_TREE 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</a:p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/>
              <a:t>	</a:t>
            </a:r>
            <a:r>
              <a:rPr lang="de-CH" noProof="0" dirty="0" smtClean="0">
                <a:solidFill>
                  <a:srgbClr val="990000"/>
                </a:solidFill>
              </a:rPr>
              <a:t>... </a:t>
            </a:r>
            <a:r>
              <a:rPr lang="de-CH" dirty="0" smtClean="0">
                <a:solidFill>
                  <a:srgbClr val="990000"/>
                </a:solidFill>
              </a:rPr>
              <a:t>Andere Anfrage, E</a:t>
            </a:r>
            <a:r>
              <a:rPr lang="de-CH" noProof="0" dirty="0" err="1" smtClean="0">
                <a:solidFill>
                  <a:srgbClr val="990000"/>
                </a:solidFill>
              </a:rPr>
              <a:t>infüge</a:t>
            </a:r>
            <a:r>
              <a:rPr lang="de-CH" noProof="0" dirty="0" smtClean="0">
                <a:solidFill>
                  <a:srgbClr val="990000"/>
                </a:solidFill>
              </a:rPr>
              <a:t>- und Löschbefehle ...</a:t>
            </a:r>
          </a:p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endParaRPr lang="de-CH" noProof="0" dirty="0" smtClean="0"/>
          </a:p>
          <a:p>
            <a:pPr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  <p:sp>
        <p:nvSpPr>
          <p:cNvPr id="687108" name="AutoShape 4"/>
          <p:cNvSpPr>
            <a:spLocks noChangeArrowheads="1"/>
          </p:cNvSpPr>
          <p:nvPr/>
        </p:nvSpPr>
        <p:spPr bwMode="auto">
          <a:xfrm>
            <a:off x="2072503" y="3050228"/>
            <a:ext cx="2374281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>
                <a:solidFill>
                  <a:srgbClr val="3333FF"/>
                </a:solidFill>
              </a:rPr>
              <a:t>BINARY_TREE</a:t>
            </a:r>
          </a:p>
        </p:txBody>
      </p:sp>
      <p:sp>
        <p:nvSpPr>
          <p:cNvPr id="687109" name="AutoShape 5"/>
          <p:cNvSpPr>
            <a:spLocks noChangeArrowheads="1"/>
          </p:cNvSpPr>
          <p:nvPr/>
        </p:nvSpPr>
        <p:spPr bwMode="auto">
          <a:xfrm>
            <a:off x="2082028" y="3704278"/>
            <a:ext cx="2395752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>
                <a:solidFill>
                  <a:srgbClr val="3333FF"/>
                </a:solidFill>
              </a:rPr>
              <a:t>BINARY_TREE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839476" cy="435600"/>
          </a:xfrm>
        </p:spPr>
        <p:txBody>
          <a:bodyPr>
            <a:normAutofit fontScale="90000"/>
          </a:bodyPr>
          <a:lstStyle/>
          <a:p>
            <a:r>
              <a:rPr lang="de-CH" sz="2700" noProof="0" dirty="0" smtClean="0"/>
              <a:t>Eine rekursive Routine auf einer rekursiven Datenstruktur</a:t>
            </a:r>
            <a:endParaRPr lang="de-CH" sz="2700" noProof="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00525" y="750888"/>
            <a:ext cx="4943475" cy="2733675"/>
            <a:chOff x="2997" y="592"/>
            <a:chExt cx="2579" cy="1354"/>
          </a:xfrm>
        </p:grpSpPr>
        <p:pic>
          <p:nvPicPr>
            <p:cNvPr id="68915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7" y="729"/>
              <a:ext cx="2547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9160" name="Rectangle 8"/>
            <p:cNvSpPr>
              <a:spLocks noChangeArrowheads="1"/>
            </p:cNvSpPr>
            <p:nvPr/>
          </p:nvSpPr>
          <p:spPr bwMode="auto">
            <a:xfrm>
              <a:off x="5077" y="592"/>
              <a:ext cx="499" cy="13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  <a:endParaRPr lang="de-CH" b="1" noProof="0" dirty="0" smtClean="0">
              <a:solidFill>
                <a:srgbClr val="3333FF"/>
              </a:solidFill>
            </a:endParaRPr>
          </a:p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0000"/>
                </a:solidFill>
              </a:rPr>
              <a:t>-- Anzahl Knoten.</a:t>
            </a:r>
          </a:p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i="1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1</a:t>
            </a:r>
          </a:p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noProof="0" dirty="0" smtClean="0">
                <a:solidFill>
                  <a:srgbClr val="3333FF"/>
                </a:solidFill>
              </a:rPr>
              <a:t> /=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b="1" noProof="0" dirty="0" smtClean="0"/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+</a:t>
            </a:r>
            <a:r>
              <a:rPr lang="de-CH" i="1" noProof="0" dirty="0" smtClean="0"/>
              <a:t> </a:t>
            </a:r>
            <a:r>
              <a:rPr lang="de-CH" i="1" noProof="0" dirty="0" err="1" smtClean="0">
                <a:solidFill>
                  <a:schemeClr val="bg1"/>
                </a:solidFill>
              </a:rPr>
              <a:t>left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count</a:t>
            </a:r>
            <a:endParaRPr lang="de-CH" i="1" noProof="0" dirty="0" smtClean="0">
              <a:solidFill>
                <a:schemeClr val="bg1"/>
              </a:solidFill>
            </a:endParaRPr>
          </a:p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noProof="0" dirty="0" smtClean="0"/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60000"/>
              </a:lnSpc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noProof="0" dirty="0" smtClean="0">
                <a:solidFill>
                  <a:srgbClr val="3333FF"/>
                </a:solidFill>
              </a:rPr>
              <a:t> +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chemeClr val="bg1"/>
                </a:solidFill>
              </a:rPr>
              <a:t>right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count</a:t>
            </a:r>
            <a:endParaRPr lang="de-CH" i="1" noProof="0" dirty="0" smtClean="0">
              <a:solidFill>
                <a:schemeClr val="bg1"/>
              </a:solidFill>
            </a:endParaRPr>
          </a:p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444500" algn="l"/>
                <a:tab pos="989013" algn="l"/>
                <a:tab pos="1524000" algn="l"/>
                <a:tab pos="2868613" algn="l"/>
              </a:tabLst>
            </a:pPr>
            <a:r>
              <a:rPr lang="de-CH" noProof="0" dirty="0" smtClean="0"/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  <p:sp>
        <p:nvSpPr>
          <p:cNvPr id="689158" name="AutoShape 6"/>
          <p:cNvSpPr>
            <a:spLocks noChangeArrowheads="1"/>
          </p:cNvSpPr>
          <p:nvPr/>
        </p:nvSpPr>
        <p:spPr bwMode="auto">
          <a:xfrm>
            <a:off x="4394200" y="4481461"/>
            <a:ext cx="1878013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990000"/>
                </a:solidFill>
              </a:rPr>
              <a:t>right</a:t>
            </a:r>
            <a:r>
              <a:rPr lang="en-US" sz="4000" dirty="0" err="1">
                <a:solidFill>
                  <a:srgbClr val="990000"/>
                </a:solidFill>
              </a:rPr>
              <a:t>.</a:t>
            </a:r>
            <a:r>
              <a:rPr lang="en-US" sz="2400" i="1" dirty="0" err="1">
                <a:solidFill>
                  <a:srgbClr val="990000"/>
                </a:solidFill>
              </a:rPr>
              <a:t>count</a:t>
            </a:r>
            <a:endParaRPr lang="en-US" sz="2400" i="1" dirty="0">
              <a:solidFill>
                <a:srgbClr val="990000"/>
              </a:solidFill>
            </a:endParaRPr>
          </a:p>
        </p:txBody>
      </p:sp>
      <p:sp>
        <p:nvSpPr>
          <p:cNvPr id="689156" name="AutoShape 4"/>
          <p:cNvSpPr>
            <a:spLocks noChangeArrowheads="1"/>
          </p:cNvSpPr>
          <p:nvPr/>
        </p:nvSpPr>
        <p:spPr bwMode="auto">
          <a:xfrm>
            <a:off x="4375150" y="3160661"/>
            <a:ext cx="1655763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990000"/>
                </a:solidFill>
              </a:rPr>
              <a:t>left</a:t>
            </a:r>
            <a:r>
              <a:rPr lang="en-US" sz="4000" dirty="0" err="1">
                <a:solidFill>
                  <a:srgbClr val="990000"/>
                </a:solidFill>
              </a:rPr>
              <a:t>.</a:t>
            </a:r>
            <a:r>
              <a:rPr lang="en-US" sz="2400" i="1" dirty="0" err="1">
                <a:solidFill>
                  <a:srgbClr val="990000"/>
                </a:solidFill>
              </a:rPr>
              <a:t>count</a:t>
            </a:r>
            <a:endParaRPr lang="en-US" sz="2400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116378"/>
            <a:ext cx="8193781" cy="435600"/>
          </a:xfrm>
        </p:spPr>
        <p:txBody>
          <a:bodyPr/>
          <a:lstStyle/>
          <a:p>
            <a:r>
              <a:rPr lang="de-CH" noProof="0" dirty="0" smtClean="0"/>
              <a:t>Kinder und deren Väter</a:t>
            </a:r>
            <a:endParaRPr lang="de-CH" noProof="0" dirty="0"/>
          </a:p>
        </p:txBody>
      </p:sp>
      <p:pic>
        <p:nvPicPr>
          <p:cNvPr id="6912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0200" y="1558925"/>
            <a:ext cx="8207375" cy="2338388"/>
          </a:xfrm>
          <a:noFill/>
        </p:spPr>
      </p:pic>
      <p:sp>
        <p:nvSpPr>
          <p:cNvPr id="69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656138"/>
            <a:ext cx="8713787" cy="1725612"/>
          </a:xfrm>
        </p:spPr>
        <p:txBody>
          <a:bodyPr/>
          <a:lstStyle/>
          <a:p>
            <a:r>
              <a:rPr lang="de-CH" noProof="0" dirty="0" smtClean="0"/>
              <a:t>Theorem: nur ein Vater(-knoten) (</a:t>
            </a:r>
            <a:r>
              <a:rPr lang="de-CH" noProof="0" dirty="0" err="1" smtClean="0"/>
              <a:t>parent</a:t>
            </a:r>
            <a:r>
              <a:rPr lang="de-CH" noProof="0" dirty="0" smtClean="0"/>
              <a:t>)</a:t>
            </a:r>
          </a:p>
          <a:p>
            <a:r>
              <a:rPr lang="de-CH" noProof="0" dirty="0" smtClean="0"/>
              <a:t>Jeder Knoten in einem binären Baum hat genau einen Vater, ausser die Wurzel, die hat keinen.</a:t>
            </a:r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038" y="1768475"/>
            <a:ext cx="427513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17" y="115888"/>
            <a:ext cx="8596611" cy="435600"/>
          </a:xfrm>
        </p:spPr>
        <p:txBody>
          <a:bodyPr>
            <a:normAutofit/>
          </a:bodyPr>
          <a:lstStyle/>
          <a:p>
            <a:r>
              <a:rPr lang="de-CH" sz="2700" noProof="0" dirty="0" smtClean="0"/>
              <a:t>Mehr Eigenschaften </a:t>
            </a:r>
            <a:r>
              <a:rPr lang="de-CH" sz="2700" dirty="0" smtClean="0"/>
              <a:t>und Terminologie</a:t>
            </a:r>
            <a:endParaRPr lang="de-CH" sz="2700" noProof="0" dirty="0"/>
          </a:p>
        </p:txBody>
      </p:sp>
      <p:sp>
        <p:nvSpPr>
          <p:cNvPr id="69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1559" y="835842"/>
            <a:ext cx="5511800" cy="4467225"/>
          </a:xfrm>
        </p:spPr>
        <p:txBody>
          <a:bodyPr/>
          <a:lstStyle/>
          <a:p>
            <a:pPr marL="90488" indent="-90488"/>
            <a:r>
              <a:rPr lang="de-CH" noProof="0" dirty="0" smtClean="0"/>
              <a:t>Ein Knoten eines Binärbaumes kann ..</a:t>
            </a:r>
          </a:p>
          <a:p>
            <a:pPr marL="533400" lvl="1" indent="-261938"/>
            <a:r>
              <a:rPr lang="de-CH" noProof="0" dirty="0" smtClean="0"/>
              <a:t>Ein linkes und ein rechtes Kind </a:t>
            </a:r>
          </a:p>
          <a:p>
            <a:pPr marL="533400" lvl="1" indent="-261938"/>
            <a:r>
              <a:rPr lang="de-CH" noProof="0" dirty="0" smtClean="0"/>
              <a:t>Nur ein linkes Kind </a:t>
            </a:r>
          </a:p>
          <a:p>
            <a:pPr marL="533400" lvl="1" indent="-261938"/>
            <a:r>
              <a:rPr lang="de-CH" dirty="0" smtClean="0"/>
              <a:t>Nur ein rechtes Kind</a:t>
            </a:r>
            <a:endParaRPr lang="de-CH" noProof="0" dirty="0" smtClean="0"/>
          </a:p>
          <a:p>
            <a:pPr marL="533400" lvl="1" indent="-261938"/>
            <a:r>
              <a:rPr lang="de-CH" dirty="0" smtClean="0"/>
              <a:t>Kein Kind</a:t>
            </a:r>
          </a:p>
          <a:p>
            <a:pPr marL="0" lvl="1" indent="-261938">
              <a:buNone/>
            </a:pPr>
            <a:r>
              <a:rPr lang="de-CH" noProof="0" dirty="0" smtClean="0"/>
              <a:t>.. haben</a:t>
            </a:r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610" y="919062"/>
            <a:ext cx="4698687" cy="32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noProof="0" dirty="0" smtClean="0"/>
              <a:t>Mehr Eigenschaften und Terminologie</a:t>
            </a:r>
            <a:endParaRPr lang="de-CH" sz="2800" noProof="0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837949"/>
            <a:ext cx="8593421" cy="5589587"/>
          </a:xfrm>
        </p:spPr>
        <p:txBody>
          <a:bodyPr/>
          <a:lstStyle/>
          <a:p>
            <a:r>
              <a:rPr lang="de-CH" sz="2000" noProof="0" dirty="0" smtClean="0">
                <a:solidFill>
                  <a:srgbClr val="990000"/>
                </a:solidFill>
              </a:rPr>
              <a:t>Aufwärtspfad</a:t>
            </a:r>
            <a:r>
              <a:rPr lang="de-CH" sz="2000" noProof="0" dirty="0" smtClean="0"/>
              <a:t> (</a:t>
            </a:r>
            <a:r>
              <a:rPr lang="de-CH" sz="2000" i="1" noProof="0" dirty="0" err="1" smtClean="0"/>
              <a:t>upward</a:t>
            </a:r>
            <a:r>
              <a:rPr lang="de-CH" sz="2000" i="1" noProof="0" dirty="0" smtClean="0"/>
              <a:t> </a:t>
            </a:r>
            <a:r>
              <a:rPr lang="de-CH" sz="2000" i="1" noProof="0" dirty="0" err="1" smtClean="0"/>
              <a:t>path</a:t>
            </a:r>
            <a:r>
              <a:rPr lang="de-CH" sz="2000" noProof="0" dirty="0" smtClean="0"/>
              <a:t>):</a:t>
            </a:r>
          </a:p>
          <a:p>
            <a:pPr marL="444500" lvl="1" indent="-263525"/>
            <a:r>
              <a:rPr lang="de-CH" sz="2000" dirty="0" smtClean="0"/>
              <a:t>Eine Sequenz von einem oder mehreren</a:t>
            </a:r>
            <a:br>
              <a:rPr lang="de-CH" sz="2000" dirty="0" smtClean="0"/>
            </a:br>
            <a:r>
              <a:rPr lang="de-CH" sz="2000" dirty="0" smtClean="0"/>
              <a:t>Knoten, wobei jeder Knoten in der </a:t>
            </a:r>
            <a:br>
              <a:rPr lang="de-CH" sz="2000" dirty="0" smtClean="0"/>
            </a:br>
            <a:r>
              <a:rPr lang="de-CH" sz="2000" noProof="0" dirty="0" smtClean="0"/>
              <a:t>Sequenz der Vater des vorherigen</a:t>
            </a:r>
            <a:br>
              <a:rPr lang="de-CH" sz="2000" noProof="0" dirty="0" smtClean="0"/>
            </a:br>
            <a:r>
              <a:rPr lang="de-CH" sz="2000" noProof="0" dirty="0" smtClean="0"/>
              <a:t>ist (falls vorhanden)</a:t>
            </a:r>
          </a:p>
          <a:p>
            <a:pPr marL="444500" lvl="1" indent="-263525"/>
            <a:r>
              <a:rPr lang="de-CH" sz="2000" dirty="0" smtClean="0"/>
              <a:t>Gleichweis: Abwärtspfad</a:t>
            </a:r>
            <a:br>
              <a:rPr lang="de-CH" sz="2000" dirty="0" smtClean="0"/>
            </a:br>
            <a:r>
              <a:rPr lang="de-CH" sz="2000" dirty="0" smtClean="0"/>
              <a:t>(</a:t>
            </a:r>
            <a:r>
              <a:rPr lang="de-CH" sz="2000" i="1" dirty="0" err="1" smtClean="0"/>
              <a:t>downward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path</a:t>
            </a:r>
            <a:r>
              <a:rPr lang="de-CH" sz="2000" dirty="0" smtClean="0"/>
              <a:t>)</a:t>
            </a:r>
          </a:p>
          <a:p>
            <a:pPr marL="444500" lvl="1" indent="-263525">
              <a:spcBef>
                <a:spcPts val="0"/>
              </a:spcBef>
              <a:buNone/>
            </a:pPr>
            <a:endParaRPr lang="de-CH" sz="2000" noProof="0" dirty="0" smtClean="0">
              <a:solidFill>
                <a:srgbClr val="990000"/>
              </a:solidFill>
            </a:endParaRPr>
          </a:p>
          <a:p>
            <a:r>
              <a:rPr lang="de-CH" sz="2000" noProof="0" dirty="0" smtClean="0">
                <a:solidFill>
                  <a:srgbClr val="990000"/>
                </a:solidFill>
              </a:rPr>
              <a:t>Theorem: Wurzelpfad</a:t>
            </a:r>
          </a:p>
          <a:p>
            <a:pPr marL="444500" lvl="1" indent="-263525"/>
            <a:r>
              <a:rPr lang="de-CH" sz="2000" noProof="0" dirty="0" smtClean="0"/>
              <a:t>Von jedem Knoten in einem</a:t>
            </a:r>
            <a:br>
              <a:rPr lang="de-CH" sz="2000" noProof="0" dirty="0" smtClean="0"/>
            </a:br>
            <a:r>
              <a:rPr lang="de-CH" sz="2000" noProof="0" dirty="0" smtClean="0"/>
              <a:t>Binärbaum  gibt es einen einzigen </a:t>
            </a:r>
            <a:r>
              <a:rPr lang="de-CH" sz="2000" dirty="0" smtClean="0"/>
              <a:t>Aufwärtspfad</a:t>
            </a:r>
            <a:br>
              <a:rPr lang="de-CH" sz="2000" dirty="0" smtClean="0"/>
            </a:br>
            <a:r>
              <a:rPr lang="de-CH" sz="2000" dirty="0" smtClean="0"/>
              <a:t>zu der Wurzel</a:t>
            </a:r>
            <a:endParaRPr lang="de-CH" sz="2000" noProof="0" dirty="0" smtClean="0"/>
          </a:p>
          <a:p>
            <a:pPr>
              <a:spcBef>
                <a:spcPts val="0"/>
              </a:spcBef>
            </a:pPr>
            <a:endParaRPr lang="de-CH" sz="2000" noProof="0" dirty="0" smtClean="0"/>
          </a:p>
          <a:p>
            <a:r>
              <a:rPr lang="de-CH" sz="2000" noProof="0" dirty="0" smtClean="0">
                <a:solidFill>
                  <a:srgbClr val="990000"/>
                </a:solidFill>
              </a:rPr>
              <a:t>Theorem: Abwärtspfad</a:t>
            </a:r>
          </a:p>
          <a:p>
            <a:pPr marL="444500" lvl="1" indent="-263525"/>
            <a:r>
              <a:rPr lang="de-CH" sz="2000" dirty="0" smtClean="0"/>
              <a:t>Für jeden Knoten in einem Binärbaum gibt es einen einzigen Abwärtspfad, der die Wurzel mit dem Knoten durch aufeinanderfolgende Anwendungen von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sz="2000" noProof="0" dirty="0" smtClean="0"/>
              <a:t>  </a:t>
            </a:r>
            <a:r>
              <a:rPr lang="de-CH" sz="2000" dirty="0" smtClean="0"/>
              <a:t>u</a:t>
            </a:r>
            <a:r>
              <a:rPr lang="de-CH" sz="2000" noProof="0" dirty="0" err="1" smtClean="0"/>
              <a:t>nd</a:t>
            </a:r>
            <a:r>
              <a:rPr lang="de-CH" sz="2000" noProof="0" dirty="0" smtClean="0"/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sz="2000" noProof="0" dirty="0" smtClean="0"/>
              <a:t> verbindet</a:t>
            </a:r>
            <a:endParaRPr lang="de-CH" sz="2000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090" y="1439937"/>
            <a:ext cx="3964982" cy="27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Die Höhe eines Binärbaums</a:t>
            </a:r>
            <a:endParaRPr lang="de-CH" noProof="0" dirty="0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472113"/>
          </a:xfrm>
        </p:spPr>
        <p:txBody>
          <a:bodyPr/>
          <a:lstStyle/>
          <a:p>
            <a:pPr>
              <a:tabLst>
                <a:tab pos="444500" algn="l"/>
                <a:tab pos="898525" algn="l"/>
                <a:tab pos="2155825" algn="l"/>
                <a:tab pos="2868613" algn="l"/>
                <a:tab pos="3590925" algn="l"/>
              </a:tabLst>
            </a:pPr>
            <a:r>
              <a:rPr lang="de-CH" sz="2800" noProof="0" dirty="0" smtClean="0"/>
              <a:t>Die maximale Anzahl Knoten auf einem (Abwärts)Pfad von der Wurzel</a:t>
            </a:r>
            <a:br>
              <a:rPr lang="de-CH" sz="2800" noProof="0" dirty="0" smtClean="0"/>
            </a:br>
            <a:r>
              <a:rPr lang="de-CH" sz="2800" noProof="0" dirty="0" smtClean="0"/>
              <a:t>zu einem Blatt</a:t>
            </a:r>
          </a:p>
          <a:p>
            <a:pPr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err="1" smtClean="0">
                <a:solidFill>
                  <a:srgbClr val="3333FF"/>
                </a:solidFill>
              </a:rPr>
              <a:t>height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smtClean="0">
                <a:solidFill>
                  <a:srgbClr val="990000"/>
                </a:solidFill>
              </a:rPr>
              <a:t>-- Maximale Anzahl Knoten</a:t>
            </a:r>
          </a:p>
          <a:p>
            <a:pPr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noProof="0" dirty="0" smtClean="0">
                <a:solidFill>
                  <a:srgbClr val="990000"/>
                </a:solidFill>
              </a:rPr>
              <a:t>		-- auf einem Abwärtspfad.</a:t>
            </a:r>
          </a:p>
          <a:p>
            <a:pPr>
              <a:lnSpc>
                <a:spcPct val="80000"/>
              </a:lnSpc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local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i="1" noProof="0" dirty="0" err="1" smtClean="0">
                <a:solidFill>
                  <a:srgbClr val="3333FF"/>
                </a:solidFill>
              </a:rPr>
              <a:t>lh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rh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</a:p>
          <a:p>
            <a:pPr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70000"/>
              </a:lnSpc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b="1" noProof="0" dirty="0" smtClean="0">
                <a:solidFill>
                  <a:schemeClr val="accent2"/>
                </a:solidFill>
              </a:rPr>
              <a:t> 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lh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chemeClr val="bg1"/>
                </a:solidFill>
              </a:rPr>
              <a:t>left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height</a:t>
            </a:r>
            <a:r>
              <a:rPr lang="de-CH" i="1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70000"/>
              </a:lnSpc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i="1" noProof="0" dirty="0" smtClean="0">
                <a:solidFill>
                  <a:srgbClr val="3333FF"/>
                </a:solidFill>
              </a:rPr>
              <a:t> rh </a:t>
            </a:r>
            <a:r>
              <a:rPr lang="de-CH" noProof="0" dirty="0" smtClean="0">
                <a:solidFill>
                  <a:srgbClr val="3333FF"/>
                </a:solidFill>
              </a:rPr>
              <a:t>:=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chemeClr val="bg1"/>
                </a:solidFill>
              </a:rPr>
              <a:t>right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height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50000"/>
              </a:lnSpc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noProof="0" dirty="0" smtClean="0">
                <a:solidFill>
                  <a:srgbClr val="3333FF"/>
                </a:solidFill>
              </a:rPr>
              <a:t> :=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 +</a:t>
            </a:r>
            <a:r>
              <a:rPr lang="de-CH" i="1" noProof="0" dirty="0" smtClean="0">
                <a:solidFill>
                  <a:srgbClr val="3333FF"/>
                </a:solidFill>
              </a:rPr>
              <a:t> lh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max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rh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tabLst>
                <a:tab pos="365125" algn="l"/>
                <a:tab pos="715963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  <p:sp>
        <p:nvSpPr>
          <p:cNvPr id="697354" name="AutoShape 10"/>
          <p:cNvSpPr>
            <a:spLocks noChangeArrowheads="1"/>
          </p:cNvSpPr>
          <p:nvPr/>
        </p:nvSpPr>
        <p:spPr bwMode="auto">
          <a:xfrm>
            <a:off x="4750435" y="4859578"/>
            <a:ext cx="1746250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C00000"/>
                </a:solidFill>
              </a:rPr>
              <a:t>left</a:t>
            </a:r>
            <a:r>
              <a:rPr lang="en-US" sz="4000" dirty="0" err="1">
                <a:solidFill>
                  <a:srgbClr val="C00000"/>
                </a:solidFill>
              </a:rPr>
              <a:t>.</a:t>
            </a:r>
            <a:r>
              <a:rPr lang="en-US" sz="2400" i="1" dirty="0" err="1">
                <a:solidFill>
                  <a:srgbClr val="C00000"/>
                </a:solidFill>
              </a:rPr>
              <a:t>height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697355" name="AutoShape 11"/>
          <p:cNvSpPr>
            <a:spLocks noChangeArrowheads="1"/>
          </p:cNvSpPr>
          <p:nvPr/>
        </p:nvSpPr>
        <p:spPr bwMode="auto">
          <a:xfrm>
            <a:off x="4777423" y="5401699"/>
            <a:ext cx="1919287" cy="39520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C00000"/>
                </a:solidFill>
              </a:rPr>
              <a:t>right</a:t>
            </a:r>
            <a:r>
              <a:rPr lang="en-US" sz="4000" dirty="0" err="1">
                <a:solidFill>
                  <a:srgbClr val="C00000"/>
                </a:solidFill>
              </a:rPr>
              <a:t>.</a:t>
            </a:r>
            <a:r>
              <a:rPr lang="en-US" sz="2400" i="1" dirty="0" err="1">
                <a:solidFill>
                  <a:srgbClr val="C00000"/>
                </a:solidFill>
              </a:rPr>
              <a:t>height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353425" cy="435600"/>
          </a:xfrm>
        </p:spPr>
        <p:txBody>
          <a:bodyPr/>
          <a:lstStyle/>
          <a:p>
            <a:r>
              <a:rPr lang="de-CH" noProof="0" dirty="0" smtClean="0"/>
              <a:t>Die Geschichte des Universums*</a:t>
            </a:r>
            <a:endParaRPr lang="de-CH" noProof="0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274"/>
            <a:ext cx="8785225" cy="4950947"/>
          </a:xfrm>
          <a:noFill/>
          <a:ln/>
        </p:spPr>
        <p:txBody>
          <a:bodyPr/>
          <a:lstStyle/>
          <a:p>
            <a:pPr>
              <a:spcAft>
                <a:spcPct val="50000"/>
              </a:spcAft>
            </a:pPr>
            <a:r>
              <a:rPr lang="de-CH" sz="2000" i="1" noProof="0" dirty="0" smtClean="0"/>
              <a:t>Im Tempel von </a:t>
            </a:r>
            <a:r>
              <a:rPr lang="de-CH" sz="2000" i="1" noProof="0" dirty="0" err="1" smtClean="0"/>
              <a:t>Benares</a:t>
            </a:r>
            <a:r>
              <a:rPr lang="de-CH" sz="2000" i="1" noProof="0" dirty="0" smtClean="0"/>
              <a:t>, unterhalb des Doms, der das Zentrum der Welt </a:t>
            </a:r>
            <a:r>
              <a:rPr lang="de-CH" sz="2000" i="1" dirty="0" smtClean="0"/>
              <a:t>kennzeichnet</a:t>
            </a:r>
            <a:r>
              <a:rPr lang="de-CH" sz="2000" i="1" noProof="0" dirty="0" smtClean="0"/>
              <a:t>, stehen </a:t>
            </a:r>
            <a:r>
              <a:rPr lang="de-CH" sz="2000" i="1" dirty="0" smtClean="0"/>
              <a:t> auf einer Kupferplatte drei </a:t>
            </a:r>
            <a:r>
              <a:rPr lang="de-CH" sz="2000" i="1" noProof="0" dirty="0" smtClean="0"/>
              <a:t>diamantene Nadeln, 50 Zentimeter hoch.</a:t>
            </a:r>
          </a:p>
          <a:p>
            <a:pPr>
              <a:spcAft>
                <a:spcPct val="50000"/>
              </a:spcAft>
            </a:pPr>
            <a:r>
              <a:rPr lang="de-CH" sz="2000" i="1" noProof="0" dirty="0" smtClean="0"/>
              <a:t>Bei der Erschaffung hat Gott 64 Scheiben aus reinem Gold auf einer dieser Nadeln gesteckt, die grösste zuunterst, und darauf die restlichen, immer kleiner . Dies ist der Turm von </a:t>
            </a:r>
            <a:r>
              <a:rPr lang="de-CH" sz="2000" i="1" noProof="0" dirty="0" err="1" smtClean="0"/>
              <a:t>Brahmâ</a:t>
            </a:r>
            <a:r>
              <a:rPr lang="de-CH" sz="2000" i="1" noProof="0" dirty="0" smtClean="0"/>
              <a:t>.</a:t>
            </a:r>
          </a:p>
          <a:p>
            <a:pPr>
              <a:spcAft>
                <a:spcPct val="50000"/>
              </a:spcAft>
            </a:pPr>
            <a:r>
              <a:rPr lang="de-CH" sz="2000" i="1" noProof="0" dirty="0" smtClean="0"/>
              <a:t>Die Mönche müssen die Scheiben stets versetzen, bis diese in der gleichen Konfiguration auf einer anderen Nadel liegen.</a:t>
            </a:r>
          </a:p>
          <a:p>
            <a:pPr>
              <a:spcAft>
                <a:spcPct val="50000"/>
              </a:spcAft>
            </a:pPr>
            <a:r>
              <a:rPr lang="de-CH" sz="2000" i="1" noProof="0" dirty="0" smtClean="0"/>
              <a:t>Die Regel von </a:t>
            </a:r>
            <a:r>
              <a:rPr lang="de-CH" sz="2000" i="1" noProof="0" dirty="0" err="1" smtClean="0"/>
              <a:t>Brahmâ</a:t>
            </a:r>
            <a:r>
              <a:rPr lang="de-CH" sz="2000" i="1" noProof="0" dirty="0" smtClean="0"/>
              <a:t> ist einfach: Nur eine Scheibe pro Schritt, und niemals eine grössere Scheibe auf eine kleinere legen.</a:t>
            </a:r>
          </a:p>
          <a:p>
            <a:pPr>
              <a:spcAft>
                <a:spcPct val="50000"/>
              </a:spcAft>
            </a:pPr>
            <a:r>
              <a:rPr lang="de-CH" sz="2000" i="1" noProof="0" dirty="0" smtClean="0"/>
              <a:t>Sobald sie dieses Ziel erreichen, wird die Welt zum Staub zerfallen und für immer verschwinden.</a:t>
            </a:r>
            <a:endParaRPr lang="de-CH" sz="2000" i="1" noProof="0" dirty="0"/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3040093" y="799191"/>
            <a:ext cx="5640769" cy="4060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i="0" dirty="0" smtClean="0">
                <a:solidFill>
                  <a:srgbClr val="990000"/>
                </a:solidFill>
                <a:latin typeface="+mn-lt"/>
              </a:rPr>
              <a:t>*</a:t>
            </a:r>
            <a:r>
              <a:rPr lang="en-US" sz="1800" i="0" dirty="0" err="1" smtClean="0">
                <a:solidFill>
                  <a:srgbClr val="990000"/>
                </a:solidFill>
                <a:latin typeface="+mn-lt"/>
              </a:rPr>
              <a:t>Übersetzung</a:t>
            </a:r>
            <a:r>
              <a:rPr lang="en-US" sz="1800" i="0" dirty="0" smtClean="0">
                <a:solidFill>
                  <a:srgbClr val="990000"/>
                </a:solidFill>
                <a:latin typeface="+mn-lt"/>
              </a:rPr>
              <a:t> des Texts auf </a:t>
            </a:r>
            <a:r>
              <a:rPr lang="en-US" sz="1800" i="0" dirty="0" err="1" smtClean="0">
                <a:solidFill>
                  <a:srgbClr val="990000"/>
                </a:solidFill>
                <a:latin typeface="+mn-lt"/>
              </a:rPr>
              <a:t>der</a:t>
            </a:r>
            <a:r>
              <a:rPr lang="en-US" sz="1800" i="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800" i="0" dirty="0" err="1" smtClean="0">
                <a:solidFill>
                  <a:srgbClr val="990000"/>
                </a:solidFill>
                <a:latin typeface="+mn-lt"/>
              </a:rPr>
              <a:t>vorigen</a:t>
            </a:r>
            <a:r>
              <a:rPr lang="en-US" sz="1800" i="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800" i="0" dirty="0" err="1" smtClean="0">
                <a:solidFill>
                  <a:srgbClr val="990000"/>
                </a:solidFill>
                <a:latin typeface="+mn-lt"/>
              </a:rPr>
              <a:t>Seite</a:t>
            </a:r>
            <a:r>
              <a:rPr lang="en-US" sz="1800" i="0" dirty="0" smtClean="0">
                <a:solidFill>
                  <a:srgbClr val="990000"/>
                </a:solidFill>
                <a:latin typeface="+mn-lt"/>
              </a:rPr>
              <a:t>.</a:t>
            </a:r>
            <a:endParaRPr lang="en-US" sz="1800" i="0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Operationen </a:t>
            </a:r>
            <a:r>
              <a:rPr lang="de-CH" dirty="0" smtClean="0"/>
              <a:t>auf</a:t>
            </a:r>
            <a:r>
              <a:rPr lang="de-CH" noProof="0" dirty="0" smtClean="0"/>
              <a:t> binären Bäumen</a:t>
            </a:r>
            <a:endParaRPr lang="de-CH" noProof="0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err="1" smtClean="0">
                <a:solidFill>
                  <a:srgbClr val="3333FF"/>
                </a:solidFill>
              </a:rPr>
              <a:t>add_left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G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smtClean="0">
                <a:solidFill>
                  <a:srgbClr val="990000"/>
                </a:solidFill>
              </a:rPr>
              <a:t>-- Erzeuge linkes Kind mit Wert 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000" noProof="0" dirty="0" smtClean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err="1" smtClean="0">
                <a:solidFill>
                  <a:srgbClr val="3333FF"/>
                </a:solidFill>
              </a:rPr>
              <a:t>no_left_child_behind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Void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4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make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err="1" smtClean="0">
                <a:solidFill>
                  <a:srgbClr val="3333FF"/>
                </a:solidFill>
              </a:rPr>
              <a:t>add_right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G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  <a:r>
              <a:rPr lang="de-CH" sz="2000" i="1" noProof="0" dirty="0" smtClean="0">
                <a:solidFill>
                  <a:srgbClr val="C00000"/>
                </a:solidFill>
              </a:rPr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...gleiches Modell...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err="1" smtClean="0">
                <a:solidFill>
                  <a:srgbClr val="3333FF"/>
                </a:solidFill>
              </a:rPr>
              <a:t>make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8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G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smtClean="0">
                <a:solidFill>
                  <a:srgbClr val="990000"/>
                </a:solidFill>
              </a:rPr>
              <a:t>-- Initialisiere mit Wert 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000" noProof="0" dirty="0" smtClean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item </a:t>
            </a:r>
            <a:r>
              <a:rPr lang="de-CH" sz="2000" noProof="0" dirty="0" smtClean="0">
                <a:solidFill>
                  <a:srgbClr val="3333FF"/>
                </a:solidFill>
              </a:rPr>
              <a:t>:= 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ensure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err="1" smtClean="0">
                <a:solidFill>
                  <a:srgbClr val="3333FF"/>
                </a:solidFill>
              </a:rPr>
              <a:t>set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item </a:t>
            </a:r>
            <a:r>
              <a:rPr lang="de-CH" sz="2000" noProof="0" dirty="0" smtClean="0">
                <a:solidFill>
                  <a:srgbClr val="3333FF"/>
                </a:solidFill>
              </a:rPr>
              <a:t>=</a:t>
            </a:r>
            <a:r>
              <a:rPr lang="de-CH" sz="2000" i="1" noProof="0" dirty="0" smtClean="0">
                <a:solidFill>
                  <a:srgbClr val="3333FF"/>
                </a:solidFill>
              </a:rPr>
              <a:t> x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Traversieren eines Binärbaums</a:t>
            </a:r>
            <a:endParaRPr lang="de-CH" noProof="0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err="1" smtClean="0">
                <a:solidFill>
                  <a:srgbClr val="3333FF"/>
                </a:solidFill>
              </a:rPr>
              <a:t>print_all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smtClean="0">
                <a:solidFill>
                  <a:srgbClr val="990000"/>
                </a:solidFill>
              </a:rPr>
              <a:t>-- Alle Knotenwerte ausgeben.</a:t>
            </a:r>
          </a:p>
          <a:p>
            <a:pPr>
              <a:lnSpc>
                <a:spcPct val="12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 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14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chemeClr val="bg1"/>
                </a:solidFill>
              </a:rPr>
              <a:t>left</a:t>
            </a:r>
            <a:r>
              <a:rPr lang="de-CH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print_all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4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	</a:t>
            </a:r>
            <a:r>
              <a:rPr lang="de-CH" i="1" noProof="0" dirty="0" err="1" smtClean="0">
                <a:solidFill>
                  <a:srgbClr val="006600"/>
                </a:solidFill>
              </a:rPr>
              <a:t>print</a:t>
            </a:r>
            <a:r>
              <a:rPr lang="de-CH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>
                <a:solidFill>
                  <a:srgbClr val="006600"/>
                </a:solidFill>
              </a:rPr>
              <a:t>(</a:t>
            </a:r>
            <a:r>
              <a:rPr lang="de-CH" i="1" noProof="0" dirty="0" smtClean="0">
                <a:solidFill>
                  <a:srgbClr val="006600"/>
                </a:solidFill>
              </a:rPr>
              <a:t>item</a:t>
            </a:r>
            <a:r>
              <a:rPr lang="de-CH" noProof="0" dirty="0" smtClean="0">
                <a:solidFill>
                  <a:srgbClr val="006600"/>
                </a:solidFill>
              </a:rPr>
              <a:t>)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>
              <a:lnSpc>
                <a:spcPct val="14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chemeClr val="bg1"/>
                </a:solidFill>
              </a:rPr>
              <a:t>right</a:t>
            </a:r>
            <a:r>
              <a:rPr lang="de-CH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print_all</a:t>
            </a:r>
            <a:r>
              <a:rPr lang="de-CH" i="1" noProof="0" dirty="0" smtClean="0">
                <a:solidFill>
                  <a:schemeClr val="bg1"/>
                </a:solidFill>
              </a:rPr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 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2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  <p:sp>
        <p:nvSpPr>
          <p:cNvPr id="701445" name="AutoShape 5"/>
          <p:cNvSpPr>
            <a:spLocks noChangeArrowheads="1"/>
          </p:cNvSpPr>
          <p:nvPr/>
        </p:nvSpPr>
        <p:spPr bwMode="auto">
          <a:xfrm>
            <a:off x="4859934" y="2555526"/>
            <a:ext cx="2058987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990000"/>
                </a:solidFill>
              </a:rPr>
              <a:t>left</a:t>
            </a:r>
            <a:r>
              <a:rPr lang="en-US" sz="4000" i="1" dirty="0" err="1">
                <a:solidFill>
                  <a:srgbClr val="990000"/>
                </a:solidFill>
              </a:rPr>
              <a:t>.</a:t>
            </a:r>
            <a:r>
              <a:rPr lang="en-US" sz="2400" i="1" dirty="0" err="1">
                <a:solidFill>
                  <a:srgbClr val="990000"/>
                </a:solidFill>
              </a:rPr>
              <a:t>print_all</a:t>
            </a:r>
            <a:endParaRPr lang="en-US" sz="2400" i="1" dirty="0">
              <a:solidFill>
                <a:srgbClr val="990000"/>
              </a:solidFill>
            </a:endParaRPr>
          </a:p>
        </p:txBody>
      </p:sp>
      <p:sp>
        <p:nvSpPr>
          <p:cNvPr id="701446" name="AutoShape 6"/>
          <p:cNvSpPr>
            <a:spLocks noChangeArrowheads="1"/>
          </p:cNvSpPr>
          <p:nvPr/>
        </p:nvSpPr>
        <p:spPr bwMode="auto">
          <a:xfrm>
            <a:off x="4783766" y="3725811"/>
            <a:ext cx="2208213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990000"/>
                </a:solidFill>
              </a:rPr>
              <a:t>right</a:t>
            </a:r>
            <a:r>
              <a:rPr lang="en-US" sz="4000" i="1" dirty="0" err="1">
                <a:solidFill>
                  <a:srgbClr val="990000"/>
                </a:solidFill>
              </a:rPr>
              <a:t>.</a:t>
            </a:r>
            <a:r>
              <a:rPr lang="en-US" sz="2400" i="1" dirty="0" err="1">
                <a:solidFill>
                  <a:srgbClr val="990000"/>
                </a:solidFill>
              </a:rPr>
              <a:t>print_all</a:t>
            </a:r>
            <a:endParaRPr lang="en-US" sz="2400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490" y="1708357"/>
            <a:ext cx="5092325" cy="360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Traversieren eines Binärbaums</a:t>
            </a:r>
            <a:endParaRPr lang="de-CH" noProof="0" dirty="0"/>
          </a:p>
        </p:txBody>
      </p:sp>
      <p:sp>
        <p:nvSpPr>
          <p:cNvPr id="703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904875"/>
            <a:ext cx="8713787" cy="5589588"/>
          </a:xfrm>
        </p:spPr>
        <p:txBody>
          <a:bodyPr/>
          <a:lstStyle/>
          <a:p>
            <a:r>
              <a:rPr lang="de-CH" sz="2200" noProof="0" dirty="0" smtClean="0"/>
              <a:t>Symmetrische Reihenfolge (</a:t>
            </a:r>
            <a:r>
              <a:rPr lang="de-CH" sz="2200" dirty="0" smtClean="0"/>
              <a:t>i</a:t>
            </a:r>
            <a:r>
              <a:rPr lang="de-CH" sz="2200" noProof="0" dirty="0" err="1" smtClean="0"/>
              <a:t>norder</a:t>
            </a:r>
            <a:r>
              <a:rPr lang="de-CH" sz="2200" noProof="0" dirty="0" smtClean="0"/>
              <a:t>):</a:t>
            </a:r>
            <a:br>
              <a:rPr lang="de-CH" sz="2200" noProof="0" dirty="0" smtClean="0"/>
            </a:b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chemeClr val="bg1"/>
                </a:solidFill>
              </a:rPr>
              <a:t>traverse </a:t>
            </a:r>
            <a:r>
              <a:rPr lang="de-CH" sz="2200" noProof="0" dirty="0" err="1" smtClean="0">
                <a:solidFill>
                  <a:schemeClr val="bg1"/>
                </a:solidFill>
              </a:rPr>
              <a:t>left</a:t>
            </a:r>
            <a:r>
              <a:rPr lang="de-CH" sz="2200" noProof="0" dirty="0" smtClean="0">
                <a:solidFill>
                  <a:schemeClr val="bg1"/>
                </a:solidFill>
              </a:rPr>
              <a:t> </a:t>
            </a:r>
            <a:r>
              <a:rPr lang="de-CH" sz="2200" noProof="0" dirty="0" err="1" smtClean="0">
                <a:solidFill>
                  <a:schemeClr val="bg1"/>
                </a:solidFill>
              </a:rPr>
              <a:t>subtree</a:t>
            </a:r>
            <a:endParaRPr lang="de-CH" sz="2200" noProof="0" dirty="0" smtClean="0"/>
          </a:p>
          <a:p>
            <a:pPr>
              <a:lnSpc>
                <a:spcPct val="120000"/>
              </a:lnSpc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006600"/>
                </a:solidFill>
              </a:rPr>
              <a:t>besuche die Wurzel</a:t>
            </a:r>
          </a:p>
          <a:p>
            <a:r>
              <a:rPr lang="de-CH" sz="2200" noProof="0" dirty="0" smtClean="0"/>
              <a:t>	 </a:t>
            </a:r>
            <a:r>
              <a:rPr lang="de-CH" sz="2200" noProof="0" dirty="0" smtClean="0">
                <a:solidFill>
                  <a:schemeClr val="bg1"/>
                </a:solidFill>
              </a:rPr>
              <a:t>traverse </a:t>
            </a:r>
            <a:r>
              <a:rPr lang="de-CH" sz="2200" noProof="0" dirty="0" err="1" smtClean="0">
                <a:solidFill>
                  <a:schemeClr val="bg1"/>
                </a:solidFill>
              </a:rPr>
              <a:t>right</a:t>
            </a:r>
            <a:r>
              <a:rPr lang="de-CH" sz="2200" noProof="0" dirty="0" smtClean="0">
                <a:solidFill>
                  <a:schemeClr val="bg1"/>
                </a:solidFill>
              </a:rPr>
              <a:t> </a:t>
            </a:r>
            <a:r>
              <a:rPr lang="de-CH" sz="2200" noProof="0" dirty="0" err="1" smtClean="0">
                <a:solidFill>
                  <a:schemeClr val="bg1"/>
                </a:solidFill>
              </a:rPr>
              <a:t>subtree</a:t>
            </a:r>
            <a:endParaRPr lang="de-CH" sz="2200" noProof="0" dirty="0" smtClean="0">
              <a:solidFill>
                <a:schemeClr val="bg1"/>
              </a:solidFill>
            </a:endParaRPr>
          </a:p>
          <a:p>
            <a:pPr>
              <a:lnSpc>
                <a:spcPct val="210000"/>
              </a:lnSpc>
            </a:pPr>
            <a:r>
              <a:rPr lang="de-CH" sz="2200" noProof="0" dirty="0" smtClean="0"/>
              <a:t>Hauptreihenfolge (</a:t>
            </a:r>
            <a:r>
              <a:rPr lang="de-CH" sz="2200" dirty="0" smtClean="0"/>
              <a:t>p</a:t>
            </a:r>
            <a:r>
              <a:rPr lang="de-CH" sz="2200" noProof="0" dirty="0" err="1" smtClean="0"/>
              <a:t>reorder</a:t>
            </a:r>
            <a:r>
              <a:rPr lang="de-CH" sz="2200" noProof="0" dirty="0" smtClean="0"/>
              <a:t>):</a:t>
            </a:r>
          </a:p>
          <a:p>
            <a:pPr>
              <a:lnSpc>
                <a:spcPct val="30000"/>
              </a:lnSpc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006600"/>
                </a:solidFill>
              </a:rPr>
              <a:t>besuche die Wurzel</a:t>
            </a:r>
          </a:p>
          <a:p>
            <a:endParaRPr lang="de-CH" sz="2200" b="1" noProof="0" dirty="0" smtClean="0">
              <a:solidFill>
                <a:srgbClr val="006400"/>
              </a:solidFill>
            </a:endParaRPr>
          </a:p>
          <a:p>
            <a:endParaRPr lang="de-CH" sz="2200" noProof="0" dirty="0" smtClean="0"/>
          </a:p>
          <a:p>
            <a:pPr>
              <a:lnSpc>
                <a:spcPct val="290000"/>
              </a:lnSpc>
            </a:pPr>
            <a:r>
              <a:rPr lang="de-CH" sz="2200" noProof="0" dirty="0" smtClean="0"/>
              <a:t>Nebenreihenfolge (</a:t>
            </a:r>
            <a:r>
              <a:rPr lang="de-CH" sz="2200" noProof="0" dirty="0" err="1" smtClean="0"/>
              <a:t>postorder</a:t>
            </a:r>
            <a:r>
              <a:rPr lang="de-CH" sz="2200" noProof="0" dirty="0" smtClean="0"/>
              <a:t>):</a:t>
            </a:r>
          </a:p>
          <a:p>
            <a:pPr>
              <a:lnSpc>
                <a:spcPct val="60000"/>
              </a:lnSpc>
            </a:pPr>
            <a:endParaRPr lang="de-CH" sz="2200" b="1" noProof="0" dirty="0" smtClean="0">
              <a:solidFill>
                <a:srgbClr val="006400"/>
              </a:solidFill>
            </a:endParaRPr>
          </a:p>
          <a:p>
            <a:pPr>
              <a:lnSpc>
                <a:spcPct val="60000"/>
              </a:lnSpc>
            </a:pPr>
            <a:endParaRPr lang="de-CH" sz="2200" b="1" noProof="0" dirty="0" smtClean="0">
              <a:solidFill>
                <a:srgbClr val="006400"/>
              </a:solidFill>
            </a:endParaRPr>
          </a:p>
          <a:p>
            <a:pPr>
              <a:lnSpc>
                <a:spcPct val="60000"/>
              </a:lnSpc>
            </a:pPr>
            <a:endParaRPr lang="de-CH" sz="2200" b="1" noProof="0" dirty="0" smtClean="0">
              <a:solidFill>
                <a:srgbClr val="006400"/>
              </a:solidFill>
            </a:endParaRPr>
          </a:p>
          <a:p>
            <a:pPr>
              <a:lnSpc>
                <a:spcPct val="60000"/>
              </a:lnSpc>
            </a:pPr>
            <a:r>
              <a:rPr lang="de-CH" sz="2200" b="1" noProof="0" dirty="0" smtClean="0">
                <a:solidFill>
                  <a:srgbClr val="006400"/>
                </a:solidFill>
              </a:rPr>
              <a:t>	</a:t>
            </a:r>
          </a:p>
          <a:p>
            <a:pPr>
              <a:lnSpc>
                <a:spcPct val="60000"/>
              </a:lnSpc>
            </a:pPr>
            <a:r>
              <a:rPr lang="de-CH" sz="2200" b="1" noProof="0" dirty="0" smtClean="0">
                <a:solidFill>
                  <a:srgbClr val="006400"/>
                </a:solidFill>
              </a:rPr>
              <a:t>	</a:t>
            </a:r>
            <a:r>
              <a:rPr lang="de-CH" sz="2200" noProof="0" dirty="0" smtClean="0">
                <a:solidFill>
                  <a:srgbClr val="006600"/>
                </a:solidFill>
              </a:rPr>
              <a:t>besuche die Wurzel</a:t>
            </a:r>
            <a:endParaRPr lang="de-CH" sz="2200" noProof="0" dirty="0">
              <a:solidFill>
                <a:srgbClr val="006600"/>
              </a:solidFill>
            </a:endParaRPr>
          </a:p>
        </p:txBody>
      </p:sp>
      <p:sp>
        <p:nvSpPr>
          <p:cNvPr id="703495" name="AutoShape 7"/>
          <p:cNvSpPr>
            <a:spLocks noChangeArrowheads="1"/>
          </p:cNvSpPr>
          <p:nvPr/>
        </p:nvSpPr>
        <p:spPr bwMode="auto">
          <a:xfrm>
            <a:off x="1158875" y="1299534"/>
            <a:ext cx="4405584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traversiere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linken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Teilbaum</a:t>
            </a:r>
            <a:endParaRPr lang="en-US" sz="2400" i="0" dirty="0">
              <a:solidFill>
                <a:srgbClr val="660066"/>
              </a:solidFill>
            </a:endParaRPr>
          </a:p>
        </p:txBody>
      </p:sp>
      <p:sp>
        <p:nvSpPr>
          <p:cNvPr id="703497" name="AutoShape 9"/>
          <p:cNvSpPr>
            <a:spLocks noChangeArrowheads="1"/>
          </p:cNvSpPr>
          <p:nvPr/>
        </p:nvSpPr>
        <p:spPr bwMode="auto">
          <a:xfrm>
            <a:off x="1184275" y="3532007"/>
            <a:ext cx="2887996" cy="34861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t</a:t>
            </a:r>
            <a:r>
              <a:rPr lang="en-US" sz="2400" i="0" dirty="0" err="1" smtClean="0">
                <a:solidFill>
                  <a:srgbClr val="660066"/>
                </a:solidFill>
              </a:rPr>
              <a:t>raversiere</a:t>
            </a:r>
            <a:r>
              <a:rPr lang="en-US" sz="2400" i="0" dirty="0" smtClean="0">
                <a:solidFill>
                  <a:srgbClr val="660066"/>
                </a:solidFill>
              </a:rPr>
              <a:t> links</a:t>
            </a:r>
            <a:endParaRPr lang="en-US" sz="2400" i="0" dirty="0">
              <a:solidFill>
                <a:srgbClr val="660066"/>
              </a:solidFill>
            </a:endParaRPr>
          </a:p>
        </p:txBody>
      </p:sp>
      <p:sp>
        <p:nvSpPr>
          <p:cNvPr id="703498" name="AutoShape 10"/>
          <p:cNvSpPr>
            <a:spLocks noChangeArrowheads="1"/>
          </p:cNvSpPr>
          <p:nvPr/>
        </p:nvSpPr>
        <p:spPr bwMode="auto">
          <a:xfrm>
            <a:off x="1177925" y="4049532"/>
            <a:ext cx="2894345" cy="33289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traversiere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rechts</a:t>
            </a:r>
            <a:endParaRPr lang="en-US" sz="2400" i="0" dirty="0">
              <a:solidFill>
                <a:srgbClr val="660066"/>
              </a:solidFill>
            </a:endParaRPr>
          </a:p>
        </p:txBody>
      </p:sp>
      <p:sp>
        <p:nvSpPr>
          <p:cNvPr id="703496" name="AutoShape 8"/>
          <p:cNvSpPr>
            <a:spLocks noChangeArrowheads="1"/>
          </p:cNvSpPr>
          <p:nvPr/>
        </p:nvSpPr>
        <p:spPr bwMode="auto">
          <a:xfrm>
            <a:off x="1157172" y="2041256"/>
            <a:ext cx="4340380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t</a:t>
            </a:r>
            <a:r>
              <a:rPr lang="en-US" sz="2400" i="0" dirty="0" err="1" smtClean="0">
                <a:solidFill>
                  <a:srgbClr val="660066"/>
                </a:solidFill>
              </a:rPr>
              <a:t>raversiere</a:t>
            </a:r>
            <a:r>
              <a:rPr lang="en-US" sz="2400" i="0" dirty="0" smtClean="0">
                <a:solidFill>
                  <a:srgbClr val="660066"/>
                </a:solidFill>
              </a:rPr>
              <a:t> </a:t>
            </a:r>
            <a:r>
              <a:rPr lang="en-US" sz="2400" i="0" dirty="0" err="1" smtClean="0">
                <a:solidFill>
                  <a:srgbClr val="660066"/>
                </a:solidFill>
              </a:rPr>
              <a:t>rechten</a:t>
            </a:r>
            <a:r>
              <a:rPr lang="en-US" sz="2400" i="0" dirty="0" smtClean="0">
                <a:solidFill>
                  <a:srgbClr val="660066"/>
                </a:solidFill>
              </a:rPr>
              <a:t> </a:t>
            </a:r>
            <a:r>
              <a:rPr lang="en-US" sz="2400" i="0" dirty="0" err="1" smtClean="0">
                <a:solidFill>
                  <a:srgbClr val="660066"/>
                </a:solidFill>
              </a:rPr>
              <a:t>Teilbaum</a:t>
            </a:r>
            <a:endParaRPr lang="en-US" sz="2400" i="0" dirty="0">
              <a:solidFill>
                <a:srgbClr val="660066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124800" y="5312485"/>
            <a:ext cx="2787981" cy="34861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t</a:t>
            </a:r>
            <a:r>
              <a:rPr lang="en-US" sz="2400" i="0" dirty="0" err="1" smtClean="0">
                <a:solidFill>
                  <a:srgbClr val="660066"/>
                </a:solidFill>
              </a:rPr>
              <a:t>raversiere</a:t>
            </a:r>
            <a:r>
              <a:rPr lang="en-US" sz="2400" i="0" dirty="0" smtClean="0">
                <a:solidFill>
                  <a:srgbClr val="660066"/>
                </a:solidFill>
              </a:rPr>
              <a:t> links</a:t>
            </a:r>
            <a:endParaRPr lang="en-US" sz="2400" i="0" dirty="0">
              <a:solidFill>
                <a:srgbClr val="660066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121086" y="5810566"/>
            <a:ext cx="2834226" cy="34861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660066"/>
                </a:solidFill>
              </a:rPr>
              <a:t>t</a:t>
            </a:r>
            <a:r>
              <a:rPr lang="en-US" sz="2400" i="0" dirty="0" err="1" smtClean="0">
                <a:solidFill>
                  <a:srgbClr val="660066"/>
                </a:solidFill>
              </a:rPr>
              <a:t>raversiere</a:t>
            </a:r>
            <a:r>
              <a:rPr lang="en-US" sz="2400" i="0" dirty="0" smtClean="0">
                <a:solidFill>
                  <a:srgbClr val="660066"/>
                </a:solidFill>
              </a:rPr>
              <a:t> </a:t>
            </a:r>
            <a:r>
              <a:rPr lang="en-US" sz="2400" i="0" dirty="0" err="1" smtClean="0">
                <a:solidFill>
                  <a:srgbClr val="660066"/>
                </a:solidFill>
              </a:rPr>
              <a:t>rechts</a:t>
            </a:r>
            <a:endParaRPr lang="en-US" sz="2400" i="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488" y="1292800"/>
            <a:ext cx="42126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Binärer </a:t>
            </a:r>
            <a:r>
              <a:rPr lang="de-CH" noProof="0" dirty="0" err="1" smtClean="0"/>
              <a:t>Suchbaum</a:t>
            </a:r>
            <a:endParaRPr lang="de-CH" noProof="0" dirty="0"/>
          </a:p>
        </p:txBody>
      </p:sp>
      <p:sp>
        <p:nvSpPr>
          <p:cNvPr id="81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4000" y="1030288"/>
            <a:ext cx="4935538" cy="4808537"/>
          </a:xfrm>
        </p:spPr>
        <p:txBody>
          <a:bodyPr/>
          <a:lstStyle/>
          <a:p>
            <a:pPr defTabSz="196850"/>
            <a:r>
              <a:rPr lang="de-CH" noProof="0" dirty="0" smtClean="0"/>
              <a:t>Ein Binärbaum über eine geordnete Menge 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noProof="0" dirty="0" smtClean="0"/>
              <a:t> </a:t>
            </a:r>
            <a:r>
              <a:rPr lang="de-CH" dirty="0" smtClean="0"/>
              <a:t> i</a:t>
            </a:r>
            <a:r>
              <a:rPr lang="de-CH" noProof="0" dirty="0" err="1" smtClean="0"/>
              <a:t>st</a:t>
            </a:r>
            <a:r>
              <a:rPr lang="de-CH" noProof="0" dirty="0" smtClean="0"/>
              <a:t> ein binärer </a:t>
            </a:r>
            <a:r>
              <a:rPr lang="de-CH" noProof="0" dirty="0" err="1" smtClean="0"/>
              <a:t>Suchbaum</a:t>
            </a:r>
            <a:r>
              <a:rPr lang="de-CH" noProof="0" dirty="0" smtClean="0"/>
              <a:t>, falls für jeden Knoten </a:t>
            </a:r>
            <a:r>
              <a:rPr lang="de-CH" i="1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/>
              <a:t> gilt:</a:t>
            </a:r>
          </a:p>
          <a:p>
            <a:pPr defTabSz="196850"/>
            <a:endParaRPr lang="de-CH" noProof="0" dirty="0" smtClean="0"/>
          </a:p>
          <a:p>
            <a:pPr marL="361950" lvl="1" indent="-180975" defTabSz="196850">
              <a:lnSpc>
                <a:spcPct val="90000"/>
              </a:lnSpc>
            </a:pPr>
            <a:r>
              <a:rPr lang="de-CH" noProof="0" dirty="0" smtClean="0">
                <a:solidFill>
                  <a:schemeClr val="tx1"/>
                </a:solidFill>
              </a:rPr>
              <a:t> Für jeden Knoten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x</a:t>
            </a:r>
            <a:r>
              <a:rPr lang="de-CH" noProof="0" dirty="0" smtClean="0"/>
              <a:t> des linken Teilbaums von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i="1" noProof="0" dirty="0" err="1" smtClean="0">
                <a:solidFill>
                  <a:srgbClr val="3333FF"/>
                </a:solidFill>
              </a:rPr>
              <a:t>x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noProof="0" dirty="0" smtClean="0"/>
              <a:t>  </a:t>
            </a:r>
            <a:r>
              <a:rPr lang="de-CH" dirty="0" smtClean="0">
                <a:solidFill>
                  <a:srgbClr val="3333FF"/>
                </a:solidFill>
              </a:rPr>
              <a:t>&lt;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n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 marL="361950" lvl="1" indent="-180975" defTabSz="196850"/>
            <a:endParaRPr lang="de-CH" i="1" noProof="0" dirty="0" smtClean="0">
              <a:solidFill>
                <a:srgbClr val="3333FF"/>
              </a:solidFill>
            </a:endParaRPr>
          </a:p>
          <a:p>
            <a:pPr marL="361950" lvl="1" indent="-180975" defTabSz="196850">
              <a:lnSpc>
                <a:spcPct val="90000"/>
              </a:lnSpc>
            </a:pPr>
            <a:r>
              <a:rPr lang="de-CH" noProof="0" dirty="0" smtClean="0">
                <a:solidFill>
                  <a:schemeClr val="tx1"/>
                </a:solidFill>
              </a:rPr>
              <a:t> Für jeden Knoten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x</a:t>
            </a:r>
            <a:r>
              <a:rPr lang="de-CH" noProof="0" dirty="0" smtClean="0"/>
              <a:t> des rechten Teilbaums von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i="1" noProof="0" dirty="0" err="1" smtClean="0">
                <a:solidFill>
                  <a:srgbClr val="3333FF"/>
                </a:solidFill>
              </a:rPr>
              <a:t>x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≥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n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endParaRPr lang="de-CH" i="1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1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016000"/>
            <a:ext cx="27209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Elemente geordnet ausgeben</a:t>
            </a:r>
            <a:endParaRPr lang="de-CH" noProof="0" dirty="0"/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79488"/>
            <a:ext cx="8713787" cy="5402262"/>
          </a:xfrm>
        </p:spPr>
        <p:txBody>
          <a:bodyPr/>
          <a:lstStyle/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noProof="0" dirty="0" smtClean="0">
                <a:solidFill>
                  <a:srgbClr val="3333FF"/>
                </a:solidFill>
              </a:rPr>
              <a:t> BINARY_SEARCH_TREE  </a:t>
            </a:r>
            <a:r>
              <a:rPr lang="de-CH" sz="2000" noProof="0" dirty="0" smtClean="0">
                <a:solidFill>
                  <a:srgbClr val="3333FF"/>
                </a:solidFill>
              </a:rPr>
              <a:t>[</a:t>
            </a:r>
            <a:r>
              <a:rPr lang="de-CH" sz="2000" i="1" noProof="0" dirty="0" smtClean="0">
                <a:solidFill>
                  <a:srgbClr val="3333FF"/>
                </a:solidFill>
              </a:rPr>
              <a:t>G ...</a:t>
            </a:r>
            <a:r>
              <a:rPr lang="de-CH" sz="2000" noProof="0" dirty="0" smtClean="0">
                <a:solidFill>
                  <a:srgbClr val="3333FF"/>
                </a:solidFill>
              </a:rPr>
              <a:t>]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i="1" noProof="0" dirty="0" smtClean="0">
              <a:solidFill>
                <a:srgbClr val="3333FF"/>
              </a:solidFill>
            </a:endParaRP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item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G</a:t>
            </a: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  </a:t>
            </a:r>
            <a:r>
              <a:rPr lang="de-CH" sz="2000" i="1" noProof="0" dirty="0" smtClean="0">
                <a:solidFill>
                  <a:schemeClr val="bg1"/>
                </a:solidFill>
              </a:rPr>
              <a:t>BINARY_SEARCH_TREE</a:t>
            </a:r>
            <a:endParaRPr lang="de-CH" sz="2000" noProof="0" dirty="0" smtClean="0">
              <a:solidFill>
                <a:srgbClr val="3333FF"/>
              </a:solidFill>
            </a:endParaRP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endParaRPr lang="de-CH" sz="2000" i="1" noProof="0" dirty="0" smtClean="0">
              <a:solidFill>
                <a:srgbClr val="3333FF"/>
              </a:solidFill>
            </a:endParaRP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noProof="0" dirty="0" smtClean="0"/>
              <a:t>	 </a:t>
            </a:r>
            <a:r>
              <a:rPr lang="de-CH" i="1" noProof="0" dirty="0" err="1" smtClean="0">
                <a:solidFill>
                  <a:srgbClr val="3333FF"/>
                </a:solidFill>
              </a:rPr>
              <a:t>print_sorted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     </a:t>
            </a:r>
            <a:r>
              <a:rPr lang="de-CH" noProof="0" dirty="0" smtClean="0">
                <a:solidFill>
                  <a:srgbClr val="990000"/>
                </a:solidFill>
              </a:rPr>
              <a:t>-- Elemente geordnet ausgeben.</a:t>
            </a:r>
          </a:p>
          <a:p>
            <a:pPr defTabSz="428625">
              <a:lnSpc>
                <a:spcPct val="9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 defTabSz="428625">
              <a:lnSpc>
                <a:spcPct val="6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b="1" noProof="0" dirty="0" smtClean="0">
                <a:solidFill>
                  <a:schemeClr val="accent2"/>
                </a:solidFill>
              </a:rPr>
              <a:t> 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b="1" noProof="0" dirty="0" smtClean="0">
                <a:solidFill>
                  <a:schemeClr val="accent2"/>
                </a:solidFill>
              </a:rPr>
              <a:t>   </a:t>
            </a:r>
            <a:r>
              <a:rPr lang="de-CH" i="1" noProof="0" dirty="0" err="1" smtClean="0">
                <a:solidFill>
                  <a:schemeClr val="bg1"/>
                </a:solidFill>
              </a:rPr>
              <a:t>left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print_sorted</a:t>
            </a:r>
            <a:r>
              <a:rPr lang="de-CH" i="1" noProof="0" dirty="0" smtClean="0">
                <a:solidFill>
                  <a:schemeClr val="bg1"/>
                </a:solidFill>
              </a:rPr>
              <a:t> 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 defTabSz="428625">
              <a:lnSpc>
                <a:spcPct val="19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i="1" noProof="0" dirty="0" smtClean="0"/>
              <a:t>			</a:t>
            </a:r>
            <a:r>
              <a:rPr lang="de-CH" i="1" noProof="0" dirty="0" err="1" smtClean="0">
                <a:solidFill>
                  <a:srgbClr val="006600"/>
                </a:solidFill>
              </a:rPr>
              <a:t>print</a:t>
            </a:r>
            <a:r>
              <a:rPr lang="de-CH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>
                <a:solidFill>
                  <a:srgbClr val="006600"/>
                </a:solidFill>
              </a:rPr>
              <a:t>(</a:t>
            </a:r>
            <a:r>
              <a:rPr lang="de-CH" i="1" noProof="0" dirty="0" smtClean="0">
                <a:solidFill>
                  <a:srgbClr val="006600"/>
                </a:solidFill>
              </a:rPr>
              <a:t>item</a:t>
            </a:r>
            <a:r>
              <a:rPr lang="de-CH" noProof="0" dirty="0" smtClean="0">
                <a:solidFill>
                  <a:srgbClr val="006600"/>
                </a:solidFill>
              </a:rPr>
              <a:t>)</a:t>
            </a:r>
          </a:p>
          <a:p>
            <a:pPr defTabSz="428625">
              <a:lnSpc>
                <a:spcPct val="90000"/>
              </a:lnSpc>
              <a:spcBef>
                <a:spcPct val="0"/>
              </a:spcBef>
              <a:tabLst>
                <a:tab pos="625475" algn="l"/>
              </a:tabLst>
            </a:pPr>
            <a:endParaRPr lang="de-CH" noProof="0" dirty="0" smtClean="0"/>
          </a:p>
          <a:p>
            <a:pPr defTabSz="428625">
              <a:lnSpc>
                <a:spcPct val="5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b="1" noProof="0" dirty="0" smtClean="0">
                <a:solidFill>
                  <a:schemeClr val="accent2"/>
                </a:solidFill>
              </a:rPr>
              <a:t>  </a:t>
            </a:r>
            <a:r>
              <a:rPr lang="de-CH" i="1" noProof="0" dirty="0" err="1" smtClean="0">
                <a:solidFill>
                  <a:schemeClr val="bg1"/>
                </a:solidFill>
              </a:rPr>
              <a:t>right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print_sorted</a:t>
            </a:r>
            <a:r>
              <a:rPr lang="de-CH" i="1" noProof="0" dirty="0" smtClean="0"/>
              <a:t>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 defTabSz="428625">
              <a:lnSpc>
                <a:spcPct val="13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noProof="0" dirty="0" smtClean="0"/>
              <a:t>	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818180" name="AutoShape 4"/>
          <p:cNvSpPr>
            <a:spLocks noChangeArrowheads="1"/>
          </p:cNvSpPr>
          <p:nvPr/>
        </p:nvSpPr>
        <p:spPr bwMode="auto">
          <a:xfrm>
            <a:off x="4659313" y="3171825"/>
            <a:ext cx="2855912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990000"/>
                </a:solidFill>
              </a:rPr>
              <a:t>left</a:t>
            </a:r>
            <a:r>
              <a:rPr lang="en-US" sz="4000" i="1" dirty="0" err="1">
                <a:solidFill>
                  <a:srgbClr val="990000"/>
                </a:solidFill>
              </a:rPr>
              <a:t>.</a:t>
            </a:r>
            <a:r>
              <a:rPr lang="en-US" sz="2400" i="1" dirty="0" err="1">
                <a:solidFill>
                  <a:srgbClr val="990000"/>
                </a:solidFill>
              </a:rPr>
              <a:t>print_sorted</a:t>
            </a:r>
            <a:endParaRPr lang="en-US" sz="2400" i="1" dirty="0">
              <a:solidFill>
                <a:srgbClr val="990000"/>
              </a:solidFill>
            </a:endParaRPr>
          </a:p>
        </p:txBody>
      </p:sp>
      <p:sp>
        <p:nvSpPr>
          <p:cNvPr id="818181" name="AutoShape 5"/>
          <p:cNvSpPr>
            <a:spLocks noChangeArrowheads="1"/>
          </p:cNvSpPr>
          <p:nvPr/>
        </p:nvSpPr>
        <p:spPr bwMode="auto">
          <a:xfrm>
            <a:off x="4679950" y="4492625"/>
            <a:ext cx="2882900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990000"/>
                </a:solidFill>
              </a:rPr>
              <a:t>right</a:t>
            </a:r>
            <a:r>
              <a:rPr lang="en-US" sz="4000" i="1" dirty="0" err="1">
                <a:solidFill>
                  <a:srgbClr val="990000"/>
                </a:solidFill>
              </a:rPr>
              <a:t>.</a:t>
            </a:r>
            <a:r>
              <a:rPr lang="en-US" sz="2400" i="1" dirty="0" err="1">
                <a:solidFill>
                  <a:srgbClr val="990000"/>
                </a:solidFill>
              </a:rPr>
              <a:t>print_sorted</a:t>
            </a:r>
            <a:endParaRPr lang="en-US" sz="2400" i="1" dirty="0">
              <a:solidFill>
                <a:srgbClr val="990000"/>
              </a:solidFill>
            </a:endParaRPr>
          </a:p>
        </p:txBody>
      </p:sp>
      <p:sp>
        <p:nvSpPr>
          <p:cNvPr id="818182" name="AutoShape 6"/>
          <p:cNvSpPr>
            <a:spLocks noChangeArrowheads="1"/>
          </p:cNvSpPr>
          <p:nvPr/>
        </p:nvSpPr>
        <p:spPr bwMode="auto">
          <a:xfrm>
            <a:off x="2341563" y="1541463"/>
            <a:ext cx="3649662" cy="3714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000" i="1" dirty="0">
                <a:solidFill>
                  <a:srgbClr val="3333FF"/>
                </a:solidFill>
              </a:rPr>
              <a:t>BINARY_SEARCH_TREE </a:t>
            </a:r>
            <a:r>
              <a:rPr lang="en-US" sz="2000" dirty="0">
                <a:solidFill>
                  <a:srgbClr val="3333FF"/>
                </a:solidFill>
              </a:rPr>
              <a:t>[</a:t>
            </a:r>
            <a:r>
              <a:rPr lang="en-US" sz="2000" i="1" dirty="0">
                <a:solidFill>
                  <a:srgbClr val="3333FF"/>
                </a:solidFill>
              </a:rPr>
              <a:t>G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sz="2000" dirty="0">
                <a:solidFill>
                  <a:srgbClr val="3333FF"/>
                </a:solidFill>
              </a:rPr>
              <a:t>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064500" cy="435600"/>
          </a:xfrm>
        </p:spPr>
        <p:txBody>
          <a:bodyPr/>
          <a:lstStyle/>
          <a:p>
            <a:r>
              <a:rPr lang="de-CH" noProof="0" dirty="0" smtClean="0"/>
              <a:t>Suchen in einem Binärbaum</a:t>
            </a:r>
            <a:endParaRPr lang="de-CH" noProof="0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9036050" cy="5543550"/>
          </a:xfrm>
        </p:spPr>
        <p:txBody>
          <a:bodyPr/>
          <a:lstStyle/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noProof="0" dirty="0" smtClean="0">
                <a:solidFill>
                  <a:srgbClr val="3333FF"/>
                </a:solidFill>
              </a:rPr>
              <a:t> BINARY_SEARCH_TREE  </a:t>
            </a:r>
            <a:r>
              <a:rPr lang="de-CH" sz="2000" noProof="0" dirty="0" smtClean="0">
                <a:solidFill>
                  <a:srgbClr val="3333FF"/>
                </a:solidFill>
              </a:rPr>
              <a:t>[</a:t>
            </a:r>
            <a:r>
              <a:rPr lang="de-CH" sz="2000" i="1" noProof="0" dirty="0" smtClean="0">
                <a:solidFill>
                  <a:srgbClr val="3333FF"/>
                </a:solidFill>
              </a:rPr>
              <a:t>G ...</a:t>
            </a:r>
            <a:r>
              <a:rPr lang="de-CH" sz="2000" noProof="0" dirty="0" smtClean="0">
                <a:solidFill>
                  <a:srgbClr val="3333FF"/>
                </a:solidFill>
              </a:rPr>
              <a:t>]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item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G</a:t>
            </a: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BINARY_SEARCH_TREE  </a:t>
            </a:r>
            <a:r>
              <a:rPr lang="de-CH" sz="2000" noProof="0" dirty="0" smtClean="0">
                <a:solidFill>
                  <a:schemeClr val="bg1"/>
                </a:solidFill>
              </a:rPr>
              <a:t>[</a:t>
            </a:r>
            <a:r>
              <a:rPr lang="de-CH" sz="2000" i="1" noProof="0" dirty="0" smtClean="0">
                <a:solidFill>
                  <a:schemeClr val="bg1"/>
                </a:solidFill>
              </a:rPr>
              <a:t>G</a:t>
            </a:r>
            <a:r>
              <a:rPr lang="de-CH" sz="2000" noProof="0" dirty="0" smtClean="0">
                <a:solidFill>
                  <a:schemeClr val="bg1"/>
                </a:solidFill>
              </a:rPr>
              <a:t>]</a:t>
            </a: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endParaRPr lang="de-CH" sz="2000" i="1" noProof="0" dirty="0" smtClean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has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G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):</a:t>
            </a:r>
            <a:r>
              <a:rPr lang="de-CH" sz="2000" i="1" noProof="0" dirty="0" smtClean="0">
                <a:solidFill>
                  <a:srgbClr val="3333FF"/>
                </a:solidFill>
              </a:rPr>
              <a:t> BOOLEAN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Kommt</a:t>
            </a:r>
            <a:r>
              <a:rPr lang="de-CH" sz="2000" noProof="0" dirty="0" smtClean="0"/>
              <a:t> 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000" noProof="0" dirty="0" smtClean="0"/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in einem Knoten vor?</a:t>
            </a:r>
            <a:endParaRPr lang="de-CH" sz="2000" i="1" noProof="0" dirty="0" smtClean="0">
              <a:solidFill>
                <a:srgbClr val="990000"/>
              </a:solidFill>
            </a:endParaRP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noProof="0" dirty="0" err="1" smtClean="0">
                <a:solidFill>
                  <a:srgbClr val="3333FF"/>
                </a:solidFill>
              </a:rPr>
              <a:t>argument_exists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x </a:t>
            </a:r>
            <a:r>
              <a:rPr lang="de-CH" sz="2000" noProof="0" dirty="0" smtClean="0">
                <a:solidFill>
                  <a:srgbClr val="3333FF"/>
                </a:solidFill>
              </a:rPr>
              <a:t>/=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Void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do</a:t>
            </a:r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 </a:t>
            </a:r>
            <a:r>
              <a:rPr lang="de-CH" sz="2000" i="1" noProof="0" dirty="0" smtClean="0">
                <a:solidFill>
                  <a:srgbClr val="3333FF"/>
                </a:solidFill>
              </a:rPr>
              <a:t>x </a:t>
            </a:r>
            <a:r>
              <a:rPr lang="de-CH" sz="2000" noProof="0" dirty="0" smtClean="0">
                <a:solidFill>
                  <a:srgbClr val="3333FF"/>
                </a:solidFill>
              </a:rPr>
              <a:t>=</a:t>
            </a:r>
            <a:r>
              <a:rPr lang="de-CH" sz="2000" i="1" noProof="0" dirty="0" smtClean="0">
                <a:solidFill>
                  <a:srgbClr val="3333FF"/>
                </a:solidFill>
              </a:rPr>
              <a:t> item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True</a:t>
            </a:r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elseif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 </a:t>
            </a:r>
            <a:r>
              <a:rPr lang="de-CH" sz="2000" i="1" noProof="0" dirty="0" smtClean="0">
                <a:solidFill>
                  <a:srgbClr val="3333FF"/>
                </a:solidFill>
              </a:rPr>
              <a:t>x </a:t>
            </a:r>
            <a:r>
              <a:rPr lang="de-CH" sz="2000" noProof="0" dirty="0" smtClean="0">
                <a:solidFill>
                  <a:srgbClr val="3333FF"/>
                </a:solidFill>
              </a:rPr>
              <a:t>&lt;</a:t>
            </a:r>
            <a:r>
              <a:rPr lang="de-CH" sz="2000" i="1" noProof="0" dirty="0" smtClean="0">
                <a:solidFill>
                  <a:srgbClr val="3333FF"/>
                </a:solidFill>
              </a:rPr>
              <a:t> item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and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/=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6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left</a:t>
            </a:r>
            <a:r>
              <a:rPr lang="de-CH" sz="3200" noProof="0" dirty="0" smtClean="0">
                <a:solidFill>
                  <a:schemeClr val="bg1"/>
                </a:solidFill>
              </a:rPr>
              <a:t>.</a:t>
            </a:r>
            <a:r>
              <a:rPr lang="de-CH" sz="2000" i="1" noProof="0" dirty="0" smtClean="0">
                <a:solidFill>
                  <a:schemeClr val="bg1"/>
                </a:solidFill>
              </a:rPr>
              <a:t>has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x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elseif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 </a:t>
            </a:r>
            <a:r>
              <a:rPr lang="de-CH" sz="2000" i="1" noProof="0" dirty="0" smtClean="0">
                <a:solidFill>
                  <a:srgbClr val="3333FF"/>
                </a:solidFill>
              </a:rPr>
              <a:t>x </a:t>
            </a:r>
            <a:r>
              <a:rPr lang="de-CH" sz="2000" noProof="0" dirty="0" smtClean="0">
                <a:solidFill>
                  <a:srgbClr val="3333FF"/>
                </a:solidFill>
              </a:rPr>
              <a:t>&gt;</a:t>
            </a:r>
            <a:r>
              <a:rPr lang="de-CH" sz="2000" i="1" noProof="0" dirty="0" smtClean="0">
                <a:solidFill>
                  <a:srgbClr val="3333FF"/>
                </a:solidFill>
              </a:rPr>
              <a:t> item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and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/=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6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right</a:t>
            </a:r>
            <a:r>
              <a:rPr lang="de-CH" sz="3200" noProof="0" dirty="0" smtClean="0">
                <a:solidFill>
                  <a:schemeClr val="bg1"/>
                </a:solidFill>
              </a:rPr>
              <a:t>.</a:t>
            </a:r>
            <a:r>
              <a:rPr lang="de-CH" sz="2000" i="1" noProof="0" dirty="0" smtClean="0">
                <a:solidFill>
                  <a:schemeClr val="bg1"/>
                </a:solidFill>
              </a:rPr>
              <a:t>has (x)</a:t>
            </a:r>
          </a:p>
          <a:p>
            <a:pPr>
              <a:lnSpc>
                <a:spcPct val="4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4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end</a:t>
            </a:r>
            <a:endParaRPr lang="de-CH" sz="2000" noProof="0" dirty="0" smtClean="0"/>
          </a:p>
          <a:p>
            <a:pPr>
              <a:lnSpc>
                <a:spcPct val="4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820228" name="AutoShape 4"/>
          <p:cNvSpPr>
            <a:spLocks noChangeArrowheads="1"/>
          </p:cNvSpPr>
          <p:nvPr/>
        </p:nvSpPr>
        <p:spPr bwMode="auto">
          <a:xfrm>
            <a:off x="2341563" y="1741488"/>
            <a:ext cx="3649662" cy="3714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000" i="1">
                <a:solidFill>
                  <a:srgbClr val="3333FF"/>
                </a:solidFill>
              </a:rPr>
              <a:t>BINARY_SEARCH_TREE [G</a:t>
            </a:r>
            <a:r>
              <a:rPr lang="en-US" sz="1400" i="1">
                <a:solidFill>
                  <a:srgbClr val="3333FF"/>
                </a:solidFill>
              </a:rPr>
              <a:t> </a:t>
            </a:r>
            <a:r>
              <a:rPr lang="en-US" sz="2000" i="1">
                <a:solidFill>
                  <a:srgbClr val="3333FF"/>
                </a:solidFill>
              </a:rPr>
              <a:t>]</a:t>
            </a:r>
          </a:p>
        </p:txBody>
      </p:sp>
      <p:sp>
        <p:nvSpPr>
          <p:cNvPr id="820229" name="AutoShape 5"/>
          <p:cNvSpPr>
            <a:spLocks noChangeArrowheads="1"/>
          </p:cNvSpPr>
          <p:nvPr/>
        </p:nvSpPr>
        <p:spPr bwMode="auto">
          <a:xfrm>
            <a:off x="4176714" y="5453063"/>
            <a:ext cx="1666148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000" i="1" dirty="0" err="1">
                <a:solidFill>
                  <a:srgbClr val="990000"/>
                </a:solidFill>
              </a:rPr>
              <a:t>right</a:t>
            </a:r>
            <a:r>
              <a:rPr lang="en-US" sz="3600" i="1" dirty="0" err="1">
                <a:solidFill>
                  <a:srgbClr val="990000"/>
                </a:solidFill>
              </a:rPr>
              <a:t>.</a:t>
            </a:r>
            <a:r>
              <a:rPr lang="en-US" sz="2000" i="1" dirty="0" err="1">
                <a:solidFill>
                  <a:srgbClr val="990000"/>
                </a:solidFill>
              </a:rPr>
              <a:t>has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x</a:t>
            </a:r>
            <a:r>
              <a:rPr lang="en-US" sz="12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820230" name="AutoShape 6"/>
          <p:cNvSpPr>
            <a:spLocks noChangeArrowheads="1"/>
          </p:cNvSpPr>
          <p:nvPr/>
        </p:nvSpPr>
        <p:spPr bwMode="auto">
          <a:xfrm>
            <a:off x="4156076" y="4711485"/>
            <a:ext cx="1609293" cy="39308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000" i="1" dirty="0" err="1">
                <a:solidFill>
                  <a:srgbClr val="990000"/>
                </a:solidFill>
              </a:rPr>
              <a:t>left</a:t>
            </a:r>
            <a:r>
              <a:rPr lang="en-US" sz="3600" i="1" dirty="0" err="1">
                <a:solidFill>
                  <a:srgbClr val="990000"/>
                </a:solidFill>
              </a:rPr>
              <a:t>.</a:t>
            </a:r>
            <a:r>
              <a:rPr lang="en-US" sz="2000" i="1" dirty="0" err="1">
                <a:solidFill>
                  <a:srgbClr val="990000"/>
                </a:solidFill>
              </a:rPr>
              <a:t>has</a:t>
            </a:r>
            <a:r>
              <a:rPr lang="en-US" sz="2000" dirty="0">
                <a:solidFill>
                  <a:srgbClr val="990000"/>
                </a:solidFill>
              </a:rPr>
              <a:t> (</a:t>
            </a:r>
            <a:r>
              <a:rPr lang="en-US" sz="2000" i="1" dirty="0" smtClean="0">
                <a:solidFill>
                  <a:srgbClr val="990000"/>
                </a:solidFill>
              </a:rPr>
              <a:t>x</a:t>
            </a:r>
            <a:r>
              <a:rPr lang="en-US" sz="12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7777162" cy="435600"/>
          </a:xfrm>
        </p:spPr>
        <p:txBody>
          <a:bodyPr/>
          <a:lstStyle/>
          <a:p>
            <a:r>
              <a:rPr lang="de-CH" noProof="0" dirty="0" smtClean="0"/>
              <a:t>Einfügen in einen Binärbaum</a:t>
            </a:r>
            <a:endParaRPr lang="de-CH" noProof="0" dirty="0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Versuchen Sie dies als Übung!</a:t>
            </a:r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Wieso binäre Suchbäume?</a:t>
            </a:r>
            <a:endParaRPr lang="de-CH" noProof="0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 Lineare Strukturen: Einfügen, Suchen und Löschen:</a:t>
            </a:r>
          </a:p>
          <a:p>
            <a:r>
              <a:rPr lang="de-CH" dirty="0"/>
              <a:t>	</a:t>
            </a:r>
            <a:r>
              <a:rPr lang="de-CH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O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endParaRPr lang="de-CH" noProof="0" dirty="0" smtClean="0"/>
          </a:p>
          <a:p>
            <a:r>
              <a:rPr lang="de-CH" noProof="0" dirty="0" smtClean="0"/>
              <a:t>Binärer </a:t>
            </a:r>
            <a:r>
              <a:rPr lang="de-CH" noProof="0" dirty="0" err="1" smtClean="0"/>
              <a:t>Suchbaum</a:t>
            </a:r>
            <a:r>
              <a:rPr lang="de-CH" noProof="0" dirty="0" smtClean="0"/>
              <a:t>: Erwartet für Einfügen, Suchen und Löschen: 	</a:t>
            </a:r>
            <a:r>
              <a:rPr lang="de-CH" noProof="0" dirty="0" smtClean="0">
                <a:solidFill>
                  <a:srgbClr val="3333FF"/>
                </a:solidFill>
              </a:rPr>
              <a:t>O (log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))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dirty="0" smtClean="0"/>
              <a:t>Aber</a:t>
            </a:r>
            <a:r>
              <a:rPr lang="de-CH" noProof="0" dirty="0" smtClean="0"/>
              <a:t>: </a:t>
            </a:r>
            <a:r>
              <a:rPr lang="de-CH" noProof="0" dirty="0" err="1" smtClean="0"/>
              <a:t>Worst</a:t>
            </a:r>
            <a:r>
              <a:rPr lang="de-CH" noProof="0" dirty="0" smtClean="0"/>
              <a:t> </a:t>
            </a:r>
            <a:r>
              <a:rPr lang="de-CH" noProof="0" dirty="0" err="1" smtClean="0"/>
              <a:t>case</a:t>
            </a:r>
            <a:r>
              <a:rPr lang="de-CH" noProof="0" dirty="0" smtClean="0"/>
              <a:t>: </a:t>
            </a:r>
            <a:r>
              <a:rPr lang="de-CH" noProof="0" dirty="0" smtClean="0">
                <a:solidFill>
                  <a:srgbClr val="3333FF"/>
                </a:solidFill>
              </a:rPr>
              <a:t>O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noProof="0" dirty="0" smtClean="0"/>
              <a:t>! (Denkübung: Wann?)</a:t>
            </a:r>
          </a:p>
          <a:p>
            <a:pPr lvl="1"/>
            <a:r>
              <a:rPr lang="de-CH" dirty="0" smtClean="0"/>
              <a:t>Verbesserung:</a:t>
            </a:r>
            <a:r>
              <a:rPr lang="de-CH" noProof="0" dirty="0" smtClean="0"/>
              <a:t> Rot-Schwarz-Bäume, AVL-Bäume</a:t>
            </a:r>
          </a:p>
          <a:p>
            <a:endParaRPr lang="de-CH" noProof="0" dirty="0" smtClean="0"/>
          </a:p>
          <a:p>
            <a:r>
              <a:rPr lang="de-CH" noProof="0" dirty="0" smtClean="0"/>
              <a:t>Messungen </a:t>
            </a:r>
            <a:r>
              <a:rPr lang="de-CH" dirty="0" smtClean="0"/>
              <a:t>der Komplexität: </a:t>
            </a:r>
            <a:r>
              <a:rPr lang="de-CH" dirty="0" err="1" smtClean="0"/>
              <a:t>best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r>
              <a:rPr lang="de-CH" dirty="0" smtClean="0"/>
              <a:t>, </a:t>
            </a:r>
            <a:r>
              <a:rPr lang="de-CH" dirty="0" err="1" smtClean="0"/>
              <a:t>average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r>
              <a:rPr lang="de-CH" dirty="0" smtClean="0"/>
              <a:t>, </a:t>
            </a:r>
            <a:r>
              <a:rPr lang="de-CH" dirty="0" err="1" smtClean="0"/>
              <a:t>worst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r>
              <a:rPr lang="de-CH" noProof="0" dirty="0" smtClean="0"/>
              <a:t>. </a:t>
            </a:r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7848600" cy="435600"/>
          </a:xfrm>
        </p:spPr>
        <p:txBody>
          <a:bodyPr/>
          <a:lstStyle/>
          <a:p>
            <a:r>
              <a:rPr lang="de-CH" noProof="0" dirty="0" smtClean="0"/>
              <a:t>Wohlgeformte rekursive Definitionen</a:t>
            </a:r>
            <a:endParaRPr lang="de-CH" noProof="0" dirty="0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04552"/>
            <a:ext cx="8964612" cy="4800936"/>
          </a:xfrm>
        </p:spPr>
        <p:txBody>
          <a:bodyPr/>
          <a:lstStyle/>
          <a:p>
            <a:r>
              <a:rPr lang="de-CH" noProof="0" dirty="0" smtClean="0"/>
              <a:t>Eine nützliche rekursive Definition sollte folgendes sicherstellen:</a:t>
            </a:r>
          </a:p>
          <a:p>
            <a:pPr marL="536575" indent="-536575"/>
            <a:endParaRPr lang="de-CH" noProof="0" dirty="0" smtClean="0"/>
          </a:p>
          <a:p>
            <a:pPr marL="1001713" lvl="1"/>
            <a:r>
              <a:rPr lang="de-CH" noProof="0" dirty="0" smtClean="0">
                <a:solidFill>
                  <a:srgbClr val="990000"/>
                </a:solidFill>
              </a:rPr>
              <a:t>R1</a:t>
            </a:r>
            <a:r>
              <a:rPr lang="de-CH" noProof="0" dirty="0" smtClean="0"/>
              <a:t>	Es gibt mindestens einen nicht-rekursiven Zweig</a:t>
            </a:r>
          </a:p>
          <a:p>
            <a:pPr marL="641350" lvl="1" indent="0">
              <a:buNone/>
            </a:pPr>
            <a:endParaRPr lang="de-CH" noProof="0" dirty="0" smtClean="0"/>
          </a:p>
          <a:p>
            <a:pPr marL="1001713" lvl="1"/>
            <a:r>
              <a:rPr lang="de-CH" noProof="0" dirty="0" smtClean="0">
                <a:solidFill>
                  <a:srgbClr val="990000"/>
                </a:solidFill>
              </a:rPr>
              <a:t>R2</a:t>
            </a:r>
            <a:r>
              <a:rPr lang="de-CH" noProof="0" dirty="0" smtClean="0"/>
              <a:t>	Jeder rekursive Zweig tritt in einem vom 	Originalkontext verschiedenen Kontext auf</a:t>
            </a:r>
          </a:p>
          <a:p>
            <a:pPr marL="1001713" lvl="1"/>
            <a:endParaRPr lang="de-CH" noProof="0" dirty="0" smtClean="0"/>
          </a:p>
          <a:p>
            <a:pPr marL="1001713" lvl="1"/>
            <a:r>
              <a:rPr lang="de-CH" noProof="0" dirty="0" smtClean="0">
                <a:solidFill>
                  <a:srgbClr val="990000"/>
                </a:solidFill>
              </a:rPr>
              <a:t>R3</a:t>
            </a:r>
            <a:r>
              <a:rPr lang="de-CH" noProof="0" dirty="0" smtClean="0"/>
              <a:t>	Für jeden rekursiven Zweig gilt, dass </a:t>
            </a:r>
            <a:r>
              <a:rPr lang="de-CH" dirty="0" smtClean="0"/>
              <a:t>der 	Kontextwechsel (</a:t>
            </a:r>
            <a:r>
              <a:rPr lang="de-CH" dirty="0" smtClean="0">
                <a:solidFill>
                  <a:srgbClr val="990000"/>
                </a:solidFill>
              </a:rPr>
              <a:t>R2</a:t>
            </a:r>
            <a:r>
              <a:rPr lang="de-CH" dirty="0" smtClean="0"/>
              <a:t>) </a:t>
            </a:r>
            <a:r>
              <a:rPr lang="de-CH" noProof="0" dirty="0" smtClean="0"/>
              <a:t>ihn näher zu einem nicht-	rekursiven </a:t>
            </a:r>
            <a:r>
              <a:rPr lang="de-CH" dirty="0" smtClean="0"/>
              <a:t>Zweig bringt (</a:t>
            </a:r>
            <a:r>
              <a:rPr lang="de-CH" dirty="0" smtClean="0">
                <a:solidFill>
                  <a:srgbClr val="990000"/>
                </a:solidFill>
              </a:rPr>
              <a:t>R1</a:t>
            </a:r>
            <a:r>
              <a:rPr lang="de-CH" dirty="0" smtClean="0"/>
              <a:t>)</a:t>
            </a:r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353425" cy="435600"/>
          </a:xfrm>
        </p:spPr>
        <p:txBody>
          <a:bodyPr/>
          <a:lstStyle/>
          <a:p>
            <a:r>
              <a:rPr lang="de-CH" noProof="0" dirty="0" smtClean="0"/>
              <a:t>“Hanoi” ist wohlgeformt</a:t>
            </a:r>
            <a:endParaRPr lang="de-CH" noProof="0" dirty="0"/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38213"/>
            <a:ext cx="8928100" cy="5541962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err="1" smtClean="0">
                <a:solidFill>
                  <a:srgbClr val="3333FF"/>
                </a:solidFill>
              </a:rPr>
              <a:t>hanoi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n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INTEGER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;</a:t>
            </a:r>
            <a:r>
              <a:rPr lang="de-CH" sz="2000" i="1" noProof="0" dirty="0" smtClean="0">
                <a:solidFill>
                  <a:srgbClr val="3333FF"/>
                </a:solidFill>
              </a:rPr>
              <a:t> quelle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andere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CHARACTER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noProof="0" dirty="0" smtClean="0"/>
              <a:t>		</a:t>
            </a:r>
            <a:r>
              <a:rPr lang="de-CH" sz="2000" dirty="0" smtClean="0">
                <a:solidFill>
                  <a:srgbClr val="990000"/>
                </a:solidFill>
              </a:rPr>
              <a:t>-- Verschiebe</a:t>
            </a:r>
            <a:r>
              <a:rPr lang="de-CH" sz="2000" i="1" dirty="0" smtClean="0">
                <a:solidFill>
                  <a:srgbClr val="3333FF"/>
                </a:solidFill>
              </a:rPr>
              <a:t> n </a:t>
            </a:r>
            <a:r>
              <a:rPr lang="de-CH" sz="2000" dirty="0" smtClean="0">
                <a:solidFill>
                  <a:srgbClr val="990000"/>
                </a:solidFill>
              </a:rPr>
              <a:t>Scheiben von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quelle </a:t>
            </a:r>
            <a:r>
              <a:rPr lang="de-CH" sz="2000" dirty="0" smtClean="0">
                <a:solidFill>
                  <a:srgbClr val="990000"/>
                </a:solidFill>
              </a:rPr>
              <a:t>nach</a:t>
            </a:r>
            <a:r>
              <a:rPr lang="de-CH" sz="2000" i="1" dirty="0" smtClean="0">
                <a:solidFill>
                  <a:srgbClr val="3333FF"/>
                </a:solidFill>
              </a:rPr>
              <a:t> ziel</a:t>
            </a:r>
            <a:r>
              <a:rPr lang="de-CH" sz="2000" dirty="0" smtClean="0">
                <a:solidFill>
                  <a:srgbClr val="990000"/>
                </a:solidFill>
              </a:rPr>
              <a:t>,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-- mit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andere </a:t>
            </a:r>
            <a:r>
              <a:rPr lang="de-CH" sz="2000" dirty="0" smtClean="0">
                <a:solidFill>
                  <a:srgbClr val="990000"/>
                </a:solidFill>
              </a:rPr>
              <a:t>als Zwischenspeicher.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noProof="0" dirty="0" err="1" smtClean="0">
                <a:solidFill>
                  <a:srgbClr val="3333FF"/>
                </a:solidFill>
              </a:rPr>
              <a:t>nicht_negativ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n </a:t>
            </a:r>
            <a:r>
              <a:rPr lang="de-CH" sz="2000" noProof="0" dirty="0" smtClean="0">
                <a:solidFill>
                  <a:srgbClr val="3333FF"/>
                </a:solidFill>
              </a:rPr>
              <a:t>&gt;= </a:t>
            </a:r>
            <a:r>
              <a:rPr lang="de-CH" sz="2000" i="1" noProof="0" dirty="0" smtClean="0">
                <a:solidFill>
                  <a:srgbClr val="3333FF"/>
                </a:solidFill>
              </a:rPr>
              <a:t>0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smtClean="0">
                <a:solidFill>
                  <a:srgbClr val="3333FF"/>
                </a:solidFill>
              </a:rPr>
              <a:t>ungleich1:</a:t>
            </a:r>
            <a:r>
              <a:rPr lang="de-CH" sz="2000" i="1" noProof="0" dirty="0" smtClean="0">
                <a:solidFill>
                  <a:srgbClr val="3333FF"/>
                </a:solidFill>
              </a:rPr>
              <a:t> quelle </a:t>
            </a:r>
            <a:r>
              <a:rPr lang="de-CH" sz="2000" noProof="0" dirty="0" smtClean="0">
                <a:solidFill>
                  <a:srgbClr val="3333FF"/>
                </a:solidFill>
              </a:rPr>
              <a:t>/=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smtClean="0">
                <a:solidFill>
                  <a:srgbClr val="3333FF"/>
                </a:solidFill>
              </a:rPr>
              <a:t>ungleich2: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 </a:t>
            </a:r>
            <a:r>
              <a:rPr lang="de-CH" sz="2000" noProof="0" dirty="0" smtClean="0">
                <a:solidFill>
                  <a:srgbClr val="3333FF"/>
                </a:solidFill>
              </a:rPr>
              <a:t>/=</a:t>
            </a:r>
            <a:r>
              <a:rPr lang="de-CH" sz="2000" i="1" noProof="0" dirty="0" smtClean="0">
                <a:solidFill>
                  <a:srgbClr val="3333FF"/>
                </a:solidFill>
              </a:rPr>
              <a:t> andere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noProof="0" dirty="0" smtClean="0">
                <a:solidFill>
                  <a:schemeClr val="accent2"/>
                </a:solidFill>
              </a:rPr>
              <a:t>		</a:t>
            </a:r>
            <a:r>
              <a:rPr lang="de-CH" sz="2000" noProof="0" dirty="0" smtClean="0">
                <a:solidFill>
                  <a:srgbClr val="3333FF"/>
                </a:solidFill>
              </a:rPr>
              <a:t>ungleich3:</a:t>
            </a:r>
            <a:r>
              <a:rPr lang="de-CH" sz="2000" i="1" noProof="0" dirty="0" smtClean="0">
                <a:solidFill>
                  <a:srgbClr val="3333FF"/>
                </a:solidFill>
              </a:rPr>
              <a:t> quelle </a:t>
            </a:r>
            <a:r>
              <a:rPr lang="de-CH" sz="2000" noProof="0" dirty="0" smtClean="0">
                <a:solidFill>
                  <a:srgbClr val="3333FF"/>
                </a:solidFill>
              </a:rPr>
              <a:t>/=</a:t>
            </a:r>
            <a:r>
              <a:rPr lang="de-CH" sz="2000" i="1" noProof="0" dirty="0" smtClean="0">
                <a:solidFill>
                  <a:srgbClr val="3333FF"/>
                </a:solidFill>
              </a:rPr>
              <a:t> andere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i="1" noProof="0" dirty="0" smtClean="0">
                <a:solidFill>
                  <a:srgbClr val="3333FF"/>
                </a:solidFill>
              </a:rPr>
              <a:t> n </a:t>
            </a:r>
            <a:r>
              <a:rPr lang="de-CH" sz="2000" noProof="0" dirty="0" smtClean="0">
                <a:solidFill>
                  <a:srgbClr val="3333FF"/>
                </a:solidFill>
              </a:rPr>
              <a:t>&gt;</a:t>
            </a:r>
            <a:r>
              <a:rPr lang="de-CH" sz="2000" i="1" noProof="0" dirty="0" smtClean="0">
                <a:solidFill>
                  <a:srgbClr val="3333FF"/>
                </a:solidFill>
              </a:rPr>
              <a:t> 0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hanoi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n </a:t>
            </a:r>
            <a:r>
              <a:rPr lang="de-CH" sz="2000" noProof="0" dirty="0" smtClean="0">
                <a:solidFill>
                  <a:schemeClr val="bg1"/>
                </a:solidFill>
              </a:rPr>
              <a:t>− 1,</a:t>
            </a:r>
            <a:r>
              <a:rPr lang="de-CH" sz="2000" i="1" noProof="0" dirty="0" smtClean="0">
                <a:solidFill>
                  <a:schemeClr val="bg1"/>
                </a:solidFill>
              </a:rPr>
              <a:t> quelle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andere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ziel</a:t>
            </a:r>
            <a:r>
              <a:rPr lang="de-CH" sz="12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smtClean="0">
                <a:solidFill>
                  <a:srgbClr val="006600"/>
                </a:solidFill>
              </a:rPr>
              <a:t>umstelle </a:t>
            </a:r>
            <a:r>
              <a:rPr lang="de-CH" sz="2000" noProof="0" dirty="0" smtClean="0">
                <a:solidFill>
                  <a:srgbClr val="006600"/>
                </a:solidFill>
              </a:rPr>
              <a:t>(</a:t>
            </a:r>
            <a:r>
              <a:rPr lang="de-CH" sz="2000" i="1" noProof="0" dirty="0" smtClean="0">
                <a:solidFill>
                  <a:srgbClr val="006600"/>
                </a:solidFill>
              </a:rPr>
              <a:t>quelle</a:t>
            </a:r>
            <a:r>
              <a:rPr lang="de-CH" sz="2000" noProof="0" dirty="0" smtClean="0">
                <a:solidFill>
                  <a:srgbClr val="006600"/>
                </a:solidFill>
              </a:rPr>
              <a:t>,</a:t>
            </a:r>
            <a:r>
              <a:rPr lang="de-CH" sz="2000" i="1" noProof="0" dirty="0" smtClean="0">
                <a:solidFill>
                  <a:srgbClr val="006600"/>
                </a:solidFill>
              </a:rPr>
              <a:t> ziel</a:t>
            </a:r>
            <a:r>
              <a:rPr lang="de-CH" sz="1600" i="1" noProof="0" dirty="0" smtClean="0">
                <a:solidFill>
                  <a:srgbClr val="006600"/>
                </a:solidFill>
              </a:rPr>
              <a:t> </a:t>
            </a:r>
            <a:r>
              <a:rPr lang="de-CH" sz="2000" noProof="0" dirty="0" smtClean="0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13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hanoi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n </a:t>
            </a:r>
            <a:r>
              <a:rPr lang="de-CH" sz="2000" noProof="0" dirty="0" smtClean="0">
                <a:solidFill>
                  <a:schemeClr val="bg1"/>
                </a:solidFill>
              </a:rPr>
              <a:t>− 1,</a:t>
            </a:r>
            <a:r>
              <a:rPr lang="de-CH" sz="2000" i="1" noProof="0" dirty="0" smtClean="0">
                <a:solidFill>
                  <a:schemeClr val="bg1"/>
                </a:solidFill>
              </a:rPr>
              <a:t> andere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ziel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quelle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5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940036" name="AutoShape 4"/>
          <p:cNvSpPr>
            <a:spLocks noChangeArrowheads="1"/>
          </p:cNvSpPr>
          <p:nvPr/>
        </p:nvSpPr>
        <p:spPr bwMode="auto">
          <a:xfrm>
            <a:off x="2279455" y="4348163"/>
            <a:ext cx="4425950" cy="381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72000" tIns="0" rIns="0" bIns="0"/>
          <a:lstStyle/>
          <a:p>
            <a:r>
              <a:rPr lang="en-US" sz="2000" i="1" dirty="0" err="1">
                <a:solidFill>
                  <a:srgbClr val="990000"/>
                </a:solidFill>
              </a:rPr>
              <a:t>hanoi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n </a:t>
            </a:r>
            <a:r>
              <a:rPr lang="en-US" sz="2000" dirty="0">
                <a:solidFill>
                  <a:srgbClr val="990000"/>
                </a:solidFill>
              </a:rPr>
              <a:t>− 1, </a:t>
            </a:r>
            <a:r>
              <a:rPr lang="en-US" sz="2000" i="1" dirty="0" err="1" smtClean="0">
                <a:solidFill>
                  <a:srgbClr val="990000"/>
                </a:solidFill>
              </a:rPr>
              <a:t>quelle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andere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ziel</a:t>
            </a:r>
            <a:r>
              <a:rPr lang="en-US" sz="9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940037" name="AutoShape 5"/>
          <p:cNvSpPr>
            <a:spLocks noChangeArrowheads="1"/>
          </p:cNvSpPr>
          <p:nvPr/>
        </p:nvSpPr>
        <p:spPr bwMode="auto">
          <a:xfrm>
            <a:off x="2269930" y="5272418"/>
            <a:ext cx="4425950" cy="381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72000" tIns="0" rIns="0" bIns="0"/>
          <a:lstStyle/>
          <a:p>
            <a:r>
              <a:rPr lang="en-US" sz="2000" i="1" dirty="0" err="1">
                <a:solidFill>
                  <a:srgbClr val="990000"/>
                </a:solidFill>
              </a:rPr>
              <a:t>hanoi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n </a:t>
            </a:r>
            <a:r>
              <a:rPr lang="en-US" sz="2000" dirty="0">
                <a:solidFill>
                  <a:srgbClr val="990000"/>
                </a:solidFill>
              </a:rPr>
              <a:t>− 1, </a:t>
            </a:r>
            <a:r>
              <a:rPr lang="en-US" sz="2000" i="1" dirty="0" err="1" smtClean="0">
                <a:solidFill>
                  <a:srgbClr val="990000"/>
                </a:solidFill>
              </a:rPr>
              <a:t>andere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ziel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quelle</a:t>
            </a:r>
            <a:r>
              <a:rPr lang="en-US" sz="9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Die Türme von Hanoi</a:t>
            </a:r>
            <a:endParaRPr lang="de-CH" noProof="0"/>
          </a:p>
        </p:txBody>
      </p:sp>
      <p:pic>
        <p:nvPicPr>
          <p:cNvPr id="6103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Was wir bisher gesehen haben:</a:t>
            </a:r>
            <a:endParaRPr lang="de-CH" noProof="0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Eine Definition ist rekursiv, falls sie den eigenen Begriff auf ein kleineres Ziel anwendet.</a:t>
            </a:r>
          </a:p>
          <a:p>
            <a:endParaRPr lang="de-CH" noProof="0" dirty="0" smtClean="0"/>
          </a:p>
          <a:p>
            <a:r>
              <a:rPr lang="de-CH" dirty="0" smtClean="0"/>
              <a:t>Was alles rekursiv sein kann:</a:t>
            </a:r>
            <a:r>
              <a:rPr lang="de-CH" noProof="0" dirty="0" smtClean="0"/>
              <a:t> </a:t>
            </a:r>
            <a:r>
              <a:rPr lang="de-CH" dirty="0" smtClean="0"/>
              <a:t>Eine</a:t>
            </a:r>
            <a:r>
              <a:rPr lang="de-CH" noProof="0" dirty="0" smtClean="0"/>
              <a:t> </a:t>
            </a:r>
            <a:r>
              <a:rPr lang="de-CH" dirty="0" err="1" smtClean="0"/>
              <a:t>R</a:t>
            </a:r>
            <a:r>
              <a:rPr lang="de-CH" noProof="0" dirty="0" err="1" smtClean="0"/>
              <a:t>outine</a:t>
            </a:r>
            <a:r>
              <a:rPr lang="de-CH" noProof="0" dirty="0" smtClean="0"/>
              <a:t>,  die Definition eines Konzeptes…</a:t>
            </a:r>
          </a:p>
          <a:p>
            <a:endParaRPr lang="de-CH" noProof="0" dirty="0" smtClean="0"/>
          </a:p>
          <a:p>
            <a:r>
              <a:rPr lang="de-CH" noProof="0" dirty="0" smtClean="0"/>
              <a:t>Immer </a:t>
            </a:r>
            <a:r>
              <a:rPr lang="de-CH" noProof="0" dirty="0" err="1" smtClean="0"/>
              <a:t>noc</a:t>
            </a:r>
            <a:r>
              <a:rPr lang="de-CH" dirty="0" smtClean="0"/>
              <a:t>h einiges unklar:</a:t>
            </a:r>
            <a:r>
              <a:rPr lang="de-CH" noProof="0" dirty="0" smtClean="0"/>
              <a:t> Besteht nicht die Gefahr einer zyklischen Definition?</a:t>
            </a:r>
          </a:p>
          <a:p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7848600" cy="435600"/>
          </a:xfrm>
        </p:spPr>
        <p:txBody>
          <a:bodyPr/>
          <a:lstStyle/>
          <a:p>
            <a:r>
              <a:rPr lang="de-CH" noProof="0" dirty="0" smtClean="0"/>
              <a:t>Rekursionsvariante</a:t>
            </a:r>
            <a:endParaRPr lang="de-CH" noProof="0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44725"/>
            <a:ext cx="8713787" cy="2246313"/>
          </a:xfrm>
        </p:spPr>
        <p:txBody>
          <a:bodyPr/>
          <a:lstStyle/>
          <a:p>
            <a:pPr marL="1001713" lvl="1"/>
            <a:r>
              <a:rPr lang="de-CH" noProof="0" dirty="0" smtClean="0">
                <a:solidFill>
                  <a:schemeClr val="tx1"/>
                </a:solidFill>
              </a:rPr>
              <a:t>Die Variante ist immer</a:t>
            </a:r>
            <a:r>
              <a:rPr lang="de-CH" noProof="0" dirty="0" smtClean="0">
                <a:solidFill>
                  <a:srgbClr val="3333FF"/>
                </a:solidFill>
              </a:rPr>
              <a:t> &gt;= 0</a:t>
            </a:r>
            <a:r>
              <a:rPr lang="de-CH" noProof="0" dirty="0" smtClean="0">
                <a:solidFill>
                  <a:schemeClr val="tx1"/>
                </a:solidFill>
              </a:rPr>
              <a:t> (Aus der Vorbedingung)</a:t>
            </a:r>
          </a:p>
          <a:p>
            <a:pPr marL="1001713" lvl="1"/>
            <a:r>
              <a:rPr lang="de-CH" dirty="0" smtClean="0"/>
              <a:t>Falls die Variante zu Beginn einer </a:t>
            </a:r>
            <a:r>
              <a:rPr lang="de-CH" dirty="0" err="1" smtClean="0"/>
              <a:t>Routinenausführung</a:t>
            </a:r>
            <a:r>
              <a:rPr lang="de-CH" dirty="0" smtClean="0"/>
              <a:t> den Wert </a:t>
            </a:r>
            <a:r>
              <a:rPr lang="de-CH" i="1" noProof="0" dirty="0" smtClean="0">
                <a:solidFill>
                  <a:srgbClr val="3333FF"/>
                </a:solidFill>
              </a:rPr>
              <a:t>v</a:t>
            </a:r>
            <a:r>
              <a:rPr lang="de-CH" noProof="0" dirty="0" smtClean="0">
                <a:solidFill>
                  <a:schemeClr val="tx1"/>
                </a:solidFill>
              </a:rPr>
              <a:t>  hat, gilt für den Wert </a:t>
            </a:r>
            <a:r>
              <a:rPr lang="de-CH" i="1" noProof="0" dirty="0" smtClean="0">
                <a:solidFill>
                  <a:srgbClr val="3333FF"/>
                </a:solidFill>
              </a:rPr>
              <a:t>v‘  </a:t>
            </a:r>
            <a:r>
              <a:rPr lang="de-CH" noProof="0" dirty="0" smtClean="0">
                <a:solidFill>
                  <a:schemeClr val="tx1"/>
                </a:solidFill>
              </a:rPr>
              <a:t>für alle rekursiven Aufrufe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	</a:t>
            </a:r>
            <a:r>
              <a:rPr lang="de-CH" noProof="0" dirty="0" smtClean="0">
                <a:solidFill>
                  <a:srgbClr val="3333FF"/>
                </a:solidFill>
              </a:rPr>
              <a:t>0 ≤ </a:t>
            </a:r>
            <a:r>
              <a:rPr lang="de-CH" i="1" noProof="0" dirty="0" smtClean="0">
                <a:solidFill>
                  <a:srgbClr val="3333FF"/>
                </a:solidFill>
              </a:rPr>
              <a:t>v‘</a:t>
            </a:r>
            <a:r>
              <a:rPr lang="de-CH" noProof="0" dirty="0" smtClean="0">
                <a:solidFill>
                  <a:srgbClr val="3333FF"/>
                </a:solidFill>
              </a:rPr>
              <a:t> &lt; </a:t>
            </a:r>
            <a:r>
              <a:rPr lang="de-CH" i="1" noProof="0" dirty="0" smtClean="0">
                <a:solidFill>
                  <a:srgbClr val="3333FF"/>
                </a:solidFill>
              </a:rPr>
              <a:t>v</a:t>
            </a:r>
            <a:endParaRPr lang="de-CH" i="1" noProof="0" dirty="0"/>
          </a:p>
        </p:txBody>
      </p:sp>
      <p:sp>
        <p:nvSpPr>
          <p:cNvPr id="830468" name="Rectangle 4"/>
          <p:cNvSpPr>
            <a:spLocks noChangeArrowheads="1"/>
          </p:cNvSpPr>
          <p:nvPr/>
        </p:nvSpPr>
        <p:spPr bwMode="auto">
          <a:xfrm>
            <a:off x="457162" y="851286"/>
            <a:ext cx="8424862" cy="12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i="0" dirty="0" smtClean="0">
                <a:solidFill>
                  <a:schemeClr val="tx1"/>
                </a:solidFill>
              </a:rPr>
              <a:t>Eine rekursive Routine sollte eine </a:t>
            </a:r>
            <a:r>
              <a:rPr lang="de-CH" dirty="0" smtClean="0"/>
              <a:t>Rekursionsvariante benutzen, eine ganze Zahl, die mit jedem Aufruf verbunden wird, so dass</a:t>
            </a:r>
            <a:r>
              <a:rPr lang="de-CH" sz="2400" i="0" dirty="0" smtClean="0">
                <a:solidFill>
                  <a:schemeClr val="tx1"/>
                </a:solidFill>
              </a:rPr>
              <a:t>:</a:t>
            </a:r>
            <a:endParaRPr lang="de-CH" sz="24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Hanoi: Wie lautet die Variante?</a:t>
            </a:r>
            <a:endParaRPr lang="de-CH" noProof="0" dirty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939800"/>
            <a:ext cx="8713787" cy="5113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i="1" noProof="0" dirty="0" err="1" smtClean="0">
                <a:solidFill>
                  <a:srgbClr val="3333FF"/>
                </a:solidFill>
              </a:rPr>
              <a:t>hanoi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n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INTEGER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;</a:t>
            </a:r>
            <a:r>
              <a:rPr lang="de-CH" sz="2000" i="1" noProof="0" dirty="0" smtClean="0">
                <a:solidFill>
                  <a:srgbClr val="3333FF"/>
                </a:solidFill>
              </a:rPr>
              <a:t> quelle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andere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CHARACTER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noProof="0" dirty="0" smtClean="0"/>
              <a:t>		</a:t>
            </a:r>
            <a:r>
              <a:rPr lang="de-CH" sz="2000" dirty="0" smtClean="0">
                <a:solidFill>
                  <a:srgbClr val="990000"/>
                </a:solidFill>
              </a:rPr>
              <a:t>-- Verschiebe</a:t>
            </a:r>
            <a:r>
              <a:rPr lang="de-CH" sz="2000" i="1" dirty="0" smtClean="0">
                <a:solidFill>
                  <a:srgbClr val="3333FF"/>
                </a:solidFill>
              </a:rPr>
              <a:t> n </a:t>
            </a:r>
            <a:r>
              <a:rPr lang="de-CH" sz="2000" dirty="0" smtClean="0">
                <a:solidFill>
                  <a:srgbClr val="990000"/>
                </a:solidFill>
              </a:rPr>
              <a:t>Scheiben von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quelle </a:t>
            </a:r>
            <a:r>
              <a:rPr lang="de-CH" sz="2000" dirty="0" smtClean="0">
                <a:solidFill>
                  <a:srgbClr val="990000"/>
                </a:solidFill>
              </a:rPr>
              <a:t>nach</a:t>
            </a:r>
            <a:r>
              <a:rPr lang="de-CH" sz="2000" i="1" dirty="0" smtClean="0">
                <a:solidFill>
                  <a:srgbClr val="3333FF"/>
                </a:solidFill>
              </a:rPr>
              <a:t> ziel</a:t>
            </a:r>
            <a:r>
              <a:rPr lang="de-CH" sz="2000" dirty="0" smtClean="0">
                <a:solidFill>
                  <a:srgbClr val="990000"/>
                </a:solidFill>
              </a:rPr>
              <a:t>,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-- mit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andere </a:t>
            </a:r>
            <a:r>
              <a:rPr lang="de-CH" sz="2000" dirty="0" smtClean="0">
                <a:solidFill>
                  <a:srgbClr val="990000"/>
                </a:solidFill>
              </a:rPr>
              <a:t>als Zwischenspeicher.</a:t>
            </a:r>
          </a:p>
          <a:p>
            <a:pPr>
              <a:lnSpc>
                <a:spcPct val="90000"/>
              </a:lnSpc>
            </a:pP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noProof="0" dirty="0" smtClean="0">
                <a:solidFill>
                  <a:srgbClr val="3333FF"/>
                </a:solidFill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9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i="1" noProof="0" dirty="0" smtClean="0">
                <a:solidFill>
                  <a:srgbClr val="3333FF"/>
                </a:solidFill>
              </a:rPr>
              <a:t> n </a:t>
            </a:r>
            <a:r>
              <a:rPr lang="de-CH" sz="2000" noProof="0" dirty="0" smtClean="0">
                <a:solidFill>
                  <a:srgbClr val="3333FF"/>
                </a:solidFill>
              </a:rPr>
              <a:t>&gt;</a:t>
            </a:r>
            <a:r>
              <a:rPr lang="de-CH" sz="2000" i="1" noProof="0" dirty="0" smtClean="0">
                <a:solidFill>
                  <a:srgbClr val="3333FF"/>
                </a:solidFill>
              </a:rPr>
              <a:t> 0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hanoi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n </a:t>
            </a:r>
            <a:r>
              <a:rPr lang="de-CH" sz="2000" noProof="0" dirty="0" smtClean="0">
                <a:solidFill>
                  <a:schemeClr val="bg1"/>
                </a:solidFill>
              </a:rPr>
              <a:t>− 1,</a:t>
            </a:r>
            <a:r>
              <a:rPr lang="de-CH" sz="2000" i="1" noProof="0" dirty="0" smtClean="0">
                <a:solidFill>
                  <a:schemeClr val="bg1"/>
                </a:solidFill>
              </a:rPr>
              <a:t> quelle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andere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ziel</a:t>
            </a:r>
            <a:r>
              <a:rPr lang="de-CH" sz="12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smtClean="0">
                <a:solidFill>
                  <a:srgbClr val="006600"/>
                </a:solidFill>
              </a:rPr>
              <a:t>umstelle </a:t>
            </a:r>
            <a:r>
              <a:rPr lang="de-CH" sz="2000" noProof="0" dirty="0" smtClean="0">
                <a:solidFill>
                  <a:srgbClr val="006600"/>
                </a:solidFill>
              </a:rPr>
              <a:t>(</a:t>
            </a:r>
            <a:r>
              <a:rPr lang="de-CH" sz="2000" i="1" noProof="0" dirty="0" smtClean="0">
                <a:solidFill>
                  <a:srgbClr val="006600"/>
                </a:solidFill>
              </a:rPr>
              <a:t>quelle</a:t>
            </a:r>
            <a:r>
              <a:rPr lang="de-CH" sz="2000" noProof="0" dirty="0" smtClean="0">
                <a:solidFill>
                  <a:srgbClr val="006600"/>
                </a:solidFill>
              </a:rPr>
              <a:t>,</a:t>
            </a:r>
            <a:r>
              <a:rPr lang="de-CH" sz="2000" i="1" noProof="0" dirty="0" smtClean="0">
                <a:solidFill>
                  <a:srgbClr val="006600"/>
                </a:solidFill>
              </a:rPr>
              <a:t> ziel</a:t>
            </a:r>
            <a:r>
              <a:rPr lang="de-CH" sz="1200" i="1" noProof="0" dirty="0" smtClean="0">
                <a:solidFill>
                  <a:srgbClr val="006600"/>
                </a:solidFill>
              </a:rPr>
              <a:t> </a:t>
            </a:r>
            <a:r>
              <a:rPr lang="de-CH" sz="2000" noProof="0" dirty="0" smtClean="0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hanoi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n </a:t>
            </a:r>
            <a:r>
              <a:rPr lang="de-CH" sz="2000" noProof="0" dirty="0" smtClean="0">
                <a:solidFill>
                  <a:schemeClr val="bg1"/>
                </a:solidFill>
              </a:rPr>
              <a:t>− 1,</a:t>
            </a:r>
            <a:r>
              <a:rPr lang="de-CH" sz="2000" i="1" noProof="0" dirty="0" smtClean="0">
                <a:solidFill>
                  <a:schemeClr val="bg1"/>
                </a:solidFill>
              </a:rPr>
              <a:t> andere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ziel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quelle</a:t>
            </a:r>
            <a:r>
              <a:rPr lang="de-CH" sz="12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832516" name="AutoShape 4"/>
          <p:cNvSpPr>
            <a:spLocks noChangeArrowheads="1"/>
          </p:cNvSpPr>
          <p:nvPr/>
        </p:nvSpPr>
        <p:spPr bwMode="auto">
          <a:xfrm>
            <a:off x="2896261" y="3808743"/>
            <a:ext cx="4425950" cy="381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08000" tIns="0" rIns="0" bIns="0"/>
          <a:lstStyle/>
          <a:p>
            <a:r>
              <a:rPr lang="en-US" sz="2000" i="1" dirty="0" err="1">
                <a:solidFill>
                  <a:srgbClr val="990000"/>
                </a:solidFill>
              </a:rPr>
              <a:t>hanoi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n </a:t>
            </a:r>
            <a:r>
              <a:rPr lang="en-US" sz="2000" dirty="0">
                <a:solidFill>
                  <a:srgbClr val="990000"/>
                </a:solidFill>
              </a:rPr>
              <a:t>− 1,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i="1" dirty="0" err="1" smtClean="0">
                <a:solidFill>
                  <a:srgbClr val="990000"/>
                </a:solidFill>
              </a:rPr>
              <a:t>quelle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andere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ziel</a:t>
            </a:r>
            <a:r>
              <a:rPr lang="en-US" sz="9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832517" name="AutoShape 5"/>
          <p:cNvSpPr>
            <a:spLocks noChangeArrowheads="1"/>
          </p:cNvSpPr>
          <p:nvPr/>
        </p:nvSpPr>
        <p:spPr bwMode="auto">
          <a:xfrm>
            <a:off x="2920074" y="4734256"/>
            <a:ext cx="4425950" cy="381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08000" tIns="0" rIns="0" bIns="0"/>
          <a:lstStyle/>
          <a:p>
            <a:r>
              <a:rPr lang="en-US" sz="2000" i="1" dirty="0" err="1">
                <a:solidFill>
                  <a:srgbClr val="990000"/>
                </a:solidFill>
              </a:rPr>
              <a:t>hanoi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n</a:t>
            </a:r>
            <a:r>
              <a:rPr lang="en-US" sz="2000" dirty="0">
                <a:solidFill>
                  <a:srgbClr val="990000"/>
                </a:solidFill>
              </a:rPr>
              <a:t> − 1,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i="1" dirty="0" err="1" smtClean="0">
                <a:solidFill>
                  <a:srgbClr val="990000"/>
                </a:solidFill>
              </a:rPr>
              <a:t>andere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ziel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quelle</a:t>
            </a:r>
            <a:r>
              <a:rPr lang="en-US" sz="9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57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44410"/>
            <a:ext cx="27209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Ausgeben: Was ist die Variante?</a:t>
            </a:r>
            <a:endParaRPr lang="de-CH" noProof="0" dirty="0"/>
          </a:p>
        </p:txBody>
      </p:sp>
      <p:sp>
        <p:nvSpPr>
          <p:cNvPr id="83457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979488"/>
            <a:ext cx="8713787" cy="5402262"/>
          </a:xfrm>
          <a:noFill/>
          <a:ln/>
        </p:spPr>
        <p:txBody>
          <a:bodyPr/>
          <a:lstStyle/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sz="1800" b="1" noProof="0" dirty="0" err="1" smtClean="0">
                <a:solidFill>
                  <a:schemeClr val="accent2"/>
                </a:solidFill>
              </a:rPr>
              <a:t>class</a:t>
            </a:r>
            <a:r>
              <a:rPr lang="de-CH" sz="1800" i="1" noProof="0" dirty="0" smtClean="0">
                <a:solidFill>
                  <a:srgbClr val="3333FF"/>
                </a:solidFill>
              </a:rPr>
              <a:t> BINARY_SEARCH_TREE  </a:t>
            </a:r>
            <a:r>
              <a:rPr lang="de-CH" sz="1800" noProof="0" dirty="0" smtClean="0">
                <a:solidFill>
                  <a:srgbClr val="3333FF"/>
                </a:solidFill>
              </a:rPr>
              <a:t>[</a:t>
            </a:r>
            <a:r>
              <a:rPr lang="de-CH" sz="1800" i="1" noProof="0" dirty="0" smtClean="0">
                <a:solidFill>
                  <a:srgbClr val="3333FF"/>
                </a:solidFill>
              </a:rPr>
              <a:t>G ...</a:t>
            </a:r>
            <a:r>
              <a:rPr lang="de-CH" sz="1800" noProof="0" dirty="0" smtClean="0">
                <a:solidFill>
                  <a:srgbClr val="3333FF"/>
                </a:solidFill>
              </a:rPr>
              <a:t>]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1800" i="1" noProof="0" dirty="0" smtClean="0">
              <a:solidFill>
                <a:srgbClr val="3333FF"/>
              </a:solidFill>
            </a:endParaRP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item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G</a:t>
            </a: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  </a:t>
            </a:r>
            <a:r>
              <a:rPr lang="de-CH" sz="2000" i="1" noProof="0" dirty="0" smtClean="0">
                <a:solidFill>
                  <a:schemeClr val="bg1"/>
                </a:solidFill>
              </a:rPr>
              <a:t>BINARY_SEARCH_TREE</a:t>
            </a:r>
            <a:endParaRPr lang="de-CH" sz="2000" noProof="0" dirty="0" smtClean="0">
              <a:solidFill>
                <a:srgbClr val="3333FF"/>
              </a:solidFill>
            </a:endParaRP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endParaRPr lang="de-CH" sz="2000" i="1" noProof="0" dirty="0" smtClean="0">
              <a:solidFill>
                <a:srgbClr val="3333FF"/>
              </a:solidFill>
            </a:endParaRP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noProof="0" dirty="0" smtClean="0"/>
              <a:t>	 </a:t>
            </a:r>
            <a:r>
              <a:rPr lang="de-CH" i="1" noProof="0" dirty="0" err="1" smtClean="0">
                <a:solidFill>
                  <a:srgbClr val="3333FF"/>
                </a:solidFill>
              </a:rPr>
              <a:t>print_sorted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     </a:t>
            </a:r>
            <a:r>
              <a:rPr lang="de-CH" noProof="0" dirty="0" smtClean="0">
                <a:solidFill>
                  <a:srgbClr val="990000"/>
                </a:solidFill>
              </a:rPr>
              <a:t>-- Elemente geordnet ausgeben.</a:t>
            </a:r>
          </a:p>
          <a:p>
            <a:pPr defTabSz="428625">
              <a:lnSpc>
                <a:spcPct val="9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 defTabSz="428625">
              <a:lnSpc>
                <a:spcPct val="6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left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b="1" noProof="0" dirty="0" smtClean="0">
                <a:solidFill>
                  <a:schemeClr val="accent2"/>
                </a:solidFill>
              </a:rPr>
              <a:t> 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b="1" noProof="0" dirty="0" smtClean="0">
                <a:solidFill>
                  <a:schemeClr val="accent2"/>
                </a:solidFill>
              </a:rPr>
              <a:t>   </a:t>
            </a:r>
            <a:r>
              <a:rPr lang="de-CH" i="1" noProof="0" dirty="0" err="1" smtClean="0">
                <a:solidFill>
                  <a:schemeClr val="bg1"/>
                </a:solidFill>
              </a:rPr>
              <a:t>left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print_sorted</a:t>
            </a:r>
            <a:r>
              <a:rPr lang="de-CH" i="1" noProof="0" dirty="0" smtClean="0">
                <a:solidFill>
                  <a:schemeClr val="bg1"/>
                </a:solidFill>
              </a:rPr>
              <a:t> 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 defTabSz="428625">
              <a:lnSpc>
                <a:spcPct val="19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i="1" noProof="0" dirty="0" smtClean="0"/>
              <a:t>			</a:t>
            </a:r>
            <a:r>
              <a:rPr lang="de-CH" i="1" noProof="0" dirty="0" err="1" smtClean="0">
                <a:solidFill>
                  <a:srgbClr val="006600"/>
                </a:solidFill>
              </a:rPr>
              <a:t>print</a:t>
            </a:r>
            <a:r>
              <a:rPr lang="de-CH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>
                <a:solidFill>
                  <a:srgbClr val="006600"/>
                </a:solidFill>
              </a:rPr>
              <a:t>(</a:t>
            </a:r>
            <a:r>
              <a:rPr lang="de-CH" i="1" noProof="0" dirty="0" smtClean="0">
                <a:solidFill>
                  <a:srgbClr val="006600"/>
                </a:solidFill>
              </a:rPr>
              <a:t>item</a:t>
            </a:r>
            <a:r>
              <a:rPr lang="de-CH" noProof="0" dirty="0" smtClean="0">
                <a:solidFill>
                  <a:srgbClr val="006600"/>
                </a:solidFill>
              </a:rPr>
              <a:t>)</a:t>
            </a:r>
          </a:p>
          <a:p>
            <a:pPr defTabSz="428625">
              <a:lnSpc>
                <a:spcPct val="90000"/>
              </a:lnSpc>
              <a:spcBef>
                <a:spcPct val="0"/>
              </a:spcBef>
              <a:tabLst>
                <a:tab pos="625475" algn="l"/>
              </a:tabLst>
            </a:pPr>
            <a:endParaRPr lang="de-CH" noProof="0" dirty="0" smtClean="0"/>
          </a:p>
          <a:p>
            <a:pPr defTabSz="428625">
              <a:lnSpc>
                <a:spcPct val="5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	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right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/=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Void</a:t>
            </a: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b="1" noProof="0" dirty="0" smtClean="0">
                <a:solidFill>
                  <a:schemeClr val="accent2"/>
                </a:solidFill>
              </a:rPr>
              <a:t>  </a:t>
            </a:r>
            <a:r>
              <a:rPr lang="de-CH" i="1" noProof="0" dirty="0" err="1" smtClean="0">
                <a:solidFill>
                  <a:schemeClr val="bg1"/>
                </a:solidFill>
              </a:rPr>
              <a:t>right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print_sorted</a:t>
            </a:r>
            <a:r>
              <a:rPr lang="de-CH" i="1" noProof="0" dirty="0" smtClean="0"/>
              <a:t> 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 defTabSz="428625">
              <a:lnSpc>
                <a:spcPct val="130000"/>
              </a:lnSpc>
              <a:spcBef>
                <a:spcPct val="0"/>
              </a:spcBef>
              <a:tabLst>
                <a:tab pos="625475" algn="l"/>
              </a:tabLst>
            </a:pPr>
            <a:r>
              <a:rPr lang="de-CH" noProof="0" dirty="0" smtClean="0"/>
              <a:t>	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 defTabSz="428625">
              <a:lnSpc>
                <a:spcPct val="80000"/>
              </a:lnSpc>
              <a:tabLst>
                <a:tab pos="625475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834574" name="AutoShape 14"/>
          <p:cNvSpPr>
            <a:spLocks noChangeArrowheads="1"/>
          </p:cNvSpPr>
          <p:nvPr/>
        </p:nvSpPr>
        <p:spPr bwMode="auto">
          <a:xfrm>
            <a:off x="4659313" y="3171825"/>
            <a:ext cx="2797175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990000"/>
                </a:solidFill>
              </a:rPr>
              <a:t>left</a:t>
            </a:r>
            <a:r>
              <a:rPr lang="en-US" sz="4000" i="1" dirty="0" err="1">
                <a:solidFill>
                  <a:srgbClr val="990000"/>
                </a:solidFill>
              </a:rPr>
              <a:t>.</a:t>
            </a:r>
            <a:r>
              <a:rPr lang="en-US" sz="2400" i="1" dirty="0" err="1">
                <a:solidFill>
                  <a:srgbClr val="990000"/>
                </a:solidFill>
              </a:rPr>
              <a:t>print_sorted</a:t>
            </a:r>
            <a:endParaRPr lang="en-US" sz="2400" i="1" dirty="0">
              <a:solidFill>
                <a:srgbClr val="990000"/>
              </a:solidFill>
            </a:endParaRPr>
          </a:p>
        </p:txBody>
      </p:sp>
      <p:sp>
        <p:nvSpPr>
          <p:cNvPr id="834575" name="AutoShape 15"/>
          <p:cNvSpPr>
            <a:spLocks noChangeArrowheads="1"/>
          </p:cNvSpPr>
          <p:nvPr/>
        </p:nvSpPr>
        <p:spPr bwMode="auto">
          <a:xfrm>
            <a:off x="4679950" y="4492625"/>
            <a:ext cx="2827338" cy="4222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60000"/>
              </a:lnSpc>
            </a:pPr>
            <a:r>
              <a:rPr lang="en-US" sz="2400" i="1" dirty="0" err="1">
                <a:solidFill>
                  <a:srgbClr val="990000"/>
                </a:solidFill>
              </a:rPr>
              <a:t>right</a:t>
            </a:r>
            <a:r>
              <a:rPr lang="en-US" sz="4000" i="1" dirty="0" err="1">
                <a:solidFill>
                  <a:srgbClr val="990000"/>
                </a:solidFill>
              </a:rPr>
              <a:t>.</a:t>
            </a:r>
            <a:r>
              <a:rPr lang="en-US" sz="2400" i="1" dirty="0" err="1">
                <a:solidFill>
                  <a:srgbClr val="990000"/>
                </a:solidFill>
              </a:rPr>
              <a:t>print_sorted</a:t>
            </a:r>
            <a:endParaRPr lang="en-US" sz="2400" i="1" dirty="0">
              <a:solidFill>
                <a:srgbClr val="990000"/>
              </a:solidFill>
            </a:endParaRPr>
          </a:p>
        </p:txBody>
      </p:sp>
      <p:sp>
        <p:nvSpPr>
          <p:cNvPr id="834576" name="AutoShape 16"/>
          <p:cNvSpPr>
            <a:spLocks noChangeArrowheads="1"/>
          </p:cNvSpPr>
          <p:nvPr/>
        </p:nvSpPr>
        <p:spPr bwMode="auto">
          <a:xfrm>
            <a:off x="2341563" y="1528763"/>
            <a:ext cx="3649662" cy="3714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000" i="1">
                <a:solidFill>
                  <a:srgbClr val="3333FF"/>
                </a:solidFill>
              </a:rPr>
              <a:t>BINARY_SEARCH_TREE [G</a:t>
            </a:r>
            <a:r>
              <a:rPr lang="en-US" sz="1400" i="1">
                <a:solidFill>
                  <a:srgbClr val="3333FF"/>
                </a:solidFill>
              </a:rPr>
              <a:t> </a:t>
            </a:r>
            <a:r>
              <a:rPr lang="en-US" sz="2000" i="1">
                <a:solidFill>
                  <a:srgbClr val="3333FF"/>
                </a:solidFill>
              </a:rPr>
              <a:t>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Verträge für rekursive Routinen</a:t>
            </a:r>
            <a:endParaRPr lang="de-CH" noProof="0" dirty="0"/>
          </a:p>
        </p:txBody>
      </p:sp>
      <p:sp>
        <p:nvSpPr>
          <p:cNvPr id="902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5263" y="1003300"/>
            <a:ext cx="8713787" cy="55245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2000" i="1" noProof="0" dirty="0" err="1" smtClean="0">
                <a:solidFill>
                  <a:srgbClr val="3333FF"/>
                </a:solidFill>
              </a:rPr>
              <a:t>hanoi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n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INTEGER</a:t>
            </a:r>
            <a:r>
              <a:rPr lang="de-CH" sz="2000" noProof="0" dirty="0" smtClean="0">
                <a:solidFill>
                  <a:srgbClr val="3333FF"/>
                </a:solidFill>
              </a:rPr>
              <a:t>;</a:t>
            </a:r>
            <a:r>
              <a:rPr lang="de-CH" sz="2000" i="1" noProof="0" dirty="0" smtClean="0">
                <a:solidFill>
                  <a:srgbClr val="3333FF"/>
                </a:solidFill>
              </a:rPr>
              <a:t> quelle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andere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CHARACTER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noProof="0" dirty="0" smtClean="0"/>
              <a:t>	               </a:t>
            </a:r>
            <a:r>
              <a:rPr lang="de-CH" sz="2000" dirty="0" smtClean="0">
                <a:solidFill>
                  <a:srgbClr val="990000"/>
                </a:solidFill>
              </a:rPr>
              <a:t>-- Verschiebe</a:t>
            </a:r>
            <a:r>
              <a:rPr lang="de-CH" sz="2000" i="1" dirty="0" smtClean="0">
                <a:solidFill>
                  <a:srgbClr val="3333FF"/>
                </a:solidFill>
              </a:rPr>
              <a:t> n </a:t>
            </a:r>
            <a:r>
              <a:rPr lang="de-CH" sz="2000" dirty="0" smtClean="0">
                <a:solidFill>
                  <a:srgbClr val="990000"/>
                </a:solidFill>
              </a:rPr>
              <a:t>Scheiben von</a:t>
            </a:r>
            <a:r>
              <a:rPr lang="de-CH" sz="2000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quelle </a:t>
            </a:r>
            <a:r>
              <a:rPr lang="de-CH" sz="2000" dirty="0" smtClean="0">
                <a:solidFill>
                  <a:srgbClr val="990000"/>
                </a:solidFill>
              </a:rPr>
              <a:t>nach</a:t>
            </a:r>
            <a:r>
              <a:rPr lang="de-CH" sz="2000" i="1" dirty="0" smtClean="0">
                <a:solidFill>
                  <a:srgbClr val="3333FF"/>
                </a:solidFill>
              </a:rPr>
              <a:t> ziel</a:t>
            </a:r>
            <a:r>
              <a:rPr lang="de-CH" sz="2000" dirty="0" smtClean="0">
                <a:solidFill>
                  <a:srgbClr val="990000"/>
                </a:solidFill>
              </a:rPr>
              <a:t>,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      -- mit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andere </a:t>
            </a:r>
            <a:r>
              <a:rPr lang="de-CH" sz="2000" dirty="0" smtClean="0">
                <a:solidFill>
                  <a:srgbClr val="990000"/>
                </a:solidFill>
              </a:rPr>
              <a:t>als Zwischenspeicher.</a:t>
            </a:r>
          </a:p>
          <a:p>
            <a:pPr>
              <a:lnSpc>
                <a:spcPct val="80000"/>
              </a:lnSpc>
            </a:pPr>
            <a:r>
              <a:rPr lang="de-CH" sz="2000" i="1" noProof="0" dirty="0" smtClean="0">
                <a:solidFill>
                  <a:srgbClr val="990000"/>
                </a:solidFill>
              </a:rPr>
              <a:t>		--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variant</a:t>
            </a:r>
            <a:r>
              <a:rPr lang="de-CH" sz="2000" b="1" noProof="0" dirty="0" smtClean="0">
                <a:solidFill>
                  <a:srgbClr val="990000"/>
                </a:solidFill>
              </a:rPr>
              <a:t>:</a:t>
            </a:r>
            <a:r>
              <a:rPr lang="de-CH" sz="2000" i="1" noProof="0" dirty="0" smtClean="0">
                <a:solidFill>
                  <a:srgbClr val="990000"/>
                </a:solidFill>
              </a:rPr>
              <a:t> n</a:t>
            </a:r>
          </a:p>
          <a:p>
            <a:pPr>
              <a:lnSpc>
                <a:spcPct val="80000"/>
              </a:lnSpc>
            </a:pPr>
            <a:r>
              <a:rPr lang="de-CH" sz="2000" i="1" noProof="0" dirty="0" smtClean="0">
                <a:solidFill>
                  <a:srgbClr val="990000"/>
                </a:solidFill>
              </a:rPr>
              <a:t>		--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invariant</a:t>
            </a:r>
            <a:r>
              <a:rPr lang="de-CH" sz="2000" b="1" noProof="0" dirty="0" smtClean="0">
                <a:solidFill>
                  <a:srgbClr val="990000"/>
                </a:solidFill>
              </a:rPr>
              <a:t>:</a:t>
            </a:r>
            <a:r>
              <a:rPr lang="de-CH" sz="2000" i="1" noProof="0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Die Scheiben auf jeder Nadel sind </a:t>
            </a:r>
            <a:r>
              <a:rPr lang="de-CH" sz="2000" noProof="0" dirty="0" smtClean="0">
                <a:solidFill>
                  <a:srgbClr val="990000"/>
                </a:solidFill>
              </a:rPr>
              <a:t/>
            </a:r>
            <a:br>
              <a:rPr lang="de-CH" sz="2000" noProof="0" dirty="0" smtClean="0">
                <a:solidFill>
                  <a:srgbClr val="990000"/>
                </a:solidFill>
              </a:rPr>
            </a:br>
            <a:r>
              <a:rPr lang="de-CH" sz="2000" noProof="0" dirty="0" smtClean="0">
                <a:solidFill>
                  <a:srgbClr val="990000"/>
                </a:solidFill>
              </a:rPr>
              <a:t>		-- abnehmend in ihrer Grösse</a:t>
            </a:r>
          </a:p>
          <a:p>
            <a:pPr>
              <a:lnSpc>
                <a:spcPct val="8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noProof="0" dirty="0" smtClean="0">
                <a:solidFill>
                  <a:srgbClr val="3333FF"/>
                </a:solidFill>
              </a:rPr>
              <a:t>…</a:t>
            </a:r>
          </a:p>
          <a:p>
            <a:pPr>
              <a:lnSpc>
                <a:spcPct val="8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8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i="1" noProof="0" dirty="0" smtClean="0">
                <a:solidFill>
                  <a:srgbClr val="3333FF"/>
                </a:solidFill>
              </a:rPr>
              <a:t> n </a:t>
            </a:r>
            <a:r>
              <a:rPr lang="de-CH" sz="2000" noProof="0" dirty="0" smtClean="0">
                <a:solidFill>
                  <a:srgbClr val="3333FF"/>
                </a:solidFill>
              </a:rPr>
              <a:t>&gt;</a:t>
            </a:r>
            <a:r>
              <a:rPr lang="de-CH" sz="2000" i="1" noProof="0" dirty="0" smtClean="0">
                <a:solidFill>
                  <a:srgbClr val="3333FF"/>
                </a:solidFill>
              </a:rPr>
              <a:t> 0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hanoi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n </a:t>
            </a:r>
            <a:r>
              <a:rPr lang="de-CH" sz="2000" noProof="0" dirty="0" smtClean="0">
                <a:solidFill>
                  <a:schemeClr val="bg1"/>
                </a:solidFill>
              </a:rPr>
              <a:t>− 1,</a:t>
            </a:r>
            <a:r>
              <a:rPr lang="de-CH" sz="2000" i="1" noProof="0" dirty="0" smtClean="0">
                <a:solidFill>
                  <a:schemeClr val="bg1"/>
                </a:solidFill>
              </a:rPr>
              <a:t> quelle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andere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ziel</a:t>
            </a:r>
            <a:r>
              <a:rPr lang="de-CH" sz="12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smtClean="0">
                <a:solidFill>
                  <a:srgbClr val="006600"/>
                </a:solidFill>
              </a:rPr>
              <a:t>umstelle </a:t>
            </a:r>
            <a:r>
              <a:rPr lang="de-CH" sz="2000" noProof="0" dirty="0" smtClean="0">
                <a:solidFill>
                  <a:srgbClr val="006600"/>
                </a:solidFill>
              </a:rPr>
              <a:t>(</a:t>
            </a:r>
            <a:r>
              <a:rPr lang="de-CH" sz="2000" i="1" noProof="0" dirty="0" smtClean="0">
                <a:solidFill>
                  <a:srgbClr val="006600"/>
                </a:solidFill>
              </a:rPr>
              <a:t>quelle</a:t>
            </a:r>
            <a:r>
              <a:rPr lang="de-CH" sz="2000" noProof="0" dirty="0" smtClean="0">
                <a:solidFill>
                  <a:srgbClr val="006600"/>
                </a:solidFill>
              </a:rPr>
              <a:t>,</a:t>
            </a:r>
            <a:r>
              <a:rPr lang="de-CH" sz="2000" i="1" noProof="0" dirty="0" smtClean="0">
                <a:solidFill>
                  <a:srgbClr val="006600"/>
                </a:solidFill>
              </a:rPr>
              <a:t> ziel</a:t>
            </a:r>
            <a:r>
              <a:rPr lang="de-CH" sz="1200" i="1" noProof="0" dirty="0" smtClean="0">
                <a:solidFill>
                  <a:srgbClr val="006600"/>
                </a:solidFill>
              </a:rPr>
              <a:t> </a:t>
            </a:r>
            <a:r>
              <a:rPr lang="de-CH" sz="2000" noProof="0" dirty="0" smtClean="0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hanoi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n </a:t>
            </a:r>
            <a:r>
              <a:rPr lang="de-CH" sz="2000" noProof="0" dirty="0" smtClean="0">
                <a:solidFill>
                  <a:schemeClr val="bg1"/>
                </a:solidFill>
              </a:rPr>
              <a:t>− 1,</a:t>
            </a:r>
            <a:r>
              <a:rPr lang="de-CH" sz="2000" i="1" noProof="0" dirty="0" smtClean="0">
                <a:solidFill>
                  <a:schemeClr val="bg1"/>
                </a:solidFill>
              </a:rPr>
              <a:t> andere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ziel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quelle</a:t>
            </a:r>
            <a:r>
              <a:rPr lang="de-CH" sz="12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</a:pPr>
            <a:endParaRPr lang="de-CH" noProof="0" dirty="0"/>
          </a:p>
        </p:txBody>
      </p:sp>
      <p:sp>
        <p:nvSpPr>
          <p:cNvPr id="902150" name="AutoShape 6"/>
          <p:cNvSpPr>
            <a:spLocks noChangeArrowheads="1"/>
          </p:cNvSpPr>
          <p:nvPr/>
        </p:nvSpPr>
        <p:spPr bwMode="auto">
          <a:xfrm>
            <a:off x="2949426" y="4189743"/>
            <a:ext cx="4013553" cy="381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72000" tIns="0" rIns="0" bIns="0"/>
          <a:lstStyle/>
          <a:p>
            <a:r>
              <a:rPr lang="en-US" sz="2000" i="1" dirty="0" err="1">
                <a:solidFill>
                  <a:srgbClr val="990000"/>
                </a:solidFill>
              </a:rPr>
              <a:t>hanoi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n </a:t>
            </a:r>
            <a:r>
              <a:rPr lang="en-US" sz="2000" dirty="0">
                <a:solidFill>
                  <a:srgbClr val="990000"/>
                </a:solidFill>
              </a:rPr>
              <a:t>− 1,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i="1" dirty="0" err="1" smtClean="0">
                <a:solidFill>
                  <a:srgbClr val="990000"/>
                </a:solidFill>
              </a:rPr>
              <a:t>quelle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andere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ziel</a:t>
            </a:r>
            <a:r>
              <a:rPr lang="en-US" sz="9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902151" name="AutoShape 7"/>
          <p:cNvSpPr>
            <a:spLocks noChangeArrowheads="1"/>
          </p:cNvSpPr>
          <p:nvPr/>
        </p:nvSpPr>
        <p:spPr bwMode="auto">
          <a:xfrm>
            <a:off x="2973239" y="5102556"/>
            <a:ext cx="4045078" cy="381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72000" tIns="0" rIns="0" bIns="0"/>
          <a:lstStyle/>
          <a:p>
            <a:r>
              <a:rPr lang="en-US" sz="2000" i="1" dirty="0" err="1">
                <a:solidFill>
                  <a:srgbClr val="990000"/>
                </a:solidFill>
              </a:rPr>
              <a:t>hanoi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n </a:t>
            </a:r>
            <a:r>
              <a:rPr lang="en-US" sz="2000" dirty="0">
                <a:solidFill>
                  <a:srgbClr val="990000"/>
                </a:solidFill>
              </a:rPr>
              <a:t>− 1, </a:t>
            </a:r>
            <a:r>
              <a:rPr lang="en-US" sz="2000" i="1" dirty="0" err="1" smtClean="0">
                <a:solidFill>
                  <a:srgbClr val="990000"/>
                </a:solidFill>
              </a:rPr>
              <a:t>andere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ziel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quelle</a:t>
            </a:r>
            <a:r>
              <a:rPr lang="en-US" sz="9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err="1" smtClean="0"/>
              <a:t>McCarthy’s</a:t>
            </a:r>
            <a:r>
              <a:rPr lang="de-CH" noProof="0" dirty="0" smtClean="0"/>
              <a:t> 91-Funktion</a:t>
            </a:r>
            <a:endParaRPr lang="de-CH" noProof="0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 =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pPr lvl="1"/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 – 10 		</a:t>
            </a:r>
            <a:r>
              <a:rPr lang="de-CH" dirty="0" smtClean="0"/>
              <a:t>falls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 &gt; 100</a:t>
            </a:r>
          </a:p>
          <a:p>
            <a:pPr lvl="1"/>
            <a:endParaRPr lang="de-CH" noProof="0" dirty="0" smtClean="0">
              <a:solidFill>
                <a:srgbClr val="3333FF"/>
              </a:solidFill>
            </a:endParaRPr>
          </a:p>
          <a:p>
            <a:pPr lvl="1"/>
            <a:r>
              <a:rPr lang="de-CH" i="1" noProof="0" dirty="0" smtClean="0">
                <a:solidFill>
                  <a:srgbClr val="990000"/>
                </a:solidFill>
              </a:rPr>
              <a:t> </a:t>
            </a:r>
            <a:r>
              <a:rPr lang="de-CH" i="1" noProof="0" dirty="0" smtClean="0">
                <a:solidFill>
                  <a:schemeClr val="bg1"/>
                </a:solidFill>
              </a:rPr>
              <a:t>M</a:t>
            </a:r>
            <a:r>
              <a:rPr lang="de-CH" noProof="0" dirty="0" smtClean="0">
                <a:solidFill>
                  <a:srgbClr val="3333FF"/>
                </a:solidFill>
              </a:rPr>
              <a:t> ( </a:t>
            </a:r>
            <a:r>
              <a:rPr lang="de-CH" i="1" noProof="0" dirty="0" smtClean="0">
                <a:solidFill>
                  <a:schemeClr val="bg1"/>
                </a:solidFill>
              </a:rPr>
              <a:t>M</a:t>
            </a:r>
            <a:r>
              <a:rPr lang="de-CH" noProof="0" dirty="0" smtClean="0">
                <a:solidFill>
                  <a:srgbClr val="3333FF"/>
                </a:solidFill>
              </a:rPr>
              <a:t> 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 + 11)) 	</a:t>
            </a:r>
            <a:r>
              <a:rPr lang="de-CH" dirty="0" smtClean="0"/>
              <a:t>falls</a:t>
            </a:r>
            <a:r>
              <a:rPr lang="de-CH" noProof="0" dirty="0" smtClean="0">
                <a:solidFill>
                  <a:srgbClr val="3333FF"/>
                </a:solidFill>
              </a:rPr>
              <a:t> 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 ≤ 100</a:t>
            </a:r>
            <a:endParaRPr lang="de-CH" noProof="0" dirty="0">
              <a:solidFill>
                <a:srgbClr val="3333FF"/>
              </a:solidFill>
            </a:endParaRPr>
          </a:p>
        </p:txBody>
      </p:sp>
      <p:sp>
        <p:nvSpPr>
          <p:cNvPr id="838660" name="AutoShape 4"/>
          <p:cNvSpPr>
            <a:spLocks noChangeArrowheads="1"/>
          </p:cNvSpPr>
          <p:nvPr/>
        </p:nvSpPr>
        <p:spPr bwMode="auto">
          <a:xfrm>
            <a:off x="1213777" y="2665212"/>
            <a:ext cx="398462" cy="3905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>
                <a:solidFill>
                  <a:srgbClr val="990000"/>
                </a:solidFill>
              </a:rPr>
              <a:t>M</a:t>
            </a:r>
          </a:p>
        </p:txBody>
      </p:sp>
      <p:sp>
        <p:nvSpPr>
          <p:cNvPr id="838661" name="AutoShape 5"/>
          <p:cNvSpPr>
            <a:spLocks noChangeArrowheads="1"/>
          </p:cNvSpPr>
          <p:nvPr/>
        </p:nvSpPr>
        <p:spPr bwMode="auto">
          <a:xfrm>
            <a:off x="1847487" y="2673150"/>
            <a:ext cx="398463" cy="3905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>
                <a:solidFill>
                  <a:srgbClr val="990000"/>
                </a:solidFill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Noch eine Funktion</a:t>
            </a:r>
            <a:endParaRPr lang="de-CH" noProof="0" dirty="0"/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878114"/>
            <a:ext cx="9144000" cy="5644924"/>
          </a:xfrm>
        </p:spPr>
        <p:txBody>
          <a:bodyPr/>
          <a:lstStyle/>
          <a:p>
            <a:pPr defTabSz="1185863"/>
            <a:r>
              <a:rPr lang="de-CH" i="1" noProof="0" dirty="0" smtClean="0">
                <a:solidFill>
                  <a:srgbClr val="3333FF"/>
                </a:solidFill>
              </a:rPr>
              <a:t>bizarr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 =</a:t>
            </a:r>
          </a:p>
          <a:p>
            <a:pPr defTabSz="1185863"/>
            <a:endParaRPr lang="de-CH" noProof="0" dirty="0" smtClean="0">
              <a:solidFill>
                <a:srgbClr val="3333FF"/>
              </a:solidFill>
            </a:endParaRPr>
          </a:p>
          <a:p>
            <a:pPr lvl="1" defTabSz="1185863"/>
            <a:r>
              <a:rPr lang="de-CH" noProof="0" dirty="0" smtClean="0">
                <a:solidFill>
                  <a:srgbClr val="3333FF"/>
                </a:solidFill>
              </a:rPr>
              <a:t>1 				</a:t>
            </a:r>
            <a:r>
              <a:rPr lang="de-CH" dirty="0" smtClean="0"/>
              <a:t>falls</a:t>
            </a:r>
            <a:r>
              <a:rPr lang="de-CH" noProof="0" dirty="0" smtClean="0">
                <a:solidFill>
                  <a:schemeClr val="tx1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 = 1</a:t>
            </a:r>
          </a:p>
          <a:p>
            <a:pPr lvl="1" defTabSz="1185863"/>
            <a:endParaRPr lang="de-CH" noProof="0" dirty="0" smtClean="0">
              <a:solidFill>
                <a:srgbClr val="3333FF"/>
              </a:solidFill>
            </a:endParaRPr>
          </a:p>
          <a:p>
            <a:pPr lvl="1" defTabSz="1185863"/>
            <a:r>
              <a:rPr lang="de-CH" i="1" noProof="0" dirty="0" smtClean="0">
                <a:solidFill>
                  <a:schemeClr val="bg1"/>
                </a:solidFill>
              </a:rPr>
              <a:t>bizarre</a:t>
            </a:r>
            <a:r>
              <a:rPr lang="de-CH" noProof="0" dirty="0" smtClean="0">
                <a:solidFill>
                  <a:srgbClr val="3333FF"/>
                </a:solidFill>
              </a:rPr>
              <a:t>    </a:t>
            </a:r>
            <a:r>
              <a:rPr lang="de-CH" noProof="0" dirty="0" smtClean="0">
                <a:solidFill>
                  <a:schemeClr val="bg1"/>
                </a:solidFill>
              </a:rPr>
              <a:t>(</a:t>
            </a:r>
            <a:r>
              <a:rPr lang="de-CH" i="1" noProof="0" dirty="0" smtClean="0">
                <a:solidFill>
                  <a:schemeClr val="bg1"/>
                </a:solidFill>
              </a:rPr>
              <a:t>n</a:t>
            </a:r>
            <a:r>
              <a:rPr lang="de-CH" noProof="0" dirty="0" smtClean="0">
                <a:solidFill>
                  <a:schemeClr val="bg1"/>
                </a:solidFill>
              </a:rPr>
              <a:t>  / 2)</a:t>
            </a:r>
            <a:r>
              <a:rPr lang="de-CH" noProof="0" dirty="0" smtClean="0">
                <a:solidFill>
                  <a:srgbClr val="3333FF"/>
                </a:solidFill>
              </a:rPr>
              <a:t> 		</a:t>
            </a:r>
            <a:r>
              <a:rPr lang="de-CH" dirty="0" smtClean="0"/>
              <a:t>falls</a:t>
            </a:r>
            <a:r>
              <a:rPr lang="de-CH" noProof="0" dirty="0" smtClean="0">
                <a:solidFill>
                  <a:srgbClr val="3333FF"/>
                </a:solidFill>
              </a:rPr>
              <a:t>  </a:t>
            </a:r>
            <a:r>
              <a:rPr lang="de-CH" i="1" noProof="0" dirty="0" smtClean="0">
                <a:solidFill>
                  <a:srgbClr val="3333FF"/>
                </a:solidFill>
              </a:rPr>
              <a:t>n </a:t>
            </a:r>
            <a:r>
              <a:rPr lang="de-CH" dirty="0" smtClean="0"/>
              <a:t>gerade ist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</a:p>
          <a:p>
            <a:pPr lvl="1" defTabSz="1185863">
              <a:buFont typeface="Wingdings" pitchFamily="2" charset="2"/>
              <a:buNone/>
            </a:pPr>
            <a:endParaRPr lang="de-CH" noProof="0" dirty="0" smtClean="0">
              <a:solidFill>
                <a:srgbClr val="3333FF"/>
              </a:solidFill>
            </a:endParaRPr>
          </a:p>
          <a:p>
            <a:pPr lvl="1" defTabSz="1185863"/>
            <a:r>
              <a:rPr lang="de-CH" i="1" noProof="0" dirty="0" smtClean="0">
                <a:solidFill>
                  <a:schemeClr val="bg1"/>
                </a:solidFill>
              </a:rPr>
              <a:t>bizarre</a:t>
            </a:r>
            <a:r>
              <a:rPr lang="de-CH" noProof="0" dirty="0" smtClean="0">
                <a:solidFill>
                  <a:srgbClr val="3333FF"/>
                </a:solidFill>
              </a:rPr>
              <a:t>    </a:t>
            </a:r>
            <a:r>
              <a:rPr lang="de-CH" noProof="0" dirty="0" smtClean="0">
                <a:solidFill>
                  <a:schemeClr val="bg1"/>
                </a:solidFill>
              </a:rPr>
              <a:t>((3 </a:t>
            </a:r>
            <a:r>
              <a:rPr lang="de-CH" noProof="0" dirty="0" smtClean="0">
                <a:solidFill>
                  <a:schemeClr val="bg1"/>
                </a:solidFill>
                <a:latin typeface="Symbol" pitchFamily="18" charset="2"/>
              </a:rPr>
              <a:t>*</a:t>
            </a:r>
            <a:r>
              <a:rPr lang="de-CH" noProof="0" dirty="0" smtClean="0">
                <a:solidFill>
                  <a:schemeClr val="bg1"/>
                </a:solidFill>
              </a:rPr>
              <a:t> </a:t>
            </a:r>
            <a:r>
              <a:rPr lang="de-CH" i="1" noProof="0" dirty="0" smtClean="0">
                <a:solidFill>
                  <a:schemeClr val="bg1"/>
                </a:solidFill>
              </a:rPr>
              <a:t>n</a:t>
            </a:r>
            <a:r>
              <a:rPr lang="de-CH" noProof="0" dirty="0" smtClean="0">
                <a:solidFill>
                  <a:schemeClr val="bg1"/>
                </a:solidFill>
              </a:rPr>
              <a:t> + 1) / 2) </a:t>
            </a:r>
            <a:r>
              <a:rPr lang="de-CH" noProof="0" dirty="0" smtClean="0">
                <a:solidFill>
                  <a:srgbClr val="3333FF"/>
                </a:solidFill>
              </a:rPr>
              <a:t>	</a:t>
            </a:r>
            <a:r>
              <a:rPr lang="de-CH" dirty="0" smtClean="0"/>
              <a:t>falls</a:t>
            </a:r>
            <a:r>
              <a:rPr lang="de-CH" noProof="0" dirty="0" smtClean="0">
                <a:solidFill>
                  <a:srgbClr val="3333FF"/>
                </a:solidFill>
              </a:rPr>
              <a:t>  </a:t>
            </a:r>
            <a:r>
              <a:rPr lang="de-CH" i="1" noProof="0" dirty="0" smtClean="0">
                <a:solidFill>
                  <a:srgbClr val="3333FF"/>
                </a:solidFill>
              </a:rPr>
              <a:t>n </a:t>
            </a:r>
            <a:r>
              <a:rPr lang="de-CH" noProof="0" dirty="0" smtClean="0">
                <a:solidFill>
                  <a:srgbClr val="3333FF"/>
                </a:solidFill>
              </a:rPr>
              <a:t>&gt; 1 </a:t>
            </a:r>
            <a:r>
              <a:rPr lang="de-CH" dirty="0" err="1" smtClean="0"/>
              <a:t>un</a:t>
            </a:r>
            <a:r>
              <a:rPr lang="de-CH" noProof="0" dirty="0" smtClean="0">
                <a:solidFill>
                  <a:schemeClr val="tx1"/>
                </a:solidFill>
              </a:rPr>
              <a:t>d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n </a:t>
            </a:r>
            <a:r>
              <a:rPr lang="de-CH" dirty="0" smtClean="0"/>
              <a:t>ungerade ist</a:t>
            </a: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840708" name="AutoShape 4"/>
          <p:cNvSpPr>
            <a:spLocks noChangeArrowheads="1"/>
          </p:cNvSpPr>
          <p:nvPr/>
        </p:nvSpPr>
        <p:spPr bwMode="auto">
          <a:xfrm>
            <a:off x="985377" y="2679649"/>
            <a:ext cx="2156176" cy="4730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 err="1" smtClean="0">
                <a:solidFill>
                  <a:srgbClr val="990000"/>
                </a:solidFill>
              </a:rPr>
              <a:t>bizarr</a:t>
            </a:r>
            <a:r>
              <a:rPr lang="en-US" sz="2400" i="1" dirty="0" smtClean="0">
                <a:solidFill>
                  <a:srgbClr val="990000"/>
                </a:solidFill>
              </a:rPr>
              <a:t> </a:t>
            </a:r>
            <a:r>
              <a:rPr lang="en-US" sz="2400" dirty="0">
                <a:solidFill>
                  <a:srgbClr val="3333FF"/>
                </a:solidFill>
              </a:rPr>
              <a:t>(</a:t>
            </a:r>
            <a:r>
              <a:rPr lang="en-US" sz="2400" i="1" dirty="0">
                <a:solidFill>
                  <a:srgbClr val="3333FF"/>
                </a:solidFill>
              </a:rPr>
              <a:t>n  </a:t>
            </a:r>
            <a:r>
              <a:rPr lang="en-US" sz="2400" dirty="0">
                <a:solidFill>
                  <a:srgbClr val="3333FF"/>
                </a:solidFill>
              </a:rPr>
              <a:t>/ </a:t>
            </a:r>
            <a:r>
              <a:rPr lang="en-US" sz="2400" dirty="0" smtClean="0">
                <a:solidFill>
                  <a:srgbClr val="3333FF"/>
                </a:solidFill>
              </a:rPr>
              <a:t>2</a:t>
            </a:r>
            <a:r>
              <a:rPr lang="en-US" sz="1200" dirty="0" smtClean="0">
                <a:solidFill>
                  <a:srgbClr val="3333FF"/>
                </a:solidFill>
              </a:rPr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)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840709" name="AutoShape 5"/>
          <p:cNvSpPr>
            <a:spLocks noChangeArrowheads="1"/>
          </p:cNvSpPr>
          <p:nvPr/>
        </p:nvSpPr>
        <p:spPr bwMode="auto">
          <a:xfrm>
            <a:off x="1029827" y="3536899"/>
            <a:ext cx="3433532" cy="4730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 err="1" smtClean="0">
                <a:solidFill>
                  <a:srgbClr val="990000"/>
                </a:solidFill>
              </a:rPr>
              <a:t>bizarr</a:t>
            </a:r>
            <a:r>
              <a:rPr lang="en-US" sz="2400" i="1" dirty="0" smtClean="0">
                <a:solidFill>
                  <a:srgbClr val="660066"/>
                </a:solidFill>
              </a:rPr>
              <a:t> </a:t>
            </a:r>
            <a:r>
              <a:rPr lang="en-US" sz="2400" i="1" dirty="0" smtClean="0"/>
              <a:t> </a:t>
            </a:r>
            <a:r>
              <a:rPr lang="en-US" sz="2400" dirty="0">
                <a:solidFill>
                  <a:srgbClr val="3333FF"/>
                </a:solidFill>
              </a:rPr>
              <a:t>((3</a:t>
            </a:r>
            <a:r>
              <a:rPr lang="en-US" sz="1000" dirty="0">
                <a:solidFill>
                  <a:srgbClr val="3333FF"/>
                </a:solidFill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Symbol" pitchFamily="18" charset="2"/>
              </a:rPr>
              <a:t>*</a:t>
            </a:r>
            <a:r>
              <a:rPr lang="en-US" sz="600" i="1" dirty="0">
                <a:solidFill>
                  <a:srgbClr val="3333FF"/>
                </a:solidFill>
              </a:rPr>
              <a:t> </a:t>
            </a:r>
            <a:r>
              <a:rPr lang="en-US" sz="2400" i="1" dirty="0">
                <a:solidFill>
                  <a:srgbClr val="3333FF"/>
                </a:solidFill>
              </a:rPr>
              <a:t>n</a:t>
            </a:r>
            <a:r>
              <a:rPr lang="en-US" sz="1800" i="1" dirty="0">
                <a:solidFill>
                  <a:srgbClr val="3333FF"/>
                </a:solidFill>
              </a:rPr>
              <a:t> </a:t>
            </a:r>
            <a:r>
              <a:rPr lang="en-US" sz="1800" i="1" dirty="0" smtClean="0">
                <a:solidFill>
                  <a:srgbClr val="3333FF"/>
                </a:solidFill>
              </a:rPr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+</a:t>
            </a:r>
            <a:r>
              <a:rPr lang="en-US" sz="1800" dirty="0" smtClean="0">
                <a:solidFill>
                  <a:srgbClr val="3333FF"/>
                </a:solidFill>
              </a:rPr>
              <a:t>  </a:t>
            </a:r>
            <a:r>
              <a:rPr lang="en-US" sz="2400" dirty="0" smtClean="0">
                <a:solidFill>
                  <a:srgbClr val="3333FF"/>
                </a:solidFill>
              </a:rPr>
              <a:t>1</a:t>
            </a:r>
            <a:r>
              <a:rPr lang="en-US" sz="1200" i="1" dirty="0" smtClean="0">
                <a:solidFill>
                  <a:srgbClr val="3333FF"/>
                </a:solidFill>
              </a:rPr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) </a:t>
            </a:r>
            <a:r>
              <a:rPr lang="en-US" sz="2400" dirty="0">
                <a:solidFill>
                  <a:srgbClr val="3333FF"/>
                </a:solidFill>
              </a:rPr>
              <a:t>/ </a:t>
            </a:r>
            <a:r>
              <a:rPr lang="en-US" sz="2400" dirty="0" smtClean="0">
                <a:solidFill>
                  <a:srgbClr val="3333FF"/>
                </a:solidFill>
              </a:rPr>
              <a:t>2</a:t>
            </a:r>
            <a:r>
              <a:rPr lang="en-US" sz="1050" i="1" dirty="0" smtClean="0">
                <a:solidFill>
                  <a:srgbClr val="3333FF"/>
                </a:solidFill>
              </a:rPr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)</a:t>
            </a:r>
            <a:endParaRPr 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err="1" smtClean="0"/>
              <a:t>Fibonacci</a:t>
            </a:r>
            <a:r>
              <a:rPr lang="de-CH" noProof="0" dirty="0" smtClean="0"/>
              <a:t>-Zahlen</a:t>
            </a:r>
            <a:endParaRPr lang="de-CH" noProof="0" dirty="0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800" i="1" noProof="0" dirty="0" err="1" smtClean="0">
                <a:solidFill>
                  <a:srgbClr val="3333FF"/>
                </a:solidFill>
              </a:rPr>
              <a:t>fib</a:t>
            </a:r>
            <a:r>
              <a:rPr lang="de-CH" sz="2800" noProof="0" dirty="0" smtClean="0">
                <a:solidFill>
                  <a:srgbClr val="3333FF"/>
                </a:solidFill>
              </a:rPr>
              <a:t> (1) = 0</a:t>
            </a:r>
          </a:p>
          <a:p>
            <a:r>
              <a:rPr lang="de-CH" sz="2800" i="1" noProof="0" dirty="0" err="1" smtClean="0">
                <a:solidFill>
                  <a:srgbClr val="3333FF"/>
                </a:solidFill>
              </a:rPr>
              <a:t>fib</a:t>
            </a:r>
            <a:r>
              <a:rPr lang="de-CH" sz="2800" noProof="0" dirty="0" smtClean="0">
                <a:solidFill>
                  <a:srgbClr val="3333FF"/>
                </a:solidFill>
              </a:rPr>
              <a:t> (2) = 1</a:t>
            </a:r>
          </a:p>
          <a:p>
            <a:endParaRPr lang="de-CH" sz="2800" noProof="0" dirty="0" smtClean="0">
              <a:solidFill>
                <a:srgbClr val="3333FF"/>
              </a:solidFill>
            </a:endParaRPr>
          </a:p>
          <a:p>
            <a:r>
              <a:rPr lang="de-CH" sz="2800" i="1" noProof="0" dirty="0" err="1" smtClean="0">
                <a:solidFill>
                  <a:srgbClr val="3333FF"/>
                </a:solidFill>
              </a:rPr>
              <a:t>fib</a:t>
            </a:r>
            <a:r>
              <a:rPr lang="de-CH" sz="2800" noProof="0" dirty="0" smtClean="0">
                <a:solidFill>
                  <a:srgbClr val="3333FF"/>
                </a:solidFill>
              </a:rPr>
              <a:t> (</a:t>
            </a:r>
            <a:r>
              <a:rPr lang="de-CH" sz="2800" i="1" noProof="0" dirty="0" smtClean="0">
                <a:solidFill>
                  <a:srgbClr val="3333FF"/>
                </a:solidFill>
              </a:rPr>
              <a:t>n</a:t>
            </a:r>
            <a:r>
              <a:rPr lang="de-CH" sz="2800" noProof="0" dirty="0" smtClean="0">
                <a:solidFill>
                  <a:srgbClr val="3333FF"/>
                </a:solidFill>
              </a:rPr>
              <a:t>) = </a:t>
            </a:r>
            <a:r>
              <a:rPr lang="de-CH" sz="2800" i="1" noProof="0" dirty="0" err="1" smtClean="0">
                <a:solidFill>
                  <a:srgbClr val="990000"/>
                </a:solidFill>
              </a:rPr>
              <a:t>fib</a:t>
            </a:r>
            <a:r>
              <a:rPr lang="de-CH" sz="2800" noProof="0" dirty="0" smtClean="0">
                <a:solidFill>
                  <a:srgbClr val="990000"/>
                </a:solidFill>
              </a:rPr>
              <a:t> (</a:t>
            </a:r>
            <a:r>
              <a:rPr lang="de-CH" sz="2800" i="1" noProof="0" dirty="0" smtClean="0">
                <a:solidFill>
                  <a:srgbClr val="990000"/>
                </a:solidFill>
              </a:rPr>
              <a:t>n</a:t>
            </a:r>
            <a:r>
              <a:rPr lang="de-CH" sz="2000" i="1" noProof="0" dirty="0" smtClean="0">
                <a:solidFill>
                  <a:srgbClr val="990000"/>
                </a:solidFill>
              </a:rPr>
              <a:t> </a:t>
            </a:r>
            <a:r>
              <a:rPr lang="de-CH" sz="2800" noProof="0" dirty="0" smtClean="0">
                <a:solidFill>
                  <a:srgbClr val="990000"/>
                </a:solidFill>
              </a:rPr>
              <a:t>− 2) </a:t>
            </a:r>
            <a:r>
              <a:rPr lang="de-CH" sz="2800" noProof="0" dirty="0" smtClean="0">
                <a:solidFill>
                  <a:srgbClr val="3333FF"/>
                </a:solidFill>
              </a:rPr>
              <a:t>+ </a:t>
            </a:r>
            <a:r>
              <a:rPr lang="de-CH" sz="2800" i="1" noProof="0" dirty="0" err="1" smtClean="0">
                <a:solidFill>
                  <a:srgbClr val="990000"/>
                </a:solidFill>
              </a:rPr>
              <a:t>fib</a:t>
            </a:r>
            <a:r>
              <a:rPr lang="de-CH" sz="2800" noProof="0" dirty="0" smtClean="0">
                <a:solidFill>
                  <a:srgbClr val="990000"/>
                </a:solidFill>
              </a:rPr>
              <a:t> (</a:t>
            </a:r>
            <a:r>
              <a:rPr lang="de-CH" sz="2800" i="1" noProof="0" dirty="0" smtClean="0">
                <a:solidFill>
                  <a:srgbClr val="990000"/>
                </a:solidFill>
              </a:rPr>
              <a:t>n </a:t>
            </a:r>
            <a:r>
              <a:rPr lang="de-CH" sz="2800" noProof="0" dirty="0" smtClean="0">
                <a:solidFill>
                  <a:srgbClr val="990000"/>
                </a:solidFill>
              </a:rPr>
              <a:t>− 1)</a:t>
            </a:r>
            <a:r>
              <a:rPr lang="de-CH" sz="2800" noProof="0" dirty="0" smtClean="0">
                <a:solidFill>
                  <a:srgbClr val="660066"/>
                </a:solidFill>
              </a:rPr>
              <a:t> </a:t>
            </a:r>
            <a:r>
              <a:rPr lang="de-CH" sz="2800" noProof="0" dirty="0" smtClean="0">
                <a:solidFill>
                  <a:srgbClr val="3333FF"/>
                </a:solidFill>
              </a:rPr>
              <a:t>	</a:t>
            </a:r>
            <a:r>
              <a:rPr lang="de-CH" sz="2800" noProof="0" dirty="0" err="1" smtClean="0"/>
              <a:t>for</a:t>
            </a:r>
            <a:r>
              <a:rPr lang="de-CH" sz="2800" noProof="0" dirty="0" smtClean="0">
                <a:solidFill>
                  <a:srgbClr val="3333FF"/>
                </a:solidFill>
              </a:rPr>
              <a:t>  </a:t>
            </a:r>
            <a:r>
              <a:rPr lang="de-CH" sz="2800" i="1" noProof="0" dirty="0" smtClean="0">
                <a:solidFill>
                  <a:srgbClr val="3333FF"/>
                </a:solidFill>
              </a:rPr>
              <a:t>n </a:t>
            </a:r>
            <a:r>
              <a:rPr lang="de-CH" sz="2800" noProof="0" dirty="0" smtClean="0">
                <a:solidFill>
                  <a:srgbClr val="3333FF"/>
                </a:solidFill>
              </a:rPr>
              <a:t>&gt; 2</a:t>
            </a:r>
            <a:endParaRPr lang="de-CH" sz="2800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Fakultät (</a:t>
            </a:r>
            <a:r>
              <a:rPr lang="de-CH" i="1" noProof="0" dirty="0" err="1" smtClean="0"/>
              <a:t>factorial</a:t>
            </a:r>
            <a:r>
              <a:rPr lang="de-CH" i="1" noProof="0" dirty="0" smtClean="0"/>
              <a:t> </a:t>
            </a:r>
            <a:r>
              <a:rPr lang="de-CH" sz="1000" i="1" noProof="0" dirty="0" smtClean="0"/>
              <a:t> 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rgbClr val="3333FF"/>
                </a:solidFill>
              </a:rPr>
              <a:t> 0</a:t>
            </a:r>
            <a:r>
              <a:rPr lang="de-CH" sz="18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! = 1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i="1" noProof="0" dirty="0" smtClean="0">
                <a:solidFill>
                  <a:srgbClr val="3333FF"/>
                </a:solidFill>
              </a:rPr>
              <a:t> n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!</a:t>
            </a:r>
            <a:r>
              <a:rPr lang="de-CH" i="1" noProof="0" dirty="0" smtClean="0">
                <a:solidFill>
                  <a:srgbClr val="3333FF"/>
                </a:solidFill>
              </a:rPr>
              <a:t> = n </a:t>
            </a:r>
            <a:r>
              <a:rPr lang="de-CH" noProof="0" dirty="0" smtClean="0">
                <a:solidFill>
                  <a:srgbClr val="3333FF"/>
                </a:solidFill>
                <a:latin typeface="Symbol" pitchFamily="18" charset="2"/>
              </a:rPr>
              <a:t>*</a:t>
            </a:r>
            <a:r>
              <a:rPr lang="de-CH" i="1" noProof="0" dirty="0" smtClean="0">
                <a:solidFill>
                  <a:srgbClr val="3333FF"/>
                </a:solidFill>
              </a:rPr>
              <a:t>  </a:t>
            </a:r>
            <a:r>
              <a:rPr lang="de-CH" noProof="0" dirty="0" smtClean="0">
                <a:solidFill>
                  <a:srgbClr val="990000"/>
                </a:solidFill>
              </a:rPr>
              <a:t>(</a:t>
            </a:r>
            <a:r>
              <a:rPr lang="de-CH" i="1" noProof="0" dirty="0" smtClean="0">
                <a:solidFill>
                  <a:srgbClr val="990000"/>
                </a:solidFill>
              </a:rPr>
              <a:t>n </a:t>
            </a:r>
            <a:r>
              <a:rPr lang="de-CH" noProof="0" dirty="0" smtClean="0">
                <a:solidFill>
                  <a:srgbClr val="990000"/>
                </a:solidFill>
              </a:rPr>
              <a:t>− 1)</a:t>
            </a:r>
            <a:r>
              <a:rPr lang="de-CH" sz="1400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!</a:t>
            </a:r>
            <a:r>
              <a:rPr lang="de-CH" noProof="0" dirty="0" smtClean="0">
                <a:solidFill>
                  <a:srgbClr val="3333FF"/>
                </a:solidFill>
              </a:rPr>
              <a:t> 	</a:t>
            </a:r>
            <a:r>
              <a:rPr lang="de-CH" noProof="0" dirty="0" err="1" smtClean="0"/>
              <a:t>for</a:t>
            </a:r>
            <a:r>
              <a:rPr lang="de-CH" noProof="0" dirty="0" smtClean="0">
                <a:solidFill>
                  <a:srgbClr val="3333FF"/>
                </a:solidFill>
              </a:rPr>
              <a:t>  </a:t>
            </a:r>
            <a:r>
              <a:rPr lang="de-CH" i="1" noProof="0" dirty="0" smtClean="0">
                <a:solidFill>
                  <a:srgbClr val="3333FF"/>
                </a:solidFill>
              </a:rPr>
              <a:t>n </a:t>
            </a:r>
            <a:r>
              <a:rPr lang="de-CH" noProof="0" dirty="0" smtClean="0">
                <a:solidFill>
                  <a:srgbClr val="3333FF"/>
                </a:solidFill>
              </a:rPr>
              <a:t>&gt; 0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dirty="0" smtClean="0"/>
              <a:t>Die rekursive Definition ist nur für Demonstrationszwecke interessant; in der Praxis werden Schleifen (oder Tabellen) benutzt</a:t>
            </a:r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Unser ursprüngliches Schleifenbeispiel</a:t>
            </a:r>
            <a:endParaRPr lang="de-CH" noProof="0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29995"/>
            <a:ext cx="8391525" cy="4015056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i="1" noProof="0" dirty="0" err="1" smtClean="0">
                <a:solidFill>
                  <a:srgbClr val="3333FF"/>
                </a:solidFill>
              </a:rPr>
              <a:t>highest_name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STRING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noProof="0" dirty="0" smtClean="0">
                <a:solidFill>
                  <a:srgbClr val="CC3300"/>
                </a:solidFill>
              </a:rPr>
              <a:t>		</a:t>
            </a:r>
            <a:r>
              <a:rPr lang="de-CH" sz="1800" noProof="0" dirty="0" smtClean="0">
                <a:solidFill>
                  <a:srgbClr val="990000"/>
                </a:solidFill>
              </a:rPr>
              <a:t>-- Alphabetisch grösster Stationsname von</a:t>
            </a:r>
            <a:r>
              <a:rPr lang="de-CH" sz="1800" noProof="0" dirty="0" smtClean="0">
                <a:solidFill>
                  <a:srgbClr val="CC3300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Line8</a:t>
            </a:r>
            <a:r>
              <a:rPr lang="de-CH" sz="1800" i="1" noProof="0" dirty="0" smtClean="0">
                <a:solidFill>
                  <a:srgbClr val="990000"/>
                </a:solidFill>
              </a:rPr>
              <a:t>.</a:t>
            </a: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i="1" dirty="0" smtClean="0">
                <a:solidFill>
                  <a:srgbClr val="990000"/>
                </a:solidFill>
              </a:rPr>
              <a:t>	</a:t>
            </a:r>
            <a:r>
              <a:rPr lang="de-CH" sz="1800" b="1" dirty="0" smtClean="0">
                <a:solidFill>
                  <a:srgbClr val="333399"/>
                </a:solidFill>
              </a:rPr>
              <a:t>local</a:t>
            </a: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i="1" noProof="0" dirty="0" smtClean="0">
                <a:solidFill>
                  <a:srgbClr val="990000"/>
                </a:solidFill>
              </a:rPr>
              <a:t>		</a:t>
            </a:r>
            <a:r>
              <a:rPr lang="de-CH" sz="1800" i="1" noProof="0" dirty="0" smtClean="0">
                <a:solidFill>
                  <a:srgbClr val="3333FF"/>
                </a:solidFill>
              </a:rPr>
              <a:t>c </a:t>
            </a:r>
            <a:r>
              <a:rPr lang="de-CH" sz="1800" noProof="0" dirty="0" smtClean="0">
                <a:solidFill>
                  <a:srgbClr val="3333FF"/>
                </a:solidFill>
              </a:rPr>
              <a:t>: </a:t>
            </a:r>
            <a:r>
              <a:rPr lang="de-CH" sz="1800" i="1" noProof="0" dirty="0" smtClean="0">
                <a:solidFill>
                  <a:srgbClr val="3333FF"/>
                </a:solidFill>
              </a:rPr>
              <a:t>ITERATION_CURSOR </a:t>
            </a:r>
            <a:r>
              <a:rPr lang="de-CH" sz="1800" noProof="0" dirty="0" smtClean="0">
                <a:solidFill>
                  <a:srgbClr val="3333FF"/>
                </a:solidFill>
              </a:rPr>
              <a:t> [</a:t>
            </a:r>
            <a:r>
              <a:rPr lang="de-CH" sz="1800" i="1" noProof="0" dirty="0" smtClean="0">
                <a:solidFill>
                  <a:srgbClr val="3333FF"/>
                </a:solidFill>
              </a:rPr>
              <a:t>STATION</a:t>
            </a:r>
            <a:r>
              <a:rPr lang="de-CH" sz="1800" noProof="0" dirty="0" smtClean="0">
                <a:solidFill>
                  <a:srgbClr val="3333FF"/>
                </a:solidFill>
              </a:rPr>
              <a:t>]</a:t>
            </a:r>
            <a:endParaRPr lang="de-CH" sz="1800" i="1" noProof="0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b="1" noProof="0" dirty="0" err="1" smtClean="0">
                <a:solidFill>
                  <a:srgbClr val="333399"/>
                </a:solidFill>
              </a:rPr>
              <a:t>from</a:t>
            </a:r>
            <a:endParaRPr lang="de-CH" sz="1800" b="1" noProof="0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noProof="0" dirty="0" smtClean="0"/>
              <a:t>			</a:t>
            </a:r>
            <a:r>
              <a:rPr lang="de-CH" sz="1800" i="1" noProof="0" dirty="0" smtClean="0">
                <a:solidFill>
                  <a:srgbClr val="3333FF"/>
                </a:solidFill>
              </a:rPr>
              <a:t>c </a:t>
            </a:r>
            <a:r>
              <a:rPr lang="de-CH" sz="1800" noProof="0" dirty="0" smtClean="0">
                <a:solidFill>
                  <a:srgbClr val="3333FF"/>
                </a:solidFill>
              </a:rPr>
              <a:t>:= </a:t>
            </a:r>
            <a:r>
              <a:rPr lang="de-CH" sz="1800" i="1" noProof="0" dirty="0" smtClean="0">
                <a:solidFill>
                  <a:srgbClr val="3333FF"/>
                </a:solidFill>
              </a:rPr>
              <a:t>Line8</a:t>
            </a:r>
            <a:r>
              <a:rPr lang="de-CH" sz="1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new_cursor</a:t>
            </a:r>
            <a:r>
              <a:rPr lang="de-CH" sz="1800" noProof="0" dirty="0" smtClean="0">
                <a:solidFill>
                  <a:srgbClr val="3333FF"/>
                </a:solidFill>
              </a:rPr>
              <a:t>;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1800" noProof="0" dirty="0" smtClean="0">
                <a:solidFill>
                  <a:srgbClr val="3333FF"/>
                </a:solidFill>
              </a:rPr>
              <a:t> := ""</a:t>
            </a: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until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noProof="0" dirty="0" smtClean="0"/>
              <a:t>			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c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after</a:t>
            </a:r>
            <a:endParaRPr lang="de-CH" sz="1800" i="1" noProof="0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loop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noProof="0" dirty="0" smtClean="0"/>
              <a:t>			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1800" noProof="0" dirty="0" smtClean="0">
                <a:solidFill>
                  <a:srgbClr val="0000FF"/>
                </a:solidFill>
              </a:rPr>
              <a:t> := </a:t>
            </a:r>
            <a:r>
              <a:rPr lang="de-CH" sz="1800" i="1" noProof="0" dirty="0" smtClean="0">
                <a:solidFill>
                  <a:srgbClr val="0000FF"/>
                </a:solidFill>
              </a:rPr>
              <a:t>greater </a:t>
            </a:r>
            <a:r>
              <a:rPr lang="de-CH" sz="1800" noProof="0" dirty="0" smtClean="0">
                <a:solidFill>
                  <a:srgbClr val="0000FF"/>
                </a:solidFill>
              </a:rPr>
              <a:t>(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1800" i="1" noProof="0" dirty="0" smtClean="0">
                <a:solidFill>
                  <a:srgbClr val="0000FF"/>
                </a:solidFill>
              </a:rPr>
              <a:t>, c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0000FF"/>
                </a:solidFill>
              </a:rPr>
              <a:t>item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0000FF"/>
                </a:solidFill>
              </a:rPr>
              <a:t>name</a:t>
            </a:r>
            <a:r>
              <a:rPr lang="de-CH" sz="1800" noProof="0" dirty="0" smtClean="0">
                <a:solidFill>
                  <a:srgbClr val="0000FF"/>
                </a:solidFill>
              </a:rPr>
              <a:t>)</a:t>
            </a:r>
            <a:r>
              <a:rPr lang="de-CH" sz="1800" noProof="0" dirty="0" smtClean="0"/>
              <a:t>	</a:t>
            </a:r>
            <a:endParaRPr lang="de-CH" sz="1800" noProof="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noProof="0" dirty="0" smtClean="0"/>
              <a:t>			</a:t>
            </a:r>
            <a:r>
              <a:rPr lang="de-CH" sz="1800" i="1" dirty="0" err="1" smtClean="0">
                <a:solidFill>
                  <a:srgbClr val="3333FF"/>
                </a:solidFill>
              </a:rPr>
              <a:t>c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forth</a:t>
            </a: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end</a:t>
            </a:r>
          </a:p>
          <a:p>
            <a:pPr>
              <a:spcBef>
                <a:spcPts val="0"/>
              </a:spcBef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end</a:t>
            </a:r>
            <a:endParaRPr lang="de-CH" sz="1800" b="1" noProof="0" dirty="0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9027" y="4814800"/>
            <a:ext cx="6014047" cy="1871663"/>
            <a:chOff x="141" y="1139"/>
            <a:chExt cx="5406" cy="1475"/>
          </a:xfrm>
        </p:grpSpPr>
        <p:sp>
          <p:nvSpPr>
            <p:cNvPr id="846853" name="AutoShape 5"/>
            <p:cNvSpPr>
              <a:spLocks noChangeArrowheads="1"/>
            </p:cNvSpPr>
            <p:nvPr/>
          </p:nvSpPr>
          <p:spPr bwMode="auto">
            <a:xfrm>
              <a:off x="566" y="1775"/>
              <a:ext cx="635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54" name="AutoShape 6"/>
            <p:cNvSpPr>
              <a:spLocks noChangeArrowheads="1"/>
            </p:cNvSpPr>
            <p:nvPr/>
          </p:nvSpPr>
          <p:spPr bwMode="auto">
            <a:xfrm>
              <a:off x="1346" y="1775"/>
              <a:ext cx="635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55" name="AutoShape 7"/>
            <p:cNvSpPr>
              <a:spLocks noChangeArrowheads="1"/>
            </p:cNvSpPr>
            <p:nvPr/>
          </p:nvSpPr>
          <p:spPr bwMode="auto">
            <a:xfrm>
              <a:off x="2126" y="1775"/>
              <a:ext cx="635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4F8C"/>
                </a:gs>
                <a:gs pos="100000">
                  <a:schemeClr val="accent2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0F4F8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0"/>
                </a:spcBef>
              </a:pPr>
              <a:endParaRPr lang="en-US" sz="1600" i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6856" name="AutoShape 8"/>
            <p:cNvSpPr>
              <a:spLocks noChangeArrowheads="1"/>
            </p:cNvSpPr>
            <p:nvPr/>
          </p:nvSpPr>
          <p:spPr bwMode="auto">
            <a:xfrm>
              <a:off x="2906" y="1775"/>
              <a:ext cx="635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57" name="AutoShape 9"/>
            <p:cNvSpPr>
              <a:spLocks noChangeArrowheads="1"/>
            </p:cNvSpPr>
            <p:nvPr/>
          </p:nvSpPr>
          <p:spPr bwMode="auto">
            <a:xfrm>
              <a:off x="3686" y="1775"/>
              <a:ext cx="635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58" name="AutoShape 10"/>
            <p:cNvSpPr>
              <a:spLocks noChangeArrowheads="1"/>
            </p:cNvSpPr>
            <p:nvPr/>
          </p:nvSpPr>
          <p:spPr bwMode="auto">
            <a:xfrm>
              <a:off x="4467" y="1775"/>
              <a:ext cx="635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59" name="Line 11"/>
            <p:cNvSpPr>
              <a:spLocks noChangeShapeType="1"/>
            </p:cNvSpPr>
            <p:nvPr/>
          </p:nvSpPr>
          <p:spPr bwMode="auto">
            <a:xfrm flipV="1">
              <a:off x="2471" y="2092"/>
              <a:ext cx="0" cy="52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60" name="Text Box 12"/>
            <p:cNvSpPr txBox="1">
              <a:spLocks noChangeArrowheads="1"/>
            </p:cNvSpPr>
            <p:nvPr/>
          </p:nvSpPr>
          <p:spPr bwMode="auto">
            <a:xfrm>
              <a:off x="2126" y="1461"/>
              <a:ext cx="72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i="0">
                  <a:solidFill>
                    <a:srgbClr val="0033CC"/>
                  </a:solidFill>
                  <a:latin typeface="+mn-lt"/>
                </a:rPr>
                <a:t>item</a:t>
              </a:r>
            </a:p>
          </p:txBody>
        </p:sp>
        <p:sp>
          <p:nvSpPr>
            <p:cNvPr id="846861" name="Text Box 13"/>
            <p:cNvSpPr txBox="1">
              <a:spLocks noChangeArrowheads="1"/>
            </p:cNvSpPr>
            <p:nvPr/>
          </p:nvSpPr>
          <p:spPr bwMode="auto">
            <a:xfrm>
              <a:off x="4423" y="2092"/>
              <a:ext cx="72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i="0">
                  <a:solidFill>
                    <a:srgbClr val="0033CC"/>
                  </a:solidFill>
                  <a:latin typeface="+mn-lt"/>
                </a:rPr>
                <a:t>count</a:t>
              </a:r>
            </a:p>
          </p:txBody>
        </p:sp>
        <p:sp>
          <p:nvSpPr>
            <p:cNvPr id="846862" name="Text Box 14"/>
            <p:cNvSpPr txBox="1">
              <a:spLocks noChangeArrowheads="1"/>
            </p:cNvSpPr>
            <p:nvPr/>
          </p:nvSpPr>
          <p:spPr bwMode="auto">
            <a:xfrm>
              <a:off x="475" y="2092"/>
              <a:ext cx="72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i="0">
                  <a:solidFill>
                    <a:srgbClr val="0033CC"/>
                  </a:solidFill>
                  <a:latin typeface="+mn-lt"/>
                </a:rPr>
                <a:t>1</a:t>
              </a:r>
            </a:p>
          </p:txBody>
        </p:sp>
        <p:sp>
          <p:nvSpPr>
            <p:cNvPr id="846863" name="Line 15"/>
            <p:cNvSpPr>
              <a:spLocks noChangeShapeType="1"/>
            </p:cNvSpPr>
            <p:nvPr/>
          </p:nvSpPr>
          <p:spPr bwMode="auto">
            <a:xfrm>
              <a:off x="2516" y="2479"/>
              <a:ext cx="6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64" name="Text Box 16"/>
            <p:cNvSpPr txBox="1">
              <a:spLocks noChangeArrowheads="1"/>
            </p:cNvSpPr>
            <p:nvPr/>
          </p:nvSpPr>
          <p:spPr bwMode="auto">
            <a:xfrm>
              <a:off x="2381" y="2252"/>
              <a:ext cx="72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i="0">
                  <a:solidFill>
                    <a:srgbClr val="0033CC"/>
                  </a:solidFill>
                  <a:latin typeface="+mn-lt"/>
                </a:rPr>
                <a:t>forth</a:t>
              </a:r>
            </a:p>
          </p:txBody>
        </p:sp>
        <p:sp>
          <p:nvSpPr>
            <p:cNvPr id="846865" name="Line 17"/>
            <p:cNvSpPr>
              <a:spLocks noChangeShapeType="1"/>
            </p:cNvSpPr>
            <p:nvPr/>
          </p:nvSpPr>
          <p:spPr bwMode="auto">
            <a:xfrm flipH="1">
              <a:off x="793" y="2478"/>
              <a:ext cx="1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66" name="Text Box 18"/>
            <p:cNvSpPr txBox="1">
              <a:spLocks noChangeArrowheads="1"/>
            </p:cNvSpPr>
            <p:nvPr/>
          </p:nvSpPr>
          <p:spPr bwMode="auto">
            <a:xfrm>
              <a:off x="1672" y="2250"/>
              <a:ext cx="72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 i="0">
                  <a:solidFill>
                    <a:srgbClr val="0033CC"/>
                  </a:solidFill>
                  <a:latin typeface="+mn-lt"/>
                </a:rPr>
                <a:t>start</a:t>
              </a:r>
            </a:p>
          </p:txBody>
        </p:sp>
        <p:sp>
          <p:nvSpPr>
            <p:cNvPr id="846867" name="AutoShape 19"/>
            <p:cNvSpPr>
              <a:spLocks noChangeArrowheads="1"/>
            </p:cNvSpPr>
            <p:nvPr/>
          </p:nvSpPr>
          <p:spPr bwMode="auto">
            <a:xfrm flipV="1">
              <a:off x="4966" y="1411"/>
              <a:ext cx="545" cy="317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68" name="Text Box 20"/>
            <p:cNvSpPr txBox="1">
              <a:spLocks noChangeArrowheads="1"/>
            </p:cNvSpPr>
            <p:nvPr/>
          </p:nvSpPr>
          <p:spPr bwMode="auto">
            <a:xfrm>
              <a:off x="4883" y="1139"/>
              <a:ext cx="66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0">
                  <a:solidFill>
                    <a:srgbClr val="0033CC"/>
                  </a:solidFill>
                  <a:latin typeface="+mn-lt"/>
                </a:rPr>
                <a:t>after</a:t>
              </a:r>
            </a:p>
          </p:txBody>
        </p:sp>
        <p:sp>
          <p:nvSpPr>
            <p:cNvPr id="846869" name="AutoShape 21"/>
            <p:cNvSpPr>
              <a:spLocks noChangeArrowheads="1"/>
            </p:cNvSpPr>
            <p:nvPr/>
          </p:nvSpPr>
          <p:spPr bwMode="auto">
            <a:xfrm flipH="1" flipV="1">
              <a:off x="204" y="1411"/>
              <a:ext cx="545" cy="317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6870" name="Text Box 22"/>
            <p:cNvSpPr txBox="1">
              <a:spLocks noChangeArrowheads="1"/>
            </p:cNvSpPr>
            <p:nvPr/>
          </p:nvSpPr>
          <p:spPr bwMode="auto">
            <a:xfrm>
              <a:off x="141" y="1139"/>
              <a:ext cx="80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0">
                  <a:solidFill>
                    <a:srgbClr val="0033CC"/>
                  </a:solidFill>
                  <a:latin typeface="+mn-lt"/>
                </a:rPr>
                <a:t>before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Wieviele Schritte?</a:t>
            </a:r>
            <a:endParaRPr lang="de-CH" noProof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966" y="792163"/>
            <a:ext cx="8842917" cy="4868862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de-CH" noProof="0" dirty="0" smtClean="0"/>
              <a:t>Annahme: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/>
              <a:t> Scheiben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≥ 0</a:t>
            </a:r>
            <a:r>
              <a:rPr lang="de-CH" noProof="0" dirty="0" smtClean="0"/>
              <a:t>); 3 Nadeln </a:t>
            </a:r>
            <a:r>
              <a:rPr lang="de-CH" i="1" noProof="0" dirty="0" smtClean="0">
                <a:solidFill>
                  <a:srgbClr val="3333FF"/>
                </a:solidFill>
              </a:rPr>
              <a:t>quelle</a:t>
            </a:r>
            <a:r>
              <a:rPr lang="de-CH" noProof="0" dirty="0" smtClean="0"/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ziel</a:t>
            </a:r>
            <a:r>
              <a:rPr lang="de-CH" noProof="0" dirty="0" smtClean="0"/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andere</a:t>
            </a:r>
            <a:r>
              <a:rPr lang="de-CH" noProof="0" dirty="0" smtClean="0"/>
              <a:t> </a:t>
            </a:r>
          </a:p>
          <a:p>
            <a:pPr>
              <a:spcAft>
                <a:spcPct val="30000"/>
              </a:spcAft>
            </a:pPr>
            <a:r>
              <a:rPr lang="de-CH" noProof="0" dirty="0" smtClean="0"/>
              <a:t>Die grösste Scheibe kann nur von </a:t>
            </a:r>
            <a:r>
              <a:rPr lang="de-CH" i="1" noProof="0" dirty="0" smtClean="0">
                <a:solidFill>
                  <a:srgbClr val="3333FF"/>
                </a:solidFill>
              </a:rPr>
              <a:t>quelle</a:t>
            </a:r>
            <a:r>
              <a:rPr lang="de-CH" noProof="0" dirty="0" smtClean="0"/>
              <a:t> nach </a:t>
            </a:r>
            <a:r>
              <a:rPr lang="de-CH" i="1" noProof="0" dirty="0" smtClean="0">
                <a:solidFill>
                  <a:srgbClr val="3333FF"/>
                </a:solidFill>
              </a:rPr>
              <a:t>ziel </a:t>
            </a:r>
            <a:r>
              <a:rPr lang="de-CH" noProof="0" dirty="0" smtClean="0"/>
              <a:t>bewegt werden, falls Letzteres leer ist; alle anderen Scheiben müssen auf </a:t>
            </a:r>
            <a:r>
              <a:rPr lang="de-CH" i="1" noProof="0" dirty="0" smtClean="0">
                <a:solidFill>
                  <a:srgbClr val="3333FF"/>
                </a:solidFill>
              </a:rPr>
              <a:t>andere</a:t>
            </a:r>
            <a:r>
              <a:rPr lang="de-CH" noProof="0" dirty="0" smtClean="0"/>
              <a:t> liegen. </a:t>
            </a:r>
          </a:p>
          <a:p>
            <a:r>
              <a:rPr lang="de-CH" noProof="0" dirty="0" smtClean="0"/>
              <a:t>Also ergibt sich die minimale Anzahl Schritte zu:</a:t>
            </a:r>
          </a:p>
          <a:p>
            <a:endParaRPr lang="de-CH" noProof="0" dirty="0" smtClean="0"/>
          </a:p>
          <a:p>
            <a:pPr>
              <a:spcAft>
                <a:spcPct val="30000"/>
              </a:spcAft>
            </a:pPr>
            <a:endParaRPr lang="de-CH" noProof="0" dirty="0" smtClean="0"/>
          </a:p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de-CH" noProof="0" dirty="0" smtClean="0"/>
              <a:t>		 </a:t>
            </a:r>
            <a:r>
              <a:rPr lang="de-CH" i="1" noProof="0" dirty="0" err="1" smtClean="0">
                <a:solidFill>
                  <a:srgbClr val="3333FF"/>
                </a:solidFill>
              </a:rPr>
              <a:t>H</a:t>
            </a:r>
            <a:r>
              <a:rPr lang="de-CH" sz="3200" i="1" baseline="-25000" noProof="0" dirty="0" err="1" smtClean="0">
                <a:solidFill>
                  <a:srgbClr val="3333FF"/>
                </a:solidFill>
              </a:rPr>
              <a:t>n</a:t>
            </a:r>
            <a:r>
              <a:rPr lang="de-CH" i="1" noProof="0" dirty="0" smtClean="0">
                <a:solidFill>
                  <a:srgbClr val="3333FF"/>
                </a:solidFill>
              </a:rPr>
              <a:t> 	</a:t>
            </a:r>
            <a:r>
              <a:rPr lang="de-CH" noProof="0" dirty="0" smtClean="0">
                <a:solidFill>
                  <a:srgbClr val="3333FF"/>
                </a:solidFill>
              </a:rPr>
              <a:t>=   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smtClean="0">
                <a:solidFill>
                  <a:srgbClr val="00FF00"/>
                </a:solidFill>
              </a:rPr>
              <a:t>    </a:t>
            </a:r>
            <a:r>
              <a:rPr lang="de-CH" i="1" noProof="0" dirty="0" smtClean="0">
                <a:solidFill>
                  <a:srgbClr val="3333FF"/>
                </a:solidFill>
              </a:rPr>
              <a:t>    </a:t>
            </a:r>
            <a:r>
              <a:rPr lang="de-CH" i="1" noProof="0" dirty="0" smtClean="0">
                <a:solidFill>
                  <a:schemeClr val="bg1"/>
                </a:solidFill>
              </a:rPr>
              <a:t> </a:t>
            </a:r>
            <a:r>
              <a:rPr lang="de-CH" noProof="0" dirty="0" smtClean="0">
                <a:solidFill>
                  <a:schemeClr val="bg1"/>
                </a:solidFill>
              </a:rPr>
              <a:t>+</a:t>
            </a:r>
            <a:r>
              <a:rPr lang="de-CH" i="1" noProof="0" dirty="0" smtClean="0">
                <a:solidFill>
                  <a:schemeClr val="bg1"/>
                </a:solidFill>
              </a:rPr>
              <a:t>  </a:t>
            </a:r>
            <a:r>
              <a:rPr lang="de-CH" noProof="0" dirty="0" smtClean="0">
                <a:solidFill>
                  <a:schemeClr val="bg1"/>
                </a:solidFill>
              </a:rPr>
              <a:t>1 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chemeClr val="bg1"/>
                </a:solidFill>
              </a:rPr>
              <a:t>+</a:t>
            </a:r>
            <a:r>
              <a:rPr lang="de-CH" i="1" noProof="0" dirty="0" smtClean="0">
                <a:solidFill>
                  <a:srgbClr val="3333FF"/>
                </a:solidFill>
              </a:rPr>
              <a:t>      </a:t>
            </a:r>
          </a:p>
          <a:p>
            <a:r>
              <a:rPr lang="de-CH" i="1" noProof="0" dirty="0" smtClean="0">
                <a:solidFill>
                  <a:srgbClr val="3333FF"/>
                </a:solidFill>
              </a:rPr>
              <a:t>			</a:t>
            </a:r>
            <a:r>
              <a:rPr lang="de-CH" noProof="0" dirty="0" smtClean="0">
                <a:solidFill>
                  <a:srgbClr val="3333FF"/>
                </a:solidFill>
              </a:rPr>
              <a:t>= 2 </a:t>
            </a:r>
            <a:r>
              <a:rPr lang="de-CH" noProof="0" dirty="0" smtClean="0">
                <a:solidFill>
                  <a:srgbClr val="3333FF"/>
                </a:solidFill>
                <a:latin typeface="Symbol" pitchFamily="18" charset="2"/>
              </a:rPr>
              <a:t>*</a:t>
            </a:r>
            <a:r>
              <a:rPr lang="de-CH" i="1" noProof="0" dirty="0" smtClean="0">
                <a:solidFill>
                  <a:srgbClr val="3333FF"/>
                </a:solidFill>
              </a:rPr>
              <a:t>           </a:t>
            </a:r>
            <a:r>
              <a:rPr lang="de-CH" noProof="0" dirty="0" smtClean="0">
                <a:solidFill>
                  <a:srgbClr val="3333FF"/>
                </a:solidFill>
              </a:rPr>
              <a:t>+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</a:t>
            </a:r>
          </a:p>
          <a:p>
            <a:endParaRPr lang="de-CH" i="1" noProof="0" dirty="0"/>
          </a:p>
        </p:txBody>
      </p:sp>
      <p:sp>
        <p:nvSpPr>
          <p:cNvPr id="561156" name="AutoShape 4"/>
          <p:cNvSpPr>
            <a:spLocks noChangeArrowheads="1"/>
          </p:cNvSpPr>
          <p:nvPr/>
        </p:nvSpPr>
        <p:spPr bwMode="auto">
          <a:xfrm>
            <a:off x="0" y="3177982"/>
            <a:ext cx="2483431" cy="719137"/>
          </a:xfrm>
          <a:prstGeom prst="wedgeRoundRectCallout">
            <a:avLst>
              <a:gd name="adj1" fmla="val 96780"/>
              <a:gd name="adj2" fmla="val 95501"/>
              <a:gd name="adj3" fmla="val 16667"/>
            </a:avLst>
          </a:prstGeom>
          <a:solidFill>
            <a:srgbClr val="FFC0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800" i="1" dirty="0" smtClean="0">
                <a:solidFill>
                  <a:srgbClr val="3333FF"/>
                </a:solidFill>
              </a:rPr>
              <a:t>n </a:t>
            </a:r>
            <a:r>
              <a:rPr lang="en-US" sz="1800" dirty="0" smtClean="0">
                <a:solidFill>
                  <a:srgbClr val="3333FF"/>
                </a:solidFill>
              </a:rPr>
              <a:t>−</a:t>
            </a:r>
            <a:r>
              <a:rPr lang="en-US" sz="1100" dirty="0" smtClean="0">
                <a:solidFill>
                  <a:srgbClr val="3333FF"/>
                </a:solidFill>
              </a:rPr>
              <a:t> </a:t>
            </a:r>
            <a:r>
              <a:rPr lang="en-US" sz="1800" dirty="0" smtClean="0">
                <a:solidFill>
                  <a:srgbClr val="3333FF"/>
                </a:solidFill>
              </a:rPr>
              <a:t>1</a:t>
            </a:r>
            <a:r>
              <a:rPr lang="en-US" sz="1800" i="0" dirty="0" smtClean="0">
                <a:solidFill>
                  <a:schemeClr val="tx1"/>
                </a:solidFill>
              </a:rPr>
              <a:t> von </a:t>
            </a:r>
            <a:r>
              <a:rPr lang="en-US" sz="1800" i="1" dirty="0" err="1" smtClean="0">
                <a:solidFill>
                  <a:srgbClr val="3333FF"/>
                </a:solidFill>
              </a:rPr>
              <a:t>quelle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/>
              <a:t>nach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rgbClr val="3333FF"/>
                </a:solidFill>
              </a:rPr>
              <a:t>andere</a:t>
            </a:r>
            <a:r>
              <a:rPr lang="en-US" sz="1800" i="1" dirty="0" smtClean="0">
                <a:solidFill>
                  <a:srgbClr val="3333FF"/>
                </a:solidFill>
              </a:rPr>
              <a:t>  </a:t>
            </a:r>
            <a:r>
              <a:rPr lang="en-US" sz="1800" dirty="0" err="1" smtClean="0"/>
              <a:t>bewegen</a:t>
            </a:r>
            <a:endParaRPr lang="en-US" sz="1800" dirty="0"/>
          </a:p>
        </p:txBody>
      </p:sp>
      <p:sp>
        <p:nvSpPr>
          <p:cNvPr id="561157" name="AutoShape 5"/>
          <p:cNvSpPr>
            <a:spLocks noChangeArrowheads="1"/>
          </p:cNvSpPr>
          <p:nvPr/>
        </p:nvSpPr>
        <p:spPr bwMode="auto">
          <a:xfrm>
            <a:off x="6753225" y="5318125"/>
            <a:ext cx="2232025" cy="719138"/>
          </a:xfrm>
          <a:prstGeom prst="wedgeRoundRectCallout">
            <a:avLst>
              <a:gd name="adj1" fmla="val -69060"/>
              <a:gd name="adj2" fmla="val -136755"/>
              <a:gd name="adj3" fmla="val 16667"/>
            </a:avLst>
          </a:prstGeom>
          <a:solidFill>
            <a:srgbClr val="FFC0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800" i="1" dirty="0" smtClean="0">
                <a:solidFill>
                  <a:srgbClr val="3333FF"/>
                </a:solidFill>
              </a:rPr>
              <a:t>n</a:t>
            </a:r>
            <a:r>
              <a:rPr lang="en-US" sz="1800" i="1" dirty="0">
                <a:solidFill>
                  <a:srgbClr val="3333FF"/>
                </a:solidFill>
              </a:rPr>
              <a:t>−1</a:t>
            </a:r>
            <a:r>
              <a:rPr lang="en-US" sz="1800" i="0" dirty="0">
                <a:solidFill>
                  <a:schemeClr val="tx1"/>
                </a:solidFill>
              </a:rPr>
              <a:t> </a:t>
            </a:r>
            <a:r>
              <a:rPr lang="en-US" sz="1800" dirty="0" smtClean="0"/>
              <a:t>von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rgbClr val="3333FF"/>
                </a:solidFill>
              </a:rPr>
              <a:t>andere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/>
              <a:t>nach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rgbClr val="3333FF"/>
                </a:solidFill>
              </a:rPr>
              <a:t>ziel</a:t>
            </a:r>
            <a:r>
              <a:rPr lang="en-US" sz="1800" i="1" dirty="0" smtClean="0">
                <a:solidFill>
                  <a:srgbClr val="3333FF"/>
                </a:solidFill>
              </a:rPr>
              <a:t> </a:t>
            </a:r>
            <a:r>
              <a:rPr lang="en-US" sz="1800" dirty="0" err="1" smtClean="0"/>
              <a:t>bewegen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561158" name="AutoShape 6"/>
          <p:cNvSpPr>
            <a:spLocks noChangeArrowheads="1"/>
          </p:cNvSpPr>
          <p:nvPr/>
        </p:nvSpPr>
        <p:spPr bwMode="auto">
          <a:xfrm>
            <a:off x="5590677" y="3021400"/>
            <a:ext cx="2675131" cy="719137"/>
          </a:xfrm>
          <a:prstGeom prst="wedgeRoundRectCallout">
            <a:avLst>
              <a:gd name="adj1" fmla="val -69659"/>
              <a:gd name="adj2" fmla="val 105388"/>
              <a:gd name="adj3" fmla="val 16667"/>
            </a:avLst>
          </a:prstGeom>
          <a:solidFill>
            <a:srgbClr val="FFC0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800" i="1" dirty="0" err="1" smtClean="0">
                <a:solidFill>
                  <a:srgbClr val="3333FF"/>
                </a:solidFill>
              </a:rPr>
              <a:t>grösste</a:t>
            </a:r>
            <a:r>
              <a:rPr lang="en-US" sz="1800" i="0" dirty="0" smtClean="0">
                <a:solidFill>
                  <a:schemeClr val="tx1"/>
                </a:solidFill>
              </a:rPr>
              <a:t> von </a:t>
            </a:r>
            <a:r>
              <a:rPr lang="en-US" sz="1800" i="1" dirty="0" err="1" smtClean="0">
                <a:solidFill>
                  <a:srgbClr val="3333FF"/>
                </a:solidFill>
              </a:rPr>
              <a:t>quelle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/>
              <a:t>nach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rgbClr val="3333FF"/>
                </a:solidFill>
              </a:rPr>
              <a:t>ziel</a:t>
            </a:r>
            <a:r>
              <a:rPr lang="en-US" sz="1800" i="1" dirty="0" smtClean="0">
                <a:solidFill>
                  <a:srgbClr val="3333FF"/>
                </a:solidFill>
              </a:rPr>
              <a:t>  </a:t>
            </a:r>
            <a:r>
              <a:rPr lang="en-US" sz="1800" dirty="0" err="1" smtClean="0"/>
              <a:t>bewegen</a:t>
            </a:r>
            <a:endParaRPr lang="en-US" sz="1800" i="1" dirty="0">
              <a:solidFill>
                <a:srgbClr val="3333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94168" y="5619085"/>
            <a:ext cx="4392613" cy="1016000"/>
            <a:chOff x="2880" y="3294"/>
            <a:chExt cx="2767" cy="640"/>
          </a:xfrm>
        </p:grpSpPr>
        <p:sp>
          <p:nvSpPr>
            <p:cNvPr id="561163" name="AutoShape 11"/>
            <p:cNvSpPr>
              <a:spLocks noChangeArrowheads="1"/>
            </p:cNvSpPr>
            <p:nvPr/>
          </p:nvSpPr>
          <p:spPr bwMode="auto">
            <a:xfrm>
              <a:off x="2880" y="3294"/>
              <a:ext cx="2767" cy="640"/>
            </a:xfrm>
            <a:prstGeom prst="roundRect">
              <a:avLst>
                <a:gd name="adj" fmla="val 12727"/>
              </a:avLst>
            </a:prstGeom>
            <a:solidFill>
              <a:srgbClr val="FFFF00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1" name="AutoShape 9"/>
            <p:cNvSpPr>
              <a:spLocks noChangeArrowheads="1"/>
            </p:cNvSpPr>
            <p:nvPr/>
          </p:nvSpPr>
          <p:spPr bwMode="auto">
            <a:xfrm>
              <a:off x="2914" y="3328"/>
              <a:ext cx="2721" cy="579"/>
            </a:xfrm>
            <a:prstGeom prst="roundRect">
              <a:avLst>
                <a:gd name="adj" fmla="val 16667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i="0" dirty="0" err="1" smtClean="0">
                  <a:solidFill>
                    <a:srgbClr val="C00000"/>
                  </a:solidFill>
                  <a:latin typeface="+mn-lt"/>
                </a:rPr>
                <a:t>Da</a:t>
              </a:r>
              <a:r>
                <a:rPr lang="en-US" sz="2400" i="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i="1" dirty="0">
                  <a:solidFill>
                    <a:srgbClr val="3333FF"/>
                  </a:solidFill>
                  <a:latin typeface="+mn-lt"/>
                </a:rPr>
                <a:t>H</a:t>
              </a:r>
              <a:r>
                <a:rPr lang="en-US" sz="3200" baseline="-25000" dirty="0">
                  <a:solidFill>
                    <a:srgbClr val="3333FF"/>
                  </a:solidFill>
                  <a:latin typeface="+mn-lt"/>
                </a:rPr>
                <a:t>1</a:t>
              </a:r>
              <a:r>
                <a:rPr lang="en-US" sz="2400" i="0" dirty="0">
                  <a:solidFill>
                    <a:srgbClr val="3333FF"/>
                  </a:solidFill>
                  <a:latin typeface="+mn-lt"/>
                </a:rPr>
                <a:t> = </a:t>
              </a:r>
              <a:r>
                <a:rPr lang="en-US" sz="2400" i="0" dirty="0" smtClean="0">
                  <a:solidFill>
                    <a:srgbClr val="3333FF"/>
                  </a:solidFill>
                  <a:latin typeface="+mn-lt"/>
                </a:rPr>
                <a:t>1</a:t>
              </a:r>
              <a:r>
                <a:rPr lang="en-US" sz="2400" i="0" dirty="0" smtClean="0">
                  <a:solidFill>
                    <a:srgbClr val="C00000"/>
                  </a:solidFill>
                  <a:latin typeface="+mn-lt"/>
                </a:rPr>
                <a:t>: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dirty="0" smtClean="0">
                  <a:solidFill>
                    <a:srgbClr val="990000"/>
                  </a:solidFill>
                </a:rPr>
                <a:t>	</a:t>
              </a:r>
              <a:r>
                <a:rPr lang="en-US" i="1" dirty="0" err="1" smtClean="0">
                  <a:solidFill>
                    <a:srgbClr val="3333FF"/>
                  </a:solidFill>
                </a:rPr>
                <a:t>H</a:t>
              </a:r>
              <a:r>
                <a:rPr lang="en-US" sz="3200" i="1" baseline="-25000" dirty="0" err="1" smtClean="0">
                  <a:solidFill>
                    <a:srgbClr val="3333FF"/>
                  </a:solidFill>
                </a:rPr>
                <a:t>n</a:t>
              </a:r>
              <a:r>
                <a:rPr lang="en-US" sz="3200" baseline="-25000" dirty="0" smtClean="0">
                  <a:solidFill>
                    <a:srgbClr val="3333FF"/>
                  </a:solidFill>
                </a:rPr>
                <a:t> </a:t>
              </a:r>
              <a:r>
                <a:rPr lang="en-US" dirty="0" smtClean="0">
                  <a:solidFill>
                    <a:srgbClr val="3333FF"/>
                  </a:solidFill>
                </a:rPr>
                <a:t>= 2</a:t>
              </a:r>
              <a:r>
                <a:rPr lang="en-US" sz="3200" baseline="30000" dirty="0" smtClean="0">
                  <a:solidFill>
                    <a:srgbClr val="3333FF"/>
                  </a:solidFill>
                </a:rPr>
                <a:t>n</a:t>
              </a:r>
              <a:r>
                <a:rPr lang="en-US" dirty="0" smtClean="0">
                  <a:solidFill>
                    <a:srgbClr val="3333FF"/>
                  </a:solidFill>
                </a:rPr>
                <a:t> − 1</a:t>
              </a:r>
              <a:endParaRPr lang="en-US" sz="2400" i="0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561162" name="AutoShape 10"/>
            <p:cNvSpPr>
              <a:spLocks noChangeArrowheads="1"/>
            </p:cNvSpPr>
            <p:nvPr/>
          </p:nvSpPr>
          <p:spPr bwMode="auto">
            <a:xfrm>
              <a:off x="3812" y="3599"/>
              <a:ext cx="1519" cy="296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2400" i="0">
                  <a:solidFill>
                    <a:schemeClr val="tx1"/>
                  </a:solidFill>
                  <a:latin typeface="+mn-lt"/>
                </a:rPr>
                <a:t> </a:t>
              </a:r>
              <a:endParaRPr lang="en-US" i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561166" name="AutoShape 14"/>
          <p:cNvSpPr>
            <a:spLocks noChangeArrowheads="1"/>
          </p:cNvSpPr>
          <p:nvPr/>
        </p:nvSpPr>
        <p:spPr bwMode="auto">
          <a:xfrm>
            <a:off x="3535363" y="4075969"/>
            <a:ext cx="784225" cy="4873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>
                <a:solidFill>
                  <a:srgbClr val="3333FF"/>
                </a:solidFill>
              </a:rPr>
              <a:t>H</a:t>
            </a:r>
            <a:r>
              <a:rPr lang="en-US" sz="3200" i="1" baseline="-25000">
                <a:solidFill>
                  <a:srgbClr val="3333FF"/>
                </a:solidFill>
              </a:rPr>
              <a:t>n</a:t>
            </a:r>
            <a:r>
              <a:rPr lang="en-US" baseline="-25000">
                <a:solidFill>
                  <a:srgbClr val="3333FF"/>
                </a:solidFill>
              </a:rPr>
              <a:t> </a:t>
            </a:r>
            <a:r>
              <a:rPr lang="en-US" sz="3200" i="0" baseline="-25000">
                <a:solidFill>
                  <a:srgbClr val="3333FF"/>
                </a:solidFill>
              </a:rPr>
              <a:t>−1</a:t>
            </a:r>
          </a:p>
        </p:txBody>
      </p:sp>
      <p:sp>
        <p:nvSpPr>
          <p:cNvPr id="561167" name="AutoShape 15"/>
          <p:cNvSpPr>
            <a:spLocks noChangeArrowheads="1"/>
          </p:cNvSpPr>
          <p:nvPr/>
        </p:nvSpPr>
        <p:spPr bwMode="auto">
          <a:xfrm>
            <a:off x="5427509" y="4061797"/>
            <a:ext cx="784225" cy="4873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>
                <a:solidFill>
                  <a:srgbClr val="3333FF"/>
                </a:solidFill>
              </a:rPr>
              <a:t>H</a:t>
            </a:r>
            <a:r>
              <a:rPr lang="en-US" sz="3200" i="1" baseline="-25000">
                <a:solidFill>
                  <a:srgbClr val="3333FF"/>
                </a:solidFill>
              </a:rPr>
              <a:t>n</a:t>
            </a:r>
            <a:r>
              <a:rPr lang="en-US" baseline="-25000">
                <a:solidFill>
                  <a:srgbClr val="3333FF"/>
                </a:solidFill>
              </a:rPr>
              <a:t> </a:t>
            </a:r>
            <a:r>
              <a:rPr lang="en-US" sz="3200" i="0" baseline="-25000">
                <a:solidFill>
                  <a:srgbClr val="3333FF"/>
                </a:solidFill>
              </a:rPr>
              <a:t>−1</a:t>
            </a:r>
          </a:p>
        </p:txBody>
      </p:sp>
      <p:sp>
        <p:nvSpPr>
          <p:cNvPr id="561168" name="AutoShape 16"/>
          <p:cNvSpPr>
            <a:spLocks noChangeArrowheads="1"/>
          </p:cNvSpPr>
          <p:nvPr/>
        </p:nvSpPr>
        <p:spPr bwMode="auto">
          <a:xfrm>
            <a:off x="3765204" y="4749338"/>
            <a:ext cx="784225" cy="487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r>
              <a:rPr lang="en-US" sz="2400" i="1" dirty="0" err="1">
                <a:solidFill>
                  <a:srgbClr val="3333FF"/>
                </a:solidFill>
              </a:rPr>
              <a:t>H</a:t>
            </a:r>
            <a:r>
              <a:rPr lang="en-US" sz="3200" i="1" baseline="-25000" dirty="0" err="1">
                <a:solidFill>
                  <a:srgbClr val="3333FF"/>
                </a:solidFill>
              </a:rPr>
              <a:t>n</a:t>
            </a:r>
            <a:r>
              <a:rPr lang="en-US" baseline="-25000" dirty="0">
                <a:solidFill>
                  <a:srgbClr val="3333FF"/>
                </a:solidFill>
              </a:rPr>
              <a:t> </a:t>
            </a:r>
            <a:r>
              <a:rPr lang="en-US" sz="3200" i="0" baseline="-25000" dirty="0">
                <a:solidFill>
                  <a:srgbClr val="3333FF"/>
                </a:solidFill>
              </a:rPr>
              <a:t>−1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4798" y="4092642"/>
            <a:ext cx="78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3333FF"/>
                </a:solidFill>
                <a:latin typeface="Comic Sans MS"/>
              </a:rPr>
              <a:t>+</a:t>
            </a:r>
            <a:r>
              <a:rPr lang="en-US" i="1" kern="0" dirty="0" smtClean="0">
                <a:solidFill>
                  <a:srgbClr val="3333FF"/>
                </a:solidFill>
                <a:latin typeface="Comic Sans MS"/>
              </a:rPr>
              <a:t>  </a:t>
            </a:r>
            <a:r>
              <a:rPr lang="en-US" kern="0" dirty="0" smtClean="0">
                <a:solidFill>
                  <a:srgbClr val="3333FF"/>
                </a:solidFill>
                <a:latin typeface="Comic Sans MS"/>
              </a:rPr>
              <a:t>1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5015462" y="4106145"/>
            <a:ext cx="39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3333FF"/>
                </a:solidFill>
                <a:latin typeface="Comic Sans MS"/>
              </a:rPr>
              <a:t>+</a:t>
            </a:r>
            <a:r>
              <a:rPr lang="en-US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6" grpId="0" animBg="1"/>
      <p:bldP spid="561157" grpId="0" animBg="1"/>
      <p:bldP spid="561158" grpId="0" animBg="1"/>
      <p:bldP spid="561166" grpId="0" animBg="1"/>
      <p:bldP spid="561167" grpId="0" animBg="1"/>
      <p:bldP spid="561168" grpId="0" animBg="1"/>
      <p:bldP spid="14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Eine rekursive Alternative</a:t>
            </a:r>
            <a:endParaRPr lang="de-CH" noProof="0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631825"/>
            <a:r>
              <a:rPr lang="de-CH" i="1" noProof="0" dirty="0" err="1" smtClean="0">
                <a:solidFill>
                  <a:srgbClr val="3333FF"/>
                </a:solidFill>
              </a:rPr>
              <a:t>highest_name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STRING</a:t>
            </a:r>
          </a:p>
          <a:p>
            <a:pPr defTabSz="631825"/>
            <a:r>
              <a:rPr lang="de-CH" noProof="0" dirty="0" smtClean="0">
                <a:solidFill>
                  <a:srgbClr val="CC3300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Alphabetisch grösster Stationsname von  </a:t>
            </a:r>
            <a:r>
              <a:rPr lang="de-CH" i="1" dirty="0" smtClean="0">
                <a:solidFill>
                  <a:srgbClr val="3333FF"/>
                </a:solidFill>
              </a:rPr>
              <a:t>Line8</a:t>
            </a:r>
            <a:r>
              <a:rPr lang="de-CH" i="1" dirty="0" smtClean="0">
                <a:solidFill>
                  <a:srgbClr val="990000"/>
                </a:solidFill>
              </a:rPr>
              <a:t>. </a:t>
            </a:r>
          </a:p>
          <a:p>
            <a:pPr defTabSz="631825"/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 defTabSz="631825">
              <a:lnSpc>
                <a:spcPct val="70000"/>
              </a:lnSpc>
            </a:pPr>
            <a:r>
              <a:rPr lang="de-CH" b="1" noProof="0" dirty="0" smtClean="0">
                <a:solidFill>
                  <a:schemeClr val="accent2"/>
                </a:solidFill>
              </a:rPr>
              <a:t>		not </a:t>
            </a:r>
            <a:r>
              <a:rPr lang="de-CH" i="1" dirty="0" smtClean="0">
                <a:solidFill>
                  <a:srgbClr val="3333FF"/>
                </a:solidFill>
              </a:rPr>
              <a:t>Line8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is_empty</a:t>
            </a:r>
          </a:p>
          <a:p>
            <a:pPr defTabSz="631825"/>
            <a:r>
              <a:rPr lang="de-CH" b="1" noProof="0" dirty="0" smtClean="0">
                <a:solidFill>
                  <a:schemeClr val="accent2"/>
                </a:solidFill>
              </a:rPr>
              <a:t>	do</a:t>
            </a:r>
          </a:p>
          <a:p>
            <a:pPr defTabSz="631825">
              <a:lnSpc>
                <a:spcPct val="70000"/>
              </a:lnSpc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i="1" noProof="0" dirty="0" smtClean="0">
                <a:solidFill>
                  <a:srgbClr val="3333FF"/>
                </a:solidFill>
              </a:rPr>
              <a:t> 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noProof="0" dirty="0" smtClean="0">
                <a:solidFill>
                  <a:srgbClr val="3333FF"/>
                </a:solidFill>
              </a:rPr>
              <a:t> :=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chemeClr val="bg1"/>
                </a:solidFill>
              </a:rPr>
              <a:t>f</a:t>
            </a:r>
            <a:r>
              <a:rPr lang="de-CH" sz="3600" noProof="0" dirty="0" err="1" smtClean="0">
                <a:solidFill>
                  <a:schemeClr val="bg1"/>
                </a:solidFill>
              </a:rPr>
              <a:t>.</a:t>
            </a:r>
            <a:r>
              <a:rPr lang="de-CH" i="1" noProof="0" dirty="0" err="1" smtClean="0">
                <a:solidFill>
                  <a:schemeClr val="bg1"/>
                </a:solidFill>
              </a:rPr>
              <a:t>highest_from_cursor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/>
              <a:t>	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 defTabSz="631825"/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endParaRPr lang="de-CH" noProof="0" dirty="0"/>
          </a:p>
        </p:txBody>
      </p:sp>
      <p:sp>
        <p:nvSpPr>
          <p:cNvPr id="848904" name="AutoShape 8"/>
          <p:cNvSpPr>
            <a:spLocks noChangeArrowheads="1"/>
          </p:cNvSpPr>
          <p:nvPr/>
        </p:nvSpPr>
        <p:spPr bwMode="auto">
          <a:xfrm>
            <a:off x="2923504" y="3102199"/>
            <a:ext cx="6014434" cy="545259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36000" rIns="0" bIns="0"/>
          <a:lstStyle/>
          <a:p>
            <a:pPr>
              <a:spcBef>
                <a:spcPts val="0"/>
              </a:spcBef>
            </a:pPr>
            <a:r>
              <a:rPr lang="en-US" sz="2400" i="1" dirty="0" err="1" smtClean="0">
                <a:solidFill>
                  <a:srgbClr val="3333FF"/>
                </a:solidFill>
              </a:rPr>
              <a:t>highest_from_cursor</a:t>
            </a:r>
            <a:r>
              <a:rPr lang="en-US" i="1" dirty="0">
                <a:solidFill>
                  <a:srgbClr val="3333FF"/>
                </a:solidFill>
              </a:rPr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(</a:t>
            </a:r>
            <a:r>
              <a:rPr lang="en-US" sz="2400" i="1" dirty="0" smtClean="0">
                <a:solidFill>
                  <a:srgbClr val="3333FF"/>
                </a:solidFill>
              </a:rPr>
              <a:t>Line8.new_cursor</a:t>
            </a:r>
            <a:r>
              <a:rPr lang="en-US" sz="2400" dirty="0" smtClean="0">
                <a:solidFill>
                  <a:srgbClr val="3333FF"/>
                </a:solidFill>
              </a:rPr>
              <a:t>)</a:t>
            </a:r>
            <a:endParaRPr 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Hilfsfunktion für Rekursion</a:t>
            </a:r>
            <a:endParaRPr lang="de-CH" noProof="0" dirty="0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46150"/>
            <a:ext cx="8843314" cy="4354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highest_from_cursor</a:t>
            </a:r>
            <a:r>
              <a:rPr lang="de-CH" sz="1200" i="1" noProof="0" dirty="0" smtClean="0">
                <a:solidFill>
                  <a:srgbClr val="3333FF"/>
                </a:solidFill>
              </a:rPr>
              <a:t>  </a:t>
            </a:r>
            <a:r>
              <a:rPr lang="de-CH" sz="2000" noProof="0" dirty="0" smtClean="0">
                <a:solidFill>
                  <a:srgbClr val="3333FF"/>
                </a:solidFill>
              </a:rPr>
              <a:t>(c: </a:t>
            </a:r>
            <a:r>
              <a:rPr lang="de-CH" sz="2000" i="1" dirty="0" smtClean="0">
                <a:solidFill>
                  <a:srgbClr val="3333FF"/>
                </a:solidFill>
              </a:rPr>
              <a:t>ITERATION_CURSOR</a:t>
            </a:r>
            <a:r>
              <a:rPr lang="de-CH" sz="2000" dirty="0" smtClean="0">
                <a:solidFill>
                  <a:srgbClr val="3333FF"/>
                </a:solidFill>
              </a:rPr>
              <a:t> [</a:t>
            </a:r>
            <a:r>
              <a:rPr lang="de-CH" sz="2000" i="1" dirty="0" smtClean="0">
                <a:solidFill>
                  <a:srgbClr val="3333FF"/>
                </a:solidFill>
              </a:rPr>
              <a:t>STATION</a:t>
            </a:r>
            <a:r>
              <a:rPr lang="de-CH" sz="2000" dirty="0" smtClean="0">
                <a:solidFill>
                  <a:srgbClr val="3333FF"/>
                </a:solidFill>
              </a:rPr>
              <a:t>]):</a:t>
            </a:r>
            <a:r>
              <a:rPr lang="de-CH" sz="2000" i="1" noProof="0" dirty="0" smtClean="0">
                <a:solidFill>
                  <a:srgbClr val="3333FF"/>
                </a:solidFill>
              </a:rPr>
              <a:t> STRING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CH" sz="2000" noProof="0" dirty="0" smtClean="0">
                <a:solidFill>
                  <a:srgbClr val="CC3300"/>
                </a:solidFill>
              </a:rPr>
              <a:t>	</a:t>
            </a:r>
            <a:r>
              <a:rPr lang="de-CH" sz="2000" dirty="0">
                <a:solidFill>
                  <a:srgbClr val="CC3300"/>
                </a:solidFill>
              </a:rPr>
              <a:t> </a:t>
            </a:r>
            <a:r>
              <a:rPr lang="de-CH" sz="2000" dirty="0" smtClean="0">
                <a:solidFill>
                  <a:srgbClr val="CC3300"/>
                </a:solidFill>
              </a:rPr>
              <a:t>    </a:t>
            </a:r>
            <a:r>
              <a:rPr lang="de-CH" sz="2000" dirty="0" smtClean="0">
                <a:solidFill>
                  <a:srgbClr val="990000"/>
                </a:solidFill>
              </a:rPr>
              <a:t>-- Alphabetisch grösster Stationsname der Linie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br>
              <a:rPr lang="de-CH" sz="2000" i="1" dirty="0" smtClean="0">
                <a:solidFill>
                  <a:srgbClr val="990000"/>
                </a:solidFill>
              </a:rPr>
            </a:br>
            <a:r>
              <a:rPr lang="de-CH" sz="2000" i="1" dirty="0" smtClean="0">
                <a:solidFill>
                  <a:srgbClr val="990000"/>
                </a:solidFill>
              </a:rPr>
              <a:t>	</a:t>
            </a:r>
            <a:r>
              <a:rPr lang="de-CH" sz="2000" i="1" dirty="0">
                <a:solidFill>
                  <a:srgbClr val="990000"/>
                </a:solidFill>
              </a:rPr>
              <a:t> </a:t>
            </a:r>
            <a:r>
              <a:rPr lang="de-CH" sz="2000" i="1" dirty="0" smtClean="0">
                <a:solidFill>
                  <a:srgbClr val="990000"/>
                </a:solidFill>
              </a:rPr>
              <a:t>    -- </a:t>
            </a:r>
            <a:r>
              <a:rPr lang="de-CH" sz="2000" dirty="0" smtClean="0">
                <a:solidFill>
                  <a:srgbClr val="990000"/>
                </a:solidFill>
              </a:rPr>
              <a:t>von der Cursorposition </a:t>
            </a:r>
            <a:r>
              <a:rPr lang="de-CH" sz="2000" dirty="0" smtClean="0">
                <a:solidFill>
                  <a:srgbClr val="3333FF"/>
                </a:solidFill>
              </a:rPr>
              <a:t>c</a:t>
            </a:r>
            <a:r>
              <a:rPr lang="de-CH" sz="2000" dirty="0" smtClean="0">
                <a:solidFill>
                  <a:srgbClr val="990000"/>
                </a:solidFill>
              </a:rPr>
              <a:t> ausgehend</a:t>
            </a:r>
            <a:r>
              <a:rPr lang="de-CH" sz="2000" noProof="0" dirty="0" smtClean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    </a:t>
            </a:r>
            <a:r>
              <a:rPr lang="de-CH" sz="2000" i="1" dirty="0" smtClean="0">
                <a:solidFill>
                  <a:srgbClr val="3333FF"/>
                </a:solidFill>
              </a:rPr>
              <a:t>c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/=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Void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and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 not </a:t>
            </a:r>
            <a:r>
              <a:rPr lang="de-CH" sz="2000" i="1" dirty="0" smtClean="0">
                <a:solidFill>
                  <a:srgbClr val="3333FF"/>
                </a:solidFill>
              </a:rPr>
              <a:t>c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3333FF"/>
                </a:solidFill>
              </a:rPr>
              <a:t>off</a:t>
            </a:r>
          </a:p>
          <a:p>
            <a:pPr>
              <a:lnSpc>
                <a:spcPct val="9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7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  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0000FF"/>
                </a:solidFill>
              </a:rPr>
              <a:t>item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0000FF"/>
                </a:solidFill>
              </a:rPr>
              <a:t>name</a:t>
            </a:r>
          </a:p>
          <a:p>
            <a:pPr>
              <a:lnSpc>
                <a:spcPct val="70000"/>
              </a:lnSpc>
            </a:pPr>
            <a:r>
              <a:rPr lang="de-CH" sz="2000" i="1" noProof="0" dirty="0" smtClean="0">
                <a:solidFill>
                  <a:srgbClr val="0000FF"/>
                </a:solidFill>
              </a:rPr>
              <a:t>	    </a:t>
            </a:r>
            <a:r>
              <a:rPr lang="de-CH" sz="2000" i="1" dirty="0" err="1" smtClean="0">
                <a:solidFill>
                  <a:srgbClr val="0000FF"/>
                </a:solidFill>
              </a:rPr>
              <a:t>c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0000FF"/>
                </a:solidFill>
              </a:rPr>
              <a:t>forth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   if not </a:t>
            </a:r>
            <a:r>
              <a:rPr lang="de-CH" sz="2000" i="1" noProof="0" dirty="0" smtClean="0">
                <a:solidFill>
                  <a:srgbClr val="3333FF"/>
                </a:solidFill>
              </a:rPr>
              <a:t>c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3333FF"/>
                </a:solidFill>
              </a:rPr>
              <a:t>after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 then</a:t>
            </a:r>
          </a:p>
          <a:p>
            <a:pPr>
              <a:lnSpc>
                <a:spcPct val="90000"/>
              </a:lnSpc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smtClean="0">
                <a:solidFill>
                  <a:srgbClr val="0000FF"/>
                </a:solidFill>
              </a:rPr>
              <a:t>greater </a:t>
            </a:r>
            <a:r>
              <a:rPr lang="de-CH" sz="2000" noProof="0" dirty="0" smtClean="0">
                <a:solidFill>
                  <a:srgbClr val="0000FF"/>
                </a:solidFill>
              </a:rPr>
              <a:t>(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2000" noProof="0" dirty="0" smtClean="0">
                <a:solidFill>
                  <a:srgbClr val="0000FF"/>
                </a:solidFill>
              </a:rPr>
              <a:t>,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i="1" noProof="0" dirty="0" smtClean="0">
                <a:solidFill>
                  <a:schemeClr val="bg1"/>
                </a:solidFill>
              </a:rPr>
              <a:t>h   ighest_from_cursor   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noProof="0" dirty="0" smtClean="0"/>
          </a:p>
          <a:p>
            <a:pPr>
              <a:lnSpc>
                <a:spcPct val="9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   end</a:t>
            </a:r>
          </a:p>
          <a:p>
            <a:pPr>
              <a:lnSpc>
                <a:spcPct val="90000"/>
              </a:lnSpc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</a:p>
          <a:p>
            <a:pPr>
              <a:lnSpc>
                <a:spcPct val="90000"/>
              </a:lnSpc>
            </a:pPr>
            <a:endParaRPr lang="de-CH" sz="2000" noProof="0" dirty="0"/>
          </a:p>
        </p:txBody>
      </p:sp>
      <p:sp>
        <p:nvSpPr>
          <p:cNvPr id="850948" name="AutoShape 4"/>
          <p:cNvSpPr>
            <a:spLocks noChangeArrowheads="1"/>
          </p:cNvSpPr>
          <p:nvPr/>
        </p:nvSpPr>
        <p:spPr bwMode="auto">
          <a:xfrm>
            <a:off x="5005117" y="5666650"/>
            <a:ext cx="706438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50949" name="AutoShape 5"/>
          <p:cNvSpPr>
            <a:spLocks noChangeArrowheads="1"/>
          </p:cNvSpPr>
          <p:nvPr/>
        </p:nvSpPr>
        <p:spPr bwMode="auto">
          <a:xfrm>
            <a:off x="5938567" y="5666650"/>
            <a:ext cx="706438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F4F8C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F4F8C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</a:pPr>
            <a:endParaRPr lang="en-US" sz="160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0950" name="AutoShape 6"/>
          <p:cNvSpPr>
            <a:spLocks noChangeArrowheads="1"/>
          </p:cNvSpPr>
          <p:nvPr/>
        </p:nvSpPr>
        <p:spPr bwMode="auto">
          <a:xfrm>
            <a:off x="6805342" y="5666650"/>
            <a:ext cx="706438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50951" name="AutoShape 7"/>
          <p:cNvSpPr>
            <a:spLocks noChangeArrowheads="1"/>
          </p:cNvSpPr>
          <p:nvPr/>
        </p:nvSpPr>
        <p:spPr bwMode="auto">
          <a:xfrm>
            <a:off x="7746730" y="5666650"/>
            <a:ext cx="7064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850952" name="Line 8"/>
          <p:cNvSpPr>
            <a:spLocks noChangeShapeType="1"/>
          </p:cNvSpPr>
          <p:nvPr/>
        </p:nvSpPr>
        <p:spPr bwMode="auto">
          <a:xfrm flipV="1">
            <a:off x="6322742" y="6069875"/>
            <a:ext cx="0" cy="6619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50953" name="Text Box 9"/>
          <p:cNvSpPr txBox="1">
            <a:spLocks noChangeArrowheads="1"/>
          </p:cNvSpPr>
          <p:nvPr/>
        </p:nvSpPr>
        <p:spPr bwMode="auto">
          <a:xfrm>
            <a:off x="5938567" y="5268188"/>
            <a:ext cx="808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i="0">
                <a:solidFill>
                  <a:srgbClr val="0033CC"/>
                </a:solidFill>
                <a:latin typeface="+mn-lt"/>
              </a:rPr>
              <a:t>item</a:t>
            </a:r>
          </a:p>
        </p:txBody>
      </p:sp>
      <p:sp>
        <p:nvSpPr>
          <p:cNvPr id="850954" name="Text Box 10"/>
          <p:cNvSpPr txBox="1">
            <a:spLocks noChangeArrowheads="1"/>
          </p:cNvSpPr>
          <p:nvPr/>
        </p:nvSpPr>
        <p:spPr bwMode="auto">
          <a:xfrm>
            <a:off x="7699105" y="6069875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i="0">
                <a:solidFill>
                  <a:srgbClr val="0033CC"/>
                </a:solidFill>
                <a:latin typeface="+mn-lt"/>
              </a:rPr>
              <a:t>count</a:t>
            </a:r>
          </a:p>
        </p:txBody>
      </p:sp>
      <p:sp>
        <p:nvSpPr>
          <p:cNvPr id="850955" name="Text Box 11"/>
          <p:cNvSpPr txBox="1">
            <a:spLocks noChangeArrowheads="1"/>
          </p:cNvSpPr>
          <p:nvPr/>
        </p:nvSpPr>
        <p:spPr bwMode="auto">
          <a:xfrm>
            <a:off x="4903517" y="6069875"/>
            <a:ext cx="808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i="0">
                <a:solidFill>
                  <a:srgbClr val="0033CC"/>
                </a:solidFill>
                <a:latin typeface="+mn-lt"/>
              </a:rPr>
              <a:t>1</a:t>
            </a:r>
          </a:p>
        </p:txBody>
      </p:sp>
      <p:sp>
        <p:nvSpPr>
          <p:cNvPr id="850956" name="Line 12"/>
          <p:cNvSpPr>
            <a:spLocks noChangeShapeType="1"/>
          </p:cNvSpPr>
          <p:nvPr/>
        </p:nvSpPr>
        <p:spPr bwMode="auto">
          <a:xfrm>
            <a:off x="6371955" y="6560413"/>
            <a:ext cx="757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850957" name="Text Box 13"/>
          <p:cNvSpPr txBox="1">
            <a:spLocks noChangeArrowheads="1"/>
          </p:cNvSpPr>
          <p:nvPr/>
        </p:nvSpPr>
        <p:spPr bwMode="auto">
          <a:xfrm>
            <a:off x="6222730" y="6273075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i="0">
                <a:solidFill>
                  <a:srgbClr val="0033CC"/>
                </a:solidFill>
                <a:latin typeface="+mn-lt"/>
              </a:rPr>
              <a:t>forth</a:t>
            </a:r>
          </a:p>
        </p:txBody>
      </p:sp>
      <p:sp>
        <p:nvSpPr>
          <p:cNvPr id="850958" name="AutoShape 14"/>
          <p:cNvSpPr>
            <a:spLocks noChangeArrowheads="1"/>
          </p:cNvSpPr>
          <p:nvPr/>
        </p:nvSpPr>
        <p:spPr bwMode="auto">
          <a:xfrm flipV="1">
            <a:off x="8302355" y="5204688"/>
            <a:ext cx="606425" cy="4032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50959" name="Text Box 15"/>
          <p:cNvSpPr txBox="1">
            <a:spLocks noChangeArrowheads="1"/>
          </p:cNvSpPr>
          <p:nvPr/>
        </p:nvSpPr>
        <p:spPr bwMode="auto">
          <a:xfrm>
            <a:off x="8145320" y="48602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i="0">
                <a:solidFill>
                  <a:srgbClr val="0033CC"/>
                </a:solidFill>
                <a:latin typeface="+mn-lt"/>
              </a:rPr>
              <a:t>after</a:t>
            </a:r>
          </a:p>
        </p:txBody>
      </p:sp>
      <p:sp>
        <p:nvSpPr>
          <p:cNvPr id="850960" name="AutoShape 16"/>
          <p:cNvSpPr>
            <a:spLocks noChangeArrowheads="1"/>
          </p:cNvSpPr>
          <p:nvPr/>
        </p:nvSpPr>
        <p:spPr bwMode="auto">
          <a:xfrm>
            <a:off x="5101576" y="4308924"/>
            <a:ext cx="3053379" cy="34925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36000" rIns="0" bIns="0"/>
          <a:lstStyle/>
          <a:p>
            <a:pPr>
              <a:lnSpc>
                <a:spcPct val="90000"/>
              </a:lnSpc>
            </a:pPr>
            <a:r>
              <a:rPr lang="en-US" sz="2000" i="1" dirty="0" err="1" smtClean="0">
                <a:solidFill>
                  <a:srgbClr val="7030A0"/>
                </a:solidFill>
              </a:rPr>
              <a:t>highest_from_cursor</a:t>
            </a: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(</a:t>
            </a:r>
            <a:r>
              <a:rPr lang="en-US" sz="2000" i="1" dirty="0" smtClean="0">
                <a:solidFill>
                  <a:srgbClr val="7030A0"/>
                </a:solidFill>
              </a:rPr>
              <a:t>c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7777162" cy="435600"/>
          </a:xfrm>
        </p:spPr>
        <p:txBody>
          <a:bodyPr/>
          <a:lstStyle/>
          <a:p>
            <a:r>
              <a:rPr lang="de-CH" noProof="0" dirty="0" smtClean="0"/>
              <a:t>Eine Schleifenversion mit Argumenten</a:t>
            </a:r>
            <a:endParaRPr lang="de-CH" noProof="0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723" y="944562"/>
            <a:ext cx="8943278" cy="5371177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i="1" noProof="0" dirty="0" err="1" smtClean="0">
                <a:solidFill>
                  <a:srgbClr val="3333FF"/>
                </a:solidFill>
              </a:rPr>
              <a:t>maximum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a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ARRAY </a:t>
            </a:r>
            <a:r>
              <a:rPr lang="de-CH" sz="1800" noProof="0" dirty="0" smtClean="0">
                <a:solidFill>
                  <a:srgbClr val="3333FF"/>
                </a:solidFill>
              </a:rPr>
              <a:t>[</a:t>
            </a:r>
            <a:r>
              <a:rPr lang="de-CH" sz="1800" i="1" noProof="0" dirty="0" smtClean="0">
                <a:solidFill>
                  <a:srgbClr val="3333FF"/>
                </a:solidFill>
              </a:rPr>
              <a:t>STRING</a:t>
            </a:r>
            <a:r>
              <a:rPr lang="de-CH" sz="1800" noProof="0" dirty="0" smtClean="0">
                <a:solidFill>
                  <a:srgbClr val="3333FF"/>
                </a:solidFill>
              </a:rPr>
              <a:t>]):</a:t>
            </a:r>
            <a:r>
              <a:rPr lang="de-CH" sz="1800" i="1" noProof="0" dirty="0" smtClean="0">
                <a:solidFill>
                  <a:srgbClr val="3333FF"/>
                </a:solidFill>
              </a:rPr>
              <a:t> STRING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/>
              <a:t>		</a:t>
            </a:r>
            <a:r>
              <a:rPr lang="de-CH" sz="1800" noProof="0" dirty="0" smtClean="0">
                <a:solidFill>
                  <a:srgbClr val="990000"/>
                </a:solidFill>
              </a:rPr>
              <a:t>-- Alphabetisch grösstes Element in </a:t>
            </a:r>
            <a:r>
              <a:rPr lang="de-CH" sz="1800" i="1" noProof="0" dirty="0" smtClean="0">
                <a:solidFill>
                  <a:srgbClr val="3333FF"/>
                </a:solidFill>
              </a:rPr>
              <a:t>a</a:t>
            </a:r>
            <a:r>
              <a:rPr lang="de-CH" sz="1800" i="1" noProof="0" dirty="0" smtClean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>
                <a:solidFill>
                  <a:srgbClr val="CC3300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>
                <a:solidFill>
                  <a:srgbClr val="CC3300"/>
                </a:solidFill>
              </a:rPr>
              <a:t>		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&gt;=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1</a:t>
            </a: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>
                <a:solidFill>
                  <a:srgbClr val="CC3300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local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>
                <a:solidFill>
                  <a:srgbClr val="CC3300"/>
                </a:solidFill>
              </a:rPr>
              <a:t>		</a:t>
            </a:r>
            <a:r>
              <a:rPr lang="de-CH" sz="1800" i="1" noProof="0" dirty="0" smtClean="0">
                <a:solidFill>
                  <a:srgbClr val="3333FF"/>
                </a:solidFill>
              </a:rPr>
              <a:t>i</a:t>
            </a:r>
            <a:r>
              <a:rPr lang="de-CH" sz="11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INTEGER</a:t>
            </a: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from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/>
              <a:t>			</a:t>
            </a:r>
            <a:r>
              <a:rPr lang="de-CH" sz="1800" i="1" noProof="0" dirty="0" smtClean="0">
                <a:solidFill>
                  <a:srgbClr val="3333FF"/>
                </a:solidFill>
              </a:rPr>
              <a:t>i </a:t>
            </a:r>
            <a:r>
              <a:rPr lang="de-CH" sz="1800" noProof="0" dirty="0" smtClean="0">
                <a:solidFill>
                  <a:srgbClr val="3333FF"/>
                </a:solidFill>
              </a:rPr>
              <a:t>:=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1800" noProof="0" dirty="0" smtClean="0">
                <a:solidFill>
                  <a:srgbClr val="3333FF"/>
                </a:solidFill>
              </a:rPr>
              <a:t> + 1;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sz="1800" noProof="0" dirty="0" smtClean="0">
                <a:solidFill>
                  <a:srgbClr val="3333FF"/>
                </a:solidFill>
              </a:rPr>
              <a:t> :=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lnSpc>
                <a:spcPct val="5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>
                <a:solidFill>
                  <a:srgbClr val="3333FF"/>
                </a:solidFill>
              </a:rPr>
              <a:t>			</a:t>
            </a:r>
            <a:r>
              <a:rPr lang="de-CH" sz="1800" i="1" noProof="0" dirty="0" smtClean="0">
                <a:solidFill>
                  <a:srgbClr val="3333FF"/>
                </a:solidFill>
              </a:rPr>
              <a:t>i</a:t>
            </a:r>
            <a:r>
              <a:rPr lang="de-CH" sz="1800" noProof="0" dirty="0" smtClean="0">
                <a:solidFill>
                  <a:srgbClr val="3333FF"/>
                </a:solidFill>
              </a:rPr>
              <a:t> &gt;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; </a:t>
            </a:r>
            <a:r>
              <a:rPr lang="de-CH" sz="1800" i="1" noProof="0" dirty="0" smtClean="0">
                <a:solidFill>
                  <a:srgbClr val="3333FF"/>
                </a:solidFill>
              </a:rPr>
              <a:t>i</a:t>
            </a:r>
            <a:r>
              <a:rPr lang="de-CH" sz="1800" noProof="0" dirty="0" smtClean="0">
                <a:solidFill>
                  <a:srgbClr val="3333FF"/>
                </a:solidFill>
              </a:rPr>
              <a:t> &lt;=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upper</a:t>
            </a:r>
            <a:r>
              <a:rPr lang="de-CH" sz="1800" noProof="0" dirty="0" smtClean="0">
                <a:solidFill>
                  <a:srgbClr val="3333FF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>
                <a:solidFill>
                  <a:srgbClr val="3333FF"/>
                </a:solidFill>
              </a:rPr>
              <a:t>			</a:t>
            </a:r>
            <a:r>
              <a:rPr lang="de-CH" sz="1800" noProof="0" dirty="0" smtClean="0">
                <a:solidFill>
                  <a:srgbClr val="990000"/>
                </a:solidFill>
              </a:rPr>
              <a:t>-- </a:t>
            </a:r>
            <a:r>
              <a:rPr lang="de-CH" sz="1800" b="1" dirty="0" err="1" smtClean="0">
                <a:solidFill>
                  <a:schemeClr val="accent2"/>
                </a:solidFill>
              </a:rPr>
              <a:t>Result</a:t>
            </a:r>
            <a:r>
              <a:rPr lang="de-CH" sz="1800" i="1" noProof="0" dirty="0" smtClean="0">
                <a:solidFill>
                  <a:srgbClr val="990000"/>
                </a:solidFill>
              </a:rPr>
              <a:t> </a:t>
            </a:r>
            <a:r>
              <a:rPr lang="de-CH" sz="1800" noProof="0" dirty="0" smtClean="0">
                <a:solidFill>
                  <a:srgbClr val="990000"/>
                </a:solidFill>
              </a:rPr>
              <a:t>ist das Maximum der Elemente von </a:t>
            </a:r>
            <a:r>
              <a:rPr lang="de-CH" sz="1800" i="1" noProof="0" dirty="0" smtClean="0">
                <a:solidFill>
                  <a:srgbClr val="3333FF"/>
                </a:solidFill>
              </a:rPr>
              <a:t>a</a:t>
            </a:r>
            <a:r>
              <a:rPr lang="de-CH" sz="1800" noProof="0" dirty="0" smtClean="0">
                <a:solidFill>
                  <a:srgbClr val="3333FF"/>
                </a:solidFill>
              </a:rPr>
              <a:t> [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i="1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1800" noProof="0" dirty="0" smtClean="0">
                <a:solidFill>
                  <a:srgbClr val="3333FF"/>
                </a:solidFill>
              </a:rPr>
              <a:t> </a:t>
            </a:r>
            <a:r>
              <a:rPr lang="de-CH" sz="2800" noProof="0" dirty="0" smtClean="0">
                <a:solidFill>
                  <a:srgbClr val="3333FF"/>
                </a:solidFill>
              </a:rPr>
              <a:t>..</a:t>
            </a:r>
            <a:r>
              <a:rPr lang="de-CH" sz="1800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i</a:t>
            </a:r>
            <a:r>
              <a:rPr lang="de-CH" sz="1800" noProof="0" dirty="0" smtClean="0">
                <a:solidFill>
                  <a:srgbClr val="3333FF"/>
                </a:solidFill>
              </a:rPr>
              <a:t> − 1]</a:t>
            </a: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until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/>
              <a:t>			</a:t>
            </a:r>
            <a:r>
              <a:rPr lang="de-CH" sz="1800" i="1" noProof="0" dirty="0" smtClean="0">
                <a:solidFill>
                  <a:srgbClr val="3333FF"/>
                </a:solidFill>
              </a:rPr>
              <a:t>i </a:t>
            </a:r>
            <a:r>
              <a:rPr lang="de-CH" sz="1800" noProof="0" dirty="0" smtClean="0">
                <a:solidFill>
                  <a:srgbClr val="3333FF"/>
                </a:solidFill>
              </a:rPr>
              <a:t>&gt;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upper</a:t>
            </a:r>
            <a:endParaRPr lang="de-CH" sz="18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loop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/>
              <a:t>	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1800" noProof="0" dirty="0" smtClean="0"/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i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&gt;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sz="1800" noProof="0" dirty="0" smtClean="0"/>
              <a:t>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sz="1800" noProof="0" dirty="0" smtClean="0"/>
              <a:t>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sz="1800" noProof="0" dirty="0" smtClean="0">
                <a:solidFill>
                  <a:srgbClr val="3333FF"/>
                </a:solidFill>
              </a:rPr>
              <a:t> :=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sz="1800" noProof="0" dirty="0" smtClean="0">
                <a:solidFill>
                  <a:srgbClr val="3333FF"/>
                </a:solidFill>
              </a:rPr>
              <a:t> (</a:t>
            </a:r>
            <a:r>
              <a:rPr lang="de-CH" sz="1800" i="1" noProof="0" dirty="0" smtClean="0">
                <a:solidFill>
                  <a:srgbClr val="3333FF"/>
                </a:solidFill>
              </a:rPr>
              <a:t>i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)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end</a:t>
            </a:r>
            <a:r>
              <a:rPr lang="de-CH" sz="1800" noProof="0" dirty="0" smtClean="0"/>
              <a:t> </a:t>
            </a: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noProof="0" dirty="0" smtClean="0"/>
              <a:t>			</a:t>
            </a:r>
            <a:r>
              <a:rPr lang="de-CH" sz="1800" i="1" noProof="0" dirty="0" smtClean="0">
                <a:solidFill>
                  <a:srgbClr val="3333FF"/>
                </a:solidFill>
              </a:rPr>
              <a:t>i </a:t>
            </a:r>
            <a:r>
              <a:rPr lang="de-CH" sz="1800" noProof="0" dirty="0" smtClean="0">
                <a:solidFill>
                  <a:srgbClr val="3333FF"/>
                </a:solidFill>
              </a:rPr>
              <a:t>:=</a:t>
            </a:r>
            <a:r>
              <a:rPr lang="de-CH" sz="1800" i="1" noProof="0" dirty="0" smtClean="0">
                <a:solidFill>
                  <a:srgbClr val="3333FF"/>
                </a:solidFill>
              </a:rPr>
              <a:t> i </a:t>
            </a:r>
            <a:r>
              <a:rPr lang="de-CH" sz="1800" noProof="0" dirty="0" smtClean="0">
                <a:solidFill>
                  <a:srgbClr val="3333FF"/>
                </a:solidFill>
              </a:rPr>
              <a:t>+ 1</a:t>
            </a:r>
            <a:endParaRPr lang="de-CH" sz="1800" noProof="0" dirty="0" smtClean="0"/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end</a:t>
            </a:r>
          </a:p>
          <a:p>
            <a:pPr>
              <a:lnSpc>
                <a:spcPct val="80000"/>
              </a:lnSpc>
              <a:tabLst>
                <a:tab pos="627063" algn="l"/>
                <a:tab pos="1339850" algn="l"/>
                <a:tab pos="197802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end</a:t>
            </a:r>
            <a:endParaRPr lang="de-CH" sz="18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5957668" y="5241696"/>
            <a:ext cx="2595489" cy="34925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36000" rIns="0" bIns="0"/>
          <a:lstStyle/>
          <a:p>
            <a:pPr>
              <a:lnSpc>
                <a:spcPct val="90000"/>
              </a:lnSpc>
            </a:pPr>
            <a:endParaRPr lang="en-US" sz="2000" i="1">
              <a:solidFill>
                <a:srgbClr val="660066"/>
              </a:solidFill>
            </a:endParaRPr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137525" cy="435600"/>
          </a:xfrm>
        </p:spPr>
        <p:txBody>
          <a:bodyPr/>
          <a:lstStyle/>
          <a:p>
            <a:r>
              <a:rPr lang="de-CH" noProof="0" dirty="0" smtClean="0"/>
              <a:t>Rekursive Version</a:t>
            </a:r>
            <a:endParaRPr lang="de-CH" noProof="0" dirty="0"/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7365"/>
            <a:ext cx="8569325" cy="54743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i="1" noProof="0" dirty="0" err="1" smtClean="0">
                <a:solidFill>
                  <a:srgbClr val="3333FF"/>
                </a:solidFill>
              </a:rPr>
              <a:t>maxrec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a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ARRAY </a:t>
            </a:r>
            <a:r>
              <a:rPr lang="de-CH" sz="1800" noProof="0" dirty="0" smtClean="0">
                <a:solidFill>
                  <a:srgbClr val="3333FF"/>
                </a:solidFill>
              </a:rPr>
              <a:t>[</a:t>
            </a:r>
            <a:r>
              <a:rPr lang="de-CH" sz="1800" i="1" noProof="0" dirty="0" smtClean="0">
                <a:solidFill>
                  <a:srgbClr val="3333FF"/>
                </a:solidFill>
              </a:rPr>
              <a:t>STRING</a:t>
            </a:r>
            <a:r>
              <a:rPr lang="de-CH" sz="1800" noProof="0" dirty="0" smtClean="0">
                <a:solidFill>
                  <a:srgbClr val="3333FF"/>
                </a:solidFill>
              </a:rPr>
              <a:t>]):</a:t>
            </a:r>
            <a:r>
              <a:rPr lang="de-CH" sz="1800" i="1" noProof="0" dirty="0" smtClean="0">
                <a:solidFill>
                  <a:srgbClr val="3333FF"/>
                </a:solidFill>
              </a:rPr>
              <a:t> STRING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1800" noProof="0" dirty="0" smtClean="0">
                <a:solidFill>
                  <a:srgbClr val="CC3300"/>
                </a:solidFill>
              </a:rPr>
              <a:t>		</a:t>
            </a:r>
            <a:r>
              <a:rPr lang="de-CH" sz="1800" noProof="0" dirty="0" smtClean="0">
                <a:solidFill>
                  <a:srgbClr val="990000"/>
                </a:solidFill>
              </a:rPr>
              <a:t>-- </a:t>
            </a:r>
            <a:r>
              <a:rPr lang="de-CH" sz="1800" dirty="0" smtClean="0">
                <a:solidFill>
                  <a:srgbClr val="990000"/>
                </a:solidFill>
              </a:rPr>
              <a:t>Alphabetisch grösstes Element in </a:t>
            </a:r>
            <a:r>
              <a:rPr lang="de-CH" sz="1800" i="1" dirty="0" smtClean="0">
                <a:solidFill>
                  <a:srgbClr val="3333FF"/>
                </a:solidFill>
              </a:rPr>
              <a:t>a</a:t>
            </a:r>
            <a:r>
              <a:rPr lang="de-CH" sz="1800" i="1" dirty="0" smtClean="0">
                <a:solidFill>
                  <a:srgbClr val="990000"/>
                </a:solidFill>
              </a:rPr>
              <a:t>.</a:t>
            </a:r>
            <a:endParaRPr lang="de-CH" sz="1800" i="1" noProof="0" dirty="0" smtClean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1800" noProof="0" dirty="0" smtClean="0">
                <a:solidFill>
                  <a:srgbClr val="CC3300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60000"/>
              </a:lnSpc>
            </a:pPr>
            <a:r>
              <a:rPr lang="de-CH" sz="1800" noProof="0" dirty="0" smtClean="0">
                <a:solidFill>
                  <a:srgbClr val="CC3300"/>
                </a:solidFill>
              </a:rPr>
              <a:t>		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i="1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&gt;=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1</a:t>
            </a:r>
          </a:p>
          <a:p>
            <a:pPr>
              <a:lnSpc>
                <a:spcPct val="80000"/>
              </a:lnSpc>
            </a:pPr>
            <a:r>
              <a:rPr lang="de-CH" sz="1800" b="1" noProof="0" dirty="0" smtClean="0">
                <a:solidFill>
                  <a:schemeClr val="accent2"/>
                </a:solidFill>
              </a:rPr>
              <a:t>	do</a:t>
            </a:r>
            <a:endParaRPr lang="de-CH" sz="1800" noProof="0" dirty="0" smtClean="0"/>
          </a:p>
          <a:p>
            <a:pPr>
              <a:lnSpc>
                <a:spcPct val="50000"/>
              </a:lnSpc>
            </a:pPr>
            <a:r>
              <a:rPr lang="de-CH" sz="1800" b="1" noProof="0" dirty="0" smtClean="0">
                <a:solidFill>
                  <a:schemeClr val="accent2"/>
                </a:solidFill>
              </a:rPr>
              <a:t>		Result </a:t>
            </a:r>
            <a:r>
              <a:rPr lang="de-CH" sz="1800" noProof="0" dirty="0" smtClean="0">
                <a:solidFill>
                  <a:srgbClr val="3333FF"/>
                </a:solidFill>
              </a:rPr>
              <a:t>:=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max_from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a</a:t>
            </a:r>
            <a:r>
              <a:rPr lang="de-CH" sz="1800" noProof="0" dirty="0" smtClean="0">
                <a:solidFill>
                  <a:srgbClr val="3333FF"/>
                </a:solidFill>
              </a:rPr>
              <a:t>, </a:t>
            </a:r>
            <a:r>
              <a:rPr lang="de-CH" sz="1800" i="1" noProof="0" dirty="0" smtClean="0">
                <a:solidFill>
                  <a:srgbClr val="3333FF"/>
                </a:solidFill>
              </a:rPr>
              <a:t>a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lower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de-CH" sz="1800" b="1" noProof="0" dirty="0" smtClean="0">
                <a:solidFill>
                  <a:schemeClr val="accent2"/>
                </a:solidFill>
              </a:rPr>
              <a:t>	end</a:t>
            </a:r>
          </a:p>
          <a:p>
            <a:pPr>
              <a:lnSpc>
                <a:spcPct val="80000"/>
              </a:lnSpc>
            </a:pP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1800" i="1" noProof="0" dirty="0" smtClean="0">
                <a:solidFill>
                  <a:srgbClr val="3333FF"/>
                </a:solidFill>
              </a:rPr>
              <a:t>max_from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a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ARRAY </a:t>
            </a:r>
            <a:r>
              <a:rPr lang="de-CH" sz="1800" noProof="0" dirty="0" smtClean="0">
                <a:solidFill>
                  <a:srgbClr val="3333FF"/>
                </a:solidFill>
              </a:rPr>
              <a:t>[</a:t>
            </a:r>
            <a:r>
              <a:rPr lang="de-CH" sz="1800" i="1" noProof="0" dirty="0" smtClean="0">
                <a:solidFill>
                  <a:srgbClr val="3333FF"/>
                </a:solidFill>
              </a:rPr>
              <a:t>STRING</a:t>
            </a:r>
            <a:r>
              <a:rPr lang="de-CH" sz="1800" noProof="0" dirty="0" smtClean="0">
                <a:solidFill>
                  <a:srgbClr val="3333FF"/>
                </a:solidFill>
              </a:rPr>
              <a:t>]; </a:t>
            </a:r>
            <a:r>
              <a:rPr lang="de-CH" sz="1800" i="1" noProof="0" dirty="0" smtClean="0">
                <a:solidFill>
                  <a:srgbClr val="3333FF"/>
                </a:solidFill>
              </a:rPr>
              <a:t>i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: </a:t>
            </a:r>
            <a:r>
              <a:rPr lang="de-CH" sz="1800" i="1" noProof="0" dirty="0" smtClean="0">
                <a:solidFill>
                  <a:srgbClr val="3333FF"/>
                </a:solidFill>
              </a:rPr>
              <a:t>INTEGER</a:t>
            </a:r>
            <a:r>
              <a:rPr lang="de-CH" sz="1800" noProof="0" dirty="0" smtClean="0">
                <a:solidFill>
                  <a:srgbClr val="3333FF"/>
                </a:solidFill>
              </a:rPr>
              <a:t>):</a:t>
            </a:r>
            <a:r>
              <a:rPr lang="de-CH" sz="1800" i="1" noProof="0" dirty="0" smtClean="0">
                <a:solidFill>
                  <a:srgbClr val="3333FF"/>
                </a:solidFill>
              </a:rPr>
              <a:t> STRING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1800" noProof="0" dirty="0" smtClean="0">
                <a:solidFill>
                  <a:srgbClr val="CC3300"/>
                </a:solidFill>
              </a:rPr>
              <a:t>		</a:t>
            </a:r>
            <a:r>
              <a:rPr lang="de-CH" sz="1800" noProof="0" dirty="0" smtClean="0">
                <a:solidFill>
                  <a:srgbClr val="990000"/>
                </a:solidFill>
              </a:rPr>
              <a:t>-- Alphabetisch grösstes Element in </a:t>
            </a:r>
            <a:r>
              <a:rPr lang="de-CH" sz="1800" i="1" noProof="0" dirty="0" smtClean="0">
                <a:solidFill>
                  <a:srgbClr val="3333FF"/>
                </a:solidFill>
              </a:rPr>
              <a:t>a</a:t>
            </a:r>
            <a:r>
              <a:rPr lang="de-CH" sz="1800" noProof="0" dirty="0" smtClean="0">
                <a:solidFill>
                  <a:srgbClr val="990000"/>
                </a:solidFill>
              </a:rPr>
              <a:t>, von </a:t>
            </a:r>
            <a:r>
              <a:rPr lang="de-CH" sz="1800" dirty="0" err="1" smtClean="0">
                <a:solidFill>
                  <a:srgbClr val="990000"/>
                </a:solidFill>
              </a:rPr>
              <a:t>I</a:t>
            </a:r>
            <a:r>
              <a:rPr lang="de-CH" sz="1800" noProof="0" dirty="0" err="1" smtClean="0">
                <a:solidFill>
                  <a:srgbClr val="990000"/>
                </a:solidFill>
              </a:rPr>
              <a:t>ndex</a:t>
            </a:r>
            <a:r>
              <a:rPr lang="de-CH" sz="1800" noProof="0" dirty="0" smtClean="0">
                <a:solidFill>
                  <a:srgbClr val="990000"/>
                </a:solidFill>
              </a:rPr>
              <a:t> </a:t>
            </a:r>
            <a:r>
              <a:rPr lang="de-CH" sz="1800" i="1" dirty="0" smtClean="0">
                <a:solidFill>
                  <a:srgbClr val="3333FF"/>
                </a:solidFill>
              </a:rPr>
              <a:t>i</a:t>
            </a:r>
            <a:r>
              <a:rPr lang="de-CH" sz="1800" noProof="0" dirty="0" smtClean="0">
                <a:solidFill>
                  <a:srgbClr val="990000"/>
                </a:solidFill>
              </a:rPr>
              <a:t> ausgehend.</a:t>
            </a:r>
            <a:endParaRPr lang="de-CH" sz="1800" i="1" noProof="0" dirty="0" smtClean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1800" noProof="0" dirty="0" smtClean="0">
                <a:solidFill>
                  <a:srgbClr val="CC3300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</a:pPr>
            <a:r>
              <a:rPr lang="de-CH" sz="1800" noProof="0" dirty="0" smtClean="0">
                <a:solidFill>
                  <a:srgbClr val="CC3300"/>
                </a:solidFill>
              </a:rPr>
              <a:t>		</a:t>
            </a:r>
            <a:r>
              <a:rPr lang="de-CH" sz="1800" i="1" noProof="0" dirty="0" smtClean="0">
                <a:solidFill>
                  <a:srgbClr val="3333FF"/>
                </a:solidFill>
              </a:rPr>
              <a:t>i </a:t>
            </a:r>
            <a:r>
              <a:rPr lang="de-CH" sz="1800" noProof="0" dirty="0" smtClean="0">
                <a:solidFill>
                  <a:srgbClr val="3333FF"/>
                </a:solidFill>
              </a:rPr>
              <a:t>&gt;=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1800" noProof="0" dirty="0" smtClean="0">
                <a:solidFill>
                  <a:srgbClr val="3333FF"/>
                </a:solidFill>
              </a:rPr>
              <a:t>;</a:t>
            </a:r>
            <a:r>
              <a:rPr lang="de-CH" sz="1800" i="1" noProof="0" dirty="0" smtClean="0">
                <a:solidFill>
                  <a:srgbClr val="3333FF"/>
                </a:solidFill>
              </a:rPr>
              <a:t> i </a:t>
            </a:r>
            <a:r>
              <a:rPr lang="de-CH" sz="1800" noProof="0" dirty="0" smtClean="0">
                <a:solidFill>
                  <a:srgbClr val="3333FF"/>
                </a:solidFill>
              </a:rPr>
              <a:t>&lt;=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upper</a:t>
            </a:r>
            <a:endParaRPr lang="de-CH" sz="18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do</a:t>
            </a:r>
            <a:endParaRPr lang="de-CH" sz="1800" noProof="0" dirty="0" smtClean="0"/>
          </a:p>
          <a:p>
            <a:pPr>
              <a:lnSpc>
                <a:spcPct val="50000"/>
              </a:lnSpc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Result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:=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i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50000"/>
              </a:lnSpc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i </a:t>
            </a:r>
            <a:r>
              <a:rPr lang="de-CH" sz="1800" noProof="0" dirty="0" smtClean="0">
                <a:solidFill>
                  <a:srgbClr val="3333FF"/>
                </a:solidFill>
              </a:rPr>
              <a:t>&lt;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upper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then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1800" b="1" noProof="0" dirty="0" smtClean="0">
                <a:solidFill>
                  <a:schemeClr val="accent2"/>
                </a:solidFill>
              </a:rPr>
              <a:t>			Result </a:t>
            </a:r>
            <a:r>
              <a:rPr lang="de-CH" sz="1800" noProof="0" dirty="0" smtClean="0">
                <a:solidFill>
                  <a:srgbClr val="3333FF"/>
                </a:solidFill>
              </a:rPr>
              <a:t>:=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greater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1800" noProof="0" dirty="0" smtClean="0">
                <a:solidFill>
                  <a:srgbClr val="3333FF"/>
                </a:solidFill>
              </a:rPr>
              <a:t>,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smtClean="0">
                <a:solidFill>
                  <a:srgbClr val="660066"/>
                </a:solidFill>
              </a:rPr>
              <a:t>max_from </a:t>
            </a:r>
            <a:r>
              <a:rPr lang="de-CH" sz="1800" noProof="0" dirty="0" smtClean="0">
                <a:solidFill>
                  <a:srgbClr val="660066"/>
                </a:solidFill>
              </a:rPr>
              <a:t>(</a:t>
            </a:r>
            <a:r>
              <a:rPr lang="de-CH" sz="1800" i="1" noProof="0" dirty="0" smtClean="0">
                <a:solidFill>
                  <a:srgbClr val="660066"/>
                </a:solidFill>
              </a:rPr>
              <a:t>a</a:t>
            </a:r>
            <a:r>
              <a:rPr lang="de-CH" sz="1800" noProof="0" dirty="0" smtClean="0">
                <a:solidFill>
                  <a:srgbClr val="660066"/>
                </a:solidFill>
              </a:rPr>
              <a:t>,</a:t>
            </a:r>
            <a:r>
              <a:rPr lang="de-CH" sz="1800" i="1" noProof="0" dirty="0" smtClean="0">
                <a:solidFill>
                  <a:srgbClr val="660066"/>
                </a:solidFill>
              </a:rPr>
              <a:t> i </a:t>
            </a:r>
            <a:r>
              <a:rPr lang="de-CH" sz="1800" noProof="0" dirty="0" smtClean="0">
                <a:solidFill>
                  <a:srgbClr val="660066"/>
                </a:solidFill>
              </a:rPr>
              <a:t>+ 1)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de-CH" sz="1800" b="1" noProof="0" dirty="0" smtClean="0">
                <a:solidFill>
                  <a:schemeClr val="accent2"/>
                </a:solidFill>
              </a:rPr>
              <a:t>		end</a:t>
            </a:r>
          </a:p>
          <a:p>
            <a:pPr>
              <a:lnSpc>
                <a:spcPct val="80000"/>
              </a:lnSpc>
            </a:pPr>
            <a:r>
              <a:rPr lang="de-CH" sz="1800" b="1" noProof="0" dirty="0" smtClean="0">
                <a:solidFill>
                  <a:schemeClr val="accent2"/>
                </a:solidFill>
              </a:rPr>
              <a:t>	end</a:t>
            </a:r>
          </a:p>
          <a:p>
            <a:pPr>
              <a:lnSpc>
                <a:spcPct val="80000"/>
              </a:lnSpc>
            </a:pPr>
            <a:endParaRPr lang="de-CH" sz="18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err="1" smtClean="0"/>
              <a:t>Rekursions</a:t>
            </a:r>
            <a:r>
              <a:rPr lang="de-CH" dirty="0" smtClean="0"/>
              <a:t>-</a:t>
            </a:r>
            <a:r>
              <a:rPr lang="de-CH" noProof="0" dirty="0" smtClean="0"/>
              <a:t>Eliminierung</a:t>
            </a:r>
            <a:endParaRPr lang="de-CH" noProof="0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Rekursive Aufrufe bringen (in einer </a:t>
            </a:r>
            <a:r>
              <a:rPr lang="de-CH" dirty="0" err="1" smtClean="0"/>
              <a:t>Standardimplementation</a:t>
            </a:r>
            <a:r>
              <a:rPr lang="de-CH" dirty="0" smtClean="0"/>
              <a:t> ohne Optimierungen) zur Laufzeit  eine Performanceeinbusse mit sich</a:t>
            </a:r>
            <a:r>
              <a:rPr lang="de-CH" noProof="0" dirty="0" smtClean="0"/>
              <a:t>: Der </a:t>
            </a:r>
            <a:r>
              <a:rPr lang="de-CH" noProof="0" dirty="0" err="1" smtClean="0"/>
              <a:t>Stack</a:t>
            </a:r>
            <a:r>
              <a:rPr lang="de-CH" noProof="0" dirty="0" smtClean="0"/>
              <a:t> der konservierten Werte muss aufrecht erhalten werden.</a:t>
            </a:r>
          </a:p>
          <a:p>
            <a:endParaRPr lang="de-CH" dirty="0" smtClean="0"/>
          </a:p>
          <a:p>
            <a:r>
              <a:rPr lang="de-CH" noProof="0" dirty="0" smtClean="0"/>
              <a:t>Verschiedene Optimierungen sind möglich.</a:t>
            </a:r>
          </a:p>
          <a:p>
            <a:endParaRPr lang="de-CH" noProof="0" dirty="0" smtClean="0"/>
          </a:p>
          <a:p>
            <a:r>
              <a:rPr lang="de-CH" noProof="0" dirty="0" smtClean="0"/>
              <a:t>Manchmal kann ein </a:t>
            </a:r>
            <a:r>
              <a:rPr lang="de-CH" dirty="0" smtClean="0"/>
              <a:t>rekursives Schema durch eine Schleife ersetzt werden. Dies nennt man </a:t>
            </a:r>
            <a:r>
              <a:rPr lang="de-CH" dirty="0" smtClean="0">
                <a:solidFill>
                  <a:srgbClr val="990000"/>
                </a:solidFill>
              </a:rPr>
              <a:t>Rekursions-Eliminierung</a:t>
            </a:r>
            <a:r>
              <a:rPr lang="de-CH" dirty="0" smtClean="0"/>
              <a:t>.</a:t>
            </a:r>
            <a:endParaRPr lang="de-CH" noProof="0" dirty="0" smtClean="0">
              <a:solidFill>
                <a:srgbClr val="990000"/>
              </a:solidFill>
            </a:endParaRPr>
          </a:p>
          <a:p>
            <a:endParaRPr lang="de-CH" noProof="0" dirty="0" smtClean="0"/>
          </a:p>
          <a:p>
            <a:r>
              <a:rPr lang="de-CH" noProof="0" dirty="0" smtClean="0"/>
              <a:t>“</a:t>
            </a:r>
            <a:r>
              <a:rPr lang="de-CH" noProof="0" dirty="0" err="1" smtClean="0">
                <a:solidFill>
                  <a:srgbClr val="990000"/>
                </a:solidFill>
              </a:rPr>
              <a:t>Endrecursion</a:t>
            </a:r>
            <a:r>
              <a:rPr lang="de-CH" noProof="0" dirty="0" smtClean="0"/>
              <a:t>” (Die letzte Instruktion einer Routine ist ein rekursiver Aufruf) kann meistens eliminiert werden.</a:t>
            </a:r>
            <a:endParaRPr lang="de-CH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Rekursions-Eliminierung</a:t>
            </a:r>
            <a:endParaRPr lang="de-CH" noProof="0" dirty="0"/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3679825"/>
          </a:xfrm>
        </p:spPr>
        <p:txBody>
          <a:bodyPr/>
          <a:lstStyle/>
          <a:p>
            <a:pPr defTabSz="430213"/>
            <a:r>
              <a:rPr lang="de-CH" i="1" noProof="0" dirty="0" smtClean="0">
                <a:solidFill>
                  <a:srgbClr val="3333FF"/>
                </a:solidFill>
              </a:rPr>
              <a:t>r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</a:p>
          <a:p>
            <a:pPr defTabSz="430213"/>
            <a:r>
              <a:rPr lang="de-CH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 defTabSz="430213"/>
            <a:r>
              <a:rPr lang="de-CH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smtClean="0">
                <a:solidFill>
                  <a:srgbClr val="990000"/>
                </a:solidFill>
              </a:rPr>
              <a:t>... Einige Instruktionen...</a:t>
            </a:r>
          </a:p>
          <a:p>
            <a:pPr defTabSz="430213"/>
            <a:endParaRPr lang="de-CH" noProof="0" dirty="0" smtClean="0">
              <a:solidFill>
                <a:srgbClr val="3333FF"/>
              </a:solidFill>
            </a:endParaRPr>
          </a:p>
          <a:p>
            <a:pPr defTabSz="430213"/>
            <a:r>
              <a:rPr lang="de-CH" noProof="0" dirty="0" smtClean="0">
                <a:solidFill>
                  <a:srgbClr val="3333FF"/>
                </a:solidFill>
              </a:rPr>
              <a:t>		</a:t>
            </a:r>
            <a:r>
              <a:rPr lang="de-CH" i="1" noProof="0" dirty="0" smtClean="0">
                <a:solidFill>
                  <a:srgbClr val="3333FF"/>
                </a:solidFill>
              </a:rPr>
              <a:t>r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n’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 defTabSz="430213"/>
            <a:endParaRPr lang="de-CH" noProof="0" dirty="0" smtClean="0">
              <a:solidFill>
                <a:srgbClr val="3333FF"/>
              </a:solidFill>
            </a:endParaRPr>
          </a:p>
          <a:p>
            <a:pPr defTabSz="430213"/>
            <a:r>
              <a:rPr lang="de-CH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smtClean="0">
                <a:solidFill>
                  <a:srgbClr val="990000"/>
                </a:solidFill>
              </a:rPr>
              <a:t>... Mehr Instruktionen ...</a:t>
            </a:r>
          </a:p>
          <a:p>
            <a:pPr defTabSz="430213"/>
            <a:r>
              <a:rPr lang="de-CH" b="1" noProof="0" dirty="0" smtClean="0">
                <a:solidFill>
                  <a:schemeClr val="accent2"/>
                </a:solidFill>
              </a:rPr>
              <a:t>	end</a:t>
            </a:r>
          </a:p>
          <a:p>
            <a:pPr defTabSz="430213"/>
            <a:endParaRPr lang="de-CH" b="1" noProof="0" dirty="0">
              <a:solidFill>
                <a:schemeClr val="accent2"/>
              </a:solidFill>
            </a:endParaRPr>
          </a:p>
        </p:txBody>
      </p:sp>
      <p:sp>
        <p:nvSpPr>
          <p:cNvPr id="904196" name="AutoShape 4"/>
          <p:cNvSpPr>
            <a:spLocks noChangeArrowheads="1"/>
          </p:cNvSpPr>
          <p:nvPr/>
        </p:nvSpPr>
        <p:spPr bwMode="auto">
          <a:xfrm>
            <a:off x="6139761" y="4460731"/>
            <a:ext cx="2698595" cy="915677"/>
          </a:xfrm>
          <a:prstGeom prst="wedgeRoundRectCallout">
            <a:avLst>
              <a:gd name="adj1" fmla="val -103848"/>
              <a:gd name="adj2" fmla="val -86885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400" i="0" dirty="0" err="1" smtClean="0">
                <a:solidFill>
                  <a:schemeClr val="tx1"/>
                </a:solidFill>
              </a:rPr>
              <a:t>Vielleicht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brauchen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wir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rgbClr val="3333FF"/>
                </a:solidFill>
              </a:rPr>
              <a:t>n</a:t>
            </a:r>
            <a:r>
              <a:rPr lang="en-US" dirty="0"/>
              <a:t> </a:t>
            </a:r>
            <a:r>
              <a:rPr lang="en-US" sz="2400" i="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904197" name="AutoShape 5"/>
          <p:cNvSpPr>
            <a:spLocks noChangeArrowheads="1"/>
          </p:cNvSpPr>
          <p:nvPr/>
        </p:nvSpPr>
        <p:spPr bwMode="auto">
          <a:xfrm>
            <a:off x="5972175" y="1630363"/>
            <a:ext cx="2736850" cy="1008062"/>
          </a:xfrm>
          <a:prstGeom prst="wedgeRoundRectCallout">
            <a:avLst>
              <a:gd name="adj1" fmla="val -199769"/>
              <a:gd name="adj2" fmla="val 74722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3333FF"/>
                </a:solidFill>
              </a:rPr>
              <a:t>n </a:t>
            </a:r>
            <a:r>
              <a:rPr lang="en-US" sz="2400" dirty="0">
                <a:solidFill>
                  <a:srgbClr val="3333FF"/>
                </a:solidFill>
              </a:rPr>
              <a:t>:= </a:t>
            </a:r>
            <a:r>
              <a:rPr lang="en-US" sz="2400" i="1" dirty="0">
                <a:solidFill>
                  <a:srgbClr val="3333FF"/>
                </a:solidFill>
              </a:rPr>
              <a:t>n’</a:t>
            </a:r>
          </a:p>
          <a:p>
            <a:pPr>
              <a:spcBef>
                <a:spcPct val="0"/>
              </a:spcBef>
            </a:pPr>
            <a:r>
              <a:rPr lang="en-US" sz="2400" b="1" i="0" dirty="0" err="1">
                <a:solidFill>
                  <a:schemeClr val="accent2"/>
                </a:solidFill>
              </a:rPr>
              <a:t>goto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3333FF"/>
                </a:solidFill>
              </a:rPr>
              <a:t>start_of_r</a:t>
            </a:r>
            <a:endParaRPr lang="en-US" sz="2400" i="1" dirty="0">
              <a:solidFill>
                <a:srgbClr val="3333FF"/>
              </a:solidFill>
            </a:endParaRPr>
          </a:p>
        </p:txBody>
      </p:sp>
      <p:sp>
        <p:nvSpPr>
          <p:cNvPr id="904198" name="AutoShape 6"/>
          <p:cNvSpPr>
            <a:spLocks noChangeArrowheads="1"/>
          </p:cNvSpPr>
          <p:nvPr/>
        </p:nvSpPr>
        <p:spPr bwMode="auto">
          <a:xfrm>
            <a:off x="5307013" y="3254375"/>
            <a:ext cx="2592387" cy="576263"/>
          </a:xfrm>
          <a:prstGeom prst="wedgeRoundRectCallout">
            <a:avLst>
              <a:gd name="adj1" fmla="val -170454"/>
              <a:gd name="adj2" fmla="val -49449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i="0" dirty="0">
                <a:solidFill>
                  <a:srgbClr val="990000"/>
                </a:solidFill>
              </a:rPr>
              <a:t>-- </a:t>
            </a:r>
            <a:r>
              <a:rPr lang="en-US" dirty="0" err="1" smtClean="0">
                <a:solidFill>
                  <a:srgbClr val="990000"/>
                </a:solidFill>
              </a:rPr>
              <a:t>z.B</a:t>
            </a:r>
            <a:r>
              <a:rPr lang="en-US" sz="2400" i="0" dirty="0" smtClean="0">
                <a:solidFill>
                  <a:srgbClr val="990000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i="1" dirty="0">
                <a:solidFill>
                  <a:srgbClr val="3333FF"/>
                </a:solidFill>
              </a:rPr>
              <a:t>r </a:t>
            </a:r>
            <a:r>
              <a:rPr lang="en-US" sz="2400" dirty="0">
                <a:solidFill>
                  <a:srgbClr val="3333FF"/>
                </a:solidFill>
              </a:rPr>
              <a:t>(</a:t>
            </a:r>
            <a:r>
              <a:rPr lang="en-US" sz="2400" i="1" dirty="0">
                <a:solidFill>
                  <a:srgbClr val="3333FF"/>
                </a:solidFill>
              </a:rPr>
              <a:t>n </a:t>
            </a:r>
            <a:r>
              <a:rPr lang="en-US" sz="2400" dirty="0">
                <a:solidFill>
                  <a:srgbClr val="3333FF"/>
                </a:solidFill>
              </a:rPr>
              <a:t>– 1)</a:t>
            </a:r>
          </a:p>
        </p:txBody>
      </p:sp>
      <p:sp>
        <p:nvSpPr>
          <p:cNvPr id="904199" name="Rectangle 7"/>
          <p:cNvSpPr>
            <a:spLocks noChangeArrowheads="1"/>
          </p:cNvSpPr>
          <p:nvPr/>
        </p:nvSpPr>
        <p:spPr bwMode="auto">
          <a:xfrm>
            <a:off x="228600" y="5453063"/>
            <a:ext cx="87137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i="0" dirty="0" smtClean="0">
                <a:solidFill>
                  <a:schemeClr val="tx1"/>
                </a:solidFill>
              </a:rPr>
              <a:t>Nach einem Aufruf müssen die vorherigen Werte der Argumente und andere Kontextinformationen wiederhergestellt werden.</a:t>
            </a:r>
            <a:endParaRPr lang="de-CH" sz="24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6" grpId="0" animBg="1"/>
      <p:bldP spid="904197" grpId="0" animBg="1"/>
      <p:bldP spid="90419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Einen </a:t>
            </a:r>
            <a:r>
              <a:rPr lang="de-CH" noProof="0" dirty="0" err="1" smtClean="0"/>
              <a:t>Stack</a:t>
            </a:r>
            <a:r>
              <a:rPr lang="de-CH" noProof="0" dirty="0" smtClean="0"/>
              <a:t> gebrauchen</a:t>
            </a:r>
            <a:endParaRPr lang="de-CH" noProof="0" dirty="0"/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994093"/>
            <a:ext cx="5916070" cy="3351212"/>
          </a:xfrm>
        </p:spPr>
        <p:txBody>
          <a:bodyPr/>
          <a:lstStyle/>
          <a:p>
            <a:r>
              <a:rPr lang="de-CH" noProof="0" dirty="0" smtClean="0"/>
              <a:t>Abfragen:</a:t>
            </a:r>
          </a:p>
          <a:p>
            <a:pPr marL="534988" lvl="1" indent="-263525"/>
            <a:r>
              <a:rPr lang="de-CH" noProof="0" dirty="0" smtClean="0">
                <a:solidFill>
                  <a:schemeClr val="tx1"/>
                </a:solidFill>
              </a:rPr>
              <a:t>Ist der </a:t>
            </a:r>
            <a:r>
              <a:rPr lang="de-CH" noProof="0" dirty="0" err="1" smtClean="0">
                <a:solidFill>
                  <a:schemeClr val="tx1"/>
                </a:solidFill>
              </a:rPr>
              <a:t>Stack</a:t>
            </a:r>
            <a:r>
              <a:rPr lang="de-CH" noProof="0" dirty="0" smtClean="0">
                <a:solidFill>
                  <a:schemeClr val="tx1"/>
                </a:solidFill>
              </a:rPr>
              <a:t> leer?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is_empty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 marL="534988" lvl="1" indent="-263525"/>
            <a:r>
              <a:rPr lang="de-CH" noProof="0" dirty="0" smtClean="0">
                <a:solidFill>
                  <a:schemeClr val="tx1"/>
                </a:solidFill>
              </a:rPr>
              <a:t>Oberstes Element (falls vorhanden):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item</a:t>
            </a:r>
          </a:p>
          <a:p>
            <a:endParaRPr lang="de-CH" sz="1200" noProof="0" dirty="0" smtClean="0"/>
          </a:p>
          <a:p>
            <a:r>
              <a:rPr lang="de-CH" noProof="0" dirty="0" smtClean="0"/>
              <a:t>Befehle:</a:t>
            </a:r>
          </a:p>
          <a:p>
            <a:pPr marL="534988" lvl="1" indent="-263525"/>
            <a:r>
              <a:rPr lang="de-CH" noProof="0" dirty="0" smtClean="0">
                <a:solidFill>
                  <a:schemeClr val="tx1"/>
                </a:solidFill>
              </a:rPr>
              <a:t>Ein Element zuoberst einfügen: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put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 marL="534988" lvl="1" indent="-263525"/>
            <a:r>
              <a:rPr lang="de-CH" noProof="0" dirty="0" smtClean="0">
                <a:solidFill>
                  <a:schemeClr val="tx1"/>
                </a:solidFill>
              </a:rPr>
              <a:t>Oberstes Element entfernen (falls vorhanden):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remove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endParaRPr lang="de-CH" noProof="0" dirty="0"/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6538913" y="2301875"/>
            <a:ext cx="7921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6538913" y="3144838"/>
            <a:ext cx="7921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6537325" y="1879600"/>
            <a:ext cx="7921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191" name="Rectangle 7"/>
          <p:cNvSpPr>
            <a:spLocks noChangeArrowheads="1"/>
          </p:cNvSpPr>
          <p:nvPr/>
        </p:nvSpPr>
        <p:spPr bwMode="auto">
          <a:xfrm>
            <a:off x="6538913" y="2722563"/>
            <a:ext cx="7921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192" name="Rectangle 8"/>
          <p:cNvSpPr>
            <a:spLocks noChangeArrowheads="1"/>
          </p:cNvSpPr>
          <p:nvPr/>
        </p:nvSpPr>
        <p:spPr bwMode="auto">
          <a:xfrm>
            <a:off x="6537325" y="3567113"/>
            <a:ext cx="7921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193" name="Rectangle 9"/>
          <p:cNvSpPr>
            <a:spLocks noChangeArrowheads="1"/>
          </p:cNvSpPr>
          <p:nvPr/>
        </p:nvSpPr>
        <p:spPr bwMode="auto">
          <a:xfrm>
            <a:off x="6537325" y="3987800"/>
            <a:ext cx="7921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1194" name="Line 10"/>
          <p:cNvSpPr>
            <a:spLocks noChangeShapeType="1"/>
          </p:cNvSpPr>
          <p:nvPr/>
        </p:nvSpPr>
        <p:spPr bwMode="auto">
          <a:xfrm flipH="1">
            <a:off x="7618413" y="2116138"/>
            <a:ext cx="430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1195" name="Text Box 11"/>
          <p:cNvSpPr txBox="1">
            <a:spLocks noChangeArrowheads="1"/>
          </p:cNvSpPr>
          <p:nvPr/>
        </p:nvSpPr>
        <p:spPr bwMode="auto">
          <a:xfrm>
            <a:off x="7348389" y="1694161"/>
            <a:ext cx="176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  <a:latin typeface="+mn-lt"/>
              </a:rPr>
              <a:t>“Top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”-Position</a:t>
            </a:r>
            <a:endParaRPr lang="en-US" sz="18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61196" name="Line 12"/>
          <p:cNvSpPr>
            <a:spLocks noChangeShapeType="1"/>
          </p:cNvSpPr>
          <p:nvPr/>
        </p:nvSpPr>
        <p:spPr bwMode="auto">
          <a:xfrm flipV="1">
            <a:off x="6934200" y="110648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1197" name="AutoShape 13"/>
          <p:cNvSpPr>
            <a:spLocks noChangeArrowheads="1"/>
          </p:cNvSpPr>
          <p:nvPr/>
        </p:nvSpPr>
        <p:spPr bwMode="auto">
          <a:xfrm>
            <a:off x="161693" y="4745960"/>
            <a:ext cx="8729663" cy="192916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i="0" dirty="0" smtClean="0">
                <a:solidFill>
                  <a:schemeClr val="tx1"/>
                </a:solidFill>
              </a:rPr>
              <a:t>Vor einem </a:t>
            </a:r>
            <a:r>
              <a:rPr lang="de-CH" dirty="0" smtClean="0"/>
              <a:t>Aufruf: Ein Frame wird auf den </a:t>
            </a:r>
            <a:r>
              <a:rPr lang="de-CH" dirty="0" err="1" smtClean="0"/>
              <a:t>Stack</a:t>
            </a:r>
            <a:r>
              <a:rPr lang="de-CH" dirty="0" smtClean="0"/>
              <a:t> “gepusht”. Es beinhaltet die Werte von lokalen Variablen, Argumenten und Rückgabeinformationen.</a:t>
            </a:r>
            <a:endParaRPr lang="de-CH" sz="2400" i="0" dirty="0" smtClean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i="0" dirty="0" smtClean="0">
                <a:solidFill>
                  <a:schemeClr val="tx1"/>
                </a:solidFill>
              </a:rPr>
              <a:t>Nach einem Aufruf: Das </a:t>
            </a:r>
            <a:r>
              <a:rPr lang="de-CH" dirty="0" smtClean="0"/>
              <a:t>Frame wird vom </a:t>
            </a:r>
            <a:r>
              <a:rPr lang="de-CH" dirty="0" err="1" smtClean="0"/>
              <a:t>Stack</a:t>
            </a:r>
            <a:r>
              <a:rPr lang="de-CH" dirty="0" smtClean="0"/>
              <a:t> abgerufen und die Werte wiederhergestellt.</a:t>
            </a:r>
            <a:endParaRPr lang="de-CH" sz="24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539432" y="2986268"/>
            <a:ext cx="1377387" cy="590309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Rekursions-Elimination</a:t>
            </a:r>
            <a:endParaRPr lang="de-CH" noProof="0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4651375"/>
          </a:xfrm>
        </p:spPr>
        <p:txBody>
          <a:bodyPr/>
          <a:lstStyle/>
          <a:p>
            <a:pPr defTabSz="430213"/>
            <a:r>
              <a:rPr lang="de-CH" i="1" noProof="0" dirty="0" smtClean="0">
                <a:solidFill>
                  <a:srgbClr val="3333FF"/>
                </a:solidFill>
              </a:rPr>
              <a:t>r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</a:p>
          <a:p>
            <a:pPr defTabSz="430213"/>
            <a:r>
              <a:rPr lang="de-CH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 defTabSz="430213"/>
            <a:r>
              <a:rPr lang="de-CH" noProof="0" dirty="0" err="1" smtClean="0">
                <a:solidFill>
                  <a:srgbClr val="990000"/>
                </a:solidFill>
              </a:rPr>
              <a:t>start</a:t>
            </a:r>
            <a:r>
              <a:rPr lang="de-CH" noProof="0" dirty="0" smtClean="0">
                <a:solidFill>
                  <a:srgbClr val="990000"/>
                </a:solidFill>
              </a:rPr>
              <a:t>:</a:t>
            </a:r>
            <a:r>
              <a:rPr lang="de-CH" noProof="0" dirty="0" smtClean="0">
                <a:solidFill>
                  <a:srgbClr val="3333FF"/>
                </a:solidFill>
              </a:rPr>
              <a:t>			</a:t>
            </a:r>
            <a:r>
              <a:rPr lang="de-CH" noProof="0" dirty="0" smtClean="0">
                <a:solidFill>
                  <a:srgbClr val="990000"/>
                </a:solidFill>
              </a:rPr>
              <a:t>... Einige Instruktionen ...</a:t>
            </a:r>
          </a:p>
          <a:p>
            <a:pPr defTabSz="430213"/>
            <a:endParaRPr lang="de-CH" noProof="0" dirty="0" smtClean="0">
              <a:solidFill>
                <a:srgbClr val="3333FF"/>
              </a:solidFill>
            </a:endParaRPr>
          </a:p>
          <a:p>
            <a:pPr defTabSz="430213"/>
            <a:r>
              <a:rPr lang="de-CH" noProof="0" dirty="0" smtClean="0">
                <a:solidFill>
                  <a:srgbClr val="3333FF"/>
                </a:solidFill>
              </a:rPr>
              <a:t>				</a:t>
            </a:r>
            <a:r>
              <a:rPr lang="de-CH" i="1" noProof="0" dirty="0" smtClean="0">
                <a:solidFill>
                  <a:srgbClr val="3333FF"/>
                </a:solidFill>
              </a:rPr>
              <a:t>r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n’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 defTabSz="430213"/>
            <a:endParaRPr lang="de-CH" noProof="0" dirty="0" smtClean="0">
              <a:solidFill>
                <a:srgbClr val="3333FF"/>
              </a:solidFill>
            </a:endParaRPr>
          </a:p>
          <a:p>
            <a:pPr defTabSz="430213"/>
            <a:r>
              <a:rPr lang="de-CH" noProof="0" dirty="0" smtClean="0">
                <a:solidFill>
                  <a:srgbClr val="990000"/>
                </a:solidFill>
              </a:rPr>
              <a:t>after:</a:t>
            </a:r>
            <a:r>
              <a:rPr lang="de-CH" noProof="0" dirty="0" smtClean="0">
                <a:solidFill>
                  <a:srgbClr val="3333FF"/>
                </a:solidFill>
              </a:rPr>
              <a:t>			</a:t>
            </a:r>
            <a:r>
              <a:rPr lang="de-CH" noProof="0" dirty="0" smtClean="0">
                <a:solidFill>
                  <a:srgbClr val="990000"/>
                </a:solidFill>
              </a:rPr>
              <a:t>... Mehr Instruktionen ...</a:t>
            </a:r>
          </a:p>
          <a:p>
            <a:pPr defTabSz="430213"/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</a:p>
          <a:p>
            <a:pPr defTabSz="430213"/>
            <a:endParaRPr lang="de-CH" b="1" noProof="0" dirty="0" smtClean="0">
              <a:solidFill>
                <a:schemeClr val="accent2"/>
              </a:solidFill>
            </a:endParaRPr>
          </a:p>
          <a:p>
            <a:pPr defTabSz="430213"/>
            <a:r>
              <a:rPr lang="de-CH" b="1" noProof="0" dirty="0" smtClean="0">
                <a:solidFill>
                  <a:schemeClr val="accent2"/>
                </a:solidFill>
              </a:rPr>
              <a:t>	end</a:t>
            </a:r>
          </a:p>
          <a:p>
            <a:pPr defTabSz="430213"/>
            <a:endParaRPr lang="de-CH" b="1" noProof="0" dirty="0">
              <a:solidFill>
                <a:schemeClr val="accent2"/>
              </a:solidFill>
            </a:endParaRPr>
          </a:p>
        </p:txBody>
      </p:sp>
      <p:sp>
        <p:nvSpPr>
          <p:cNvPr id="908293" name="AutoShape 5"/>
          <p:cNvSpPr>
            <a:spLocks noChangeArrowheads="1"/>
          </p:cNvSpPr>
          <p:nvPr/>
        </p:nvSpPr>
        <p:spPr bwMode="auto">
          <a:xfrm>
            <a:off x="5972175" y="1630363"/>
            <a:ext cx="2687638" cy="1312862"/>
          </a:xfrm>
          <a:prstGeom prst="wedgeRoundRectCallout">
            <a:avLst>
              <a:gd name="adj1" fmla="val -161151"/>
              <a:gd name="adj2" fmla="val 59623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i="0" dirty="0">
                <a:solidFill>
                  <a:srgbClr val="990000"/>
                </a:solidFill>
              </a:rPr>
              <a:t>Push </a:t>
            </a:r>
            <a:r>
              <a:rPr lang="en-US" sz="2400" i="0" dirty="0" smtClean="0">
                <a:solidFill>
                  <a:srgbClr val="990000"/>
                </a:solidFill>
              </a:rPr>
              <a:t>Frame</a:t>
            </a:r>
            <a:endParaRPr lang="en-US" sz="2400" i="0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3333FF"/>
                </a:solidFill>
              </a:rPr>
              <a:t>n := n’</a:t>
            </a:r>
          </a:p>
          <a:p>
            <a:pPr>
              <a:spcBef>
                <a:spcPct val="0"/>
              </a:spcBef>
            </a:pPr>
            <a:r>
              <a:rPr lang="en-US" sz="2400" b="1" i="0" dirty="0" err="1">
                <a:solidFill>
                  <a:schemeClr val="accent2"/>
                </a:solidFill>
              </a:rPr>
              <a:t>goto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90000"/>
                </a:solidFill>
              </a:rPr>
              <a:t>start</a:t>
            </a:r>
          </a:p>
        </p:txBody>
      </p:sp>
      <p:sp>
        <p:nvSpPr>
          <p:cNvPr id="908297" name="AutoShape 9"/>
          <p:cNvSpPr>
            <a:spLocks noChangeArrowheads="1"/>
          </p:cNvSpPr>
          <p:nvPr/>
        </p:nvSpPr>
        <p:spPr bwMode="auto">
          <a:xfrm>
            <a:off x="4556125" y="4449763"/>
            <a:ext cx="4097338" cy="1552575"/>
          </a:xfrm>
          <a:prstGeom prst="wedgeRoundRectCallout">
            <a:avLst>
              <a:gd name="adj1" fmla="val -131324"/>
              <a:gd name="adj2" fmla="val -5727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defTabSz="444500">
              <a:spcBef>
                <a:spcPct val="0"/>
              </a:spcBef>
            </a:pPr>
            <a:r>
              <a:rPr lang="en-US" sz="2400" b="1" i="0" dirty="0">
                <a:solidFill>
                  <a:schemeClr val="accent2"/>
                </a:solidFill>
              </a:rPr>
              <a:t>if</a:t>
            </a:r>
            <a:r>
              <a:rPr lang="en-US" sz="2400" b="1" i="0" dirty="0">
                <a:solidFill>
                  <a:srgbClr val="990000"/>
                </a:solidFill>
              </a:rPr>
              <a:t> </a:t>
            </a:r>
            <a:r>
              <a:rPr lang="en-US" sz="2400" i="1" dirty="0" smtClean="0">
                <a:solidFill>
                  <a:srgbClr val="990000"/>
                </a:solidFill>
              </a:rPr>
              <a:t>Stack </a:t>
            </a:r>
            <a:r>
              <a:rPr lang="en-US" sz="2400" i="1" dirty="0" err="1" smtClean="0">
                <a:solidFill>
                  <a:srgbClr val="990000"/>
                </a:solidFill>
              </a:rPr>
              <a:t>nicht</a:t>
            </a:r>
            <a:r>
              <a:rPr lang="en-US" sz="2400" i="1" dirty="0" smtClean="0">
                <a:solidFill>
                  <a:srgbClr val="990000"/>
                </a:solidFill>
              </a:rPr>
              <a:t> leer </a:t>
            </a:r>
            <a:r>
              <a:rPr lang="en-US" sz="2400" b="1" i="0" dirty="0" smtClean="0">
                <a:solidFill>
                  <a:schemeClr val="accent2"/>
                </a:solidFill>
              </a:rPr>
              <a:t>then</a:t>
            </a:r>
            <a:endParaRPr lang="en-US" sz="2400" b="1" i="0" dirty="0">
              <a:solidFill>
                <a:schemeClr val="accent2"/>
              </a:solidFill>
            </a:endParaRPr>
          </a:p>
          <a:p>
            <a:pPr defTabSz="444500">
              <a:spcBef>
                <a:spcPct val="0"/>
              </a:spcBef>
            </a:pPr>
            <a:r>
              <a:rPr lang="en-US" sz="2400" i="0" dirty="0">
                <a:solidFill>
                  <a:srgbClr val="990000"/>
                </a:solidFill>
              </a:rPr>
              <a:t>	</a:t>
            </a:r>
            <a:r>
              <a:rPr lang="en-US" sz="2400" i="1" dirty="0">
                <a:solidFill>
                  <a:srgbClr val="990000"/>
                </a:solidFill>
              </a:rPr>
              <a:t>Pop </a:t>
            </a:r>
            <a:r>
              <a:rPr lang="en-US" sz="2400" i="1" dirty="0" smtClean="0">
                <a:solidFill>
                  <a:srgbClr val="990000"/>
                </a:solidFill>
              </a:rPr>
              <a:t>Frame</a:t>
            </a:r>
            <a:endParaRPr lang="en-US" sz="2400" i="1" dirty="0">
              <a:solidFill>
                <a:srgbClr val="990000"/>
              </a:solidFill>
            </a:endParaRPr>
          </a:p>
          <a:p>
            <a:pPr defTabSz="444500">
              <a:spcBef>
                <a:spcPct val="0"/>
              </a:spcBef>
            </a:pPr>
            <a:r>
              <a:rPr lang="en-US" sz="2400" b="1" i="0" dirty="0">
                <a:solidFill>
                  <a:schemeClr val="accent2"/>
                </a:solidFill>
              </a:rPr>
              <a:t>	</a:t>
            </a:r>
            <a:r>
              <a:rPr lang="en-US" sz="2400" b="1" i="0" dirty="0" err="1">
                <a:solidFill>
                  <a:schemeClr val="accent2"/>
                </a:solidFill>
              </a:rPr>
              <a:t>goto</a:t>
            </a:r>
            <a:r>
              <a:rPr lang="en-US" sz="2400" dirty="0"/>
              <a:t> </a:t>
            </a:r>
            <a:r>
              <a:rPr lang="en-US" sz="2400" i="0" dirty="0">
                <a:solidFill>
                  <a:srgbClr val="990000"/>
                </a:solidFill>
              </a:rPr>
              <a:t>after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</a:pPr>
            <a:r>
              <a:rPr lang="en-US" sz="2400" b="1" i="0" dirty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8879" y="3020992"/>
            <a:ext cx="48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--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08293" grpId="0" animBg="1"/>
      <p:bldP spid="908297" grpId="0" animBg="1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759350" y="2338086"/>
            <a:ext cx="1377387" cy="59030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Den </a:t>
            </a:r>
            <a:r>
              <a:rPr lang="de-CH" noProof="0" dirty="0" err="1" smtClean="0"/>
              <a:t>Stack</a:t>
            </a:r>
            <a:r>
              <a:rPr lang="de-CH" noProof="0" dirty="0" smtClean="0"/>
              <a:t>-Gebrauch minimieren</a:t>
            </a:r>
            <a:endParaRPr lang="de-CH" noProof="0" dirty="0"/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58850"/>
            <a:ext cx="8713787" cy="4651375"/>
          </a:xfrm>
        </p:spPr>
        <p:txBody>
          <a:bodyPr/>
          <a:lstStyle/>
          <a:p>
            <a:pPr defTabSz="430213"/>
            <a:r>
              <a:rPr lang="de-CH" sz="2000" i="1" noProof="0" dirty="0" smtClean="0">
                <a:solidFill>
                  <a:srgbClr val="3333FF"/>
                </a:solidFill>
              </a:rPr>
              <a:t>r</a:t>
            </a:r>
            <a:r>
              <a:rPr lang="de-CH" sz="2000" noProof="0" dirty="0" smtClean="0">
                <a:solidFill>
                  <a:srgbClr val="3333FF"/>
                </a:solidFill>
              </a:rPr>
              <a:t> (</a:t>
            </a:r>
            <a:r>
              <a:rPr lang="de-CH" sz="2000" i="1" noProof="0" dirty="0" smtClean="0">
                <a:solidFill>
                  <a:srgbClr val="3333FF"/>
                </a:solidFill>
              </a:rPr>
              <a:t>n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 </a:t>
            </a:r>
          </a:p>
          <a:p>
            <a:pPr defTabSz="430213"/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 defTabSz="430213"/>
            <a:r>
              <a:rPr lang="de-CH" sz="2000" noProof="0" dirty="0" err="1" smtClean="0">
                <a:solidFill>
                  <a:srgbClr val="777777"/>
                </a:solidFill>
              </a:rPr>
              <a:t>start</a:t>
            </a:r>
            <a:r>
              <a:rPr lang="de-CH" sz="2000" noProof="0" dirty="0" smtClean="0">
                <a:solidFill>
                  <a:srgbClr val="777777"/>
                </a:solidFill>
              </a:rPr>
              <a:t>:	</a:t>
            </a:r>
            <a:r>
              <a:rPr lang="de-CH" sz="2000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smtClean="0">
                <a:solidFill>
                  <a:srgbClr val="990000"/>
                </a:solidFill>
              </a:rPr>
              <a:t>... Einige Instruktionen...</a:t>
            </a:r>
          </a:p>
          <a:p>
            <a:pPr defTabSz="430213"/>
            <a:endParaRPr lang="de-CH" sz="2000" noProof="0" dirty="0" smtClean="0">
              <a:solidFill>
                <a:srgbClr val="3333FF"/>
              </a:solidFill>
            </a:endParaRPr>
          </a:p>
          <a:p>
            <a:pPr defTabSz="430213"/>
            <a:r>
              <a:rPr lang="de-CH" sz="2000" noProof="0" dirty="0" smtClean="0">
                <a:solidFill>
                  <a:srgbClr val="3333FF"/>
                </a:solidFill>
              </a:rPr>
              <a:t>				-- </a:t>
            </a:r>
            <a:r>
              <a:rPr lang="de-CH" sz="2000" i="1" noProof="0" dirty="0" smtClean="0">
                <a:solidFill>
                  <a:srgbClr val="3333FF"/>
                </a:solidFill>
              </a:rPr>
              <a:t>r</a:t>
            </a:r>
            <a:r>
              <a:rPr lang="de-CH" sz="2000" noProof="0" dirty="0" smtClean="0">
                <a:solidFill>
                  <a:srgbClr val="3333FF"/>
                </a:solidFill>
              </a:rPr>
              <a:t> (</a:t>
            </a:r>
            <a:r>
              <a:rPr lang="de-CH" sz="2000" i="1" noProof="0" dirty="0" smtClean="0">
                <a:solidFill>
                  <a:srgbClr val="3333FF"/>
                </a:solidFill>
              </a:rPr>
              <a:t>n’ 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</a:p>
          <a:p>
            <a:pPr defTabSz="430213"/>
            <a:endParaRPr lang="de-CH" sz="2000" noProof="0" dirty="0" smtClean="0">
              <a:solidFill>
                <a:srgbClr val="3333FF"/>
              </a:solidFill>
            </a:endParaRPr>
          </a:p>
          <a:p>
            <a:pPr defTabSz="430213"/>
            <a:r>
              <a:rPr lang="de-CH" sz="2000" noProof="0" dirty="0" smtClean="0">
                <a:solidFill>
                  <a:srgbClr val="777777"/>
                </a:solidFill>
              </a:rPr>
              <a:t>after:</a:t>
            </a:r>
            <a:r>
              <a:rPr lang="de-CH" sz="2000" noProof="0" dirty="0" smtClean="0">
                <a:solidFill>
                  <a:srgbClr val="3333FF"/>
                </a:solidFill>
              </a:rPr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... Mehr Instruktionen ...</a:t>
            </a:r>
          </a:p>
          <a:p>
            <a:pPr defTabSz="430213"/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</a:p>
          <a:p>
            <a:pPr defTabSz="430213"/>
            <a:endParaRPr lang="de-CH" sz="2000" b="1" noProof="0" dirty="0" smtClean="0">
              <a:solidFill>
                <a:schemeClr val="accent2"/>
              </a:solidFill>
            </a:endParaRPr>
          </a:p>
          <a:p>
            <a:pPr defTabSz="430213"/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</a:p>
          <a:p>
            <a:pPr defTabSz="430213"/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912388" name="AutoShape 4"/>
          <p:cNvSpPr>
            <a:spLocks noChangeArrowheads="1"/>
          </p:cNvSpPr>
          <p:nvPr/>
        </p:nvSpPr>
        <p:spPr bwMode="auto">
          <a:xfrm>
            <a:off x="6646863" y="817563"/>
            <a:ext cx="1806575" cy="1098550"/>
          </a:xfrm>
          <a:prstGeom prst="wedgeRoundRectCallout">
            <a:avLst>
              <a:gd name="adj1" fmla="val -233747"/>
              <a:gd name="adj2" fmla="val 98926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 i="0" dirty="0">
                <a:solidFill>
                  <a:srgbClr val="777777"/>
                </a:solidFill>
              </a:rPr>
              <a:t>Push </a:t>
            </a:r>
            <a:r>
              <a:rPr lang="en-US" sz="2000" b="1" i="0" dirty="0" smtClean="0">
                <a:solidFill>
                  <a:srgbClr val="777777"/>
                </a:solidFill>
              </a:rPr>
              <a:t>Frame</a:t>
            </a:r>
            <a:endParaRPr lang="en-US" sz="2000" b="1" i="0" dirty="0">
              <a:solidFill>
                <a:srgbClr val="777777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777777"/>
                </a:solidFill>
              </a:rPr>
              <a:t>n</a:t>
            </a:r>
            <a:r>
              <a:rPr lang="en-US" sz="2000" i="0" dirty="0">
                <a:solidFill>
                  <a:srgbClr val="777777"/>
                </a:solidFill>
              </a:rPr>
              <a:t> := </a:t>
            </a:r>
            <a:r>
              <a:rPr lang="en-US" sz="2000" i="1" dirty="0">
                <a:solidFill>
                  <a:srgbClr val="777777"/>
                </a:solidFill>
              </a:rPr>
              <a:t>n’</a:t>
            </a:r>
          </a:p>
          <a:p>
            <a:pPr>
              <a:spcBef>
                <a:spcPct val="0"/>
              </a:spcBef>
            </a:pPr>
            <a:r>
              <a:rPr lang="en-US" sz="2000" b="1" i="0" dirty="0" err="1">
                <a:solidFill>
                  <a:srgbClr val="777777"/>
                </a:solidFill>
              </a:rPr>
              <a:t>goto</a:t>
            </a:r>
            <a:r>
              <a:rPr lang="en-US" sz="2000" dirty="0">
                <a:solidFill>
                  <a:srgbClr val="777777"/>
                </a:solidFill>
              </a:rPr>
              <a:t> </a:t>
            </a:r>
            <a:r>
              <a:rPr lang="en-US" sz="2000" i="0" dirty="0">
                <a:solidFill>
                  <a:srgbClr val="777777"/>
                </a:solidFill>
              </a:rPr>
              <a:t>start</a:t>
            </a:r>
          </a:p>
        </p:txBody>
      </p:sp>
      <p:sp>
        <p:nvSpPr>
          <p:cNvPr id="912389" name="AutoShape 5"/>
          <p:cNvSpPr>
            <a:spLocks noChangeArrowheads="1"/>
          </p:cNvSpPr>
          <p:nvPr/>
        </p:nvSpPr>
        <p:spPr bwMode="auto">
          <a:xfrm>
            <a:off x="4654550" y="3775075"/>
            <a:ext cx="3379788" cy="1338263"/>
          </a:xfrm>
          <a:prstGeom prst="wedgeRoundRectCallout">
            <a:avLst>
              <a:gd name="adj1" fmla="val -151269"/>
              <a:gd name="adj2" fmla="val -15954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defTabSz="444500">
              <a:spcBef>
                <a:spcPct val="0"/>
              </a:spcBef>
            </a:pPr>
            <a:r>
              <a:rPr lang="en-US" sz="2000" b="1" i="0" dirty="0">
                <a:solidFill>
                  <a:srgbClr val="777777"/>
                </a:solidFill>
              </a:rPr>
              <a:t>if </a:t>
            </a:r>
            <a:r>
              <a:rPr lang="en-US" sz="2000" i="1" dirty="0" smtClean="0">
                <a:solidFill>
                  <a:srgbClr val="777777"/>
                </a:solidFill>
              </a:rPr>
              <a:t>Stack </a:t>
            </a:r>
            <a:r>
              <a:rPr lang="en-US" sz="2000" i="1" dirty="0" err="1" smtClean="0">
                <a:solidFill>
                  <a:srgbClr val="777777"/>
                </a:solidFill>
              </a:rPr>
              <a:t>nicht</a:t>
            </a:r>
            <a:r>
              <a:rPr lang="en-US" sz="2000" i="1" dirty="0" smtClean="0">
                <a:solidFill>
                  <a:srgbClr val="777777"/>
                </a:solidFill>
              </a:rPr>
              <a:t> leer  </a:t>
            </a:r>
            <a:r>
              <a:rPr lang="en-US" sz="2000" b="1" i="0" dirty="0" smtClean="0">
                <a:solidFill>
                  <a:srgbClr val="777777"/>
                </a:solidFill>
              </a:rPr>
              <a:t>then</a:t>
            </a:r>
            <a:endParaRPr lang="en-US" sz="2000" b="1" i="0" dirty="0">
              <a:solidFill>
                <a:srgbClr val="777777"/>
              </a:solidFill>
            </a:endParaRPr>
          </a:p>
          <a:p>
            <a:pPr defTabSz="444500">
              <a:spcBef>
                <a:spcPct val="0"/>
              </a:spcBef>
            </a:pPr>
            <a:r>
              <a:rPr lang="en-US" sz="2000" b="1" i="0" dirty="0">
                <a:solidFill>
                  <a:srgbClr val="777777"/>
                </a:solidFill>
              </a:rPr>
              <a:t>	</a:t>
            </a:r>
            <a:r>
              <a:rPr lang="en-US" sz="2000" i="1" dirty="0">
                <a:solidFill>
                  <a:srgbClr val="777777"/>
                </a:solidFill>
              </a:rPr>
              <a:t>Pop </a:t>
            </a:r>
            <a:r>
              <a:rPr lang="en-US" sz="2000" i="1" dirty="0" smtClean="0">
                <a:solidFill>
                  <a:srgbClr val="777777"/>
                </a:solidFill>
              </a:rPr>
              <a:t>Frame</a:t>
            </a:r>
            <a:endParaRPr lang="en-US" sz="2000" i="1" dirty="0">
              <a:solidFill>
                <a:srgbClr val="777777"/>
              </a:solidFill>
            </a:endParaRPr>
          </a:p>
          <a:p>
            <a:pPr defTabSz="444500">
              <a:spcBef>
                <a:spcPct val="0"/>
              </a:spcBef>
            </a:pPr>
            <a:r>
              <a:rPr lang="en-US" sz="2000" b="1" i="0" dirty="0">
                <a:solidFill>
                  <a:srgbClr val="777777"/>
                </a:solidFill>
              </a:rPr>
              <a:t>	</a:t>
            </a:r>
            <a:r>
              <a:rPr lang="en-US" sz="2000" b="1" i="0" dirty="0" err="1">
                <a:solidFill>
                  <a:srgbClr val="777777"/>
                </a:solidFill>
              </a:rPr>
              <a:t>goto</a:t>
            </a:r>
            <a:r>
              <a:rPr lang="en-US" sz="2000" dirty="0">
                <a:solidFill>
                  <a:srgbClr val="777777"/>
                </a:solidFill>
              </a:rPr>
              <a:t> </a:t>
            </a:r>
            <a:r>
              <a:rPr lang="en-US" sz="2000" i="0" dirty="0">
                <a:solidFill>
                  <a:srgbClr val="777777"/>
                </a:solidFill>
              </a:rPr>
              <a:t>after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</a:pPr>
            <a:r>
              <a:rPr lang="en-US" sz="2000" b="1" i="0" dirty="0">
                <a:solidFill>
                  <a:srgbClr val="777777"/>
                </a:solidFill>
              </a:rPr>
              <a:t>end</a:t>
            </a:r>
          </a:p>
        </p:txBody>
      </p:sp>
      <p:sp>
        <p:nvSpPr>
          <p:cNvPr id="912390" name="AutoShape 6"/>
          <p:cNvSpPr>
            <a:spLocks noChangeArrowheads="1"/>
          </p:cNvSpPr>
          <p:nvPr/>
        </p:nvSpPr>
        <p:spPr bwMode="auto">
          <a:xfrm>
            <a:off x="6394450" y="2390775"/>
            <a:ext cx="2081213" cy="509588"/>
          </a:xfrm>
          <a:prstGeom prst="wedgeRoundRectCallout">
            <a:avLst>
              <a:gd name="adj1" fmla="val -199662"/>
              <a:gd name="adj2" fmla="val -3520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i="0" dirty="0">
                <a:solidFill>
                  <a:srgbClr val="990000"/>
                </a:solidFill>
              </a:rPr>
              <a:t>-- </a:t>
            </a:r>
            <a:r>
              <a:rPr lang="en-US" sz="2000" dirty="0" err="1" smtClean="0">
                <a:solidFill>
                  <a:srgbClr val="990000"/>
                </a:solidFill>
              </a:rPr>
              <a:t>z.B</a:t>
            </a:r>
            <a:r>
              <a:rPr lang="en-US" sz="2000" i="0" dirty="0" smtClean="0">
                <a:solidFill>
                  <a:srgbClr val="990000"/>
                </a:solidFill>
              </a:rPr>
              <a:t>.</a:t>
            </a:r>
            <a:r>
              <a:rPr lang="en-US" sz="2000" dirty="0" smtClean="0"/>
              <a:t> </a:t>
            </a:r>
            <a:r>
              <a:rPr lang="en-US" sz="2000" i="1" dirty="0">
                <a:solidFill>
                  <a:srgbClr val="3333FF"/>
                </a:solidFill>
              </a:rPr>
              <a:t>r </a:t>
            </a:r>
            <a:r>
              <a:rPr lang="en-US" sz="2000" dirty="0">
                <a:solidFill>
                  <a:srgbClr val="3333FF"/>
                </a:solidFill>
              </a:rPr>
              <a:t>(</a:t>
            </a:r>
            <a:r>
              <a:rPr lang="en-US" sz="2000" i="1" dirty="0">
                <a:solidFill>
                  <a:srgbClr val="3333FF"/>
                </a:solidFill>
              </a:rPr>
              <a:t>n – </a:t>
            </a:r>
            <a:r>
              <a:rPr lang="en-US" sz="2000" i="1" dirty="0" smtClean="0">
                <a:solidFill>
                  <a:srgbClr val="3333FF"/>
                </a:solidFill>
              </a:rPr>
              <a:t>1</a:t>
            </a:r>
            <a:r>
              <a:rPr lang="en-US" sz="1200" i="1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)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912391" name="AutoShape 7"/>
          <p:cNvSpPr>
            <a:spLocks noChangeArrowheads="1"/>
          </p:cNvSpPr>
          <p:nvPr/>
        </p:nvSpPr>
        <p:spPr bwMode="auto">
          <a:xfrm>
            <a:off x="252082" y="5516543"/>
            <a:ext cx="8277225" cy="122586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Man muss simple </a:t>
            </a:r>
            <a:r>
              <a:rPr lang="en-US" sz="2400" i="0" dirty="0" err="1" smtClean="0">
                <a:solidFill>
                  <a:schemeClr val="tx1"/>
                </a:solidFill>
              </a:rPr>
              <a:t>Transformationen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nicht</a:t>
            </a:r>
            <a:r>
              <a:rPr lang="en-US" sz="2400" i="0" dirty="0" smtClean="0">
                <a:solidFill>
                  <a:schemeClr val="tx1"/>
                </a:solidFill>
              </a:rPr>
              <a:t> auf </a:t>
            </a:r>
            <a:r>
              <a:rPr lang="en-US" sz="2400" i="0" dirty="0" err="1" smtClean="0">
                <a:solidFill>
                  <a:schemeClr val="tx1"/>
                </a:solidFill>
              </a:rPr>
              <a:t>dem</a:t>
            </a:r>
            <a:r>
              <a:rPr lang="en-US" sz="2400" i="0" dirty="0" smtClean="0">
                <a:solidFill>
                  <a:schemeClr val="tx1"/>
                </a:solidFill>
              </a:rPr>
              <a:t> Stack </a:t>
            </a:r>
            <a:r>
              <a:rPr lang="en-US" sz="2400" i="0" dirty="0" err="1" smtClean="0">
                <a:solidFill>
                  <a:schemeClr val="tx1"/>
                </a:solidFill>
              </a:rPr>
              <a:t>speichern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oder</a:t>
            </a:r>
            <a:r>
              <a:rPr lang="en-US" sz="2400" i="0" dirty="0" smtClean="0">
                <a:solidFill>
                  <a:schemeClr val="tx1"/>
                </a:solidFill>
              </a:rPr>
              <a:t> von </a:t>
            </a:r>
            <a:r>
              <a:rPr lang="en-US" sz="2400" i="0" dirty="0" err="1" smtClean="0">
                <a:solidFill>
                  <a:schemeClr val="tx1"/>
                </a:solidFill>
              </a:rPr>
              <a:t>dort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dirty="0" err="1" smtClean="0">
                <a:solidFill>
                  <a:schemeClr val="tx1"/>
                </a:solidFill>
              </a:rPr>
              <a:t>abrufen</a:t>
            </a:r>
            <a:r>
              <a:rPr lang="en-US" sz="2400" i="0" dirty="0" smtClean="0">
                <a:solidFill>
                  <a:schemeClr val="tx1"/>
                </a:solidFill>
              </a:rPr>
              <a:t>. Z.B.</a:t>
            </a:r>
            <a:r>
              <a:rPr lang="en-US" sz="2400" i="0" dirty="0" smtClean="0"/>
              <a:t> </a:t>
            </a:r>
            <a:r>
              <a:rPr lang="en-US" sz="2400" i="1" dirty="0">
                <a:solidFill>
                  <a:srgbClr val="3333FF"/>
                </a:solidFill>
              </a:rPr>
              <a:t>n</a:t>
            </a:r>
            <a:r>
              <a:rPr lang="en-US" sz="2400" i="0" dirty="0">
                <a:solidFill>
                  <a:srgbClr val="3333FF"/>
                </a:solidFill>
              </a:rPr>
              <a:t> := </a:t>
            </a:r>
            <a:r>
              <a:rPr lang="en-US" sz="2400" i="1" dirty="0">
                <a:solidFill>
                  <a:srgbClr val="3333FF"/>
                </a:solidFill>
              </a:rPr>
              <a:t>n</a:t>
            </a:r>
            <a:r>
              <a:rPr lang="en-US" sz="2400" i="0" dirty="0">
                <a:solidFill>
                  <a:srgbClr val="3333FF"/>
                </a:solidFill>
              </a:rPr>
              <a:t> – </a:t>
            </a:r>
            <a:r>
              <a:rPr lang="en-US" sz="2400" i="1" dirty="0">
                <a:solidFill>
                  <a:srgbClr val="3333FF"/>
                </a:solidFill>
              </a:rPr>
              <a:t>1</a:t>
            </a:r>
            <a:r>
              <a:rPr lang="en-US" sz="2400" i="0" dirty="0">
                <a:solidFill>
                  <a:srgbClr val="3333FF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, </a:t>
            </a:r>
            <a:r>
              <a:rPr lang="en-US" sz="2400" i="0" dirty="0" smtClean="0">
                <a:solidFill>
                  <a:schemeClr val="tx1"/>
                </a:solidFill>
              </a:rPr>
              <a:t>und </a:t>
            </a:r>
            <a:r>
              <a:rPr lang="en-US" sz="2400" i="0" dirty="0" err="1" smtClean="0">
                <a:solidFill>
                  <a:schemeClr val="tx1"/>
                </a:solidFill>
              </a:rPr>
              <a:t>umgekehrt</a:t>
            </a:r>
            <a:r>
              <a:rPr lang="en-US" sz="2400" i="0" dirty="0" smtClean="0"/>
              <a:t> </a:t>
            </a:r>
            <a:r>
              <a:rPr lang="en-US" sz="2400" i="1" dirty="0">
                <a:solidFill>
                  <a:srgbClr val="3333FF"/>
                </a:solidFill>
              </a:rPr>
              <a:t>n</a:t>
            </a:r>
            <a:r>
              <a:rPr lang="en-US" sz="2400" i="0" dirty="0">
                <a:solidFill>
                  <a:srgbClr val="3333FF"/>
                </a:solidFill>
              </a:rPr>
              <a:t> := </a:t>
            </a:r>
            <a:r>
              <a:rPr lang="en-US" sz="2400" i="1" dirty="0">
                <a:solidFill>
                  <a:srgbClr val="3333FF"/>
                </a:solidFill>
              </a:rPr>
              <a:t>n</a:t>
            </a:r>
            <a:r>
              <a:rPr lang="en-US" sz="2400" i="0" dirty="0">
                <a:solidFill>
                  <a:srgbClr val="3333FF"/>
                </a:solidFill>
              </a:rPr>
              <a:t> + </a:t>
            </a:r>
            <a:r>
              <a:rPr lang="en-US" sz="2400" i="1" dirty="0">
                <a:solidFill>
                  <a:srgbClr val="3333FF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9" grpId="0" animBg="1"/>
      <p:bldP spid="91239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640762" cy="435600"/>
          </a:xfrm>
        </p:spPr>
        <p:txBody>
          <a:bodyPr/>
          <a:lstStyle/>
          <a:p>
            <a:r>
              <a:rPr lang="de-CH" sz="3000" noProof="0" dirty="0" smtClean="0"/>
              <a:t>Rekursion als Problemlösungstechnik</a:t>
            </a:r>
            <a:endParaRPr lang="de-CH" sz="3000" noProof="0" dirty="0"/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2736850"/>
          </a:xfrm>
        </p:spPr>
        <p:txBody>
          <a:bodyPr/>
          <a:lstStyle/>
          <a:p>
            <a:r>
              <a:rPr lang="de-CH" sz="2800" noProof="0" dirty="0" smtClean="0"/>
              <a:t>Anwendbar, falls Sie </a:t>
            </a:r>
            <a:r>
              <a:rPr lang="de-CH" sz="2800" dirty="0" smtClean="0"/>
              <a:t>eine Lösung eines Problems aus Lösungen für kleinere Teilprobleme zusammensetzen können. </a:t>
            </a:r>
            <a:endParaRPr lang="de-CH" sz="2800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353425" cy="435600"/>
          </a:xfrm>
        </p:spPr>
        <p:txBody>
          <a:bodyPr/>
          <a:lstStyle/>
          <a:p>
            <a:r>
              <a:rPr lang="de-CH" noProof="0" smtClean="0"/>
              <a:t>Diese Logik ergibt einen Algorithmus!</a:t>
            </a:r>
            <a:endParaRPr lang="de-CH" noProof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38213"/>
            <a:ext cx="8928100" cy="5541962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err="1" smtClean="0">
                <a:solidFill>
                  <a:srgbClr val="3333FF"/>
                </a:solidFill>
              </a:rPr>
              <a:t>hanoi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n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INTEGER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;</a:t>
            </a:r>
            <a:r>
              <a:rPr lang="de-CH" sz="2000" i="1" noProof="0" dirty="0" smtClean="0">
                <a:solidFill>
                  <a:srgbClr val="3333FF"/>
                </a:solidFill>
              </a:rPr>
              <a:t> quelle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andere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CHARACTER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noProof="0" dirty="0" smtClean="0"/>
              <a:t>		</a:t>
            </a:r>
            <a:r>
              <a:rPr lang="de-CH" sz="2000" noProof="0" dirty="0" smtClean="0">
                <a:solidFill>
                  <a:srgbClr val="990000"/>
                </a:solidFill>
              </a:rPr>
              <a:t>-- Verschiebe</a:t>
            </a:r>
            <a:r>
              <a:rPr lang="de-CH" sz="2000" i="1" noProof="0" dirty="0" smtClean="0">
                <a:solidFill>
                  <a:srgbClr val="3333FF"/>
                </a:solidFill>
              </a:rPr>
              <a:t> n </a:t>
            </a:r>
            <a:r>
              <a:rPr lang="de-CH" sz="2000" dirty="0" smtClean="0">
                <a:solidFill>
                  <a:srgbClr val="990000"/>
                </a:solidFill>
              </a:rPr>
              <a:t>Scheiben</a:t>
            </a:r>
            <a:r>
              <a:rPr lang="de-CH" sz="2000" noProof="0" dirty="0" smtClean="0">
                <a:solidFill>
                  <a:srgbClr val="990000"/>
                </a:solidFill>
              </a:rPr>
              <a:t> von</a:t>
            </a:r>
            <a:r>
              <a:rPr lang="de-CH" sz="2000" noProof="0" dirty="0" smtClean="0"/>
              <a:t> </a:t>
            </a:r>
            <a:r>
              <a:rPr lang="de-CH" sz="2000" i="1" noProof="0" dirty="0" smtClean="0">
                <a:solidFill>
                  <a:srgbClr val="3333FF"/>
                </a:solidFill>
              </a:rPr>
              <a:t>quelle </a:t>
            </a:r>
            <a:r>
              <a:rPr lang="de-CH" sz="2000" dirty="0" smtClean="0">
                <a:solidFill>
                  <a:srgbClr val="990000"/>
                </a:solidFill>
              </a:rPr>
              <a:t>nach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</a:t>
            </a:r>
            <a:r>
              <a:rPr lang="de-CH" sz="2000" noProof="0" dirty="0" smtClean="0">
                <a:solidFill>
                  <a:srgbClr val="990000"/>
                </a:solidFill>
              </a:rPr>
              <a:t>,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noProof="0" dirty="0" smtClean="0">
                <a:solidFill>
                  <a:srgbClr val="990000"/>
                </a:solidFill>
              </a:rPr>
              <a:t>		-- mit</a:t>
            </a:r>
            <a:r>
              <a:rPr lang="de-CH" sz="2000" i="1" noProof="0" dirty="0" smtClean="0">
                <a:solidFill>
                  <a:srgbClr val="990000"/>
                </a:solidFill>
              </a:rPr>
              <a:t> </a:t>
            </a:r>
            <a:r>
              <a:rPr lang="de-CH" sz="2000" i="1" noProof="0" dirty="0" smtClean="0">
                <a:solidFill>
                  <a:srgbClr val="3333FF"/>
                </a:solidFill>
              </a:rPr>
              <a:t>andere </a:t>
            </a:r>
            <a:r>
              <a:rPr lang="de-CH" sz="2000" noProof="0" dirty="0" smtClean="0">
                <a:solidFill>
                  <a:srgbClr val="990000"/>
                </a:solidFill>
              </a:rPr>
              <a:t>als Zwischenspeicher.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noProof="0" dirty="0" err="1" smtClean="0">
                <a:solidFill>
                  <a:srgbClr val="3333FF"/>
                </a:solidFill>
              </a:rPr>
              <a:t>nicht_negativ</a:t>
            </a:r>
            <a:r>
              <a:rPr lang="de-CH" sz="2000" noProof="0" dirty="0" smtClean="0">
                <a:solidFill>
                  <a:srgbClr val="3333FF"/>
                </a:solidFill>
              </a:rPr>
              <a:t>:</a:t>
            </a:r>
            <a:r>
              <a:rPr lang="de-CH" sz="2000" i="1" noProof="0" dirty="0" smtClean="0">
                <a:solidFill>
                  <a:srgbClr val="3333FF"/>
                </a:solidFill>
              </a:rPr>
              <a:t> n </a:t>
            </a:r>
            <a:r>
              <a:rPr lang="de-CH" sz="2000" noProof="0" dirty="0" smtClean="0">
                <a:solidFill>
                  <a:srgbClr val="3333FF"/>
                </a:solidFill>
              </a:rPr>
              <a:t>&gt;= </a:t>
            </a:r>
            <a:r>
              <a:rPr lang="de-CH" sz="2000" i="1" noProof="0" dirty="0" smtClean="0">
                <a:solidFill>
                  <a:srgbClr val="3333FF"/>
                </a:solidFill>
              </a:rPr>
              <a:t>0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smtClean="0">
                <a:solidFill>
                  <a:srgbClr val="3333FF"/>
                </a:solidFill>
              </a:rPr>
              <a:t>ungleich1:</a:t>
            </a:r>
            <a:r>
              <a:rPr lang="de-CH" sz="2000" i="1" noProof="0" dirty="0" smtClean="0">
                <a:solidFill>
                  <a:srgbClr val="3333FF"/>
                </a:solidFill>
              </a:rPr>
              <a:t> quelle </a:t>
            </a:r>
            <a:r>
              <a:rPr lang="de-CH" sz="2000" noProof="0" dirty="0" smtClean="0">
                <a:solidFill>
                  <a:srgbClr val="3333FF"/>
                </a:solidFill>
              </a:rPr>
              <a:t>/=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noProof="0" dirty="0" smtClean="0">
                <a:solidFill>
                  <a:srgbClr val="3333FF"/>
                </a:solidFill>
              </a:rPr>
              <a:t>ungleich2:</a:t>
            </a:r>
            <a:r>
              <a:rPr lang="de-CH" sz="2000" i="1" noProof="0" dirty="0" smtClean="0">
                <a:solidFill>
                  <a:srgbClr val="3333FF"/>
                </a:solidFill>
              </a:rPr>
              <a:t> ziel </a:t>
            </a:r>
            <a:r>
              <a:rPr lang="de-CH" sz="2000" noProof="0" dirty="0" smtClean="0">
                <a:solidFill>
                  <a:srgbClr val="3333FF"/>
                </a:solidFill>
              </a:rPr>
              <a:t>/=</a:t>
            </a:r>
            <a:r>
              <a:rPr lang="de-CH" sz="2000" i="1" noProof="0" dirty="0" smtClean="0">
                <a:solidFill>
                  <a:srgbClr val="3333FF"/>
                </a:solidFill>
              </a:rPr>
              <a:t> andere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noProof="0" dirty="0" smtClean="0">
                <a:solidFill>
                  <a:schemeClr val="accent2"/>
                </a:solidFill>
              </a:rPr>
              <a:t>		</a:t>
            </a:r>
            <a:r>
              <a:rPr lang="de-CH" sz="2000" noProof="0" dirty="0" smtClean="0">
                <a:solidFill>
                  <a:srgbClr val="3333FF"/>
                </a:solidFill>
              </a:rPr>
              <a:t>ungleich3:</a:t>
            </a:r>
            <a:r>
              <a:rPr lang="de-CH" sz="2000" i="1" noProof="0" dirty="0" smtClean="0">
                <a:solidFill>
                  <a:srgbClr val="3333FF"/>
                </a:solidFill>
              </a:rPr>
              <a:t> quelle </a:t>
            </a:r>
            <a:r>
              <a:rPr lang="de-CH" sz="2000" noProof="0" dirty="0" smtClean="0">
                <a:solidFill>
                  <a:srgbClr val="3333FF"/>
                </a:solidFill>
              </a:rPr>
              <a:t>/=</a:t>
            </a:r>
            <a:r>
              <a:rPr lang="de-CH" sz="2000" i="1" noProof="0" dirty="0" smtClean="0">
                <a:solidFill>
                  <a:srgbClr val="3333FF"/>
                </a:solidFill>
              </a:rPr>
              <a:t> andere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i="1" noProof="0" dirty="0" smtClean="0">
                <a:solidFill>
                  <a:srgbClr val="3333FF"/>
                </a:solidFill>
              </a:rPr>
              <a:t> n </a:t>
            </a:r>
            <a:r>
              <a:rPr lang="de-CH" sz="2000" noProof="0" dirty="0" smtClean="0">
                <a:solidFill>
                  <a:srgbClr val="3333FF"/>
                </a:solidFill>
              </a:rPr>
              <a:t>&gt; 0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hanoi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n </a:t>
            </a:r>
            <a:r>
              <a:rPr lang="de-CH" sz="2000" noProof="0" dirty="0" smtClean="0">
                <a:solidFill>
                  <a:schemeClr val="bg1"/>
                </a:solidFill>
              </a:rPr>
              <a:t>− 1,</a:t>
            </a:r>
            <a:r>
              <a:rPr lang="de-CH" sz="2000" i="1" noProof="0" dirty="0" smtClean="0">
                <a:solidFill>
                  <a:schemeClr val="bg1"/>
                </a:solidFill>
              </a:rPr>
              <a:t> quelle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andere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ziel</a:t>
            </a:r>
            <a:r>
              <a:rPr lang="de-CH" sz="12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smtClean="0">
                <a:solidFill>
                  <a:srgbClr val="006600"/>
                </a:solidFill>
              </a:rPr>
              <a:t>umstelle </a:t>
            </a:r>
            <a:r>
              <a:rPr lang="de-CH" sz="2000" noProof="0" dirty="0" smtClean="0">
                <a:solidFill>
                  <a:srgbClr val="006600"/>
                </a:solidFill>
              </a:rPr>
              <a:t>(</a:t>
            </a:r>
            <a:r>
              <a:rPr lang="de-CH" sz="2000" i="1" noProof="0" dirty="0" smtClean="0">
                <a:solidFill>
                  <a:srgbClr val="006600"/>
                </a:solidFill>
              </a:rPr>
              <a:t>quelle</a:t>
            </a:r>
            <a:r>
              <a:rPr lang="de-CH" sz="2000" noProof="0" dirty="0" smtClean="0">
                <a:solidFill>
                  <a:srgbClr val="006600"/>
                </a:solidFill>
              </a:rPr>
              <a:t>,</a:t>
            </a:r>
            <a:r>
              <a:rPr lang="de-CH" sz="2000" i="1" noProof="0" dirty="0" smtClean="0">
                <a:solidFill>
                  <a:srgbClr val="006600"/>
                </a:solidFill>
              </a:rPr>
              <a:t> ziel</a:t>
            </a:r>
            <a:r>
              <a:rPr lang="de-CH" sz="1200" i="1" noProof="0" dirty="0" smtClean="0">
                <a:solidFill>
                  <a:srgbClr val="006600"/>
                </a:solidFill>
              </a:rPr>
              <a:t> </a:t>
            </a:r>
            <a:r>
              <a:rPr lang="de-CH" sz="2000" noProof="0" dirty="0" smtClean="0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13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	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hanoi</a:t>
            </a:r>
            <a:r>
              <a:rPr lang="de-CH" sz="20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(</a:t>
            </a:r>
            <a:r>
              <a:rPr lang="de-CH" sz="2000" i="1" noProof="0" dirty="0" smtClean="0">
                <a:solidFill>
                  <a:schemeClr val="bg1"/>
                </a:solidFill>
              </a:rPr>
              <a:t>n </a:t>
            </a:r>
            <a:r>
              <a:rPr lang="de-CH" sz="2000" noProof="0" dirty="0" smtClean="0">
                <a:solidFill>
                  <a:schemeClr val="bg1"/>
                </a:solidFill>
              </a:rPr>
              <a:t>− 1,</a:t>
            </a:r>
            <a:r>
              <a:rPr lang="de-CH" sz="2000" i="1" noProof="0" dirty="0" smtClean="0">
                <a:solidFill>
                  <a:schemeClr val="bg1"/>
                </a:solidFill>
              </a:rPr>
              <a:t> andere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ziel</a:t>
            </a:r>
            <a:r>
              <a:rPr lang="de-CH" sz="2000" noProof="0" dirty="0" smtClean="0">
                <a:solidFill>
                  <a:schemeClr val="bg1"/>
                </a:solidFill>
              </a:rPr>
              <a:t>,</a:t>
            </a:r>
            <a:r>
              <a:rPr lang="de-CH" sz="2000" i="1" noProof="0" dirty="0" smtClean="0">
                <a:solidFill>
                  <a:schemeClr val="bg1"/>
                </a:solidFill>
              </a:rPr>
              <a:t> quelle</a:t>
            </a:r>
            <a:r>
              <a:rPr lang="de-CH" sz="12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)</a:t>
            </a: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5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614404" name="AutoShape 4"/>
          <p:cNvSpPr>
            <a:spLocks noChangeArrowheads="1"/>
          </p:cNvSpPr>
          <p:nvPr/>
        </p:nvSpPr>
        <p:spPr bwMode="auto">
          <a:xfrm>
            <a:off x="2276475" y="4348163"/>
            <a:ext cx="4425950" cy="3810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08000" tIns="0" rIns="0" bIns="0"/>
          <a:lstStyle/>
          <a:p>
            <a:r>
              <a:rPr lang="en-US" sz="2000" i="1" dirty="0" err="1">
                <a:solidFill>
                  <a:srgbClr val="990000"/>
                </a:solidFill>
              </a:rPr>
              <a:t>hanoi</a:t>
            </a:r>
            <a:r>
              <a:rPr lang="en-US" sz="2000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n</a:t>
            </a:r>
            <a:r>
              <a:rPr lang="en-US" sz="2000" dirty="0">
                <a:solidFill>
                  <a:srgbClr val="990000"/>
                </a:solidFill>
              </a:rPr>
              <a:t> − 1, </a:t>
            </a:r>
            <a:r>
              <a:rPr lang="en-US" sz="2000" i="1" dirty="0" err="1" smtClean="0">
                <a:solidFill>
                  <a:srgbClr val="990000"/>
                </a:solidFill>
              </a:rPr>
              <a:t>quelle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andere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ziel</a:t>
            </a:r>
            <a:r>
              <a:rPr lang="en-US" sz="9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614405" name="AutoShape 5"/>
          <p:cNvSpPr>
            <a:spLocks noChangeArrowheads="1"/>
          </p:cNvSpPr>
          <p:nvPr/>
        </p:nvSpPr>
        <p:spPr bwMode="auto">
          <a:xfrm>
            <a:off x="2292350" y="5314950"/>
            <a:ext cx="4425950" cy="3810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08000" tIns="0" rIns="0" bIns="0"/>
          <a:lstStyle/>
          <a:p>
            <a:r>
              <a:rPr lang="en-US" sz="2000" i="1" dirty="0" err="1">
                <a:solidFill>
                  <a:srgbClr val="990000"/>
                </a:solidFill>
              </a:rPr>
              <a:t>hanoi</a:t>
            </a:r>
            <a:r>
              <a:rPr lang="en-US" sz="2000" b="1" i="1" dirty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(</a:t>
            </a:r>
            <a:r>
              <a:rPr lang="en-US" sz="2000" i="1" dirty="0">
                <a:solidFill>
                  <a:srgbClr val="990000"/>
                </a:solidFill>
              </a:rPr>
              <a:t>n </a:t>
            </a:r>
            <a:r>
              <a:rPr lang="en-US" sz="2000" dirty="0">
                <a:solidFill>
                  <a:srgbClr val="990000"/>
                </a:solidFill>
              </a:rPr>
              <a:t>− 1, </a:t>
            </a:r>
            <a:r>
              <a:rPr lang="en-US" sz="2000" i="1" dirty="0" err="1" smtClean="0">
                <a:solidFill>
                  <a:srgbClr val="990000"/>
                </a:solidFill>
              </a:rPr>
              <a:t>andere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ziel</a:t>
            </a:r>
            <a:r>
              <a:rPr lang="en-US" sz="2000" i="1" dirty="0" smtClean="0">
                <a:solidFill>
                  <a:srgbClr val="990000"/>
                </a:solidFill>
              </a:rPr>
              <a:t>, </a:t>
            </a:r>
            <a:r>
              <a:rPr lang="en-US" sz="2000" i="1" dirty="0" err="1" smtClean="0">
                <a:solidFill>
                  <a:srgbClr val="990000"/>
                </a:solidFill>
              </a:rPr>
              <a:t>quelle</a:t>
            </a:r>
            <a:r>
              <a:rPr lang="en-US" sz="900" i="1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614406" name="AutoShape 6"/>
          <p:cNvSpPr>
            <a:spLocks noChangeArrowheads="1"/>
          </p:cNvSpPr>
          <p:nvPr/>
        </p:nvSpPr>
        <p:spPr bwMode="auto">
          <a:xfrm>
            <a:off x="6657278" y="3880883"/>
            <a:ext cx="2486721" cy="393405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tIns="0"/>
          <a:lstStyle/>
          <a:p>
            <a:pPr algn="ctr">
              <a:spcBef>
                <a:spcPct val="0"/>
              </a:spcBef>
            </a:pPr>
            <a:r>
              <a:rPr lang="en-US" sz="2000" i="0" dirty="0" err="1" smtClean="0">
                <a:solidFill>
                  <a:schemeClr val="tx1"/>
                </a:solidFill>
              </a:rPr>
              <a:t>Rekursive</a:t>
            </a:r>
            <a:r>
              <a:rPr lang="en-US" sz="2000" i="0" dirty="0" smtClean="0">
                <a:solidFill>
                  <a:schemeClr val="tx1"/>
                </a:solidFill>
              </a:rPr>
              <a:t> </a:t>
            </a:r>
            <a:r>
              <a:rPr lang="en-US" sz="2000" i="0" dirty="0" err="1" smtClean="0">
                <a:solidFill>
                  <a:schemeClr val="tx1"/>
                </a:solidFill>
              </a:rPr>
              <a:t>Aufrufe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614406" idx="2"/>
            <a:endCxn id="614404" idx="3"/>
          </p:cNvCxnSpPr>
          <p:nvPr/>
        </p:nvCxnSpPr>
        <p:spPr bwMode="auto">
          <a:xfrm rot="5400000">
            <a:off x="7169345" y="3807368"/>
            <a:ext cx="264375" cy="1198214"/>
          </a:xfrm>
          <a:prstGeom prst="straightConnector1">
            <a:avLst/>
          </a:prstGeom>
          <a:ln w="34925" cap="flat">
            <a:solidFill>
              <a:srgbClr val="99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14406" idx="2"/>
            <a:endCxn id="614405" idx="3"/>
          </p:cNvCxnSpPr>
          <p:nvPr/>
        </p:nvCxnSpPr>
        <p:spPr bwMode="auto">
          <a:xfrm rot="5400000">
            <a:off x="6693889" y="4298700"/>
            <a:ext cx="1231162" cy="1182339"/>
          </a:xfrm>
          <a:prstGeom prst="straightConnector1">
            <a:avLst/>
          </a:prstGeom>
          <a:ln w="34925" cap="flat">
            <a:solidFill>
              <a:srgbClr val="99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Was wir in dieser Vorlesung gesehen haben</a:t>
            </a:r>
            <a:endParaRPr lang="de-CH" noProof="0" dirty="0"/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98538"/>
            <a:ext cx="8713787" cy="5624512"/>
          </a:xfrm>
        </p:spPr>
        <p:txBody>
          <a:bodyPr/>
          <a:lstStyle/>
          <a:p>
            <a:pPr marL="444500" lvl="1" indent="-263525">
              <a:lnSpc>
                <a:spcPct val="90000"/>
              </a:lnSpc>
            </a:pPr>
            <a:r>
              <a:rPr lang="de-CH" dirty="0" smtClean="0"/>
              <a:t>Definition des Begriffs der Rekursion</a:t>
            </a:r>
            <a:endParaRPr lang="de-CH" noProof="0" dirty="0" smtClean="0"/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Viele rekursive Routinen</a:t>
            </a:r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Rekursive Datenstrukturen</a:t>
            </a:r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Rekursive Beweise</a:t>
            </a:r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Die Anatomie eines rekursiven Algorithmus: Die Türme von Hanoi</a:t>
            </a:r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Was eine </a:t>
            </a:r>
            <a:r>
              <a:rPr lang="de-CH" dirty="0" smtClean="0"/>
              <a:t>rekursive Definition „wohlgeformt“ macht.</a:t>
            </a:r>
            <a:endParaRPr lang="de-CH" noProof="0" dirty="0" smtClean="0"/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Binärbäume</a:t>
            </a:r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Binäre Suchbäume</a:t>
            </a:r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Anwendungen von Rekursion</a:t>
            </a:r>
          </a:p>
          <a:p>
            <a:pPr marL="444500" lvl="1" indent="-263525">
              <a:lnSpc>
                <a:spcPct val="90000"/>
              </a:lnSpc>
            </a:pPr>
            <a:r>
              <a:rPr lang="de-CH" noProof="0" dirty="0" smtClean="0"/>
              <a:t>Grundlagen von </a:t>
            </a:r>
            <a:r>
              <a:rPr lang="de-CH" dirty="0" smtClean="0"/>
              <a:t>Rekursion-Implementierung </a:t>
            </a: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sz="2000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Die Türme von Hanoi</a:t>
            </a:r>
            <a:endParaRPr lang="de-CH" noProof="0"/>
          </a:p>
        </p:txBody>
      </p:sp>
      <p:pic>
        <p:nvPicPr>
          <p:cNvPr id="612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86" y="115888"/>
            <a:ext cx="8353425" cy="435600"/>
          </a:xfrm>
        </p:spPr>
        <p:txBody>
          <a:bodyPr/>
          <a:lstStyle/>
          <a:p>
            <a:r>
              <a:rPr lang="de-CH" noProof="0" dirty="0" smtClean="0"/>
              <a:t>Eine mögliche </a:t>
            </a:r>
            <a:r>
              <a:rPr lang="de-CH" noProof="0" dirty="0" err="1" smtClean="0"/>
              <a:t>Implementation</a:t>
            </a:r>
            <a:r>
              <a:rPr lang="de-CH" noProof="0" dirty="0" smtClean="0"/>
              <a:t> für </a:t>
            </a:r>
            <a:r>
              <a:rPr lang="de-CH" i="1" noProof="0" dirty="0" smtClean="0">
                <a:solidFill>
                  <a:srgbClr val="3333FF"/>
                </a:solidFill>
                <a:latin typeface="Comic Sans MS" pitchFamily="66" charset="0"/>
              </a:rPr>
              <a:t>umstelle</a:t>
            </a:r>
            <a:endParaRPr lang="de-CH" i="1" noProof="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9072563" cy="5113337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umstelle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quelle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ziel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105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CHARACTER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	</a:t>
            </a:r>
            <a:r>
              <a:rPr lang="de-CH" noProof="0" dirty="0" smtClean="0">
                <a:solidFill>
                  <a:srgbClr val="990000"/>
                </a:solidFill>
              </a:rPr>
              <a:t>-- Verschieben von </a:t>
            </a:r>
            <a:r>
              <a:rPr lang="de-CH" i="1" noProof="0" dirty="0" smtClean="0">
                <a:solidFill>
                  <a:srgbClr val="3333FF"/>
                </a:solidFill>
              </a:rPr>
              <a:t>quelle </a:t>
            </a:r>
            <a:r>
              <a:rPr lang="de-CH" dirty="0" smtClean="0">
                <a:solidFill>
                  <a:srgbClr val="990000"/>
                </a:solidFill>
              </a:rPr>
              <a:t>nach</a:t>
            </a:r>
            <a:r>
              <a:rPr lang="de-CH" i="1" noProof="0" dirty="0" smtClean="0">
                <a:solidFill>
                  <a:srgbClr val="3333FF"/>
                </a:solidFill>
              </a:rPr>
              <a:t> ziel</a:t>
            </a:r>
            <a:r>
              <a:rPr lang="de-CH" noProof="0" dirty="0" smtClean="0">
                <a:solidFill>
                  <a:srgbClr val="990000"/>
                </a:solidFill>
              </a:rPr>
              <a:t>.</a:t>
            </a:r>
            <a:endParaRPr lang="de-CH" i="1" noProof="0" dirty="0" smtClean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	</a:t>
            </a:r>
            <a:r>
              <a:rPr lang="de-CH" noProof="0" dirty="0" smtClean="0">
                <a:solidFill>
                  <a:srgbClr val="3333FF"/>
                </a:solidFill>
              </a:rPr>
              <a:t>ungleich:</a:t>
            </a:r>
            <a:r>
              <a:rPr lang="de-CH" i="1" noProof="0" dirty="0" smtClean="0">
                <a:solidFill>
                  <a:srgbClr val="3333FF"/>
                </a:solidFill>
              </a:rPr>
              <a:t> quelle </a:t>
            </a:r>
            <a:r>
              <a:rPr lang="de-CH" noProof="0" dirty="0" smtClean="0">
                <a:solidFill>
                  <a:srgbClr val="3333FF"/>
                </a:solidFill>
              </a:rPr>
              <a:t>/=</a:t>
            </a:r>
            <a:r>
              <a:rPr lang="de-CH" i="1" noProof="0" dirty="0" smtClean="0">
                <a:solidFill>
                  <a:srgbClr val="3333FF"/>
                </a:solidFill>
              </a:rPr>
              <a:t> ziel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i</a:t>
            </a:r>
            <a:r>
              <a:rPr lang="de-CH" i="1" dirty="0" err="1" smtClean="0">
                <a:solidFill>
                  <a:srgbClr val="3333FF"/>
                </a:solidFill>
              </a:rPr>
              <a:t>o</a:t>
            </a:r>
            <a:r>
              <a:rPr lang="de-CH" sz="36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put_string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(“ Von “)</a:t>
            </a:r>
          </a:p>
          <a:p>
            <a:pPr>
              <a:lnSpc>
                <a:spcPct val="7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i="1" noProof="0" dirty="0" err="1" smtClean="0">
                <a:solidFill>
                  <a:srgbClr val="3333FF"/>
                </a:solidFill>
              </a:rPr>
              <a:t>io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put_character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quelle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6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i="1" noProof="0" dirty="0" err="1" smtClean="0">
                <a:solidFill>
                  <a:srgbClr val="3333FF"/>
                </a:solidFill>
              </a:rPr>
              <a:t>io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put_string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(“ nach “)</a:t>
            </a:r>
          </a:p>
          <a:p>
            <a:pPr>
              <a:lnSpc>
                <a:spcPct val="5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i="1" noProof="0" dirty="0" err="1" smtClean="0">
                <a:solidFill>
                  <a:srgbClr val="3333FF"/>
                </a:solidFill>
              </a:rPr>
              <a:t>io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put_character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ziel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5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i="1" noProof="0" dirty="0" err="1" smtClean="0">
                <a:solidFill>
                  <a:srgbClr val="3333FF"/>
                </a:solidFill>
              </a:rPr>
              <a:t>io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put_new_line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720725" algn="l"/>
                <a:tab pos="1435100" algn="l"/>
                <a:tab pos="2155825" algn="l"/>
                <a:tab pos="2868613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05255"/>
            <a:ext cx="7942262" cy="435655"/>
          </a:xfrm>
        </p:spPr>
        <p:txBody>
          <a:bodyPr/>
          <a:lstStyle/>
          <a:p>
            <a:r>
              <a:rPr lang="de-CH" noProof="0" smtClean="0"/>
              <a:t>Ein Beispiel</a:t>
            </a:r>
            <a:endParaRPr lang="de-CH" noProof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113" y="1020615"/>
            <a:ext cx="8594725" cy="228068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  <a:tab pos="4303713" algn="l"/>
                <a:tab pos="5024438" algn="l"/>
                <a:tab pos="5738813" algn="l"/>
                <a:tab pos="6459538" algn="l"/>
                <a:tab pos="7172325" algn="l"/>
              </a:tabLst>
            </a:pPr>
            <a:r>
              <a:rPr lang="de-CH" noProof="0" dirty="0" smtClean="0"/>
              <a:t>Ausführung des Aufrufs</a:t>
            </a:r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  <a:tab pos="4303713" algn="l"/>
                <a:tab pos="5024438" algn="l"/>
                <a:tab pos="5738813" algn="l"/>
                <a:tab pos="6459538" algn="l"/>
                <a:tab pos="7172325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  <a:tab pos="4303713" algn="l"/>
                <a:tab pos="5024438" algn="l"/>
                <a:tab pos="5738813" algn="l"/>
                <a:tab pos="6459538" algn="l"/>
                <a:tab pos="7172325" algn="l"/>
              </a:tabLst>
            </a:pP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hanoi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(4, ’A’, ’B’, ’C’)</a:t>
            </a:r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  <a:tab pos="4303713" algn="l"/>
                <a:tab pos="5024438" algn="l"/>
                <a:tab pos="5738813" algn="l"/>
                <a:tab pos="6459538" algn="l"/>
                <a:tab pos="7172325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  <a:tab pos="4303713" algn="l"/>
                <a:tab pos="5024438" algn="l"/>
                <a:tab pos="5738813" algn="l"/>
                <a:tab pos="6459538" algn="l"/>
                <a:tab pos="7172325" algn="l"/>
              </a:tabLst>
            </a:pPr>
            <a:r>
              <a:rPr lang="de-CH" noProof="0" dirty="0" smtClean="0"/>
              <a:t>wird eine Sequenz von 15 (</a:t>
            </a:r>
            <a:r>
              <a:rPr lang="de-CH" noProof="0" dirty="0" smtClean="0">
                <a:solidFill>
                  <a:srgbClr val="990000"/>
                </a:solidFill>
              </a:rPr>
              <a:t>2</a:t>
            </a:r>
            <a:r>
              <a:rPr lang="de-CH" baseline="30000" noProof="0" dirty="0" smtClean="0">
                <a:solidFill>
                  <a:srgbClr val="990000"/>
                </a:solidFill>
              </a:rPr>
              <a:t>4</a:t>
            </a:r>
            <a:r>
              <a:rPr lang="de-CH" noProof="0" dirty="0" smtClean="0">
                <a:solidFill>
                  <a:srgbClr val="990000"/>
                </a:solidFill>
              </a:rPr>
              <a:t> -1</a:t>
            </a:r>
            <a:r>
              <a:rPr lang="de-CH" noProof="0" dirty="0" smtClean="0"/>
              <a:t>) Instruktionen ausgeben:</a:t>
            </a:r>
          </a:p>
          <a:p>
            <a:pPr>
              <a:lnSpc>
                <a:spcPct val="90000"/>
              </a:lnSpc>
              <a:tabLst>
                <a:tab pos="720725" algn="l"/>
                <a:tab pos="1435100" algn="l"/>
                <a:tab pos="2155825" algn="l"/>
                <a:tab pos="2868613" algn="l"/>
                <a:tab pos="3590925" algn="l"/>
                <a:tab pos="4303713" algn="l"/>
                <a:tab pos="5024438" algn="l"/>
                <a:tab pos="5738813" algn="l"/>
                <a:tab pos="6459538" algn="l"/>
                <a:tab pos="7172325" algn="l"/>
              </a:tabLst>
            </a:pPr>
            <a:r>
              <a:rPr lang="de-CH" sz="1600" i="1" noProof="0" dirty="0" smtClean="0">
                <a:solidFill>
                  <a:srgbClr val="3333FF"/>
                </a:solidFill>
              </a:rPr>
              <a:t>	</a:t>
            </a:r>
            <a:endParaRPr lang="de-CH" sz="1600" i="1" noProof="0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05" y="3620991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A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0943" y="3620991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A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3755" y="3620991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C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005" y="4170223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A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0943" y="4170223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B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3755" y="4170223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B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005" y="4719455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A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4013" y="4718465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A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83755" y="4719455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C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005" y="5268687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C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30943" y="5268687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B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83755" y="5268687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C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005" y="5817918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A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30943" y="5817918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A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83755" y="5817918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Von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C  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24013" y="4718465"/>
            <a:ext cx="22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kern="0" dirty="0" smtClean="0">
                <a:solidFill>
                  <a:srgbClr val="006600"/>
                </a:solidFill>
                <a:latin typeface="Comic Sans MS"/>
              </a:rPr>
              <a:t>Von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A  </a:t>
            </a:r>
            <a:r>
              <a:rPr lang="de-CH" b="1" kern="0" dirty="0" smtClean="0">
                <a:solidFill>
                  <a:srgbClr val="006600"/>
                </a:solidFill>
                <a:latin typeface="Comic Sans MS"/>
              </a:rPr>
              <a:t>nach</a:t>
            </a:r>
            <a:r>
              <a:rPr lang="de-CH" i="1" kern="0" dirty="0" smtClean="0">
                <a:solidFill>
                  <a:srgbClr val="990000"/>
                </a:solidFill>
                <a:latin typeface="Comic Sans MS"/>
              </a:rPr>
              <a:t> B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1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  <p:bldP spid="12" grpId="0"/>
      <p:bldP spid="13" grpId="0"/>
      <p:bldP spid="15" grpId="0"/>
      <p:bldP spid="16" grpId="0"/>
      <p:bldP spid="16" grpId="1"/>
      <p:bldP spid="16" grpId="2"/>
      <p:bldP spid="17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2091</Words>
  <Application>Microsoft Office PowerPoint</Application>
  <PresentationFormat>On-screen Show (4:3)</PresentationFormat>
  <Paragraphs>738</Paragraphs>
  <Slides>60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NORMAL</vt:lpstr>
      <vt:lpstr>MINIMAL</vt:lpstr>
      <vt:lpstr>TITLE</vt:lpstr>
      <vt:lpstr>Einführung in die Programmierung   Prof. Dr. Bertrand Meyer</vt:lpstr>
      <vt:lpstr>Die Geschichte des Universums*</vt:lpstr>
      <vt:lpstr>Die Geschichte des Universums*</vt:lpstr>
      <vt:lpstr>Die Türme von Hanoi</vt:lpstr>
      <vt:lpstr>Wieviele Schritte?</vt:lpstr>
      <vt:lpstr>Diese Logik ergibt einen Algorithmus!</vt:lpstr>
      <vt:lpstr>Die Türme von Hanoi</vt:lpstr>
      <vt:lpstr>Eine mögliche Implementation für umstelle</vt:lpstr>
      <vt:lpstr>Ein Beispiel</vt:lpstr>
      <vt:lpstr>Der allgemeine Begriff der Rekursion</vt:lpstr>
      <vt:lpstr>Slide 11</vt:lpstr>
      <vt:lpstr>Beispiele</vt:lpstr>
      <vt:lpstr>Rekursive Routine</vt:lpstr>
      <vt:lpstr>Rekursive Definition (von der Generizität-Lektion) </vt:lpstr>
      <vt:lpstr>Rekursion: direkt und indirekt</vt:lpstr>
      <vt:lpstr>Rekursive Grammatik</vt:lpstr>
      <vt:lpstr>Die lexikographische Ordnung definieren</vt:lpstr>
      <vt:lpstr>Die Lexikographische Ordnung definieren</vt:lpstr>
      <vt:lpstr>Die lexikographische Ordnung: Beispiele</vt:lpstr>
      <vt:lpstr>Eine rekursive Definition</vt:lpstr>
      <vt:lpstr>Als eine rekursive Funktion ausgedrückt</vt:lpstr>
      <vt:lpstr>Eine rekursive Datenstruktur</vt:lpstr>
      <vt:lpstr>Knoten und Bäume: Ein rekursiver Beweis</vt:lpstr>
      <vt:lpstr>Skelett einer Klasse eines Binärbaums</vt:lpstr>
      <vt:lpstr>Eine rekursive Routine auf einer rekursiven Datenstruktur</vt:lpstr>
      <vt:lpstr>Kinder und deren Väter</vt:lpstr>
      <vt:lpstr>Mehr Eigenschaften und Terminologie</vt:lpstr>
      <vt:lpstr>Mehr Eigenschaften und Terminologie</vt:lpstr>
      <vt:lpstr>Die Höhe eines Binärbaums</vt:lpstr>
      <vt:lpstr>Operationen auf binären Bäumen</vt:lpstr>
      <vt:lpstr>Traversieren eines Binärbaums</vt:lpstr>
      <vt:lpstr>Traversieren eines Binärbaums</vt:lpstr>
      <vt:lpstr>Binärer Suchbaum</vt:lpstr>
      <vt:lpstr>Elemente geordnet ausgeben</vt:lpstr>
      <vt:lpstr>Suchen in einem Binärbaum</vt:lpstr>
      <vt:lpstr>Einfügen in einen Binärbaum</vt:lpstr>
      <vt:lpstr>Wieso binäre Suchbäume?</vt:lpstr>
      <vt:lpstr>Wohlgeformte rekursive Definitionen</vt:lpstr>
      <vt:lpstr>“Hanoi” ist wohlgeformt</vt:lpstr>
      <vt:lpstr>Was wir bisher gesehen haben:</vt:lpstr>
      <vt:lpstr>Rekursionsvariante</vt:lpstr>
      <vt:lpstr>Hanoi: Wie lautet die Variante?</vt:lpstr>
      <vt:lpstr>Ausgeben: Was ist die Variante?</vt:lpstr>
      <vt:lpstr>Verträge für rekursive Routinen</vt:lpstr>
      <vt:lpstr>McCarthy’s 91-Funktion</vt:lpstr>
      <vt:lpstr>Noch eine Funktion</vt:lpstr>
      <vt:lpstr>Fibonacci-Zahlen</vt:lpstr>
      <vt:lpstr>Fakultät (factorial  )</vt:lpstr>
      <vt:lpstr>Unser ursprüngliches Schleifenbeispiel</vt:lpstr>
      <vt:lpstr>Eine rekursive Alternative</vt:lpstr>
      <vt:lpstr>Hilfsfunktion für Rekursion</vt:lpstr>
      <vt:lpstr>Eine Schleifenversion mit Argumenten</vt:lpstr>
      <vt:lpstr>Rekursive Version</vt:lpstr>
      <vt:lpstr>Rekursions-Eliminierung</vt:lpstr>
      <vt:lpstr>Rekursions-Eliminierung</vt:lpstr>
      <vt:lpstr>Einen Stack gebrauchen</vt:lpstr>
      <vt:lpstr>Rekursions-Elimination</vt:lpstr>
      <vt:lpstr>Den Stack-Gebrauch minimieren</vt:lpstr>
      <vt:lpstr>Rekursion als Problemlösungstechnik</vt:lpstr>
      <vt:lpstr>Was wir in dieser Vorlesung gesehen haben</vt:lpstr>
    </vt:vector>
  </TitlesOfParts>
  <Company>ETH Zürich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Nadia Polikarpova</cp:lastModifiedBy>
  <cp:revision>2161</cp:revision>
  <dcterms:created xsi:type="dcterms:W3CDTF">2010-06-28T06:21:44Z</dcterms:created>
  <dcterms:modified xsi:type="dcterms:W3CDTF">2011-11-16T15:35:41Z</dcterms:modified>
</cp:coreProperties>
</file>