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7" r:id="rId4"/>
  </p:sldMasterIdLst>
  <p:notesMasterIdLst>
    <p:notesMasterId r:id="rId42"/>
  </p:notesMasterIdLst>
  <p:handoutMasterIdLst>
    <p:handoutMasterId r:id="rId43"/>
  </p:handoutMasterIdLst>
  <p:sldIdLst>
    <p:sldId id="645" r:id="rId5"/>
    <p:sldId id="602" r:id="rId6"/>
    <p:sldId id="603" r:id="rId7"/>
    <p:sldId id="604" r:id="rId8"/>
    <p:sldId id="605" r:id="rId9"/>
    <p:sldId id="606" r:id="rId10"/>
    <p:sldId id="646" r:id="rId11"/>
    <p:sldId id="607" r:id="rId12"/>
    <p:sldId id="632" r:id="rId13"/>
    <p:sldId id="608" r:id="rId14"/>
    <p:sldId id="609" r:id="rId15"/>
    <p:sldId id="634" r:id="rId16"/>
    <p:sldId id="635" r:id="rId17"/>
    <p:sldId id="610" r:id="rId18"/>
    <p:sldId id="611" r:id="rId19"/>
    <p:sldId id="612" r:id="rId20"/>
    <p:sldId id="636" r:id="rId21"/>
    <p:sldId id="613" r:id="rId22"/>
    <p:sldId id="614" r:id="rId23"/>
    <p:sldId id="637" r:id="rId24"/>
    <p:sldId id="638" r:id="rId25"/>
    <p:sldId id="639" r:id="rId26"/>
    <p:sldId id="640" r:id="rId27"/>
    <p:sldId id="619" r:id="rId28"/>
    <p:sldId id="641" r:id="rId29"/>
    <p:sldId id="621" r:id="rId30"/>
    <p:sldId id="642" r:id="rId31"/>
    <p:sldId id="623" r:id="rId32"/>
    <p:sldId id="624" r:id="rId33"/>
    <p:sldId id="625" r:id="rId34"/>
    <p:sldId id="626" r:id="rId35"/>
    <p:sldId id="627" r:id="rId36"/>
    <p:sldId id="643" r:id="rId37"/>
    <p:sldId id="644" r:id="rId38"/>
    <p:sldId id="629" r:id="rId39"/>
    <p:sldId id="630" r:id="rId40"/>
    <p:sldId id="647" r:id="rId41"/>
  </p:sldIdLst>
  <p:sldSz cx="9144000" cy="6858000" type="screen4x3"/>
  <p:notesSz cx="7315200" cy="9601200"/>
  <p:custDataLst>
    <p:tags r:id="rId4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3" clrIdx="0"/>
  <p:cmAuthor id="1" name="pedronim" initials="p" lastIdx="2" clrIdx="1"/>
  <p:cmAuthor id="2" name="Bertrand Mey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3333FF"/>
    <a:srgbClr val="99FF99"/>
    <a:srgbClr val="000099"/>
    <a:srgbClr val="FFCC99"/>
    <a:srgbClr val="FFCCCC"/>
    <a:srgbClr val="FF9966"/>
    <a:srgbClr val="CC66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0" autoAdjust="0"/>
    <p:restoredTop sz="86397" autoAdjust="0"/>
  </p:normalViewPr>
  <p:slideViewPr>
    <p:cSldViewPr snapToGrid="0">
      <p:cViewPr varScale="1">
        <p:scale>
          <a:sx n="47" d="100"/>
          <a:sy n="47" d="100"/>
        </p:scale>
        <p:origin x="-1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6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9E165-C7C3-4F55-87E2-889100CD64D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12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13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D71B4-02C9-4E2A-88E4-5596DD4DEFA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3FB0D-A0DF-4776-8F49-714D44FCC1B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AF2C6-795D-4E90-A55E-4BF9E237A0D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E268-865A-4E4A-A6D8-BBF86FA8FA5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FBB2-C5CA-49C2-9F84-B0DD4C1846D5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69BD3-474F-4E73-9C81-D72C6E16055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F3E9E-9400-4518-8F79-B2C1877570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6C2E8-8471-4D1F-953F-6CDAE911700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2C26-40D1-4DDD-A66C-9B717B9461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5F6CB-BE82-4F7E-BD7B-7A1A5641436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8506E-FE89-4B71-99A1-4D7C9775B44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40A3-D4B2-4A14-AD9C-106684714BE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123A3-8919-4923-ACF3-B6D4DB4A111A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3E96-EE07-4EF9-B3F0-A98BF21842D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862E5-355A-48F1-B1D4-667FB55C5E1B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1D1C8-1699-4C54-A8CD-AD009F226AEA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9322E-336D-4F3B-823B-72C91060016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0E28A-8D3B-419F-B298-4A50D3A3D712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3790-7FBD-4365-9883-4359E38DD50F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11850-1F52-4348-8245-4C11457CDA48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C535-82A7-4E1B-9E79-9233D98CD5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92439-50EB-4A96-97C0-B6613E9B937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8CCC3-80C5-4112-A338-A88D5CB7C47F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6A6E-A39A-4338-A71F-C937567C318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83F81-8BC5-46D5-98A3-6939766E1F6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C3B4E-9978-4658-BD43-C02E23E9063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FEE4-63CC-4BC6-AA39-E67244E7475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21B7-681E-46DF-8A3C-C7DC8575876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4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72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3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2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4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696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9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7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0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268413"/>
            <a:ext cx="4137025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1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26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84382" y="122239"/>
            <a:ext cx="208014" cy="232485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0063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4662683" y="3502463"/>
            <a:ext cx="289429" cy="21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6" y="9053"/>
            <a:ext cx="9647620" cy="72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556 L -0.07638 -0.040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2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4071 L 0.00278 0.0034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13" y="116378"/>
            <a:ext cx="8877993" cy="465513"/>
          </a:xfrm>
        </p:spPr>
        <p:txBody>
          <a:bodyPr/>
          <a:lstStyle/>
          <a:p>
            <a:pPr eaLnBrk="1" hangingPunct="1"/>
            <a:r>
              <a:rPr lang="de-CH" sz="2700" noProof="0" dirty="0" smtClean="0"/>
              <a:t>Definitionen: Klasse, Instanz, generierende Klasse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3139"/>
            <a:ext cx="8492359" cy="334557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/>
              <a:t>Instanz, generierende Klasse</a:t>
            </a:r>
          </a:p>
          <a:p>
            <a:pPr lvl="0" algn="ctr">
              <a:lnSpc>
                <a:spcPct val="60000"/>
              </a:lnSpc>
              <a:spcBef>
                <a:spcPts val="0"/>
              </a:spcBef>
            </a:pPr>
            <a:endParaRPr lang="de-CH" sz="3600" dirty="0" smtClean="0"/>
          </a:p>
          <a:p>
            <a:pPr lvl="0">
              <a:spcBef>
                <a:spcPct val="20000"/>
              </a:spcBef>
            </a:pPr>
            <a:r>
              <a:rPr lang="de-CH" sz="2800" dirty="0" smtClean="0"/>
              <a:t>Falls ein Objekt </a:t>
            </a: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r>
              <a:rPr lang="de-CH" sz="2800" dirty="0" smtClean="0"/>
              <a:t> eines der durch die Klasse </a:t>
            </a: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r>
              <a:rPr lang="de-CH" sz="2800" dirty="0" smtClean="0"/>
              <a:t> beschriebenen Objekte ist: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r>
              <a:rPr lang="de-CH" sz="2800" dirty="0" smtClean="0"/>
              <a:t> ist eine </a:t>
            </a:r>
            <a:r>
              <a:rPr lang="de-CH" sz="2800" b="1" dirty="0" smtClean="0">
                <a:solidFill>
                  <a:srgbClr val="990000"/>
                </a:solidFill>
              </a:rPr>
              <a:t>Instanz</a:t>
            </a:r>
            <a:r>
              <a:rPr lang="de-CH" sz="2800" dirty="0" smtClean="0">
                <a:solidFill>
                  <a:srgbClr val="990000"/>
                </a:solidFill>
              </a:rPr>
              <a:t> </a:t>
            </a:r>
            <a:r>
              <a:rPr lang="de-CH" sz="2800" dirty="0" smtClean="0"/>
              <a:t>von </a:t>
            </a: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endParaRPr lang="de-CH" sz="2800" dirty="0" smtClean="0"/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r>
              <a:rPr lang="de-CH" sz="2800" dirty="0" smtClean="0"/>
              <a:t>  ist die </a:t>
            </a:r>
            <a:r>
              <a:rPr lang="de-CH" sz="2800" b="1" dirty="0" smtClean="0">
                <a:solidFill>
                  <a:srgbClr val="990000"/>
                </a:solidFill>
              </a:rPr>
              <a:t>generierende</a:t>
            </a:r>
            <a:r>
              <a:rPr lang="de-CH" sz="2800" b="1" dirty="0" smtClean="0">
                <a:solidFill>
                  <a:srgbClr val="800000"/>
                </a:solidFill>
              </a:rPr>
              <a:t> Klasse</a:t>
            </a:r>
            <a:r>
              <a:rPr lang="de-CH" sz="2800" b="1" dirty="0" smtClean="0"/>
              <a:t> </a:t>
            </a:r>
            <a:r>
              <a:rPr lang="de-CH" sz="2800" dirty="0" smtClean="0"/>
              <a:t>von </a:t>
            </a: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endParaRPr lang="de-CH" sz="2800" dirty="0" smtClean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</a:rPr>
              <a:t>Eine </a:t>
            </a:r>
            <a:r>
              <a:rPr lang="de-CH" kern="0" dirty="0" smtClean="0">
                <a:solidFill>
                  <a:srgbClr val="800000"/>
                </a:solidFill>
              </a:rPr>
              <a:t>Klasse </a:t>
            </a:r>
            <a:r>
              <a:rPr lang="de-CH" kern="0" dirty="0" smtClean="0">
                <a:solidFill>
                  <a:srgbClr val="3333FF"/>
                </a:solidFill>
              </a:rPr>
              <a:t>repräsentiert eine Kategorie von Dingen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endParaRPr lang="de-CH" kern="0" dirty="0" smtClean="0">
              <a:solidFill>
                <a:srgbClr val="3333FF"/>
              </a:solidFill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</a:rPr>
              <a:t>Ein </a:t>
            </a:r>
            <a:r>
              <a:rPr lang="de-CH" kern="0" dirty="0" smtClean="0">
                <a:solidFill>
                  <a:srgbClr val="800000"/>
                </a:solidFill>
              </a:rPr>
              <a:t>Objekt </a:t>
            </a:r>
            <a:r>
              <a:rPr lang="de-CH" kern="0" dirty="0" smtClean="0">
                <a:solidFill>
                  <a:srgbClr val="3333FF"/>
                </a:solidFill>
              </a:rPr>
              <a:t>repräsentiert eines dieser Dinge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Objekte vs Klassen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Klassen existieren nur im </a:t>
            </a:r>
            <a:r>
              <a:rPr lang="de-CH" noProof="0" dirty="0" smtClean="0">
                <a:solidFill>
                  <a:srgbClr val="800000"/>
                </a:solidFill>
              </a:rPr>
              <a:t>Softwaretext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Definiert durch einen Klassentext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Beschreiben Eigenschaften von assoziierten Instanzen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Objekte existieren nur zur </a:t>
            </a:r>
            <a:r>
              <a:rPr lang="de-CH" noProof="0" dirty="0" smtClean="0">
                <a:solidFill>
                  <a:srgbClr val="80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Sichtbar im Programmtext durch Namen, die Laufzeitobjekte </a:t>
            </a:r>
            <a:r>
              <a:rPr lang="de-CH" b="1" noProof="0" dirty="0" smtClean="0">
                <a:solidFill>
                  <a:srgbClr val="800000"/>
                </a:solidFill>
              </a:rPr>
              <a:t>bezeichnen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lvl="1" eaLnBrk="1" hangingPunct="1"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/>
            </a:r>
            <a:br>
              <a:rPr lang="de-CH" noProof="0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chemeClr val="tx1"/>
                </a:solidFill>
              </a:rPr>
              <a:t>Beispiele: </a:t>
            </a:r>
            <a:r>
              <a:rPr lang="de-CH" i="1" noProof="0" dirty="0" err="1" smtClean="0"/>
              <a:t>Zurich_map</a:t>
            </a:r>
            <a:r>
              <a:rPr lang="de-CH" i="1" noProof="0" dirty="0" smtClean="0"/>
              <a:t>, Polyterrasse, </a:t>
            </a:r>
            <a:r>
              <a:rPr lang="de-CH" i="1" noProof="0" dirty="0" err="1" smtClean="0"/>
              <a:t>console</a:t>
            </a:r>
            <a:endParaRPr lang="de-CH" i="1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1" name="Picture 5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3195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03196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603197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603199" name="Text Box 63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err="1">
                <a:solidFill>
                  <a:srgbClr val="3333FF"/>
                </a:solidFill>
              </a:rPr>
              <a:t>prepend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2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3" name="Text Box 67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animate</a:t>
            </a:r>
          </a:p>
        </p:txBody>
      </p:sp>
      <p:sp>
        <p:nvSpPr>
          <p:cNvPr id="603204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6" name="Text Box 70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append</a:t>
            </a:r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383210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Schnittstelle (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interface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)*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0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</a:rPr>
              <a:t>stations</a:t>
            </a:r>
            <a:endParaRPr lang="en-US" sz="2000" i="1" dirty="0">
              <a:solidFill>
                <a:srgbClr val="3333FF"/>
              </a:solidFill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7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last</a:t>
            </a: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727" y="824878"/>
            <a:ext cx="6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*von seiner </a:t>
            </a:r>
            <a:r>
              <a:rPr lang="en-US" dirty="0" err="1" smtClean="0"/>
              <a:t>generierenden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5263"/>
            <a:ext cx="6915150" cy="2746375"/>
          </a:xfrm>
          <a:noFill/>
          <a:ln/>
        </p:spPr>
      </p:pic>
      <p:pic>
        <p:nvPicPr>
          <p:cNvPr id="605190" name="Picture 6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3333FF"/>
              </a:solidFill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3333FF"/>
              </a:solidFill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9" name="Text Box 75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prepend</a:t>
            </a: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3" name="Text Box 79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animate</a:t>
            </a: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6" name="Text Box 82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append</a:t>
            </a: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/>
              <a:t>count</a:t>
            </a:r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/>
              <a:t>first</a:t>
            </a:r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lang="de-CH" b="1" dirty="0" smtClean="0">
                <a:solidFill>
                  <a:srgbClr val="990000"/>
                </a:solidFill>
                <a:latin typeface="Verdana" pitchFamily="34" charset="0"/>
              </a:rPr>
              <a:t>I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mplementation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* 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</a:rPr>
              <a:t>stations</a:t>
            </a:r>
            <a:endParaRPr lang="en-US" sz="2000" i="1" dirty="0">
              <a:solidFill>
                <a:srgbClr val="3333FF"/>
              </a:solidFill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last</a:t>
            </a: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48" name="TextBox 36"/>
          <p:cNvSpPr txBox="1"/>
          <p:nvPr/>
        </p:nvSpPr>
        <p:spPr>
          <a:xfrm>
            <a:off x="2621727" y="824878"/>
            <a:ext cx="6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*von seiner </a:t>
            </a:r>
            <a:r>
              <a:rPr lang="en-US" dirty="0" err="1" smtClean="0"/>
              <a:t>generierenden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Softwarekonstruktion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Passende Klassen zu finden ist ein zentraler Teil des </a:t>
            </a:r>
            <a:r>
              <a:rPr lang="de-CH" b="1" noProof="0" dirty="0" smtClean="0">
                <a:solidFill>
                  <a:srgbClr val="800000"/>
                </a:solidFill>
              </a:rPr>
              <a:t>Softwaredesigns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(Die Entwicklung der </a:t>
            </a:r>
            <a:r>
              <a:rPr lang="de-CH" b="1" noProof="0" dirty="0" smtClean="0">
                <a:solidFill>
                  <a:srgbClr val="800000"/>
                </a:solidFill>
              </a:rPr>
              <a:t>Architektur</a:t>
            </a:r>
            <a:r>
              <a:rPr lang="de-CH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/>
              <a:t>eines Programms)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Die Details auszuarbeiten ist ein Teil der </a:t>
            </a:r>
            <a:r>
              <a:rPr lang="de-CH" b="1" noProof="0" dirty="0" smtClean="0">
                <a:solidFill>
                  <a:srgbClr val="800000"/>
                </a:solidFill>
              </a:rPr>
              <a:t>Implementation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Klassenschnittstelle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413"/>
            <a:ext cx="8713788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In dieser Vorlesung benutzen wir “Schnittstelle” im Sinne einer Programmierschnittstelle (nicht Benutzerschnittstelle).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Wir schauen uns jetzt die Schnittstelle von </a:t>
            </a:r>
            <a:r>
              <a:rPr lang="de-CH" i="1" noProof="0" dirty="0" smtClean="0"/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 (eine vereinfachte Version von</a:t>
            </a:r>
            <a:r>
              <a:rPr lang="de-CH" i="1" noProof="0" dirty="0" smtClean="0"/>
              <a:t> LINE</a:t>
            </a:r>
            <a:r>
              <a:rPr lang="de-CH" noProof="0" dirty="0" smtClean="0">
                <a:solidFill>
                  <a:schemeClr val="tx1"/>
                </a:solidFill>
              </a:rPr>
              <a:t>) an.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Diese wird in EiffelStudio angezeigt. (Benutzen Sie den “Interface” Knopf.)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Abfrage: “count”</a:t>
            </a:r>
          </a:p>
        </p:txBody>
      </p:sp>
      <p:sp>
        <p:nvSpPr>
          <p:cNvPr id="16388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220718" y="788275"/>
            <a:ext cx="8672458" cy="590075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Wie lange ist diese Linie? Siehe Abfrage </a:t>
            </a:r>
            <a:r>
              <a:rPr lang="de-CH" i="1" noProof="0" dirty="0" smtClean="0"/>
              <a:t>count</a:t>
            </a: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Kopfkommentar</a:t>
            </a:r>
            <a:r>
              <a:rPr lang="de-CH" noProof="0" dirty="0" smtClean="0">
                <a:solidFill>
                  <a:schemeClr val="tx1"/>
                </a:solidFill>
              </a:rPr>
              <a:t>: beschreibt den Zweck dieses Features.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/>
              <a:t>“</a:t>
            </a:r>
            <a:r>
              <a:rPr lang="de-CH" noProof="0" dirty="0" smtClean="0">
                <a:solidFill>
                  <a:srgbClr val="990000"/>
                </a:solidFill>
              </a:rPr>
              <a:t>diese Linie</a:t>
            </a:r>
            <a:r>
              <a:rPr lang="de-CH" noProof="0" dirty="0" smtClean="0"/>
              <a:t>”</a:t>
            </a:r>
            <a:r>
              <a:rPr lang="de-CH" noProof="0" dirty="0" smtClean="0">
                <a:solidFill>
                  <a:schemeClr val="tx1"/>
                </a:solidFill>
              </a:rPr>
              <a:t>: Die Instanz von </a:t>
            </a:r>
            <a:r>
              <a:rPr lang="de-CH" i="1" noProof="0" dirty="0" smtClean="0">
                <a:solidFill>
                  <a:srgbClr val="3333FF"/>
                </a:solidFill>
              </a:rPr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, auf die </a:t>
            </a:r>
            <a:r>
              <a:rPr lang="de-CH" i="1" noProof="0" dirty="0" smtClean="0"/>
              <a:t>count</a:t>
            </a:r>
            <a:r>
              <a:rPr lang="de-CH" noProof="0" dirty="0" smtClean="0">
                <a:solidFill>
                  <a:schemeClr val="tx1"/>
                </a:solidFill>
              </a:rPr>
              <a:t>  angewendet wird.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Form einer Abfrage-Deklaration:</a:t>
            </a:r>
            <a:r>
              <a:rPr lang="de-CH" noProof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  <a:buNone/>
            </a:pPr>
            <a:r>
              <a:rPr lang="de-CH" i="1" noProof="0" dirty="0" err="1" smtClean="0">
                <a:ea typeface="+mn-ea"/>
              </a:rPr>
              <a:t>feature_name</a:t>
            </a:r>
            <a:r>
              <a:rPr lang="de-CH" sz="1800" i="1" noProof="0" dirty="0" smtClean="0">
                <a:ea typeface="+mn-ea"/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RÜCKGABE_TYP</a:t>
            </a:r>
          </a:p>
          <a:p>
            <a:pPr lvl="1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3333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 ein Typ, der ganze </a:t>
            </a:r>
            <a:r>
              <a:rPr lang="de-CH" noProof="0" smtClean="0">
                <a:solidFill>
                  <a:schemeClr val="tx1"/>
                </a:solidFill>
              </a:rPr>
              <a:t>Zahlen bezeichnet</a:t>
            </a:r>
            <a:br>
              <a:rPr lang="de-CH" noProof="0" smtClean="0">
                <a:solidFill>
                  <a:schemeClr val="tx1"/>
                </a:solidFill>
              </a:rPr>
            </a:br>
            <a:r>
              <a:rPr lang="de-CH" noProof="0" smtClean="0">
                <a:solidFill>
                  <a:schemeClr val="tx1"/>
                </a:solidFill>
              </a:rPr>
              <a:t>(z.B</a:t>
            </a:r>
            <a:r>
              <a:rPr lang="de-CH" noProof="0" dirty="0" smtClean="0">
                <a:solidFill>
                  <a:schemeClr val="tx1"/>
                </a:solidFill>
              </a:rPr>
              <a:t>.</a:t>
            </a:r>
            <a:r>
              <a:rPr lang="de-CH" noProof="0" dirty="0" smtClean="0"/>
              <a:t> -23, 0, 256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850" y="1419893"/>
            <a:ext cx="7548112" cy="105242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count 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3333FF"/>
                </a:solidFill>
                <a:latin typeface="Verdana" pitchFamily="48" charset="0"/>
              </a:rPr>
              <a:t>INTEGER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990000"/>
                </a:solidFill>
              </a:rPr>
              <a:t>-- </a:t>
            </a:r>
            <a:r>
              <a:rPr lang="en-US" dirty="0" err="1" smtClean="0">
                <a:solidFill>
                  <a:srgbClr val="990000"/>
                </a:solidFill>
              </a:rPr>
              <a:t>Anzahl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der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Stationen</a:t>
            </a:r>
            <a:r>
              <a:rPr lang="en-US" dirty="0" smtClean="0">
                <a:solidFill>
                  <a:srgbClr val="990000"/>
                </a:solidFill>
              </a:rPr>
              <a:t> auf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Linie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902034" y="4041264"/>
            <a:ext cx="2851904" cy="888823"/>
          </a:xfrm>
          <a:prstGeom prst="wedgeRoundRectCallout">
            <a:avLst>
              <a:gd name="adj1" fmla="val -60522"/>
              <a:gd name="adj2" fmla="val 10111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Möglicherweise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mit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Featurerumpf</a:t>
            </a:r>
            <a:endParaRPr lang="en-US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202" y="-920"/>
            <a:ext cx="6378796" cy="68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Stilregel: Kopfkommentare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843" y="2282730"/>
            <a:ext cx="8063298" cy="239630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lvl="0">
              <a:spcBef>
                <a:spcPts val="1800"/>
              </a:spcBef>
            </a:pPr>
            <a:r>
              <a:rPr lang="de-CH" sz="3200" i="1" dirty="0" smtClean="0">
                <a:solidFill>
                  <a:srgbClr val="990000"/>
                </a:solidFill>
              </a:rPr>
              <a:t>Denken</a:t>
            </a:r>
            <a:r>
              <a:rPr lang="de-CH" sz="3200" dirty="0" smtClean="0">
                <a:solidFill>
                  <a:srgbClr val="000000"/>
                </a:solidFill>
              </a:rPr>
              <a:t> Sie nicht einmal daran, ein Feature zu schreiben, ohne sofort einen Kopfkommentar zu verfassen, der den Zweck des Features erläutert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Ausdrücke und ihre Typen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30" y="878114"/>
            <a:ext cx="8708965" cy="5644924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Zur </a:t>
            </a:r>
            <a:r>
              <a:rPr lang="de-CH" noProof="0" dirty="0" smtClean="0">
                <a:solidFill>
                  <a:srgbClr val="99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 hat jedes Objekt einen Typ: seine generierende Klasse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/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/>
              <a:t>Line8 </a:t>
            </a:r>
            <a:r>
              <a:rPr lang="de-CH" noProof="0" dirty="0" smtClean="0">
                <a:solidFill>
                  <a:schemeClr val="tx1"/>
                </a:solidFill>
              </a:rPr>
              <a:t>referenziert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de-CH" i="1" noProof="0" dirty="0" smtClean="0"/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/>
              <a:t>Line8.count </a:t>
            </a:r>
            <a:r>
              <a:rPr lang="de-CH" noProof="0" dirty="0" smtClean="0">
                <a:solidFill>
                  <a:schemeClr val="tx1"/>
                </a:solidFill>
              </a:rPr>
              <a:t>referenziert</a:t>
            </a:r>
            <a:endParaRPr lang="de-CH" i="1" noProof="0" dirty="0" smtClean="0"/>
          </a:p>
          <a:p>
            <a:pPr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Im </a:t>
            </a:r>
            <a:r>
              <a:rPr lang="de-CH" noProof="0" dirty="0" smtClean="0">
                <a:solidFill>
                  <a:srgbClr val="990000"/>
                </a:solidFill>
              </a:rPr>
              <a:t>Programmtext</a:t>
            </a:r>
            <a:r>
              <a:rPr lang="de-CH" noProof="0" dirty="0" smtClean="0">
                <a:solidFill>
                  <a:schemeClr val="tx1"/>
                </a:solidFill>
              </a:rPr>
              <a:t> hat jeder </a:t>
            </a:r>
            <a:r>
              <a:rPr lang="de-CH" i="1" noProof="0" dirty="0" smtClean="0">
                <a:solidFill>
                  <a:schemeClr val="tx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einen Typ</a:t>
            </a:r>
          </a:p>
          <a:p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/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/>
              <a:t>Line8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/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/>
              <a:t>Line8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Kunde</a:t>
            </a:r>
            <a:r>
              <a:rPr lang="de-CH" noProof="0" dirty="0" smtClean="0"/>
              <a:t>, Versorger (client, supplier)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643" y="1327123"/>
            <a:ext cx="8842442" cy="491465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lvl="0" algn="ctr">
              <a:spcBef>
                <a:spcPct val="20000"/>
              </a:spcBef>
            </a:pPr>
            <a:r>
              <a:rPr lang="de-CH" sz="2800" b="1" dirty="0" smtClean="0">
                <a:solidFill>
                  <a:srgbClr val="003399"/>
                </a:solidFill>
              </a:rPr>
              <a:t>Definitionen</a:t>
            </a:r>
          </a:p>
          <a:p>
            <a:pPr lvl="0" algn="ctr">
              <a:spcBef>
                <a:spcPct val="20000"/>
              </a:spcBef>
            </a:pPr>
            <a:endParaRPr lang="de-CH" dirty="0" smtClean="0">
              <a:solidFill>
                <a:srgbClr val="003399"/>
              </a:solidFill>
            </a:endParaRPr>
          </a:p>
          <a:p>
            <a:pPr lvl="0">
              <a:spcBef>
                <a:spcPct val="20000"/>
              </a:spcBef>
            </a:pPr>
            <a:r>
              <a:rPr lang="de-CH" sz="2600" dirty="0" smtClean="0"/>
              <a:t>Ein </a:t>
            </a:r>
            <a:r>
              <a:rPr lang="de-CH" sz="2600" dirty="0" smtClean="0">
                <a:solidFill>
                  <a:srgbClr val="A50021"/>
                </a:solidFill>
              </a:rPr>
              <a:t>Kunde </a:t>
            </a:r>
            <a:r>
              <a:rPr lang="de-CH" sz="2600" dirty="0" smtClean="0"/>
              <a:t>(oder</a:t>
            </a:r>
            <a:r>
              <a:rPr lang="de-CH" sz="2600" dirty="0" smtClean="0">
                <a:solidFill>
                  <a:srgbClr val="A50021"/>
                </a:solidFill>
              </a:rPr>
              <a:t> Klient</a:t>
            </a:r>
            <a:r>
              <a:rPr lang="de-CH" sz="2600" dirty="0" smtClean="0"/>
              <a:t>)</a:t>
            </a:r>
            <a:r>
              <a:rPr lang="de-CH" sz="2600" dirty="0" smtClean="0">
                <a:solidFill>
                  <a:srgbClr val="A50021"/>
                </a:solidFill>
              </a:rPr>
              <a:t> </a:t>
            </a:r>
            <a:r>
              <a:rPr lang="de-CH" sz="2600" dirty="0" smtClean="0"/>
              <a:t>eines Softwaremechanismus ist ein System beliebiger Art</a:t>
            </a:r>
          </a:p>
          <a:p>
            <a:pPr lvl="1">
              <a:spcBef>
                <a:spcPct val="20000"/>
              </a:spcBef>
            </a:pPr>
            <a:r>
              <a:rPr lang="de-CH" sz="2600" dirty="0" smtClean="0"/>
              <a:t>(Softwareelement, nicht-Software-System, menschlicher Benutzer...)</a:t>
            </a:r>
          </a:p>
          <a:p>
            <a:pPr>
              <a:spcBef>
                <a:spcPct val="20000"/>
              </a:spcBef>
            </a:pPr>
            <a:r>
              <a:rPr lang="de-CH" sz="2600" dirty="0" smtClean="0"/>
              <a:t>welches diesen nutzt.</a:t>
            </a:r>
          </a:p>
          <a:p>
            <a:pPr>
              <a:spcBef>
                <a:spcPct val="20000"/>
              </a:spcBef>
            </a:pPr>
            <a:endParaRPr lang="de-CH" sz="2600" dirty="0" smtClean="0"/>
          </a:p>
          <a:p>
            <a:pPr lvl="0">
              <a:spcBef>
                <a:spcPct val="20000"/>
              </a:spcBef>
            </a:pPr>
            <a:r>
              <a:rPr lang="de-CH" sz="2600" dirty="0" smtClean="0"/>
              <a:t>Für seine Kunden ist der Mechanismus ein </a:t>
            </a:r>
            <a:r>
              <a:rPr lang="de-CH" sz="2600" dirty="0" smtClean="0">
                <a:solidFill>
                  <a:srgbClr val="A50021"/>
                </a:solidFill>
              </a:rPr>
              <a:t>Versorger</a:t>
            </a:r>
            <a:r>
              <a:rPr lang="de-CH" sz="2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38" y="4762487"/>
            <a:ext cx="7548112" cy="1450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weitere Abfrage: 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endParaRPr lang="de-CH" noProof="0" dirty="0" smtClean="0">
              <a:solidFill>
                <a:srgbClr val="3333FF"/>
              </a:solidFill>
            </a:endParaRPr>
          </a:p>
        </p:txBody>
      </p:sp>
      <p:sp>
        <p:nvSpPr>
          <p:cNvPr id="1946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851338"/>
            <a:ext cx="8424863" cy="477841"/>
          </a:xfrm>
          <a:noFill/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 ist die i-</a:t>
            </a:r>
            <a:r>
              <a:rPr lang="de-CH" noProof="0" dirty="0" err="1" smtClean="0">
                <a:solidFill>
                  <a:schemeClr val="tx1"/>
                </a:solidFill>
              </a:rPr>
              <a:t>te</a:t>
            </a:r>
            <a:r>
              <a:rPr lang="de-CH" noProof="0" dirty="0" smtClean="0">
                <a:solidFill>
                  <a:schemeClr val="tx1"/>
                </a:solidFill>
              </a:rPr>
              <a:t> Station einer Linie? Feature </a:t>
            </a:r>
            <a:r>
              <a:rPr lang="de-CH" i="1" noProof="0" dirty="0" smtClean="0"/>
              <a:t>i_th</a:t>
            </a:r>
            <a:r>
              <a:rPr lang="de-CH" noProof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4621132" y="4032182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4" name="AutoShape 7"/>
          <p:cNvCxnSpPr>
            <a:cxnSpLocks noChangeShapeType="1"/>
            <a:endCxn id="19465" idx="3"/>
          </p:cNvCxnSpPr>
          <p:nvPr/>
        </p:nvCxnSpPr>
        <p:spPr bwMode="auto">
          <a:xfrm flipV="1">
            <a:off x="4726745" y="3172531"/>
            <a:ext cx="976461" cy="88778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5680888" y="306817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747688" y="1827754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7" name="AutoShape 10"/>
          <p:cNvCxnSpPr>
            <a:cxnSpLocks noChangeShapeType="1"/>
            <a:stCxn id="19465" idx="7"/>
            <a:endCxn id="19466" idx="3"/>
          </p:cNvCxnSpPr>
          <p:nvPr/>
        </p:nvCxnSpPr>
        <p:spPr bwMode="auto">
          <a:xfrm flipV="1">
            <a:off x="5811063" y="1932184"/>
            <a:ext cx="958850" cy="1153822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8424088" y="139984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9" name="AutoShape 12"/>
          <p:cNvCxnSpPr>
            <a:cxnSpLocks noChangeShapeType="1"/>
            <a:stCxn id="19466" idx="7"/>
            <a:endCxn id="19468" idx="2"/>
          </p:cNvCxnSpPr>
          <p:nvPr/>
        </p:nvCxnSpPr>
        <p:spPr bwMode="auto">
          <a:xfrm flipV="1">
            <a:off x="6877863" y="1460976"/>
            <a:ext cx="1546225" cy="38460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42107" y="3902400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528488" y="2653004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3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571476" y="1472438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2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532038" y="1313246"/>
            <a:ext cx="312738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5554" y="4955232"/>
            <a:ext cx="3924000" cy="48347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931" y="4962184"/>
            <a:ext cx="72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3333FF"/>
                </a:solidFill>
              </a:rPr>
              <a:t>i_th</a:t>
            </a:r>
            <a:r>
              <a:rPr lang="en-US" dirty="0" smtClean="0">
                <a:solidFill>
                  <a:srgbClr val="3333FF"/>
                </a:solidFill>
              </a:rPr>
              <a:t>  (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INTEGER</a:t>
            </a:r>
            <a:r>
              <a:rPr lang="en-US" dirty="0" smtClean="0">
                <a:solidFill>
                  <a:srgbClr val="3333FF"/>
                </a:solidFill>
              </a:rPr>
              <a:t>):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990000"/>
                </a:solidFill>
              </a:rPr>
              <a:t>-- Die Station mit Index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 auf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Linie.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058" y="1470581"/>
            <a:ext cx="47888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0000"/>
                </a:solidFill>
              </a:rPr>
              <a:t>Es spielt keine Rolle, welches die erste und welches die letzte Station ist. Traffic garantiert nur, dass die Reihenfolge sich nicht ändert, selbst wenn neue Stationen hinzugefügt werden.</a:t>
            </a:r>
          </a:p>
          <a:p>
            <a:r>
              <a:rPr lang="de-CH" sz="2000" dirty="0" smtClean="0">
                <a:solidFill>
                  <a:srgbClr val="000000"/>
                </a:solidFill>
              </a:rPr>
              <a:t>Auf unserer Karte von Zürich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ist die nördliche Endstation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immer die Erste.</a:t>
            </a:r>
            <a:endParaRPr lang="de-CH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12" y="115889"/>
            <a:ext cx="7615687" cy="462082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Zwei weitere Abfragen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Welches sind die Stationen am Ende einer Linie?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Eigenschaften jeder Linie </a:t>
            </a:r>
            <a:r>
              <a:rPr lang="de-CH" i="1" noProof="0" dirty="0" smtClean="0"/>
              <a:t>l 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i="1" noProof="0" dirty="0" smtClean="0"/>
              <a:t>l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first = l</a:t>
            </a:r>
            <a:r>
              <a:rPr lang="de-CH" sz="3600" i="1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(1)</a:t>
            </a: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/>
              <a:t>l</a:t>
            </a:r>
            <a:r>
              <a:rPr lang="de-CH" sz="3600" i="1" noProof="0" dirty="0" smtClean="0"/>
              <a:t>.</a:t>
            </a:r>
            <a:r>
              <a:rPr lang="de-CH" i="1" noProof="0" dirty="0" smtClean="0"/>
              <a:t>last = l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</a:t>
            </a:r>
            <a:r>
              <a:rPr lang="de-CH" i="1" noProof="0" dirty="0" smtClean="0"/>
              <a:t>l</a:t>
            </a:r>
            <a:r>
              <a:rPr lang="de-CH" sz="3200" noProof="0" dirty="0" smtClean="0"/>
              <a:t>.</a:t>
            </a:r>
            <a:r>
              <a:rPr lang="de-CH" i="1" noProof="0" dirty="0" smtClean="0"/>
              <a:t>count</a:t>
            </a:r>
            <a:r>
              <a:rPr lang="de-CH" noProof="0" dirty="0" smtClean="0"/>
              <a:t>)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311" y="1485819"/>
            <a:ext cx="4069012" cy="234059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first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	-- </a:t>
            </a:r>
            <a:r>
              <a:rPr lang="en-US" dirty="0" err="1" smtClean="0">
                <a:solidFill>
                  <a:srgbClr val="990000"/>
                </a:solidFill>
              </a:rPr>
              <a:t>Erste</a:t>
            </a:r>
            <a:r>
              <a:rPr lang="en-US" dirty="0" smtClean="0">
                <a:solidFill>
                  <a:srgbClr val="990000"/>
                </a:solidFill>
              </a:rPr>
              <a:t> Station.</a:t>
            </a:r>
          </a:p>
          <a:p>
            <a:r>
              <a:rPr lang="en-US" i="1" dirty="0" smtClean="0">
                <a:solidFill>
                  <a:srgbClr val="3333FF"/>
                </a:solidFill>
              </a:rPr>
              <a:t>last</a:t>
            </a:r>
            <a:r>
              <a:rPr lang="en-US" sz="20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	-- </a:t>
            </a:r>
            <a:r>
              <a:rPr lang="en-US" dirty="0" err="1" smtClean="0">
                <a:solidFill>
                  <a:srgbClr val="990000"/>
                </a:solidFill>
              </a:rPr>
              <a:t>Letzte</a:t>
            </a:r>
            <a:r>
              <a:rPr lang="en-US" dirty="0" smtClean="0">
                <a:solidFill>
                  <a:srgbClr val="990000"/>
                </a:solidFill>
              </a:rPr>
              <a:t> Station.</a:t>
            </a:r>
            <a:endParaRPr lang="en-US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Beispiele: die Klasse </a:t>
            </a:r>
            <a:r>
              <a:rPr lang="de-CH" i="1" dirty="0" smtClean="0">
                <a:solidFill>
                  <a:srgbClr val="3333FF"/>
                </a:solidFill>
              </a:rPr>
              <a:t>QUERIES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err="1" smtClean="0">
                <a:solidFill>
                  <a:srgbClr val="003399"/>
                </a:solidFill>
              </a:rPr>
              <a:t>class</a:t>
            </a:r>
            <a:r>
              <a:rPr lang="de-CH" b="1" noProof="0" dirty="0" smtClean="0">
                <a:solidFill>
                  <a:srgbClr val="0033CC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QUERIES  </a:t>
            </a:r>
            <a:r>
              <a:rPr lang="de-CH" b="1" noProof="0" dirty="0" err="1" smtClean="0">
                <a:solidFill>
                  <a:srgbClr val="003399"/>
                </a:solidFill>
              </a:rPr>
              <a:t>inherit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/>
              <a:t>	</a:t>
            </a:r>
            <a:r>
              <a:rPr lang="de-CH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361950" eaLnBrk="1" hangingPunct="1">
              <a:lnSpc>
                <a:spcPct val="70000"/>
              </a:lnSpc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9900"/>
                </a:solidFill>
              </a:rPr>
              <a:t>			</a:t>
            </a:r>
            <a:r>
              <a:rPr lang="de-CH" i="1" noProof="0" dirty="0" smtClean="0"/>
              <a:t>explore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990000"/>
                </a:solidFill>
              </a:rPr>
              <a:t>					-- Abfragen auf Linien ausprobieren.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do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(1))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smtClean="0">
                <a:solidFill>
                  <a:srgbClr val="3333FF"/>
                </a:solidFill>
              </a:rPr>
              <a:t>onsole</a:t>
            </a:r>
            <a:r>
              <a:rPr lang="de-CH" sz="3600" noProof="0" smtClean="0"/>
              <a:t>.</a:t>
            </a:r>
            <a:r>
              <a:rPr lang="de-CH" i="1" noProof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end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endParaRPr lang="de-CH" noProof="0" dirty="0" smtClean="0">
              <a:solidFill>
                <a:srgbClr val="003399"/>
              </a:solidFill>
            </a:endParaRPr>
          </a:p>
          <a:p>
            <a:pPr defTabSz="361950"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0791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26" y="115888"/>
            <a:ext cx="7901473" cy="453279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Ein Befehl: </a:t>
            </a:r>
            <a:r>
              <a:rPr lang="de-CH" i="1" noProof="0" dirty="0" smtClean="0">
                <a:solidFill>
                  <a:srgbClr val="3333FF"/>
                </a:solidFill>
              </a:rPr>
              <a:t>remove_all_segments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Wir möchten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Line10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von Grund auf neu bauen.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Wir beginnen damit, indem wir alle Stationen löschen: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Anmerkungen: </a:t>
            </a: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Unsere Tramlinie hat immer mindestens eine Station, auch nach Anwendung des Befehls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remove_all_segments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Falls die Linie nur eine Station hat, bezeichnet sowohl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first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als auch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last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diese Station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3083" y="2249993"/>
            <a:ext cx="8186467" cy="117193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de-CH" i="1" dirty="0" err="1" smtClean="0">
                <a:solidFill>
                  <a:srgbClr val="3333FF"/>
                </a:solidFill>
              </a:rPr>
              <a:t>remove_all_segments</a:t>
            </a:r>
            <a:r>
              <a:rPr lang="de-CH" dirty="0" smtClean="0">
                <a:solidFill>
                  <a:srgbClr val="990000"/>
                </a:solidFill>
              </a:rPr>
              <a:t>	</a:t>
            </a:r>
          </a:p>
          <a:p>
            <a:r>
              <a:rPr lang="de-CH" dirty="0" smtClean="0">
                <a:solidFill>
                  <a:srgbClr val="990000"/>
                </a:solidFill>
              </a:rPr>
              <a:t>	-- Alle Stationen ausser der </a:t>
            </a:r>
            <a:r>
              <a:rPr lang="de-CH" dirty="0">
                <a:solidFill>
                  <a:srgbClr val="990000"/>
                </a:solidFill>
              </a:rPr>
              <a:t>e</a:t>
            </a:r>
            <a:r>
              <a:rPr lang="de-CH" dirty="0" smtClean="0">
                <a:solidFill>
                  <a:srgbClr val="990000"/>
                </a:solidFill>
              </a:rPr>
              <a:t>rsten entfernen.</a:t>
            </a:r>
            <a:endParaRPr lang="de-CH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Der Befehl </a:t>
            </a:r>
            <a:r>
              <a:rPr lang="de-CH" i="1" noProof="0" smtClean="0">
                <a:solidFill>
                  <a:srgbClr val="3333FF"/>
                </a:solidFill>
              </a:rPr>
              <a:t>append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Neue Stationen zu einer Linie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567" y="2027209"/>
            <a:ext cx="6921565" cy="1222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append </a:t>
            </a:r>
            <a:r>
              <a:rPr lang="en-US" dirty="0" smtClean="0">
                <a:solidFill>
                  <a:srgbClr val="3333FF"/>
                </a:solidFill>
              </a:rPr>
              <a:t>(</a:t>
            </a:r>
            <a:r>
              <a:rPr lang="en-US" i="1" dirty="0" smtClean="0">
                <a:solidFill>
                  <a:srgbClr val="3333FF"/>
                </a:solidFill>
              </a:rPr>
              <a:t>s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  <a:r>
              <a:rPr lang="en-US" dirty="0" smtClean="0">
                <a:solidFill>
                  <a:srgbClr val="3333FF"/>
                </a:solidFill>
              </a:rPr>
              <a:t>)	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990000"/>
                </a:solidFill>
              </a:rPr>
              <a:t>-- </a:t>
            </a:r>
            <a:r>
              <a:rPr lang="en-US" i="1" dirty="0" smtClean="0">
                <a:solidFill>
                  <a:srgbClr val="3333FF"/>
                </a:solidFill>
              </a:rPr>
              <a:t>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am </a:t>
            </a:r>
            <a:r>
              <a:rPr lang="en-US" dirty="0" err="1" smtClean="0">
                <a:solidFill>
                  <a:srgbClr val="990000"/>
                </a:solidFill>
              </a:rPr>
              <a:t>Ende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Linie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hinzufügen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Die Klasse </a:t>
            </a:r>
            <a:r>
              <a:rPr lang="de-CH" i="1" noProof="0" dirty="0" smtClean="0">
                <a:solidFill>
                  <a:srgbClr val="3333FF"/>
                </a:solidFill>
              </a:rPr>
              <a:t>COMMANDS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894762" cy="5644924"/>
          </a:xfrm>
        </p:spPr>
        <p:txBody>
          <a:bodyPr/>
          <a:lstStyle/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class</a:t>
            </a:r>
            <a:r>
              <a:rPr lang="de-CH" sz="2200" b="1" noProof="0" dirty="0" smtClean="0">
                <a:solidFill>
                  <a:srgbClr val="0033CC"/>
                </a:solidFill>
              </a:rPr>
              <a:t> </a:t>
            </a:r>
            <a:r>
              <a:rPr lang="de-CH" sz="2200" i="1" noProof="0" dirty="0" smtClean="0">
                <a:solidFill>
                  <a:srgbClr val="0000FF"/>
                </a:solidFill>
              </a:rPr>
              <a:t>COMMANDS  </a:t>
            </a:r>
            <a:r>
              <a:rPr lang="de-CH" sz="2200" b="1" noProof="0" dirty="0" smtClean="0">
                <a:solidFill>
                  <a:srgbClr val="003399"/>
                </a:solidFill>
              </a:rPr>
              <a:t>inherit</a:t>
            </a:r>
            <a:endParaRPr lang="de-CH" sz="2200" b="1" noProof="0" dirty="0" smtClean="0"/>
          </a:p>
          <a:p>
            <a:pPr defTabSz="536575" eaLnBrk="1" hangingPunct="1">
              <a:lnSpc>
                <a:spcPct val="110000"/>
              </a:lnSpc>
              <a:buFont typeface="Wingdings" pitchFamily="48" charset="2"/>
              <a:buNone/>
            </a:pPr>
            <a:r>
              <a:rPr lang="de-CH" sz="2200" b="1" noProof="0" dirty="0" smtClean="0"/>
              <a:t>	</a:t>
            </a:r>
            <a:r>
              <a:rPr lang="de-CH" sz="2200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9900"/>
                </a:solidFill>
              </a:rPr>
              <a:t>	</a:t>
            </a:r>
            <a:r>
              <a:rPr lang="de-CH" sz="2200" i="1" noProof="0" dirty="0" smtClean="0"/>
              <a:t>explore</a:t>
            </a:r>
            <a:endParaRPr lang="de-CH" sz="2200" b="1" noProof="0" dirty="0" smtClean="0"/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0000"/>
                </a:solidFill>
              </a:rPr>
              <a:t>			-- Die Linie 10 wiederherstellen.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		do</a:t>
            </a: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  <a:r>
              <a:rPr lang="de-CH" sz="2200" i="1" noProof="0" dirty="0" smtClean="0"/>
              <a:t>Line10.remove_all_segments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	</a:t>
            </a:r>
            <a:r>
              <a:rPr lang="de-CH" sz="2200" dirty="0" smtClean="0">
                <a:solidFill>
                  <a:srgbClr val="990000"/>
                </a:solidFill>
              </a:rPr>
              <a:t>-- Es ist nicht nötig, </a:t>
            </a:r>
            <a:r>
              <a:rPr lang="de-CH" sz="2200" i="1" dirty="0" smtClean="0">
                <a:solidFill>
                  <a:srgbClr val="990000"/>
                </a:solidFill>
              </a:rPr>
              <a:t>Haldenbach </a:t>
            </a:r>
            <a:r>
              <a:rPr lang="de-CH" sz="2200" dirty="0" smtClean="0">
                <a:solidFill>
                  <a:srgbClr val="990000"/>
                </a:solidFill>
              </a:rPr>
              <a:t>hinzuzufügen.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</a:t>
            </a:r>
            <a:r>
              <a:rPr lang="de-CH" sz="2200" i="1" noProof="0" dirty="0" smtClean="0"/>
              <a:t>Line10.append (ETH_Universitaetsspital)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Line10.</a:t>
            </a:r>
            <a:r>
              <a:rPr lang="de-CH" sz="2200" i="1" dirty="0" smtClean="0"/>
              <a:t>append </a:t>
            </a:r>
            <a:r>
              <a:rPr lang="de-CH" sz="2200" i="1" noProof="0" dirty="0" smtClean="0"/>
              <a:t>(Haldenegg)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Line10.append (Central 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Line10.append (Bahnhofplatz_HB)</a:t>
            </a:r>
            <a:endParaRPr lang="de-CH" sz="2200" i="1" noProof="0" dirty="0" smtClean="0"/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	</a:t>
            </a:r>
            <a:r>
              <a:rPr lang="de-CH" sz="2200" noProof="0" dirty="0" smtClean="0">
                <a:solidFill>
                  <a:srgbClr val="990000"/>
                </a:solidFill>
              </a:rPr>
              <a:t>-- Resultate anzeigen: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console.output (Line10.count 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console.</a:t>
            </a:r>
            <a:r>
              <a:rPr lang="de-CH" sz="2200" i="1" dirty="0" smtClean="0"/>
              <a:t>output</a:t>
            </a:r>
            <a:r>
              <a:rPr lang="de-CH" sz="2200" i="1" noProof="0" dirty="0" smtClean="0"/>
              <a:t> (Line10.first.name )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CC0000"/>
                </a:solidFill>
              </a:rPr>
              <a:t>		</a:t>
            </a: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</a:p>
          <a:p>
            <a:pPr defTabSz="536575" eaLnBrk="1" hangingPunct="1">
              <a:lnSpc>
                <a:spcPct val="4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  <a:endParaRPr lang="de-CH" sz="2200" noProof="0" dirty="0" smtClean="0">
              <a:solidFill>
                <a:srgbClr val="003399"/>
              </a:solidFill>
            </a:endParaRPr>
          </a:p>
          <a:p>
            <a:pPr defTabSz="538163" eaLnBrk="1" hangingPunct="1">
              <a:lnSpc>
                <a:spcPct val="80000"/>
              </a:lnSpc>
              <a:buFont typeface="Wingdings" pitchFamily="48" charset="2"/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027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115889"/>
            <a:ext cx="7479102" cy="462082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Saubere Schnittstellen definieren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Nicht jedes Feature ist mit jedem Argument auf jede Instanz anwendbar!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chemeClr val="tx1"/>
                </a:solidFill>
              </a:rPr>
              <a:t>Beispiel: </a:t>
            </a:r>
            <a:r>
              <a:rPr lang="de-CH" i="1" noProof="0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</a:t>
            </a:r>
            <a:r>
              <a:rPr lang="de-CH" i="1" noProof="0" dirty="0" smtClean="0"/>
              <a:t>200 </a:t>
            </a:r>
            <a:r>
              <a:rPr lang="de-CH" noProof="0" dirty="0" smtClean="0"/>
              <a:t>)</a:t>
            </a:r>
            <a:r>
              <a:rPr lang="de-CH" noProof="0" dirty="0" smtClean="0">
                <a:solidFill>
                  <a:schemeClr val="tx1"/>
                </a:solidFill>
              </a:rPr>
              <a:t> ist falsch!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Klassenschnittstelle muss präzise genug sein, um daraus ihre korrekte Anwendung abzuleiten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736" y="1472002"/>
            <a:ext cx="8686315" cy="157863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Erster Versuch…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Informationen zum Kopfkommentar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endParaRPr lang="de-CH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Besser, aber immer noch nicht gut genug: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Ein Kommentar ist nur eine informelle Erklärung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Obige Einschränkung sollte eine verbindlichere Stellung in der Schnittstelle haben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7433" y="2417628"/>
            <a:ext cx="7541494" cy="42269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1800" dirty="0">
              <a:solidFill>
                <a:srgbClr val="CC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460" y="1420328"/>
            <a:ext cx="8839200" cy="15786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sz="2000" i="1" dirty="0" smtClean="0">
                <a:solidFill>
                  <a:srgbClr val="3333FF"/>
                </a:solidFill>
              </a:rPr>
              <a:t>i_th</a:t>
            </a:r>
            <a:r>
              <a:rPr lang="en-US" sz="2000" dirty="0" smtClean="0">
                <a:solidFill>
                  <a:srgbClr val="3333FF"/>
                </a:solidFill>
              </a:rPr>
              <a:t> (</a:t>
            </a:r>
            <a:r>
              <a:rPr lang="en-US" sz="2000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: </a:t>
            </a:r>
            <a:r>
              <a:rPr lang="en-US" sz="2000" i="1" dirty="0" smtClean="0">
                <a:solidFill>
                  <a:srgbClr val="3333FF"/>
                </a:solidFill>
              </a:rPr>
              <a:t>INTEGER</a:t>
            </a:r>
            <a:r>
              <a:rPr lang="en-US" sz="2000" dirty="0" smtClean="0">
                <a:solidFill>
                  <a:srgbClr val="3333FF"/>
                </a:solidFill>
              </a:rPr>
              <a:t>): </a:t>
            </a:r>
            <a:r>
              <a:rPr lang="en-US" sz="2000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990000"/>
                </a:solidFill>
              </a:rPr>
              <a:t>-- Die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990000"/>
                </a:solidFill>
              </a:rPr>
              <a:t>-</a:t>
            </a:r>
            <a:r>
              <a:rPr lang="en-US" sz="2000" dirty="0" err="1" smtClean="0">
                <a:solidFill>
                  <a:srgbClr val="990000"/>
                </a:solidFill>
              </a:rPr>
              <a:t>te</a:t>
            </a:r>
            <a:r>
              <a:rPr lang="en-US" sz="2000" dirty="0" smtClean="0">
                <a:solidFill>
                  <a:srgbClr val="990000"/>
                </a:solidFill>
              </a:rPr>
              <a:t> Station </a:t>
            </a:r>
            <a:r>
              <a:rPr lang="en-US" sz="2000" dirty="0" err="1" smtClean="0">
                <a:solidFill>
                  <a:srgbClr val="990000"/>
                </a:solidFill>
              </a:rPr>
              <a:t>dieser</a:t>
            </a:r>
            <a:r>
              <a:rPr lang="en-US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 err="1" smtClean="0">
                <a:solidFill>
                  <a:srgbClr val="990000"/>
                </a:solidFill>
              </a:rPr>
              <a:t>Linie</a:t>
            </a:r>
            <a:r>
              <a:rPr lang="en-US" sz="2000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90000"/>
                </a:solidFill>
              </a:rPr>
              <a:t>	-- </a:t>
            </a:r>
            <a:r>
              <a:rPr lang="de-CH" sz="2000" dirty="0" smtClean="0">
                <a:solidFill>
                  <a:srgbClr val="990000"/>
                </a:solidFill>
              </a:rPr>
              <a:t>(Achtung: benutze nur mit</a:t>
            </a:r>
            <a:r>
              <a:rPr lang="de-CH" sz="2000" dirty="0" smtClean="0">
                <a:solidFill>
                  <a:srgbClr val="CC0000"/>
                </a:solidFill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zwischen 1 und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dirty="0" smtClean="0">
                <a:solidFill>
                  <a:srgbClr val="990000"/>
                </a:solidFill>
              </a:rPr>
              <a:t>, inklusive.)</a:t>
            </a:r>
          </a:p>
          <a:p>
            <a:endParaRPr lang="en-US" sz="2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Verträge (contracts)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Ein Vertrag ist eine semantische Bedingung, die den Gebrauch einer Feature- oder Klasseneigenschaft charakterisiert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Drei Hauptarten: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/>
            <a:r>
              <a:rPr lang="de-CH" noProof="0" dirty="0" smtClean="0"/>
              <a:t>Vorbedingung (precondition)</a:t>
            </a:r>
          </a:p>
          <a:p>
            <a:pPr lvl="1" eaLnBrk="1" hangingPunct="1"/>
            <a:r>
              <a:rPr lang="de-CH" noProof="0" dirty="0" smtClean="0"/>
              <a:t>Nachbedingung (postcondition)</a:t>
            </a:r>
          </a:p>
          <a:p>
            <a:pPr lvl="1" eaLnBrk="1" hangingPunct="1"/>
            <a:r>
              <a:rPr lang="de-CH" noProof="0" dirty="0" smtClean="0"/>
              <a:t>Klasseninvariante (class invariant)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177" y="848297"/>
            <a:ext cx="8594725" cy="3378576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Eine Eigenschaft, die ein Feature von jedem Kunden erwartet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316" y="1703713"/>
            <a:ext cx="8220975" cy="261340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i="1" dirty="0" smtClean="0">
                <a:solidFill>
                  <a:srgbClr val="3333FF"/>
                </a:solidFill>
              </a:rPr>
              <a:t>i_th</a:t>
            </a:r>
            <a:r>
              <a:rPr lang="en-US" dirty="0" smtClean="0">
                <a:solidFill>
                  <a:srgbClr val="3333FF"/>
                </a:solidFill>
              </a:rPr>
              <a:t> (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INTEGER</a:t>
            </a:r>
            <a:r>
              <a:rPr lang="en-US" dirty="0" smtClean="0">
                <a:solidFill>
                  <a:srgbClr val="3333FF"/>
                </a:solidFill>
              </a:rPr>
              <a:t>):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C0000"/>
                </a:solidFill>
              </a:rPr>
              <a:t>-- Die </a:t>
            </a:r>
            <a:r>
              <a:rPr lang="en-US" i="1" dirty="0" err="1" smtClean="0">
                <a:solidFill>
                  <a:srgbClr val="3333FF"/>
                </a:solidFill>
              </a:rPr>
              <a:t>i-te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Station </a:t>
            </a:r>
            <a:r>
              <a:rPr lang="en-US" dirty="0" err="1" smtClean="0">
                <a:solidFill>
                  <a:srgbClr val="CC0000"/>
                </a:solidFill>
              </a:rPr>
              <a:t>dieser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Linie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CC0000"/>
                </a:solidFill>
              </a:rPr>
              <a:t>       </a:t>
            </a:r>
            <a:endParaRPr lang="en-US" i="1" dirty="0">
              <a:solidFill>
                <a:srgbClr val="3333FF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Vorbedingung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3074" y="2746911"/>
            <a:ext cx="5041209" cy="142306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require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</a:rPr>
              <a:t>	nicht_zu_klein:</a:t>
            </a:r>
            <a:r>
              <a:rPr lang="en-US" i="1" dirty="0" smtClean="0">
                <a:solidFill>
                  <a:srgbClr val="3333FF"/>
                </a:solidFill>
              </a:rPr>
              <a:t> i </a:t>
            </a:r>
            <a:r>
              <a:rPr lang="en-US" sz="2800" dirty="0" smtClean="0">
                <a:solidFill>
                  <a:srgbClr val="3333FF"/>
                </a:solidFill>
              </a:rPr>
              <a:t>&gt;=</a:t>
            </a:r>
            <a:r>
              <a:rPr lang="en-US" dirty="0" smtClean="0">
                <a:solidFill>
                  <a:srgbClr val="3333FF"/>
                </a:solidFill>
              </a:rPr>
              <a:t> 1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</a:rPr>
              <a:t>	nicht_zu_gross:</a:t>
            </a:r>
            <a:r>
              <a:rPr lang="en-US" i="1" dirty="0" smtClean="0">
                <a:solidFill>
                  <a:srgbClr val="3333FF"/>
                </a:solidFill>
              </a:rPr>
              <a:t> i </a:t>
            </a:r>
            <a:r>
              <a:rPr lang="en-US" dirty="0" smtClean="0">
                <a:solidFill>
                  <a:srgbClr val="3333FF"/>
                </a:solidFill>
              </a:rPr>
              <a:t>&lt;= </a:t>
            </a:r>
            <a:r>
              <a:rPr lang="en-US" i="1" dirty="0" smtClean="0">
                <a:solidFill>
                  <a:srgbClr val="3333FF"/>
                </a:solidFill>
              </a:rPr>
              <a:t>count</a:t>
            </a:r>
            <a:r>
              <a:rPr lang="en-US" sz="1800" i="1" dirty="0" smtClean="0">
                <a:solidFill>
                  <a:srgbClr val="3333FF"/>
                </a:solidFill>
              </a:rPr>
              <a:t>	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288655" y="2204542"/>
            <a:ext cx="2785246" cy="783103"/>
          </a:xfrm>
          <a:prstGeom prst="wedgeRoundRectCallout">
            <a:avLst>
              <a:gd name="adj1" fmla="val -54831"/>
              <a:gd name="adj2" fmla="val 12527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/>
              <a:t>Die Vorbedingung von </a:t>
            </a:r>
            <a:r>
              <a:rPr lang="de-CH" i="1" dirty="0" smtClean="0">
                <a:solidFill>
                  <a:srgbClr val="3333FF"/>
                </a:solidFill>
              </a:rPr>
              <a:t>i_th</a:t>
            </a:r>
            <a:endParaRPr lang="de-CH" i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2" y="4635063"/>
            <a:ext cx="832419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Ein Feature ohne die </a:t>
            </a:r>
            <a:r>
              <a:rPr lang="de-CH" b="1" kern="0" dirty="0" smtClean="0">
                <a:solidFill>
                  <a:srgbClr val="002060"/>
                </a:solidFill>
                <a:latin typeface="Comic Sans MS"/>
              </a:rPr>
              <a:t>require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 Klausel ist immer anwendbar, als ob es folgende Klausel hätte:</a:t>
            </a:r>
          </a:p>
          <a:p>
            <a:pPr marL="896938" lvl="1" indent="-360363">
              <a:spcBef>
                <a:spcPct val="20000"/>
              </a:spcBef>
              <a:buClr>
                <a:srgbClr val="8B0000"/>
              </a:buClr>
              <a:buSzPct val="80000"/>
            </a:pPr>
            <a:r>
              <a:rPr lang="de-CH" b="1" kern="0" dirty="0" smtClean="0">
                <a:solidFill>
                  <a:srgbClr val="333399"/>
                </a:solidFill>
                <a:latin typeface="Comic Sans MS"/>
              </a:rPr>
              <a:t>	require</a:t>
            </a:r>
          </a:p>
          <a:p>
            <a:pPr marL="1304925" lvl="2" indent="-228600">
              <a:spcBef>
                <a:spcPct val="20000"/>
              </a:spcBef>
              <a:buClr>
                <a:srgbClr val="000000"/>
              </a:buClr>
            </a:pPr>
            <a:r>
              <a:rPr lang="de-CH" kern="0" dirty="0" smtClean="0">
                <a:solidFill>
                  <a:srgbClr val="333399"/>
                </a:solidFill>
                <a:latin typeface="Comic Sans MS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mic Sans MS"/>
              </a:rPr>
              <a:t>immer_OK:</a:t>
            </a:r>
            <a:r>
              <a:rPr lang="de-CH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b="1" kern="0" dirty="0" smtClean="0">
                <a:solidFill>
                  <a:srgbClr val="333399"/>
                </a:solidFill>
                <a:latin typeface="Comic Sans MS"/>
              </a:rPr>
              <a:t>True</a:t>
            </a:r>
            <a:endParaRPr lang="de-CH" b="1" kern="0" dirty="0">
              <a:solidFill>
                <a:srgbClr val="333399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Darstellung der Kunde-Beziehung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(Siehe Diagramm-Tool von EiffelStudio)</a:t>
            </a: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0668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54864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066800" y="32131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</a:rPr>
              <a:t>C</a:t>
            </a:r>
            <a:endParaRPr lang="en-US" sz="2400" i="1" dirty="0">
              <a:solidFill>
                <a:srgbClr val="3333FF"/>
              </a:solidFill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562600" y="3200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</a:rPr>
              <a:t>S</a:t>
            </a:r>
            <a:endParaRPr lang="en-US" sz="2400" i="1" dirty="0">
              <a:solidFill>
                <a:srgbClr val="3333FF"/>
              </a:solidFill>
            </a:endParaRPr>
          </a:p>
        </p:txBody>
      </p:sp>
      <p:grpSp>
        <p:nvGrpSpPr>
          <p:cNvPr id="13" name="Group 15"/>
          <p:cNvGrpSpPr/>
          <p:nvPr/>
        </p:nvGrpSpPr>
        <p:grpSpPr>
          <a:xfrm rot="16200000">
            <a:off x="4186063" y="2515476"/>
            <a:ext cx="71438" cy="1800000"/>
            <a:chOff x="2126192" y="5503334"/>
            <a:chExt cx="71438" cy="792163"/>
          </a:xfrm>
        </p:grpSpPr>
        <p:sp>
          <p:nvSpPr>
            <p:cNvPr id="15" name="Line 3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126192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3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97630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Isosceles Triangle 13"/>
          <p:cNvSpPr/>
          <p:nvPr/>
        </p:nvSpPr>
        <p:spPr bwMode="auto">
          <a:xfrm rot="16200000" flipV="1">
            <a:off x="5076758" y="3280137"/>
            <a:ext cx="357293" cy="270677"/>
          </a:xfrm>
          <a:prstGeom prst="triangle">
            <a:avLst/>
          </a:prstGeom>
          <a:solidFill>
            <a:srgbClr val="3333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1605" y="3418316"/>
            <a:ext cx="103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Zusicherungen (assertions)</a:t>
            </a:r>
          </a:p>
        </p:txBody>
      </p:sp>
      <p:sp>
        <p:nvSpPr>
          <p:cNvPr id="29700" name="AutoShape 6"/>
          <p:cNvSpPr>
            <a:spLocks/>
          </p:cNvSpPr>
          <p:nvPr/>
        </p:nvSpPr>
        <p:spPr bwMode="auto">
          <a:xfrm rot="5400000" flipV="1">
            <a:off x="3984625" y="2263775"/>
            <a:ext cx="304800" cy="3549650"/>
          </a:xfrm>
          <a:prstGeom prst="rightBrace">
            <a:avLst>
              <a:gd name="adj1" fmla="val 970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362200" y="3081338"/>
            <a:ext cx="3653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48" charset="2"/>
              <a:buNone/>
            </a:pPr>
            <a:r>
              <a:rPr lang="de-CH" sz="2800" dirty="0" smtClean="0">
                <a:solidFill>
                  <a:srgbClr val="3333FF"/>
                </a:solidFill>
              </a:rPr>
              <a:t>nicht_zu_klein: </a:t>
            </a:r>
            <a:r>
              <a:rPr lang="de-CH" sz="2800" i="1" dirty="0" smtClean="0">
                <a:solidFill>
                  <a:srgbClr val="3333FF"/>
                </a:solidFill>
              </a:rPr>
              <a:t>i</a:t>
            </a:r>
            <a:r>
              <a:rPr lang="de-CH" sz="2800" dirty="0" smtClean="0">
                <a:solidFill>
                  <a:srgbClr val="3333FF"/>
                </a:solidFill>
              </a:rPr>
              <a:t> &gt;= 1</a:t>
            </a:r>
            <a:endParaRPr lang="de-CH" sz="2800" dirty="0">
              <a:solidFill>
                <a:srgbClr val="3333FF"/>
              </a:solidFill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276600" y="4419600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 b="1" dirty="0" smtClean="0">
                <a:solidFill>
                  <a:srgbClr val="A50021"/>
                </a:solidFill>
                <a:latin typeface="+mn-lt"/>
              </a:rPr>
              <a:t>Zusicherung</a:t>
            </a:r>
            <a:endParaRPr lang="de-CH" sz="2400" b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58435" y="1940972"/>
            <a:ext cx="1946014" cy="673021"/>
          </a:xfrm>
          <a:prstGeom prst="wedgeRoundRectCallout">
            <a:avLst>
              <a:gd name="adj1" fmla="val -77652"/>
              <a:gd name="adj2" fmla="val 1329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Bedingung (condition)</a:t>
            </a:r>
            <a:endParaRPr lang="de-CH" sz="22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33562" y="2251788"/>
            <a:ext cx="3026885" cy="565889"/>
          </a:xfrm>
          <a:prstGeom prst="wedgeRoundRectCallout">
            <a:avLst>
              <a:gd name="adj1" fmla="val 41737"/>
              <a:gd name="adj2" fmla="val 10322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Zusicherungs-Etikett(*)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8113" y="6291470"/>
            <a:ext cx="51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(*) oder: „Tag“, Sprich: „tääg“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Das Vorbedingungsprinzip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651" y="4267200"/>
            <a:ext cx="8737740" cy="965982"/>
          </a:xfrm>
        </p:spPr>
        <p:txBody>
          <a:bodyPr lIns="0" rIns="0"/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/>
              <a:t>Einen Kunden, der ein Feature aufruft, ohne die Vorbedingung zu erfüllen, bezeichnet man als fehlerhafte (“</a:t>
            </a:r>
            <a:r>
              <a:rPr lang="de-CH" noProof="0" dirty="0" smtClean="0">
                <a:solidFill>
                  <a:srgbClr val="A50021"/>
                </a:solidFill>
              </a:rPr>
              <a:t>buggy</a:t>
            </a:r>
            <a:r>
              <a:rPr lang="de-CH" noProof="0" dirty="0" smtClean="0"/>
              <a:t>”) Software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333" y="1866121"/>
            <a:ext cx="8414633" cy="947417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/>
              <a:t>Ein Kunde, der ein Feature aufruft, muss sicherstellen, dass die </a:t>
            </a:r>
            <a:r>
              <a:rPr lang="de-CH" dirty="0" smtClean="0">
                <a:solidFill>
                  <a:srgbClr val="A50021"/>
                </a:solidFill>
              </a:rPr>
              <a:t>Vorbedingung</a:t>
            </a:r>
            <a:r>
              <a:rPr lang="de-CH" dirty="0" smtClean="0"/>
              <a:t> vor dem Aufruf erfüllt 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Verträge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Verträge erleichtern den Prozess der Fehlerbeseitigung (Debugging)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Verträge sind auch nützlich als Dokumentation einer Schnittstelle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Nachbedingungen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594725" cy="950686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Vorbedingungen: Auflagen für Kunden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Nachbedingungen</a:t>
            </a:r>
            <a:r>
              <a:rPr lang="de-CH" noProof="0" dirty="0" smtClean="0">
                <a:solidFill>
                  <a:schemeClr val="tx1"/>
                </a:solidFill>
              </a:rPr>
              <a:t>: Nutzen für Kunden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018" y="1882655"/>
            <a:ext cx="8252801" cy="208602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i="1" dirty="0" err="1" smtClean="0">
                <a:solidFill>
                  <a:srgbClr val="3333FF"/>
                </a:solidFill>
              </a:rPr>
              <a:t>remove_all_segments</a:t>
            </a:r>
            <a:endParaRPr lang="de-CH" sz="20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-- Alle Stationen ausser der ersten entfernen.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</a:rPr>
              <a:t>ensure</a:t>
            </a:r>
            <a:endParaRPr lang="de-CH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nur_eine_bleibt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= 1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beide_enden_gleich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first</a:t>
            </a:r>
            <a:r>
              <a:rPr lang="de-CH" sz="2000" i="1" dirty="0" smtClean="0">
                <a:solidFill>
                  <a:srgbClr val="3333FF"/>
                </a:solidFill>
              </a:rPr>
              <a:t> = last</a:t>
            </a:r>
            <a:endParaRPr lang="de-CH" sz="2000" dirty="0" smtClean="0">
              <a:solidFill>
                <a:srgbClr val="3333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131" y="4072378"/>
            <a:ext cx="8220975" cy="212103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i="1" dirty="0" err="1" smtClean="0">
                <a:solidFill>
                  <a:srgbClr val="3333FF"/>
                </a:solidFill>
              </a:rPr>
              <a:t>append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</a:rPr>
              <a:t>s</a:t>
            </a:r>
            <a:r>
              <a:rPr lang="de-CH" sz="1400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STATION </a:t>
            </a:r>
            <a:r>
              <a:rPr lang="de-CH" sz="2000" dirty="0" smtClean="0">
                <a:solidFill>
                  <a:srgbClr val="3333FF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</a:t>
            </a:r>
            <a:r>
              <a:rPr lang="de-CH" sz="2000" i="1" dirty="0" smtClean="0">
                <a:solidFill>
                  <a:srgbClr val="3333FF"/>
                </a:solidFill>
              </a:rPr>
              <a:t>s</a:t>
            </a:r>
            <a:r>
              <a:rPr lang="de-CH" sz="2000" dirty="0" smtClean="0">
                <a:solidFill>
                  <a:srgbClr val="990000"/>
                </a:solidFill>
              </a:rPr>
              <a:t> am Ende der Linie hinzufügen.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</a:rPr>
              <a:t>ensure</a:t>
            </a:r>
            <a:endParaRPr lang="de-CH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neue_station_ist_letzte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last = s</a:t>
            </a:r>
          </a:p>
          <a:p>
            <a:pPr>
              <a:lnSpc>
                <a:spcPct val="8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eine_mehr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= </a:t>
            </a:r>
            <a:r>
              <a:rPr lang="de-CH" sz="2000" b="1" dirty="0" err="1" smtClean="0">
                <a:solidFill>
                  <a:srgbClr val="002060"/>
                </a:solidFill>
              </a:rPr>
              <a:t>old</a:t>
            </a:r>
            <a:r>
              <a:rPr lang="de-CH" sz="2000" b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+ 1</a:t>
            </a:r>
            <a:r>
              <a:rPr lang="de-CH" sz="1600" dirty="0" smtClean="0">
                <a:solidFill>
                  <a:srgbClr val="800080"/>
                </a:solidFill>
              </a:rPr>
              <a:t>	</a:t>
            </a:r>
            <a:endParaRPr lang="de-CH" sz="1600" dirty="0">
              <a:solidFill>
                <a:srgbClr val="80008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31344" y="5217980"/>
            <a:ext cx="2909454" cy="1435250"/>
          </a:xfrm>
          <a:prstGeom prst="wedgeRoundRectCallout">
            <a:avLst>
              <a:gd name="adj1" fmla="val -111751"/>
              <a:gd name="adj2" fmla="val 688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>
                <a:solidFill>
                  <a:srgbClr val="000000"/>
                </a:solidFill>
              </a:rPr>
              <a:t>Wert des Ausdrucks zum Zeitpunkt des Aufrufs</a:t>
            </a:r>
            <a:endParaRPr lang="de-CH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Die </a:t>
            </a:r>
            <a:r>
              <a:rPr lang="de-CH" b="1" kern="1200" noProof="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old</a:t>
            </a:r>
            <a:r>
              <a:rPr lang="de-CH" sz="3600" noProof="0" dirty="0" smtClean="0"/>
              <a:t> </a:t>
            </a:r>
            <a:r>
              <a:rPr lang="de-CH" noProof="0" dirty="0" smtClean="0"/>
              <a:t>Notation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Nur in Nachbedingungen verwendbar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Bezeichnet den Wert eines Ausdrucks, den er beim Aufruf der Routine hatte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Beispiel (in einer Klasse </a:t>
            </a:r>
            <a:r>
              <a:rPr lang="de-CH" sz="2200" noProof="0" dirty="0" smtClean="0"/>
              <a:t>ACCOUNT</a:t>
            </a:r>
            <a:r>
              <a:rPr lang="de-CH" sz="2200" noProof="0" dirty="0" smtClean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</a:t>
            </a:r>
            <a:r>
              <a:rPr lang="de-CH" sz="2200" i="1" noProof="0" dirty="0" smtClean="0"/>
              <a:t>balance</a:t>
            </a:r>
            <a:r>
              <a:rPr lang="de-CH" sz="1400" i="1" noProof="0" dirty="0" smtClean="0"/>
              <a:t> </a:t>
            </a:r>
            <a:r>
              <a:rPr lang="de-CH" sz="2200" noProof="0" dirty="0" smtClean="0"/>
              <a:t>: </a:t>
            </a:r>
            <a:r>
              <a:rPr lang="de-CH" sz="2200" i="1" noProof="0" dirty="0" smtClean="0"/>
              <a:t>INTEGER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-- Aktueller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</a:t>
            </a:r>
            <a:r>
              <a:rPr lang="de-CH" sz="2200" i="1" noProof="0" dirty="0" smtClean="0"/>
              <a:t>deposit</a:t>
            </a:r>
            <a:r>
              <a:rPr lang="de-CH" sz="2200" noProof="0" dirty="0" smtClean="0"/>
              <a:t> (</a:t>
            </a:r>
            <a:r>
              <a:rPr lang="de-CH" sz="2200" i="1" noProof="0" dirty="0" smtClean="0"/>
              <a:t>v</a:t>
            </a:r>
            <a:r>
              <a:rPr lang="de-CH" sz="1600" i="1" noProof="0" dirty="0" smtClean="0"/>
              <a:t> </a:t>
            </a:r>
            <a:r>
              <a:rPr lang="de-CH" sz="2200" noProof="0" dirty="0" smtClean="0"/>
              <a:t>: </a:t>
            </a:r>
            <a:r>
              <a:rPr lang="de-CH" sz="2200" i="1" noProof="0" dirty="0" smtClean="0"/>
              <a:t>INTEGER</a:t>
            </a:r>
            <a:r>
              <a:rPr lang="de-CH" sz="2200" noProof="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-- Addiere </a:t>
            </a:r>
            <a:r>
              <a:rPr lang="de-CH" sz="2200" i="1" noProof="0" dirty="0" smtClean="0"/>
              <a:t>v</a:t>
            </a:r>
            <a:r>
              <a:rPr lang="de-CH" sz="2200" noProof="0" dirty="0" smtClean="0"/>
              <a:t> zum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require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positiv: </a:t>
            </a:r>
            <a:r>
              <a:rPr lang="de-CH" sz="2200" i="1" noProof="0" dirty="0" smtClean="0"/>
              <a:t>v</a:t>
            </a:r>
            <a:r>
              <a:rPr lang="de-CH" sz="2200" noProof="0" dirty="0" smtClean="0"/>
              <a:t> &gt; 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ensure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addiert: </a:t>
            </a:r>
            <a:r>
              <a:rPr lang="de-CH" sz="2200" i="1" noProof="0" dirty="0" smtClean="0"/>
              <a:t>balance</a:t>
            </a:r>
            <a:r>
              <a:rPr lang="de-CH" sz="2200" noProof="0" dirty="0" smtClean="0"/>
              <a:t> = </a:t>
            </a:r>
            <a:r>
              <a:rPr lang="de-CH" sz="2200" b="1" noProof="0" dirty="0" smtClean="0">
                <a:solidFill>
                  <a:srgbClr val="000099"/>
                </a:solidFill>
              </a:rPr>
              <a:t>old</a:t>
            </a:r>
            <a:r>
              <a:rPr lang="de-CH" sz="2200" noProof="0" dirty="0" smtClean="0"/>
              <a:t> </a:t>
            </a:r>
            <a:r>
              <a:rPr lang="de-CH" sz="2200" i="1" noProof="0" dirty="0" smtClean="0"/>
              <a:t>balance</a:t>
            </a:r>
            <a:r>
              <a:rPr lang="de-CH" sz="2200" noProof="0" dirty="0" smtClean="0"/>
              <a:t> + </a:t>
            </a:r>
            <a:r>
              <a:rPr lang="de-CH" sz="2200" i="1" noProof="0" dirty="0" smtClean="0"/>
              <a:t>v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end</a:t>
            </a:r>
          </a:p>
          <a:p>
            <a:r>
              <a:rPr lang="de-CH" noProof="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097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266" y="1567542"/>
            <a:ext cx="8602824" cy="1371601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/>
              <a:t>Ein Feature muss sicherstellen, dass, sofern seine Vorbedingung zu Beginn seiner Ausführung erfüllt wurde, seine Nachbedingung am Schluss erfüllt ist.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Das Nachbedingungsprinzip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54414"/>
            <a:ext cx="8424863" cy="989452"/>
          </a:xfrm>
        </p:spPr>
        <p:txBody>
          <a:bodyPr/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/>
              <a:t>Ein Feature, welches seine Nachbedingung nicht erfüllen kann, nennt man fehlerhafte (“buggy”) Software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228" y="878114"/>
            <a:ext cx="8728362" cy="5644924"/>
          </a:xfrm>
        </p:spPr>
        <p:txBody>
          <a:bodyPr/>
          <a:lstStyle/>
          <a:p>
            <a:pPr lvl="1"/>
            <a:r>
              <a:rPr lang="de-CH" noProof="0" dirty="0" smtClean="0"/>
              <a:t>Klassen</a:t>
            </a:r>
          </a:p>
          <a:p>
            <a:pPr lvl="1"/>
            <a:r>
              <a:rPr lang="de-CH" noProof="0" dirty="0" smtClean="0"/>
              <a:t>Objekte</a:t>
            </a:r>
          </a:p>
          <a:p>
            <a:pPr lvl="1"/>
            <a:r>
              <a:rPr lang="de-CH" noProof="0" dirty="0" smtClean="0"/>
              <a:t>Den Begriff “Schnittstelle”</a:t>
            </a:r>
          </a:p>
          <a:p>
            <a:pPr lvl="1"/>
            <a:r>
              <a:rPr lang="de-CH" noProof="0" dirty="0" smtClean="0"/>
              <a:t>GUI vs API</a:t>
            </a:r>
          </a:p>
          <a:p>
            <a:pPr lvl="1"/>
            <a:r>
              <a:rPr lang="de-CH" noProof="0" dirty="0" smtClean="0"/>
              <a:t>Befehle und Abfragen</a:t>
            </a:r>
          </a:p>
          <a:p>
            <a:pPr lvl="1"/>
            <a:r>
              <a:rPr lang="de-CH" noProof="0" dirty="0" smtClean="0"/>
              <a:t>Verträge: Vor- und Nachbedingungen (</a:t>
            </a:r>
            <a:r>
              <a:rPr lang="de-CH" i="1" noProof="0" dirty="0" smtClean="0"/>
              <a:t>Zusicherungen</a:t>
            </a:r>
            <a:r>
              <a:rPr lang="de-CH" noProof="0" dirty="0" smtClean="0"/>
              <a:t>)</a:t>
            </a:r>
          </a:p>
          <a:p>
            <a:pPr lvl="1"/>
            <a:r>
              <a:rPr lang="de-CH" noProof="0" dirty="0" smtClean="0"/>
              <a:t>Verträge zur Fehlerbeseitigung und Dokumentation benutzen</a:t>
            </a:r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Lektion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Sicherstellen</a:t>
            </a:r>
            <a:r>
              <a:rPr lang="en-US" dirty="0" smtClean="0"/>
              <a:t>, das </a:t>
            </a:r>
            <a:r>
              <a:rPr lang="en-US" dirty="0" err="1" smtClean="0"/>
              <a:t>Sie</a:t>
            </a:r>
            <a:r>
              <a:rPr lang="en-US" dirty="0" smtClean="0"/>
              <a:t> das “</a:t>
            </a:r>
            <a:r>
              <a:rPr lang="en-US" dirty="0" err="1" smtClean="0"/>
              <a:t>Logik</a:t>
            </a:r>
            <a:r>
              <a:rPr lang="en-US" dirty="0" smtClean="0"/>
              <a:t>” </a:t>
            </a:r>
            <a:r>
              <a:rPr lang="en-US" dirty="0" err="1" smtClean="0"/>
              <a:t>Kapitel</a:t>
            </a:r>
            <a:r>
              <a:rPr lang="en-US" dirty="0" smtClean="0"/>
              <a:t> des </a:t>
            </a:r>
            <a:r>
              <a:rPr lang="en-US" dirty="0" err="1" smtClean="0"/>
              <a:t>Buchs</a:t>
            </a:r>
            <a:r>
              <a:rPr lang="en-US" dirty="0" smtClean="0"/>
              <a:t> </a:t>
            </a:r>
            <a:r>
              <a:rPr lang="en-US" dirty="0" err="1" smtClean="0"/>
              <a:t>gelesen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Schnittstelle: Definition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826" y="1507787"/>
            <a:ext cx="8803531" cy="25000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tIns="0" bIns="0" anchor="ctr"/>
          <a:lstStyle/>
          <a:p>
            <a:pPr lvl="0">
              <a:spcBef>
                <a:spcPct val="20000"/>
              </a:spcBef>
            </a:pPr>
            <a:r>
              <a:rPr lang="de-CH" sz="3200" dirty="0" smtClean="0"/>
              <a:t>Eine </a:t>
            </a:r>
            <a:r>
              <a:rPr lang="de-CH" sz="3200" dirty="0" smtClean="0">
                <a:solidFill>
                  <a:srgbClr val="A50021"/>
                </a:solidFill>
              </a:rPr>
              <a:t>Schnittstelle</a:t>
            </a:r>
            <a:r>
              <a:rPr lang="de-CH" sz="3200" dirty="0" smtClean="0"/>
              <a:t> einer Menge von Softwaremechanismen ist die Beschreibung von Techniken, die es den </a:t>
            </a:r>
            <a:r>
              <a:rPr lang="de-CH" sz="3200" i="1" dirty="0" smtClean="0"/>
              <a:t>Kunden</a:t>
            </a:r>
            <a:r>
              <a:rPr lang="de-CH" sz="3200" dirty="0" smtClean="0"/>
              <a:t> ermöglicht, diese Mechanismen zu benutzen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Arten von Schnittstellen (interfaces)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36" y="878114"/>
            <a:ext cx="8926590" cy="5644924"/>
          </a:xfrm>
        </p:spPr>
        <p:txBody>
          <a:bodyPr lIns="0" rIns="0"/>
          <a:lstStyle/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Benutzerschnittstelle</a:t>
            </a:r>
            <a:r>
              <a:rPr lang="de-CH" sz="2200" noProof="0" dirty="0" smtClean="0"/>
              <a:t>: Kunden sind Menschen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A50021"/>
                </a:solidFill>
              </a:rPr>
              <a:t>GUI</a:t>
            </a:r>
            <a:r>
              <a:rPr lang="de-CH" sz="2200" noProof="0" dirty="0" smtClean="0"/>
              <a:t> (</a:t>
            </a:r>
            <a:r>
              <a:rPr lang="de-CH" sz="2200" noProof="0" dirty="0" err="1" smtClean="0"/>
              <a:t>Graphical</a:t>
            </a:r>
            <a:r>
              <a:rPr lang="de-CH" sz="2200" noProof="0" dirty="0" smtClean="0"/>
              <a:t> </a:t>
            </a:r>
            <a:r>
              <a:rPr lang="de-CH" sz="2200" dirty="0" smtClean="0"/>
              <a:t>User Interface, häufig nur “UI”): Graphische Benutzeroberfläche (oder: Benutzerschnittstelle)</a:t>
            </a:r>
          </a:p>
          <a:p>
            <a:pPr lvl="1" eaLnBrk="1" hangingPunct="1">
              <a:spcBef>
                <a:spcPts val="200"/>
              </a:spcBef>
            </a:pPr>
            <a:r>
              <a:rPr lang="de-CH" sz="2200" dirty="0" smtClean="0"/>
              <a:t>Textschnittstellen, Befehlszeilen-Schnittstellen...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/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Programmschnittstelle</a:t>
            </a:r>
            <a:r>
              <a:rPr lang="de-CH" sz="2200" noProof="0" dirty="0" smtClean="0"/>
              <a:t>: Kunden sind andere Softwaresysteme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993300"/>
                </a:solidFill>
              </a:rPr>
              <a:t>API</a:t>
            </a:r>
            <a:r>
              <a:rPr lang="de-CH" sz="2200" noProof="0" dirty="0" smtClean="0"/>
              <a:t> (Abstract</a:t>
            </a:r>
            <a:r>
              <a:rPr lang="de-CH" sz="2200" dirty="0" smtClean="0"/>
              <a:t>*</a:t>
            </a:r>
            <a:r>
              <a:rPr lang="de-CH" sz="2200" noProof="0" dirty="0" smtClean="0"/>
              <a:t> </a:t>
            </a:r>
            <a:r>
              <a:rPr lang="de-CH" sz="2200" noProof="0" dirty="0" err="1" smtClean="0"/>
              <a:t>Program</a:t>
            </a:r>
            <a:r>
              <a:rPr lang="de-CH" sz="2200" noProof="0" dirty="0" smtClean="0"/>
              <a:t> Interface):</a:t>
            </a:r>
            <a:br>
              <a:rPr lang="de-CH" sz="2200" noProof="0" dirty="0" smtClean="0"/>
            </a:br>
            <a:r>
              <a:rPr lang="de-CH" sz="2200" noProof="0" dirty="0" smtClean="0"/>
              <a:t>	Programmierschnittstelle	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/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/>
              <a:t>Wir befassen uns in dieser Vorlesung mit Programmierschnittstellen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9940" y="6186791"/>
            <a:ext cx="32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Früher</a:t>
            </a:r>
            <a:r>
              <a:rPr lang="en-US" dirty="0" smtClean="0"/>
              <a:t>: </a:t>
            </a:r>
            <a:r>
              <a:rPr lang="en-US" i="1" dirty="0">
                <a:solidFill>
                  <a:srgbClr val="3333FF"/>
                </a:solidFill>
                <a:latin typeface="+mn-lt"/>
              </a:rPr>
              <a:t>Application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graphische Benutzerschnittstelle (GUI)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714" y="701950"/>
            <a:ext cx="4805621" cy="58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(Erinnerung) Objekte: eine Definition</a:t>
            </a:r>
            <a:endParaRPr lang="de-CH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471" y="1188745"/>
            <a:ext cx="7896824" cy="132027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dirty="0" smtClean="0">
                <a:solidFill>
                  <a:srgbClr val="000000"/>
                </a:solidFill>
              </a:rPr>
              <a:t>Ein </a:t>
            </a:r>
            <a:r>
              <a:rPr lang="de-CH" dirty="0" smtClean="0">
                <a:solidFill>
                  <a:srgbClr val="A50021"/>
                </a:solidFill>
              </a:rPr>
              <a:t>Objekt</a:t>
            </a:r>
            <a:r>
              <a:rPr lang="de-CH" dirty="0" smtClean="0">
                <a:solidFill>
                  <a:srgbClr val="000000"/>
                </a:solidFill>
              </a:rPr>
              <a:t> ist eine Softwaremaschine, die es Programmen erlaubt, auf eine Ansammlung von Daten zuzugreifen und diese zu verändern 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46619" y="4068661"/>
            <a:ext cx="1719743" cy="469784"/>
          </a:xfrm>
          <a:prstGeom prst="wedgeRoundRectCallout">
            <a:avLst>
              <a:gd name="adj1" fmla="val -9407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err="1" smtClean="0">
                <a:solidFill>
                  <a:srgbClr val="333399"/>
                </a:solidFill>
              </a:rPr>
              <a:t>Abfragen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764947" y="4068661"/>
            <a:ext cx="1536584" cy="469784"/>
          </a:xfrm>
          <a:prstGeom prst="wedgeRoundRectCallout">
            <a:avLst>
              <a:gd name="adj1" fmla="val -29061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err="1" smtClean="0">
                <a:solidFill>
                  <a:srgbClr val="333399"/>
                </a:solidFill>
              </a:rPr>
              <a:t>Befehle</a:t>
            </a:r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2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Klassen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86213"/>
            <a:ext cx="8594725" cy="5896598"/>
          </a:xfrm>
        </p:spPr>
        <p:txBody>
          <a:bodyPr/>
          <a:lstStyle/>
          <a:p>
            <a:pPr lvl="0"/>
            <a:r>
              <a:rPr lang="de-CH" noProof="0" dirty="0" smtClean="0"/>
              <a:t>Ein </a:t>
            </a:r>
            <a:r>
              <a:rPr lang="de-CH" noProof="0" dirty="0" smtClean="0">
                <a:solidFill>
                  <a:srgbClr val="A50021"/>
                </a:solidFill>
              </a:rPr>
              <a:t>Objekt</a:t>
            </a:r>
            <a:r>
              <a:rPr lang="de-CH" noProof="0" dirty="0" smtClean="0"/>
              <a:t> ist eine Softwaremaschine, die es Programmen erlaubt, auf eine Ansammlung von Daten zuzugreifen und diese zu verändern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Objekte repräsentieren z.B. </a:t>
            </a:r>
            <a:r>
              <a:rPr lang="de-CH" dirty="0" smtClean="0"/>
              <a:t>(in Traffic)</a:t>
            </a:r>
            <a:endParaRPr lang="de-CH" noProof="0" dirty="0" smtClean="0"/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Tramlinie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Route durch die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 Element des GUI’s, wie z.B. ein Knopf (Button)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Jedes Objekt gehört zu einer gewissen </a:t>
            </a:r>
            <a:r>
              <a:rPr lang="de-CH" noProof="0" dirty="0" smtClean="0">
                <a:solidFill>
                  <a:srgbClr val="993300"/>
                </a:solidFill>
              </a:rPr>
              <a:t>Klasse</a:t>
            </a:r>
            <a:r>
              <a:rPr lang="de-CH" noProof="0" dirty="0" smtClean="0"/>
              <a:t>, die die anwendbaren Operationen (</a:t>
            </a:r>
            <a:r>
              <a:rPr lang="de-CH" noProof="0" dirty="0" smtClean="0">
                <a:solidFill>
                  <a:srgbClr val="993300"/>
                </a:solidFill>
              </a:rPr>
              <a:t>Features</a:t>
            </a:r>
            <a:r>
              <a:rPr lang="de-CH" noProof="0" dirty="0" smtClean="0"/>
              <a:t>) definiert</a:t>
            </a:r>
            <a:endParaRPr lang="de-CH" noProof="0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Beispiele: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Die Klasse aller Städte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Die Klasse aller Knöpfe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Definition: Klasse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310" y="973427"/>
            <a:ext cx="8471337" cy="279526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/>
              <a:t>Klasse</a:t>
            </a:r>
            <a:endParaRPr lang="de-CH" sz="2800" dirty="0" smtClean="0"/>
          </a:p>
          <a:p>
            <a:pPr lvl="0" algn="ctr">
              <a:spcBef>
                <a:spcPct val="20000"/>
              </a:spcBef>
            </a:pPr>
            <a:endParaRPr lang="de-CH" sz="2800" dirty="0" smtClean="0"/>
          </a:p>
          <a:p>
            <a:pPr lvl="0">
              <a:spcBef>
                <a:spcPct val="20000"/>
              </a:spcBef>
            </a:pPr>
            <a:r>
              <a:rPr lang="de-CH" sz="2800" dirty="0" smtClean="0"/>
              <a:t>Eine </a:t>
            </a:r>
            <a:r>
              <a:rPr lang="de-CH" sz="2800" b="1" dirty="0" smtClean="0">
                <a:solidFill>
                  <a:srgbClr val="800000"/>
                </a:solidFill>
              </a:rPr>
              <a:t>Klasse</a:t>
            </a:r>
            <a:r>
              <a:rPr lang="de-CH" sz="2800" dirty="0" smtClean="0">
                <a:solidFill>
                  <a:srgbClr val="800000"/>
                </a:solidFill>
              </a:rPr>
              <a:t> </a:t>
            </a:r>
            <a:r>
              <a:rPr lang="de-CH" sz="2800" dirty="0" smtClean="0"/>
              <a:t>ist die Beschreibung einer Menge von möglichen Laufzeitobjekten, auf die die gleichen Features anwendbar sind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</a:t>
            </a:r>
            <a:r>
              <a:rPr lang="de-CH" kern="0" dirty="0" smtClean="0">
                <a:solidFill>
                  <a:srgbClr val="800000"/>
                </a:solidFill>
                <a:latin typeface="+mn-lt"/>
              </a:rPr>
              <a:t>K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lasse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repräsentiert eine Kategorie von Dingen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</a:t>
            </a:r>
            <a:r>
              <a:rPr lang="de-CH" kern="0" dirty="0" smtClean="0">
                <a:solidFill>
                  <a:srgbClr val="800000"/>
                </a:solidFill>
                <a:latin typeface="+mn-lt"/>
              </a:rPr>
              <a:t>O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bjekt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repräsentiert eines dieser Dinge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1287</Words>
  <Application>Microsoft Macintosh PowerPoint</Application>
  <PresentationFormat>On-screen Show (4:3)</PresentationFormat>
  <Paragraphs>353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NORMAL</vt:lpstr>
      <vt:lpstr>MINIMAL</vt:lpstr>
      <vt:lpstr>TITLE</vt:lpstr>
      <vt:lpstr>1_NORMAL</vt:lpstr>
      <vt:lpstr>PowerPoint Presentation</vt:lpstr>
      <vt:lpstr>Kunde, Versorger (client, supplier)</vt:lpstr>
      <vt:lpstr>Darstellung der Kunde-Beziehung</vt:lpstr>
      <vt:lpstr>Schnittstelle: Definition</vt:lpstr>
      <vt:lpstr>Arten von Schnittstellen (interfaces)</vt:lpstr>
      <vt:lpstr>Eine graphische Benutzerschnittstelle (GUI)</vt:lpstr>
      <vt:lpstr>(Erinnerung) Objekte: eine Definition</vt:lpstr>
      <vt:lpstr>Klassen</vt:lpstr>
      <vt:lpstr>Definition: Klasse</vt:lpstr>
      <vt:lpstr>Definitionen: Klasse, Instanz, generierende Klasse</vt:lpstr>
      <vt:lpstr>Objekte vs Klassen</vt:lpstr>
      <vt:lpstr>Ein Objekt hat eine Schnittstelle (interface)*</vt:lpstr>
      <vt:lpstr>Ein Objekt hat eine Implementation* </vt:lpstr>
      <vt:lpstr>Softwarekonstruktion</vt:lpstr>
      <vt:lpstr>Eine Klassenschnittstelle</vt:lpstr>
      <vt:lpstr>Eine Abfrage: “count”</vt:lpstr>
      <vt:lpstr>PowerPoint Presentation</vt:lpstr>
      <vt:lpstr>Stilregel: Kopfkommentare</vt:lpstr>
      <vt:lpstr>Ausdrücke und ihre Typen</vt:lpstr>
      <vt:lpstr>Eine weitere Abfrage: i_th</vt:lpstr>
      <vt:lpstr>Zwei weitere Abfragen</vt:lpstr>
      <vt:lpstr>Beispiele: die Klasse QUERIES</vt:lpstr>
      <vt:lpstr>Ein Befehl: remove_all_segments</vt:lpstr>
      <vt:lpstr>Der Befehl append</vt:lpstr>
      <vt:lpstr>Die Klasse COMMANDS</vt:lpstr>
      <vt:lpstr>Saubere Schnittstellen definieren</vt:lpstr>
      <vt:lpstr>Erster Versuch…</vt:lpstr>
      <vt:lpstr>Verträge (contracts)</vt:lpstr>
      <vt:lpstr>Vorbedingung</vt:lpstr>
      <vt:lpstr>Zusicherungen (assertions)</vt:lpstr>
      <vt:lpstr>Das Vorbedingungsprinzip</vt:lpstr>
      <vt:lpstr>Verträge</vt:lpstr>
      <vt:lpstr>Nachbedingungen</vt:lpstr>
      <vt:lpstr>Die old Notation</vt:lpstr>
      <vt:lpstr>Das Nachbedingungsprinzip</vt:lpstr>
      <vt:lpstr>Was wir in dieser Vorlesung gesehen haben</vt:lpstr>
      <vt:lpstr>Für die nächste Lektion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Marco Piccioni</cp:lastModifiedBy>
  <cp:revision>2015</cp:revision>
  <dcterms:created xsi:type="dcterms:W3CDTF">2012-09-26T13:12:24Z</dcterms:created>
  <dcterms:modified xsi:type="dcterms:W3CDTF">2013-11-27T12:35:05Z</dcterms:modified>
</cp:coreProperties>
</file>