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53" r:id="rId2"/>
    <p:sldMasterId id="2147483810" r:id="rId3"/>
  </p:sldMasterIdLst>
  <p:notesMasterIdLst>
    <p:notesMasterId r:id="rId96"/>
  </p:notesMasterIdLst>
  <p:handoutMasterIdLst>
    <p:handoutMasterId r:id="rId97"/>
  </p:handoutMasterIdLst>
  <p:sldIdLst>
    <p:sldId id="600" r:id="rId4"/>
    <p:sldId id="604" r:id="rId5"/>
    <p:sldId id="605" r:id="rId6"/>
    <p:sldId id="602" r:id="rId7"/>
    <p:sldId id="603" r:id="rId8"/>
    <p:sldId id="607" r:id="rId9"/>
    <p:sldId id="608" r:id="rId10"/>
    <p:sldId id="609" r:id="rId11"/>
    <p:sldId id="610" r:id="rId12"/>
    <p:sldId id="746" r:id="rId13"/>
    <p:sldId id="612" r:id="rId14"/>
    <p:sldId id="613" r:id="rId15"/>
    <p:sldId id="614" r:id="rId16"/>
    <p:sldId id="615" r:id="rId17"/>
    <p:sldId id="682" r:id="rId18"/>
    <p:sldId id="616" r:id="rId19"/>
    <p:sldId id="617" r:id="rId20"/>
    <p:sldId id="620" r:id="rId21"/>
    <p:sldId id="621" r:id="rId22"/>
    <p:sldId id="625" r:id="rId23"/>
    <p:sldId id="622" r:id="rId24"/>
    <p:sldId id="623" r:id="rId25"/>
    <p:sldId id="624" r:id="rId26"/>
    <p:sldId id="627" r:id="rId27"/>
    <p:sldId id="628" r:id="rId28"/>
    <p:sldId id="686" r:id="rId29"/>
    <p:sldId id="692" r:id="rId30"/>
    <p:sldId id="693" r:id="rId31"/>
    <p:sldId id="700" r:id="rId32"/>
    <p:sldId id="701" r:id="rId33"/>
    <p:sldId id="702" r:id="rId34"/>
    <p:sldId id="742" r:id="rId35"/>
    <p:sldId id="703" r:id="rId36"/>
    <p:sldId id="743" r:id="rId37"/>
    <p:sldId id="704" r:id="rId38"/>
    <p:sldId id="713" r:id="rId39"/>
    <p:sldId id="714" r:id="rId40"/>
    <p:sldId id="724" r:id="rId41"/>
    <p:sldId id="728" r:id="rId42"/>
    <p:sldId id="729" r:id="rId43"/>
    <p:sldId id="747" r:id="rId44"/>
    <p:sldId id="740" r:id="rId45"/>
    <p:sldId id="629" r:id="rId46"/>
    <p:sldId id="630" r:id="rId47"/>
    <p:sldId id="631" r:id="rId48"/>
    <p:sldId id="632" r:id="rId49"/>
    <p:sldId id="633" r:id="rId50"/>
    <p:sldId id="634" r:id="rId51"/>
    <p:sldId id="635" r:id="rId52"/>
    <p:sldId id="636" r:id="rId53"/>
    <p:sldId id="637" r:id="rId54"/>
    <p:sldId id="638" r:id="rId55"/>
    <p:sldId id="640" r:id="rId56"/>
    <p:sldId id="641" r:id="rId57"/>
    <p:sldId id="644" r:id="rId58"/>
    <p:sldId id="645" r:id="rId59"/>
    <p:sldId id="646" r:id="rId60"/>
    <p:sldId id="647" r:id="rId61"/>
    <p:sldId id="648" r:id="rId62"/>
    <p:sldId id="649" r:id="rId63"/>
    <p:sldId id="650" r:id="rId64"/>
    <p:sldId id="651" r:id="rId65"/>
    <p:sldId id="653" r:id="rId66"/>
    <p:sldId id="655" r:id="rId67"/>
    <p:sldId id="656" r:id="rId68"/>
    <p:sldId id="657" r:id="rId69"/>
    <p:sldId id="658" r:id="rId70"/>
    <p:sldId id="683" r:id="rId71"/>
    <p:sldId id="684" r:id="rId72"/>
    <p:sldId id="685" r:id="rId73"/>
    <p:sldId id="659" r:id="rId74"/>
    <p:sldId id="660" r:id="rId75"/>
    <p:sldId id="661" r:id="rId76"/>
    <p:sldId id="662" r:id="rId77"/>
    <p:sldId id="663" r:id="rId78"/>
    <p:sldId id="664" r:id="rId79"/>
    <p:sldId id="665" r:id="rId80"/>
    <p:sldId id="666" r:id="rId81"/>
    <p:sldId id="667" r:id="rId82"/>
    <p:sldId id="668" r:id="rId83"/>
    <p:sldId id="669" r:id="rId84"/>
    <p:sldId id="670" r:id="rId85"/>
    <p:sldId id="671" r:id="rId86"/>
    <p:sldId id="672" r:id="rId87"/>
    <p:sldId id="673" r:id="rId88"/>
    <p:sldId id="674" r:id="rId89"/>
    <p:sldId id="675" r:id="rId90"/>
    <p:sldId id="676" r:id="rId91"/>
    <p:sldId id="677" r:id="rId92"/>
    <p:sldId id="678" r:id="rId93"/>
    <p:sldId id="679" r:id="rId94"/>
    <p:sldId id="744" r:id="rId95"/>
  </p:sldIdLst>
  <p:sldSz cx="9144000" cy="6858000" type="screen4x3"/>
  <p:notesSz cx="6794500" cy="9931400"/>
  <p:custDataLst>
    <p:tags r:id="rId98"/>
  </p:custDataLst>
  <p:defaultTextStyle>
    <a:defPPr>
      <a:defRPr lang="en-US"/>
    </a:defPPr>
    <a:lvl1pPr algn="l" rtl="0" fontAlgn="base">
      <a:spcBef>
        <a:spcPct val="50000"/>
      </a:spcBef>
      <a:spcAft>
        <a:spcPct val="0"/>
      </a:spcAft>
      <a:defRPr sz="2400" kern="1200">
        <a:solidFill>
          <a:schemeClr val="tx1"/>
        </a:solidFill>
        <a:latin typeface="Comic Sans MS" pitchFamily="66" charset="0"/>
        <a:ea typeface="+mn-ea"/>
        <a:cs typeface="+mn-cs"/>
      </a:defRPr>
    </a:lvl1pPr>
    <a:lvl2pPr marL="457200" algn="l" rtl="0" fontAlgn="base">
      <a:spcBef>
        <a:spcPct val="50000"/>
      </a:spcBef>
      <a:spcAft>
        <a:spcPct val="0"/>
      </a:spcAft>
      <a:defRPr sz="2400" kern="1200">
        <a:solidFill>
          <a:schemeClr val="tx1"/>
        </a:solidFill>
        <a:latin typeface="Comic Sans MS" pitchFamily="66" charset="0"/>
        <a:ea typeface="+mn-ea"/>
        <a:cs typeface="+mn-cs"/>
      </a:defRPr>
    </a:lvl2pPr>
    <a:lvl3pPr marL="914400" algn="l" rtl="0" fontAlgn="base">
      <a:spcBef>
        <a:spcPct val="50000"/>
      </a:spcBef>
      <a:spcAft>
        <a:spcPct val="0"/>
      </a:spcAft>
      <a:defRPr sz="2400" kern="1200">
        <a:solidFill>
          <a:schemeClr val="tx1"/>
        </a:solidFill>
        <a:latin typeface="Comic Sans MS" pitchFamily="66" charset="0"/>
        <a:ea typeface="+mn-ea"/>
        <a:cs typeface="+mn-cs"/>
      </a:defRPr>
    </a:lvl3pPr>
    <a:lvl4pPr marL="1371600" algn="l" rtl="0" fontAlgn="base">
      <a:spcBef>
        <a:spcPct val="50000"/>
      </a:spcBef>
      <a:spcAft>
        <a:spcPct val="0"/>
      </a:spcAft>
      <a:defRPr sz="2400" kern="1200">
        <a:solidFill>
          <a:schemeClr val="tx1"/>
        </a:solidFill>
        <a:latin typeface="Comic Sans MS" pitchFamily="66" charset="0"/>
        <a:ea typeface="+mn-ea"/>
        <a:cs typeface="+mn-cs"/>
      </a:defRPr>
    </a:lvl4pPr>
    <a:lvl5pPr marL="1828800" algn="l" rtl="0" fontAlgn="base">
      <a:spcBef>
        <a:spcPct val="5000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a Pedroni" initials="M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3333FF"/>
    <a:srgbClr val="993300"/>
    <a:srgbClr val="FFFF66"/>
    <a:srgbClr val="99FF99"/>
    <a:srgbClr val="FFCC99"/>
    <a:srgbClr val="FFCCCC"/>
    <a:srgbClr val="FF9966"/>
    <a:srgbClr val="00009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3" autoAdjust="0"/>
    <p:restoredTop sz="89651" autoAdjust="0"/>
  </p:normalViewPr>
  <p:slideViewPr>
    <p:cSldViewPr snapToGrid="0">
      <p:cViewPr>
        <p:scale>
          <a:sx n="111" d="100"/>
          <a:sy n="111" d="100"/>
        </p:scale>
        <p:origin x="-1746"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5895" cy="75895"/>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55.xml"/><Relationship Id="rId3" Type="http://schemas.openxmlformats.org/officeDocument/2006/relationships/slide" Target="slides/slide6.xml"/><Relationship Id="rId7" Type="http://schemas.openxmlformats.org/officeDocument/2006/relationships/slide" Target="slides/slide48.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45.xml"/><Relationship Id="rId5" Type="http://schemas.openxmlformats.org/officeDocument/2006/relationships/slide" Target="slides/slide22.xml"/><Relationship Id="rId4" Type="http://schemas.openxmlformats.org/officeDocument/2006/relationships/slide" Target="slides/slide7.xml"/><Relationship Id="rId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1"/>
            <a:ext cx="2944579" cy="495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endParaRPr lang="en-US"/>
          </a:p>
        </p:txBody>
      </p:sp>
      <p:sp>
        <p:nvSpPr>
          <p:cNvPr id="134148" name="Rectangle 4"/>
          <p:cNvSpPr>
            <a:spLocks noGrp="1" noChangeArrowheads="1"/>
          </p:cNvSpPr>
          <p:nvPr>
            <p:ph type="ftr" sz="quarter" idx="2"/>
          </p:nvPr>
        </p:nvSpPr>
        <p:spPr bwMode="auto">
          <a:xfrm>
            <a:off x="0" y="9433846"/>
            <a:ext cx="2944579" cy="4959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endParaRPr lang="en-US"/>
          </a:p>
        </p:txBody>
      </p:sp>
      <p:sp>
        <p:nvSpPr>
          <p:cNvPr id="134149" name="Rectangle 5"/>
          <p:cNvSpPr>
            <a:spLocks noGrp="1" noChangeArrowheads="1"/>
          </p:cNvSpPr>
          <p:nvPr>
            <p:ph type="sldNum" sz="quarter" idx="3"/>
          </p:nvPr>
        </p:nvSpPr>
        <p:spPr bwMode="auto">
          <a:xfrm>
            <a:off x="3848447" y="9433846"/>
            <a:ext cx="2944579" cy="4959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59C9646B-9960-47D7-8365-D3911185A8F5}" type="slidenum">
              <a:rPr lang="en-US"/>
              <a:pPr/>
              <a:t>‹#›</a:t>
            </a:fld>
            <a:endParaRPr lang="en-US"/>
          </a:p>
        </p:txBody>
      </p:sp>
    </p:spTree>
    <p:extLst>
      <p:ext uri="{BB962C8B-B14F-4D97-AF65-F5344CB8AC3E}">
        <p14:creationId xmlns:p14="http://schemas.microsoft.com/office/powerpoint/2010/main" val="3612867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2944579" cy="49591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defRPr sz="1300">
                <a:latin typeface="Arial" charset="0"/>
              </a:defRPr>
            </a:lvl1pPr>
          </a:lstStyle>
          <a:p>
            <a:endParaRPr lang="en-US"/>
          </a:p>
        </p:txBody>
      </p:sp>
      <p:sp>
        <p:nvSpPr>
          <p:cNvPr id="17411" name="Rectangle 3"/>
          <p:cNvSpPr>
            <a:spLocks noGrp="1" noChangeArrowheads="1"/>
          </p:cNvSpPr>
          <p:nvPr>
            <p:ph type="dt" idx="1"/>
          </p:nvPr>
        </p:nvSpPr>
        <p:spPr bwMode="auto">
          <a:xfrm>
            <a:off x="3848447" y="1"/>
            <a:ext cx="2944579" cy="49591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defRPr sz="1300">
                <a:latin typeface="Arial" charset="0"/>
              </a:defRPr>
            </a:lvl1pPr>
          </a:lstStyle>
          <a:p>
            <a:endParaRPr lang="en-US"/>
          </a:p>
        </p:txBody>
      </p:sp>
      <p:sp>
        <p:nvSpPr>
          <p:cNvPr id="17412" name="Rectangle 4"/>
          <p:cNvSpPr>
            <a:spLocks noGrp="1" noRot="1" noChangeAspect="1" noChangeArrowheads="1" noTextEdit="1"/>
          </p:cNvSpPr>
          <p:nvPr>
            <p:ph type="sldImg" idx="2"/>
          </p:nvPr>
        </p:nvSpPr>
        <p:spPr bwMode="auto">
          <a:xfrm>
            <a:off x="914400" y="746125"/>
            <a:ext cx="4965700" cy="3724275"/>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79746" y="4717745"/>
            <a:ext cx="5435010" cy="446814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9433846"/>
            <a:ext cx="2944579" cy="49591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defRPr sz="1300">
                <a:latin typeface="Arial" charset="0"/>
              </a:defRPr>
            </a:lvl1pPr>
          </a:lstStyle>
          <a:p>
            <a:endParaRPr lang="en-US"/>
          </a:p>
        </p:txBody>
      </p:sp>
      <p:sp>
        <p:nvSpPr>
          <p:cNvPr id="17415" name="Rectangle 7"/>
          <p:cNvSpPr>
            <a:spLocks noGrp="1" noChangeArrowheads="1"/>
          </p:cNvSpPr>
          <p:nvPr>
            <p:ph type="sldNum" sz="quarter" idx="5"/>
          </p:nvPr>
        </p:nvSpPr>
        <p:spPr bwMode="auto">
          <a:xfrm>
            <a:off x="3848447" y="9433846"/>
            <a:ext cx="2944579" cy="49591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defRPr sz="1300">
                <a:latin typeface="Arial" charset="0"/>
              </a:defRPr>
            </a:lvl1pPr>
          </a:lstStyle>
          <a:p>
            <a:fld id="{3830A38A-F710-44C0-B69C-5380D4459B04}" type="slidenum">
              <a:rPr lang="en-US"/>
              <a:pPr/>
              <a:t>‹#›</a:t>
            </a:fld>
            <a:endParaRPr lang="en-US"/>
          </a:p>
        </p:txBody>
      </p:sp>
    </p:spTree>
    <p:extLst>
      <p:ext uri="{BB962C8B-B14F-4D97-AF65-F5344CB8AC3E}">
        <p14:creationId xmlns:p14="http://schemas.microsoft.com/office/powerpoint/2010/main" val="6123476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172F4-ED21-4D37-BD3E-039C48F6A44B}" type="slidenum">
              <a:rPr lang="en-US"/>
              <a:pPr/>
              <a:t>2</a:t>
            </a:fld>
            <a:endParaRPr lang="en-US"/>
          </a:p>
        </p:txBody>
      </p:sp>
      <p:sp>
        <p:nvSpPr>
          <p:cNvPr id="458754" name="Rectangle 2"/>
          <p:cNvSpPr>
            <a:spLocks noGrp="1" noRot="1" noChangeAspect="1" noChangeArrowheads="1" noTextEdit="1"/>
          </p:cNvSpPr>
          <p:nvPr>
            <p:ph type="sldImg"/>
          </p:nvPr>
        </p:nvSpPr>
        <p:spPr>
          <a:xfrm>
            <a:off x="917575" y="747713"/>
            <a:ext cx="4960938" cy="3722687"/>
          </a:xfrm>
          <a:ln/>
        </p:spPr>
      </p:sp>
      <p:sp>
        <p:nvSpPr>
          <p:cNvPr id="458755" name="Rectangle 3"/>
          <p:cNvSpPr>
            <a:spLocks noGrp="1" noChangeArrowheads="1"/>
          </p:cNvSpPr>
          <p:nvPr>
            <p:ph type="body" idx="1"/>
          </p:nvPr>
        </p:nvSpPr>
        <p:spPr>
          <a:xfrm>
            <a:off x="679147" y="4718456"/>
            <a:ext cx="5436207" cy="4465817"/>
          </a:xfrm>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E8D02-AD61-4445-81B5-A47DFD200309}" type="slidenum">
              <a:rPr lang="en-US"/>
              <a:pPr/>
              <a:t>11</a:t>
            </a:fld>
            <a:endParaRPr lang="en-US"/>
          </a:p>
        </p:txBody>
      </p:sp>
      <p:sp>
        <p:nvSpPr>
          <p:cNvPr id="508930" name="Rectangle 2"/>
          <p:cNvSpPr>
            <a:spLocks noGrp="1" noRot="1" noChangeAspect="1" noChangeArrowheads="1" noTextEdit="1"/>
          </p:cNvSpPr>
          <p:nvPr>
            <p:ph type="sldImg"/>
          </p:nvPr>
        </p:nvSpPr>
        <p:spPr>
          <a:xfrm>
            <a:off x="914400" y="746125"/>
            <a:ext cx="4965700" cy="3724275"/>
          </a:xfrm>
          <a:ln/>
        </p:spPr>
      </p:sp>
      <p:sp>
        <p:nvSpPr>
          <p:cNvPr id="508931" name="Rectangle 3"/>
          <p:cNvSpPr>
            <a:spLocks noGrp="1" noChangeArrowheads="1"/>
          </p:cNvSpPr>
          <p:nvPr>
            <p:ph type="body" idx="1"/>
          </p:nvPr>
        </p:nvSpPr>
        <p:spPr>
          <a:xfrm>
            <a:off x="679147" y="4718456"/>
            <a:ext cx="5436207" cy="4467358"/>
          </a:xfrm>
        </p:spPr>
        <p:txBody>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D10C7-F6FF-4B84-861C-C8E887D6817D}" type="slidenum">
              <a:rPr lang="en-US"/>
              <a:pPr/>
              <a:t>12</a:t>
            </a:fld>
            <a:endParaRPr lang="en-US"/>
          </a:p>
        </p:txBody>
      </p:sp>
      <p:sp>
        <p:nvSpPr>
          <p:cNvPr id="496642" name="Rectangle 2"/>
          <p:cNvSpPr>
            <a:spLocks noGrp="1" noRot="1" noChangeAspect="1" noChangeArrowheads="1" noTextEdit="1"/>
          </p:cNvSpPr>
          <p:nvPr>
            <p:ph type="sldImg"/>
          </p:nvPr>
        </p:nvSpPr>
        <p:spPr>
          <a:xfrm>
            <a:off x="914400" y="746125"/>
            <a:ext cx="4965700" cy="3724275"/>
          </a:xfrm>
          <a:ln/>
        </p:spPr>
      </p:sp>
      <p:sp>
        <p:nvSpPr>
          <p:cNvPr id="496643" name="Rectangle 3"/>
          <p:cNvSpPr>
            <a:spLocks noGrp="1" noChangeArrowheads="1"/>
          </p:cNvSpPr>
          <p:nvPr>
            <p:ph type="body" idx="1"/>
          </p:nvPr>
        </p:nvSpPr>
        <p:spPr>
          <a:xfrm>
            <a:off x="679147" y="4718456"/>
            <a:ext cx="5436207" cy="4467358"/>
          </a:xfrm>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84849-8393-4C9B-9698-7C4374F77F42}" type="slidenum">
              <a:rPr lang="en-US"/>
              <a:pPr/>
              <a:t>13</a:t>
            </a:fld>
            <a:endParaRPr lang="en-US"/>
          </a:p>
        </p:txBody>
      </p:sp>
      <p:sp>
        <p:nvSpPr>
          <p:cNvPr id="498690" name="Rectangle 2"/>
          <p:cNvSpPr>
            <a:spLocks noGrp="1" noRot="1" noChangeAspect="1" noChangeArrowheads="1" noTextEdit="1"/>
          </p:cNvSpPr>
          <p:nvPr>
            <p:ph type="sldImg"/>
          </p:nvPr>
        </p:nvSpPr>
        <p:spPr>
          <a:xfrm>
            <a:off x="914400" y="746125"/>
            <a:ext cx="4965700" cy="3724275"/>
          </a:xfrm>
          <a:ln/>
        </p:spPr>
      </p:sp>
      <p:sp>
        <p:nvSpPr>
          <p:cNvPr id="498691" name="Rectangle 3"/>
          <p:cNvSpPr>
            <a:spLocks noGrp="1" noChangeArrowheads="1"/>
          </p:cNvSpPr>
          <p:nvPr>
            <p:ph type="body" idx="1"/>
          </p:nvPr>
        </p:nvSpPr>
        <p:spPr>
          <a:xfrm>
            <a:off x="679147" y="4718456"/>
            <a:ext cx="5436207" cy="4467358"/>
          </a:xfrm>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72B91-0ADC-4728-8CDE-57F23E49248F}" type="slidenum">
              <a:rPr lang="en-US"/>
              <a:pPr/>
              <a:t>14</a:t>
            </a:fld>
            <a:endParaRPr lang="en-US"/>
          </a:p>
        </p:txBody>
      </p:sp>
      <p:sp>
        <p:nvSpPr>
          <p:cNvPr id="500738" name="Rectangle 2"/>
          <p:cNvSpPr>
            <a:spLocks noGrp="1" noRot="1" noChangeAspect="1" noChangeArrowheads="1" noTextEdit="1"/>
          </p:cNvSpPr>
          <p:nvPr>
            <p:ph type="sldImg"/>
          </p:nvPr>
        </p:nvSpPr>
        <p:spPr>
          <a:xfrm>
            <a:off x="914400" y="746125"/>
            <a:ext cx="4965700" cy="3724275"/>
          </a:xfrm>
          <a:ln/>
        </p:spPr>
      </p:sp>
      <p:sp>
        <p:nvSpPr>
          <p:cNvPr id="500739" name="Rectangle 3"/>
          <p:cNvSpPr>
            <a:spLocks noGrp="1" noChangeArrowheads="1"/>
          </p:cNvSpPr>
          <p:nvPr>
            <p:ph type="body" idx="1"/>
          </p:nvPr>
        </p:nvSpPr>
        <p:spPr>
          <a:xfrm>
            <a:off x="679147" y="4718456"/>
            <a:ext cx="5436207" cy="4467358"/>
          </a:xfrm>
        </p:spPr>
        <p:txBody>
          <a:bodyPr/>
          <a:lstStyle/>
          <a:p>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84849-8393-4C9B-9698-7C4374F77F42}" type="slidenum">
              <a:rPr lang="en-US"/>
              <a:pPr/>
              <a:t>15</a:t>
            </a:fld>
            <a:endParaRPr lang="en-US"/>
          </a:p>
        </p:txBody>
      </p:sp>
      <p:sp>
        <p:nvSpPr>
          <p:cNvPr id="498690" name="Rectangle 2"/>
          <p:cNvSpPr>
            <a:spLocks noGrp="1" noRot="1" noChangeAspect="1" noChangeArrowheads="1" noTextEdit="1"/>
          </p:cNvSpPr>
          <p:nvPr>
            <p:ph type="sldImg"/>
          </p:nvPr>
        </p:nvSpPr>
        <p:spPr>
          <a:xfrm>
            <a:off x="914400" y="746125"/>
            <a:ext cx="4965700" cy="3724275"/>
          </a:xfrm>
          <a:ln/>
        </p:spPr>
      </p:sp>
      <p:sp>
        <p:nvSpPr>
          <p:cNvPr id="498691" name="Rectangle 3"/>
          <p:cNvSpPr>
            <a:spLocks noGrp="1" noChangeArrowheads="1"/>
          </p:cNvSpPr>
          <p:nvPr>
            <p:ph type="body" idx="1"/>
          </p:nvPr>
        </p:nvSpPr>
        <p:spPr>
          <a:xfrm>
            <a:off x="679147" y="4718456"/>
            <a:ext cx="5436207" cy="4467358"/>
          </a:xfrm>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90510-15D6-4988-A522-FFE5C2A5C33A}" type="slidenum">
              <a:rPr lang="en-US"/>
              <a:pPr/>
              <a:t>16</a:t>
            </a:fld>
            <a:endParaRPr lang="en-US"/>
          </a:p>
        </p:txBody>
      </p:sp>
      <p:sp>
        <p:nvSpPr>
          <p:cNvPr id="502786" name="Rectangle 2"/>
          <p:cNvSpPr>
            <a:spLocks noGrp="1" noRot="1" noChangeAspect="1" noChangeArrowheads="1" noTextEdit="1"/>
          </p:cNvSpPr>
          <p:nvPr>
            <p:ph type="sldImg"/>
          </p:nvPr>
        </p:nvSpPr>
        <p:spPr>
          <a:xfrm>
            <a:off x="925513" y="752475"/>
            <a:ext cx="4949825" cy="3713163"/>
          </a:xfrm>
          <a:ln/>
        </p:spPr>
      </p:sp>
      <p:sp>
        <p:nvSpPr>
          <p:cNvPr id="502787" name="Rectangle 3"/>
          <p:cNvSpPr>
            <a:spLocks noGrp="1" noChangeArrowheads="1"/>
          </p:cNvSpPr>
          <p:nvPr>
            <p:ph type="body" idx="1"/>
          </p:nvPr>
        </p:nvSpPr>
        <p:spPr>
          <a:xfrm>
            <a:off x="907049" y="4718456"/>
            <a:ext cx="4980405" cy="4468898"/>
          </a:xfrm>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72233-DF57-403E-A0CA-B4EBF13C3A27}" type="slidenum">
              <a:rPr lang="en-US"/>
              <a:pPr/>
              <a:t>17</a:t>
            </a:fld>
            <a:endParaRPr lang="en-US"/>
          </a:p>
        </p:txBody>
      </p:sp>
      <p:sp>
        <p:nvSpPr>
          <p:cNvPr id="553986" name="Rectangle 2"/>
          <p:cNvSpPr>
            <a:spLocks noGrp="1" noRot="1" noChangeAspect="1" noChangeArrowheads="1" noTextEdit="1"/>
          </p:cNvSpPr>
          <p:nvPr>
            <p:ph type="sldImg"/>
          </p:nvPr>
        </p:nvSpPr>
        <p:spPr>
          <a:xfrm>
            <a:off x="914400" y="746125"/>
            <a:ext cx="4965700" cy="3724275"/>
          </a:xfrm>
          <a:ln/>
        </p:spPr>
      </p:sp>
      <p:sp>
        <p:nvSpPr>
          <p:cNvPr id="553987" name="Rectangle 3"/>
          <p:cNvSpPr>
            <a:spLocks noGrp="1" noChangeArrowheads="1"/>
          </p:cNvSpPr>
          <p:nvPr>
            <p:ph type="body" idx="1"/>
          </p:nvPr>
        </p:nvSpPr>
        <p:spPr>
          <a:xfrm>
            <a:off x="679147" y="4718456"/>
            <a:ext cx="5436207" cy="4467358"/>
          </a:xfrm>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E9A88-6D1B-4A1D-AB73-84FBF746EE26}" type="slidenum">
              <a:rPr lang="en-US"/>
              <a:pPr/>
              <a:t>18</a:t>
            </a:fld>
            <a:endParaRPr lang="en-US"/>
          </a:p>
        </p:txBody>
      </p:sp>
      <p:sp>
        <p:nvSpPr>
          <p:cNvPr id="471042" name="Rectangle 2"/>
          <p:cNvSpPr>
            <a:spLocks noGrp="1" noRot="1" noChangeAspect="1" noChangeArrowheads="1" noTextEdit="1"/>
          </p:cNvSpPr>
          <p:nvPr>
            <p:ph type="sldImg"/>
          </p:nvPr>
        </p:nvSpPr>
        <p:spPr>
          <a:xfrm>
            <a:off x="914400" y="746125"/>
            <a:ext cx="4965700" cy="3724275"/>
          </a:xfrm>
          <a:ln/>
        </p:spPr>
      </p:sp>
      <p:sp>
        <p:nvSpPr>
          <p:cNvPr id="471043" name="Rectangle 3"/>
          <p:cNvSpPr>
            <a:spLocks noGrp="1" noChangeArrowheads="1"/>
          </p:cNvSpPr>
          <p:nvPr>
            <p:ph type="body" idx="1"/>
          </p:nvPr>
        </p:nvSpPr>
        <p:spPr>
          <a:xfrm>
            <a:off x="679147" y="4718456"/>
            <a:ext cx="5436207" cy="4467358"/>
          </a:xfrm>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113FF-B668-4582-AFE6-A00C77E1D6C3}" type="slidenum">
              <a:rPr lang="en-US"/>
              <a:pPr/>
              <a:t>19</a:t>
            </a:fld>
            <a:endParaRPr lang="en-US"/>
          </a:p>
        </p:txBody>
      </p:sp>
      <p:sp>
        <p:nvSpPr>
          <p:cNvPr id="473090" name="Rectangle 2"/>
          <p:cNvSpPr>
            <a:spLocks noGrp="1" noRot="1" noChangeAspect="1" noChangeArrowheads="1" noTextEdit="1"/>
          </p:cNvSpPr>
          <p:nvPr>
            <p:ph type="sldImg"/>
          </p:nvPr>
        </p:nvSpPr>
        <p:spPr>
          <a:xfrm>
            <a:off x="914400" y="746125"/>
            <a:ext cx="4965700" cy="3724275"/>
          </a:xfrm>
          <a:ln/>
        </p:spPr>
      </p:sp>
      <p:sp>
        <p:nvSpPr>
          <p:cNvPr id="473091" name="Rectangle 3"/>
          <p:cNvSpPr>
            <a:spLocks noGrp="1" noChangeArrowheads="1"/>
          </p:cNvSpPr>
          <p:nvPr>
            <p:ph type="body" idx="1"/>
          </p:nvPr>
        </p:nvSpPr>
        <p:spPr>
          <a:xfrm>
            <a:off x="679147" y="4718456"/>
            <a:ext cx="5436207" cy="4467358"/>
          </a:xfrm>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CEF31-4D4A-456E-B3C1-6E4EE034BF40}" type="slidenum">
              <a:rPr lang="en-US"/>
              <a:pPr/>
              <a:t>20</a:t>
            </a:fld>
            <a:endParaRPr lang="en-US"/>
          </a:p>
        </p:txBody>
      </p:sp>
      <p:sp>
        <p:nvSpPr>
          <p:cNvPr id="404482" name="Rectangle 2"/>
          <p:cNvSpPr>
            <a:spLocks noGrp="1" noRot="1" noChangeAspect="1" noChangeArrowheads="1" noTextEdit="1"/>
          </p:cNvSpPr>
          <p:nvPr>
            <p:ph type="sldImg"/>
          </p:nvPr>
        </p:nvSpPr>
        <p:spPr>
          <a:xfrm>
            <a:off x="915988" y="746125"/>
            <a:ext cx="4962525" cy="3722688"/>
          </a:xfrm>
          <a:ln/>
        </p:spPr>
      </p:sp>
      <p:sp>
        <p:nvSpPr>
          <p:cNvPr id="4044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81A27-27AB-4D1F-A9A7-96E1E3C6610D}" type="slidenum">
              <a:rPr lang="en-US"/>
              <a:pPr/>
              <a:t>3</a:t>
            </a:fld>
            <a:endParaRPr lang="en-US"/>
          </a:p>
        </p:txBody>
      </p:sp>
      <p:sp>
        <p:nvSpPr>
          <p:cNvPr id="460802" name="Rectangle 2"/>
          <p:cNvSpPr>
            <a:spLocks noGrp="1" noRot="1" noChangeAspect="1" noChangeArrowheads="1" noTextEdit="1"/>
          </p:cNvSpPr>
          <p:nvPr>
            <p:ph type="sldImg"/>
          </p:nvPr>
        </p:nvSpPr>
        <p:spPr>
          <a:xfrm>
            <a:off x="917575" y="747713"/>
            <a:ext cx="4960938" cy="3722687"/>
          </a:xfrm>
          <a:ln/>
        </p:spPr>
      </p:sp>
      <p:sp>
        <p:nvSpPr>
          <p:cNvPr id="460803" name="Rectangle 3"/>
          <p:cNvSpPr>
            <a:spLocks noGrp="1" noChangeArrowheads="1"/>
          </p:cNvSpPr>
          <p:nvPr>
            <p:ph type="body" idx="1"/>
          </p:nvPr>
        </p:nvSpPr>
        <p:spPr>
          <a:xfrm>
            <a:off x="679147" y="4718456"/>
            <a:ext cx="5436207" cy="4465817"/>
          </a:xfrm>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93D77-0F62-4CAB-B064-E565BBC02F76}" type="slidenum">
              <a:rPr lang="en-US"/>
              <a:pPr/>
              <a:t>21</a:t>
            </a:fld>
            <a:endParaRPr lang="en-US"/>
          </a:p>
        </p:txBody>
      </p:sp>
      <p:sp>
        <p:nvSpPr>
          <p:cNvPr id="475138" name="Rectangle 2"/>
          <p:cNvSpPr>
            <a:spLocks noGrp="1" noRot="1" noChangeAspect="1" noChangeArrowheads="1" noTextEdit="1"/>
          </p:cNvSpPr>
          <p:nvPr>
            <p:ph type="sldImg"/>
          </p:nvPr>
        </p:nvSpPr>
        <p:spPr>
          <a:xfrm>
            <a:off x="914400" y="746125"/>
            <a:ext cx="4965700" cy="3724275"/>
          </a:xfrm>
          <a:ln/>
        </p:spPr>
      </p:sp>
      <p:sp>
        <p:nvSpPr>
          <p:cNvPr id="475139" name="Rectangle 3"/>
          <p:cNvSpPr>
            <a:spLocks noGrp="1" noChangeArrowheads="1"/>
          </p:cNvSpPr>
          <p:nvPr>
            <p:ph type="body" idx="1"/>
          </p:nvPr>
        </p:nvSpPr>
        <p:spPr>
          <a:xfrm>
            <a:off x="679147" y="4718456"/>
            <a:ext cx="5436207" cy="4467358"/>
          </a:xfrm>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737F1-5BD2-453B-9E23-8AF6EF227FE7}" type="slidenum">
              <a:rPr lang="en-US"/>
              <a:pPr/>
              <a:t>22</a:t>
            </a:fld>
            <a:endParaRPr lang="en-US"/>
          </a:p>
        </p:txBody>
      </p:sp>
      <p:sp>
        <p:nvSpPr>
          <p:cNvPr id="405506" name="Rectangle 2"/>
          <p:cNvSpPr>
            <a:spLocks noGrp="1" noRot="1" noChangeAspect="1" noChangeArrowheads="1" noTextEdit="1"/>
          </p:cNvSpPr>
          <p:nvPr>
            <p:ph type="sldImg"/>
          </p:nvPr>
        </p:nvSpPr>
        <p:spPr>
          <a:xfrm>
            <a:off x="915988" y="746125"/>
            <a:ext cx="4962525" cy="3722688"/>
          </a:xfrm>
          <a:ln/>
        </p:spPr>
      </p:sp>
      <p:sp>
        <p:nvSpPr>
          <p:cNvPr id="40550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04C13-1BDA-4337-A670-BD4A94244BE2}" type="slidenum">
              <a:rPr lang="en-US"/>
              <a:pPr/>
              <a:t>23</a:t>
            </a:fld>
            <a:endParaRPr lang="en-US"/>
          </a:p>
        </p:txBody>
      </p:sp>
      <p:sp>
        <p:nvSpPr>
          <p:cNvPr id="479234" name="Rectangle 2"/>
          <p:cNvSpPr>
            <a:spLocks noGrp="1" noRot="1" noChangeAspect="1" noChangeArrowheads="1" noTextEdit="1"/>
          </p:cNvSpPr>
          <p:nvPr>
            <p:ph type="sldImg"/>
          </p:nvPr>
        </p:nvSpPr>
        <p:spPr>
          <a:xfrm>
            <a:off x="914400" y="746125"/>
            <a:ext cx="4965700" cy="3724275"/>
          </a:xfrm>
          <a:ln/>
        </p:spPr>
      </p:sp>
      <p:sp>
        <p:nvSpPr>
          <p:cNvPr id="479235" name="Rectangle 3"/>
          <p:cNvSpPr>
            <a:spLocks noGrp="1" noChangeArrowheads="1"/>
          </p:cNvSpPr>
          <p:nvPr>
            <p:ph type="body" idx="1"/>
          </p:nvPr>
        </p:nvSpPr>
        <p:spPr>
          <a:xfrm>
            <a:off x="679147" y="4718456"/>
            <a:ext cx="5436207" cy="4467358"/>
          </a:xfrm>
        </p:spPr>
        <p:txBody>
          <a:bodyPr/>
          <a:lstStyle/>
          <a:p>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9FB88-9C6C-48E9-9FF9-51653443A1D3}" type="slidenum">
              <a:rPr lang="en-US"/>
              <a:pPr/>
              <a:t>24</a:t>
            </a:fld>
            <a:endParaRPr lang="en-US"/>
          </a:p>
        </p:txBody>
      </p:sp>
      <p:sp>
        <p:nvSpPr>
          <p:cNvPr id="409602" name="Rectangle 2"/>
          <p:cNvSpPr>
            <a:spLocks noGrp="1" noRot="1" noChangeAspect="1" noChangeArrowheads="1" noTextEdit="1"/>
          </p:cNvSpPr>
          <p:nvPr>
            <p:ph type="sldImg"/>
          </p:nvPr>
        </p:nvSpPr>
        <p:spPr>
          <a:xfrm>
            <a:off x="915988" y="746125"/>
            <a:ext cx="4962525" cy="3722688"/>
          </a:xfrm>
          <a:ln/>
        </p:spPr>
      </p:sp>
      <p:sp>
        <p:nvSpPr>
          <p:cNvPr id="40960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E0DA87-4B28-456C-B8DC-ADB85A6A3490}" type="slidenum">
              <a:rPr lang="en-US"/>
              <a:pPr/>
              <a:t>25</a:t>
            </a:fld>
            <a:endParaRPr lang="en-US"/>
          </a:p>
        </p:txBody>
      </p:sp>
      <p:sp>
        <p:nvSpPr>
          <p:cNvPr id="410626" name="Rectangle 2"/>
          <p:cNvSpPr>
            <a:spLocks noGrp="1" noRot="1" noChangeAspect="1" noChangeArrowheads="1" noTextEdit="1"/>
          </p:cNvSpPr>
          <p:nvPr>
            <p:ph type="sldImg"/>
          </p:nvPr>
        </p:nvSpPr>
        <p:spPr>
          <a:xfrm>
            <a:off x="915988" y="746125"/>
            <a:ext cx="4962525" cy="3722688"/>
          </a:xfrm>
          <a:ln/>
        </p:spPr>
      </p:sp>
      <p:sp>
        <p:nvSpPr>
          <p:cNvPr id="4106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84CD3-D541-442F-B014-6356C29368D7}" type="slidenum">
              <a:rPr lang="en-US"/>
              <a:pPr/>
              <a:t>26</a:t>
            </a:fld>
            <a:endParaRPr lang="en-US"/>
          </a:p>
        </p:txBody>
      </p:sp>
      <p:sp>
        <p:nvSpPr>
          <p:cNvPr id="1941506" name="Rectangle 2"/>
          <p:cNvSpPr>
            <a:spLocks noGrp="1" noRot="1" noChangeAspect="1" noChangeArrowheads="1" noTextEdit="1"/>
          </p:cNvSpPr>
          <p:nvPr>
            <p:ph type="sldImg"/>
          </p:nvPr>
        </p:nvSpPr>
        <p:spPr>
          <a:ln/>
        </p:spPr>
      </p:sp>
      <p:sp>
        <p:nvSpPr>
          <p:cNvPr id="194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9A1C1-79AF-4139-A371-378BEFFC8DAD}" type="slidenum">
              <a:rPr lang="en-US"/>
              <a:pPr/>
              <a:t>27</a:t>
            </a:fld>
            <a:endParaRPr lang="en-US"/>
          </a:p>
        </p:txBody>
      </p:sp>
      <p:sp>
        <p:nvSpPr>
          <p:cNvPr id="1948674" name="Rectangle 2"/>
          <p:cNvSpPr>
            <a:spLocks noGrp="1" noRot="1" noChangeAspect="1" noChangeArrowheads="1" noTextEdit="1"/>
          </p:cNvSpPr>
          <p:nvPr>
            <p:ph type="sldImg"/>
          </p:nvPr>
        </p:nvSpPr>
        <p:spPr>
          <a:ln/>
        </p:spPr>
      </p:sp>
      <p:sp>
        <p:nvSpPr>
          <p:cNvPr id="19486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88E7D-80FD-471D-9DC4-092D64ED94D4}" type="slidenum">
              <a:rPr lang="en-US"/>
              <a:pPr/>
              <a:t>28</a:t>
            </a:fld>
            <a:endParaRPr lang="en-US"/>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1ABD5-FBAB-40C4-BC3A-0F4009C0C058}" type="slidenum">
              <a:rPr lang="en-US"/>
              <a:pPr/>
              <a:t>29</a:t>
            </a:fld>
            <a:endParaRPr lang="en-US"/>
          </a:p>
        </p:txBody>
      </p:sp>
      <p:sp>
        <p:nvSpPr>
          <p:cNvPr id="2397186" name="Rectangle 2"/>
          <p:cNvSpPr>
            <a:spLocks noGrp="1" noRot="1" noChangeAspect="1" noChangeArrowheads="1" noTextEdit="1"/>
          </p:cNvSpPr>
          <p:nvPr>
            <p:ph type="sldImg"/>
          </p:nvPr>
        </p:nvSpPr>
        <p:spPr>
          <a:ln/>
        </p:spPr>
      </p:sp>
      <p:sp>
        <p:nvSpPr>
          <p:cNvPr id="2397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566B4-8BBC-4CCF-9C24-9E183CE5D4FA}" type="slidenum">
              <a:rPr lang="en-US"/>
              <a:pPr/>
              <a:t>30</a:t>
            </a:fld>
            <a:endParaRPr lang="en-US"/>
          </a:p>
        </p:txBody>
      </p:sp>
      <p:sp>
        <p:nvSpPr>
          <p:cNvPr id="1955842" name="Rectangle 2"/>
          <p:cNvSpPr>
            <a:spLocks noGrp="1" noRot="1" noChangeAspect="1" noChangeArrowheads="1" noTextEdit="1"/>
          </p:cNvSpPr>
          <p:nvPr>
            <p:ph type="sldImg"/>
          </p:nvPr>
        </p:nvSpPr>
        <p:spPr>
          <a:ln/>
        </p:spPr>
      </p:sp>
      <p:sp>
        <p:nvSpPr>
          <p:cNvPr id="195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2A8EC-68A3-4C19-B737-2509B18CF5C8}" type="slidenum">
              <a:rPr lang="en-US"/>
              <a:pPr/>
              <a:t>4</a:t>
            </a:fld>
            <a:endParaRPr lang="en-US"/>
          </a:p>
        </p:txBody>
      </p:sp>
      <p:sp>
        <p:nvSpPr>
          <p:cNvPr id="264194" name="Rectangle 2"/>
          <p:cNvSpPr>
            <a:spLocks noGrp="1" noRot="1" noChangeAspect="1" noChangeArrowheads="1" noTextEdit="1"/>
          </p:cNvSpPr>
          <p:nvPr>
            <p:ph type="sldImg"/>
          </p:nvPr>
        </p:nvSpPr>
        <p:spPr>
          <a:xfrm>
            <a:off x="915988" y="746125"/>
            <a:ext cx="4962525" cy="3722688"/>
          </a:xfrm>
          <a:ln/>
        </p:spPr>
      </p:sp>
      <p:sp>
        <p:nvSpPr>
          <p:cNvPr id="2641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748C2-BACF-4F25-9D8A-22D9118AAC63}" type="slidenum">
              <a:rPr lang="en-US"/>
              <a:pPr/>
              <a:t>31</a:t>
            </a:fld>
            <a:endParaRPr lang="en-US"/>
          </a:p>
        </p:txBody>
      </p:sp>
      <p:sp>
        <p:nvSpPr>
          <p:cNvPr id="2627586" name="Rectangle 2"/>
          <p:cNvSpPr>
            <a:spLocks noGrp="1" noRot="1" noChangeAspect="1" noChangeArrowheads="1" noTextEdit="1"/>
          </p:cNvSpPr>
          <p:nvPr>
            <p:ph type="sldImg"/>
          </p:nvPr>
        </p:nvSpPr>
        <p:spPr>
          <a:ln/>
        </p:spPr>
      </p:sp>
      <p:sp>
        <p:nvSpPr>
          <p:cNvPr id="2627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748C2-BACF-4F25-9D8A-22D9118AAC63}" type="slidenum">
              <a:rPr lang="en-US"/>
              <a:pPr/>
              <a:t>32</a:t>
            </a:fld>
            <a:endParaRPr lang="en-US"/>
          </a:p>
        </p:txBody>
      </p:sp>
      <p:sp>
        <p:nvSpPr>
          <p:cNvPr id="2627586" name="Rectangle 2"/>
          <p:cNvSpPr>
            <a:spLocks noGrp="1" noRot="1" noChangeAspect="1" noChangeArrowheads="1" noTextEdit="1"/>
          </p:cNvSpPr>
          <p:nvPr>
            <p:ph type="sldImg"/>
          </p:nvPr>
        </p:nvSpPr>
        <p:spPr>
          <a:ln/>
        </p:spPr>
      </p:sp>
      <p:sp>
        <p:nvSpPr>
          <p:cNvPr id="2627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EE493-F1D0-4594-B08C-4CEF1B9196CF}" type="slidenum">
              <a:rPr lang="en-US"/>
              <a:pPr/>
              <a:t>33</a:t>
            </a:fld>
            <a:endParaRPr lang="en-US"/>
          </a:p>
        </p:txBody>
      </p:sp>
      <p:sp>
        <p:nvSpPr>
          <p:cNvPr id="2629634" name="Rectangle 2"/>
          <p:cNvSpPr>
            <a:spLocks noGrp="1" noRot="1" noChangeAspect="1" noChangeArrowheads="1" noTextEdit="1"/>
          </p:cNvSpPr>
          <p:nvPr>
            <p:ph type="sldImg"/>
          </p:nvPr>
        </p:nvSpPr>
        <p:spPr>
          <a:ln/>
        </p:spPr>
      </p:sp>
      <p:sp>
        <p:nvSpPr>
          <p:cNvPr id="26296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1CB6E-F8F6-4048-86BE-B73F954ECAC5}" type="slidenum">
              <a:rPr lang="en-US"/>
              <a:pPr/>
              <a:t>34</a:t>
            </a:fld>
            <a:endParaRPr lang="en-US"/>
          </a:p>
        </p:txBody>
      </p:sp>
      <p:sp>
        <p:nvSpPr>
          <p:cNvPr id="2631682" name="Rectangle 2"/>
          <p:cNvSpPr>
            <a:spLocks noGrp="1" noRot="1" noChangeAspect="1" noChangeArrowheads="1" noTextEdit="1"/>
          </p:cNvSpPr>
          <p:nvPr>
            <p:ph type="sldImg"/>
          </p:nvPr>
        </p:nvSpPr>
        <p:spPr>
          <a:ln/>
        </p:spPr>
      </p:sp>
      <p:sp>
        <p:nvSpPr>
          <p:cNvPr id="2631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1CB6E-F8F6-4048-86BE-B73F954ECAC5}" type="slidenum">
              <a:rPr lang="en-US"/>
              <a:pPr/>
              <a:t>35</a:t>
            </a:fld>
            <a:endParaRPr lang="en-US"/>
          </a:p>
        </p:txBody>
      </p:sp>
      <p:sp>
        <p:nvSpPr>
          <p:cNvPr id="2631682" name="Rectangle 2"/>
          <p:cNvSpPr>
            <a:spLocks noGrp="1" noRot="1" noChangeAspect="1" noChangeArrowheads="1" noTextEdit="1"/>
          </p:cNvSpPr>
          <p:nvPr>
            <p:ph type="sldImg"/>
          </p:nvPr>
        </p:nvSpPr>
        <p:spPr>
          <a:ln/>
        </p:spPr>
      </p:sp>
      <p:sp>
        <p:nvSpPr>
          <p:cNvPr id="2631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3E8E3-EB2E-43E5-ABE9-580CAA949DA0}" type="slidenum">
              <a:rPr lang="en-US"/>
              <a:pPr/>
              <a:t>36</a:t>
            </a:fld>
            <a:endParaRPr lang="en-US"/>
          </a:p>
        </p:txBody>
      </p:sp>
      <p:sp>
        <p:nvSpPr>
          <p:cNvPr id="2110466" name="Rectangle 2"/>
          <p:cNvSpPr>
            <a:spLocks noGrp="1" noRot="1" noChangeAspect="1" noChangeArrowheads="1" noTextEdit="1"/>
          </p:cNvSpPr>
          <p:nvPr>
            <p:ph type="sldImg"/>
          </p:nvPr>
        </p:nvSpPr>
        <p:spPr>
          <a:ln/>
        </p:spPr>
      </p:sp>
      <p:sp>
        <p:nvSpPr>
          <p:cNvPr id="211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86B3B-294A-47C2-AA9E-858849558F05}" type="slidenum">
              <a:rPr lang="en-US"/>
              <a:pPr/>
              <a:t>37</a:t>
            </a:fld>
            <a:endParaRPr lang="en-US"/>
          </a:p>
        </p:txBody>
      </p:sp>
      <p:sp>
        <p:nvSpPr>
          <p:cNvPr id="2204674" name="Rectangle 2"/>
          <p:cNvSpPr>
            <a:spLocks noGrp="1" noRot="1" noChangeAspect="1" noChangeArrowheads="1" noTextEdit="1"/>
          </p:cNvSpPr>
          <p:nvPr>
            <p:ph type="sldImg"/>
          </p:nvPr>
        </p:nvSpPr>
        <p:spPr>
          <a:ln/>
        </p:spPr>
      </p:sp>
      <p:sp>
        <p:nvSpPr>
          <p:cNvPr id="2204675" name="Rectangle 3"/>
          <p:cNvSpPr>
            <a:spLocks noGrp="1" noChangeArrowheads="1"/>
          </p:cNvSpPr>
          <p:nvPr>
            <p:ph type="body" idx="1"/>
          </p:nvPr>
        </p:nvSpPr>
        <p:spPr/>
        <p:txBody>
          <a:bodyPr/>
          <a:lstStyle/>
          <a:p>
            <a:r>
              <a:rPr lang="en-US" dirty="0" err="1" smtClean="0"/>
              <a:t>Flachheit</a:t>
            </a:r>
            <a:r>
              <a:rPr lang="en-US" dirty="0" smtClean="0"/>
              <a:t>, </a:t>
            </a:r>
            <a:r>
              <a:rPr lang="en-US" dirty="0" err="1" smtClean="0"/>
              <a:t>Platitüde</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2337D-0252-4D7E-A00E-32B3AB2FAEDB}" type="slidenum">
              <a:rPr lang="en-US"/>
              <a:pPr/>
              <a:t>38</a:t>
            </a:fld>
            <a:endParaRPr lang="en-US"/>
          </a:p>
        </p:txBody>
      </p:sp>
      <p:sp>
        <p:nvSpPr>
          <p:cNvPr id="2157570" name="Rectangle 2"/>
          <p:cNvSpPr>
            <a:spLocks noGrp="1" noRot="1" noChangeAspect="1" noChangeArrowheads="1" noTextEdit="1"/>
          </p:cNvSpPr>
          <p:nvPr>
            <p:ph type="sldImg"/>
          </p:nvPr>
        </p:nvSpPr>
        <p:spPr>
          <a:ln/>
        </p:spPr>
      </p:sp>
      <p:sp>
        <p:nvSpPr>
          <p:cNvPr id="215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D82EA-3919-46F1-A49F-4F87D52A878F}" type="slidenum">
              <a:rPr lang="en-US"/>
              <a:pPr/>
              <a:t>39</a:t>
            </a:fld>
            <a:endParaRPr lang="en-US"/>
          </a:p>
        </p:txBody>
      </p:sp>
      <p:sp>
        <p:nvSpPr>
          <p:cNvPr id="2165762" name="Rectangle 2"/>
          <p:cNvSpPr>
            <a:spLocks noGrp="1" noRot="1" noChangeAspect="1" noChangeArrowheads="1" noTextEdit="1"/>
          </p:cNvSpPr>
          <p:nvPr>
            <p:ph type="sldImg"/>
          </p:nvPr>
        </p:nvSpPr>
        <p:spPr>
          <a:ln/>
        </p:spPr>
      </p:sp>
      <p:sp>
        <p:nvSpPr>
          <p:cNvPr id="2165763" name="Rectangle 3"/>
          <p:cNvSpPr>
            <a:spLocks noGrp="1" noChangeArrowheads="1"/>
          </p:cNvSpPr>
          <p:nvPr>
            <p:ph type="body" idx="1"/>
          </p:nvPr>
        </p:nvSpPr>
        <p:spPr/>
        <p:txBody>
          <a:bodyPr/>
          <a:lstStyle/>
          <a:p>
            <a:r>
              <a:rPr lang="en-US" dirty="0" err="1" smtClean="0"/>
              <a:t>Hypothesen</a:t>
            </a:r>
            <a:r>
              <a:rPr lang="en-US" baseline="0" dirty="0" smtClean="0"/>
              <a:t> </a:t>
            </a:r>
            <a:r>
              <a:rPr lang="en-US" baseline="0" smtClean="0"/>
              <a:t>und Abh</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AA378-51B8-45CB-8E66-67116A724070}" type="slidenum">
              <a:rPr lang="en-US"/>
              <a:pPr/>
              <a:t>40</a:t>
            </a:fld>
            <a:endParaRPr lang="en-US"/>
          </a:p>
        </p:txBody>
      </p:sp>
      <p:sp>
        <p:nvSpPr>
          <p:cNvPr id="2212866" name="Rectangle 2"/>
          <p:cNvSpPr>
            <a:spLocks noGrp="1" noRot="1" noChangeAspect="1" noChangeArrowheads="1" noTextEdit="1"/>
          </p:cNvSpPr>
          <p:nvPr>
            <p:ph type="sldImg"/>
          </p:nvPr>
        </p:nvSpPr>
        <p:spPr>
          <a:ln/>
        </p:spPr>
      </p:sp>
      <p:sp>
        <p:nvSpPr>
          <p:cNvPr id="221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5A8A0-DD15-4A8E-9A15-33046D9D3BB7}" type="slidenum">
              <a:rPr lang="en-US"/>
              <a:pPr/>
              <a:t>5</a:t>
            </a:fld>
            <a:endParaRPr lang="en-US"/>
          </a:p>
        </p:txBody>
      </p:sp>
      <p:sp>
        <p:nvSpPr>
          <p:cNvPr id="271362" name="Rectangle 2"/>
          <p:cNvSpPr>
            <a:spLocks noGrp="1" noRot="1" noChangeAspect="1" noChangeArrowheads="1" noTextEdit="1"/>
          </p:cNvSpPr>
          <p:nvPr>
            <p:ph type="sldImg"/>
          </p:nvPr>
        </p:nvSpPr>
        <p:spPr>
          <a:xfrm>
            <a:off x="915988" y="746125"/>
            <a:ext cx="4962525" cy="3722688"/>
          </a:xfrm>
          <a:ln/>
        </p:spPr>
      </p:sp>
      <p:sp>
        <p:nvSpPr>
          <p:cNvPr id="2713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AA378-51B8-45CB-8E66-67116A724070}" type="slidenum">
              <a:rPr lang="en-US"/>
              <a:pPr/>
              <a:t>41</a:t>
            </a:fld>
            <a:endParaRPr lang="en-US"/>
          </a:p>
        </p:txBody>
      </p:sp>
      <p:sp>
        <p:nvSpPr>
          <p:cNvPr id="2212866" name="Rectangle 2"/>
          <p:cNvSpPr>
            <a:spLocks noGrp="1" noRot="1" noChangeAspect="1" noChangeArrowheads="1" noTextEdit="1"/>
          </p:cNvSpPr>
          <p:nvPr>
            <p:ph type="sldImg"/>
          </p:nvPr>
        </p:nvSpPr>
        <p:spPr>
          <a:ln/>
        </p:spPr>
      </p:sp>
      <p:sp>
        <p:nvSpPr>
          <p:cNvPr id="221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432CAC-AFB7-494C-972F-45DC099EBCBB}" type="slidenum">
              <a:rPr lang="en-US"/>
              <a:pPr/>
              <a:t>42</a:t>
            </a:fld>
            <a:endParaRPr lang="en-US"/>
          </a:p>
        </p:txBody>
      </p:sp>
      <p:sp>
        <p:nvSpPr>
          <p:cNvPr id="2227202" name="Rectangle 2"/>
          <p:cNvSpPr>
            <a:spLocks noGrp="1" noRot="1" noChangeAspect="1" noChangeArrowheads="1" noTextEdit="1"/>
          </p:cNvSpPr>
          <p:nvPr>
            <p:ph type="sldImg"/>
          </p:nvPr>
        </p:nvSpPr>
        <p:spPr>
          <a:ln/>
        </p:spPr>
      </p:sp>
      <p:sp>
        <p:nvSpPr>
          <p:cNvPr id="2227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4C9FD-7073-4273-97D2-DD66A83D4356}" type="slidenum">
              <a:rPr lang="en-US"/>
              <a:pPr/>
              <a:t>43</a:t>
            </a:fld>
            <a:endParaRPr lang="en-US"/>
          </a:p>
        </p:txBody>
      </p:sp>
      <p:sp>
        <p:nvSpPr>
          <p:cNvPr id="411650" name="Rectangle 2"/>
          <p:cNvSpPr>
            <a:spLocks noGrp="1" noRot="1" noChangeAspect="1" noChangeArrowheads="1" noTextEdit="1"/>
          </p:cNvSpPr>
          <p:nvPr>
            <p:ph type="sldImg"/>
          </p:nvPr>
        </p:nvSpPr>
        <p:spPr>
          <a:xfrm>
            <a:off x="915988" y="746125"/>
            <a:ext cx="4962525" cy="3722688"/>
          </a:xfrm>
          <a:ln/>
        </p:spPr>
      </p:sp>
      <p:sp>
        <p:nvSpPr>
          <p:cNvPr id="411651"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F6B72-0EA9-4D8B-AD6F-D8992115D43D}" type="slidenum">
              <a:rPr lang="en-US"/>
              <a:pPr/>
              <a:t>44</a:t>
            </a:fld>
            <a:endParaRPr lang="en-US"/>
          </a:p>
        </p:txBody>
      </p:sp>
      <p:sp>
        <p:nvSpPr>
          <p:cNvPr id="412674" name="Rectangle 2"/>
          <p:cNvSpPr>
            <a:spLocks noGrp="1" noRot="1" noChangeAspect="1" noChangeArrowheads="1" noTextEdit="1"/>
          </p:cNvSpPr>
          <p:nvPr>
            <p:ph type="sldImg"/>
          </p:nvPr>
        </p:nvSpPr>
        <p:spPr>
          <a:xfrm>
            <a:off x="915988" y="746125"/>
            <a:ext cx="4962525" cy="3722688"/>
          </a:xfrm>
          <a:ln/>
        </p:spPr>
      </p:sp>
      <p:sp>
        <p:nvSpPr>
          <p:cNvPr id="4126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24FF0-CC2F-4CF6-9A26-4C83018F8079}" type="slidenum">
              <a:rPr lang="en-US"/>
              <a:pPr/>
              <a:t>45</a:t>
            </a:fld>
            <a:endParaRPr lang="en-US"/>
          </a:p>
        </p:txBody>
      </p:sp>
      <p:sp>
        <p:nvSpPr>
          <p:cNvPr id="513026" name="Rectangle 2"/>
          <p:cNvSpPr>
            <a:spLocks noGrp="1" noRot="1" noChangeAspect="1" noChangeArrowheads="1" noTextEdit="1"/>
          </p:cNvSpPr>
          <p:nvPr>
            <p:ph type="sldImg"/>
          </p:nvPr>
        </p:nvSpPr>
        <p:spPr>
          <a:xfrm>
            <a:off x="915988" y="746125"/>
            <a:ext cx="4965700" cy="3724275"/>
          </a:xfrm>
          <a:ln/>
        </p:spPr>
      </p:sp>
      <p:sp>
        <p:nvSpPr>
          <p:cNvPr id="513027" name="Rectangle 3"/>
          <p:cNvSpPr>
            <a:spLocks noGrp="1" noChangeArrowheads="1"/>
          </p:cNvSpPr>
          <p:nvPr>
            <p:ph type="body" idx="1"/>
          </p:nvPr>
        </p:nvSpPr>
        <p:spPr>
          <a:xfrm>
            <a:off x="679147" y="4718456"/>
            <a:ext cx="5436207" cy="4467358"/>
          </a:xfrm>
        </p:spPr>
        <p:txBody>
          <a:bodyPr/>
          <a:lstStyle/>
          <a:p>
            <a:endParaRPr lang="fr-F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B605A-0856-476F-A89A-2FE455153CB9}" type="slidenum">
              <a:rPr lang="en-US"/>
              <a:pPr/>
              <a:t>46</a:t>
            </a:fld>
            <a:endParaRPr lang="en-US"/>
          </a:p>
        </p:txBody>
      </p:sp>
      <p:sp>
        <p:nvSpPr>
          <p:cNvPr id="515074" name="Rectangle 2"/>
          <p:cNvSpPr>
            <a:spLocks noGrp="1" noRot="1" noChangeAspect="1" noChangeArrowheads="1" noTextEdit="1"/>
          </p:cNvSpPr>
          <p:nvPr>
            <p:ph type="sldImg"/>
          </p:nvPr>
        </p:nvSpPr>
        <p:spPr>
          <a:xfrm>
            <a:off x="914400" y="746125"/>
            <a:ext cx="4965700" cy="3724275"/>
          </a:xfrm>
          <a:ln/>
        </p:spPr>
      </p:sp>
      <p:sp>
        <p:nvSpPr>
          <p:cNvPr id="515075" name="Rectangle 3"/>
          <p:cNvSpPr>
            <a:spLocks noGrp="1" noChangeArrowheads="1"/>
          </p:cNvSpPr>
          <p:nvPr>
            <p:ph type="body" idx="1"/>
          </p:nvPr>
        </p:nvSpPr>
        <p:spPr>
          <a:xfrm>
            <a:off x="679147" y="4718456"/>
            <a:ext cx="5436207" cy="4467358"/>
          </a:xfrm>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79AB4-FC08-4034-81BA-A5302F99DE3F}" type="slidenum">
              <a:rPr lang="en-US"/>
              <a:pPr/>
              <a:t>47</a:t>
            </a:fld>
            <a:endParaRPr lang="en-US"/>
          </a:p>
        </p:txBody>
      </p:sp>
      <p:sp>
        <p:nvSpPr>
          <p:cNvPr id="517122" name="Rectangle 2"/>
          <p:cNvSpPr>
            <a:spLocks noGrp="1" noRot="1" noChangeAspect="1" noChangeArrowheads="1" noTextEdit="1"/>
          </p:cNvSpPr>
          <p:nvPr>
            <p:ph type="sldImg"/>
          </p:nvPr>
        </p:nvSpPr>
        <p:spPr>
          <a:xfrm>
            <a:off x="914400" y="746125"/>
            <a:ext cx="4965700" cy="3724275"/>
          </a:xfrm>
          <a:ln/>
        </p:spPr>
      </p:sp>
      <p:sp>
        <p:nvSpPr>
          <p:cNvPr id="517123" name="Rectangle 3"/>
          <p:cNvSpPr>
            <a:spLocks noGrp="1" noChangeArrowheads="1"/>
          </p:cNvSpPr>
          <p:nvPr>
            <p:ph type="body" idx="1"/>
          </p:nvPr>
        </p:nvSpPr>
        <p:spPr>
          <a:xfrm>
            <a:off x="679147" y="4718456"/>
            <a:ext cx="5436207" cy="4467358"/>
          </a:xfrm>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92AED-FE7B-413A-B7EB-15B4727B04BD}" type="slidenum">
              <a:rPr lang="en-US"/>
              <a:pPr/>
              <a:t>48</a:t>
            </a:fld>
            <a:endParaRPr lang="en-US"/>
          </a:p>
        </p:txBody>
      </p:sp>
      <p:sp>
        <p:nvSpPr>
          <p:cNvPr id="519170" name="Rectangle 2"/>
          <p:cNvSpPr>
            <a:spLocks noGrp="1" noRot="1" noChangeAspect="1" noChangeArrowheads="1" noTextEdit="1"/>
          </p:cNvSpPr>
          <p:nvPr>
            <p:ph type="sldImg"/>
          </p:nvPr>
        </p:nvSpPr>
        <p:spPr>
          <a:xfrm>
            <a:off x="915988" y="746125"/>
            <a:ext cx="4965700" cy="3724275"/>
          </a:xfrm>
          <a:ln/>
        </p:spPr>
      </p:sp>
      <p:sp>
        <p:nvSpPr>
          <p:cNvPr id="519171" name="Rectangle 3"/>
          <p:cNvSpPr>
            <a:spLocks noGrp="1" noChangeArrowheads="1"/>
          </p:cNvSpPr>
          <p:nvPr>
            <p:ph type="body" idx="1"/>
          </p:nvPr>
        </p:nvSpPr>
        <p:spPr>
          <a:xfrm>
            <a:off x="679147" y="4718456"/>
            <a:ext cx="5436207" cy="4467358"/>
          </a:xfrm>
        </p:spPr>
        <p:txBody>
          <a:bodyPr/>
          <a:lstStyle/>
          <a:p>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F029D-3452-4DEB-B5FD-EA96F14DB8B1}" type="slidenum">
              <a:rPr lang="en-US"/>
              <a:pPr/>
              <a:t>49</a:t>
            </a:fld>
            <a:endParaRPr lang="en-US"/>
          </a:p>
        </p:txBody>
      </p:sp>
      <p:sp>
        <p:nvSpPr>
          <p:cNvPr id="521218" name="Rectangle 2"/>
          <p:cNvSpPr>
            <a:spLocks noGrp="1" noRot="1" noChangeAspect="1" noChangeArrowheads="1" noTextEdit="1"/>
          </p:cNvSpPr>
          <p:nvPr>
            <p:ph type="sldImg"/>
          </p:nvPr>
        </p:nvSpPr>
        <p:spPr>
          <a:xfrm>
            <a:off x="914400" y="746125"/>
            <a:ext cx="4965700" cy="3724275"/>
          </a:xfrm>
          <a:ln/>
        </p:spPr>
      </p:sp>
      <p:sp>
        <p:nvSpPr>
          <p:cNvPr id="521219" name="Rectangle 3"/>
          <p:cNvSpPr>
            <a:spLocks noGrp="1" noChangeArrowheads="1"/>
          </p:cNvSpPr>
          <p:nvPr>
            <p:ph type="body" idx="1"/>
          </p:nvPr>
        </p:nvSpPr>
        <p:spPr>
          <a:xfrm>
            <a:off x="679147" y="4718456"/>
            <a:ext cx="5436207" cy="4467358"/>
          </a:xfrm>
        </p:spPr>
        <p:txBody>
          <a:bodyPr/>
          <a:lstStyle/>
          <a:p>
            <a:endParaRPr lang="de-DE"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1EA65-9595-4DDA-8798-BEAF7751471F}" type="slidenum">
              <a:rPr lang="en-US"/>
              <a:pPr/>
              <a:t>50</a:t>
            </a:fld>
            <a:endParaRPr lang="en-US"/>
          </a:p>
        </p:txBody>
      </p:sp>
      <p:sp>
        <p:nvSpPr>
          <p:cNvPr id="523266" name="Rectangle 2"/>
          <p:cNvSpPr>
            <a:spLocks noGrp="1" noRot="1" noChangeAspect="1" noChangeArrowheads="1" noTextEdit="1"/>
          </p:cNvSpPr>
          <p:nvPr>
            <p:ph type="sldImg"/>
          </p:nvPr>
        </p:nvSpPr>
        <p:spPr>
          <a:xfrm>
            <a:off x="914400" y="746125"/>
            <a:ext cx="4965700" cy="3724275"/>
          </a:xfrm>
          <a:ln/>
        </p:spPr>
      </p:sp>
      <p:sp>
        <p:nvSpPr>
          <p:cNvPr id="523267" name="Rectangle 3"/>
          <p:cNvSpPr>
            <a:spLocks noGrp="1" noChangeArrowheads="1"/>
          </p:cNvSpPr>
          <p:nvPr>
            <p:ph type="body" idx="1"/>
          </p:nvPr>
        </p:nvSpPr>
        <p:spPr>
          <a:xfrm>
            <a:off x="679147" y="4718456"/>
            <a:ext cx="5436207" cy="4467358"/>
          </a:xfrm>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57410-576C-4643-A8D3-A3C8DFE451C2}" type="slidenum">
              <a:rPr lang="en-US"/>
              <a:pPr/>
              <a:t>6</a:t>
            </a:fld>
            <a:endParaRPr lang="en-US"/>
          </a:p>
        </p:txBody>
      </p:sp>
      <p:sp>
        <p:nvSpPr>
          <p:cNvPr id="256002" name="Rectangle 2"/>
          <p:cNvSpPr>
            <a:spLocks noGrp="1" noRot="1" noChangeAspect="1" noChangeArrowheads="1" noTextEdit="1"/>
          </p:cNvSpPr>
          <p:nvPr>
            <p:ph type="sldImg"/>
          </p:nvPr>
        </p:nvSpPr>
        <p:spPr>
          <a:xfrm>
            <a:off x="915988" y="746125"/>
            <a:ext cx="4962525" cy="3722688"/>
          </a:xfrm>
          <a:ln/>
        </p:spPr>
      </p:sp>
      <p:sp>
        <p:nvSpPr>
          <p:cNvPr id="256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A92305-66D3-4547-92B6-370212640E9E}" type="slidenum">
              <a:rPr lang="en-US"/>
              <a:pPr/>
              <a:t>51</a:t>
            </a:fld>
            <a:endParaRPr lang="en-US"/>
          </a:p>
        </p:txBody>
      </p:sp>
      <p:sp>
        <p:nvSpPr>
          <p:cNvPr id="414722" name="Rectangle 2"/>
          <p:cNvSpPr>
            <a:spLocks noGrp="1" noRot="1" noChangeAspect="1" noChangeArrowheads="1" noTextEdit="1"/>
          </p:cNvSpPr>
          <p:nvPr>
            <p:ph type="sldImg"/>
          </p:nvPr>
        </p:nvSpPr>
        <p:spPr>
          <a:xfrm>
            <a:off x="915988" y="746125"/>
            <a:ext cx="4962525" cy="3722688"/>
          </a:xfrm>
          <a:ln/>
        </p:spPr>
      </p:sp>
      <p:sp>
        <p:nvSpPr>
          <p:cNvPr id="41472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83578D-5FB2-4B8D-89BF-393CB2CB239A}" type="slidenum">
              <a:rPr lang="en-US"/>
              <a:pPr/>
              <a:t>52</a:t>
            </a:fld>
            <a:endParaRPr lang="en-US"/>
          </a:p>
        </p:txBody>
      </p:sp>
      <p:sp>
        <p:nvSpPr>
          <p:cNvPr id="491522" name="Rectangle 2"/>
          <p:cNvSpPr>
            <a:spLocks noGrp="1" noRot="1" noChangeAspect="1" noChangeArrowheads="1" noTextEdit="1"/>
          </p:cNvSpPr>
          <p:nvPr>
            <p:ph type="sldImg"/>
          </p:nvPr>
        </p:nvSpPr>
        <p:spPr>
          <a:xfrm>
            <a:off x="915988" y="746125"/>
            <a:ext cx="4962525" cy="3722688"/>
          </a:xfrm>
          <a:ln/>
        </p:spPr>
      </p:sp>
      <p:sp>
        <p:nvSpPr>
          <p:cNvPr id="4915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2CB97-3B18-4F3B-A0BA-BD9CD1D07F34}" type="slidenum">
              <a:rPr lang="en-US"/>
              <a:pPr/>
              <a:t>53</a:t>
            </a:fld>
            <a:endParaRPr lang="en-US"/>
          </a:p>
        </p:txBody>
      </p:sp>
      <p:sp>
        <p:nvSpPr>
          <p:cNvPr id="417794" name="Rectangle 2"/>
          <p:cNvSpPr>
            <a:spLocks noGrp="1" noRot="1" noChangeAspect="1" noChangeArrowheads="1" noTextEdit="1"/>
          </p:cNvSpPr>
          <p:nvPr>
            <p:ph type="sldImg"/>
          </p:nvPr>
        </p:nvSpPr>
        <p:spPr>
          <a:xfrm>
            <a:off x="915988" y="746125"/>
            <a:ext cx="4962525" cy="3722688"/>
          </a:xfrm>
          <a:ln/>
        </p:spPr>
      </p:sp>
      <p:sp>
        <p:nvSpPr>
          <p:cNvPr id="4177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598C1-8FBB-4D35-BDA9-913AE3D0B43B}" type="slidenum">
              <a:rPr lang="en-US"/>
              <a:pPr/>
              <a:t>54</a:t>
            </a:fld>
            <a:endParaRPr lang="en-US"/>
          </a:p>
        </p:txBody>
      </p:sp>
      <p:sp>
        <p:nvSpPr>
          <p:cNvPr id="529410" name="Rectangle 2"/>
          <p:cNvSpPr>
            <a:spLocks noGrp="1" noRot="1" noChangeAspect="1" noChangeArrowheads="1" noTextEdit="1"/>
          </p:cNvSpPr>
          <p:nvPr>
            <p:ph type="sldImg"/>
          </p:nvPr>
        </p:nvSpPr>
        <p:spPr>
          <a:xfrm>
            <a:off x="914400" y="746125"/>
            <a:ext cx="4965700" cy="3724275"/>
          </a:xfrm>
          <a:ln/>
        </p:spPr>
      </p:sp>
      <p:sp>
        <p:nvSpPr>
          <p:cNvPr id="529411" name="Rectangle 3"/>
          <p:cNvSpPr>
            <a:spLocks noGrp="1" noChangeArrowheads="1"/>
          </p:cNvSpPr>
          <p:nvPr>
            <p:ph type="body" idx="1"/>
          </p:nvPr>
        </p:nvSpPr>
        <p:spPr>
          <a:xfrm>
            <a:off x="679147" y="4718456"/>
            <a:ext cx="5436207" cy="4467358"/>
          </a:xfrm>
        </p:spPr>
        <p:txBody>
          <a:bodyPr/>
          <a:lstStyle/>
          <a:p>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06B88-D34B-441E-8462-5D7FEF9468BA}" type="slidenum">
              <a:rPr lang="en-US"/>
              <a:pPr/>
              <a:t>55</a:t>
            </a:fld>
            <a:endParaRPr lang="en-US"/>
          </a:p>
        </p:txBody>
      </p:sp>
      <p:sp>
        <p:nvSpPr>
          <p:cNvPr id="419842" name="Rectangle 2"/>
          <p:cNvSpPr>
            <a:spLocks noGrp="1" noRot="1" noChangeAspect="1" noChangeArrowheads="1" noTextEdit="1"/>
          </p:cNvSpPr>
          <p:nvPr>
            <p:ph type="sldImg"/>
          </p:nvPr>
        </p:nvSpPr>
        <p:spPr>
          <a:xfrm>
            <a:off x="915988" y="746125"/>
            <a:ext cx="4962525" cy="3722688"/>
          </a:xfrm>
          <a:ln/>
        </p:spPr>
      </p:sp>
      <p:sp>
        <p:nvSpPr>
          <p:cNvPr id="41984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32D3CD-B933-41E4-8AF3-C3F689B3F044}" type="slidenum">
              <a:rPr lang="en-US"/>
              <a:pPr/>
              <a:t>56</a:t>
            </a:fld>
            <a:endParaRPr lang="en-US"/>
          </a:p>
        </p:txBody>
      </p:sp>
      <p:sp>
        <p:nvSpPr>
          <p:cNvPr id="533506" name="Rectangle 2"/>
          <p:cNvSpPr>
            <a:spLocks noGrp="1" noRot="1" noChangeAspect="1" noChangeArrowheads="1" noTextEdit="1"/>
          </p:cNvSpPr>
          <p:nvPr>
            <p:ph type="sldImg"/>
          </p:nvPr>
        </p:nvSpPr>
        <p:spPr>
          <a:xfrm>
            <a:off x="915988" y="746125"/>
            <a:ext cx="4965700" cy="3724275"/>
          </a:xfrm>
          <a:ln/>
        </p:spPr>
      </p:sp>
      <p:sp>
        <p:nvSpPr>
          <p:cNvPr id="533507" name="Rectangle 3"/>
          <p:cNvSpPr>
            <a:spLocks noGrp="1" noChangeArrowheads="1"/>
          </p:cNvSpPr>
          <p:nvPr>
            <p:ph type="body" idx="1"/>
          </p:nvPr>
        </p:nvSpPr>
        <p:spPr>
          <a:xfrm>
            <a:off x="679147" y="4718456"/>
            <a:ext cx="5436207" cy="4467358"/>
          </a:xfrm>
        </p:spPr>
        <p:txBody>
          <a:bodyPr/>
          <a:lstStyle/>
          <a:p>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AFFD6-A071-4EEF-A43D-0B3017F5E085}" type="slidenum">
              <a:rPr lang="en-US"/>
              <a:pPr/>
              <a:t>57</a:t>
            </a:fld>
            <a:endParaRPr lang="en-US"/>
          </a:p>
        </p:txBody>
      </p:sp>
      <p:sp>
        <p:nvSpPr>
          <p:cNvPr id="547842" name="Rectangle 2"/>
          <p:cNvSpPr>
            <a:spLocks noGrp="1" noRot="1" noChangeAspect="1" noChangeArrowheads="1" noTextEdit="1"/>
          </p:cNvSpPr>
          <p:nvPr>
            <p:ph type="sldImg"/>
          </p:nvPr>
        </p:nvSpPr>
        <p:spPr>
          <a:xfrm>
            <a:off x="914400" y="746125"/>
            <a:ext cx="4965700" cy="3724275"/>
          </a:xfrm>
          <a:ln/>
        </p:spPr>
      </p:sp>
      <p:sp>
        <p:nvSpPr>
          <p:cNvPr id="547843" name="Rectangle 3"/>
          <p:cNvSpPr>
            <a:spLocks noGrp="1" noChangeArrowheads="1"/>
          </p:cNvSpPr>
          <p:nvPr>
            <p:ph type="body" idx="1"/>
          </p:nvPr>
        </p:nvSpPr>
        <p:spPr>
          <a:xfrm>
            <a:off x="679147" y="4718456"/>
            <a:ext cx="5436207" cy="4467358"/>
          </a:xfrm>
        </p:spPr>
        <p:txBody>
          <a:bodyPr/>
          <a:lstStyle/>
          <a:p>
            <a:endParaRPr 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65807-1A85-4BA2-B083-E2C31F390D4A}" type="slidenum">
              <a:rPr lang="en-US"/>
              <a:pPr/>
              <a:t>58</a:t>
            </a:fld>
            <a:endParaRPr lang="en-US"/>
          </a:p>
        </p:txBody>
      </p:sp>
      <p:sp>
        <p:nvSpPr>
          <p:cNvPr id="427010" name="Rectangle 2"/>
          <p:cNvSpPr>
            <a:spLocks noGrp="1" noRot="1" noChangeAspect="1" noChangeArrowheads="1" noTextEdit="1"/>
          </p:cNvSpPr>
          <p:nvPr>
            <p:ph type="sldImg"/>
          </p:nvPr>
        </p:nvSpPr>
        <p:spPr>
          <a:xfrm>
            <a:off x="915988" y="746125"/>
            <a:ext cx="4962525" cy="3722688"/>
          </a:xfrm>
          <a:ln/>
        </p:spPr>
      </p:sp>
      <p:sp>
        <p:nvSpPr>
          <p:cNvPr id="4270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17E71-CF17-4D0E-A740-29045E9678B3}" type="slidenum">
              <a:rPr lang="en-US"/>
              <a:pPr/>
              <a:t>59</a:t>
            </a:fld>
            <a:endParaRPr lang="en-US"/>
          </a:p>
        </p:txBody>
      </p:sp>
      <p:sp>
        <p:nvSpPr>
          <p:cNvPr id="541698" name="Rectangle 2"/>
          <p:cNvSpPr>
            <a:spLocks noGrp="1" noRot="1" noChangeAspect="1" noChangeArrowheads="1" noTextEdit="1"/>
          </p:cNvSpPr>
          <p:nvPr>
            <p:ph type="sldImg"/>
          </p:nvPr>
        </p:nvSpPr>
        <p:spPr>
          <a:xfrm>
            <a:off x="915988" y="746125"/>
            <a:ext cx="4965700" cy="3724275"/>
          </a:xfrm>
          <a:ln/>
        </p:spPr>
      </p:sp>
      <p:sp>
        <p:nvSpPr>
          <p:cNvPr id="541699" name="Rectangle 3"/>
          <p:cNvSpPr>
            <a:spLocks noGrp="1" noChangeArrowheads="1"/>
          </p:cNvSpPr>
          <p:nvPr>
            <p:ph type="body" idx="1"/>
          </p:nvPr>
        </p:nvSpPr>
        <p:spPr>
          <a:xfrm>
            <a:off x="679147" y="4718456"/>
            <a:ext cx="5436207" cy="4467358"/>
          </a:xfrm>
        </p:spPr>
        <p:txBody>
          <a:bodyPr/>
          <a:lstStyle/>
          <a:p>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DCC64-E991-4361-9CF4-A88C10CA0D14}" type="slidenum">
              <a:rPr lang="en-US"/>
              <a:pPr/>
              <a:t>60</a:t>
            </a:fld>
            <a:endParaRPr lang="en-US"/>
          </a:p>
        </p:txBody>
      </p:sp>
      <p:sp>
        <p:nvSpPr>
          <p:cNvPr id="537602" name="Rectangle 2"/>
          <p:cNvSpPr>
            <a:spLocks noGrp="1" noRot="1" noChangeAspect="1" noChangeArrowheads="1" noTextEdit="1"/>
          </p:cNvSpPr>
          <p:nvPr>
            <p:ph type="sldImg"/>
          </p:nvPr>
        </p:nvSpPr>
        <p:spPr>
          <a:xfrm>
            <a:off x="915988" y="746125"/>
            <a:ext cx="4965700" cy="3724275"/>
          </a:xfrm>
          <a:ln/>
        </p:spPr>
      </p:sp>
      <p:sp>
        <p:nvSpPr>
          <p:cNvPr id="537603" name="Rectangle 3"/>
          <p:cNvSpPr>
            <a:spLocks noGrp="1" noChangeArrowheads="1"/>
          </p:cNvSpPr>
          <p:nvPr>
            <p:ph type="body" idx="1"/>
          </p:nvPr>
        </p:nvSpPr>
        <p:spPr>
          <a:xfrm>
            <a:off x="679147" y="4718456"/>
            <a:ext cx="5436207" cy="4467358"/>
          </a:xfr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B634B-6983-495F-AF86-F9C2D5AC1B54}" type="slidenum">
              <a:rPr lang="en-US"/>
              <a:pPr/>
              <a:t>7</a:t>
            </a:fld>
            <a:endParaRPr lang="en-US"/>
          </a:p>
        </p:txBody>
      </p:sp>
      <p:sp>
        <p:nvSpPr>
          <p:cNvPr id="489474" name="Rectangle 2"/>
          <p:cNvSpPr>
            <a:spLocks noGrp="1" noRot="1" noChangeAspect="1" noChangeArrowheads="1" noTextEdit="1"/>
          </p:cNvSpPr>
          <p:nvPr>
            <p:ph type="sldImg"/>
          </p:nvPr>
        </p:nvSpPr>
        <p:spPr>
          <a:xfrm>
            <a:off x="914400" y="746125"/>
            <a:ext cx="4965700" cy="3724275"/>
          </a:xfrm>
          <a:ln/>
        </p:spPr>
      </p:sp>
      <p:sp>
        <p:nvSpPr>
          <p:cNvPr id="489475" name="Rectangle 3"/>
          <p:cNvSpPr>
            <a:spLocks noGrp="1" noChangeArrowheads="1"/>
          </p:cNvSpPr>
          <p:nvPr>
            <p:ph type="body" idx="1"/>
          </p:nvPr>
        </p:nvSpPr>
        <p:spPr>
          <a:xfrm>
            <a:off x="679147" y="4718456"/>
            <a:ext cx="5436207" cy="4467358"/>
          </a:xfrm>
        </p:spPr>
        <p:txBody>
          <a:bodyPr/>
          <a:lstStyle/>
          <a:p>
            <a:endParaRPr 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B02EB-63B5-45F7-94F9-B6D6692D8464}" type="slidenum">
              <a:rPr lang="en-US"/>
              <a:pPr/>
              <a:t>61</a:t>
            </a:fld>
            <a:endParaRPr lang="en-US"/>
          </a:p>
        </p:txBody>
      </p:sp>
      <p:sp>
        <p:nvSpPr>
          <p:cNvPr id="539650" name="Rectangle 2"/>
          <p:cNvSpPr>
            <a:spLocks noGrp="1" noRot="1" noChangeAspect="1" noChangeArrowheads="1" noTextEdit="1"/>
          </p:cNvSpPr>
          <p:nvPr>
            <p:ph type="sldImg"/>
          </p:nvPr>
        </p:nvSpPr>
        <p:spPr>
          <a:xfrm>
            <a:off x="915988" y="746125"/>
            <a:ext cx="4965700" cy="3724275"/>
          </a:xfrm>
          <a:ln/>
        </p:spPr>
      </p:sp>
      <p:sp>
        <p:nvSpPr>
          <p:cNvPr id="539651" name="Rectangle 3"/>
          <p:cNvSpPr>
            <a:spLocks noGrp="1" noChangeArrowheads="1"/>
          </p:cNvSpPr>
          <p:nvPr>
            <p:ph type="body" idx="1"/>
          </p:nvPr>
        </p:nvSpPr>
        <p:spPr>
          <a:xfrm>
            <a:off x="679147" y="4718456"/>
            <a:ext cx="5436207" cy="4467358"/>
          </a:xfrm>
        </p:spPr>
        <p:txBody>
          <a:bodyPr/>
          <a:lstStyle/>
          <a:p>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7AA47-3C95-4812-9FC6-E1613D298639}" type="slidenum">
              <a:rPr lang="en-US"/>
              <a:pPr/>
              <a:t>62</a:t>
            </a:fld>
            <a:endParaRPr lang="en-US"/>
          </a:p>
        </p:txBody>
      </p:sp>
      <p:sp>
        <p:nvSpPr>
          <p:cNvPr id="543746" name="Rectangle 2"/>
          <p:cNvSpPr>
            <a:spLocks noGrp="1" noRot="1" noChangeAspect="1" noChangeArrowheads="1" noTextEdit="1"/>
          </p:cNvSpPr>
          <p:nvPr>
            <p:ph type="sldImg"/>
          </p:nvPr>
        </p:nvSpPr>
        <p:spPr>
          <a:xfrm>
            <a:off x="915988" y="746125"/>
            <a:ext cx="4965700" cy="3724275"/>
          </a:xfrm>
          <a:ln/>
        </p:spPr>
      </p:sp>
      <p:sp>
        <p:nvSpPr>
          <p:cNvPr id="543747" name="Rectangle 3"/>
          <p:cNvSpPr>
            <a:spLocks noGrp="1" noChangeArrowheads="1"/>
          </p:cNvSpPr>
          <p:nvPr>
            <p:ph type="body" idx="1"/>
          </p:nvPr>
        </p:nvSpPr>
        <p:spPr>
          <a:xfrm>
            <a:off x="679147" y="4718456"/>
            <a:ext cx="5436207" cy="4467358"/>
          </a:xfrm>
        </p:spPr>
        <p:txBody>
          <a:bodyPr/>
          <a:lstStyle/>
          <a:p>
            <a:endParaRPr lang="fr-F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23936-D599-4E45-831D-3101DA69F8D0}" type="slidenum">
              <a:rPr lang="en-US"/>
              <a:pPr/>
              <a:t>63</a:t>
            </a:fld>
            <a:endParaRPr lang="en-US"/>
          </a:p>
        </p:txBody>
      </p:sp>
      <p:sp>
        <p:nvSpPr>
          <p:cNvPr id="549890" name="Rectangle 2"/>
          <p:cNvSpPr>
            <a:spLocks noGrp="1" noRot="1" noChangeAspect="1" noChangeArrowheads="1" noTextEdit="1"/>
          </p:cNvSpPr>
          <p:nvPr>
            <p:ph type="sldImg"/>
          </p:nvPr>
        </p:nvSpPr>
        <p:spPr>
          <a:xfrm>
            <a:off x="915988" y="746125"/>
            <a:ext cx="4962525" cy="3722688"/>
          </a:xfrm>
          <a:ln/>
        </p:spPr>
      </p:sp>
      <p:sp>
        <p:nvSpPr>
          <p:cNvPr id="5498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ECB18C-D901-4B7D-99D6-DD8D077FB475}" type="slidenum">
              <a:rPr lang="en-US"/>
              <a:pPr/>
              <a:t>64</a:t>
            </a:fld>
            <a:endParaRPr lang="en-US"/>
          </a:p>
        </p:txBody>
      </p:sp>
      <p:sp>
        <p:nvSpPr>
          <p:cNvPr id="556034" name="Rectangle 2"/>
          <p:cNvSpPr>
            <a:spLocks noGrp="1" noRot="1" noChangeAspect="1" noChangeArrowheads="1" noTextEdit="1"/>
          </p:cNvSpPr>
          <p:nvPr>
            <p:ph type="sldImg"/>
          </p:nvPr>
        </p:nvSpPr>
        <p:spPr>
          <a:xfrm>
            <a:off x="915988" y="746125"/>
            <a:ext cx="4962525" cy="3722688"/>
          </a:xfrm>
          <a:ln/>
        </p:spPr>
      </p:sp>
      <p:sp>
        <p:nvSpPr>
          <p:cNvPr id="5560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B40077-8BD6-45BD-9985-A4BE5B504669}" type="slidenum">
              <a:rPr lang="en-US"/>
              <a:pPr/>
              <a:t>65</a:t>
            </a:fld>
            <a:endParaRPr lang="en-US"/>
          </a:p>
        </p:txBody>
      </p:sp>
      <p:sp>
        <p:nvSpPr>
          <p:cNvPr id="432130" name="Rectangle 2"/>
          <p:cNvSpPr>
            <a:spLocks noGrp="1" noRot="1" noChangeAspect="1" noChangeArrowheads="1" noTextEdit="1"/>
          </p:cNvSpPr>
          <p:nvPr>
            <p:ph type="sldImg"/>
          </p:nvPr>
        </p:nvSpPr>
        <p:spPr>
          <a:xfrm>
            <a:off x="915988" y="746125"/>
            <a:ext cx="4962525" cy="3722688"/>
          </a:xfrm>
          <a:ln/>
        </p:spPr>
      </p:sp>
      <p:sp>
        <p:nvSpPr>
          <p:cNvPr id="432131"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E5610D-D683-413B-911E-9C9D4748104C}" type="slidenum">
              <a:rPr lang="en-US"/>
              <a:pPr/>
              <a:t>66</a:t>
            </a:fld>
            <a:endParaRPr lang="en-US"/>
          </a:p>
        </p:txBody>
      </p:sp>
      <p:sp>
        <p:nvSpPr>
          <p:cNvPr id="433154" name="Rectangle 2"/>
          <p:cNvSpPr>
            <a:spLocks noGrp="1" noRot="1" noChangeAspect="1" noChangeArrowheads="1" noTextEdit="1"/>
          </p:cNvSpPr>
          <p:nvPr>
            <p:ph type="sldImg"/>
          </p:nvPr>
        </p:nvSpPr>
        <p:spPr>
          <a:xfrm>
            <a:off x="915988" y="746125"/>
            <a:ext cx="4962525" cy="3722688"/>
          </a:xfrm>
          <a:ln/>
        </p:spPr>
      </p:sp>
      <p:sp>
        <p:nvSpPr>
          <p:cNvPr id="43315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8F147-C58A-42FD-BF21-79F13251E573}" type="slidenum">
              <a:rPr lang="en-US"/>
              <a:pPr/>
              <a:t>67</a:t>
            </a:fld>
            <a:endParaRPr lang="en-US"/>
          </a:p>
        </p:txBody>
      </p:sp>
      <p:sp>
        <p:nvSpPr>
          <p:cNvPr id="434178" name="Rectangle 2"/>
          <p:cNvSpPr>
            <a:spLocks noGrp="1" noRot="1" noChangeAspect="1" noChangeArrowheads="1" noTextEdit="1"/>
          </p:cNvSpPr>
          <p:nvPr>
            <p:ph type="sldImg"/>
          </p:nvPr>
        </p:nvSpPr>
        <p:spPr>
          <a:xfrm>
            <a:off x="915988" y="746125"/>
            <a:ext cx="4962525" cy="3722688"/>
          </a:xfrm>
          <a:ln/>
        </p:spPr>
      </p:sp>
      <p:sp>
        <p:nvSpPr>
          <p:cNvPr id="4341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30A38A-F710-44C0-B69C-5380D4459B04}" type="slidenum">
              <a:rPr lang="en-US"/>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30A38A-F710-44C0-B69C-5380D4459B04}" type="slidenum">
              <a:rPr lang="en-US"/>
              <a:pPr/>
              <a:t>70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6BB56-512B-49C4-B5F1-CF1BBA1CF445}" type="slidenum">
              <a:rPr lang="en-US"/>
              <a:pPr/>
              <a:t>71</a:t>
            </a:fld>
            <a:endParaRPr lang="en-US"/>
          </a:p>
        </p:txBody>
      </p:sp>
      <p:sp>
        <p:nvSpPr>
          <p:cNvPr id="435202" name="Rectangle 2"/>
          <p:cNvSpPr>
            <a:spLocks noGrp="1" noRot="1" noChangeAspect="1" noChangeArrowheads="1" noTextEdit="1"/>
          </p:cNvSpPr>
          <p:nvPr>
            <p:ph type="sldImg"/>
          </p:nvPr>
        </p:nvSpPr>
        <p:spPr>
          <a:xfrm>
            <a:off x="915988" y="746125"/>
            <a:ext cx="4962525" cy="3722688"/>
          </a:xfrm>
          <a:ln/>
        </p:spPr>
      </p:sp>
      <p:sp>
        <p:nvSpPr>
          <p:cNvPr id="43520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52EAD-6479-4C3D-8704-7BBE5AEDA399}" type="slidenum">
              <a:rPr lang="en-US"/>
              <a:pPr/>
              <a:t>8</a:t>
            </a:fld>
            <a:endParaRPr lang="en-US"/>
          </a:p>
        </p:txBody>
      </p:sp>
      <p:sp>
        <p:nvSpPr>
          <p:cNvPr id="487426" name="Rectangle 2"/>
          <p:cNvSpPr>
            <a:spLocks noGrp="1" noRot="1" noChangeAspect="1" noChangeArrowheads="1" noTextEdit="1"/>
          </p:cNvSpPr>
          <p:nvPr>
            <p:ph type="sldImg"/>
          </p:nvPr>
        </p:nvSpPr>
        <p:spPr>
          <a:xfrm>
            <a:off x="917575" y="747713"/>
            <a:ext cx="4960938" cy="3722687"/>
          </a:xfrm>
          <a:ln/>
        </p:spPr>
      </p:sp>
      <p:sp>
        <p:nvSpPr>
          <p:cNvPr id="487427" name="Rectangle 3"/>
          <p:cNvSpPr>
            <a:spLocks noGrp="1" noChangeArrowheads="1"/>
          </p:cNvSpPr>
          <p:nvPr>
            <p:ph type="body" idx="1"/>
          </p:nvPr>
        </p:nvSpPr>
        <p:spPr>
          <a:xfrm>
            <a:off x="679147" y="4718456"/>
            <a:ext cx="5436207" cy="4465817"/>
          </a:xfrm>
        </p:spPr>
        <p:txBody>
          <a:bodyPr/>
          <a:lstStyle/>
          <a:p>
            <a:endParaRPr lang="de-D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1FD2E-CD6E-4E36-80F8-D6D38133519C}" type="slidenum">
              <a:rPr lang="en-US"/>
              <a:pPr/>
              <a:t>72</a:t>
            </a:fld>
            <a:endParaRPr lang="en-US"/>
          </a:p>
        </p:txBody>
      </p:sp>
      <p:sp>
        <p:nvSpPr>
          <p:cNvPr id="436226" name="Rectangle 2"/>
          <p:cNvSpPr>
            <a:spLocks noGrp="1" noRot="1" noChangeAspect="1" noChangeArrowheads="1" noTextEdit="1"/>
          </p:cNvSpPr>
          <p:nvPr>
            <p:ph type="sldImg"/>
          </p:nvPr>
        </p:nvSpPr>
        <p:spPr>
          <a:xfrm>
            <a:off x="915988" y="746125"/>
            <a:ext cx="4962525" cy="3722688"/>
          </a:xfrm>
          <a:ln/>
        </p:spPr>
      </p:sp>
      <p:sp>
        <p:nvSpPr>
          <p:cNvPr id="43622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20C7E-3724-4EF6-AE94-2C25031DB5C2}" type="slidenum">
              <a:rPr lang="en-US"/>
              <a:pPr/>
              <a:t>73</a:t>
            </a:fld>
            <a:endParaRPr lang="en-US"/>
          </a:p>
        </p:txBody>
      </p:sp>
      <p:sp>
        <p:nvSpPr>
          <p:cNvPr id="437250" name="Rectangle 2"/>
          <p:cNvSpPr>
            <a:spLocks noGrp="1" noRot="1" noChangeAspect="1" noChangeArrowheads="1" noTextEdit="1"/>
          </p:cNvSpPr>
          <p:nvPr>
            <p:ph type="sldImg"/>
          </p:nvPr>
        </p:nvSpPr>
        <p:spPr>
          <a:xfrm>
            <a:off x="915988" y="746125"/>
            <a:ext cx="4962525" cy="3722688"/>
          </a:xfrm>
          <a:ln/>
        </p:spPr>
      </p:sp>
      <p:sp>
        <p:nvSpPr>
          <p:cNvPr id="437251" name="Rectangle 3"/>
          <p:cNvSpPr>
            <a:spLocks noGrp="1" noChangeArrowheads="1"/>
          </p:cNvSpPr>
          <p:nvPr>
            <p:ph type="body" idx="1"/>
          </p:nvPr>
        </p:nvSpPr>
        <p:spPr/>
        <p:txBody>
          <a:bodyPr/>
          <a:lstStyle/>
          <a:p>
            <a:r>
              <a:rPr lang="de-DE" dirty="0" smtClean="0"/>
              <a:t>vorhersagen</a:t>
            </a:r>
            <a:endParaRPr lang="de-DE"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4E347-D9C6-44B4-93F4-3A5526B9176E}" type="slidenum">
              <a:rPr lang="en-US"/>
              <a:pPr/>
              <a:t>74</a:t>
            </a:fld>
            <a:endParaRPr lang="en-US"/>
          </a:p>
        </p:txBody>
      </p:sp>
      <p:sp>
        <p:nvSpPr>
          <p:cNvPr id="438274" name="Rectangle 2"/>
          <p:cNvSpPr>
            <a:spLocks noGrp="1" noRot="1" noChangeAspect="1" noChangeArrowheads="1" noTextEdit="1"/>
          </p:cNvSpPr>
          <p:nvPr>
            <p:ph type="sldImg"/>
          </p:nvPr>
        </p:nvSpPr>
        <p:spPr>
          <a:xfrm>
            <a:off x="915988" y="746125"/>
            <a:ext cx="4962525" cy="3722688"/>
          </a:xfrm>
          <a:ln/>
        </p:spPr>
      </p:sp>
      <p:sp>
        <p:nvSpPr>
          <p:cNvPr id="43827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0255D-F650-4EF0-93C3-A27F6102E955}" type="slidenum">
              <a:rPr lang="en-US"/>
              <a:pPr/>
              <a:t>75</a:t>
            </a:fld>
            <a:endParaRPr lang="en-US"/>
          </a:p>
        </p:txBody>
      </p:sp>
      <p:sp>
        <p:nvSpPr>
          <p:cNvPr id="439298" name="Rectangle 2"/>
          <p:cNvSpPr>
            <a:spLocks noGrp="1" noRot="1" noChangeAspect="1" noChangeArrowheads="1" noTextEdit="1"/>
          </p:cNvSpPr>
          <p:nvPr>
            <p:ph type="sldImg"/>
          </p:nvPr>
        </p:nvSpPr>
        <p:spPr>
          <a:xfrm>
            <a:off x="915988" y="746125"/>
            <a:ext cx="4962525" cy="3722688"/>
          </a:xfrm>
          <a:ln/>
        </p:spPr>
      </p:sp>
      <p:sp>
        <p:nvSpPr>
          <p:cNvPr id="4392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F6C3E-F223-46DF-8BC7-B4A169D53C74}" type="slidenum">
              <a:rPr lang="en-US"/>
              <a:pPr/>
              <a:t>76</a:t>
            </a:fld>
            <a:endParaRPr lang="en-US"/>
          </a:p>
        </p:txBody>
      </p:sp>
      <p:sp>
        <p:nvSpPr>
          <p:cNvPr id="440322" name="Rectangle 2"/>
          <p:cNvSpPr>
            <a:spLocks noGrp="1" noRot="1" noChangeAspect="1" noChangeArrowheads="1" noTextEdit="1"/>
          </p:cNvSpPr>
          <p:nvPr>
            <p:ph type="sldImg"/>
          </p:nvPr>
        </p:nvSpPr>
        <p:spPr>
          <a:xfrm>
            <a:off x="915988" y="746125"/>
            <a:ext cx="4962525" cy="3722688"/>
          </a:xfrm>
          <a:ln/>
        </p:spPr>
      </p:sp>
      <p:sp>
        <p:nvSpPr>
          <p:cNvPr id="44032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26E2B-56C1-45CD-B662-3A312C5A9F2C}" type="slidenum">
              <a:rPr lang="en-US"/>
              <a:pPr/>
              <a:t>77</a:t>
            </a:fld>
            <a:endParaRPr lang="en-US"/>
          </a:p>
        </p:txBody>
      </p:sp>
      <p:sp>
        <p:nvSpPr>
          <p:cNvPr id="441346" name="Rectangle 2"/>
          <p:cNvSpPr>
            <a:spLocks noGrp="1" noRot="1" noChangeAspect="1" noChangeArrowheads="1" noTextEdit="1"/>
          </p:cNvSpPr>
          <p:nvPr>
            <p:ph type="sldImg"/>
          </p:nvPr>
        </p:nvSpPr>
        <p:spPr>
          <a:xfrm>
            <a:off x="915988" y="746125"/>
            <a:ext cx="4962525" cy="3722688"/>
          </a:xfrm>
          <a:ln/>
        </p:spPr>
      </p:sp>
      <p:sp>
        <p:nvSpPr>
          <p:cNvPr id="4413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3248A-E10E-42AF-B017-DB437332EB93}" type="slidenum">
              <a:rPr lang="en-US"/>
              <a:pPr/>
              <a:t>78</a:t>
            </a:fld>
            <a:endParaRPr lang="en-US"/>
          </a:p>
        </p:txBody>
      </p:sp>
      <p:sp>
        <p:nvSpPr>
          <p:cNvPr id="442370" name="Rectangle 2"/>
          <p:cNvSpPr>
            <a:spLocks noGrp="1" noRot="1" noChangeAspect="1" noChangeArrowheads="1" noTextEdit="1"/>
          </p:cNvSpPr>
          <p:nvPr>
            <p:ph type="sldImg"/>
          </p:nvPr>
        </p:nvSpPr>
        <p:spPr>
          <a:xfrm>
            <a:off x="915988" y="746125"/>
            <a:ext cx="4962525" cy="3722688"/>
          </a:xfrm>
          <a:ln/>
        </p:spPr>
      </p:sp>
      <p:sp>
        <p:nvSpPr>
          <p:cNvPr id="4423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BA351-A66A-47C7-B5BD-E12C750E00F6}" type="slidenum">
              <a:rPr lang="en-US"/>
              <a:pPr/>
              <a:t>79</a:t>
            </a:fld>
            <a:endParaRPr lang="en-US"/>
          </a:p>
        </p:txBody>
      </p:sp>
      <p:sp>
        <p:nvSpPr>
          <p:cNvPr id="443394" name="Rectangle 2"/>
          <p:cNvSpPr>
            <a:spLocks noGrp="1" noRot="1" noChangeAspect="1" noChangeArrowheads="1" noTextEdit="1"/>
          </p:cNvSpPr>
          <p:nvPr>
            <p:ph type="sldImg"/>
          </p:nvPr>
        </p:nvSpPr>
        <p:spPr>
          <a:xfrm>
            <a:off x="915988" y="746125"/>
            <a:ext cx="4962525" cy="3722688"/>
          </a:xfrm>
          <a:ln/>
        </p:spPr>
      </p:sp>
      <p:sp>
        <p:nvSpPr>
          <p:cNvPr id="443395" name="Rectangle 3"/>
          <p:cNvSpPr>
            <a:spLocks noGrp="1" noChangeArrowheads="1"/>
          </p:cNvSpPr>
          <p:nvPr>
            <p:ph type="body" idx="1"/>
          </p:nvPr>
        </p:nvSpPr>
        <p:spPr/>
        <p:txBody>
          <a:bodyPr/>
          <a:lstStyle/>
          <a:p>
            <a:r>
              <a:rPr lang="de-DE" dirty="0" smtClean="0"/>
              <a:t>Spalte</a:t>
            </a:r>
          </a:p>
          <a:p>
            <a:r>
              <a:rPr lang="de-DE" dirty="0" smtClean="0"/>
              <a:t>weiterlaufen</a:t>
            </a:r>
            <a:endParaRPr lang="de-DE"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B1D53-EEDA-4F52-8D28-ECD7E6270C94}" type="slidenum">
              <a:rPr lang="en-US"/>
              <a:pPr/>
              <a:t>80</a:t>
            </a:fld>
            <a:endParaRPr lang="en-US"/>
          </a:p>
        </p:txBody>
      </p:sp>
      <p:sp>
        <p:nvSpPr>
          <p:cNvPr id="444418" name="Rectangle 2"/>
          <p:cNvSpPr>
            <a:spLocks noGrp="1" noRot="1" noChangeAspect="1" noChangeArrowheads="1" noTextEdit="1"/>
          </p:cNvSpPr>
          <p:nvPr>
            <p:ph type="sldImg"/>
          </p:nvPr>
        </p:nvSpPr>
        <p:spPr>
          <a:xfrm>
            <a:off x="915988" y="746125"/>
            <a:ext cx="4962525" cy="3722688"/>
          </a:xfrm>
          <a:ln/>
        </p:spPr>
      </p:sp>
      <p:sp>
        <p:nvSpPr>
          <p:cNvPr id="4444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C9790-8791-4A21-89E2-FD70B530D2B6}" type="slidenum">
              <a:rPr lang="en-US"/>
              <a:pPr/>
              <a:t>81</a:t>
            </a:fld>
            <a:endParaRPr lang="en-US"/>
          </a:p>
        </p:txBody>
      </p:sp>
      <p:sp>
        <p:nvSpPr>
          <p:cNvPr id="445442" name="Rectangle 2"/>
          <p:cNvSpPr>
            <a:spLocks noGrp="1" noRot="1" noChangeAspect="1" noChangeArrowheads="1" noTextEdit="1"/>
          </p:cNvSpPr>
          <p:nvPr>
            <p:ph type="sldImg"/>
          </p:nvPr>
        </p:nvSpPr>
        <p:spPr>
          <a:xfrm>
            <a:off x="915988" y="746125"/>
            <a:ext cx="4962525" cy="3722688"/>
          </a:xfrm>
          <a:ln/>
        </p:spPr>
      </p:sp>
      <p:sp>
        <p:nvSpPr>
          <p:cNvPr id="4454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90F69-8651-4505-A192-1282A24612AE}" type="slidenum">
              <a:rPr lang="en-US"/>
              <a:pPr/>
              <a:t>9</a:t>
            </a:fld>
            <a:endParaRPr lang="en-US"/>
          </a:p>
        </p:txBody>
      </p:sp>
      <p:sp>
        <p:nvSpPr>
          <p:cNvPr id="504834" name="Rectangle 2"/>
          <p:cNvSpPr>
            <a:spLocks noGrp="1" noRot="1" noChangeAspect="1" noChangeArrowheads="1" noTextEdit="1"/>
          </p:cNvSpPr>
          <p:nvPr>
            <p:ph type="sldImg"/>
          </p:nvPr>
        </p:nvSpPr>
        <p:spPr>
          <a:xfrm>
            <a:off x="914400" y="746125"/>
            <a:ext cx="4965700" cy="3724275"/>
          </a:xfrm>
          <a:ln/>
        </p:spPr>
      </p:sp>
      <p:sp>
        <p:nvSpPr>
          <p:cNvPr id="504835" name="Rectangle 3"/>
          <p:cNvSpPr>
            <a:spLocks noGrp="1" noChangeArrowheads="1"/>
          </p:cNvSpPr>
          <p:nvPr>
            <p:ph type="body" idx="1"/>
          </p:nvPr>
        </p:nvSpPr>
        <p:spPr>
          <a:xfrm>
            <a:off x="679147" y="4718456"/>
            <a:ext cx="5436207" cy="4467358"/>
          </a:xfrm>
        </p:spPr>
        <p:txBody>
          <a:bodyPr/>
          <a:lstStyle/>
          <a:p>
            <a:endParaRPr lang="de-DE"/>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F9DF6-7628-4760-A4A4-54BA1EBD22FC}" type="slidenum">
              <a:rPr lang="en-US"/>
              <a:pPr/>
              <a:t>82</a:t>
            </a:fld>
            <a:endParaRPr lang="en-US"/>
          </a:p>
        </p:txBody>
      </p:sp>
      <p:sp>
        <p:nvSpPr>
          <p:cNvPr id="446466" name="Rectangle 2"/>
          <p:cNvSpPr>
            <a:spLocks noGrp="1" noRot="1" noChangeAspect="1" noChangeArrowheads="1" noTextEdit="1"/>
          </p:cNvSpPr>
          <p:nvPr>
            <p:ph type="sldImg"/>
          </p:nvPr>
        </p:nvSpPr>
        <p:spPr>
          <a:xfrm>
            <a:off x="915988" y="746125"/>
            <a:ext cx="4962525" cy="3722688"/>
          </a:xfrm>
          <a:ln/>
        </p:spPr>
      </p:sp>
      <p:sp>
        <p:nvSpPr>
          <p:cNvPr id="44646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B97CB-D193-433C-9B5E-D674118BC27E}" type="slidenum">
              <a:rPr lang="en-US"/>
              <a:pPr/>
              <a:t>83</a:t>
            </a:fld>
            <a:endParaRPr lang="en-US"/>
          </a:p>
        </p:txBody>
      </p:sp>
      <p:sp>
        <p:nvSpPr>
          <p:cNvPr id="447490" name="Rectangle 2"/>
          <p:cNvSpPr>
            <a:spLocks noGrp="1" noRot="1" noChangeAspect="1" noChangeArrowheads="1" noTextEdit="1"/>
          </p:cNvSpPr>
          <p:nvPr>
            <p:ph type="sldImg"/>
          </p:nvPr>
        </p:nvSpPr>
        <p:spPr>
          <a:xfrm>
            <a:off x="915988" y="746125"/>
            <a:ext cx="4962525" cy="3722688"/>
          </a:xfrm>
          <a:ln/>
        </p:spPr>
      </p:sp>
      <p:sp>
        <p:nvSpPr>
          <p:cNvPr id="4474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02982-D3E8-4C70-80CE-85194B542260}" type="slidenum">
              <a:rPr lang="en-US"/>
              <a:pPr/>
              <a:t>84</a:t>
            </a:fld>
            <a:endParaRPr lang="en-US"/>
          </a:p>
        </p:txBody>
      </p:sp>
      <p:sp>
        <p:nvSpPr>
          <p:cNvPr id="448514" name="Rectangle 2"/>
          <p:cNvSpPr>
            <a:spLocks noGrp="1" noRot="1" noChangeAspect="1" noChangeArrowheads="1" noTextEdit="1"/>
          </p:cNvSpPr>
          <p:nvPr>
            <p:ph type="sldImg"/>
          </p:nvPr>
        </p:nvSpPr>
        <p:spPr>
          <a:xfrm>
            <a:off x="915988" y="746125"/>
            <a:ext cx="4962525" cy="3722688"/>
          </a:xfrm>
          <a:ln/>
        </p:spPr>
      </p:sp>
      <p:sp>
        <p:nvSpPr>
          <p:cNvPr id="4485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2A1373-1354-4E1C-9E7D-02B8BD7D5CA8}" type="slidenum">
              <a:rPr lang="en-US"/>
              <a:pPr/>
              <a:t>85</a:t>
            </a:fld>
            <a:endParaRPr lang="en-US"/>
          </a:p>
        </p:txBody>
      </p:sp>
      <p:sp>
        <p:nvSpPr>
          <p:cNvPr id="449538" name="Rectangle 2"/>
          <p:cNvSpPr>
            <a:spLocks noGrp="1" noRot="1" noChangeAspect="1" noChangeArrowheads="1" noTextEdit="1"/>
          </p:cNvSpPr>
          <p:nvPr>
            <p:ph type="sldImg"/>
          </p:nvPr>
        </p:nvSpPr>
        <p:spPr>
          <a:xfrm>
            <a:off x="915988" y="746125"/>
            <a:ext cx="4962525" cy="3722688"/>
          </a:xfrm>
          <a:ln/>
        </p:spPr>
      </p:sp>
      <p:sp>
        <p:nvSpPr>
          <p:cNvPr id="4495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5F545-3E1C-4FC1-9150-73373A4A225D}" type="slidenum">
              <a:rPr lang="en-US"/>
              <a:pPr/>
              <a:t>86</a:t>
            </a:fld>
            <a:endParaRPr lang="en-US"/>
          </a:p>
        </p:txBody>
      </p:sp>
      <p:sp>
        <p:nvSpPr>
          <p:cNvPr id="450562" name="Rectangle 2"/>
          <p:cNvSpPr>
            <a:spLocks noGrp="1" noRot="1" noChangeAspect="1" noChangeArrowheads="1" noTextEdit="1"/>
          </p:cNvSpPr>
          <p:nvPr>
            <p:ph type="sldImg"/>
          </p:nvPr>
        </p:nvSpPr>
        <p:spPr>
          <a:xfrm>
            <a:off x="915988" y="746125"/>
            <a:ext cx="4962525" cy="3722688"/>
          </a:xfrm>
          <a:ln/>
        </p:spPr>
      </p:sp>
      <p:sp>
        <p:nvSpPr>
          <p:cNvPr id="4505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30F05-2811-4071-9CC9-7C4D43BEDC6C}" type="slidenum">
              <a:rPr lang="en-US"/>
              <a:pPr/>
              <a:t>87</a:t>
            </a:fld>
            <a:endParaRPr lang="en-US"/>
          </a:p>
        </p:txBody>
      </p:sp>
      <p:sp>
        <p:nvSpPr>
          <p:cNvPr id="451586" name="Rectangle 2"/>
          <p:cNvSpPr>
            <a:spLocks noGrp="1" noRot="1" noChangeAspect="1" noChangeArrowheads="1" noTextEdit="1"/>
          </p:cNvSpPr>
          <p:nvPr>
            <p:ph type="sldImg"/>
          </p:nvPr>
        </p:nvSpPr>
        <p:spPr>
          <a:xfrm>
            <a:off x="915988" y="746125"/>
            <a:ext cx="4962525" cy="3722688"/>
          </a:xfrm>
          <a:ln/>
        </p:spPr>
      </p:sp>
      <p:sp>
        <p:nvSpPr>
          <p:cNvPr id="4515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B67102-D006-4131-A0EE-3ED620278DDC}" type="slidenum">
              <a:rPr lang="en-US"/>
              <a:pPr/>
              <a:t>88</a:t>
            </a:fld>
            <a:endParaRPr lang="en-US"/>
          </a:p>
        </p:txBody>
      </p:sp>
      <p:sp>
        <p:nvSpPr>
          <p:cNvPr id="452610" name="Rectangle 2"/>
          <p:cNvSpPr>
            <a:spLocks noGrp="1" noRot="1" noChangeAspect="1" noChangeArrowheads="1" noTextEdit="1"/>
          </p:cNvSpPr>
          <p:nvPr>
            <p:ph type="sldImg"/>
          </p:nvPr>
        </p:nvSpPr>
        <p:spPr>
          <a:xfrm>
            <a:off x="915988" y="746125"/>
            <a:ext cx="4962525" cy="3722688"/>
          </a:xfrm>
          <a:ln/>
        </p:spPr>
      </p:sp>
      <p:sp>
        <p:nvSpPr>
          <p:cNvPr id="4526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CF00F-F43B-4A56-95E9-80A7077CCBD8}" type="slidenum">
              <a:rPr lang="en-US"/>
              <a:pPr/>
              <a:t>89</a:t>
            </a:fld>
            <a:endParaRPr lang="en-US"/>
          </a:p>
        </p:txBody>
      </p:sp>
      <p:sp>
        <p:nvSpPr>
          <p:cNvPr id="453634" name="Rectangle 2"/>
          <p:cNvSpPr>
            <a:spLocks noGrp="1" noRot="1" noChangeAspect="1" noChangeArrowheads="1" noTextEdit="1"/>
          </p:cNvSpPr>
          <p:nvPr>
            <p:ph type="sldImg"/>
          </p:nvPr>
        </p:nvSpPr>
        <p:spPr>
          <a:xfrm>
            <a:off x="915988" y="746125"/>
            <a:ext cx="4962525" cy="3722688"/>
          </a:xfrm>
          <a:ln/>
        </p:spPr>
      </p:sp>
      <p:sp>
        <p:nvSpPr>
          <p:cNvPr id="4536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3A064-F1E5-4462-9F45-AACAFB8202FA}" type="slidenum">
              <a:rPr lang="en-US"/>
              <a:pPr/>
              <a:t>90</a:t>
            </a:fld>
            <a:endParaRPr lang="en-US"/>
          </a:p>
        </p:txBody>
      </p:sp>
      <p:sp>
        <p:nvSpPr>
          <p:cNvPr id="454658" name="Rectangle 2"/>
          <p:cNvSpPr>
            <a:spLocks noGrp="1" noRot="1" noChangeAspect="1" noChangeArrowheads="1" noTextEdit="1"/>
          </p:cNvSpPr>
          <p:nvPr>
            <p:ph type="sldImg"/>
          </p:nvPr>
        </p:nvSpPr>
        <p:spPr>
          <a:xfrm>
            <a:off x="915988" y="746125"/>
            <a:ext cx="4962525" cy="3722688"/>
          </a:xfrm>
          <a:ln/>
        </p:spPr>
      </p:sp>
      <p:sp>
        <p:nvSpPr>
          <p:cNvPr id="4546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1DD23-2CC5-4862-BA93-ACB55E5ECE04}" type="slidenum">
              <a:rPr lang="en-US"/>
              <a:pPr/>
              <a:t>91</a:t>
            </a:fld>
            <a:endParaRPr lang="en-US"/>
          </a:p>
        </p:txBody>
      </p:sp>
      <p:sp>
        <p:nvSpPr>
          <p:cNvPr id="455682" name="Rectangle 2"/>
          <p:cNvSpPr>
            <a:spLocks noGrp="1" noRot="1" noChangeAspect="1" noChangeArrowheads="1" noTextEdit="1"/>
          </p:cNvSpPr>
          <p:nvPr>
            <p:ph type="sldImg"/>
          </p:nvPr>
        </p:nvSpPr>
        <p:spPr>
          <a:xfrm>
            <a:off x="915988" y="746125"/>
            <a:ext cx="4962525" cy="3722688"/>
          </a:xfrm>
          <a:ln/>
        </p:spPr>
      </p:sp>
      <p:sp>
        <p:nvSpPr>
          <p:cNvPr id="4556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BBBBD-859C-4B5E-9421-551F28B70C72}" type="slidenum">
              <a:rPr lang="en-US">
                <a:solidFill>
                  <a:prstClr val="black"/>
                </a:solidFill>
              </a:rPr>
              <a:pPr/>
              <a:t>10</a:t>
            </a:fld>
            <a:endParaRPr lang="en-US">
              <a:solidFill>
                <a:prstClr val="black"/>
              </a:solidFill>
            </a:endParaRPr>
          </a:p>
        </p:txBody>
      </p:sp>
      <p:sp>
        <p:nvSpPr>
          <p:cNvPr id="2010114" name="Rectangle 2"/>
          <p:cNvSpPr>
            <a:spLocks noGrp="1" noRot="1" noChangeAspect="1" noChangeArrowheads="1" noTextEdit="1"/>
          </p:cNvSpPr>
          <p:nvPr>
            <p:ph type="sldImg"/>
          </p:nvPr>
        </p:nvSpPr>
        <p:spPr>
          <a:ln/>
        </p:spPr>
      </p:sp>
      <p:sp>
        <p:nvSpPr>
          <p:cNvPr id="20101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15888"/>
            <a:ext cx="2160587" cy="6407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9238" y="115888"/>
            <a:ext cx="6330950" cy="64071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49238" y="115888"/>
            <a:ext cx="7942262" cy="457690"/>
          </a:xfrm>
        </p:spPr>
        <p:txBody>
          <a:bodyPr/>
          <a:lstStyle/>
          <a:p>
            <a:r>
              <a:rPr lang="en-US" dirty="0" smtClean="0"/>
              <a:t>Click to edit Master title style</a:t>
            </a:r>
            <a:endParaRPr lang="en-US" dirty="0"/>
          </a:p>
        </p:txBody>
      </p:sp>
      <p:sp>
        <p:nvSpPr>
          <p:cNvPr id="3" name="SmartArt Placeholder 2"/>
          <p:cNvSpPr>
            <a:spLocks noGrp="1"/>
          </p:cNvSpPr>
          <p:nvPr>
            <p:ph type="dgm" idx="1"/>
          </p:nvPr>
        </p:nvSpPr>
        <p:spPr>
          <a:xfrm>
            <a:off x="298450" y="1100138"/>
            <a:ext cx="8594725" cy="5422900"/>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7694" y="124692"/>
            <a:ext cx="8202093" cy="457200"/>
          </a:xfrm>
        </p:spPr>
        <p:txBody>
          <a:bodyPr/>
          <a:lstStyle/>
          <a:p>
            <a:r>
              <a:rPr lang="en-US" dirty="0" smtClean="0"/>
              <a:t>Click to edit Master title style</a:t>
            </a:r>
            <a:endParaRPr lang="de-CH" dirty="0"/>
          </a:p>
        </p:txBody>
      </p:sp>
      <p:sp>
        <p:nvSpPr>
          <p:cNvPr id="3" name="Text Placeholder 2"/>
          <p:cNvSpPr>
            <a:spLocks noGrp="1"/>
          </p:cNvSpPr>
          <p:nvPr>
            <p:ph type="body" sz="half" idx="1"/>
          </p:nvPr>
        </p:nvSpPr>
        <p:spPr>
          <a:xfrm>
            <a:off x="179388" y="1268413"/>
            <a:ext cx="4279900"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11688" y="1268413"/>
            <a:ext cx="4281487"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noChangeArrowheads="1"/>
          </p:cNvSpPr>
          <p:nvPr>
            <p:ph type="ftr" sz="quarter" idx="10"/>
          </p:nvPr>
        </p:nvSpPr>
        <p:spPr>
          <a:xfrm>
            <a:off x="4211638" y="6527800"/>
            <a:ext cx="4681537" cy="214313"/>
          </a:xfrm>
          <a:prstGeom prst="rect">
            <a:avLst/>
          </a:prstGeom>
          <a:ln/>
        </p:spPr>
        <p:txBody>
          <a:bodyPr/>
          <a:lstStyle>
            <a:lvl1pPr>
              <a:defRPr/>
            </a:lvl1pPr>
          </a:lstStyle>
          <a:p>
            <a:pPr>
              <a:defRPr/>
            </a:pPr>
            <a:r>
              <a:rPr lang="en-US" dirty="0"/>
              <a:t>Intro. to Programming, lecture 4: the interfaces of a class   </a:t>
            </a:r>
            <a:fld id="{2D28B793-CDE4-4FCB-817D-623FF8B77B9E}" type="slidenum">
              <a:rPr lang="en-US" sz="1000">
                <a:latin typeface="ETH Light" pitchFamily="18" charset="0"/>
              </a:rPr>
              <a:pPr>
                <a:defRPr/>
              </a:pPr>
              <a:t>‹#›</a:t>
            </a:fld>
            <a:endParaRPr lang="en-US" sz="1000" dirty="0">
              <a:latin typeface="ETH Light"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66007" y="116378"/>
            <a:ext cx="8193781" cy="465513"/>
          </a:xfrm>
        </p:spPr>
        <p:txBody>
          <a:bodyPr/>
          <a:lstStyle/>
          <a:p>
            <a:r>
              <a:rPr lang="en-US" dirty="0" smtClean="0"/>
              <a:t>Click to edit Master title style</a:t>
            </a:r>
            <a:endParaRPr lang="de-CH" dirty="0"/>
          </a:p>
        </p:txBody>
      </p:sp>
      <p:sp>
        <p:nvSpPr>
          <p:cNvPr id="3" name="Content Placeholder 2"/>
          <p:cNvSpPr>
            <a:spLocks noGrp="1"/>
          </p:cNvSpPr>
          <p:nvPr>
            <p:ph sz="half" idx="1"/>
          </p:nvPr>
        </p:nvSpPr>
        <p:spPr>
          <a:xfrm>
            <a:off x="179388" y="1268413"/>
            <a:ext cx="8713787"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179388" y="3900488"/>
            <a:ext cx="8713787" cy="248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noChangeArrowheads="1"/>
          </p:cNvSpPr>
          <p:nvPr>
            <p:ph type="ftr" sz="quarter" idx="10"/>
          </p:nvPr>
        </p:nvSpPr>
        <p:spPr>
          <a:xfrm>
            <a:off x="4211638" y="6527800"/>
            <a:ext cx="4681537" cy="214313"/>
          </a:xfrm>
          <a:prstGeom prst="rect">
            <a:avLst/>
          </a:prstGeom>
          <a:ln/>
        </p:spPr>
        <p:txBody>
          <a:bodyPr/>
          <a:lstStyle>
            <a:lvl1pPr>
              <a:defRPr/>
            </a:lvl1pPr>
          </a:lstStyle>
          <a:p>
            <a:pPr>
              <a:defRPr/>
            </a:pPr>
            <a:r>
              <a:rPr lang="en-US" dirty="0"/>
              <a:t>Intro. to Programming, lecture 4: the interfaces of a class   </a:t>
            </a:r>
            <a:fld id="{FF36E633-28CF-4D62-ACF0-1191B62216C6}" type="slidenum">
              <a:rPr lang="en-US" sz="1000">
                <a:latin typeface="ETH Light" pitchFamily="18" charset="0"/>
              </a:rPr>
              <a:pPr>
                <a:defRPr/>
              </a:pPr>
              <a:t>‹#›</a:t>
            </a:fld>
            <a:endParaRPr lang="en-US" sz="1000" dirty="0">
              <a:latin typeface="ETH Light"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57694" y="124692"/>
            <a:ext cx="8202093" cy="457200"/>
          </a:xfrm>
        </p:spPr>
        <p:txBody>
          <a:bodyPr/>
          <a:lstStyle/>
          <a:p>
            <a:r>
              <a:rPr lang="en-US" dirty="0" smtClean="0"/>
              <a:t>Click to edit Master title style</a:t>
            </a:r>
            <a:endParaRPr lang="de-CH" dirty="0"/>
          </a:p>
        </p:txBody>
      </p:sp>
      <p:sp>
        <p:nvSpPr>
          <p:cNvPr id="3" name="Text Placeholder 2"/>
          <p:cNvSpPr>
            <a:spLocks noGrp="1"/>
          </p:cNvSpPr>
          <p:nvPr>
            <p:ph type="body" sz="half" idx="1"/>
          </p:nvPr>
        </p:nvSpPr>
        <p:spPr>
          <a:xfrm>
            <a:off x="179388" y="1268413"/>
            <a:ext cx="8713787"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179388" y="3900488"/>
            <a:ext cx="8713787" cy="248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noChangeArrowheads="1"/>
          </p:cNvSpPr>
          <p:nvPr>
            <p:ph type="ftr" sz="quarter" idx="10"/>
          </p:nvPr>
        </p:nvSpPr>
        <p:spPr>
          <a:xfrm>
            <a:off x="4211638" y="6527800"/>
            <a:ext cx="4681537" cy="214313"/>
          </a:xfrm>
          <a:prstGeom prst="rect">
            <a:avLst/>
          </a:prstGeom>
          <a:ln/>
        </p:spPr>
        <p:txBody>
          <a:bodyPr/>
          <a:lstStyle>
            <a:lvl1pPr>
              <a:defRPr/>
            </a:lvl1pPr>
          </a:lstStyle>
          <a:p>
            <a:pPr>
              <a:defRPr/>
            </a:pPr>
            <a:r>
              <a:rPr lang="en-US" dirty="0"/>
              <a:t>Intro. to Programming, lecture 4: the interfaces of a class   </a:t>
            </a:r>
            <a:fld id="{B65DD8F6-D24E-4DF1-84B0-002814DDB2C0}" type="slidenum">
              <a:rPr lang="en-US" sz="1000">
                <a:latin typeface="ETH Light" pitchFamily="18" charset="0"/>
              </a:rPr>
              <a:pPr>
                <a:defRPr/>
              </a:pPr>
              <a:t>‹#›</a:t>
            </a:fld>
            <a:endParaRPr lang="en-US" sz="1000" dirty="0">
              <a:latin typeface="ETH Light"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2756" y="133004"/>
            <a:ext cx="8227032" cy="457201"/>
          </a:xfrm>
        </p:spPr>
        <p:txBody>
          <a:bodyPr/>
          <a:lstStyle/>
          <a:p>
            <a:r>
              <a:rPr lang="en-US" smtClean="0"/>
              <a:t>Click to edit Master title style</a:t>
            </a:r>
            <a:endParaRPr lang="de-CH"/>
          </a:p>
        </p:txBody>
      </p:sp>
      <p:sp>
        <p:nvSpPr>
          <p:cNvPr id="3" name="Table Placeholder 2"/>
          <p:cNvSpPr>
            <a:spLocks noGrp="1"/>
          </p:cNvSpPr>
          <p:nvPr>
            <p:ph type="tbl" idx="1"/>
          </p:nvPr>
        </p:nvSpPr>
        <p:spPr>
          <a:xfrm>
            <a:off x="179388" y="1268413"/>
            <a:ext cx="8713787" cy="5113337"/>
          </a:xfrm>
        </p:spPr>
        <p:txBody>
          <a:bodyPr/>
          <a:lstStyle/>
          <a:p>
            <a:pPr lvl="0"/>
            <a:endParaRPr lang="de-CH" noProof="0" smtClean="0"/>
          </a:p>
        </p:txBody>
      </p:sp>
      <p:sp>
        <p:nvSpPr>
          <p:cNvPr id="4" name="Rectangle 4"/>
          <p:cNvSpPr>
            <a:spLocks noGrp="1" noChangeArrowheads="1"/>
          </p:cNvSpPr>
          <p:nvPr>
            <p:ph type="ftr" sz="quarter" idx="10"/>
          </p:nvPr>
        </p:nvSpPr>
        <p:spPr>
          <a:xfrm>
            <a:off x="4211638" y="6527800"/>
            <a:ext cx="4681537" cy="214313"/>
          </a:xfrm>
          <a:prstGeom prst="rect">
            <a:avLst/>
          </a:prstGeom>
          <a:ln/>
        </p:spPr>
        <p:txBody>
          <a:bodyPr/>
          <a:lstStyle>
            <a:lvl1pPr>
              <a:defRPr/>
            </a:lvl1pPr>
          </a:lstStyle>
          <a:p>
            <a:pPr>
              <a:defRPr/>
            </a:pPr>
            <a:r>
              <a:rPr lang="en-US" dirty="0"/>
              <a:t>Intro. to Programming, lecture 4: the interfaces of a class   </a:t>
            </a:r>
            <a:fld id="{22464A84-E4F9-4EE3-B6F1-D7E384E58E44}" type="slidenum">
              <a:rPr lang="en-US" sz="1000">
                <a:latin typeface="ETH Light" pitchFamily="18" charset="0"/>
              </a:rPr>
              <a:pPr>
                <a:defRPr/>
              </a:pPr>
              <a:t>‹#›</a:t>
            </a:fld>
            <a:endParaRPr lang="en-US" sz="1000" dirty="0">
              <a:latin typeface="ETH Light"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9388" y="160338"/>
            <a:ext cx="8280400" cy="604837"/>
          </a:xfrm>
        </p:spPr>
        <p:txBody>
          <a:bodyPr/>
          <a:lstStyle/>
          <a:p>
            <a:r>
              <a:rPr lang="en-US" smtClean="0"/>
              <a:t>Click to edit Master title style</a:t>
            </a:r>
            <a:endParaRPr lang="de-CH"/>
          </a:p>
        </p:txBody>
      </p:sp>
      <p:sp>
        <p:nvSpPr>
          <p:cNvPr id="3" name="Content Placeholder 2"/>
          <p:cNvSpPr>
            <a:spLocks noGrp="1"/>
          </p:cNvSpPr>
          <p:nvPr>
            <p:ph sz="quarter" idx="1"/>
          </p:nvPr>
        </p:nvSpPr>
        <p:spPr>
          <a:xfrm>
            <a:off x="179388" y="1268413"/>
            <a:ext cx="4279900"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quarter" idx="2"/>
          </p:nvPr>
        </p:nvSpPr>
        <p:spPr>
          <a:xfrm>
            <a:off x="4611688" y="1268413"/>
            <a:ext cx="4281487"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Content Placeholder 4"/>
          <p:cNvSpPr>
            <a:spLocks noGrp="1"/>
          </p:cNvSpPr>
          <p:nvPr>
            <p:ph sz="quarter" idx="3"/>
          </p:nvPr>
        </p:nvSpPr>
        <p:spPr>
          <a:xfrm>
            <a:off x="179388" y="3900488"/>
            <a:ext cx="4279900" cy="248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Content Placeholder 5"/>
          <p:cNvSpPr>
            <a:spLocks noGrp="1"/>
          </p:cNvSpPr>
          <p:nvPr>
            <p:ph sz="quarter" idx="4"/>
          </p:nvPr>
        </p:nvSpPr>
        <p:spPr>
          <a:xfrm>
            <a:off x="4611688" y="3900488"/>
            <a:ext cx="4281487" cy="248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Footer Placeholder 6"/>
          <p:cNvSpPr>
            <a:spLocks noGrp="1"/>
          </p:cNvSpPr>
          <p:nvPr>
            <p:ph type="ftr" sz="quarter" idx="10"/>
          </p:nvPr>
        </p:nvSpPr>
        <p:spPr>
          <a:xfrm>
            <a:off x="4211638" y="6527800"/>
            <a:ext cx="4681537" cy="214313"/>
          </a:xfrm>
          <a:prstGeom prst="rect">
            <a:avLst/>
          </a:prstGeom>
        </p:spPr>
        <p:txBody>
          <a:bodyPr/>
          <a:lstStyle>
            <a:lvl1pPr>
              <a:defRPr/>
            </a:lvl1pPr>
          </a:lstStyle>
          <a:p>
            <a:r>
              <a:rPr lang="en-US" dirty="0"/>
              <a:t>Intro. to Programming, lecture 23: From Programming to Software Engineering      </a:t>
            </a:r>
            <a:fld id="{1A5F56FD-2ED9-470D-8948-EB83FA2CE6B6}" type="slidenum">
              <a:rPr lang="en-US" sz="1000">
                <a:latin typeface="ETH Light" pitchFamily="2" charset="0"/>
              </a:rPr>
              <a:pPr/>
              <a:t>‹#›</a:t>
            </a:fld>
            <a:endParaRPr lang="en-US" sz="1000" dirty="0">
              <a:latin typeface="ETH Light" pitchFamily="2"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9238" y="115888"/>
            <a:ext cx="7942262" cy="435655"/>
          </a:xfrm>
        </p:spPr>
        <p:txBody>
          <a:bodyPr/>
          <a:lstStyle>
            <a:lvl1pPr>
              <a:defRPr sz="280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SzPct val="80000"/>
              <a:defRPr/>
            </a:lvl2pPr>
            <a:lvl3pPr>
              <a:buFont typeface="Arial" pitchFamily="34" charset="0"/>
              <a:buChar cha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0" y="119063"/>
            <a:ext cx="4221163" cy="6262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19063"/>
            <a:ext cx="4221162" cy="6262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19063"/>
            <a:ext cx="2147887" cy="62626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8450" y="119063"/>
            <a:ext cx="6294438" cy="6262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12/7/2012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12/7/2012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12/7/2012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12/7/2012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0" y="1100138"/>
            <a:ext cx="4221163"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100138"/>
            <a:ext cx="4221162"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0035" name="Rectangle 3"/>
          <p:cNvSpPr>
            <a:spLocks noGrp="1" noChangeArrowheads="1"/>
          </p:cNvSpPr>
          <p:nvPr>
            <p:ph type="title"/>
          </p:nvPr>
        </p:nvSpPr>
        <p:spPr bwMode="auto">
          <a:xfrm>
            <a:off x="249238" y="115888"/>
            <a:ext cx="8117522" cy="4429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580036" name="Rectangle 4"/>
          <p:cNvSpPr>
            <a:spLocks noGrp="1" noChangeArrowheads="1"/>
          </p:cNvSpPr>
          <p:nvPr>
            <p:ph type="body" idx="1"/>
          </p:nvPr>
        </p:nvSpPr>
        <p:spPr bwMode="auto">
          <a:xfrm>
            <a:off x="249238" y="878114"/>
            <a:ext cx="8594725" cy="56449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80039" name="Rectangle 7"/>
          <p:cNvSpPr>
            <a:spLocks noChangeArrowheads="1"/>
          </p:cNvSpPr>
          <p:nvPr/>
        </p:nvSpPr>
        <p:spPr bwMode="auto">
          <a:xfrm>
            <a:off x="4643438" y="4724400"/>
            <a:ext cx="2133600" cy="476250"/>
          </a:xfrm>
          <a:prstGeom prst="rect">
            <a:avLst/>
          </a:prstGeom>
          <a:noFill/>
          <a:ln w="9525">
            <a:noFill/>
            <a:miter lim="800000"/>
            <a:headEnd/>
            <a:tailEnd/>
          </a:ln>
          <a:effectLst/>
        </p:spPr>
        <p:txBody>
          <a:bodyPr/>
          <a:lstStyle/>
          <a:p>
            <a:pPr>
              <a:spcBef>
                <a:spcPct val="0"/>
              </a:spcBef>
            </a:pPr>
            <a:endParaRPr lang="en-US" sz="1400">
              <a:latin typeface="Arial" charset="0"/>
            </a:endParaRPr>
          </a:p>
        </p:txBody>
      </p:sp>
      <p:sp>
        <p:nvSpPr>
          <p:cNvPr id="1580045" name="Line 13"/>
          <p:cNvSpPr>
            <a:spLocks noChangeShapeType="1"/>
          </p:cNvSpPr>
          <p:nvPr userDrawn="1"/>
        </p:nvSpPr>
        <p:spPr bwMode="auto">
          <a:xfrm flipV="1">
            <a:off x="249238" y="609601"/>
            <a:ext cx="7200000" cy="458"/>
          </a:xfrm>
          <a:prstGeom prst="line">
            <a:avLst/>
          </a:prstGeom>
          <a:noFill/>
          <a:ln w="3175">
            <a:solidFill>
              <a:srgbClr val="006699"/>
            </a:solidFill>
            <a:round/>
            <a:headEnd/>
            <a:tailEnd/>
          </a:ln>
          <a:effectLst/>
        </p:spPr>
        <p:txBody>
          <a:bodyPr/>
          <a:lstStyle/>
          <a:p>
            <a:endParaRPr lang="en-US"/>
          </a:p>
        </p:txBody>
      </p:sp>
      <p:sp>
        <p:nvSpPr>
          <p:cNvPr id="10" name="Rectangle 7"/>
          <p:cNvSpPr>
            <a:spLocks noChangeArrowheads="1"/>
          </p:cNvSpPr>
          <p:nvPr userDrawn="1"/>
        </p:nvSpPr>
        <p:spPr bwMode="auto">
          <a:xfrm>
            <a:off x="8642574" y="6550476"/>
            <a:ext cx="504825" cy="215900"/>
          </a:xfrm>
          <a:prstGeom prst="rect">
            <a:avLst/>
          </a:prstGeom>
          <a:noFill/>
          <a:ln w="9525">
            <a:noFill/>
            <a:miter lim="800000"/>
            <a:headEnd/>
            <a:tailEnd/>
          </a:ln>
          <a:effectLst/>
        </p:spPr>
        <p:txBody>
          <a:bodyPr/>
          <a:lstStyle/>
          <a:p>
            <a:pPr algn="r">
              <a:spcBef>
                <a:spcPct val="0"/>
              </a:spcBef>
            </a:pPr>
            <a:fld id="{CF1FDE98-111E-4F33-B410-FEF89BF09012}" type="slidenum">
              <a:rPr lang="en-US" sz="1400">
                <a:latin typeface="Arial" pitchFamily="34" charset="0"/>
                <a:cs typeface="Arial" pitchFamily="34" charset="0"/>
              </a:rPr>
              <a:pPr algn="r">
                <a:spcBef>
                  <a:spcPct val="0"/>
                </a:spcBef>
              </a:pPr>
              <a:t>‹#›</a:t>
            </a:fld>
            <a:endParaRPr lang="en-US" sz="1400" dirty="0">
              <a:latin typeface="Arial" pitchFamily="34" charset="0"/>
              <a:cs typeface="Arial" pitchFamily="34" charset="0"/>
            </a:endParaRPr>
          </a:p>
        </p:txBody>
      </p:sp>
      <p:pic>
        <p:nvPicPr>
          <p:cNvPr id="9" name="Picture 13"/>
          <p:cNvPicPr>
            <a:picLocks noChangeAspect="1" noChangeArrowheads="1"/>
          </p:cNvPicPr>
          <p:nvPr userDrawn="1"/>
        </p:nvPicPr>
        <p:blipFill>
          <a:blip r:embed="rId20" cstate="print"/>
          <a:srcRect/>
          <a:stretch>
            <a:fillRect/>
          </a:stretch>
        </p:blipFill>
        <p:spPr bwMode="auto">
          <a:xfrm>
            <a:off x="8816188" y="122239"/>
            <a:ext cx="176208" cy="196938"/>
          </a:xfrm>
          <a:prstGeom prst="rect">
            <a:avLst/>
          </a:prstGeom>
          <a:noFill/>
          <a:ln w="19050" algn="ctr">
            <a:noFill/>
            <a:miter lim="800000"/>
            <a:headEnd type="none" w="lg" len="lg"/>
            <a:tailEnd type="none" w="lg" len="lg"/>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722" r:id="rId3"/>
    <p:sldLayoutId id="2147483723"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 id="2147483717" r:id="rId13"/>
    <p:sldLayoutId id="2147483822" r:id="rId14"/>
    <p:sldLayoutId id="2147483823" r:id="rId15"/>
    <p:sldLayoutId id="2147483824" r:id="rId16"/>
    <p:sldLayoutId id="2147483825" r:id="rId17"/>
    <p:sldLayoutId id="2147483826" r:id="rId18"/>
  </p:sldLayoutIdLst>
  <p:timing>
    <p:tnLst>
      <p:par>
        <p:cTn id="1" dur="indefinite" restart="never" nodeType="tmRoot"/>
      </p:par>
    </p:tnLst>
  </p:timing>
  <p:hf sldNum="0" hdr="0" ftr="0" dt="0"/>
  <p:txStyles>
    <p:titleStyle>
      <a:lvl1pPr algn="l" rtl="0" fontAlgn="base">
        <a:spcBef>
          <a:spcPct val="0"/>
        </a:spcBef>
        <a:spcAft>
          <a:spcPct val="0"/>
        </a:spcAft>
        <a:defRPr sz="2800" i="0" baseline="0">
          <a:solidFill>
            <a:srgbClr val="006699"/>
          </a:solidFill>
          <a:latin typeface="Arial Rounded MT Bold" pitchFamily="34" charset="0"/>
          <a:ea typeface="+mj-ea"/>
          <a:cs typeface="+mj-cs"/>
        </a:defRPr>
      </a:lvl1pPr>
      <a:lvl2pPr algn="l" rtl="0" fontAlgn="base">
        <a:spcBef>
          <a:spcPct val="0"/>
        </a:spcBef>
        <a:spcAft>
          <a:spcPct val="0"/>
        </a:spcAft>
        <a:defRPr sz="2800">
          <a:solidFill>
            <a:srgbClr val="006699"/>
          </a:solidFill>
          <a:latin typeface="Arial Black" pitchFamily="34" charset="0"/>
          <a:cs typeface="Arial" charset="0"/>
        </a:defRPr>
      </a:lvl2pPr>
      <a:lvl3pPr algn="l" rtl="0" fontAlgn="base">
        <a:spcBef>
          <a:spcPct val="0"/>
        </a:spcBef>
        <a:spcAft>
          <a:spcPct val="0"/>
        </a:spcAft>
        <a:defRPr sz="2800">
          <a:solidFill>
            <a:srgbClr val="006699"/>
          </a:solidFill>
          <a:latin typeface="Arial Black" pitchFamily="34" charset="0"/>
          <a:cs typeface="Arial" charset="0"/>
        </a:defRPr>
      </a:lvl3pPr>
      <a:lvl4pPr algn="l" rtl="0" fontAlgn="base">
        <a:spcBef>
          <a:spcPct val="0"/>
        </a:spcBef>
        <a:spcAft>
          <a:spcPct val="0"/>
        </a:spcAft>
        <a:defRPr sz="2800">
          <a:solidFill>
            <a:srgbClr val="006699"/>
          </a:solidFill>
          <a:latin typeface="Arial Black" pitchFamily="34" charset="0"/>
          <a:cs typeface="Arial" charset="0"/>
        </a:defRPr>
      </a:lvl4pPr>
      <a:lvl5pPr algn="l" rtl="0" fontAlgn="base">
        <a:spcBef>
          <a:spcPct val="0"/>
        </a:spcBef>
        <a:spcAft>
          <a:spcPct val="0"/>
        </a:spcAft>
        <a:defRPr sz="2800">
          <a:solidFill>
            <a:srgbClr val="006699"/>
          </a:solidFill>
          <a:latin typeface="Arial Black" pitchFamily="34" charset="0"/>
          <a:cs typeface="Arial" charset="0"/>
        </a:defRPr>
      </a:lvl5pPr>
      <a:lvl6pPr marL="457200" algn="l" rtl="0" fontAlgn="base">
        <a:spcBef>
          <a:spcPct val="0"/>
        </a:spcBef>
        <a:spcAft>
          <a:spcPct val="0"/>
        </a:spcAft>
        <a:defRPr sz="2800">
          <a:solidFill>
            <a:srgbClr val="006699"/>
          </a:solidFill>
          <a:latin typeface="Arial Black" pitchFamily="34" charset="0"/>
          <a:cs typeface="Arial" charset="0"/>
        </a:defRPr>
      </a:lvl6pPr>
      <a:lvl7pPr marL="914400" algn="l" rtl="0" fontAlgn="base">
        <a:spcBef>
          <a:spcPct val="0"/>
        </a:spcBef>
        <a:spcAft>
          <a:spcPct val="0"/>
        </a:spcAft>
        <a:defRPr sz="2800">
          <a:solidFill>
            <a:srgbClr val="006699"/>
          </a:solidFill>
          <a:latin typeface="Arial Black" pitchFamily="34" charset="0"/>
          <a:cs typeface="Arial" charset="0"/>
        </a:defRPr>
      </a:lvl7pPr>
      <a:lvl8pPr marL="1371600" algn="l" rtl="0" fontAlgn="base">
        <a:spcBef>
          <a:spcPct val="0"/>
        </a:spcBef>
        <a:spcAft>
          <a:spcPct val="0"/>
        </a:spcAft>
        <a:defRPr sz="2800">
          <a:solidFill>
            <a:srgbClr val="006699"/>
          </a:solidFill>
          <a:latin typeface="Arial Black" pitchFamily="34" charset="0"/>
          <a:cs typeface="Arial" charset="0"/>
        </a:defRPr>
      </a:lvl8pPr>
      <a:lvl9pPr marL="1828800" algn="l" rtl="0" fontAlgn="base">
        <a:spcBef>
          <a:spcPct val="0"/>
        </a:spcBef>
        <a:spcAft>
          <a:spcPct val="0"/>
        </a:spcAft>
        <a:defRPr sz="2800">
          <a:solidFill>
            <a:srgbClr val="006699"/>
          </a:solidFill>
          <a:latin typeface="Arial Black" pitchFamily="34" charset="0"/>
          <a:cs typeface="Arial" charset="0"/>
        </a:defRPr>
      </a:lvl9pPr>
    </p:titleStyle>
    <p:bodyStyle>
      <a:lvl1pPr algn="l" rtl="0" fontAlgn="base">
        <a:spcBef>
          <a:spcPct val="20000"/>
        </a:spcBef>
        <a:spcAft>
          <a:spcPct val="0"/>
        </a:spcAft>
        <a:buClr>
          <a:srgbClr val="8B0000"/>
        </a:buClr>
        <a:buFont typeface="Wingdings" pitchFamily="2" charset="2"/>
        <a:defRPr sz="2400">
          <a:solidFill>
            <a:schemeClr val="tx1"/>
          </a:solidFill>
          <a:latin typeface="+mn-lt"/>
          <a:ea typeface="+mn-ea"/>
          <a:cs typeface="+mn-cs"/>
        </a:defRPr>
      </a:lvl1pPr>
      <a:lvl2pPr marL="896938" indent="-360363" algn="l" rtl="0" fontAlgn="base">
        <a:spcBef>
          <a:spcPct val="20000"/>
        </a:spcBef>
        <a:spcAft>
          <a:spcPct val="0"/>
        </a:spcAft>
        <a:buClr>
          <a:srgbClr val="8B0000"/>
        </a:buClr>
        <a:buFont typeface="Wingdings" pitchFamily="2" charset="2"/>
        <a:buChar char="Ø"/>
        <a:defRPr sz="2400">
          <a:solidFill>
            <a:schemeClr val="tx1"/>
          </a:solidFill>
          <a:latin typeface="+mn-lt"/>
          <a:cs typeface="+mn-cs"/>
        </a:defRPr>
      </a:lvl2pPr>
      <a:lvl3pPr marL="1304925" indent="-228600" algn="l" rtl="0" fontAlgn="base">
        <a:spcBef>
          <a:spcPct val="20000"/>
        </a:spcBef>
        <a:spcAft>
          <a:spcPct val="0"/>
        </a:spcAft>
        <a:buClr>
          <a:schemeClr val="tx1"/>
        </a:buClr>
        <a:buFont typeface="Wingdings" pitchFamily="2" charset="2"/>
        <a:buChar char="§"/>
        <a:defRPr sz="2400">
          <a:solidFill>
            <a:schemeClr val="tx1"/>
          </a:solidFill>
          <a:latin typeface="+mn-lt"/>
          <a:cs typeface="+mn-cs"/>
        </a:defRPr>
      </a:lvl3pPr>
      <a:lvl4pPr marL="1712913" indent="-228600" algn="l" rtl="0" fontAlgn="base">
        <a:spcBef>
          <a:spcPct val="20000"/>
        </a:spcBef>
        <a:spcAft>
          <a:spcPct val="0"/>
        </a:spcAft>
        <a:buClr>
          <a:schemeClr val="tx1"/>
        </a:buClr>
        <a:buFont typeface="Wingdings" pitchFamily="2" charset="2"/>
        <a:buChar char="§"/>
        <a:defRPr sz="2400">
          <a:solidFill>
            <a:schemeClr val="tx1"/>
          </a:solidFill>
          <a:latin typeface="+mn-lt"/>
          <a:cs typeface="+mn-cs"/>
        </a:defRPr>
      </a:lvl4pPr>
      <a:lvl5pPr marL="2120900" indent="-228600" algn="l" rtl="0" fontAlgn="base">
        <a:spcBef>
          <a:spcPct val="20000"/>
        </a:spcBef>
        <a:spcAft>
          <a:spcPct val="0"/>
        </a:spcAft>
        <a:buClr>
          <a:schemeClr val="tx1"/>
        </a:buClr>
        <a:buFont typeface="Wingdings" pitchFamily="2" charset="2"/>
        <a:buChar char="§"/>
        <a:defRPr sz="2400">
          <a:solidFill>
            <a:schemeClr val="tx1"/>
          </a:solidFill>
          <a:latin typeface="+mn-lt"/>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3539" name="Rectangle 3"/>
          <p:cNvSpPr>
            <a:spLocks noGrp="1" noChangeArrowheads="1"/>
          </p:cNvSpPr>
          <p:nvPr>
            <p:ph type="body" idx="1"/>
          </p:nvPr>
        </p:nvSpPr>
        <p:spPr bwMode="auto">
          <a:xfrm>
            <a:off x="298450" y="119063"/>
            <a:ext cx="8594725" cy="62626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73540" name="Rectangle 4"/>
          <p:cNvSpPr>
            <a:spLocks noChangeArrowheads="1"/>
          </p:cNvSpPr>
          <p:nvPr/>
        </p:nvSpPr>
        <p:spPr bwMode="auto">
          <a:xfrm>
            <a:off x="4643438" y="4724400"/>
            <a:ext cx="2133600" cy="476250"/>
          </a:xfrm>
          <a:prstGeom prst="rect">
            <a:avLst/>
          </a:prstGeom>
          <a:noFill/>
          <a:ln w="9525">
            <a:noFill/>
            <a:miter lim="800000"/>
            <a:headEnd/>
            <a:tailEnd/>
          </a:ln>
          <a:effectLst/>
        </p:spPr>
        <p:txBody>
          <a:bodyPr/>
          <a:lstStyle/>
          <a:p>
            <a:pPr>
              <a:spcBef>
                <a:spcPct val="0"/>
              </a:spcBef>
            </a:pPr>
            <a:endParaRPr lang="en-US" sz="1400">
              <a:latin typeface="Arial" charset="0"/>
            </a:endParaRPr>
          </a:p>
        </p:txBody>
      </p:sp>
      <p:pic>
        <p:nvPicPr>
          <p:cNvPr id="5" name="Picture 16" descr="se_logo"/>
          <p:cNvPicPr>
            <a:picLocks noChangeAspect="1" noChangeArrowheads="1"/>
          </p:cNvPicPr>
          <p:nvPr userDrawn="1"/>
        </p:nvPicPr>
        <p:blipFill>
          <a:blip r:embed="rId13" cstate="print"/>
          <a:srcRect/>
          <a:stretch>
            <a:fillRect/>
          </a:stretch>
        </p:blipFill>
        <p:spPr bwMode="auto">
          <a:xfrm>
            <a:off x="8659813" y="117475"/>
            <a:ext cx="334962" cy="377825"/>
          </a:xfrm>
          <a:prstGeom prst="rect">
            <a:avLst/>
          </a:prstGeom>
          <a:noFill/>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sldNum="0" hdr="0" ftr="0" dt="0"/>
  <p:txStyles>
    <p:titleStyle>
      <a:lvl1pPr algn="l" rtl="0" fontAlgn="base">
        <a:spcBef>
          <a:spcPct val="0"/>
        </a:spcBef>
        <a:spcAft>
          <a:spcPct val="0"/>
        </a:spcAft>
        <a:defRPr sz="2800">
          <a:solidFill>
            <a:srgbClr val="006699"/>
          </a:solidFill>
          <a:latin typeface="+mj-lt"/>
          <a:ea typeface="+mj-ea"/>
          <a:cs typeface="+mj-cs"/>
        </a:defRPr>
      </a:lvl1pPr>
      <a:lvl2pPr algn="l" rtl="0" fontAlgn="base">
        <a:spcBef>
          <a:spcPct val="0"/>
        </a:spcBef>
        <a:spcAft>
          <a:spcPct val="0"/>
        </a:spcAft>
        <a:defRPr sz="2800">
          <a:solidFill>
            <a:srgbClr val="006699"/>
          </a:solidFill>
          <a:latin typeface="Arial Black" pitchFamily="34" charset="0"/>
          <a:cs typeface="Arial" charset="0"/>
        </a:defRPr>
      </a:lvl2pPr>
      <a:lvl3pPr algn="l" rtl="0" fontAlgn="base">
        <a:spcBef>
          <a:spcPct val="0"/>
        </a:spcBef>
        <a:spcAft>
          <a:spcPct val="0"/>
        </a:spcAft>
        <a:defRPr sz="2800">
          <a:solidFill>
            <a:srgbClr val="006699"/>
          </a:solidFill>
          <a:latin typeface="Arial Black" pitchFamily="34" charset="0"/>
          <a:cs typeface="Arial" charset="0"/>
        </a:defRPr>
      </a:lvl3pPr>
      <a:lvl4pPr algn="l" rtl="0" fontAlgn="base">
        <a:spcBef>
          <a:spcPct val="0"/>
        </a:spcBef>
        <a:spcAft>
          <a:spcPct val="0"/>
        </a:spcAft>
        <a:defRPr sz="2800">
          <a:solidFill>
            <a:srgbClr val="006699"/>
          </a:solidFill>
          <a:latin typeface="Arial Black" pitchFamily="34" charset="0"/>
          <a:cs typeface="Arial" charset="0"/>
        </a:defRPr>
      </a:lvl4pPr>
      <a:lvl5pPr algn="l" rtl="0" fontAlgn="base">
        <a:spcBef>
          <a:spcPct val="0"/>
        </a:spcBef>
        <a:spcAft>
          <a:spcPct val="0"/>
        </a:spcAft>
        <a:defRPr sz="2800">
          <a:solidFill>
            <a:srgbClr val="006699"/>
          </a:solidFill>
          <a:latin typeface="Arial Black" pitchFamily="34" charset="0"/>
          <a:cs typeface="Arial" charset="0"/>
        </a:defRPr>
      </a:lvl5pPr>
      <a:lvl6pPr marL="457200" algn="l" rtl="0" fontAlgn="base">
        <a:spcBef>
          <a:spcPct val="0"/>
        </a:spcBef>
        <a:spcAft>
          <a:spcPct val="0"/>
        </a:spcAft>
        <a:defRPr sz="2800">
          <a:solidFill>
            <a:srgbClr val="006699"/>
          </a:solidFill>
          <a:latin typeface="Arial Black" pitchFamily="34" charset="0"/>
          <a:cs typeface="Arial" charset="0"/>
        </a:defRPr>
      </a:lvl6pPr>
      <a:lvl7pPr marL="914400" algn="l" rtl="0" fontAlgn="base">
        <a:spcBef>
          <a:spcPct val="0"/>
        </a:spcBef>
        <a:spcAft>
          <a:spcPct val="0"/>
        </a:spcAft>
        <a:defRPr sz="2800">
          <a:solidFill>
            <a:srgbClr val="006699"/>
          </a:solidFill>
          <a:latin typeface="Arial Black" pitchFamily="34" charset="0"/>
          <a:cs typeface="Arial" charset="0"/>
        </a:defRPr>
      </a:lvl7pPr>
      <a:lvl8pPr marL="1371600" algn="l" rtl="0" fontAlgn="base">
        <a:spcBef>
          <a:spcPct val="0"/>
        </a:spcBef>
        <a:spcAft>
          <a:spcPct val="0"/>
        </a:spcAft>
        <a:defRPr sz="2800">
          <a:solidFill>
            <a:srgbClr val="006699"/>
          </a:solidFill>
          <a:latin typeface="Arial Black" pitchFamily="34" charset="0"/>
          <a:cs typeface="Arial" charset="0"/>
        </a:defRPr>
      </a:lvl8pPr>
      <a:lvl9pPr marL="1828800" algn="l" rtl="0" fontAlgn="base">
        <a:spcBef>
          <a:spcPct val="0"/>
        </a:spcBef>
        <a:spcAft>
          <a:spcPct val="0"/>
        </a:spcAft>
        <a:defRPr sz="2800">
          <a:solidFill>
            <a:srgbClr val="006699"/>
          </a:solidFill>
          <a:latin typeface="Arial Black" pitchFamily="34" charset="0"/>
          <a:cs typeface="Arial" charset="0"/>
        </a:defRPr>
      </a:lvl9pPr>
    </p:titleStyle>
    <p:bodyStyle>
      <a:lvl1pPr algn="l" rtl="0" fontAlgn="base">
        <a:spcBef>
          <a:spcPct val="20000"/>
        </a:spcBef>
        <a:spcAft>
          <a:spcPct val="0"/>
        </a:spcAft>
        <a:buClr>
          <a:srgbClr val="8B0000"/>
        </a:buClr>
        <a:buFont typeface="Wingdings" pitchFamily="2" charset="2"/>
        <a:defRPr sz="2400">
          <a:solidFill>
            <a:schemeClr val="tx1"/>
          </a:solidFill>
          <a:latin typeface="+mn-lt"/>
          <a:ea typeface="+mn-ea"/>
          <a:cs typeface="+mn-cs"/>
        </a:defRPr>
      </a:lvl1pPr>
      <a:lvl2pPr marL="896938" indent="-357188" algn="l" rtl="0" fontAlgn="base">
        <a:spcBef>
          <a:spcPct val="20000"/>
        </a:spcBef>
        <a:spcAft>
          <a:spcPct val="0"/>
        </a:spcAft>
        <a:buClr>
          <a:srgbClr val="8B0000"/>
        </a:buClr>
        <a:buFont typeface="Wingdings" pitchFamily="2" charset="2"/>
        <a:buChar char="Ø"/>
        <a:defRPr sz="2400">
          <a:solidFill>
            <a:schemeClr val="tx1"/>
          </a:solidFill>
          <a:latin typeface="+mn-lt"/>
          <a:cs typeface="+mn-cs"/>
        </a:defRPr>
      </a:lvl2pPr>
      <a:lvl3pPr marL="1304925" indent="-228600" algn="l" rtl="0" fontAlgn="base">
        <a:spcBef>
          <a:spcPct val="20000"/>
        </a:spcBef>
        <a:spcAft>
          <a:spcPct val="0"/>
        </a:spcAft>
        <a:buFont typeface="Wingdings" pitchFamily="2" charset="2"/>
        <a:defRPr sz="2000">
          <a:solidFill>
            <a:schemeClr val="tx1"/>
          </a:solidFill>
          <a:latin typeface="+mn-lt"/>
          <a:cs typeface="+mn-cs"/>
        </a:defRPr>
      </a:lvl3pPr>
      <a:lvl4pPr marL="1712913" indent="-228600" algn="l" rtl="0" fontAlgn="base">
        <a:spcBef>
          <a:spcPct val="20000"/>
        </a:spcBef>
        <a:spcAft>
          <a:spcPct val="0"/>
        </a:spcAft>
        <a:buFont typeface="Wingdings" pitchFamily="2" charset="2"/>
        <a:defRPr>
          <a:solidFill>
            <a:schemeClr val="tx1"/>
          </a:solidFill>
          <a:latin typeface="+mn-lt"/>
          <a:cs typeface="+mn-cs"/>
        </a:defRPr>
      </a:lvl4pPr>
      <a:lvl5pPr marL="2120900" indent="-228600" algn="l" rtl="0" fontAlgn="base">
        <a:spcBef>
          <a:spcPct val="20000"/>
        </a:spcBef>
        <a:spcAft>
          <a:spcPct val="0"/>
        </a:spcAft>
        <a:buFont typeface="Wingdings" pitchFamily="2" charset="2"/>
        <a:defRPr>
          <a:solidFill>
            <a:schemeClr val="tx1"/>
          </a:solidFill>
          <a:latin typeface="+mn-lt"/>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3948" y="1944412"/>
            <a:ext cx="8229600" cy="1143000"/>
          </a:xfrm>
          <a:prstGeom prst="rect">
            <a:avLst/>
          </a:prstGeom>
        </p:spPr>
        <p:txBody>
          <a:bodyPr vert="horz" lIns="91440" tIns="45720" rIns="91440" bIns="45720" rtlCol="0" anchor="ctr">
            <a:normAutofit/>
          </a:bodyPr>
          <a:lstStyle/>
          <a:p>
            <a:pPr>
              <a:spcBef>
                <a:spcPct val="50000"/>
              </a:spcBef>
            </a:pPr>
            <a:endParaRPr lang="en-US" sz="2000" dirty="0">
              <a:latin typeface="Comic Sans MS" pitchFamily="66" charset="0"/>
            </a:endParaRPr>
          </a:p>
        </p:txBody>
      </p:sp>
      <p:sp>
        <p:nvSpPr>
          <p:cNvPr id="3" name="Text Placeholder 2"/>
          <p:cNvSpPr>
            <a:spLocks noGrp="1"/>
          </p:cNvSpPr>
          <p:nvPr>
            <p:ph type="body" idx="1"/>
          </p:nvPr>
        </p:nvSpPr>
        <p:spPr>
          <a:xfrm>
            <a:off x="457200" y="3684104"/>
            <a:ext cx="8229600" cy="244205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6" descr="se_logo"/>
          <p:cNvPicPr>
            <a:picLocks noChangeAspect="1" noChangeArrowheads="1"/>
          </p:cNvPicPr>
          <p:nvPr userDrawn="1"/>
        </p:nvPicPr>
        <p:blipFill>
          <a:blip r:embed="rId13" cstate="print"/>
          <a:srcRect/>
          <a:stretch>
            <a:fillRect/>
          </a:stretch>
        </p:blipFill>
        <p:spPr bwMode="auto">
          <a:xfrm>
            <a:off x="8388626" y="183735"/>
            <a:ext cx="500132" cy="518630"/>
          </a:xfrm>
          <a:prstGeom prst="rect">
            <a:avLst/>
          </a:prstGeom>
          <a:noFill/>
        </p:spPr>
      </p:pic>
      <p:pic>
        <p:nvPicPr>
          <p:cNvPr id="8" name="Picture 14" descr="eth_zurich_pic"/>
          <p:cNvPicPr>
            <a:picLocks noChangeAspect="1" noChangeArrowheads="1"/>
          </p:cNvPicPr>
          <p:nvPr userDrawn="1"/>
        </p:nvPicPr>
        <p:blipFill>
          <a:blip r:embed="rId14" cstate="print"/>
          <a:srcRect/>
          <a:stretch>
            <a:fillRect/>
          </a:stretch>
        </p:blipFill>
        <p:spPr bwMode="auto">
          <a:xfrm>
            <a:off x="492195" y="279124"/>
            <a:ext cx="720725" cy="219075"/>
          </a:xfrm>
          <a:prstGeom prst="rect">
            <a:avLst/>
          </a:prstGeom>
          <a:noFill/>
        </p:spPr>
      </p:pic>
      <p:sp>
        <p:nvSpPr>
          <p:cNvPr id="9" name="Text Box 15"/>
          <p:cNvSpPr txBox="1">
            <a:spLocks noChangeArrowheads="1"/>
          </p:cNvSpPr>
          <p:nvPr userDrawn="1"/>
        </p:nvSpPr>
        <p:spPr bwMode="auto">
          <a:xfrm>
            <a:off x="429248" y="556590"/>
            <a:ext cx="2462212" cy="228600"/>
          </a:xfrm>
          <a:prstGeom prst="rect">
            <a:avLst/>
          </a:prstGeom>
          <a:noFill/>
          <a:ln w="9525">
            <a:noFill/>
            <a:miter lim="800000"/>
            <a:headEnd/>
            <a:tailEnd/>
          </a:ln>
          <a:effectLst/>
        </p:spPr>
        <p:txBody>
          <a:bodyPr>
            <a:spAutoFit/>
          </a:bodyPr>
          <a:lstStyle/>
          <a:p>
            <a:pPr>
              <a:spcBef>
                <a:spcPct val="50000"/>
              </a:spcBef>
            </a:pPr>
            <a:r>
              <a:rPr lang="en-US" sz="900" b="1" i="1" dirty="0">
                <a:solidFill>
                  <a:srgbClr val="990000"/>
                </a:solidFill>
                <a:latin typeface="Verdana" pitchFamily="34" charset="0"/>
              </a:rPr>
              <a:t>Chair of Software Engineering</a:t>
            </a: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e.ethz.ch/~meyer/publications/computer/arian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654" y="1700934"/>
            <a:ext cx="7772400" cy="1790411"/>
          </a:xfrm>
        </p:spPr>
        <p:txBody>
          <a:bodyPr>
            <a:normAutofit/>
          </a:bodyPr>
          <a:lstStyle/>
          <a:p>
            <a:r>
              <a:rPr lang="de-CH" noProof="0" dirty="0" smtClean="0">
                <a:solidFill>
                  <a:srgbClr val="990000"/>
                </a:solidFill>
                <a:latin typeface="Comic Sans MS" pitchFamily="66" charset="0"/>
              </a:rPr>
              <a:t>Einführung in die Programmierung</a:t>
            </a:r>
            <a:br>
              <a:rPr lang="de-CH" noProof="0" dirty="0" smtClean="0">
                <a:solidFill>
                  <a:srgbClr val="990000"/>
                </a:solidFill>
                <a:latin typeface="Comic Sans MS" pitchFamily="66" charset="0"/>
              </a:rPr>
            </a:br>
            <a:r>
              <a:rPr lang="de-CH" noProof="0" dirty="0" smtClean="0">
                <a:solidFill>
                  <a:srgbClr val="990000"/>
                </a:solidFill>
                <a:latin typeface="Comic Sans MS" pitchFamily="66" charset="0"/>
              </a:rPr>
              <a:t/>
            </a:r>
            <a:br>
              <a:rPr lang="de-CH" noProof="0" dirty="0" smtClean="0">
                <a:solidFill>
                  <a:srgbClr val="990000"/>
                </a:solidFill>
                <a:latin typeface="Comic Sans MS" pitchFamily="66" charset="0"/>
              </a:rPr>
            </a:br>
            <a:r>
              <a:rPr lang="de-CH" sz="2800" noProof="0" dirty="0" smtClean="0">
                <a:latin typeface="Comic Sans MS" pitchFamily="66" charset="0"/>
              </a:rPr>
              <a:t>Prof. Dr. Bertrand Meyer</a:t>
            </a:r>
            <a:endParaRPr lang="de-CH" noProof="0" dirty="0"/>
          </a:p>
        </p:txBody>
      </p:sp>
      <p:sp>
        <p:nvSpPr>
          <p:cNvPr id="3" name="Subtitle 2"/>
          <p:cNvSpPr>
            <a:spLocks noGrp="1"/>
          </p:cNvSpPr>
          <p:nvPr>
            <p:ph type="subTitle" idx="1"/>
          </p:nvPr>
        </p:nvSpPr>
        <p:spPr>
          <a:xfrm>
            <a:off x="437322" y="4184072"/>
            <a:ext cx="7875405" cy="1163783"/>
          </a:xfrm>
        </p:spPr>
        <p:txBody>
          <a:bodyPr>
            <a:normAutofit fontScale="25000" lnSpcReduction="20000"/>
          </a:bodyPr>
          <a:lstStyle/>
          <a:p>
            <a:pPr>
              <a:spcBef>
                <a:spcPct val="50000"/>
              </a:spcBef>
            </a:pPr>
            <a:endParaRPr lang="de-CH" noProof="0" dirty="0" smtClean="0">
              <a:solidFill>
                <a:srgbClr val="3E609E"/>
              </a:solidFill>
              <a:latin typeface="Verdana" pitchFamily="34" charset="0"/>
            </a:endParaRPr>
          </a:p>
          <a:p>
            <a:pPr>
              <a:lnSpc>
                <a:spcPct val="120000"/>
              </a:lnSpc>
              <a:spcBef>
                <a:spcPct val="50000"/>
              </a:spcBef>
            </a:pPr>
            <a:r>
              <a:rPr lang="de-CH" sz="12800" noProof="0" dirty="0" smtClean="0">
                <a:solidFill>
                  <a:srgbClr val="3E609E"/>
                </a:solidFill>
                <a:latin typeface="Verdana" pitchFamily="34" charset="0"/>
              </a:rPr>
              <a:t>Lektion 19: Von der Programmierung zum Software-Engineering</a:t>
            </a:r>
            <a:endParaRPr lang="de-CH" sz="12800" noProof="0" dirty="0">
              <a:solidFill>
                <a:srgbClr val="3E609E"/>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01050" y="6499225"/>
            <a:ext cx="504825" cy="215900"/>
          </a:xfrm>
          <a:prstGeom prst="rect">
            <a:avLst/>
          </a:prstGeom>
        </p:spPr>
        <p:txBody>
          <a:bodyPr/>
          <a:lstStyle/>
          <a:p>
            <a:fld id="{68B9C48D-B930-4974-9A15-DD697023489E}" type="slidenum">
              <a:rPr lang="en-US">
                <a:solidFill>
                  <a:srgbClr val="000000"/>
                </a:solidFill>
              </a:rPr>
              <a:pPr/>
              <a:t>10</a:t>
            </a:fld>
            <a:endParaRPr lang="en-US">
              <a:solidFill>
                <a:srgbClr val="000000"/>
              </a:solidFill>
            </a:endParaRPr>
          </a:p>
        </p:txBody>
      </p:sp>
      <p:sp>
        <p:nvSpPr>
          <p:cNvPr id="1768450" name="Rectangle 2"/>
          <p:cNvSpPr>
            <a:spLocks noGrp="1" noChangeArrowheads="1"/>
          </p:cNvSpPr>
          <p:nvPr>
            <p:ph type="title"/>
          </p:nvPr>
        </p:nvSpPr>
        <p:spPr/>
        <p:txBody>
          <a:bodyPr/>
          <a:lstStyle/>
          <a:p>
            <a:r>
              <a:rPr lang="de-CH" dirty="0"/>
              <a:t>1998 Mars Orbiter </a:t>
            </a:r>
            <a:r>
              <a:rPr lang="de-CH" dirty="0" err="1" smtClean="0"/>
              <a:t>Vehicle</a:t>
            </a:r>
            <a:endParaRPr lang="en-US" dirty="0"/>
          </a:p>
        </p:txBody>
      </p:sp>
      <p:pic>
        <p:nvPicPr>
          <p:cNvPr id="5" name="Picture 5"/>
          <p:cNvPicPr>
            <a:picLocks noChangeAspect="1" noChangeArrowheads="1"/>
          </p:cNvPicPr>
          <p:nvPr>
            <p:custDataLst>
              <p:tags r:id="rId1"/>
            </p:custDataLst>
          </p:nvPr>
        </p:nvPicPr>
        <p:blipFill>
          <a:blip r:embed="rId4"/>
          <a:srcRect/>
          <a:stretch>
            <a:fillRect/>
          </a:stretch>
        </p:blipFill>
        <p:spPr bwMode="auto">
          <a:xfrm>
            <a:off x="3410711" y="2621005"/>
            <a:ext cx="5806781" cy="3794830"/>
          </a:xfrm>
          <a:prstGeom prst="rect">
            <a:avLst/>
          </a:prstGeom>
          <a:noFill/>
          <a:ln w="9525" algn="ctr">
            <a:noFill/>
            <a:miter lim="800000"/>
            <a:headEnd/>
            <a:tailEnd/>
          </a:ln>
          <a:effectLst/>
        </p:spPr>
      </p:pic>
      <p:sp>
        <p:nvSpPr>
          <p:cNvPr id="1768451" name="Rectangle 3"/>
          <p:cNvSpPr>
            <a:spLocks noGrp="1" noChangeArrowheads="1"/>
          </p:cNvSpPr>
          <p:nvPr>
            <p:ph type="body" idx="1"/>
          </p:nvPr>
        </p:nvSpPr>
        <p:spPr>
          <a:xfrm>
            <a:off x="249238" y="878114"/>
            <a:ext cx="8391842" cy="1539409"/>
          </a:xfrm>
        </p:spPr>
        <p:txBody>
          <a:bodyPr/>
          <a:lstStyle/>
          <a:p>
            <a:pPr marL="0" indent="0"/>
            <a:r>
              <a:rPr lang="en-US" sz="2200" i="1" dirty="0" smtClean="0">
                <a:solidFill>
                  <a:srgbClr val="993300"/>
                </a:solidFill>
              </a:rPr>
              <a:t>“</a:t>
            </a:r>
            <a:r>
              <a:rPr lang="en-US" sz="2200" i="1" dirty="0">
                <a:solidFill>
                  <a:srgbClr val="993300"/>
                </a:solidFill>
              </a:rPr>
              <a:t>The peer review </a:t>
            </a:r>
            <a:r>
              <a:rPr lang="en-US" sz="2200" i="1" dirty="0" smtClean="0">
                <a:solidFill>
                  <a:srgbClr val="993300"/>
                </a:solidFill>
              </a:rPr>
              <a:t>… indicates </a:t>
            </a:r>
            <a:r>
              <a:rPr lang="en-US" sz="2200" i="1" dirty="0">
                <a:solidFill>
                  <a:srgbClr val="993300"/>
                </a:solidFill>
              </a:rPr>
              <a:t>that one team used English units (e.g., inches, feet and pounds) while the other  used metric </a:t>
            </a:r>
            <a:r>
              <a:rPr lang="en-US" sz="2200" i="1" dirty="0" smtClean="0">
                <a:solidFill>
                  <a:srgbClr val="993300"/>
                </a:solidFill>
              </a:rPr>
              <a:t>units… </a:t>
            </a:r>
            <a:r>
              <a:rPr lang="en-US" sz="2200" i="1" dirty="0">
                <a:solidFill>
                  <a:srgbClr val="993300"/>
                </a:solidFill>
              </a:rPr>
              <a:t>This information was critical to the maneuvers </a:t>
            </a:r>
            <a:r>
              <a:rPr lang="en-US" sz="2200" i="1" dirty="0" smtClean="0">
                <a:solidFill>
                  <a:srgbClr val="993300"/>
                </a:solidFill>
              </a:rPr>
              <a:t>to </a:t>
            </a:r>
            <a:r>
              <a:rPr lang="en-US" sz="2200" i="1" dirty="0">
                <a:solidFill>
                  <a:srgbClr val="993300"/>
                </a:solidFill>
              </a:rPr>
              <a:t>place the spacecraft in the proper Mars orbit. “</a:t>
            </a:r>
          </a:p>
        </p:txBody>
      </p:sp>
    </p:spTree>
    <p:extLst>
      <p:ext uri="{BB962C8B-B14F-4D97-AF65-F5344CB8AC3E}">
        <p14:creationId xmlns:p14="http://schemas.microsoft.com/office/powerpoint/2010/main" val="3962077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r>
              <a:rPr lang="de-CH" noProof="0" dirty="0" smtClean="0"/>
              <a:t>Ariane-5 Jungfernflug, 1996</a:t>
            </a:r>
            <a:endParaRPr lang="de-CH" noProof="0" dirty="0"/>
          </a:p>
        </p:txBody>
      </p:sp>
      <p:sp>
        <p:nvSpPr>
          <p:cNvPr id="507907" name="Rectangle 3"/>
          <p:cNvSpPr>
            <a:spLocks noGrp="1" noChangeArrowheads="1"/>
          </p:cNvSpPr>
          <p:nvPr>
            <p:ph type="body" idx="1"/>
          </p:nvPr>
        </p:nvSpPr>
        <p:spPr>
          <a:xfrm>
            <a:off x="0" y="671281"/>
            <a:ext cx="9144000" cy="5644924"/>
          </a:xfrm>
        </p:spPr>
        <p:txBody>
          <a:bodyPr/>
          <a:lstStyle/>
          <a:p>
            <a:r>
              <a:rPr lang="de-CH" sz="2200" noProof="0" dirty="0" smtClean="0"/>
              <a:t>37 Sekunden nach dem Start wurde eine Ausnahme im Ada-Programm nicht behandelt; es wurde der Befehl erteilt, die Mission abzubrechen. Verlust: ca. 10 Milliarden Dollar.</a:t>
            </a:r>
          </a:p>
          <a:p>
            <a:r>
              <a:rPr lang="de-CH" sz="2200" dirty="0" smtClean="0"/>
              <a:t>Die Ausnahme wurde durch eine inkorrekte Konvertierung verursacht: ein 64-Bit Real wurde falsch in einen 16-Bit Integer übersetzt.</a:t>
            </a:r>
            <a:endParaRPr lang="de-CH" sz="2200" noProof="0" dirty="0" smtClean="0"/>
          </a:p>
          <a:p>
            <a:r>
              <a:rPr lang="de-CH" sz="2200" noProof="0" dirty="0" smtClean="0"/>
              <a:t>Die systematische Analyse hatte „bewiesen“, dass diese Ausnahme nicht auftreten kann – es wurde bewiesen, dass der 64-Bit Wert („horizontal </a:t>
            </a:r>
            <a:r>
              <a:rPr lang="de-CH" sz="2200" noProof="0" dirty="0" err="1" smtClean="0"/>
              <a:t>bias</a:t>
            </a:r>
            <a:r>
              <a:rPr lang="de-CH" sz="2200" noProof="0" dirty="0" smtClean="0"/>
              <a:t>“ des Fluges) immer als 16-Bit Integer repräsentiert werden kann!</a:t>
            </a:r>
          </a:p>
          <a:p>
            <a:endParaRPr lang="de-CH" sz="700" noProof="0" dirty="0" smtClean="0"/>
          </a:p>
          <a:p>
            <a:r>
              <a:rPr lang="de-CH" sz="2200" noProof="0" dirty="0" smtClean="0"/>
              <a:t>Es war ein WIEDERVERWENDUNGS-Fehler:</a:t>
            </a:r>
          </a:p>
          <a:p>
            <a:pPr lvl="1"/>
            <a:r>
              <a:rPr lang="de-CH" sz="2200" noProof="0" dirty="0" smtClean="0"/>
              <a:t>Die Analyse war korrekt – für Ariane 4 !</a:t>
            </a:r>
          </a:p>
          <a:p>
            <a:pPr lvl="1"/>
            <a:r>
              <a:rPr lang="de-CH" sz="2200" noProof="0" dirty="0" smtClean="0"/>
              <a:t>Die Annahme wurde dokumentiert – in einem </a:t>
            </a:r>
            <a:r>
              <a:rPr lang="de-CH" sz="2200" dirty="0" smtClean="0"/>
              <a:t>Entwurfsdokument</a:t>
            </a:r>
            <a:r>
              <a:rPr lang="de-CH" sz="2200" noProof="0" dirty="0" smtClean="0"/>
              <a:t> !</a:t>
            </a:r>
          </a:p>
          <a:p>
            <a:endParaRPr lang="de-CH" sz="800" noProof="0" dirty="0" smtClean="0"/>
          </a:p>
          <a:p>
            <a:r>
              <a:rPr lang="de-CH" sz="1800" noProof="0" dirty="0" smtClean="0"/>
              <a:t>Siehe Jean-Marc </a:t>
            </a:r>
            <a:r>
              <a:rPr lang="de-CH" sz="1800" noProof="0" dirty="0" err="1" smtClean="0"/>
              <a:t>Jézéquel</a:t>
            </a:r>
            <a:r>
              <a:rPr lang="de-CH" sz="1800" noProof="0" dirty="0" smtClean="0"/>
              <a:t> &amp; Bertrand Meyer, “Design </a:t>
            </a:r>
            <a:r>
              <a:rPr lang="de-CH" sz="1800" noProof="0" dirty="0" err="1" smtClean="0"/>
              <a:t>by</a:t>
            </a:r>
            <a:r>
              <a:rPr lang="de-CH" sz="1800" noProof="0" dirty="0" smtClean="0"/>
              <a:t> </a:t>
            </a:r>
            <a:r>
              <a:rPr lang="de-CH" sz="1800" noProof="0" dirty="0" err="1" smtClean="0"/>
              <a:t>Contract</a:t>
            </a:r>
            <a:r>
              <a:rPr lang="de-CH" sz="1800" noProof="0" dirty="0" smtClean="0"/>
              <a:t>: The </a:t>
            </a:r>
            <a:r>
              <a:rPr lang="de-CH" sz="1800" noProof="0" dirty="0" err="1" smtClean="0"/>
              <a:t>Lessons</a:t>
            </a:r>
            <a:r>
              <a:rPr lang="de-CH" sz="1800" noProof="0" dirty="0" smtClean="0"/>
              <a:t> </a:t>
            </a:r>
            <a:r>
              <a:rPr lang="de-CH" sz="1800" noProof="0" dirty="0" err="1" smtClean="0"/>
              <a:t>of</a:t>
            </a:r>
            <a:r>
              <a:rPr lang="de-CH" sz="1800" noProof="0" dirty="0" smtClean="0"/>
              <a:t> Ariane, IEEE </a:t>
            </a:r>
            <a:r>
              <a:rPr lang="de-CH" sz="1800" i="1" noProof="0" dirty="0" smtClean="0"/>
              <a:t>Computer</a:t>
            </a:r>
            <a:r>
              <a:rPr lang="de-CH" sz="1800" noProof="0" dirty="0" smtClean="0"/>
              <a:t>, </a:t>
            </a:r>
            <a:r>
              <a:rPr lang="de-CH" sz="1800" noProof="0" dirty="0" err="1" smtClean="0"/>
              <a:t>January</a:t>
            </a:r>
            <a:r>
              <a:rPr lang="de-CH" sz="1800" noProof="0" dirty="0" smtClean="0"/>
              <a:t> 1997, Link </a:t>
            </a:r>
            <a:r>
              <a:rPr lang="de-CH" sz="1800" noProof="0" dirty="0" smtClean="0">
                <a:solidFill>
                  <a:srgbClr val="0000FF"/>
                </a:solidFill>
                <a:hlinkClick r:id="rId3"/>
              </a:rPr>
              <a:t>se.ethz.ch/~</a:t>
            </a:r>
            <a:r>
              <a:rPr lang="de-CH" sz="1800" noProof="0" dirty="0" err="1" smtClean="0">
                <a:solidFill>
                  <a:srgbClr val="0000FF"/>
                </a:solidFill>
                <a:hlinkClick r:id="rId3"/>
              </a:rPr>
              <a:t>meyer</a:t>
            </a:r>
            <a:r>
              <a:rPr lang="de-CH" sz="1800" noProof="0" dirty="0" smtClean="0">
                <a:solidFill>
                  <a:srgbClr val="0000FF"/>
                </a:solidFill>
                <a:hlinkClick r:id="rId3"/>
              </a:rPr>
              <a:t>/</a:t>
            </a:r>
            <a:r>
              <a:rPr lang="de-CH" sz="1800" noProof="0" dirty="0" err="1" smtClean="0">
                <a:solidFill>
                  <a:srgbClr val="0000FF"/>
                </a:solidFill>
                <a:hlinkClick r:id="rId3"/>
              </a:rPr>
              <a:t>publications</a:t>
            </a:r>
            <a:r>
              <a:rPr lang="de-CH" sz="1800" noProof="0" dirty="0" smtClean="0">
                <a:solidFill>
                  <a:srgbClr val="0000FF"/>
                </a:solidFill>
                <a:hlinkClick r:id="rId3"/>
              </a:rPr>
              <a:t>/</a:t>
            </a:r>
            <a:r>
              <a:rPr lang="de-CH" sz="1800" noProof="0" dirty="0" err="1" smtClean="0">
                <a:solidFill>
                  <a:srgbClr val="0000FF"/>
                </a:solidFill>
                <a:hlinkClick r:id="rId3"/>
              </a:rPr>
              <a:t>computer</a:t>
            </a:r>
            <a:r>
              <a:rPr lang="de-CH" sz="1800" noProof="0" dirty="0" smtClean="0">
                <a:solidFill>
                  <a:srgbClr val="0000FF"/>
                </a:solidFill>
                <a:hlinkClick r:id="rId3"/>
              </a:rPr>
              <a:t>/ariane.pdf</a:t>
            </a:r>
            <a:endParaRPr lang="de-CH" sz="1800" noProof="0" dirty="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de-CH" noProof="0" dirty="0" smtClean="0"/>
              <a:t>Sicherheitsbeispiel: Der Puffer-Überlauf</a:t>
            </a:r>
            <a:endParaRPr lang="de-CH" noProof="0" dirty="0"/>
          </a:p>
        </p:txBody>
      </p:sp>
      <p:sp>
        <p:nvSpPr>
          <p:cNvPr id="495619" name="Rectangle 3"/>
          <p:cNvSpPr>
            <a:spLocks noGrp="1" noChangeArrowheads="1"/>
          </p:cNvSpPr>
          <p:nvPr>
            <p:ph type="body" idx="1"/>
          </p:nvPr>
        </p:nvSpPr>
        <p:spPr>
          <a:xfrm>
            <a:off x="179388" y="1268413"/>
            <a:ext cx="7526337" cy="823912"/>
          </a:xfrm>
        </p:spPr>
        <p:txBody>
          <a:bodyPr/>
          <a:lstStyle/>
          <a:p>
            <a:r>
              <a:rPr lang="de-CH" noProof="0" dirty="0" smtClean="0"/>
              <a:t>Das System erwartet eine Eingabe eines externen Benutzers:</a:t>
            </a:r>
            <a:endParaRPr lang="de-CH" noProof="0" dirty="0"/>
          </a:p>
        </p:txBody>
      </p:sp>
      <p:sp>
        <p:nvSpPr>
          <p:cNvPr id="495620" name="Rectangle 4"/>
          <p:cNvSpPr>
            <a:spLocks noChangeArrowheads="1"/>
          </p:cNvSpPr>
          <p:nvPr/>
        </p:nvSpPr>
        <p:spPr bwMode="auto">
          <a:xfrm>
            <a:off x="806450" y="2335213"/>
            <a:ext cx="7099300" cy="3233737"/>
          </a:xfrm>
          <a:prstGeom prst="rect">
            <a:avLst/>
          </a:prstGeom>
          <a:solidFill>
            <a:srgbClr val="339933">
              <a:alpha val="28999"/>
            </a:srgbClr>
          </a:solidFill>
          <a:ln w="19050" algn="ctr">
            <a:solidFill>
              <a:schemeClr val="tx1"/>
            </a:solidFill>
            <a:miter lim="800000"/>
            <a:headEnd/>
            <a:tailEnd/>
          </a:ln>
          <a:effectLst/>
        </p:spPr>
        <p:txBody>
          <a:bodyPr wrap="none" lIns="0" tIns="0" rIns="0" bIns="0" anchor="ctr">
            <a:spAutoFit/>
          </a:bodyPr>
          <a:lstStyle/>
          <a:p>
            <a:endParaRPr lang="de-CH"/>
          </a:p>
        </p:txBody>
      </p:sp>
      <p:sp>
        <p:nvSpPr>
          <p:cNvPr id="495621" name="Text Box 5"/>
          <p:cNvSpPr txBox="1">
            <a:spLocks noChangeArrowheads="1"/>
          </p:cNvSpPr>
          <p:nvPr/>
        </p:nvSpPr>
        <p:spPr bwMode="auto">
          <a:xfrm>
            <a:off x="666750" y="2895600"/>
            <a:ext cx="2144713" cy="304800"/>
          </a:xfrm>
          <a:prstGeom prst="rect">
            <a:avLst/>
          </a:prstGeom>
          <a:noFill/>
          <a:ln w="19050" algn="ctr">
            <a:noFill/>
            <a:miter lim="800000"/>
            <a:headEnd/>
            <a:tailEnd/>
          </a:ln>
          <a:effectLst/>
        </p:spPr>
        <p:txBody>
          <a:bodyPr lIns="0" tIns="0" rIns="0" bIns="0">
            <a:spAutoFit/>
          </a:bodyPr>
          <a:lstStyle/>
          <a:p>
            <a:pPr algn="r">
              <a:spcBef>
                <a:spcPct val="50000"/>
              </a:spcBef>
            </a:pPr>
            <a:r>
              <a:rPr lang="en-US" sz="2000" b="1" dirty="0" err="1" smtClean="0">
                <a:latin typeface="Comic Sans MS" pitchFamily="66" charset="0"/>
              </a:rPr>
              <a:t>Vorname</a:t>
            </a:r>
            <a:r>
              <a:rPr lang="en-US" sz="2000" b="1" dirty="0" smtClean="0">
                <a:latin typeface="Comic Sans MS" pitchFamily="66" charset="0"/>
              </a:rPr>
              <a:t>:</a:t>
            </a:r>
            <a:endParaRPr lang="en-US" sz="2000" b="1" dirty="0">
              <a:latin typeface="Comic Sans MS" pitchFamily="66" charset="0"/>
            </a:endParaRPr>
          </a:p>
        </p:txBody>
      </p:sp>
      <p:sp>
        <p:nvSpPr>
          <p:cNvPr id="495622" name="Rectangle 6"/>
          <p:cNvSpPr>
            <a:spLocks noChangeArrowheads="1"/>
          </p:cNvSpPr>
          <p:nvPr/>
        </p:nvSpPr>
        <p:spPr bwMode="auto">
          <a:xfrm>
            <a:off x="2919413" y="2884488"/>
            <a:ext cx="4613275" cy="357187"/>
          </a:xfrm>
          <a:prstGeom prst="rect">
            <a:avLst/>
          </a:prstGeom>
          <a:solidFill>
            <a:schemeClr val="bg1"/>
          </a:solidFill>
          <a:ln w="12700" algn="ctr">
            <a:solidFill>
              <a:schemeClr val="tx1"/>
            </a:solidFill>
            <a:miter lim="800000"/>
            <a:headEnd/>
            <a:tailEnd/>
          </a:ln>
          <a:effectLst/>
        </p:spPr>
        <p:txBody>
          <a:bodyPr lIns="0" tIns="0" rIns="0" bIns="0" anchor="ctr">
            <a:spAutoFit/>
          </a:bodyPr>
          <a:lstStyle/>
          <a:p>
            <a:endParaRPr lang="de-CH"/>
          </a:p>
        </p:txBody>
      </p:sp>
      <p:sp>
        <p:nvSpPr>
          <p:cNvPr id="495623" name="Text Box 7"/>
          <p:cNvSpPr txBox="1">
            <a:spLocks noChangeArrowheads="1"/>
          </p:cNvSpPr>
          <p:nvPr/>
        </p:nvSpPr>
        <p:spPr bwMode="auto">
          <a:xfrm>
            <a:off x="666750" y="3433763"/>
            <a:ext cx="2144713" cy="304800"/>
          </a:xfrm>
          <a:prstGeom prst="rect">
            <a:avLst/>
          </a:prstGeom>
          <a:noFill/>
          <a:ln w="19050" algn="ctr">
            <a:noFill/>
            <a:miter lim="800000"/>
            <a:headEnd/>
            <a:tailEnd/>
          </a:ln>
          <a:effectLst/>
        </p:spPr>
        <p:txBody>
          <a:bodyPr lIns="0" tIns="0" rIns="0" bIns="0">
            <a:spAutoFit/>
          </a:bodyPr>
          <a:lstStyle/>
          <a:p>
            <a:pPr algn="r">
              <a:spcBef>
                <a:spcPct val="50000"/>
              </a:spcBef>
            </a:pPr>
            <a:r>
              <a:rPr lang="en-US" sz="2000" b="1" dirty="0" err="1" smtClean="0">
                <a:latin typeface="Comic Sans MS" pitchFamily="66" charset="0"/>
              </a:rPr>
              <a:t>Nachname</a:t>
            </a:r>
            <a:r>
              <a:rPr lang="en-US" sz="2000" b="1" dirty="0" smtClean="0">
                <a:latin typeface="Comic Sans MS" pitchFamily="66" charset="0"/>
              </a:rPr>
              <a:t>:</a:t>
            </a:r>
            <a:endParaRPr lang="en-US" sz="2000" b="1" dirty="0">
              <a:latin typeface="Comic Sans MS" pitchFamily="66" charset="0"/>
            </a:endParaRPr>
          </a:p>
        </p:txBody>
      </p:sp>
      <p:sp>
        <p:nvSpPr>
          <p:cNvPr id="495624" name="Rectangle 8"/>
          <p:cNvSpPr>
            <a:spLocks noChangeArrowheads="1"/>
          </p:cNvSpPr>
          <p:nvPr/>
        </p:nvSpPr>
        <p:spPr bwMode="auto">
          <a:xfrm>
            <a:off x="2919413" y="3422650"/>
            <a:ext cx="4613275" cy="357188"/>
          </a:xfrm>
          <a:prstGeom prst="rect">
            <a:avLst/>
          </a:prstGeom>
          <a:solidFill>
            <a:schemeClr val="bg1"/>
          </a:solidFill>
          <a:ln w="12700" algn="ctr">
            <a:solidFill>
              <a:schemeClr val="tx1"/>
            </a:solidFill>
            <a:miter lim="800000"/>
            <a:headEnd/>
            <a:tailEnd/>
          </a:ln>
          <a:effectLst/>
        </p:spPr>
        <p:txBody>
          <a:bodyPr lIns="0" tIns="0" rIns="0" bIns="0" anchor="ctr">
            <a:spAutoFit/>
          </a:bodyPr>
          <a:lstStyle/>
          <a:p>
            <a:endParaRPr lang="de-CH"/>
          </a:p>
        </p:txBody>
      </p:sp>
      <p:sp>
        <p:nvSpPr>
          <p:cNvPr id="495625" name="Text Box 9"/>
          <p:cNvSpPr txBox="1">
            <a:spLocks noChangeArrowheads="1"/>
          </p:cNvSpPr>
          <p:nvPr/>
        </p:nvSpPr>
        <p:spPr bwMode="auto">
          <a:xfrm>
            <a:off x="666750" y="3971925"/>
            <a:ext cx="2144713" cy="304800"/>
          </a:xfrm>
          <a:prstGeom prst="rect">
            <a:avLst/>
          </a:prstGeom>
          <a:noFill/>
          <a:ln w="19050" algn="ctr">
            <a:noFill/>
            <a:miter lim="800000"/>
            <a:headEnd/>
            <a:tailEnd/>
          </a:ln>
          <a:effectLst/>
        </p:spPr>
        <p:txBody>
          <a:bodyPr lIns="0" tIns="0" rIns="0" bIns="0">
            <a:spAutoFit/>
          </a:bodyPr>
          <a:lstStyle/>
          <a:p>
            <a:pPr algn="r">
              <a:spcBef>
                <a:spcPct val="50000"/>
              </a:spcBef>
            </a:pPr>
            <a:r>
              <a:rPr lang="en-US" sz="2000" b="1" dirty="0" err="1" smtClean="0">
                <a:latin typeface="Comic Sans MS" pitchFamily="66" charset="0"/>
              </a:rPr>
              <a:t>Adresse</a:t>
            </a:r>
            <a:r>
              <a:rPr lang="en-US" sz="2000" b="1" dirty="0" smtClean="0">
                <a:latin typeface="Comic Sans MS" pitchFamily="66" charset="0"/>
              </a:rPr>
              <a:t>:</a:t>
            </a:r>
            <a:endParaRPr lang="en-US" sz="2000" b="1" dirty="0">
              <a:latin typeface="Comic Sans MS" pitchFamily="66" charset="0"/>
            </a:endParaRPr>
          </a:p>
        </p:txBody>
      </p:sp>
      <p:sp>
        <p:nvSpPr>
          <p:cNvPr id="495626" name="Rectangle 10"/>
          <p:cNvSpPr>
            <a:spLocks noChangeArrowheads="1"/>
          </p:cNvSpPr>
          <p:nvPr/>
        </p:nvSpPr>
        <p:spPr bwMode="auto">
          <a:xfrm>
            <a:off x="2919413" y="3960813"/>
            <a:ext cx="4613275" cy="357187"/>
          </a:xfrm>
          <a:prstGeom prst="rect">
            <a:avLst/>
          </a:prstGeom>
          <a:solidFill>
            <a:schemeClr val="bg1"/>
          </a:solidFill>
          <a:ln w="12700" algn="ctr">
            <a:solidFill>
              <a:schemeClr val="tx1"/>
            </a:solidFill>
            <a:miter lim="800000"/>
            <a:headEnd/>
            <a:tailEnd/>
          </a:ln>
          <a:effectLst/>
        </p:spPr>
        <p:txBody>
          <a:bodyPr lIns="0" tIns="0" rIns="0" bIns="0" anchor="ctr">
            <a:spAutoFit/>
          </a:bodyPr>
          <a:lstStyle/>
          <a:p>
            <a:endParaRPr lang="de-CH"/>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de-CH" noProof="0" dirty="0" smtClean="0"/>
              <a:t>Die Eingabe erhalten</a:t>
            </a:r>
            <a:endParaRPr lang="de-CH" noProof="0" dirty="0"/>
          </a:p>
        </p:txBody>
      </p:sp>
      <p:sp>
        <p:nvSpPr>
          <p:cNvPr id="497667" name="Rectangle 3"/>
          <p:cNvSpPr>
            <a:spLocks noGrp="1" noChangeArrowheads="1"/>
          </p:cNvSpPr>
          <p:nvPr>
            <p:ph type="body" idx="1"/>
          </p:nvPr>
        </p:nvSpPr>
        <p:spPr>
          <a:xfrm>
            <a:off x="179388" y="1268413"/>
            <a:ext cx="8713787" cy="4230687"/>
          </a:xfrm>
        </p:spPr>
        <p:txBody>
          <a:bodyPr/>
          <a:lstStyle/>
          <a:p>
            <a:pPr>
              <a:lnSpc>
                <a:spcPct val="110000"/>
              </a:lnSpc>
            </a:pPr>
            <a:r>
              <a:rPr lang="de-CH" sz="3200" b="1" noProof="0" dirty="0" err="1" smtClean="0">
                <a:solidFill>
                  <a:schemeClr val="accent2"/>
                </a:solidFill>
              </a:rPr>
              <a:t>from</a:t>
            </a:r>
            <a:r>
              <a:rPr lang="de-CH" sz="3200" noProof="0" dirty="0" smtClean="0">
                <a:solidFill>
                  <a:srgbClr val="0000FF"/>
                </a:solidFill>
              </a:rPr>
              <a:t> </a:t>
            </a:r>
            <a:r>
              <a:rPr lang="de-CH" sz="3200" i="1" noProof="0" dirty="0" smtClean="0">
                <a:solidFill>
                  <a:srgbClr val="0000FF"/>
                </a:solidFill>
              </a:rPr>
              <a:t>i</a:t>
            </a:r>
            <a:r>
              <a:rPr lang="de-CH" sz="3200" noProof="0" dirty="0" smtClean="0">
                <a:solidFill>
                  <a:srgbClr val="0000FF"/>
                </a:solidFill>
              </a:rPr>
              <a:t> := 1 </a:t>
            </a:r>
            <a:r>
              <a:rPr lang="de-CH" sz="3200" b="1" noProof="0" dirty="0" err="1" smtClean="0">
                <a:solidFill>
                  <a:schemeClr val="accent2"/>
                </a:solidFill>
              </a:rPr>
              <a:t>until</a:t>
            </a:r>
            <a:endParaRPr lang="de-CH" sz="3200" noProof="0" dirty="0" smtClean="0">
              <a:solidFill>
                <a:srgbClr val="0000FF"/>
              </a:solidFill>
            </a:endParaRPr>
          </a:p>
          <a:p>
            <a:pPr>
              <a:lnSpc>
                <a:spcPct val="110000"/>
              </a:lnSpc>
            </a:pPr>
            <a:r>
              <a:rPr lang="de-CH" sz="3200" i="1" noProof="0" dirty="0" smtClean="0">
                <a:solidFill>
                  <a:srgbClr val="0000FF"/>
                </a:solidFill>
              </a:rPr>
              <a:t>	i</a:t>
            </a:r>
            <a:r>
              <a:rPr lang="de-CH" sz="3200" noProof="0" dirty="0" smtClean="0">
                <a:solidFill>
                  <a:srgbClr val="0000FF"/>
                </a:solidFill>
              </a:rPr>
              <a:t> &gt; </a:t>
            </a:r>
            <a:r>
              <a:rPr lang="de-CH" sz="3200" i="1" noProof="0" dirty="0" err="1" smtClean="0">
                <a:solidFill>
                  <a:srgbClr val="0000FF"/>
                </a:solidFill>
              </a:rPr>
              <a:t>eingabe_länge</a:t>
            </a:r>
            <a:endParaRPr lang="de-CH" sz="3200" i="1" noProof="0" dirty="0" smtClean="0">
              <a:solidFill>
                <a:srgbClr val="0000FF"/>
              </a:solidFill>
            </a:endParaRPr>
          </a:p>
          <a:p>
            <a:pPr>
              <a:lnSpc>
                <a:spcPct val="110000"/>
              </a:lnSpc>
            </a:pPr>
            <a:r>
              <a:rPr lang="de-CH" sz="3200" b="1" noProof="0" dirty="0" err="1" smtClean="0">
                <a:solidFill>
                  <a:schemeClr val="accent2"/>
                </a:solidFill>
              </a:rPr>
              <a:t>loop</a:t>
            </a:r>
            <a:endParaRPr lang="de-CH" sz="3200" b="1" noProof="0" dirty="0" smtClean="0">
              <a:solidFill>
                <a:schemeClr val="accent2"/>
              </a:solidFill>
            </a:endParaRPr>
          </a:p>
          <a:p>
            <a:pPr>
              <a:lnSpc>
                <a:spcPct val="110000"/>
              </a:lnSpc>
            </a:pPr>
            <a:r>
              <a:rPr lang="de-CH" sz="3200" noProof="0" dirty="0" smtClean="0">
                <a:solidFill>
                  <a:srgbClr val="0000FF"/>
                </a:solidFill>
              </a:rPr>
              <a:t>	</a:t>
            </a:r>
            <a:r>
              <a:rPr lang="de-CH" sz="3200" i="1" noProof="0" dirty="0" smtClean="0">
                <a:solidFill>
                  <a:srgbClr val="0000FF"/>
                </a:solidFill>
              </a:rPr>
              <a:t>puffer</a:t>
            </a:r>
            <a:r>
              <a:rPr lang="de-CH" sz="3200" noProof="0" dirty="0" smtClean="0">
                <a:solidFill>
                  <a:srgbClr val="0000FF"/>
                </a:solidFill>
              </a:rPr>
              <a:t> [</a:t>
            </a:r>
            <a:r>
              <a:rPr lang="de-CH" sz="3200" i="1" noProof="0" dirty="0" smtClean="0">
                <a:solidFill>
                  <a:srgbClr val="0000FF"/>
                </a:solidFill>
              </a:rPr>
              <a:t>i</a:t>
            </a:r>
            <a:r>
              <a:rPr lang="de-CH" i="1" noProof="0" dirty="0" smtClean="0">
                <a:solidFill>
                  <a:srgbClr val="0000FF"/>
                </a:solidFill>
              </a:rPr>
              <a:t> </a:t>
            </a:r>
            <a:r>
              <a:rPr lang="de-CH" sz="3200" noProof="0" dirty="0" smtClean="0">
                <a:solidFill>
                  <a:srgbClr val="0000FF"/>
                </a:solidFill>
              </a:rPr>
              <a:t>] := </a:t>
            </a:r>
            <a:r>
              <a:rPr lang="de-CH" sz="3200" i="1" noProof="0" dirty="0" err="1" smtClean="0">
                <a:solidFill>
                  <a:srgbClr val="0000FF"/>
                </a:solidFill>
              </a:rPr>
              <a:t>eingabe</a:t>
            </a:r>
            <a:r>
              <a:rPr lang="de-CH" sz="3200" noProof="0" dirty="0" smtClean="0">
                <a:solidFill>
                  <a:srgbClr val="0000FF"/>
                </a:solidFill>
              </a:rPr>
              <a:t> [</a:t>
            </a:r>
            <a:r>
              <a:rPr lang="de-CH" sz="3200" i="1" noProof="0" dirty="0" smtClean="0">
                <a:solidFill>
                  <a:srgbClr val="0000FF"/>
                </a:solidFill>
              </a:rPr>
              <a:t>i</a:t>
            </a:r>
            <a:r>
              <a:rPr lang="de-CH" i="1" noProof="0" dirty="0" smtClean="0">
                <a:solidFill>
                  <a:srgbClr val="0000FF"/>
                </a:solidFill>
              </a:rPr>
              <a:t> </a:t>
            </a:r>
            <a:r>
              <a:rPr lang="de-CH" sz="3200" noProof="0" dirty="0" smtClean="0">
                <a:solidFill>
                  <a:srgbClr val="0000FF"/>
                </a:solidFill>
              </a:rPr>
              <a:t>]</a:t>
            </a:r>
          </a:p>
          <a:p>
            <a:pPr>
              <a:lnSpc>
                <a:spcPct val="110000"/>
              </a:lnSpc>
            </a:pPr>
            <a:r>
              <a:rPr lang="de-CH" sz="3200" noProof="0" dirty="0" smtClean="0">
                <a:solidFill>
                  <a:srgbClr val="0000FF"/>
                </a:solidFill>
              </a:rPr>
              <a:t>	</a:t>
            </a:r>
            <a:r>
              <a:rPr lang="de-CH" sz="3200" i="1" noProof="0" dirty="0" smtClean="0">
                <a:solidFill>
                  <a:srgbClr val="0000FF"/>
                </a:solidFill>
              </a:rPr>
              <a:t>i</a:t>
            </a:r>
            <a:r>
              <a:rPr lang="de-CH" sz="3200" noProof="0" dirty="0" smtClean="0">
                <a:solidFill>
                  <a:srgbClr val="0000FF"/>
                </a:solidFill>
              </a:rPr>
              <a:t> := </a:t>
            </a:r>
            <a:r>
              <a:rPr lang="de-CH" sz="3200" i="1" noProof="0" dirty="0" smtClean="0">
                <a:solidFill>
                  <a:srgbClr val="0000FF"/>
                </a:solidFill>
              </a:rPr>
              <a:t>i</a:t>
            </a:r>
            <a:r>
              <a:rPr lang="de-CH" sz="3200" noProof="0" dirty="0" smtClean="0">
                <a:solidFill>
                  <a:srgbClr val="0000FF"/>
                </a:solidFill>
              </a:rPr>
              <a:t> + 1</a:t>
            </a:r>
          </a:p>
          <a:p>
            <a:pPr>
              <a:lnSpc>
                <a:spcPct val="110000"/>
              </a:lnSpc>
            </a:pPr>
            <a:r>
              <a:rPr lang="de-CH" sz="3200" b="1" noProof="0" dirty="0" smtClean="0">
                <a:solidFill>
                  <a:schemeClr val="accent2"/>
                </a:solidFill>
              </a:rPr>
              <a:t>end</a:t>
            </a:r>
            <a:endParaRPr lang="de-CH" sz="3200" b="1" noProof="0"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de-CH" noProof="0" dirty="0" smtClean="0"/>
              <a:t>Eine Eigenheit von C</a:t>
            </a:r>
            <a:endParaRPr lang="de-CH" noProof="0" dirty="0"/>
          </a:p>
        </p:txBody>
      </p:sp>
      <p:sp>
        <p:nvSpPr>
          <p:cNvPr id="499715" name="Rectangle 3"/>
          <p:cNvSpPr>
            <a:spLocks noGrp="1" noChangeArrowheads="1"/>
          </p:cNvSpPr>
          <p:nvPr>
            <p:ph type="body" idx="1"/>
          </p:nvPr>
        </p:nvSpPr>
        <p:spPr>
          <a:xfrm>
            <a:off x="298450" y="1011238"/>
            <a:ext cx="8643938" cy="1879600"/>
          </a:xfrm>
        </p:spPr>
        <p:txBody>
          <a:bodyPr/>
          <a:lstStyle/>
          <a:p>
            <a:r>
              <a:rPr lang="de-CH" noProof="0" dirty="0" smtClean="0"/>
              <a:t>Es ist nicht möglich, </a:t>
            </a:r>
            <a:r>
              <a:rPr lang="de-CH" noProof="0" dirty="0" err="1" smtClean="0"/>
              <a:t>eingabe_länge</a:t>
            </a:r>
            <a:r>
              <a:rPr lang="de-CH" noProof="0" dirty="0" smtClean="0"/>
              <a:t> im Voraus zu wissen.</a:t>
            </a:r>
          </a:p>
          <a:p>
            <a:endParaRPr lang="de-CH" noProof="0" dirty="0" smtClean="0"/>
          </a:p>
          <a:p>
            <a:r>
              <a:rPr lang="de-CH" noProof="0" dirty="0" smtClean="0"/>
              <a:t>Man muss solange lesen, bis man den String-Terminator, \0 (das null-Zeichen), findet</a:t>
            </a:r>
            <a:endParaRPr lang="de-CH" noProof="0" dirty="0"/>
          </a:p>
        </p:txBody>
      </p:sp>
      <p:sp>
        <p:nvSpPr>
          <p:cNvPr id="499716" name="Rectangle 4"/>
          <p:cNvSpPr>
            <a:spLocks noChangeArrowheads="1"/>
          </p:cNvSpPr>
          <p:nvPr/>
        </p:nvSpPr>
        <p:spPr bwMode="auto">
          <a:xfrm>
            <a:off x="3065463" y="3249612"/>
            <a:ext cx="5919049" cy="3368901"/>
          </a:xfrm>
          <a:prstGeom prst="roundRect">
            <a:avLst>
              <a:gd name="adj" fmla="val 6519"/>
            </a:avLst>
          </a:prstGeom>
          <a:solidFill>
            <a:srgbClr val="99FF99"/>
          </a:solidFill>
          <a:ln w="9525">
            <a:solidFill>
              <a:srgbClr val="9933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defTabSz="457200">
              <a:spcBef>
                <a:spcPct val="20000"/>
              </a:spcBef>
              <a:buFont typeface="Wingdings" pitchFamily="2" charset="2"/>
              <a:buNone/>
            </a:pPr>
            <a:r>
              <a:rPr lang="en-US" sz="2200" i="1" dirty="0" smtClean="0">
                <a:latin typeface="Comic Sans MS" pitchFamily="66" charset="0"/>
              </a:rPr>
              <a:t>2 Strings </a:t>
            </a:r>
            <a:r>
              <a:rPr lang="en-US" sz="2200" i="1" dirty="0" err="1" smtClean="0">
                <a:latin typeface="Comic Sans MS" pitchFamily="66" charset="0"/>
              </a:rPr>
              <a:t>besuchen</a:t>
            </a:r>
            <a:r>
              <a:rPr lang="en-US" sz="2200" i="1" dirty="0" smtClean="0">
                <a:latin typeface="Comic Sans MS" pitchFamily="66" charset="0"/>
              </a:rPr>
              <a:t> </a:t>
            </a:r>
            <a:r>
              <a:rPr lang="en-US" sz="2200" i="1" dirty="0" err="1" smtClean="0">
                <a:latin typeface="Comic Sans MS" pitchFamily="66" charset="0"/>
              </a:rPr>
              <a:t>eine</a:t>
            </a:r>
            <a:r>
              <a:rPr lang="en-US" sz="2200" i="1" dirty="0" smtClean="0">
                <a:latin typeface="Comic Sans MS" pitchFamily="66" charset="0"/>
              </a:rPr>
              <a:t> Bar. </a:t>
            </a:r>
            <a:r>
              <a:rPr lang="en-US" sz="2200" i="1" dirty="0" smtClean="0"/>
              <a:t>“Was </a:t>
            </a:r>
            <a:r>
              <a:rPr lang="en-US" sz="2200" i="1" dirty="0" err="1" smtClean="0"/>
              <a:t>darf’s</a:t>
            </a:r>
            <a:r>
              <a:rPr lang="en-US" sz="2200" i="1" dirty="0" smtClean="0"/>
              <a:t> </a:t>
            </a:r>
            <a:r>
              <a:rPr lang="en-US" sz="2200" i="1" dirty="0" err="1" smtClean="0"/>
              <a:t>denn</a:t>
            </a:r>
            <a:r>
              <a:rPr lang="en-US" sz="2200" i="1" dirty="0" smtClean="0"/>
              <a:t> </a:t>
            </a:r>
            <a:r>
              <a:rPr lang="en-US" sz="2200" i="1" dirty="0" err="1" smtClean="0"/>
              <a:t>sein</a:t>
            </a:r>
            <a:r>
              <a:rPr lang="en-US" sz="2200" i="1" dirty="0" smtClean="0"/>
              <a:t>?” </a:t>
            </a:r>
            <a:r>
              <a:rPr lang="en-US" sz="2200" i="1" dirty="0" err="1" smtClean="0"/>
              <a:t>fragt</a:t>
            </a:r>
            <a:r>
              <a:rPr lang="en-US" sz="2200" i="1" dirty="0" smtClean="0"/>
              <a:t> </a:t>
            </a:r>
            <a:r>
              <a:rPr lang="en-US" sz="2200" i="1" dirty="0" err="1" smtClean="0"/>
              <a:t>der</a:t>
            </a:r>
            <a:r>
              <a:rPr lang="en-US" sz="2200" i="1" dirty="0" smtClean="0"/>
              <a:t> </a:t>
            </a:r>
            <a:r>
              <a:rPr lang="en-US" sz="2200" i="1" dirty="0" err="1" smtClean="0"/>
              <a:t>Barchef</a:t>
            </a:r>
            <a:r>
              <a:rPr lang="en-US" sz="2200" i="1" dirty="0" smtClean="0"/>
              <a:t>.</a:t>
            </a:r>
            <a:r>
              <a:rPr lang="en-US" sz="2200" i="1" dirty="0" smtClean="0">
                <a:latin typeface="Comic Sans MS" pitchFamily="66" charset="0"/>
              </a:rPr>
              <a:t> </a:t>
            </a:r>
            <a:endParaRPr lang="en-US" sz="2200" i="1" dirty="0">
              <a:latin typeface="Comic Sans MS" pitchFamily="66" charset="0"/>
            </a:endParaRPr>
          </a:p>
          <a:p>
            <a:pPr defTabSz="457200">
              <a:spcBef>
                <a:spcPct val="20000"/>
              </a:spcBef>
              <a:buFont typeface="Wingdings" pitchFamily="2" charset="2"/>
              <a:buNone/>
            </a:pPr>
            <a:r>
              <a:rPr lang="en-US" sz="2200" i="1" dirty="0">
                <a:latin typeface="Comic Sans MS" pitchFamily="66" charset="0"/>
              </a:rPr>
              <a:t>   </a:t>
            </a:r>
            <a:r>
              <a:rPr lang="en-US" sz="2200" i="1" dirty="0" err="1" smtClean="0">
                <a:latin typeface="Comic Sans MS" pitchFamily="66" charset="0"/>
              </a:rPr>
              <a:t>Der</a:t>
            </a:r>
            <a:r>
              <a:rPr lang="en-US" sz="2200" i="1" dirty="0" smtClean="0">
                <a:latin typeface="Comic Sans MS" pitchFamily="66" charset="0"/>
              </a:rPr>
              <a:t> </a:t>
            </a:r>
            <a:r>
              <a:rPr lang="en-US" sz="2200" i="1" dirty="0" err="1" smtClean="0">
                <a:latin typeface="Comic Sans MS" pitchFamily="66" charset="0"/>
              </a:rPr>
              <a:t>erste</a:t>
            </a:r>
            <a:r>
              <a:rPr lang="en-US" sz="2200" i="1" dirty="0" smtClean="0">
                <a:latin typeface="Comic Sans MS" pitchFamily="66" charset="0"/>
              </a:rPr>
              <a:t> String </a:t>
            </a:r>
            <a:r>
              <a:rPr lang="en-US" sz="2200" i="1" dirty="0" err="1" smtClean="0">
                <a:latin typeface="Comic Sans MS" pitchFamily="66" charset="0"/>
              </a:rPr>
              <a:t>sagt</a:t>
            </a:r>
            <a:r>
              <a:rPr lang="en-US" sz="2200" i="1" dirty="0" smtClean="0">
                <a:latin typeface="Comic Sans MS" pitchFamily="66" charset="0"/>
              </a:rPr>
              <a:t>: “</a:t>
            </a:r>
            <a:r>
              <a:rPr lang="en-US" sz="2200" i="1" dirty="0" err="1" smtClean="0">
                <a:latin typeface="Comic Sans MS" pitchFamily="66" charset="0"/>
              </a:rPr>
              <a:t>Ich</a:t>
            </a:r>
            <a:r>
              <a:rPr lang="en-US" sz="2200" i="1" dirty="0" smtClean="0">
                <a:latin typeface="Comic Sans MS" pitchFamily="66" charset="0"/>
              </a:rPr>
              <a:t> </a:t>
            </a:r>
            <a:r>
              <a:rPr lang="en-US" sz="2200" i="1" dirty="0" err="1" smtClean="0">
                <a:latin typeface="Comic Sans MS" pitchFamily="66" charset="0"/>
              </a:rPr>
              <a:t>hätte</a:t>
            </a:r>
            <a:r>
              <a:rPr lang="en-US" sz="2200" i="1" dirty="0" smtClean="0">
                <a:latin typeface="Comic Sans MS" pitchFamily="66" charset="0"/>
              </a:rPr>
              <a:t> </a:t>
            </a:r>
            <a:r>
              <a:rPr lang="en-US" sz="2200" i="1" dirty="0" err="1" smtClean="0">
                <a:latin typeface="Comic Sans MS" pitchFamily="66" charset="0"/>
              </a:rPr>
              <a:t>gerne</a:t>
            </a:r>
            <a:r>
              <a:rPr lang="en-US" sz="2200" i="1" dirty="0" smtClean="0">
                <a:latin typeface="Comic Sans MS" pitchFamily="66" charset="0"/>
              </a:rPr>
              <a:t> </a:t>
            </a:r>
            <a:r>
              <a:rPr lang="en-US" sz="2200" i="1" dirty="0" err="1" smtClean="0">
                <a:latin typeface="Comic Sans MS" pitchFamily="66" charset="0"/>
              </a:rPr>
              <a:t>ein</a:t>
            </a:r>
            <a:r>
              <a:rPr lang="en-US" sz="2200" i="1" dirty="0" smtClean="0">
                <a:latin typeface="Comic Sans MS" pitchFamily="66" charset="0"/>
              </a:rPr>
              <a:t> Bier </a:t>
            </a:r>
            <a:r>
              <a:rPr lang="en-US" sz="2200" i="1" dirty="0" err="1">
                <a:latin typeface="Comic Sans MS" pitchFamily="66" charset="0"/>
              </a:rPr>
              <a:t>zdiup</a:t>
            </a:r>
            <a:r>
              <a:rPr lang="en-US" sz="2200" i="1" dirty="0">
                <a:latin typeface="Comic Sans MS" pitchFamily="66" charset="0"/>
              </a:rPr>
              <a:t> </a:t>
            </a:r>
            <a:r>
              <a:rPr lang="en-US" sz="2200" i="1" dirty="0" err="1">
                <a:latin typeface="Comic Sans MS" pitchFamily="66" charset="0"/>
              </a:rPr>
              <a:t>tako^jDjftk</a:t>
            </a:r>
            <a:r>
              <a:rPr lang="en-US" sz="2200" i="1" dirty="0">
                <a:latin typeface="Comic Sans MS" pitchFamily="66" charset="0"/>
              </a:rPr>
              <a:t> </a:t>
            </a:r>
            <a:r>
              <a:rPr lang="en-US" sz="2200" i="1" dirty="0" smtClean="0">
                <a:latin typeface="Comic Sans MS" pitchFamily="66" charset="0"/>
              </a:rPr>
              <a:t>/. \\</a:t>
            </a:r>
            <a:r>
              <a:rPr lang="en-US" sz="2200" i="1" dirty="0">
                <a:latin typeface="Comic Sans MS" pitchFamily="66" charset="0"/>
              </a:rPr>
              <a:t>134.206.21.02 C#VB.NET 8086%N ~~|~~#@$ </a:t>
            </a:r>
            <a:r>
              <a:rPr lang="en-US" sz="2200" i="1" dirty="0" err="1">
                <a:latin typeface="Comic Sans MS" pitchFamily="66" charset="0"/>
              </a:rPr>
              <a:t>Dz</a:t>
            </a:r>
            <a:r>
              <a:rPr lang="en-US" sz="2200" i="1" dirty="0">
                <a:latin typeface="Comic Sans MS" pitchFamily="66" charset="0"/>
              </a:rPr>
              <a:t> @-)))" </a:t>
            </a:r>
          </a:p>
          <a:p>
            <a:pPr defTabSz="457200">
              <a:spcBef>
                <a:spcPct val="20000"/>
              </a:spcBef>
              <a:buFont typeface="Wingdings" pitchFamily="2" charset="2"/>
              <a:buNone/>
            </a:pPr>
            <a:r>
              <a:rPr lang="en-US" sz="2200" i="1" dirty="0">
                <a:latin typeface="Comic Sans MS" pitchFamily="66" charset="0"/>
              </a:rPr>
              <a:t>   </a:t>
            </a:r>
            <a:r>
              <a:rPr lang="en-US" sz="2200" i="1" dirty="0" smtClean="0">
                <a:latin typeface="Comic Sans MS" pitchFamily="66" charset="0"/>
              </a:rPr>
              <a:t>“</a:t>
            </a:r>
            <a:r>
              <a:rPr lang="en-US" sz="2200" i="1" dirty="0" err="1" smtClean="0">
                <a:latin typeface="Comic Sans MS" pitchFamily="66" charset="0"/>
              </a:rPr>
              <a:t>Bitte</a:t>
            </a:r>
            <a:r>
              <a:rPr lang="en-US" sz="2200" i="1" dirty="0" smtClean="0">
                <a:latin typeface="Comic Sans MS" pitchFamily="66" charset="0"/>
              </a:rPr>
              <a:t> </a:t>
            </a:r>
            <a:r>
              <a:rPr lang="en-US" sz="2200" i="1" dirty="0" err="1" smtClean="0">
                <a:latin typeface="Comic Sans MS" pitchFamily="66" charset="0"/>
              </a:rPr>
              <a:t>entschuldigen</a:t>
            </a:r>
            <a:r>
              <a:rPr lang="en-US" sz="2200" i="1" dirty="0" smtClean="0">
                <a:latin typeface="Comic Sans MS" pitchFamily="66" charset="0"/>
              </a:rPr>
              <a:t> </a:t>
            </a:r>
            <a:r>
              <a:rPr lang="en-US" sz="2200" i="1" dirty="0" err="1" smtClean="0">
                <a:latin typeface="Comic Sans MS" pitchFamily="66" charset="0"/>
              </a:rPr>
              <a:t>Sie</a:t>
            </a:r>
            <a:r>
              <a:rPr lang="en-US" sz="2200" i="1" dirty="0" smtClean="0">
                <a:latin typeface="Comic Sans MS" pitchFamily="66" charset="0"/>
              </a:rPr>
              <a:t> </a:t>
            </a:r>
            <a:r>
              <a:rPr lang="en-US" sz="2200" i="1" dirty="0" err="1" smtClean="0">
                <a:latin typeface="Comic Sans MS" pitchFamily="66" charset="0"/>
              </a:rPr>
              <a:t>meinen</a:t>
            </a:r>
            <a:r>
              <a:rPr lang="en-US" sz="2200" i="1" dirty="0" smtClean="0">
                <a:latin typeface="Comic Sans MS" pitchFamily="66" charset="0"/>
              </a:rPr>
              <a:t> Freund,” </a:t>
            </a:r>
            <a:r>
              <a:rPr lang="en-US" sz="2200" i="1" dirty="0" err="1" smtClean="0">
                <a:latin typeface="Comic Sans MS" pitchFamily="66" charset="0"/>
              </a:rPr>
              <a:t>sagt</a:t>
            </a:r>
            <a:r>
              <a:rPr lang="en-US" sz="2200" i="1" dirty="0" smtClean="0">
                <a:latin typeface="Comic Sans MS" pitchFamily="66" charset="0"/>
              </a:rPr>
              <a:t> der </a:t>
            </a:r>
            <a:r>
              <a:rPr lang="en-US" sz="2200" i="1" dirty="0" err="1" smtClean="0">
                <a:latin typeface="Comic Sans MS" pitchFamily="66" charset="0"/>
              </a:rPr>
              <a:t>zweite</a:t>
            </a:r>
            <a:r>
              <a:rPr lang="en-US" sz="2200" i="1" dirty="0" smtClean="0">
                <a:latin typeface="Comic Sans MS" pitchFamily="66" charset="0"/>
              </a:rPr>
              <a:t> String, “</a:t>
            </a:r>
            <a:r>
              <a:rPr lang="en-US" sz="2200" i="1" dirty="0" err="1" smtClean="0">
                <a:latin typeface="Comic Sans MS" pitchFamily="66" charset="0"/>
              </a:rPr>
              <a:t>Er</a:t>
            </a:r>
            <a:r>
              <a:rPr lang="en-US" sz="2200" i="1" dirty="0" smtClean="0">
                <a:latin typeface="Comic Sans MS" pitchFamily="66" charset="0"/>
              </a:rPr>
              <a:t> </a:t>
            </a:r>
            <a:r>
              <a:rPr lang="en-US" sz="2200" i="1" dirty="0" err="1" smtClean="0">
                <a:latin typeface="Comic Sans MS" pitchFamily="66" charset="0"/>
              </a:rPr>
              <a:t>ist</a:t>
            </a:r>
            <a:r>
              <a:rPr lang="en-US" sz="2200" i="1" dirty="0" smtClean="0">
                <a:latin typeface="Comic Sans MS" pitchFamily="66" charset="0"/>
              </a:rPr>
              <a:t> </a:t>
            </a:r>
            <a:r>
              <a:rPr lang="en-US" sz="2200" i="1" dirty="0" err="1" smtClean="0">
                <a:latin typeface="Comic Sans MS" pitchFamily="66" charset="0"/>
              </a:rPr>
              <a:t>nicht</a:t>
            </a:r>
            <a:r>
              <a:rPr lang="en-US" sz="2200" i="1" dirty="0" smtClean="0">
                <a:latin typeface="Comic Sans MS" pitchFamily="66" charset="0"/>
              </a:rPr>
              <a:t> null-</a:t>
            </a:r>
            <a:r>
              <a:rPr lang="en-US" sz="2200" i="1" dirty="0" err="1" smtClean="0">
                <a:latin typeface="Comic Sans MS" pitchFamily="66" charset="0"/>
              </a:rPr>
              <a:t>terminiert</a:t>
            </a:r>
            <a:r>
              <a:rPr lang="en-US" sz="2200" i="1" dirty="0" smtClean="0">
                <a:latin typeface="Comic Sans MS" pitchFamily="66" charset="0"/>
              </a:rPr>
              <a:t>.” </a:t>
            </a:r>
            <a:endParaRPr lang="en-US" sz="2200" i="1" dirty="0">
              <a:latin typeface="Comic Sans MS" pitchFamily="66" charset="0"/>
            </a:endParaRPr>
          </a:p>
        </p:txBody>
      </p:sp>
      <p:pic>
        <p:nvPicPr>
          <p:cNvPr id="499717" name="Picture 5" descr="MCj02954470000[1]"/>
          <p:cNvPicPr>
            <a:picLocks noChangeAspect="1" noChangeArrowheads="1"/>
          </p:cNvPicPr>
          <p:nvPr/>
        </p:nvPicPr>
        <p:blipFill>
          <a:blip r:embed="rId3" cstate="print"/>
          <a:srcRect/>
          <a:stretch>
            <a:fillRect/>
          </a:stretch>
        </p:blipFill>
        <p:spPr bwMode="auto">
          <a:xfrm>
            <a:off x="438960" y="3851275"/>
            <a:ext cx="2614613" cy="1866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99716"/>
                                        </p:tgtEl>
                                        <p:attrNameLst>
                                          <p:attrName>style.visibility</p:attrName>
                                        </p:attrNameLst>
                                      </p:cBhvr>
                                      <p:to>
                                        <p:strVal val="visible"/>
                                      </p:to>
                                    </p:set>
                                    <p:anim calcmode="lin" valueType="num">
                                      <p:cBhvr>
                                        <p:cTn id="7" dur="1000" fill="hold"/>
                                        <p:tgtEl>
                                          <p:spTgt spid="499716"/>
                                        </p:tgtEl>
                                        <p:attrNameLst>
                                          <p:attrName>ppt_w</p:attrName>
                                        </p:attrNameLst>
                                      </p:cBhvr>
                                      <p:tavLst>
                                        <p:tav tm="0">
                                          <p:val>
                                            <p:strVal val="#ppt_w*0.70"/>
                                          </p:val>
                                        </p:tav>
                                        <p:tav tm="100000">
                                          <p:val>
                                            <p:strVal val="#ppt_w"/>
                                          </p:val>
                                        </p:tav>
                                      </p:tavLst>
                                    </p:anim>
                                    <p:anim calcmode="lin" valueType="num">
                                      <p:cBhvr>
                                        <p:cTn id="8" dur="1000" fill="hold"/>
                                        <p:tgtEl>
                                          <p:spTgt spid="499716"/>
                                        </p:tgtEl>
                                        <p:attrNameLst>
                                          <p:attrName>ppt_h</p:attrName>
                                        </p:attrNameLst>
                                      </p:cBhvr>
                                      <p:tavLst>
                                        <p:tav tm="0">
                                          <p:val>
                                            <p:strVal val="#ppt_h"/>
                                          </p:val>
                                        </p:tav>
                                        <p:tav tm="100000">
                                          <p:val>
                                            <p:strVal val="#ppt_h"/>
                                          </p:val>
                                        </p:tav>
                                      </p:tavLst>
                                    </p:anim>
                                    <p:animEffect transition="in" filter="fade">
                                      <p:cBhvr>
                                        <p:cTn id="9" dur="1000"/>
                                        <p:tgtEl>
                                          <p:spTgt spid="499716"/>
                                        </p:tgtEl>
                                      </p:cBhvr>
                                    </p:animEffect>
                                  </p:childTnLst>
                                </p:cTn>
                              </p:par>
                              <p:par>
                                <p:cTn id="10" presetID="1" presetClass="entr" presetSubtype="0" fill="hold" nodeType="withEffect">
                                  <p:stCondLst>
                                    <p:cond delay="0"/>
                                  </p:stCondLst>
                                  <p:childTnLst>
                                    <p:set>
                                      <p:cBhvr>
                                        <p:cTn id="11" dur="1" fill="hold">
                                          <p:stCondLst>
                                            <p:cond delay="0"/>
                                          </p:stCondLst>
                                        </p:cTn>
                                        <p:tgtEl>
                                          <p:spTgt spid="499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de-CH" noProof="0" dirty="0" smtClean="0"/>
              <a:t>Die Eingabe erhalten</a:t>
            </a:r>
            <a:endParaRPr lang="de-CH" noProof="0" dirty="0"/>
          </a:p>
        </p:txBody>
      </p:sp>
      <p:sp>
        <p:nvSpPr>
          <p:cNvPr id="497667" name="Rectangle 3"/>
          <p:cNvSpPr>
            <a:spLocks noGrp="1" noChangeArrowheads="1"/>
          </p:cNvSpPr>
          <p:nvPr>
            <p:ph type="body" idx="1"/>
          </p:nvPr>
        </p:nvSpPr>
        <p:spPr>
          <a:xfrm>
            <a:off x="179388" y="1268413"/>
            <a:ext cx="8713787" cy="4230687"/>
          </a:xfrm>
        </p:spPr>
        <p:txBody>
          <a:bodyPr/>
          <a:lstStyle/>
          <a:p>
            <a:pPr>
              <a:lnSpc>
                <a:spcPct val="110000"/>
              </a:lnSpc>
            </a:pPr>
            <a:r>
              <a:rPr lang="de-CH" sz="3200" b="1" noProof="0" dirty="0" err="1" smtClean="0">
                <a:solidFill>
                  <a:schemeClr val="accent2"/>
                </a:solidFill>
              </a:rPr>
              <a:t>from</a:t>
            </a:r>
            <a:r>
              <a:rPr lang="de-CH" sz="3200" noProof="0" dirty="0" smtClean="0">
                <a:solidFill>
                  <a:srgbClr val="0000FF"/>
                </a:solidFill>
              </a:rPr>
              <a:t> </a:t>
            </a:r>
            <a:r>
              <a:rPr lang="de-CH" sz="3200" i="1" noProof="0" dirty="0" smtClean="0">
                <a:solidFill>
                  <a:srgbClr val="0000FF"/>
                </a:solidFill>
              </a:rPr>
              <a:t>i</a:t>
            </a:r>
            <a:r>
              <a:rPr lang="de-CH" sz="3200" noProof="0" dirty="0" smtClean="0">
                <a:solidFill>
                  <a:srgbClr val="0000FF"/>
                </a:solidFill>
              </a:rPr>
              <a:t> := 1 </a:t>
            </a:r>
            <a:r>
              <a:rPr lang="de-CH" sz="3200" b="1" noProof="0" dirty="0" err="1" smtClean="0">
                <a:solidFill>
                  <a:schemeClr val="accent2"/>
                </a:solidFill>
              </a:rPr>
              <a:t>until</a:t>
            </a:r>
            <a:endParaRPr lang="de-CH" sz="3200" noProof="0" dirty="0" smtClean="0">
              <a:solidFill>
                <a:srgbClr val="0000FF"/>
              </a:solidFill>
            </a:endParaRPr>
          </a:p>
          <a:p>
            <a:pPr>
              <a:lnSpc>
                <a:spcPct val="110000"/>
              </a:lnSpc>
            </a:pPr>
            <a:r>
              <a:rPr lang="de-CH" sz="3200" i="1" noProof="0" dirty="0" smtClean="0">
                <a:solidFill>
                  <a:srgbClr val="0000FF"/>
                </a:solidFill>
              </a:rPr>
              <a:t>	i</a:t>
            </a:r>
            <a:r>
              <a:rPr lang="de-CH" sz="3200" noProof="0" dirty="0" smtClean="0">
                <a:solidFill>
                  <a:srgbClr val="0000FF"/>
                </a:solidFill>
              </a:rPr>
              <a:t> &gt; </a:t>
            </a:r>
            <a:r>
              <a:rPr lang="de-CH" sz="3200" i="1" noProof="0" dirty="0" err="1" smtClean="0">
                <a:solidFill>
                  <a:srgbClr val="0000FF"/>
                </a:solidFill>
              </a:rPr>
              <a:t>eingabe_länge</a:t>
            </a:r>
            <a:endParaRPr lang="de-CH" sz="3200" i="1" noProof="0" dirty="0" smtClean="0">
              <a:solidFill>
                <a:srgbClr val="0000FF"/>
              </a:solidFill>
            </a:endParaRPr>
          </a:p>
          <a:p>
            <a:pPr>
              <a:lnSpc>
                <a:spcPct val="110000"/>
              </a:lnSpc>
            </a:pPr>
            <a:r>
              <a:rPr lang="de-CH" sz="3200" b="1" noProof="0" dirty="0" err="1" smtClean="0">
                <a:solidFill>
                  <a:schemeClr val="accent2"/>
                </a:solidFill>
              </a:rPr>
              <a:t>loop</a:t>
            </a:r>
            <a:endParaRPr lang="de-CH" sz="3200" b="1" noProof="0" dirty="0" smtClean="0">
              <a:solidFill>
                <a:schemeClr val="accent2"/>
              </a:solidFill>
            </a:endParaRPr>
          </a:p>
          <a:p>
            <a:pPr>
              <a:lnSpc>
                <a:spcPct val="110000"/>
              </a:lnSpc>
            </a:pPr>
            <a:r>
              <a:rPr lang="de-CH" sz="3200" noProof="0" dirty="0" smtClean="0">
                <a:solidFill>
                  <a:srgbClr val="0000FF"/>
                </a:solidFill>
              </a:rPr>
              <a:t>	</a:t>
            </a:r>
            <a:r>
              <a:rPr lang="de-CH" sz="3200" i="1" noProof="0" dirty="0" smtClean="0">
                <a:solidFill>
                  <a:srgbClr val="0000FF"/>
                </a:solidFill>
              </a:rPr>
              <a:t>puffer</a:t>
            </a:r>
            <a:r>
              <a:rPr lang="de-CH" sz="3200" noProof="0" dirty="0" smtClean="0">
                <a:solidFill>
                  <a:srgbClr val="0000FF"/>
                </a:solidFill>
              </a:rPr>
              <a:t> [</a:t>
            </a:r>
            <a:r>
              <a:rPr lang="de-CH" sz="3200" i="1" noProof="0" dirty="0" smtClean="0">
                <a:solidFill>
                  <a:srgbClr val="0000FF"/>
                </a:solidFill>
              </a:rPr>
              <a:t>i</a:t>
            </a:r>
            <a:r>
              <a:rPr lang="de-CH" i="1" noProof="0" dirty="0" smtClean="0">
                <a:solidFill>
                  <a:srgbClr val="0000FF"/>
                </a:solidFill>
              </a:rPr>
              <a:t> </a:t>
            </a:r>
            <a:r>
              <a:rPr lang="de-CH" sz="3200" noProof="0" dirty="0" smtClean="0">
                <a:solidFill>
                  <a:srgbClr val="0000FF"/>
                </a:solidFill>
              </a:rPr>
              <a:t>] := </a:t>
            </a:r>
            <a:r>
              <a:rPr lang="de-CH" sz="3200" i="1" noProof="0" dirty="0" err="1" smtClean="0">
                <a:solidFill>
                  <a:srgbClr val="0000FF"/>
                </a:solidFill>
              </a:rPr>
              <a:t>eingabe</a:t>
            </a:r>
            <a:r>
              <a:rPr lang="de-CH" sz="3200" noProof="0" dirty="0" smtClean="0">
                <a:solidFill>
                  <a:srgbClr val="0000FF"/>
                </a:solidFill>
              </a:rPr>
              <a:t> [</a:t>
            </a:r>
            <a:r>
              <a:rPr lang="de-CH" sz="3200" i="1" noProof="0" dirty="0" smtClean="0">
                <a:solidFill>
                  <a:srgbClr val="0000FF"/>
                </a:solidFill>
              </a:rPr>
              <a:t>i</a:t>
            </a:r>
            <a:r>
              <a:rPr lang="de-CH" i="1" noProof="0" dirty="0" smtClean="0">
                <a:solidFill>
                  <a:srgbClr val="0000FF"/>
                </a:solidFill>
              </a:rPr>
              <a:t> </a:t>
            </a:r>
            <a:r>
              <a:rPr lang="de-CH" sz="3200" noProof="0" dirty="0" smtClean="0">
                <a:solidFill>
                  <a:srgbClr val="0000FF"/>
                </a:solidFill>
              </a:rPr>
              <a:t>]</a:t>
            </a:r>
          </a:p>
          <a:p>
            <a:pPr>
              <a:lnSpc>
                <a:spcPct val="110000"/>
              </a:lnSpc>
            </a:pPr>
            <a:r>
              <a:rPr lang="de-CH" sz="3200" noProof="0" dirty="0" smtClean="0">
                <a:solidFill>
                  <a:srgbClr val="0000FF"/>
                </a:solidFill>
              </a:rPr>
              <a:t>	</a:t>
            </a:r>
            <a:r>
              <a:rPr lang="de-CH" sz="3200" i="1" noProof="0" dirty="0" smtClean="0">
                <a:solidFill>
                  <a:srgbClr val="0000FF"/>
                </a:solidFill>
              </a:rPr>
              <a:t>i</a:t>
            </a:r>
            <a:r>
              <a:rPr lang="de-CH" sz="3200" noProof="0" dirty="0" smtClean="0">
                <a:solidFill>
                  <a:srgbClr val="0000FF"/>
                </a:solidFill>
              </a:rPr>
              <a:t> := </a:t>
            </a:r>
            <a:r>
              <a:rPr lang="de-CH" sz="3200" i="1" noProof="0" dirty="0" smtClean="0">
                <a:solidFill>
                  <a:srgbClr val="0000FF"/>
                </a:solidFill>
              </a:rPr>
              <a:t>i</a:t>
            </a:r>
            <a:r>
              <a:rPr lang="de-CH" sz="3200" noProof="0" dirty="0" smtClean="0">
                <a:solidFill>
                  <a:srgbClr val="0000FF"/>
                </a:solidFill>
              </a:rPr>
              <a:t> + 1</a:t>
            </a:r>
          </a:p>
          <a:p>
            <a:pPr>
              <a:lnSpc>
                <a:spcPct val="110000"/>
              </a:lnSpc>
            </a:pPr>
            <a:r>
              <a:rPr lang="de-CH" sz="3200" b="1" noProof="0" dirty="0" smtClean="0">
                <a:solidFill>
                  <a:schemeClr val="accent2"/>
                </a:solidFill>
              </a:rPr>
              <a:t>end</a:t>
            </a:r>
            <a:endParaRPr lang="de-CH" sz="3200" b="1" noProof="0" dirty="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Line 2"/>
          <p:cNvSpPr>
            <a:spLocks noChangeShapeType="1"/>
          </p:cNvSpPr>
          <p:nvPr/>
        </p:nvSpPr>
        <p:spPr bwMode="auto">
          <a:xfrm>
            <a:off x="6048489" y="304800"/>
            <a:ext cx="1588" cy="382588"/>
          </a:xfrm>
          <a:prstGeom prst="line">
            <a:avLst/>
          </a:prstGeom>
          <a:noFill/>
          <a:ln w="76200">
            <a:solidFill>
              <a:srgbClr val="008000"/>
            </a:solidFill>
            <a:round/>
            <a:headEnd/>
            <a:tailEnd type="triangle" w="med" len="med"/>
          </a:ln>
          <a:effectLst/>
        </p:spPr>
        <p:txBody>
          <a:bodyPr wrap="none"/>
          <a:lstStyle/>
          <a:p>
            <a:endParaRPr lang="de-CH"/>
          </a:p>
        </p:txBody>
      </p:sp>
      <p:sp>
        <p:nvSpPr>
          <p:cNvPr id="501763" name="Line 3"/>
          <p:cNvSpPr>
            <a:spLocks noChangeShapeType="1"/>
          </p:cNvSpPr>
          <p:nvPr/>
        </p:nvSpPr>
        <p:spPr bwMode="auto">
          <a:xfrm>
            <a:off x="6046902" y="304800"/>
            <a:ext cx="3175" cy="1190625"/>
          </a:xfrm>
          <a:prstGeom prst="line">
            <a:avLst/>
          </a:prstGeom>
          <a:noFill/>
          <a:ln w="76200">
            <a:solidFill>
              <a:srgbClr val="008000"/>
            </a:solidFill>
            <a:round/>
            <a:headEnd/>
            <a:tailEnd type="triangle" w="med" len="med"/>
          </a:ln>
          <a:effectLst/>
        </p:spPr>
        <p:txBody>
          <a:bodyPr wrap="none"/>
          <a:lstStyle/>
          <a:p>
            <a:endParaRPr lang="de-CH"/>
          </a:p>
        </p:txBody>
      </p:sp>
      <p:sp>
        <p:nvSpPr>
          <p:cNvPr id="501764" name="Line 4"/>
          <p:cNvSpPr>
            <a:spLocks noChangeShapeType="1"/>
          </p:cNvSpPr>
          <p:nvPr/>
        </p:nvSpPr>
        <p:spPr bwMode="auto">
          <a:xfrm>
            <a:off x="6046902" y="304800"/>
            <a:ext cx="3175" cy="658813"/>
          </a:xfrm>
          <a:prstGeom prst="line">
            <a:avLst/>
          </a:prstGeom>
          <a:noFill/>
          <a:ln w="76200">
            <a:solidFill>
              <a:srgbClr val="008000"/>
            </a:solidFill>
            <a:round/>
            <a:headEnd/>
            <a:tailEnd type="triangle" w="med" len="med"/>
          </a:ln>
          <a:effectLst/>
        </p:spPr>
        <p:txBody>
          <a:bodyPr wrap="none"/>
          <a:lstStyle/>
          <a:p>
            <a:endParaRPr lang="de-CH"/>
          </a:p>
        </p:txBody>
      </p:sp>
      <p:sp>
        <p:nvSpPr>
          <p:cNvPr id="501765" name="Line 5"/>
          <p:cNvSpPr>
            <a:spLocks noChangeShapeType="1"/>
          </p:cNvSpPr>
          <p:nvPr/>
        </p:nvSpPr>
        <p:spPr bwMode="auto">
          <a:xfrm>
            <a:off x="6054839" y="296863"/>
            <a:ext cx="3175" cy="1681162"/>
          </a:xfrm>
          <a:prstGeom prst="line">
            <a:avLst/>
          </a:prstGeom>
          <a:noFill/>
          <a:ln w="76200">
            <a:solidFill>
              <a:srgbClr val="008000"/>
            </a:solidFill>
            <a:round/>
            <a:headEnd/>
            <a:tailEnd type="triangle" w="med" len="med"/>
          </a:ln>
          <a:effectLst/>
        </p:spPr>
        <p:txBody>
          <a:bodyPr wrap="none"/>
          <a:lstStyle/>
          <a:p>
            <a:endParaRPr lang="de-CH"/>
          </a:p>
        </p:txBody>
      </p:sp>
      <p:sp>
        <p:nvSpPr>
          <p:cNvPr id="501766" name="Line 6"/>
          <p:cNvSpPr>
            <a:spLocks noChangeShapeType="1"/>
          </p:cNvSpPr>
          <p:nvPr/>
        </p:nvSpPr>
        <p:spPr bwMode="auto">
          <a:xfrm>
            <a:off x="6048489" y="331788"/>
            <a:ext cx="6350" cy="3838575"/>
          </a:xfrm>
          <a:prstGeom prst="line">
            <a:avLst/>
          </a:prstGeom>
          <a:noFill/>
          <a:ln w="76200">
            <a:solidFill>
              <a:srgbClr val="008000"/>
            </a:solidFill>
            <a:round/>
            <a:headEnd/>
            <a:tailEnd type="triangle" w="med" len="med"/>
          </a:ln>
          <a:effectLst/>
        </p:spPr>
        <p:txBody>
          <a:bodyPr wrap="none"/>
          <a:lstStyle/>
          <a:p>
            <a:endParaRPr lang="de-CH"/>
          </a:p>
        </p:txBody>
      </p:sp>
      <p:sp>
        <p:nvSpPr>
          <p:cNvPr id="501767" name="Rectangle 7"/>
          <p:cNvSpPr>
            <a:spLocks noGrp="1" noChangeArrowheads="1"/>
          </p:cNvSpPr>
          <p:nvPr>
            <p:ph type="title" idx="4294967295"/>
          </p:nvPr>
        </p:nvSpPr>
        <p:spPr>
          <a:xfrm>
            <a:off x="191386" y="2268538"/>
            <a:ext cx="2330450" cy="1062037"/>
          </a:xfrm>
          <a:prstGeom prst="rect">
            <a:avLst/>
          </a:prstGeom>
          <a:noFill/>
          <a:ln/>
        </p:spPr>
        <p:txBody>
          <a:bodyPr/>
          <a:lstStyle/>
          <a:p>
            <a:r>
              <a:rPr lang="de-CH" sz="2400" noProof="0" dirty="0" smtClean="0">
                <a:latin typeface="+mn-lt"/>
              </a:rPr>
              <a:t>Ein überlaufender Puffer!</a:t>
            </a:r>
            <a:endParaRPr lang="de-CH" sz="2400" noProof="0" dirty="0">
              <a:latin typeface="+mn-lt"/>
            </a:endParaRPr>
          </a:p>
        </p:txBody>
      </p:sp>
      <p:sp>
        <p:nvSpPr>
          <p:cNvPr id="501768" name="Text Box 8"/>
          <p:cNvSpPr txBox="1">
            <a:spLocks noChangeArrowheads="1"/>
          </p:cNvSpPr>
          <p:nvPr/>
        </p:nvSpPr>
        <p:spPr bwMode="auto">
          <a:xfrm>
            <a:off x="870064" y="590550"/>
            <a:ext cx="1403350" cy="457200"/>
          </a:xfrm>
          <a:prstGeom prst="rect">
            <a:avLst/>
          </a:prstGeom>
          <a:noFill/>
          <a:ln w="9525">
            <a:noFill/>
            <a:miter lim="800000"/>
            <a:headEnd/>
            <a:tailEnd/>
          </a:ln>
          <a:effectLst/>
        </p:spPr>
        <p:txBody>
          <a:bodyPr>
            <a:spAutoFit/>
          </a:bodyPr>
          <a:lstStyle/>
          <a:p>
            <a:pPr algn="r">
              <a:spcBef>
                <a:spcPct val="50000"/>
              </a:spcBef>
            </a:pPr>
            <a:r>
              <a:rPr lang="en-US" sz="2400" b="1" i="1" dirty="0" err="1" smtClean="0">
                <a:solidFill>
                  <a:srgbClr val="339933"/>
                </a:solidFill>
                <a:latin typeface="Comic Sans MS" pitchFamily="66" charset="0"/>
                <a:cs typeface="Times New Roman" pitchFamily="18" charset="0"/>
              </a:rPr>
              <a:t>Daten</a:t>
            </a:r>
            <a:endParaRPr lang="en-GB" sz="2400" b="1" i="1" dirty="0">
              <a:solidFill>
                <a:srgbClr val="339933"/>
              </a:solidFill>
              <a:latin typeface="Comic Sans MS" pitchFamily="66" charset="0"/>
              <a:cs typeface="Times New Roman" pitchFamily="18" charset="0"/>
            </a:endParaRPr>
          </a:p>
        </p:txBody>
      </p:sp>
      <p:sp>
        <p:nvSpPr>
          <p:cNvPr id="501769" name="Text Box 9"/>
          <p:cNvSpPr txBox="1">
            <a:spLocks noChangeArrowheads="1"/>
          </p:cNvSpPr>
          <p:nvPr/>
        </p:nvSpPr>
        <p:spPr bwMode="auto">
          <a:xfrm>
            <a:off x="6653327" y="344488"/>
            <a:ext cx="2076450" cy="457200"/>
          </a:xfrm>
          <a:prstGeom prst="rect">
            <a:avLst/>
          </a:prstGeom>
          <a:noFill/>
          <a:ln w="9525">
            <a:noFill/>
            <a:miter lim="800000"/>
            <a:headEnd/>
            <a:tailEnd/>
          </a:ln>
          <a:effectLst/>
        </p:spPr>
        <p:txBody>
          <a:bodyPr>
            <a:spAutoFit/>
          </a:bodyPr>
          <a:lstStyle/>
          <a:p>
            <a:pPr algn="ctr">
              <a:spcBef>
                <a:spcPct val="50000"/>
              </a:spcBef>
            </a:pPr>
            <a:r>
              <a:rPr lang="en-US" sz="2400" b="1" dirty="0" smtClean="0">
                <a:solidFill>
                  <a:srgbClr val="339933"/>
                </a:solidFill>
                <a:latin typeface="Comic Sans MS" pitchFamily="66" charset="0"/>
                <a:cs typeface="Times New Roman" pitchFamily="18" charset="0"/>
              </a:rPr>
              <a:t>“</a:t>
            </a:r>
            <a:r>
              <a:rPr lang="en-US" sz="2400" b="1" dirty="0" err="1" smtClean="0">
                <a:solidFill>
                  <a:srgbClr val="339933"/>
                </a:solidFill>
                <a:latin typeface="Comic Sans MS" pitchFamily="66" charset="0"/>
                <a:cs typeface="Times New Roman" pitchFamily="18" charset="0"/>
              </a:rPr>
              <a:t>Der</a:t>
            </a:r>
            <a:r>
              <a:rPr lang="en-US" sz="2400" b="1" dirty="0" smtClean="0">
                <a:solidFill>
                  <a:srgbClr val="339933"/>
                </a:solidFill>
                <a:latin typeface="Comic Sans MS" pitchFamily="66" charset="0"/>
                <a:cs typeface="Times New Roman" pitchFamily="18" charset="0"/>
              </a:rPr>
              <a:t> </a:t>
            </a:r>
            <a:r>
              <a:rPr lang="en-US" sz="2400" b="1" dirty="0" err="1" smtClean="0">
                <a:solidFill>
                  <a:srgbClr val="339933"/>
                </a:solidFill>
                <a:latin typeface="Comic Sans MS" pitchFamily="66" charset="0"/>
                <a:cs typeface="Times New Roman" pitchFamily="18" charset="0"/>
              </a:rPr>
              <a:t>Stapel</a:t>
            </a:r>
            <a:r>
              <a:rPr lang="en-US" sz="2400" b="1" dirty="0" smtClean="0">
                <a:solidFill>
                  <a:srgbClr val="339933"/>
                </a:solidFill>
                <a:latin typeface="Comic Sans MS" pitchFamily="66" charset="0"/>
                <a:cs typeface="Times New Roman" pitchFamily="18" charset="0"/>
              </a:rPr>
              <a:t>”</a:t>
            </a:r>
            <a:endParaRPr lang="en-GB" sz="2400" b="1" dirty="0">
              <a:solidFill>
                <a:srgbClr val="339933"/>
              </a:solidFill>
              <a:latin typeface="Comic Sans MS" pitchFamily="66" charset="0"/>
              <a:cs typeface="Times New Roman" pitchFamily="18" charset="0"/>
            </a:endParaRPr>
          </a:p>
        </p:txBody>
      </p:sp>
      <p:sp>
        <p:nvSpPr>
          <p:cNvPr id="501770" name="Text Box 10"/>
          <p:cNvSpPr txBox="1">
            <a:spLocks noChangeArrowheads="1"/>
          </p:cNvSpPr>
          <p:nvPr/>
        </p:nvSpPr>
        <p:spPr bwMode="auto">
          <a:xfrm>
            <a:off x="2533764" y="6129338"/>
            <a:ext cx="474663" cy="396875"/>
          </a:xfrm>
          <a:prstGeom prst="rect">
            <a:avLst/>
          </a:prstGeom>
          <a:noFill/>
          <a:ln w="9525">
            <a:noFill/>
            <a:miter lim="800000"/>
            <a:headEnd/>
            <a:tailEnd/>
          </a:ln>
          <a:effectLst/>
        </p:spPr>
        <p:txBody>
          <a:bodyPr>
            <a:spAutoFit/>
          </a:bodyPr>
          <a:lstStyle/>
          <a:p>
            <a:pPr algn="r">
              <a:spcBef>
                <a:spcPct val="50000"/>
              </a:spcBef>
            </a:pPr>
            <a:r>
              <a:rPr lang="en-US" sz="2000" b="1">
                <a:latin typeface="Tahoma" pitchFamily="34" charset="0"/>
                <a:cs typeface="Times New Roman" pitchFamily="18" charset="0"/>
              </a:rPr>
              <a:t>0</a:t>
            </a:r>
            <a:endParaRPr lang="en-GB" sz="2000" b="1">
              <a:latin typeface="Tahoma" pitchFamily="34" charset="0"/>
              <a:cs typeface="Times New Roman" pitchFamily="18" charset="0"/>
            </a:endParaRPr>
          </a:p>
        </p:txBody>
      </p:sp>
      <p:sp>
        <p:nvSpPr>
          <p:cNvPr id="501771" name="Text Box 11"/>
          <p:cNvSpPr txBox="1">
            <a:spLocks noChangeArrowheads="1"/>
          </p:cNvSpPr>
          <p:nvPr/>
        </p:nvSpPr>
        <p:spPr bwMode="auto">
          <a:xfrm>
            <a:off x="1271017" y="5649913"/>
            <a:ext cx="1456422" cy="369332"/>
          </a:xfrm>
          <a:prstGeom prst="rect">
            <a:avLst/>
          </a:prstGeom>
          <a:noFill/>
          <a:ln w="9525">
            <a:noFill/>
            <a:miter lim="800000"/>
            <a:headEnd/>
            <a:tailEnd/>
          </a:ln>
          <a:effectLst/>
        </p:spPr>
        <p:txBody>
          <a:bodyPr wrap="square" lIns="0" tIns="0" rIns="0" bIns="0">
            <a:spAutoFit/>
          </a:bodyPr>
          <a:lstStyle/>
          <a:p>
            <a:pPr algn="r">
              <a:spcBef>
                <a:spcPct val="50000"/>
              </a:spcBef>
            </a:pPr>
            <a:r>
              <a:rPr lang="en-US" sz="2400" b="1" i="1" dirty="0" err="1" smtClean="0">
                <a:solidFill>
                  <a:srgbClr val="0033CC"/>
                </a:solidFill>
                <a:latin typeface="Comic Sans MS" pitchFamily="66" charset="0"/>
                <a:cs typeface="Times New Roman" pitchFamily="18" charset="0"/>
              </a:rPr>
              <a:t>Programm</a:t>
            </a:r>
            <a:endParaRPr lang="en-GB" sz="2400" b="1" i="1" dirty="0">
              <a:solidFill>
                <a:srgbClr val="0033CC"/>
              </a:solidFill>
              <a:latin typeface="Comic Sans MS" pitchFamily="66" charset="0"/>
              <a:cs typeface="Times New Roman" pitchFamily="18" charset="0"/>
            </a:endParaRPr>
          </a:p>
        </p:txBody>
      </p:sp>
      <p:sp>
        <p:nvSpPr>
          <p:cNvPr id="501772" name="Rectangle 12"/>
          <p:cNvSpPr>
            <a:spLocks noChangeArrowheads="1"/>
          </p:cNvSpPr>
          <p:nvPr/>
        </p:nvSpPr>
        <p:spPr bwMode="auto">
          <a:xfrm>
            <a:off x="3097327" y="207963"/>
            <a:ext cx="2803525" cy="6251575"/>
          </a:xfrm>
          <a:prstGeom prst="rect">
            <a:avLst/>
          </a:prstGeom>
          <a:noFill/>
          <a:ln w="19050" algn="ctr">
            <a:solidFill>
              <a:srgbClr val="993300"/>
            </a:solidFill>
            <a:miter lim="800000"/>
            <a:headEnd type="none" w="lg" len="lg"/>
            <a:tailEnd type="none" w="lg" len="lg"/>
          </a:ln>
          <a:effectLst/>
        </p:spPr>
        <p:txBody>
          <a:bodyPr lIns="36000" tIns="36000" rIns="36000" bIns="36000" anchor="ctr">
            <a:spAutoFit/>
          </a:bodyPr>
          <a:lstStyle/>
          <a:p>
            <a:endParaRPr lang="de-CH"/>
          </a:p>
        </p:txBody>
      </p:sp>
      <p:sp>
        <p:nvSpPr>
          <p:cNvPr id="501773" name="Rectangle 13"/>
          <p:cNvSpPr>
            <a:spLocks noChangeArrowheads="1"/>
          </p:cNvSpPr>
          <p:nvPr/>
        </p:nvSpPr>
        <p:spPr bwMode="auto">
          <a:xfrm>
            <a:off x="3152889" y="5118100"/>
            <a:ext cx="2643188" cy="1273175"/>
          </a:xfrm>
          <a:prstGeom prst="rect">
            <a:avLst/>
          </a:prstGeom>
          <a:solidFill>
            <a:srgbClr val="0033CC"/>
          </a:solidFill>
          <a:ln w="19050" algn="ctr">
            <a:noFill/>
            <a:miter lim="800000"/>
            <a:headEnd type="none" w="lg" len="lg"/>
            <a:tailEnd type="none" w="lg" len="lg"/>
          </a:ln>
          <a:effectLst/>
        </p:spPr>
        <p:txBody>
          <a:bodyPr lIns="36000" tIns="36000" rIns="36000" bIns="36000" anchor="ctr">
            <a:spAutoFit/>
          </a:bodyPr>
          <a:lstStyle/>
          <a:p>
            <a:endParaRPr lang="de-CH"/>
          </a:p>
        </p:txBody>
      </p:sp>
      <p:sp>
        <p:nvSpPr>
          <p:cNvPr id="501774" name="Text Box 14"/>
          <p:cNvSpPr txBox="1">
            <a:spLocks noChangeArrowheads="1"/>
          </p:cNvSpPr>
          <p:nvPr/>
        </p:nvSpPr>
        <p:spPr bwMode="auto">
          <a:xfrm>
            <a:off x="2121014" y="106363"/>
            <a:ext cx="901700" cy="396875"/>
          </a:xfrm>
          <a:prstGeom prst="rect">
            <a:avLst/>
          </a:prstGeom>
          <a:noFill/>
          <a:ln w="9525">
            <a:noFill/>
            <a:miter lim="800000"/>
            <a:headEnd/>
            <a:tailEnd/>
          </a:ln>
          <a:effectLst/>
        </p:spPr>
        <p:txBody>
          <a:bodyPr>
            <a:spAutoFit/>
          </a:bodyPr>
          <a:lstStyle/>
          <a:p>
            <a:pPr algn="r">
              <a:spcBef>
                <a:spcPct val="50000"/>
              </a:spcBef>
            </a:pPr>
            <a:r>
              <a:rPr lang="en-US" sz="2000" i="1">
                <a:latin typeface="Tahoma" pitchFamily="34" charset="0"/>
                <a:cs typeface="Times New Roman" pitchFamily="18" charset="0"/>
              </a:rPr>
              <a:t>Max</a:t>
            </a:r>
            <a:endParaRPr lang="en-GB" sz="2000" i="1">
              <a:latin typeface="Tahoma" pitchFamily="34" charset="0"/>
              <a:cs typeface="Times New Roman" pitchFamily="18" charset="0"/>
            </a:endParaRPr>
          </a:p>
        </p:txBody>
      </p:sp>
      <p:sp>
        <p:nvSpPr>
          <p:cNvPr id="501775" name="Rectangle 15"/>
          <p:cNvSpPr>
            <a:spLocks noChangeArrowheads="1"/>
          </p:cNvSpPr>
          <p:nvPr/>
        </p:nvSpPr>
        <p:spPr bwMode="auto">
          <a:xfrm>
            <a:off x="3183052" y="879475"/>
            <a:ext cx="2643187" cy="617538"/>
          </a:xfrm>
          <a:prstGeom prst="rect">
            <a:avLst/>
          </a:prstGeom>
          <a:solidFill>
            <a:srgbClr val="339933"/>
          </a:solidFill>
          <a:ln w="19050" algn="ctr">
            <a:solidFill>
              <a:srgbClr val="00CC66"/>
            </a:solidFill>
            <a:miter lim="800000"/>
            <a:headEnd type="none" w="lg" len="lg"/>
            <a:tailEnd type="none" w="lg" len="lg"/>
          </a:ln>
          <a:effectLst/>
        </p:spPr>
        <p:txBody>
          <a:bodyPr lIns="36000" tIns="36000" rIns="36000" bIns="36000" anchor="ctr">
            <a:spAutoFit/>
          </a:bodyPr>
          <a:lstStyle/>
          <a:p>
            <a:endParaRPr lang="de-CH"/>
          </a:p>
        </p:txBody>
      </p:sp>
      <p:sp>
        <p:nvSpPr>
          <p:cNvPr id="501776" name="Text Box 16"/>
          <p:cNvSpPr txBox="1">
            <a:spLocks noChangeArrowheads="1"/>
          </p:cNvSpPr>
          <p:nvPr/>
        </p:nvSpPr>
        <p:spPr bwMode="auto">
          <a:xfrm>
            <a:off x="3749789" y="939800"/>
            <a:ext cx="1511300" cy="438150"/>
          </a:xfrm>
          <a:prstGeom prst="rect">
            <a:avLst/>
          </a:prstGeom>
          <a:noFill/>
          <a:ln w="19050" algn="ctr">
            <a:noFill/>
            <a:miter lim="800000"/>
            <a:headEnd type="none" w="lg" len="lg"/>
            <a:tailEnd type="none" w="lg" len="lg"/>
          </a:ln>
          <a:effectLst/>
        </p:spPr>
        <p:txBody>
          <a:bodyPr lIns="36000" tIns="36000" rIns="36000" bIns="36000">
            <a:spAutoFit/>
          </a:bodyPr>
          <a:lstStyle/>
          <a:p>
            <a:pPr algn="ctr">
              <a:spcBef>
                <a:spcPct val="50000"/>
              </a:spcBef>
            </a:pPr>
            <a:r>
              <a:rPr lang="en-US" sz="2400" b="1">
                <a:solidFill>
                  <a:srgbClr val="FFFF00"/>
                </a:solidFill>
                <a:latin typeface="Comic Sans MS" pitchFamily="66" charset="0"/>
              </a:rPr>
              <a:t>Routine 1</a:t>
            </a:r>
          </a:p>
        </p:txBody>
      </p:sp>
      <p:sp>
        <p:nvSpPr>
          <p:cNvPr id="501777" name="Rectangle 17"/>
          <p:cNvSpPr>
            <a:spLocks noChangeArrowheads="1"/>
          </p:cNvSpPr>
          <p:nvPr/>
        </p:nvSpPr>
        <p:spPr bwMode="auto">
          <a:xfrm>
            <a:off x="3183052" y="1562100"/>
            <a:ext cx="2643187" cy="349250"/>
          </a:xfrm>
          <a:prstGeom prst="rect">
            <a:avLst/>
          </a:prstGeom>
          <a:solidFill>
            <a:srgbClr val="339933"/>
          </a:solidFill>
          <a:ln w="19050" algn="ctr">
            <a:solidFill>
              <a:srgbClr val="00CC66"/>
            </a:solidFill>
            <a:miter lim="800000"/>
            <a:headEnd type="none" w="lg" len="lg"/>
            <a:tailEnd type="none" w="lg" len="lg"/>
          </a:ln>
          <a:effectLst/>
        </p:spPr>
        <p:txBody>
          <a:bodyPr lIns="36000" tIns="36000" rIns="36000" bIns="36000" anchor="ctr">
            <a:spAutoFit/>
          </a:bodyPr>
          <a:lstStyle/>
          <a:p>
            <a:endParaRPr lang="de-CH"/>
          </a:p>
        </p:txBody>
      </p:sp>
      <p:sp>
        <p:nvSpPr>
          <p:cNvPr id="501778" name="Text Box 18"/>
          <p:cNvSpPr txBox="1">
            <a:spLocks noChangeArrowheads="1"/>
          </p:cNvSpPr>
          <p:nvPr/>
        </p:nvSpPr>
        <p:spPr bwMode="auto">
          <a:xfrm>
            <a:off x="3749789" y="1509713"/>
            <a:ext cx="1511300" cy="438150"/>
          </a:xfrm>
          <a:prstGeom prst="rect">
            <a:avLst/>
          </a:prstGeom>
          <a:noFill/>
          <a:ln w="19050" algn="ctr">
            <a:noFill/>
            <a:miter lim="800000"/>
            <a:headEnd type="none" w="lg" len="lg"/>
            <a:tailEnd type="none" w="lg" len="lg"/>
          </a:ln>
          <a:effectLst/>
        </p:spPr>
        <p:txBody>
          <a:bodyPr lIns="36000" tIns="36000" rIns="36000" bIns="36000">
            <a:spAutoFit/>
          </a:bodyPr>
          <a:lstStyle/>
          <a:p>
            <a:pPr algn="ctr">
              <a:spcBef>
                <a:spcPct val="50000"/>
              </a:spcBef>
            </a:pPr>
            <a:r>
              <a:rPr lang="en-US" sz="2400" b="1">
                <a:solidFill>
                  <a:srgbClr val="FFFF00"/>
                </a:solidFill>
                <a:latin typeface="Comic Sans MS" pitchFamily="66" charset="0"/>
              </a:rPr>
              <a:t>Routine 2</a:t>
            </a:r>
          </a:p>
        </p:txBody>
      </p:sp>
      <p:sp>
        <p:nvSpPr>
          <p:cNvPr id="501779" name="Text Box 19"/>
          <p:cNvSpPr txBox="1">
            <a:spLocks noChangeArrowheads="1"/>
          </p:cNvSpPr>
          <p:nvPr/>
        </p:nvSpPr>
        <p:spPr bwMode="auto">
          <a:xfrm>
            <a:off x="3994264" y="1857375"/>
            <a:ext cx="1023938" cy="219075"/>
          </a:xfrm>
          <a:prstGeom prst="rect">
            <a:avLst/>
          </a:prstGeom>
          <a:noFill/>
          <a:ln w="19050" algn="ctr">
            <a:noFill/>
            <a:miter lim="800000"/>
            <a:headEnd type="none" w="lg" len="lg"/>
            <a:tailEnd type="none" w="lg" len="lg"/>
          </a:ln>
          <a:effectLst/>
        </p:spPr>
        <p:txBody>
          <a:bodyPr lIns="0" tIns="0" rIns="0" bIns="0">
            <a:spAutoFit/>
          </a:bodyPr>
          <a:lstStyle/>
          <a:p>
            <a:pPr algn="ctr">
              <a:lnSpc>
                <a:spcPct val="40000"/>
              </a:lnSpc>
              <a:spcBef>
                <a:spcPct val="50000"/>
              </a:spcBef>
            </a:pPr>
            <a:r>
              <a:rPr lang="en-US" sz="3600" b="1">
                <a:latin typeface="Comic Sans MS" pitchFamily="66" charset="0"/>
              </a:rPr>
              <a:t>…</a:t>
            </a:r>
          </a:p>
        </p:txBody>
      </p:sp>
      <p:sp>
        <p:nvSpPr>
          <p:cNvPr id="501780" name="Rectangle 20"/>
          <p:cNvSpPr>
            <a:spLocks noChangeArrowheads="1"/>
          </p:cNvSpPr>
          <p:nvPr/>
        </p:nvSpPr>
        <p:spPr bwMode="auto">
          <a:xfrm>
            <a:off x="3183052" y="2095500"/>
            <a:ext cx="2643187" cy="2055813"/>
          </a:xfrm>
          <a:prstGeom prst="rect">
            <a:avLst/>
          </a:prstGeom>
          <a:solidFill>
            <a:srgbClr val="339933"/>
          </a:solidFill>
          <a:ln w="19050" algn="ctr">
            <a:solidFill>
              <a:srgbClr val="00CC66"/>
            </a:solidFill>
            <a:miter lim="800000"/>
            <a:headEnd type="none" w="lg" len="lg"/>
            <a:tailEnd type="none" w="lg" len="lg"/>
          </a:ln>
          <a:effectLst/>
        </p:spPr>
        <p:txBody>
          <a:bodyPr lIns="36000" tIns="36000" rIns="36000" bIns="36000" anchor="ctr">
            <a:spAutoFit/>
          </a:bodyPr>
          <a:lstStyle/>
          <a:p>
            <a:endParaRPr lang="de-CH"/>
          </a:p>
        </p:txBody>
      </p:sp>
      <p:sp>
        <p:nvSpPr>
          <p:cNvPr id="501781" name="Freeform 21"/>
          <p:cNvSpPr>
            <a:spLocks/>
          </p:cNvSpPr>
          <p:nvPr/>
        </p:nvSpPr>
        <p:spPr bwMode="auto">
          <a:xfrm>
            <a:off x="5726227" y="2268538"/>
            <a:ext cx="587375" cy="3767137"/>
          </a:xfrm>
          <a:custGeom>
            <a:avLst/>
            <a:gdLst/>
            <a:ahLst/>
            <a:cxnLst>
              <a:cxn ang="0">
                <a:pos x="0" y="2"/>
              </a:cxn>
              <a:cxn ang="0">
                <a:pos x="308" y="341"/>
              </a:cxn>
              <a:cxn ang="0">
                <a:pos x="328" y="2049"/>
              </a:cxn>
              <a:cxn ang="0">
                <a:pos x="55" y="2287"/>
              </a:cxn>
            </a:cxnLst>
            <a:rect l="0" t="0" r="r" b="b"/>
            <a:pathLst>
              <a:path w="370" h="2373">
                <a:moveTo>
                  <a:pt x="0" y="2"/>
                </a:moveTo>
                <a:cubicBezTo>
                  <a:pt x="51" y="58"/>
                  <a:pt x="253" y="0"/>
                  <a:pt x="308" y="341"/>
                </a:cubicBezTo>
                <a:cubicBezTo>
                  <a:pt x="363" y="682"/>
                  <a:pt x="370" y="1725"/>
                  <a:pt x="328" y="2049"/>
                </a:cubicBezTo>
                <a:cubicBezTo>
                  <a:pt x="286" y="2373"/>
                  <a:pt x="112" y="2238"/>
                  <a:pt x="55" y="2287"/>
                </a:cubicBezTo>
              </a:path>
            </a:pathLst>
          </a:custGeom>
          <a:noFill/>
          <a:ln w="38100" cap="flat" cmpd="sng">
            <a:solidFill>
              <a:srgbClr val="993300"/>
            </a:solidFill>
            <a:prstDash val="solid"/>
            <a:round/>
            <a:headEnd/>
            <a:tailEnd type="stealth" w="lg" len="lg"/>
          </a:ln>
          <a:effectLst/>
        </p:spPr>
        <p:txBody>
          <a:bodyPr lIns="0" tIns="0" rIns="0" bIns="0">
            <a:spAutoFit/>
          </a:bodyPr>
          <a:lstStyle/>
          <a:p>
            <a:endParaRPr lang="de-CH"/>
          </a:p>
        </p:txBody>
      </p:sp>
      <p:sp>
        <p:nvSpPr>
          <p:cNvPr id="501782" name="Freeform 22"/>
          <p:cNvSpPr>
            <a:spLocks/>
          </p:cNvSpPr>
          <p:nvPr/>
        </p:nvSpPr>
        <p:spPr bwMode="auto">
          <a:xfrm>
            <a:off x="5734164" y="2303463"/>
            <a:ext cx="593725" cy="2449512"/>
          </a:xfrm>
          <a:custGeom>
            <a:avLst/>
            <a:gdLst/>
            <a:ahLst/>
            <a:cxnLst>
              <a:cxn ang="0">
                <a:pos x="0" y="4"/>
              </a:cxn>
              <a:cxn ang="0">
                <a:pos x="265" y="245"/>
              </a:cxn>
              <a:cxn ang="0">
                <a:pos x="339" y="1474"/>
              </a:cxn>
              <a:cxn ang="0">
                <a:pos x="55" y="1636"/>
              </a:cxn>
            </a:cxnLst>
            <a:rect l="0" t="0" r="r" b="b"/>
            <a:pathLst>
              <a:path w="374" h="1706">
                <a:moveTo>
                  <a:pt x="0" y="4"/>
                </a:moveTo>
                <a:cubicBezTo>
                  <a:pt x="44" y="44"/>
                  <a:pt x="209" y="0"/>
                  <a:pt x="265" y="245"/>
                </a:cubicBezTo>
                <a:cubicBezTo>
                  <a:pt x="321" y="490"/>
                  <a:pt x="374" y="1242"/>
                  <a:pt x="339" y="1474"/>
                </a:cubicBezTo>
                <a:cubicBezTo>
                  <a:pt x="304" y="1706"/>
                  <a:pt x="114" y="1602"/>
                  <a:pt x="55" y="1636"/>
                </a:cubicBezTo>
              </a:path>
            </a:pathLst>
          </a:custGeom>
          <a:noFill/>
          <a:ln w="38100" cap="flat" cmpd="sng">
            <a:solidFill>
              <a:srgbClr val="993300"/>
            </a:solidFill>
            <a:prstDash val="solid"/>
            <a:round/>
            <a:headEnd/>
            <a:tailEnd type="stealth" w="lg" len="lg"/>
          </a:ln>
          <a:effectLst/>
        </p:spPr>
        <p:txBody>
          <a:bodyPr lIns="0" tIns="0" rIns="0" bIns="0">
            <a:spAutoFit/>
          </a:bodyPr>
          <a:lstStyle/>
          <a:p>
            <a:endParaRPr lang="de-CH"/>
          </a:p>
        </p:txBody>
      </p:sp>
      <p:sp>
        <p:nvSpPr>
          <p:cNvPr id="501783" name="AutoShape 23"/>
          <p:cNvSpPr>
            <a:spLocks noChangeArrowheads="1"/>
          </p:cNvSpPr>
          <p:nvPr/>
        </p:nvSpPr>
        <p:spPr bwMode="auto">
          <a:xfrm>
            <a:off x="7091477" y="1539875"/>
            <a:ext cx="1987550" cy="1802039"/>
          </a:xfrm>
          <a:prstGeom prst="wedgeRoundRectCallout">
            <a:avLst>
              <a:gd name="adj1" fmla="val -105111"/>
              <a:gd name="adj2" fmla="val -71630"/>
              <a:gd name="adj3" fmla="val 16667"/>
            </a:avLst>
          </a:prstGeom>
          <a:solidFill>
            <a:schemeClr val="bg1"/>
          </a:solidFill>
          <a:ln w="19050" algn="ctr">
            <a:solidFill>
              <a:srgbClr val="339933"/>
            </a:solidFill>
            <a:miter lim="800000"/>
            <a:headEnd/>
            <a:tailEnd/>
          </a:ln>
          <a:effectLst/>
        </p:spPr>
        <p:txBody>
          <a:bodyPr lIns="0" tIns="0" rIns="0" bIns="0"/>
          <a:lstStyle/>
          <a:p>
            <a:pPr algn="ctr">
              <a:lnSpc>
                <a:spcPct val="80000"/>
              </a:lnSpc>
              <a:spcBef>
                <a:spcPct val="50000"/>
              </a:spcBef>
            </a:pPr>
            <a:r>
              <a:rPr lang="en-US" sz="2400" b="1" dirty="0" err="1" smtClean="0">
                <a:latin typeface="Comic Sans MS" pitchFamily="66" charset="0"/>
              </a:rPr>
              <a:t>Rücksprung-adresse</a:t>
            </a:r>
            <a:r>
              <a:rPr lang="en-US" sz="2400" b="1" dirty="0" smtClean="0">
                <a:latin typeface="Comic Sans MS" pitchFamily="66" charset="0"/>
              </a:rPr>
              <a:t>, </a:t>
            </a:r>
            <a:r>
              <a:rPr lang="en-US" sz="2400" b="1" dirty="0" err="1" smtClean="0">
                <a:latin typeface="Comic Sans MS" pitchFamily="66" charset="0"/>
              </a:rPr>
              <a:t>Argumente</a:t>
            </a:r>
            <a:r>
              <a:rPr lang="en-US" sz="2400" b="1" dirty="0" smtClean="0">
                <a:latin typeface="Comic Sans MS" pitchFamily="66" charset="0"/>
              </a:rPr>
              <a:t>, </a:t>
            </a:r>
            <a:r>
              <a:rPr lang="en-US" sz="2400" b="1" dirty="0" err="1" smtClean="0">
                <a:latin typeface="Comic Sans MS" pitchFamily="66" charset="0"/>
              </a:rPr>
              <a:t>lokale</a:t>
            </a:r>
            <a:r>
              <a:rPr lang="en-US" sz="2400" b="1" dirty="0" smtClean="0">
                <a:latin typeface="Comic Sans MS" pitchFamily="66" charset="0"/>
              </a:rPr>
              <a:t> </a:t>
            </a:r>
            <a:r>
              <a:rPr lang="en-US" sz="2400" b="1" dirty="0" err="1" smtClean="0">
                <a:latin typeface="Comic Sans MS" pitchFamily="66" charset="0"/>
              </a:rPr>
              <a:t>Variablen</a:t>
            </a:r>
            <a:endParaRPr lang="en-US" sz="2400" b="1" dirty="0">
              <a:latin typeface="Comic Sans MS" pitchFamily="66" charset="0"/>
            </a:endParaRPr>
          </a:p>
        </p:txBody>
      </p:sp>
      <p:sp>
        <p:nvSpPr>
          <p:cNvPr id="501784" name="Rectangle 24"/>
          <p:cNvSpPr>
            <a:spLocks noChangeArrowheads="1"/>
          </p:cNvSpPr>
          <p:nvPr/>
        </p:nvSpPr>
        <p:spPr bwMode="auto">
          <a:xfrm>
            <a:off x="3276714" y="2505075"/>
            <a:ext cx="2457450" cy="1490663"/>
          </a:xfrm>
          <a:prstGeom prst="rect">
            <a:avLst/>
          </a:prstGeom>
          <a:solidFill>
            <a:schemeClr val="bg1"/>
          </a:solidFill>
          <a:ln w="19050" algn="ctr">
            <a:solidFill>
              <a:schemeClr val="tx1"/>
            </a:solidFill>
            <a:miter lim="800000"/>
            <a:headEnd/>
            <a:tailEnd/>
          </a:ln>
          <a:effectLst/>
        </p:spPr>
        <p:txBody>
          <a:bodyPr lIns="0" tIns="0" rIns="0" bIns="0" anchor="ctr">
            <a:spAutoFit/>
          </a:bodyPr>
          <a:lstStyle/>
          <a:p>
            <a:endParaRPr lang="de-CH"/>
          </a:p>
        </p:txBody>
      </p:sp>
      <p:sp>
        <p:nvSpPr>
          <p:cNvPr id="501785" name="Rectangle 25"/>
          <p:cNvSpPr>
            <a:spLocks noChangeArrowheads="1"/>
          </p:cNvSpPr>
          <p:nvPr/>
        </p:nvSpPr>
        <p:spPr bwMode="auto">
          <a:xfrm>
            <a:off x="3384664" y="3341688"/>
            <a:ext cx="2236788" cy="596900"/>
          </a:xfrm>
          <a:prstGeom prst="rect">
            <a:avLst/>
          </a:prstGeom>
          <a:solidFill>
            <a:schemeClr val="bg1"/>
          </a:solidFill>
          <a:ln w="19050" algn="ctr">
            <a:solidFill>
              <a:srgbClr val="D20000"/>
            </a:solidFill>
            <a:miter lim="800000"/>
            <a:headEnd/>
            <a:tailEnd/>
          </a:ln>
          <a:effectLst/>
        </p:spPr>
        <p:txBody>
          <a:bodyPr lIns="0" tIns="0" rIns="0" bIns="0" anchor="ctr">
            <a:spAutoFit/>
          </a:bodyPr>
          <a:lstStyle/>
          <a:p>
            <a:endParaRPr lang="de-CH"/>
          </a:p>
        </p:txBody>
      </p:sp>
      <p:grpSp>
        <p:nvGrpSpPr>
          <p:cNvPr id="2" name="Group 26"/>
          <p:cNvGrpSpPr>
            <a:grpSpLocks/>
          </p:cNvGrpSpPr>
          <p:nvPr/>
        </p:nvGrpSpPr>
        <p:grpSpPr bwMode="auto">
          <a:xfrm>
            <a:off x="3381489" y="2579688"/>
            <a:ext cx="2241550" cy="685800"/>
            <a:chOff x="4077" y="2242"/>
            <a:chExt cx="1409" cy="314"/>
          </a:xfrm>
        </p:grpSpPr>
        <p:sp>
          <p:nvSpPr>
            <p:cNvPr id="501787" name="Rectangle 27"/>
            <p:cNvSpPr>
              <a:spLocks noChangeArrowheads="1"/>
            </p:cNvSpPr>
            <p:nvPr/>
          </p:nvSpPr>
          <p:spPr bwMode="auto">
            <a:xfrm>
              <a:off x="4077" y="2242"/>
              <a:ext cx="1409" cy="88"/>
            </a:xfrm>
            <a:prstGeom prst="rect">
              <a:avLst/>
            </a:prstGeom>
            <a:solidFill>
              <a:schemeClr val="bg1"/>
            </a:solidFill>
            <a:ln w="19050" algn="ctr">
              <a:solidFill>
                <a:schemeClr val="tx1"/>
              </a:solidFill>
              <a:miter lim="800000"/>
              <a:headEnd/>
              <a:tailEnd/>
            </a:ln>
            <a:effectLst/>
          </p:spPr>
          <p:txBody>
            <a:bodyPr lIns="0" tIns="0" rIns="0" bIns="0" anchor="ctr">
              <a:spAutoFit/>
            </a:bodyPr>
            <a:lstStyle/>
            <a:p>
              <a:endParaRPr lang="de-CH"/>
            </a:p>
          </p:txBody>
        </p:sp>
        <p:sp>
          <p:nvSpPr>
            <p:cNvPr id="501788" name="Rectangle 28"/>
            <p:cNvSpPr>
              <a:spLocks noChangeArrowheads="1"/>
            </p:cNvSpPr>
            <p:nvPr/>
          </p:nvSpPr>
          <p:spPr bwMode="auto">
            <a:xfrm>
              <a:off x="4077" y="2355"/>
              <a:ext cx="1409" cy="88"/>
            </a:xfrm>
            <a:prstGeom prst="rect">
              <a:avLst/>
            </a:prstGeom>
            <a:solidFill>
              <a:schemeClr val="bg1"/>
            </a:solidFill>
            <a:ln w="19050" algn="ctr">
              <a:solidFill>
                <a:schemeClr val="tx1"/>
              </a:solidFill>
              <a:miter lim="800000"/>
              <a:headEnd/>
              <a:tailEnd/>
            </a:ln>
            <a:effectLst/>
          </p:spPr>
          <p:txBody>
            <a:bodyPr lIns="0" tIns="0" rIns="0" bIns="0" anchor="ctr">
              <a:spAutoFit/>
            </a:bodyPr>
            <a:lstStyle/>
            <a:p>
              <a:endParaRPr lang="de-CH"/>
            </a:p>
          </p:txBody>
        </p:sp>
        <p:sp>
          <p:nvSpPr>
            <p:cNvPr id="501789" name="Rectangle 29"/>
            <p:cNvSpPr>
              <a:spLocks noChangeArrowheads="1"/>
            </p:cNvSpPr>
            <p:nvPr/>
          </p:nvSpPr>
          <p:spPr bwMode="auto">
            <a:xfrm>
              <a:off x="4077" y="2468"/>
              <a:ext cx="1409" cy="88"/>
            </a:xfrm>
            <a:prstGeom prst="rect">
              <a:avLst/>
            </a:prstGeom>
            <a:solidFill>
              <a:schemeClr val="bg1"/>
            </a:solidFill>
            <a:ln w="19050" algn="ctr">
              <a:solidFill>
                <a:schemeClr val="tx1"/>
              </a:solidFill>
              <a:miter lim="800000"/>
              <a:headEnd/>
              <a:tailEnd/>
            </a:ln>
            <a:effectLst/>
          </p:spPr>
          <p:txBody>
            <a:bodyPr lIns="0" tIns="0" rIns="0" bIns="0" anchor="ctr">
              <a:spAutoFit/>
            </a:bodyPr>
            <a:lstStyle/>
            <a:p>
              <a:endParaRPr lang="de-CH"/>
            </a:p>
          </p:txBody>
        </p:sp>
      </p:grpSp>
      <p:sp>
        <p:nvSpPr>
          <p:cNvPr id="501790" name="Text Box 30"/>
          <p:cNvSpPr txBox="1">
            <a:spLocks noChangeArrowheads="1"/>
          </p:cNvSpPr>
          <p:nvPr/>
        </p:nvSpPr>
        <p:spPr bwMode="auto">
          <a:xfrm>
            <a:off x="3749789" y="2044700"/>
            <a:ext cx="1511300" cy="438150"/>
          </a:xfrm>
          <a:prstGeom prst="rect">
            <a:avLst/>
          </a:prstGeom>
          <a:noFill/>
          <a:ln w="19050" algn="ctr">
            <a:noFill/>
            <a:miter lim="800000"/>
            <a:headEnd type="none" w="lg" len="lg"/>
            <a:tailEnd type="none" w="lg" len="lg"/>
          </a:ln>
          <a:effectLst/>
        </p:spPr>
        <p:txBody>
          <a:bodyPr lIns="36000" tIns="36000" rIns="36000" bIns="36000">
            <a:spAutoFit/>
          </a:bodyPr>
          <a:lstStyle/>
          <a:p>
            <a:pPr algn="ctr">
              <a:spcBef>
                <a:spcPct val="50000"/>
              </a:spcBef>
            </a:pPr>
            <a:r>
              <a:rPr lang="en-US" sz="2400" b="1">
                <a:solidFill>
                  <a:srgbClr val="FFFF00"/>
                </a:solidFill>
                <a:latin typeface="Comic Sans MS" pitchFamily="66" charset="0"/>
              </a:rPr>
              <a:t>Routine </a:t>
            </a:r>
            <a:r>
              <a:rPr lang="en-US" sz="2400" b="1" i="1">
                <a:solidFill>
                  <a:srgbClr val="FFFF00"/>
                </a:solidFill>
                <a:latin typeface="Comic Sans MS" pitchFamily="66" charset="0"/>
              </a:rPr>
              <a:t>n</a:t>
            </a:r>
          </a:p>
        </p:txBody>
      </p:sp>
      <p:sp>
        <p:nvSpPr>
          <p:cNvPr id="501791" name="Rectangle 31"/>
          <p:cNvSpPr>
            <a:spLocks noChangeArrowheads="1"/>
          </p:cNvSpPr>
          <p:nvPr/>
        </p:nvSpPr>
        <p:spPr bwMode="auto">
          <a:xfrm>
            <a:off x="3152889" y="4219575"/>
            <a:ext cx="2643188" cy="444500"/>
          </a:xfrm>
          <a:prstGeom prst="rect">
            <a:avLst/>
          </a:prstGeom>
          <a:solidFill>
            <a:schemeClr val="tx1"/>
          </a:solidFill>
          <a:ln w="19050" algn="ctr">
            <a:noFill/>
            <a:miter lim="800000"/>
            <a:headEnd type="none" w="lg" len="lg"/>
            <a:tailEnd type="none" w="lg" len="lg"/>
          </a:ln>
          <a:effectLst/>
        </p:spPr>
        <p:txBody>
          <a:bodyPr lIns="36000" tIns="36000" rIns="36000" bIns="36000" anchor="ctr">
            <a:spAutoFit/>
          </a:bodyPr>
          <a:lstStyle/>
          <a:p>
            <a:endParaRPr lang="de-CH"/>
          </a:p>
        </p:txBody>
      </p:sp>
      <p:sp>
        <p:nvSpPr>
          <p:cNvPr id="501792" name="Text Box 32"/>
          <p:cNvSpPr txBox="1">
            <a:spLocks noChangeArrowheads="1"/>
          </p:cNvSpPr>
          <p:nvPr/>
        </p:nvSpPr>
        <p:spPr bwMode="auto">
          <a:xfrm>
            <a:off x="3313227" y="4235450"/>
            <a:ext cx="2306637" cy="349702"/>
          </a:xfrm>
          <a:prstGeom prst="rect">
            <a:avLst/>
          </a:prstGeom>
          <a:noFill/>
          <a:ln w="19050" algn="ctr">
            <a:noFill/>
            <a:miter lim="800000"/>
            <a:headEnd type="none" w="lg" len="lg"/>
            <a:tailEnd type="none" w="lg" len="lg"/>
          </a:ln>
          <a:effectLst/>
        </p:spPr>
        <p:txBody>
          <a:bodyPr lIns="36000" tIns="36000" rIns="36000" bIns="36000">
            <a:spAutoFit/>
          </a:bodyPr>
          <a:lstStyle/>
          <a:p>
            <a:pPr algn="ctr">
              <a:spcBef>
                <a:spcPct val="50000"/>
              </a:spcBef>
            </a:pPr>
            <a:r>
              <a:rPr lang="en-US" sz="1800" b="1" dirty="0" smtClean="0">
                <a:solidFill>
                  <a:srgbClr val="FFFF00"/>
                </a:solidFill>
                <a:latin typeface="Comic Sans MS" pitchFamily="66" charset="0"/>
              </a:rPr>
              <a:t>Mein </a:t>
            </a:r>
            <a:r>
              <a:rPr lang="en-US" sz="1800" b="1" dirty="0" err="1" smtClean="0">
                <a:solidFill>
                  <a:schemeClr val="bg1"/>
                </a:solidFill>
              </a:rPr>
              <a:t>böser</a:t>
            </a:r>
            <a:r>
              <a:rPr lang="en-US" sz="1800" b="1" dirty="0" smtClean="0">
                <a:solidFill>
                  <a:schemeClr val="bg1"/>
                </a:solidFill>
              </a:rPr>
              <a:t> Code</a:t>
            </a:r>
            <a:endParaRPr lang="en-US" sz="1800" b="1" dirty="0">
              <a:solidFill>
                <a:schemeClr val="bg1"/>
              </a:solidFill>
              <a:latin typeface="Comic Sans MS" pitchFamily="66" charset="0"/>
            </a:endParaRPr>
          </a:p>
        </p:txBody>
      </p:sp>
      <p:sp>
        <p:nvSpPr>
          <p:cNvPr id="501793" name="Rectangle 33"/>
          <p:cNvSpPr>
            <a:spLocks noChangeArrowheads="1"/>
          </p:cNvSpPr>
          <p:nvPr/>
        </p:nvSpPr>
        <p:spPr bwMode="auto">
          <a:xfrm>
            <a:off x="3183052" y="290513"/>
            <a:ext cx="2643187" cy="368300"/>
          </a:xfrm>
          <a:prstGeom prst="rect">
            <a:avLst/>
          </a:prstGeom>
          <a:solidFill>
            <a:srgbClr val="339933"/>
          </a:solidFill>
          <a:ln w="19050" algn="ctr">
            <a:solidFill>
              <a:srgbClr val="00CC66"/>
            </a:solidFill>
            <a:miter lim="800000"/>
            <a:headEnd type="none" w="lg" len="lg"/>
            <a:tailEnd type="none" w="lg" len="lg"/>
          </a:ln>
          <a:effectLst/>
        </p:spPr>
        <p:txBody>
          <a:bodyPr lIns="36000" tIns="36000" rIns="36000" bIns="36000" anchor="ctr">
            <a:spAutoFit/>
          </a:bodyPr>
          <a:lstStyle/>
          <a:p>
            <a:endParaRPr lang="de-CH"/>
          </a:p>
        </p:txBody>
      </p:sp>
      <p:sp>
        <p:nvSpPr>
          <p:cNvPr id="501794" name="Text Box 34"/>
          <p:cNvSpPr txBox="1">
            <a:spLocks noChangeArrowheads="1"/>
          </p:cNvSpPr>
          <p:nvPr/>
        </p:nvSpPr>
        <p:spPr bwMode="auto">
          <a:xfrm>
            <a:off x="3843452" y="258763"/>
            <a:ext cx="1322387" cy="438150"/>
          </a:xfrm>
          <a:prstGeom prst="rect">
            <a:avLst/>
          </a:prstGeom>
          <a:noFill/>
          <a:ln w="19050" algn="ctr">
            <a:noFill/>
            <a:miter lim="800000"/>
            <a:headEnd type="none" w="lg" len="lg"/>
            <a:tailEnd type="none" w="lg" len="lg"/>
          </a:ln>
          <a:effectLst/>
        </p:spPr>
        <p:txBody>
          <a:bodyPr lIns="36000" tIns="36000" rIns="36000" bIns="36000">
            <a:spAutoFit/>
          </a:bodyPr>
          <a:lstStyle/>
          <a:p>
            <a:pPr algn="ctr">
              <a:spcBef>
                <a:spcPct val="50000"/>
              </a:spcBef>
            </a:pPr>
            <a:r>
              <a:rPr lang="en-US" sz="2400" b="1">
                <a:solidFill>
                  <a:srgbClr val="FFFF00"/>
                </a:solidFill>
                <a:latin typeface="Comic Sans MS" pitchFamily="66" charset="0"/>
              </a:rPr>
              <a:t>Main</a:t>
            </a:r>
          </a:p>
        </p:txBody>
      </p:sp>
      <p:sp>
        <p:nvSpPr>
          <p:cNvPr id="501795" name="Text Box 35"/>
          <p:cNvSpPr txBox="1">
            <a:spLocks noChangeArrowheads="1"/>
          </p:cNvSpPr>
          <p:nvPr/>
        </p:nvSpPr>
        <p:spPr bwMode="auto">
          <a:xfrm>
            <a:off x="3994264" y="608013"/>
            <a:ext cx="1023938" cy="219075"/>
          </a:xfrm>
          <a:prstGeom prst="rect">
            <a:avLst/>
          </a:prstGeom>
          <a:noFill/>
          <a:ln w="19050" algn="ctr">
            <a:noFill/>
            <a:miter lim="800000"/>
            <a:headEnd type="none" w="lg" len="lg"/>
            <a:tailEnd type="none" w="lg" len="lg"/>
          </a:ln>
          <a:effectLst/>
        </p:spPr>
        <p:txBody>
          <a:bodyPr lIns="0" tIns="0" rIns="0" bIns="0">
            <a:spAutoFit/>
          </a:bodyPr>
          <a:lstStyle/>
          <a:p>
            <a:pPr algn="ctr">
              <a:lnSpc>
                <a:spcPct val="40000"/>
              </a:lnSpc>
              <a:spcBef>
                <a:spcPct val="50000"/>
              </a:spcBef>
            </a:pPr>
            <a:r>
              <a:rPr lang="en-US" sz="3600" b="1">
                <a:latin typeface="Comic Sans MS" pitchFamily="66" charset="0"/>
              </a:rPr>
              <a:t>…</a:t>
            </a:r>
          </a:p>
        </p:txBody>
      </p:sp>
      <p:sp>
        <p:nvSpPr>
          <p:cNvPr id="501796" name="Rectangle 36"/>
          <p:cNvSpPr>
            <a:spLocks noChangeArrowheads="1"/>
          </p:cNvSpPr>
          <p:nvPr/>
        </p:nvSpPr>
        <p:spPr bwMode="auto">
          <a:xfrm>
            <a:off x="3441814" y="3479800"/>
            <a:ext cx="2127250" cy="420688"/>
          </a:xfrm>
          <a:prstGeom prst="rect">
            <a:avLst/>
          </a:prstGeom>
          <a:solidFill>
            <a:schemeClr val="tx1"/>
          </a:solidFill>
          <a:ln w="19050" algn="ctr">
            <a:solidFill>
              <a:schemeClr val="tx1"/>
            </a:solidFill>
            <a:miter lim="800000"/>
            <a:headEnd/>
            <a:tailEnd/>
          </a:ln>
          <a:effectLst/>
        </p:spPr>
        <p:txBody>
          <a:bodyPr lIns="0" tIns="0" rIns="0" bIns="0" anchor="ctr">
            <a:spAutoFit/>
          </a:bodyPr>
          <a:lstStyle/>
          <a:p>
            <a:endParaRPr lang="de-CH"/>
          </a:p>
        </p:txBody>
      </p:sp>
      <p:sp>
        <p:nvSpPr>
          <p:cNvPr id="501797" name="Rectangle 37"/>
          <p:cNvSpPr>
            <a:spLocks noChangeArrowheads="1"/>
          </p:cNvSpPr>
          <p:nvPr/>
        </p:nvSpPr>
        <p:spPr bwMode="auto">
          <a:xfrm>
            <a:off x="3441814" y="2870200"/>
            <a:ext cx="2127250" cy="506413"/>
          </a:xfrm>
          <a:prstGeom prst="rect">
            <a:avLst/>
          </a:prstGeom>
          <a:solidFill>
            <a:srgbClr val="D20000"/>
          </a:solidFill>
          <a:ln w="19050" algn="ctr">
            <a:solidFill>
              <a:srgbClr val="D20000"/>
            </a:solidFill>
            <a:miter lim="800000"/>
            <a:headEnd/>
            <a:tailEnd/>
          </a:ln>
          <a:effectLst/>
        </p:spPr>
        <p:txBody>
          <a:bodyPr lIns="0" tIns="0" rIns="0" bIns="0" anchor="ctr">
            <a:spAutoFit/>
          </a:bodyPr>
          <a:lstStyle/>
          <a:p>
            <a:endParaRPr lang="de-CH"/>
          </a:p>
        </p:txBody>
      </p:sp>
      <p:sp>
        <p:nvSpPr>
          <p:cNvPr id="501798" name="Rectangle 38"/>
          <p:cNvSpPr>
            <a:spLocks noChangeArrowheads="1"/>
          </p:cNvSpPr>
          <p:nvPr/>
        </p:nvSpPr>
        <p:spPr bwMode="auto">
          <a:xfrm>
            <a:off x="3441814" y="3394075"/>
            <a:ext cx="2127250" cy="506413"/>
          </a:xfrm>
          <a:prstGeom prst="rect">
            <a:avLst/>
          </a:prstGeom>
          <a:solidFill>
            <a:srgbClr val="D20000"/>
          </a:solidFill>
          <a:ln w="19050" algn="ctr">
            <a:solidFill>
              <a:srgbClr val="D20000"/>
            </a:solidFill>
            <a:miter lim="800000"/>
            <a:headEnd/>
            <a:tailEnd/>
          </a:ln>
          <a:effectLst/>
        </p:spPr>
        <p:txBody>
          <a:bodyPr lIns="0" tIns="0" rIns="0" bIns="0" anchor="ctr">
            <a:spAutoFit/>
          </a:bodyPr>
          <a:lstStyle/>
          <a:p>
            <a:endParaRPr lang="de-CH"/>
          </a:p>
        </p:txBody>
      </p:sp>
      <p:sp>
        <p:nvSpPr>
          <p:cNvPr id="501799" name="Rectangle 39"/>
          <p:cNvSpPr>
            <a:spLocks noChangeArrowheads="1"/>
          </p:cNvSpPr>
          <p:nvPr/>
        </p:nvSpPr>
        <p:spPr bwMode="auto">
          <a:xfrm>
            <a:off x="3227502" y="2128838"/>
            <a:ext cx="2554287" cy="296862"/>
          </a:xfrm>
          <a:prstGeom prst="rect">
            <a:avLst/>
          </a:prstGeom>
          <a:solidFill>
            <a:schemeClr val="tx1"/>
          </a:solidFill>
          <a:ln w="19050" algn="ctr">
            <a:noFill/>
            <a:miter lim="800000"/>
            <a:headEnd/>
            <a:tailEnd/>
          </a:ln>
          <a:effectLst/>
        </p:spPr>
        <p:txBody>
          <a:bodyPr lIns="0" tIns="0" rIns="0" bIns="0" anchor="ctr">
            <a:spAutoFit/>
          </a:bodyPr>
          <a:lstStyle/>
          <a:p>
            <a:endParaRPr lang="de-CH"/>
          </a:p>
        </p:txBody>
      </p:sp>
      <p:sp>
        <p:nvSpPr>
          <p:cNvPr id="501800" name="Text Box 40"/>
          <p:cNvSpPr txBox="1">
            <a:spLocks noChangeArrowheads="1"/>
          </p:cNvSpPr>
          <p:nvPr/>
        </p:nvSpPr>
        <p:spPr bwMode="auto">
          <a:xfrm>
            <a:off x="3040177" y="2074863"/>
            <a:ext cx="2930525" cy="411257"/>
          </a:xfrm>
          <a:prstGeom prst="rect">
            <a:avLst/>
          </a:prstGeom>
          <a:noFill/>
          <a:ln w="19050" algn="ctr">
            <a:noFill/>
            <a:miter lim="800000"/>
            <a:headEnd type="none" w="lg" len="lg"/>
            <a:tailEnd type="none" w="lg" len="lg"/>
          </a:ln>
          <a:effectLst/>
        </p:spPr>
        <p:txBody>
          <a:bodyPr lIns="36000" tIns="36000" rIns="36000" bIns="36000">
            <a:spAutoFit/>
          </a:bodyPr>
          <a:lstStyle/>
          <a:p>
            <a:pPr algn="ctr">
              <a:spcBef>
                <a:spcPct val="50000"/>
              </a:spcBef>
            </a:pPr>
            <a:r>
              <a:rPr lang="en-US" sz="2200" b="1">
                <a:solidFill>
                  <a:schemeClr val="bg1"/>
                </a:solidFill>
              </a:rPr>
              <a:t>Rücksprungadresse</a:t>
            </a:r>
            <a:endParaRPr lang="en-US" sz="2200" b="1">
              <a:solidFill>
                <a:schemeClr val="bg1"/>
              </a:solidFill>
              <a:latin typeface="Comic Sans MS" pitchFamily="66" charset="0"/>
            </a:endParaRPr>
          </a:p>
        </p:txBody>
      </p:sp>
      <p:sp>
        <p:nvSpPr>
          <p:cNvPr id="501801" name="Rectangle 41"/>
          <p:cNvSpPr>
            <a:spLocks noChangeArrowheads="1"/>
          </p:cNvSpPr>
          <p:nvPr/>
        </p:nvSpPr>
        <p:spPr bwMode="auto">
          <a:xfrm>
            <a:off x="3441814" y="2139950"/>
            <a:ext cx="2127250" cy="322263"/>
          </a:xfrm>
          <a:prstGeom prst="rect">
            <a:avLst/>
          </a:prstGeom>
          <a:solidFill>
            <a:srgbClr val="D20000"/>
          </a:solidFill>
          <a:ln w="19050" algn="ctr">
            <a:solidFill>
              <a:srgbClr val="D20000"/>
            </a:solidFill>
            <a:miter lim="800000"/>
            <a:headEnd/>
            <a:tailEnd/>
          </a:ln>
          <a:effectLst/>
        </p:spPr>
        <p:txBody>
          <a:bodyPr lIns="0" tIns="0" rIns="0" bIns="0" anchor="ctr">
            <a:spAutoFit/>
          </a:bodyPr>
          <a:lstStyle/>
          <a:p>
            <a:endParaRPr lang="de-CH"/>
          </a:p>
        </p:txBody>
      </p:sp>
      <p:sp>
        <p:nvSpPr>
          <p:cNvPr id="501802" name="Text Box 42"/>
          <p:cNvSpPr txBox="1">
            <a:spLocks noChangeArrowheads="1"/>
          </p:cNvSpPr>
          <p:nvPr/>
        </p:nvSpPr>
        <p:spPr bwMode="auto">
          <a:xfrm>
            <a:off x="3456102" y="2127250"/>
            <a:ext cx="2098675" cy="338554"/>
          </a:xfrm>
          <a:prstGeom prst="rect">
            <a:avLst/>
          </a:prstGeom>
          <a:noFill/>
          <a:ln w="19050" algn="ctr">
            <a:noFill/>
            <a:miter lim="800000"/>
            <a:headEnd type="none" w="lg" len="lg"/>
            <a:tailEnd type="none" w="lg" len="lg"/>
          </a:ln>
          <a:effectLst/>
        </p:spPr>
        <p:txBody>
          <a:bodyPr lIns="0" tIns="0" rIns="0" bIns="0">
            <a:spAutoFit/>
          </a:bodyPr>
          <a:lstStyle/>
          <a:p>
            <a:pPr algn="ctr">
              <a:spcBef>
                <a:spcPct val="50000"/>
              </a:spcBef>
            </a:pPr>
            <a:r>
              <a:rPr lang="en-US" sz="2200" b="1" dirty="0" smtClean="0">
                <a:solidFill>
                  <a:srgbClr val="FFFF00"/>
                </a:solidFill>
                <a:latin typeface="Comic Sans MS" pitchFamily="66" charset="0"/>
              </a:rPr>
              <a:t>Meine</a:t>
            </a:r>
            <a:r>
              <a:rPr lang="en-US" sz="2200" b="1" dirty="0">
                <a:solidFill>
                  <a:schemeClr val="bg1"/>
                </a:solidFill>
              </a:rPr>
              <a:t> Adresse</a:t>
            </a:r>
            <a:endParaRPr lang="en-US" sz="2200" b="1" dirty="0" smtClean="0">
              <a:solidFill>
                <a:srgbClr val="FFFF00"/>
              </a:solidFill>
              <a:latin typeface="Comic Sans MS" pitchFamily="66" charset="0"/>
            </a:endParaRPr>
          </a:p>
        </p:txBody>
      </p:sp>
      <p:sp>
        <p:nvSpPr>
          <p:cNvPr id="501803" name="Rectangle 43"/>
          <p:cNvSpPr>
            <a:spLocks noChangeArrowheads="1"/>
          </p:cNvSpPr>
          <p:nvPr/>
        </p:nvSpPr>
        <p:spPr bwMode="auto">
          <a:xfrm>
            <a:off x="3441814" y="2471738"/>
            <a:ext cx="2127250" cy="384175"/>
          </a:xfrm>
          <a:prstGeom prst="rect">
            <a:avLst/>
          </a:prstGeom>
          <a:solidFill>
            <a:srgbClr val="D20000"/>
          </a:solidFill>
          <a:ln w="19050" algn="ctr">
            <a:solidFill>
              <a:srgbClr val="D20000"/>
            </a:solidFill>
            <a:miter lim="800000"/>
            <a:headEnd/>
            <a:tailEnd/>
          </a:ln>
          <a:effectLst/>
        </p:spPr>
        <p:txBody>
          <a:bodyPr lIns="0" tIns="0" rIns="0" bIns="0" anchor="ctr">
            <a:spAutoFit/>
          </a:bodyPr>
          <a:lstStyle/>
          <a:p>
            <a:endParaRPr lang="de-CH"/>
          </a:p>
        </p:txBody>
      </p:sp>
      <p:sp>
        <p:nvSpPr>
          <p:cNvPr id="501804" name="Rectangle 44"/>
          <p:cNvSpPr>
            <a:spLocks noChangeArrowheads="1"/>
          </p:cNvSpPr>
          <p:nvPr/>
        </p:nvSpPr>
        <p:spPr bwMode="auto">
          <a:xfrm>
            <a:off x="3271952" y="5622570"/>
            <a:ext cx="2403475" cy="442035"/>
          </a:xfrm>
          <a:prstGeom prst="rect">
            <a:avLst/>
          </a:prstGeom>
          <a:solidFill>
            <a:schemeClr val="tx1"/>
          </a:solidFill>
          <a:ln w="19050" algn="ctr">
            <a:noFill/>
            <a:miter lim="800000"/>
            <a:headEnd type="none" w="lg" len="lg"/>
            <a:tailEnd type="none" w="lg" len="lg"/>
          </a:ln>
          <a:effectLst/>
        </p:spPr>
        <p:txBody>
          <a:bodyPr wrap="square" lIns="36000" tIns="36000" rIns="36000" bIns="36000" anchor="ctr">
            <a:spAutoFit/>
          </a:bodyPr>
          <a:lstStyle/>
          <a:p>
            <a:endParaRPr lang="de-CH"/>
          </a:p>
        </p:txBody>
      </p:sp>
      <p:sp>
        <p:nvSpPr>
          <p:cNvPr id="501805" name="Text Box 45"/>
          <p:cNvSpPr txBox="1">
            <a:spLocks noChangeArrowheads="1"/>
          </p:cNvSpPr>
          <p:nvPr/>
        </p:nvSpPr>
        <p:spPr bwMode="auto">
          <a:xfrm>
            <a:off x="3321164" y="5521325"/>
            <a:ext cx="2306638" cy="626701"/>
          </a:xfrm>
          <a:prstGeom prst="rect">
            <a:avLst/>
          </a:prstGeom>
          <a:noFill/>
          <a:ln w="19050" algn="ctr">
            <a:noFill/>
            <a:miter lim="800000"/>
            <a:headEnd type="none" w="lg" len="lg"/>
            <a:tailEnd type="none" w="lg" len="lg"/>
          </a:ln>
          <a:effectLst/>
        </p:spPr>
        <p:txBody>
          <a:bodyPr wrap="square" lIns="36000" tIns="36000" rIns="36000" bIns="36000">
            <a:spAutoFit/>
          </a:bodyPr>
          <a:lstStyle/>
          <a:p>
            <a:pPr algn="ctr">
              <a:spcBef>
                <a:spcPct val="50000"/>
              </a:spcBef>
            </a:pPr>
            <a:r>
              <a:rPr lang="en-US" sz="1800" b="1" dirty="0">
                <a:solidFill>
                  <a:schemeClr val="bg1"/>
                </a:solidFill>
                <a:latin typeface="Comic Sans MS" pitchFamily="66" charset="0"/>
              </a:rPr>
              <a:t>Code </a:t>
            </a:r>
            <a:r>
              <a:rPr lang="en-US" sz="1800" b="1" dirty="0" err="1" smtClean="0">
                <a:solidFill>
                  <a:schemeClr val="bg1"/>
                </a:solidFill>
              </a:rPr>
              <a:t>der</a:t>
            </a:r>
            <a:r>
              <a:rPr lang="en-US" sz="1800" b="1" dirty="0" smtClean="0">
                <a:solidFill>
                  <a:schemeClr val="bg1"/>
                </a:solidFill>
                <a:latin typeface="Comic Sans MS" pitchFamily="66" charset="0"/>
              </a:rPr>
              <a:t> </a:t>
            </a:r>
            <a:r>
              <a:rPr lang="en-US" sz="1800" b="1" dirty="0">
                <a:solidFill>
                  <a:schemeClr val="bg1"/>
                </a:solidFill>
              </a:rPr>
              <a:t>R</a:t>
            </a:r>
            <a:r>
              <a:rPr lang="en-US" sz="1800" b="1" dirty="0" smtClean="0">
                <a:solidFill>
                  <a:schemeClr val="bg1"/>
                </a:solidFill>
                <a:latin typeface="Comic Sans MS" pitchFamily="66" charset="0"/>
              </a:rPr>
              <a:t>outine </a:t>
            </a:r>
            <a:r>
              <a:rPr lang="en-US" sz="1800" b="1" i="1" dirty="0">
                <a:solidFill>
                  <a:schemeClr val="bg1"/>
                </a:solidFill>
                <a:latin typeface="Comic Sans MS" pitchFamily="66" charset="0"/>
              </a:rPr>
              <a:t>n</a:t>
            </a:r>
            <a:r>
              <a:rPr lang="en-US" sz="1800" b="1" dirty="0">
                <a:solidFill>
                  <a:schemeClr val="bg1"/>
                </a:solidFill>
                <a:latin typeface="Comic Sans MS" pitchFamily="66" charset="0"/>
              </a:rPr>
              <a:t>-1</a:t>
            </a:r>
          </a:p>
        </p:txBody>
      </p:sp>
      <p:sp>
        <p:nvSpPr>
          <p:cNvPr id="501806" name="AutoShape 46"/>
          <p:cNvSpPr>
            <a:spLocks noChangeArrowheads="1"/>
          </p:cNvSpPr>
          <p:nvPr/>
        </p:nvSpPr>
        <p:spPr bwMode="auto">
          <a:xfrm>
            <a:off x="181155" y="4054475"/>
            <a:ext cx="2665561" cy="991978"/>
          </a:xfrm>
          <a:prstGeom prst="wedgeRoundRectCallout">
            <a:avLst>
              <a:gd name="adj1" fmla="val 72322"/>
              <a:gd name="adj2" fmla="val -113223"/>
              <a:gd name="adj3" fmla="val 16667"/>
            </a:avLst>
          </a:prstGeom>
          <a:solidFill>
            <a:schemeClr val="bg1"/>
          </a:solidFill>
          <a:ln w="19050" algn="ctr">
            <a:solidFill>
              <a:srgbClr val="D20000"/>
            </a:solidFill>
            <a:miter lim="800000"/>
            <a:headEnd/>
            <a:tailEnd/>
          </a:ln>
          <a:effectLst/>
        </p:spPr>
        <p:txBody>
          <a:bodyPr lIns="0" tIns="0" rIns="0" bIns="0"/>
          <a:lstStyle/>
          <a:p>
            <a:pPr algn="ctr">
              <a:lnSpc>
                <a:spcPct val="50000"/>
              </a:lnSpc>
              <a:spcBef>
                <a:spcPct val="50000"/>
              </a:spcBef>
            </a:pPr>
            <a:r>
              <a:rPr lang="en-US" sz="2400" b="1" dirty="0">
                <a:latin typeface="Comic Sans MS" pitchFamily="66" charset="0"/>
              </a:rPr>
              <a:t/>
            </a:r>
            <a:br>
              <a:rPr lang="en-US" sz="2400" b="1" dirty="0">
                <a:latin typeface="Comic Sans MS" pitchFamily="66" charset="0"/>
              </a:rPr>
            </a:br>
            <a:r>
              <a:rPr lang="en-US" sz="2400" b="1" dirty="0">
                <a:latin typeface="Comic Sans MS" pitchFamily="66" charset="0"/>
              </a:rPr>
              <a:t>Der </a:t>
            </a:r>
            <a:r>
              <a:rPr lang="en-US" b="1" dirty="0" smtClean="0"/>
              <a:t>P</a:t>
            </a:r>
            <a:r>
              <a:rPr lang="en-US" sz="2400" b="1" dirty="0" smtClean="0">
                <a:latin typeface="Comic Sans MS" pitchFamily="66" charset="0"/>
              </a:rPr>
              <a:t>uffer</a:t>
            </a:r>
            <a:endParaRPr lang="en-US" sz="2400" b="1" dirty="0">
              <a:latin typeface="Comic Sans MS" pitchFamily="66" charset="0"/>
            </a:endParaRPr>
          </a:p>
          <a:p>
            <a:pPr algn="ctr">
              <a:lnSpc>
                <a:spcPct val="50000"/>
              </a:lnSpc>
              <a:spcBef>
                <a:spcPts val="2200"/>
              </a:spcBef>
            </a:pPr>
            <a:r>
              <a:rPr lang="en-US" sz="2400" b="1" dirty="0" smtClean="0">
                <a:latin typeface="Comic Sans MS" pitchFamily="66" charset="0"/>
              </a:rPr>
              <a:t>(</a:t>
            </a:r>
            <a:r>
              <a:rPr lang="en-US" sz="2400" b="1" dirty="0" err="1" smtClean="0">
                <a:latin typeface="Comic Sans MS" pitchFamily="66" charset="0"/>
              </a:rPr>
              <a:t>überlaufend</a:t>
            </a:r>
            <a:r>
              <a:rPr lang="en-US" sz="2400" b="1" dirty="0" smtClean="0">
                <a:latin typeface="Comic Sans MS" pitchFamily="66" charset="0"/>
              </a:rPr>
              <a:t>)</a:t>
            </a:r>
            <a:endParaRPr lang="en-US" sz="2400" b="1" dirty="0">
              <a:latin typeface="Comic Sans MS" pitchFamily="66" charset="0"/>
            </a:endParaRPr>
          </a:p>
        </p:txBody>
      </p:sp>
      <p:sp>
        <p:nvSpPr>
          <p:cNvPr id="501807" name="AutoShape 47"/>
          <p:cNvSpPr>
            <a:spLocks noChangeArrowheads="1"/>
          </p:cNvSpPr>
          <p:nvPr/>
        </p:nvSpPr>
        <p:spPr bwMode="auto">
          <a:xfrm>
            <a:off x="0" y="4059632"/>
            <a:ext cx="2829465" cy="509587"/>
          </a:xfrm>
          <a:prstGeom prst="wedgeRoundRectCallout">
            <a:avLst>
              <a:gd name="adj1" fmla="val 71958"/>
              <a:gd name="adj2" fmla="val -168444"/>
              <a:gd name="adj3" fmla="val 16667"/>
            </a:avLst>
          </a:prstGeom>
          <a:solidFill>
            <a:schemeClr val="bg1"/>
          </a:solidFill>
          <a:ln w="19050" algn="ctr">
            <a:solidFill>
              <a:srgbClr val="D20000"/>
            </a:solidFill>
            <a:miter lim="800000"/>
            <a:headEnd/>
            <a:tailEnd/>
          </a:ln>
          <a:effectLst/>
        </p:spPr>
        <p:txBody>
          <a:bodyPr lIns="0" tIns="0" rIns="0" bIns="0"/>
          <a:lstStyle/>
          <a:p>
            <a:pPr algn="ctr">
              <a:lnSpc>
                <a:spcPct val="50000"/>
              </a:lnSpc>
              <a:spcBef>
                <a:spcPct val="50000"/>
              </a:spcBef>
            </a:pPr>
            <a:r>
              <a:rPr lang="en-US" sz="2400" b="1" dirty="0">
                <a:latin typeface="Comic Sans MS" pitchFamily="66" charset="0"/>
              </a:rPr>
              <a:t/>
            </a:r>
            <a:br>
              <a:rPr lang="en-US" sz="2400" b="1" dirty="0">
                <a:latin typeface="Comic Sans MS" pitchFamily="66" charset="0"/>
              </a:rPr>
            </a:br>
            <a:r>
              <a:rPr lang="en-US" sz="2400" b="1" dirty="0" smtClean="0">
                <a:latin typeface="Comic Sans MS" pitchFamily="66" charset="0"/>
              </a:rPr>
              <a:t>Das </a:t>
            </a:r>
            <a:r>
              <a:rPr lang="en-US" sz="2400" i="1" dirty="0" smtClean="0">
                <a:solidFill>
                  <a:srgbClr val="3333FF"/>
                </a:solidFill>
                <a:latin typeface="Comic Sans MS" pitchFamily="66" charset="0"/>
              </a:rPr>
              <a:t>puffer</a:t>
            </a:r>
            <a:r>
              <a:rPr lang="en-US" sz="2400" b="1" dirty="0" smtClean="0">
                <a:latin typeface="Comic Sans MS" pitchFamily="66" charset="0"/>
              </a:rPr>
              <a:t>-</a:t>
            </a:r>
            <a:r>
              <a:rPr lang="en-US" sz="2400" b="1" dirty="0" err="1" smtClean="0">
                <a:latin typeface="Comic Sans MS" pitchFamily="66" charset="0"/>
              </a:rPr>
              <a:t>Feld</a:t>
            </a:r>
            <a:endParaRPr lang="en-US" sz="2400" b="1" dirty="0">
              <a:latin typeface="Comic Sans MS" pitchFamily="66" charset="0"/>
            </a:endParaRPr>
          </a:p>
        </p:txBody>
      </p:sp>
      <p:sp>
        <p:nvSpPr>
          <p:cNvPr id="501808" name="Text Box 48"/>
          <p:cNvSpPr txBox="1">
            <a:spLocks noChangeArrowheads="1"/>
          </p:cNvSpPr>
          <p:nvPr/>
        </p:nvSpPr>
        <p:spPr bwMode="auto">
          <a:xfrm>
            <a:off x="6367576" y="725488"/>
            <a:ext cx="2613137" cy="369332"/>
          </a:xfrm>
          <a:prstGeom prst="rect">
            <a:avLst/>
          </a:prstGeom>
          <a:noFill/>
          <a:ln w="9525">
            <a:noFill/>
            <a:miter lim="800000"/>
            <a:headEnd/>
            <a:tailEnd/>
          </a:ln>
          <a:effectLst/>
        </p:spPr>
        <p:txBody>
          <a:bodyPr wrap="square">
            <a:spAutoFit/>
          </a:bodyPr>
          <a:lstStyle/>
          <a:p>
            <a:pPr algn="ctr">
              <a:spcBef>
                <a:spcPct val="50000"/>
              </a:spcBef>
            </a:pPr>
            <a:r>
              <a:rPr lang="en-US" sz="1800" b="1" dirty="0" smtClean="0">
                <a:solidFill>
                  <a:srgbClr val="339933"/>
                </a:solidFill>
                <a:latin typeface="Comic Sans MS" pitchFamily="66" charset="0"/>
                <a:cs typeface="Times New Roman" pitchFamily="18" charset="0"/>
              </a:rPr>
              <a:t>(</a:t>
            </a:r>
            <a:r>
              <a:rPr lang="en-US" sz="1800" b="1" dirty="0" err="1" smtClean="0">
                <a:solidFill>
                  <a:srgbClr val="339933"/>
                </a:solidFill>
                <a:latin typeface="Comic Sans MS" pitchFamily="66" charset="0"/>
                <a:cs typeface="Times New Roman" pitchFamily="18" charset="0"/>
              </a:rPr>
              <a:t>Aktivierungseinträge</a:t>
            </a:r>
            <a:r>
              <a:rPr lang="en-US" sz="1800" b="1" dirty="0" smtClean="0">
                <a:solidFill>
                  <a:srgbClr val="339933"/>
                </a:solidFill>
                <a:latin typeface="Comic Sans MS" pitchFamily="66" charset="0"/>
                <a:cs typeface="Times New Roman" pitchFamily="18" charset="0"/>
              </a:rPr>
              <a:t>)</a:t>
            </a:r>
            <a:endParaRPr lang="en-GB" sz="1800" b="1" dirty="0">
              <a:solidFill>
                <a:srgbClr val="339933"/>
              </a:solidFill>
              <a:latin typeface="Comic Sans MS" pitchFamily="66" charset="0"/>
              <a:cs typeface="Times New Roman" pitchFamily="18" charset="0"/>
            </a:endParaRPr>
          </a:p>
        </p:txBody>
      </p:sp>
      <p:sp>
        <p:nvSpPr>
          <p:cNvPr id="501809" name="Freeform 49"/>
          <p:cNvSpPr>
            <a:spLocks/>
          </p:cNvSpPr>
          <p:nvPr/>
        </p:nvSpPr>
        <p:spPr bwMode="auto">
          <a:xfrm>
            <a:off x="5723052" y="2273300"/>
            <a:ext cx="587375" cy="3767138"/>
          </a:xfrm>
          <a:custGeom>
            <a:avLst/>
            <a:gdLst/>
            <a:ahLst/>
            <a:cxnLst>
              <a:cxn ang="0">
                <a:pos x="0" y="2"/>
              </a:cxn>
              <a:cxn ang="0">
                <a:pos x="308" y="341"/>
              </a:cxn>
              <a:cxn ang="0">
                <a:pos x="328" y="2049"/>
              </a:cxn>
              <a:cxn ang="0">
                <a:pos x="55" y="2287"/>
              </a:cxn>
            </a:cxnLst>
            <a:rect l="0" t="0" r="r" b="b"/>
            <a:pathLst>
              <a:path w="370" h="2373">
                <a:moveTo>
                  <a:pt x="0" y="2"/>
                </a:moveTo>
                <a:cubicBezTo>
                  <a:pt x="51" y="58"/>
                  <a:pt x="253" y="0"/>
                  <a:pt x="308" y="341"/>
                </a:cubicBezTo>
                <a:cubicBezTo>
                  <a:pt x="363" y="682"/>
                  <a:pt x="370" y="1725"/>
                  <a:pt x="328" y="2049"/>
                </a:cubicBezTo>
                <a:cubicBezTo>
                  <a:pt x="286" y="2373"/>
                  <a:pt x="112" y="2238"/>
                  <a:pt x="55" y="2287"/>
                </a:cubicBezTo>
              </a:path>
            </a:pathLst>
          </a:custGeom>
          <a:noFill/>
          <a:ln w="38100" cap="flat" cmpd="sng">
            <a:solidFill>
              <a:srgbClr val="993300">
                <a:alpha val="56000"/>
              </a:srgbClr>
            </a:solidFill>
            <a:prstDash val="sysDot"/>
            <a:round/>
            <a:headEnd/>
            <a:tailEnd type="stealth" w="lg" len="lg"/>
          </a:ln>
          <a:effectLst/>
        </p:spPr>
        <p:txBody>
          <a:bodyPr lIns="0" tIns="0" rIns="0" bIns="0">
            <a:spAutoFit/>
          </a:bodyPr>
          <a:lstStyle/>
          <a:p>
            <a:endParaRPr lang="de-CH"/>
          </a:p>
        </p:txBody>
      </p:sp>
      <p:sp>
        <p:nvSpPr>
          <p:cNvPr id="501810" name="Text Box 50"/>
          <p:cNvSpPr txBox="1">
            <a:spLocks noChangeArrowheads="1"/>
          </p:cNvSpPr>
          <p:nvPr/>
        </p:nvSpPr>
        <p:spPr bwMode="auto">
          <a:xfrm>
            <a:off x="3491027" y="6607175"/>
            <a:ext cx="2019300" cy="156710"/>
          </a:xfrm>
          <a:prstGeom prst="rect">
            <a:avLst/>
          </a:prstGeom>
          <a:noFill/>
          <a:ln w="19050" algn="ctr">
            <a:noFill/>
            <a:miter lim="800000"/>
            <a:headEnd/>
            <a:tailEnd/>
          </a:ln>
          <a:effectLst/>
        </p:spPr>
        <p:txBody>
          <a:bodyPr lIns="0" tIns="0" rIns="0" bIns="0">
            <a:spAutoFit/>
          </a:bodyPr>
          <a:lstStyle/>
          <a:p>
            <a:pPr algn="ctr">
              <a:lnSpc>
                <a:spcPct val="40000"/>
              </a:lnSpc>
              <a:spcBef>
                <a:spcPct val="50000"/>
              </a:spcBef>
            </a:pPr>
            <a:r>
              <a:rPr lang="en-US" sz="2000" b="1" dirty="0" err="1" smtClean="0">
                <a:latin typeface="Comic Sans MS" pitchFamily="66" charset="0"/>
              </a:rPr>
              <a:t>Speicher</a:t>
            </a:r>
            <a:endParaRPr lang="en-US" sz="2000" b="1" dirty="0">
              <a:latin typeface="Comic Sans MS" pitchFamily="66" charset="0"/>
            </a:endParaRPr>
          </a:p>
        </p:txBody>
      </p:sp>
      <p:sp>
        <p:nvSpPr>
          <p:cNvPr id="501811" name="Line 51"/>
          <p:cNvSpPr>
            <a:spLocks noChangeShapeType="1"/>
          </p:cNvSpPr>
          <p:nvPr/>
        </p:nvSpPr>
        <p:spPr bwMode="auto">
          <a:xfrm>
            <a:off x="6045314" y="328613"/>
            <a:ext cx="6350" cy="3838575"/>
          </a:xfrm>
          <a:prstGeom prst="line">
            <a:avLst/>
          </a:prstGeom>
          <a:noFill/>
          <a:ln w="76200">
            <a:solidFill>
              <a:srgbClr val="008000">
                <a:alpha val="35001"/>
              </a:srgbClr>
            </a:solidFill>
            <a:round/>
            <a:headEnd/>
            <a:tailEnd type="triangle" w="med" len="med"/>
          </a:ln>
          <a:effectLst/>
        </p:spPr>
        <p:txBody>
          <a:bodyPr wrap="none"/>
          <a:lstStyle/>
          <a:p>
            <a:endParaRPr lang="de-CH"/>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17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7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179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501769"/>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5017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5"/>
                                        </p:tgtEl>
                                        <p:attrNameLst>
                                          <p:attrName>style.visibility</p:attrName>
                                        </p:attrNameLst>
                                      </p:cBhvr>
                                      <p:to>
                                        <p:strVal val="visible"/>
                                      </p:to>
                                    </p:set>
                                  </p:childTnLst>
                                </p:cTn>
                              </p:par>
                              <p:par>
                                <p:cTn id="27" presetID="10" presetClass="exit" presetSubtype="0" fill="hold" grpId="1" nodeType="withEffect">
                                  <p:stCondLst>
                                    <p:cond delay="0"/>
                                  </p:stCondLst>
                                  <p:childTnLst>
                                    <p:animEffect transition="out" filter="fade">
                                      <p:cBhvr>
                                        <p:cTn id="28" dur="2000"/>
                                        <p:tgtEl>
                                          <p:spTgt spid="501762"/>
                                        </p:tgtEl>
                                      </p:cBhvr>
                                    </p:animEffect>
                                    <p:set>
                                      <p:cBhvr>
                                        <p:cTn id="29" dur="1" fill="hold">
                                          <p:stCondLst>
                                            <p:cond delay="1999"/>
                                          </p:stCondLst>
                                        </p:cTn>
                                        <p:tgtEl>
                                          <p:spTgt spid="501762"/>
                                        </p:tgtEl>
                                        <p:attrNameLst>
                                          <p:attrName>style.visibility</p:attrName>
                                        </p:attrNameLst>
                                      </p:cBhvr>
                                      <p:to>
                                        <p:strVal val="hidden"/>
                                      </p:to>
                                    </p:set>
                                  </p:childTnLst>
                                </p:cTn>
                              </p:par>
                              <p:par>
                                <p:cTn id="30" presetID="22" presetClass="entr" presetSubtype="1" fill="hold" grpId="0" nodeType="withEffect">
                                  <p:stCondLst>
                                    <p:cond delay="0"/>
                                  </p:stCondLst>
                                  <p:childTnLst>
                                    <p:set>
                                      <p:cBhvr>
                                        <p:cTn id="31" dur="1" fill="hold">
                                          <p:stCondLst>
                                            <p:cond delay="0"/>
                                          </p:stCondLst>
                                        </p:cTn>
                                        <p:tgtEl>
                                          <p:spTgt spid="501764"/>
                                        </p:tgtEl>
                                        <p:attrNameLst>
                                          <p:attrName>style.visibility</p:attrName>
                                        </p:attrNameLst>
                                      </p:cBhvr>
                                      <p:to>
                                        <p:strVal val="visible"/>
                                      </p:to>
                                    </p:set>
                                    <p:animEffect transition="in" filter="wipe(up)">
                                      <p:cBhvr>
                                        <p:cTn id="32" dur="2000"/>
                                        <p:tgtEl>
                                          <p:spTgt spid="501764"/>
                                        </p:tgtEl>
                                      </p:cBhvr>
                                    </p:animEffect>
                                  </p:childTnLst>
                                </p:cTn>
                              </p:par>
                              <p:par>
                                <p:cTn id="33" presetID="1" presetClass="entr" presetSubtype="0" fill="hold" grpId="1" nodeType="withEffect">
                                  <p:stCondLst>
                                    <p:cond delay="0"/>
                                  </p:stCondLst>
                                  <p:childTnLst>
                                    <p:set>
                                      <p:cBhvr>
                                        <p:cTn id="34" dur="1" fill="hold">
                                          <p:stCondLst>
                                            <p:cond delay="0"/>
                                          </p:stCondLst>
                                        </p:cTn>
                                        <p:tgtEl>
                                          <p:spTgt spid="5017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17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1775"/>
                                        </p:tgtEl>
                                        <p:attrNameLst>
                                          <p:attrName>style.visibility</p:attrName>
                                        </p:attrNameLst>
                                      </p:cBhvr>
                                      <p:to>
                                        <p:strVal val="visible"/>
                                      </p:to>
                                    </p:set>
                                  </p:childTnLst>
                                </p:cTn>
                              </p:par>
                              <p:par>
                                <p:cTn id="41" presetID="10" presetClass="exit" presetSubtype="0" fill="hold" grpId="2" nodeType="withEffect">
                                  <p:stCondLst>
                                    <p:cond delay="0"/>
                                  </p:stCondLst>
                                  <p:childTnLst>
                                    <p:animEffect transition="out" filter="fade">
                                      <p:cBhvr>
                                        <p:cTn id="42" dur="2000"/>
                                        <p:tgtEl>
                                          <p:spTgt spid="501764"/>
                                        </p:tgtEl>
                                      </p:cBhvr>
                                    </p:animEffect>
                                    <p:set>
                                      <p:cBhvr>
                                        <p:cTn id="43" dur="1" fill="hold">
                                          <p:stCondLst>
                                            <p:cond delay="1999"/>
                                          </p:stCondLst>
                                        </p:cTn>
                                        <p:tgtEl>
                                          <p:spTgt spid="501764"/>
                                        </p:tgtEl>
                                        <p:attrNameLst>
                                          <p:attrName>style.visibility</p:attrName>
                                        </p:attrNameLst>
                                      </p:cBhvr>
                                      <p:to>
                                        <p:strVal val="hidden"/>
                                      </p:to>
                                    </p:set>
                                  </p:childTnLst>
                                </p:cTn>
                              </p:par>
                              <p:par>
                                <p:cTn id="44" presetID="22" presetClass="entr" presetSubtype="1" fill="hold" grpId="0" nodeType="withEffect">
                                  <p:stCondLst>
                                    <p:cond delay="0"/>
                                  </p:stCondLst>
                                  <p:childTnLst>
                                    <p:set>
                                      <p:cBhvr>
                                        <p:cTn id="45" dur="1" fill="hold">
                                          <p:stCondLst>
                                            <p:cond delay="0"/>
                                          </p:stCondLst>
                                        </p:cTn>
                                        <p:tgtEl>
                                          <p:spTgt spid="501763"/>
                                        </p:tgtEl>
                                        <p:attrNameLst>
                                          <p:attrName>style.visibility</p:attrName>
                                        </p:attrNameLst>
                                      </p:cBhvr>
                                      <p:to>
                                        <p:strVal val="visible"/>
                                      </p:to>
                                    </p:set>
                                    <p:animEffect transition="in" filter="wipe(up)">
                                      <p:cBhvr>
                                        <p:cTn id="46" dur="2000"/>
                                        <p:tgtEl>
                                          <p:spTgt spid="501763"/>
                                        </p:tgtEl>
                                      </p:cBhvr>
                                    </p:animEffect>
                                  </p:childTnLst>
                                </p:cTn>
                              </p:par>
                            </p:childTnLst>
                          </p:cTn>
                        </p:par>
                        <p:par>
                          <p:cTn id="47" fill="hold">
                            <p:stCondLst>
                              <p:cond delay="2000"/>
                            </p:stCondLst>
                            <p:childTnLst>
                              <p:par>
                                <p:cTn id="48" presetID="1" presetClass="entr" presetSubtype="0" fill="hold" grpId="1" nodeType="afterEffect">
                                  <p:stCondLst>
                                    <p:cond delay="0"/>
                                  </p:stCondLst>
                                  <p:childTnLst>
                                    <p:set>
                                      <p:cBhvr>
                                        <p:cTn id="49" dur="1" fill="hold">
                                          <p:stCondLst>
                                            <p:cond delay="0"/>
                                          </p:stCondLst>
                                        </p:cTn>
                                        <p:tgtEl>
                                          <p:spTgt spid="50176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1" nodeType="clickEffect">
                                  <p:stCondLst>
                                    <p:cond delay="0"/>
                                  </p:stCondLst>
                                  <p:childTnLst>
                                    <p:set>
                                      <p:cBhvr>
                                        <p:cTn id="53" dur="1" fill="hold">
                                          <p:stCondLst>
                                            <p:cond delay="0"/>
                                          </p:stCondLst>
                                        </p:cTn>
                                        <p:tgtEl>
                                          <p:spTgt spid="50178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0180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0177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01777"/>
                                        </p:tgtEl>
                                        <p:attrNameLst>
                                          <p:attrName>style.visibility</p:attrName>
                                        </p:attrNameLst>
                                      </p:cBhvr>
                                      <p:to>
                                        <p:strVal val="visible"/>
                                      </p:to>
                                    </p:set>
                                  </p:childTnLst>
                                </p:cTn>
                              </p:par>
                              <p:par>
                                <p:cTn id="62" presetID="10" presetClass="exit" presetSubtype="0" fill="hold" grpId="2" nodeType="withEffect">
                                  <p:stCondLst>
                                    <p:cond delay="0"/>
                                  </p:stCondLst>
                                  <p:childTnLst>
                                    <p:animEffect transition="out" filter="fade">
                                      <p:cBhvr>
                                        <p:cTn id="63" dur="2000"/>
                                        <p:tgtEl>
                                          <p:spTgt spid="501763"/>
                                        </p:tgtEl>
                                      </p:cBhvr>
                                    </p:animEffect>
                                    <p:set>
                                      <p:cBhvr>
                                        <p:cTn id="64" dur="1" fill="hold">
                                          <p:stCondLst>
                                            <p:cond delay="1999"/>
                                          </p:stCondLst>
                                        </p:cTn>
                                        <p:tgtEl>
                                          <p:spTgt spid="501763"/>
                                        </p:tgtEl>
                                        <p:attrNameLst>
                                          <p:attrName>style.visibility</p:attrName>
                                        </p:attrNameLst>
                                      </p:cBhvr>
                                      <p:to>
                                        <p:strVal val="hidden"/>
                                      </p:to>
                                    </p:set>
                                  </p:childTnLst>
                                </p:cTn>
                              </p:par>
                              <p:par>
                                <p:cTn id="65" presetID="22" presetClass="entr" presetSubtype="1" fill="hold" grpId="0" nodeType="withEffect">
                                  <p:stCondLst>
                                    <p:cond delay="0"/>
                                  </p:stCondLst>
                                  <p:childTnLst>
                                    <p:set>
                                      <p:cBhvr>
                                        <p:cTn id="66" dur="1" fill="hold">
                                          <p:stCondLst>
                                            <p:cond delay="0"/>
                                          </p:stCondLst>
                                        </p:cTn>
                                        <p:tgtEl>
                                          <p:spTgt spid="501765"/>
                                        </p:tgtEl>
                                        <p:attrNameLst>
                                          <p:attrName>style.visibility</p:attrName>
                                        </p:attrNameLst>
                                      </p:cBhvr>
                                      <p:to>
                                        <p:strVal val="visible"/>
                                      </p:to>
                                    </p:set>
                                    <p:animEffect transition="in" filter="wipe(up)">
                                      <p:cBhvr>
                                        <p:cTn id="67" dur="2000"/>
                                        <p:tgtEl>
                                          <p:spTgt spid="501765"/>
                                        </p:tgtEl>
                                      </p:cBhvr>
                                    </p:animEffect>
                                  </p:childTnLst>
                                </p:cTn>
                              </p:par>
                              <p:par>
                                <p:cTn id="68" presetID="1" presetClass="entr" presetSubtype="0" fill="hold" grpId="1" nodeType="withEffect">
                                  <p:stCondLst>
                                    <p:cond delay="0"/>
                                  </p:stCondLst>
                                  <p:childTnLst>
                                    <p:set>
                                      <p:cBhvr>
                                        <p:cTn id="69" dur="1" fill="hold">
                                          <p:stCondLst>
                                            <p:cond delay="0"/>
                                          </p:stCondLst>
                                        </p:cTn>
                                        <p:tgtEl>
                                          <p:spTgt spid="501765"/>
                                        </p:tgtEl>
                                        <p:attrNameLst>
                                          <p:attrName>style.visibility</p:attrName>
                                        </p:attrNameLst>
                                      </p:cBhvr>
                                      <p:to>
                                        <p:strVal val="visible"/>
                                      </p:to>
                                    </p:set>
                                  </p:childTnLst>
                                </p:cTn>
                              </p:par>
                              <p:par>
                                <p:cTn id="70" presetID="42" presetClass="path" presetSubtype="0" accel="50000" decel="50000" fill="hold" grpId="0" nodeType="withEffect">
                                  <p:stCondLst>
                                    <p:cond delay="0"/>
                                  </p:stCondLst>
                                  <p:childTnLst>
                                    <p:animMotion origin="layout" path="M 3.05556E-6 -3.7037E-6 L 3.05556E-6 0.08843 " pathEditMode="relative" rAng="0" ptsTypes="AA">
                                      <p:cBhvr>
                                        <p:cTn id="71" dur="2000" fill="hold"/>
                                        <p:tgtEl>
                                          <p:spTgt spid="501783"/>
                                        </p:tgtEl>
                                        <p:attrNameLst>
                                          <p:attrName>ppt_x</p:attrName>
                                          <p:attrName>ppt_y</p:attrName>
                                        </p:attrNameLst>
                                      </p:cBhvr>
                                      <p:rCtr x="0" y="44"/>
                                    </p:animMotion>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0177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50179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501780"/>
                                        </p:tgtEl>
                                        <p:attrNameLst>
                                          <p:attrName>style.visibility</p:attrName>
                                        </p:attrNameLst>
                                      </p:cBhvr>
                                      <p:to>
                                        <p:strVal val="visible"/>
                                      </p:to>
                                    </p:set>
                                  </p:childTnLst>
                                </p:cTn>
                              </p:par>
                            </p:childTnLst>
                          </p:cTn>
                        </p:par>
                        <p:par>
                          <p:cTn id="82" fill="hold">
                            <p:stCondLst>
                              <p:cond delay="0"/>
                            </p:stCondLst>
                            <p:childTnLst>
                              <p:par>
                                <p:cTn id="83" presetID="42" presetClass="path" presetSubtype="0" accel="50000" decel="50000" fill="hold" grpId="2" nodeType="afterEffect">
                                  <p:stCondLst>
                                    <p:cond delay="500"/>
                                  </p:stCondLst>
                                  <p:childTnLst>
                                    <p:animMotion origin="layout" path="M 3.05556E-6 0.08836 L 0.00017 0.23294 " pathEditMode="relative" rAng="0" ptsTypes="AA">
                                      <p:cBhvr>
                                        <p:cTn id="84" dur="2000" fill="hold"/>
                                        <p:tgtEl>
                                          <p:spTgt spid="501783"/>
                                        </p:tgtEl>
                                        <p:attrNameLst>
                                          <p:attrName>ppt_x</p:attrName>
                                          <p:attrName>ppt_y</p:attrName>
                                        </p:attrNameLst>
                                      </p:cBhvr>
                                      <p:rCtr x="0" y="72"/>
                                    </p:animMotion>
                                  </p:childTnLst>
                                </p:cTn>
                              </p:par>
                              <p:par>
                                <p:cTn id="85" presetID="10" presetClass="exit" presetSubtype="0" fill="hold" grpId="2" nodeType="withEffect">
                                  <p:stCondLst>
                                    <p:cond delay="500"/>
                                  </p:stCondLst>
                                  <p:childTnLst>
                                    <p:animEffect transition="out" filter="fade">
                                      <p:cBhvr>
                                        <p:cTn id="86" dur="2000"/>
                                        <p:tgtEl>
                                          <p:spTgt spid="501765"/>
                                        </p:tgtEl>
                                      </p:cBhvr>
                                    </p:animEffect>
                                    <p:set>
                                      <p:cBhvr>
                                        <p:cTn id="87" dur="1" fill="hold">
                                          <p:stCondLst>
                                            <p:cond delay="1999"/>
                                          </p:stCondLst>
                                        </p:cTn>
                                        <p:tgtEl>
                                          <p:spTgt spid="501765"/>
                                        </p:tgtEl>
                                        <p:attrNameLst>
                                          <p:attrName>style.visibility</p:attrName>
                                        </p:attrNameLst>
                                      </p:cBhvr>
                                      <p:to>
                                        <p:strVal val="hidden"/>
                                      </p:to>
                                    </p:set>
                                  </p:childTnLst>
                                </p:cTn>
                              </p:par>
                              <p:par>
                                <p:cTn id="88" presetID="22" presetClass="entr" presetSubtype="1" fill="hold" grpId="0" nodeType="withEffect">
                                  <p:stCondLst>
                                    <p:cond delay="500"/>
                                  </p:stCondLst>
                                  <p:childTnLst>
                                    <p:set>
                                      <p:cBhvr>
                                        <p:cTn id="89" dur="1" fill="hold">
                                          <p:stCondLst>
                                            <p:cond delay="0"/>
                                          </p:stCondLst>
                                        </p:cTn>
                                        <p:tgtEl>
                                          <p:spTgt spid="501766"/>
                                        </p:tgtEl>
                                        <p:attrNameLst>
                                          <p:attrName>style.visibility</p:attrName>
                                        </p:attrNameLst>
                                      </p:cBhvr>
                                      <p:to>
                                        <p:strVal val="visible"/>
                                      </p:to>
                                    </p:set>
                                    <p:animEffect transition="in" filter="wipe(up)">
                                      <p:cBhvr>
                                        <p:cTn id="90" dur="2000"/>
                                        <p:tgtEl>
                                          <p:spTgt spid="501766"/>
                                        </p:tgtEl>
                                      </p:cBhvr>
                                    </p:animEffect>
                                  </p:childTnLst>
                                </p:cTn>
                              </p:par>
                              <p:par>
                                <p:cTn id="91" presetID="1" presetClass="entr" presetSubtype="0" fill="hold" grpId="1" nodeType="withEffect">
                                  <p:stCondLst>
                                    <p:cond delay="500"/>
                                  </p:stCondLst>
                                  <p:childTnLst>
                                    <p:set>
                                      <p:cBhvr>
                                        <p:cTn id="92" dur="1" fill="hold">
                                          <p:stCondLst>
                                            <p:cond delay="0"/>
                                          </p:stCondLst>
                                        </p:cTn>
                                        <p:tgtEl>
                                          <p:spTgt spid="50176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0179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01800"/>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grpId="0" nodeType="afterEffect">
                                  <p:stCondLst>
                                    <p:cond delay="0"/>
                                  </p:stCondLst>
                                  <p:childTnLst>
                                    <p:set>
                                      <p:cBhvr>
                                        <p:cTn id="101" dur="1" fill="hold">
                                          <p:stCondLst>
                                            <p:cond delay="0"/>
                                          </p:stCondLst>
                                        </p:cTn>
                                        <p:tgtEl>
                                          <p:spTgt spid="501781"/>
                                        </p:tgtEl>
                                        <p:attrNameLst>
                                          <p:attrName>style.visibility</p:attrName>
                                        </p:attrNameLst>
                                      </p:cBhvr>
                                      <p:to>
                                        <p:strVal val="visible"/>
                                      </p:to>
                                    </p:set>
                                  </p:childTnLst>
                                </p:cTn>
                              </p:par>
                              <p:par>
                                <p:cTn id="102" presetID="10" presetClass="exit" presetSubtype="0" fill="hold" grpId="2" nodeType="withEffect">
                                  <p:stCondLst>
                                    <p:cond delay="0"/>
                                  </p:stCondLst>
                                  <p:childTnLst>
                                    <p:animEffect transition="out" filter="fade">
                                      <p:cBhvr>
                                        <p:cTn id="103" dur="2000"/>
                                        <p:tgtEl>
                                          <p:spTgt spid="501766"/>
                                        </p:tgtEl>
                                      </p:cBhvr>
                                    </p:animEffect>
                                    <p:set>
                                      <p:cBhvr>
                                        <p:cTn id="104" dur="1" fill="hold">
                                          <p:stCondLst>
                                            <p:cond delay="1999"/>
                                          </p:stCondLst>
                                        </p:cTn>
                                        <p:tgtEl>
                                          <p:spTgt spid="501766"/>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501811"/>
                                        </p:tgtEl>
                                        <p:attrNameLst>
                                          <p:attrName>style.visibility</p:attrName>
                                        </p:attrNameLst>
                                      </p:cBhvr>
                                      <p:to>
                                        <p:strVal val="visible"/>
                                      </p:to>
                                    </p:set>
                                  </p:childTnLst>
                                </p:cTn>
                              </p:par>
                            </p:childTnLst>
                          </p:cTn>
                        </p:par>
                        <p:par>
                          <p:cTn id="107" fill="hold">
                            <p:stCondLst>
                              <p:cond delay="2000"/>
                            </p:stCondLst>
                            <p:childTnLst>
                              <p:par>
                                <p:cTn id="108" presetID="1" presetClass="entr" presetSubtype="0" fill="hold" grpId="0" nodeType="afterEffect">
                                  <p:stCondLst>
                                    <p:cond delay="0"/>
                                  </p:stCondLst>
                                  <p:childTnLst>
                                    <p:set>
                                      <p:cBhvr>
                                        <p:cTn id="109" dur="1" fill="hold">
                                          <p:stCondLst>
                                            <p:cond delay="0"/>
                                          </p:stCondLst>
                                        </p:cTn>
                                        <p:tgtEl>
                                          <p:spTgt spid="501805"/>
                                        </p:tgtEl>
                                        <p:attrNameLst>
                                          <p:attrName>style.visibility</p:attrName>
                                        </p:attrNameLst>
                                      </p:cBhvr>
                                      <p:to>
                                        <p:strVal val="visible"/>
                                      </p:to>
                                    </p:set>
                                  </p:childTnLst>
                                </p:cTn>
                              </p:par>
                            </p:childTnLst>
                          </p:cTn>
                        </p:par>
                        <p:par>
                          <p:cTn id="110" fill="hold">
                            <p:stCondLst>
                              <p:cond delay="2000"/>
                            </p:stCondLst>
                            <p:childTnLst>
                              <p:par>
                                <p:cTn id="111" presetID="1" presetClass="entr" presetSubtype="0" fill="hold" grpId="0" nodeType="afterEffect">
                                  <p:stCondLst>
                                    <p:cond delay="0"/>
                                  </p:stCondLst>
                                  <p:childTnLst>
                                    <p:set>
                                      <p:cBhvr>
                                        <p:cTn id="112" dur="1" fill="hold">
                                          <p:stCondLst>
                                            <p:cond delay="0"/>
                                          </p:stCondLst>
                                        </p:cTn>
                                        <p:tgtEl>
                                          <p:spTgt spid="50180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0178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01785"/>
                                        </p:tgtEl>
                                        <p:attrNameLst>
                                          <p:attrName>style.visibility</p:attrName>
                                        </p:attrNameLst>
                                      </p:cBhvr>
                                      <p:to>
                                        <p:strVal val="visible"/>
                                      </p:to>
                                    </p:set>
                                  </p:childTnLst>
                                </p:cTn>
                              </p:par>
                              <p:par>
                                <p:cTn id="121" presetID="26" presetClass="emph" presetSubtype="0" repeatCount="3000" fill="hold" grpId="3" nodeType="withEffect">
                                  <p:stCondLst>
                                    <p:cond delay="0"/>
                                  </p:stCondLst>
                                  <p:childTnLst>
                                    <p:animEffect transition="out" filter="fade">
                                      <p:cBhvr>
                                        <p:cTn id="122" dur="500" tmFilter="0, 0; .2, .5; .8, .5; 1, 0"/>
                                        <p:tgtEl>
                                          <p:spTgt spid="501783"/>
                                        </p:tgtEl>
                                      </p:cBhvr>
                                    </p:animEffect>
                                    <p:animScale>
                                      <p:cBhvr>
                                        <p:cTn id="123" dur="250" autoRev="1" fill="hold"/>
                                        <p:tgtEl>
                                          <p:spTgt spid="501783"/>
                                        </p:tgtEl>
                                      </p:cBhvr>
                                      <p:by x="105000" y="105000"/>
                                    </p:animScale>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501807"/>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501796"/>
                                        </p:tgtEl>
                                        <p:attrNameLst>
                                          <p:attrName>style.visibility</p:attrName>
                                        </p:attrNameLst>
                                      </p:cBhvr>
                                      <p:to>
                                        <p:strVal val="visible"/>
                                      </p:to>
                                    </p:set>
                                    <p:animEffect transition="in" filter="wipe(down)">
                                      <p:cBhvr>
                                        <p:cTn id="132" dur="2000"/>
                                        <p:tgtEl>
                                          <p:spTgt spid="501796"/>
                                        </p:tgtEl>
                                      </p:cBhvr>
                                    </p:animEffec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01798"/>
                                        </p:tgtEl>
                                        <p:attrNameLst>
                                          <p:attrName>style.visibility</p:attrName>
                                        </p:attrNameLst>
                                      </p:cBhvr>
                                      <p:to>
                                        <p:strVal val="visible"/>
                                      </p:to>
                                    </p:set>
                                  </p:childTnLst>
                                </p:cTn>
                              </p:par>
                              <p:par>
                                <p:cTn id="137" presetID="22" presetClass="entr" presetSubtype="4" fill="hold" grpId="0" nodeType="withEffect">
                                  <p:stCondLst>
                                    <p:cond delay="0"/>
                                  </p:stCondLst>
                                  <p:childTnLst>
                                    <p:set>
                                      <p:cBhvr>
                                        <p:cTn id="138" dur="1" fill="hold">
                                          <p:stCondLst>
                                            <p:cond delay="0"/>
                                          </p:stCondLst>
                                        </p:cTn>
                                        <p:tgtEl>
                                          <p:spTgt spid="501797"/>
                                        </p:tgtEl>
                                        <p:attrNameLst>
                                          <p:attrName>style.visibility</p:attrName>
                                        </p:attrNameLst>
                                      </p:cBhvr>
                                      <p:to>
                                        <p:strVal val="visible"/>
                                      </p:to>
                                    </p:set>
                                    <p:animEffect transition="in" filter="wipe(down)">
                                      <p:cBhvr>
                                        <p:cTn id="139" dur="2000"/>
                                        <p:tgtEl>
                                          <p:spTgt spid="501797"/>
                                        </p:tgtEl>
                                      </p:cBhvr>
                                    </p:animEffect>
                                  </p:childTnLst>
                                </p:cTn>
                              </p:par>
                              <p:par>
                                <p:cTn id="140" presetID="1" presetClass="exit" presetSubtype="0" fill="hold" grpId="1" nodeType="withEffect">
                                  <p:stCondLst>
                                    <p:cond delay="0"/>
                                  </p:stCondLst>
                                  <p:childTnLst>
                                    <p:set>
                                      <p:cBhvr>
                                        <p:cTn id="141" dur="1" fill="hold">
                                          <p:stCondLst>
                                            <p:cond delay="0"/>
                                          </p:stCondLst>
                                        </p:cTn>
                                        <p:tgtEl>
                                          <p:spTgt spid="501807"/>
                                        </p:tgtEl>
                                        <p:attrNameLst>
                                          <p:attrName>style.visibility</p:attrName>
                                        </p:attrNameLst>
                                      </p:cBhvr>
                                      <p:to>
                                        <p:strVal val="hidden"/>
                                      </p:to>
                                    </p:set>
                                  </p:childTnLst>
                                </p:cTn>
                              </p:par>
                              <p:par>
                                <p:cTn id="142" presetID="1" presetClass="entr" presetSubtype="0" fill="hold" grpId="0" nodeType="withEffect">
                                  <p:stCondLst>
                                    <p:cond delay="0"/>
                                  </p:stCondLst>
                                  <p:childTnLst>
                                    <p:set>
                                      <p:cBhvr>
                                        <p:cTn id="143" dur="1" fill="hold">
                                          <p:stCondLst>
                                            <p:cond delay="0"/>
                                          </p:stCondLst>
                                        </p:cTn>
                                        <p:tgtEl>
                                          <p:spTgt spid="501806"/>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501803"/>
                                        </p:tgtEl>
                                        <p:attrNameLst>
                                          <p:attrName>style.visibility</p:attrName>
                                        </p:attrNameLst>
                                      </p:cBhvr>
                                      <p:to>
                                        <p:strVal val="visible"/>
                                      </p:to>
                                    </p:set>
                                    <p:animEffect transition="in" filter="wipe(down)">
                                      <p:cBhvr>
                                        <p:cTn id="148" dur="2000"/>
                                        <p:tgtEl>
                                          <p:spTgt spid="501803"/>
                                        </p:tgtEl>
                                      </p:cBhvr>
                                    </p:animEffect>
                                  </p:childTnLst>
                                </p:cTn>
                              </p:par>
                            </p:childTnLst>
                          </p:cTn>
                        </p:par>
                      </p:childTnLst>
                    </p:cTn>
                  </p:par>
                  <p:par>
                    <p:cTn id="149" fill="hold">
                      <p:stCondLst>
                        <p:cond delay="indefinite"/>
                      </p:stCondLst>
                      <p:childTnLst>
                        <p:par>
                          <p:cTn id="150" fill="hold">
                            <p:stCondLst>
                              <p:cond delay="0"/>
                            </p:stCondLst>
                            <p:childTnLst>
                              <p:par>
                                <p:cTn id="151" presetID="35" presetClass="emph" presetSubtype="0" repeatCount="5000" fill="hold" grpId="1" nodeType="clickEffect">
                                  <p:stCondLst>
                                    <p:cond delay="0"/>
                                  </p:stCondLst>
                                  <p:childTnLst>
                                    <p:anim calcmode="discrete" valueType="str">
                                      <p:cBhvr>
                                        <p:cTn id="152" dur="500" fill="hold"/>
                                        <p:tgtEl>
                                          <p:spTgt spid="501800"/>
                                        </p:tgtEl>
                                        <p:attrNameLst>
                                          <p:attrName>style.visibility</p:attrName>
                                        </p:attrNameLst>
                                      </p:cBhvr>
                                      <p:tavLst>
                                        <p:tav tm="0">
                                          <p:val>
                                            <p:strVal val="hidden"/>
                                          </p:val>
                                        </p:tav>
                                        <p:tav tm="50000">
                                          <p:val>
                                            <p:strVal val="visible"/>
                                          </p:val>
                                        </p:tav>
                                      </p:tavLst>
                                    </p:anim>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501801"/>
                                        </p:tgtEl>
                                        <p:attrNameLst>
                                          <p:attrName>style.visibility</p:attrName>
                                        </p:attrNameLst>
                                      </p:cBhvr>
                                      <p:to>
                                        <p:strVal val="visible"/>
                                      </p:to>
                                    </p:set>
                                  </p:childTnLst>
                                </p:cTn>
                              </p:par>
                            </p:childTnLst>
                          </p:cTn>
                        </p:par>
                        <p:par>
                          <p:cTn id="157" fill="hold">
                            <p:stCondLst>
                              <p:cond delay="0"/>
                            </p:stCondLst>
                            <p:childTnLst>
                              <p:par>
                                <p:cTn id="158" presetID="1" presetClass="entr" presetSubtype="0" fill="hold" grpId="0" nodeType="afterEffect">
                                  <p:stCondLst>
                                    <p:cond delay="0"/>
                                  </p:stCondLst>
                                  <p:childTnLst>
                                    <p:set>
                                      <p:cBhvr>
                                        <p:cTn id="159" dur="1" fill="hold">
                                          <p:stCondLst>
                                            <p:cond delay="0"/>
                                          </p:stCondLst>
                                        </p:cTn>
                                        <p:tgtEl>
                                          <p:spTgt spid="501802"/>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501809"/>
                                        </p:tgtEl>
                                        <p:attrNameLst>
                                          <p:attrName>style.visibility</p:attrName>
                                        </p:attrNameLst>
                                      </p:cBhvr>
                                      <p:to>
                                        <p:strVal val="visible"/>
                                      </p:to>
                                    </p:set>
                                  </p:childTnLst>
                                </p:cTn>
                              </p:par>
                            </p:childTnLst>
                          </p:cTn>
                        </p:par>
                        <p:par>
                          <p:cTn id="162" fill="hold">
                            <p:stCondLst>
                              <p:cond delay="0"/>
                            </p:stCondLst>
                            <p:childTnLst>
                              <p:par>
                                <p:cTn id="163" presetID="10" presetClass="exit" presetSubtype="0" fill="hold" grpId="1" nodeType="afterEffect">
                                  <p:stCondLst>
                                    <p:cond delay="0"/>
                                  </p:stCondLst>
                                  <p:childTnLst>
                                    <p:animEffect transition="out" filter="fade">
                                      <p:cBhvr>
                                        <p:cTn id="164" dur="2000"/>
                                        <p:tgtEl>
                                          <p:spTgt spid="501781"/>
                                        </p:tgtEl>
                                      </p:cBhvr>
                                    </p:animEffect>
                                    <p:set>
                                      <p:cBhvr>
                                        <p:cTn id="165" dur="1" fill="hold">
                                          <p:stCondLst>
                                            <p:cond delay="1999"/>
                                          </p:stCondLst>
                                        </p:cTn>
                                        <p:tgtEl>
                                          <p:spTgt spid="501781"/>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22" presetClass="entr" presetSubtype="1" fill="hold" grpId="0" nodeType="clickEffect">
                                  <p:stCondLst>
                                    <p:cond delay="0"/>
                                  </p:stCondLst>
                                  <p:childTnLst>
                                    <p:set>
                                      <p:cBhvr>
                                        <p:cTn id="169" dur="1" fill="hold">
                                          <p:stCondLst>
                                            <p:cond delay="0"/>
                                          </p:stCondLst>
                                        </p:cTn>
                                        <p:tgtEl>
                                          <p:spTgt spid="501782"/>
                                        </p:tgtEl>
                                        <p:attrNameLst>
                                          <p:attrName>style.visibility</p:attrName>
                                        </p:attrNameLst>
                                      </p:cBhvr>
                                      <p:to>
                                        <p:strVal val="visible"/>
                                      </p:to>
                                    </p:set>
                                    <p:animEffect transition="in" filter="wipe(up)">
                                      <p:cBhvr>
                                        <p:cTn id="170" dur="1000"/>
                                        <p:tgtEl>
                                          <p:spTgt spid="501782"/>
                                        </p:tgtEl>
                                      </p:cBhvr>
                                    </p:animEffec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501792"/>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3" name="explode.wav"/>
                                        </p:tgtEl>
                                      </p:cMediaNode>
                                    </p:audio>
                                  </p:subTnLst>
                                </p:cTn>
                              </p:par>
                              <p:par>
                                <p:cTn id="175" presetID="1" presetClass="entr" presetSubtype="0" fill="hold" grpId="0" nodeType="withEffect">
                                  <p:stCondLst>
                                    <p:cond delay="0"/>
                                  </p:stCondLst>
                                  <p:childTnLst>
                                    <p:set>
                                      <p:cBhvr>
                                        <p:cTn id="176" dur="1" fill="hold">
                                          <p:stCondLst>
                                            <p:cond delay="0"/>
                                          </p:stCondLst>
                                        </p:cTn>
                                        <p:tgtEl>
                                          <p:spTgt spid="501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2" grpId="0" animBg="1"/>
      <p:bldP spid="501762" grpId="1" animBg="1"/>
      <p:bldP spid="501763" grpId="0" animBg="1"/>
      <p:bldP spid="501763" grpId="1" animBg="1"/>
      <p:bldP spid="501763" grpId="2" animBg="1"/>
      <p:bldP spid="501764" grpId="0" animBg="1"/>
      <p:bldP spid="501764" grpId="1" animBg="1"/>
      <p:bldP spid="501764" grpId="2" animBg="1"/>
      <p:bldP spid="501765" grpId="0" animBg="1"/>
      <p:bldP spid="501765" grpId="1" animBg="1"/>
      <p:bldP spid="501765" grpId="2" animBg="1"/>
      <p:bldP spid="501766" grpId="0" animBg="1"/>
      <p:bldP spid="501766" grpId="1" animBg="1"/>
      <p:bldP spid="501766" grpId="2" animBg="1"/>
      <p:bldP spid="501768" grpId="0"/>
      <p:bldP spid="501769" grpId="0"/>
      <p:bldP spid="501771" grpId="0"/>
      <p:bldP spid="501773" grpId="0" animBg="1"/>
      <p:bldP spid="501775" grpId="0" animBg="1"/>
      <p:bldP spid="501776" grpId="0"/>
      <p:bldP spid="501777" grpId="0" animBg="1"/>
      <p:bldP spid="501778" grpId="0"/>
      <p:bldP spid="501779" grpId="0"/>
      <p:bldP spid="501780" grpId="0" animBg="1"/>
      <p:bldP spid="501781" grpId="0" animBg="1"/>
      <p:bldP spid="501781" grpId="1" animBg="1"/>
      <p:bldP spid="501782" grpId="0" animBg="1"/>
      <p:bldP spid="501783" grpId="0" animBg="1"/>
      <p:bldP spid="501783" grpId="1" animBg="1"/>
      <p:bldP spid="501783" grpId="2" animBg="1"/>
      <p:bldP spid="501783" grpId="3" animBg="1"/>
      <p:bldP spid="501784" grpId="0" animBg="1"/>
      <p:bldP spid="501785" grpId="0" animBg="1"/>
      <p:bldP spid="501790" grpId="0"/>
      <p:bldP spid="501791" grpId="0" animBg="1"/>
      <p:bldP spid="501792" grpId="0"/>
      <p:bldP spid="501793" grpId="0" animBg="1"/>
      <p:bldP spid="501794" grpId="0"/>
      <p:bldP spid="501795" grpId="0"/>
      <p:bldP spid="501796" grpId="0" animBg="1"/>
      <p:bldP spid="501797" grpId="0" animBg="1"/>
      <p:bldP spid="501798" grpId="0" animBg="1"/>
      <p:bldP spid="501799" grpId="0" animBg="1"/>
      <p:bldP spid="501800" grpId="0"/>
      <p:bldP spid="501800" grpId="1"/>
      <p:bldP spid="501801" grpId="0" animBg="1"/>
      <p:bldP spid="501802" grpId="0"/>
      <p:bldP spid="501803" grpId="0" animBg="1"/>
      <p:bldP spid="501804" grpId="0" animBg="1"/>
      <p:bldP spid="501805" grpId="0"/>
      <p:bldP spid="501806" grpId="0" animBg="1"/>
      <p:bldP spid="501807" grpId="0" animBg="1"/>
      <p:bldP spid="501807" grpId="1" animBg="1"/>
      <p:bldP spid="501808" grpId="0"/>
      <p:bldP spid="501809" grpId="0" animBg="1"/>
      <p:bldP spid="5018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de-CH" noProof="0" dirty="0" smtClean="0"/>
              <a:t>Die Eingabe erhalten</a:t>
            </a:r>
            <a:endParaRPr lang="de-CH" noProof="0" dirty="0"/>
          </a:p>
        </p:txBody>
      </p:sp>
      <p:sp>
        <p:nvSpPr>
          <p:cNvPr id="552963" name="Rectangle 3"/>
          <p:cNvSpPr>
            <a:spLocks noGrp="1" noChangeArrowheads="1"/>
          </p:cNvSpPr>
          <p:nvPr>
            <p:ph type="body" idx="1"/>
          </p:nvPr>
        </p:nvSpPr>
        <p:spPr>
          <a:xfrm>
            <a:off x="179388" y="1268413"/>
            <a:ext cx="8424862" cy="4230687"/>
          </a:xfrm>
        </p:spPr>
        <p:txBody>
          <a:bodyPr/>
          <a:lstStyle/>
          <a:p>
            <a:pPr>
              <a:lnSpc>
                <a:spcPct val="110000"/>
              </a:lnSpc>
            </a:pPr>
            <a:r>
              <a:rPr lang="de-CH" sz="3200" b="1" noProof="0" dirty="0" err="1" smtClean="0">
                <a:solidFill>
                  <a:schemeClr val="accent2"/>
                </a:solidFill>
              </a:rPr>
              <a:t>from</a:t>
            </a:r>
            <a:r>
              <a:rPr lang="de-CH" sz="3200" noProof="0" dirty="0" smtClean="0">
                <a:solidFill>
                  <a:srgbClr val="0000FF"/>
                </a:solidFill>
              </a:rPr>
              <a:t> </a:t>
            </a:r>
            <a:r>
              <a:rPr lang="de-CH" sz="3200" i="1" noProof="0" dirty="0" smtClean="0">
                <a:solidFill>
                  <a:srgbClr val="0000FF"/>
                </a:solidFill>
              </a:rPr>
              <a:t>i</a:t>
            </a:r>
            <a:r>
              <a:rPr lang="de-CH" sz="3200" noProof="0" dirty="0" smtClean="0">
                <a:solidFill>
                  <a:srgbClr val="0000FF"/>
                </a:solidFill>
              </a:rPr>
              <a:t> := 1 </a:t>
            </a:r>
            <a:r>
              <a:rPr lang="de-CH" sz="3200" b="1" noProof="0" dirty="0" err="1" smtClean="0">
                <a:solidFill>
                  <a:schemeClr val="accent2"/>
                </a:solidFill>
              </a:rPr>
              <a:t>until</a:t>
            </a:r>
            <a:endParaRPr lang="de-CH" sz="3200" noProof="0" dirty="0" smtClean="0">
              <a:solidFill>
                <a:srgbClr val="0000FF"/>
              </a:solidFill>
            </a:endParaRPr>
          </a:p>
          <a:p>
            <a:pPr>
              <a:lnSpc>
                <a:spcPct val="110000"/>
              </a:lnSpc>
            </a:pPr>
            <a:r>
              <a:rPr lang="de-CH" sz="3200" i="1" noProof="0" dirty="0" smtClean="0">
                <a:solidFill>
                  <a:srgbClr val="0000FF"/>
                </a:solidFill>
              </a:rPr>
              <a:t>	i</a:t>
            </a:r>
            <a:r>
              <a:rPr lang="de-CH" sz="3200" noProof="0" dirty="0" smtClean="0">
                <a:solidFill>
                  <a:srgbClr val="0000FF"/>
                </a:solidFill>
              </a:rPr>
              <a:t> &gt; </a:t>
            </a:r>
            <a:r>
              <a:rPr lang="de-CH" sz="3200" i="1" noProof="0" dirty="0" err="1" smtClean="0">
                <a:solidFill>
                  <a:srgbClr val="0000FF"/>
                </a:solidFill>
              </a:rPr>
              <a:t>eingabe_länge</a:t>
            </a:r>
            <a:endParaRPr lang="de-CH" sz="3200" i="1" noProof="0" dirty="0" smtClean="0">
              <a:solidFill>
                <a:srgbClr val="0000FF"/>
              </a:solidFill>
            </a:endParaRPr>
          </a:p>
          <a:p>
            <a:pPr>
              <a:lnSpc>
                <a:spcPct val="110000"/>
              </a:lnSpc>
            </a:pPr>
            <a:r>
              <a:rPr lang="de-CH" sz="3200" b="1" noProof="0" dirty="0" err="1" smtClean="0">
                <a:solidFill>
                  <a:schemeClr val="accent2"/>
                </a:solidFill>
              </a:rPr>
              <a:t>loop</a:t>
            </a:r>
            <a:endParaRPr lang="de-CH" sz="3200" b="1" noProof="0" dirty="0" smtClean="0">
              <a:solidFill>
                <a:schemeClr val="accent2"/>
              </a:solidFill>
            </a:endParaRPr>
          </a:p>
          <a:p>
            <a:pPr>
              <a:lnSpc>
                <a:spcPct val="110000"/>
              </a:lnSpc>
            </a:pPr>
            <a:r>
              <a:rPr lang="de-CH" sz="3200" noProof="0" dirty="0" smtClean="0">
                <a:solidFill>
                  <a:srgbClr val="0000FF"/>
                </a:solidFill>
              </a:rPr>
              <a:t>	</a:t>
            </a:r>
            <a:r>
              <a:rPr lang="de-CH" sz="3200" i="1" noProof="0" dirty="0" smtClean="0">
                <a:solidFill>
                  <a:srgbClr val="0000FF"/>
                </a:solidFill>
              </a:rPr>
              <a:t>puffer</a:t>
            </a:r>
            <a:r>
              <a:rPr lang="de-CH" sz="3200" noProof="0" dirty="0" smtClean="0">
                <a:solidFill>
                  <a:srgbClr val="0000FF"/>
                </a:solidFill>
              </a:rPr>
              <a:t> [</a:t>
            </a:r>
            <a:r>
              <a:rPr lang="de-CH" sz="3200" i="1" noProof="0" dirty="0" smtClean="0">
                <a:solidFill>
                  <a:srgbClr val="0000FF"/>
                </a:solidFill>
              </a:rPr>
              <a:t>i</a:t>
            </a:r>
            <a:r>
              <a:rPr lang="de-CH" i="1" noProof="0" dirty="0" smtClean="0">
                <a:solidFill>
                  <a:srgbClr val="0000FF"/>
                </a:solidFill>
              </a:rPr>
              <a:t> </a:t>
            </a:r>
            <a:r>
              <a:rPr lang="de-CH" sz="3200" noProof="0" dirty="0" smtClean="0">
                <a:solidFill>
                  <a:srgbClr val="0000FF"/>
                </a:solidFill>
              </a:rPr>
              <a:t>] := </a:t>
            </a:r>
            <a:r>
              <a:rPr lang="de-CH" sz="3200" i="1" noProof="0" dirty="0" err="1" smtClean="0">
                <a:solidFill>
                  <a:srgbClr val="0000FF"/>
                </a:solidFill>
              </a:rPr>
              <a:t>eingabe</a:t>
            </a:r>
            <a:r>
              <a:rPr lang="de-CH" sz="3200" noProof="0" dirty="0" smtClean="0">
                <a:solidFill>
                  <a:srgbClr val="0000FF"/>
                </a:solidFill>
              </a:rPr>
              <a:t> [</a:t>
            </a:r>
            <a:r>
              <a:rPr lang="de-CH" sz="3200" i="1" noProof="0" dirty="0" smtClean="0">
                <a:solidFill>
                  <a:srgbClr val="0000FF"/>
                </a:solidFill>
              </a:rPr>
              <a:t>i</a:t>
            </a:r>
            <a:r>
              <a:rPr lang="de-CH" i="1" noProof="0" dirty="0" smtClean="0">
                <a:solidFill>
                  <a:srgbClr val="0000FF"/>
                </a:solidFill>
              </a:rPr>
              <a:t> </a:t>
            </a:r>
            <a:r>
              <a:rPr lang="de-CH" sz="3200" noProof="0" dirty="0" smtClean="0">
                <a:solidFill>
                  <a:srgbClr val="0000FF"/>
                </a:solidFill>
              </a:rPr>
              <a:t>]</a:t>
            </a:r>
          </a:p>
          <a:p>
            <a:pPr>
              <a:lnSpc>
                <a:spcPct val="110000"/>
              </a:lnSpc>
            </a:pPr>
            <a:r>
              <a:rPr lang="de-CH" sz="3200" noProof="0" dirty="0" smtClean="0">
                <a:solidFill>
                  <a:srgbClr val="0000FF"/>
                </a:solidFill>
              </a:rPr>
              <a:t>	</a:t>
            </a:r>
            <a:r>
              <a:rPr lang="de-CH" sz="3200" i="1" noProof="0" dirty="0" smtClean="0">
                <a:solidFill>
                  <a:srgbClr val="0000FF"/>
                </a:solidFill>
              </a:rPr>
              <a:t>i</a:t>
            </a:r>
            <a:r>
              <a:rPr lang="de-CH" sz="3200" noProof="0" dirty="0" smtClean="0">
                <a:solidFill>
                  <a:srgbClr val="0000FF"/>
                </a:solidFill>
              </a:rPr>
              <a:t> := </a:t>
            </a:r>
            <a:r>
              <a:rPr lang="de-CH" sz="3200" i="1" noProof="0" dirty="0" smtClean="0">
                <a:solidFill>
                  <a:srgbClr val="0000FF"/>
                </a:solidFill>
              </a:rPr>
              <a:t>i</a:t>
            </a:r>
            <a:r>
              <a:rPr lang="de-CH" sz="3200" noProof="0" dirty="0" smtClean="0">
                <a:solidFill>
                  <a:srgbClr val="0000FF"/>
                </a:solidFill>
              </a:rPr>
              <a:t> + 1</a:t>
            </a:r>
          </a:p>
          <a:p>
            <a:pPr>
              <a:lnSpc>
                <a:spcPct val="110000"/>
              </a:lnSpc>
            </a:pPr>
            <a:r>
              <a:rPr lang="de-CH" sz="3200" b="1" noProof="0" dirty="0" smtClean="0">
                <a:solidFill>
                  <a:schemeClr val="accent2"/>
                </a:solidFill>
              </a:rPr>
              <a:t>end</a:t>
            </a:r>
            <a:endParaRPr lang="de-CH" sz="3200" b="1" noProof="0" dirty="0">
              <a:solidFill>
                <a:schemeClr val="accent2"/>
              </a:solidFill>
            </a:endParaRPr>
          </a:p>
        </p:txBody>
      </p:sp>
      <p:sp>
        <p:nvSpPr>
          <p:cNvPr id="552964" name="Text Box 4"/>
          <p:cNvSpPr txBox="1">
            <a:spLocks noChangeArrowheads="1"/>
          </p:cNvSpPr>
          <p:nvPr/>
        </p:nvSpPr>
        <p:spPr bwMode="auto">
          <a:xfrm>
            <a:off x="4511016" y="1941239"/>
            <a:ext cx="3801894" cy="544830"/>
          </a:xfrm>
          <a:prstGeom prst="roundRect">
            <a:avLst/>
          </a:prstGeom>
          <a:solidFill>
            <a:srgbClr val="99FF99"/>
          </a:solidFill>
          <a:ln w="9525" algn="ctr">
            <a:solidFill>
              <a:srgbClr val="9933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lIns="0" tIns="0" rIns="0" bIns="0">
            <a:spAutoFit/>
          </a:bodyPr>
          <a:lstStyle/>
          <a:p>
            <a:pPr>
              <a:spcBef>
                <a:spcPct val="50000"/>
              </a:spcBef>
            </a:pPr>
            <a:r>
              <a:rPr lang="en-US" sz="3200" b="1" dirty="0">
                <a:solidFill>
                  <a:schemeClr val="accent2"/>
                </a:solidFill>
                <a:latin typeface="+mn-lt"/>
              </a:rPr>
              <a:t>or</a:t>
            </a:r>
            <a:r>
              <a:rPr lang="en-US" sz="3200" dirty="0">
                <a:solidFill>
                  <a:srgbClr val="0000FF"/>
                </a:solidFill>
                <a:latin typeface="+mn-lt"/>
              </a:rPr>
              <a:t> </a:t>
            </a:r>
            <a:r>
              <a:rPr lang="en-US" sz="3200" i="1" dirty="0" err="1">
                <a:solidFill>
                  <a:srgbClr val="0000FF"/>
                </a:solidFill>
                <a:latin typeface="+mn-lt"/>
              </a:rPr>
              <a:t>i</a:t>
            </a:r>
            <a:r>
              <a:rPr lang="en-US" sz="3200" i="1" dirty="0">
                <a:solidFill>
                  <a:srgbClr val="0000FF"/>
                </a:solidFill>
                <a:latin typeface="+mn-lt"/>
              </a:rPr>
              <a:t> </a:t>
            </a:r>
            <a:r>
              <a:rPr lang="en-US" sz="3200" dirty="0">
                <a:solidFill>
                  <a:srgbClr val="0000FF"/>
                </a:solidFill>
                <a:latin typeface="+mn-lt"/>
              </a:rPr>
              <a:t>&gt; </a:t>
            </a:r>
            <a:r>
              <a:rPr lang="en-US" sz="3200" i="1" dirty="0" err="1" smtClean="0">
                <a:solidFill>
                  <a:srgbClr val="0000FF"/>
                </a:solidFill>
                <a:latin typeface="+mn-lt"/>
              </a:rPr>
              <a:t>puffer_länge</a:t>
            </a:r>
            <a:endParaRPr lang="en-US" sz="3200" i="1" dirty="0">
              <a:solidFill>
                <a:srgbClr val="0000FF"/>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52964"/>
                                        </p:tgtEl>
                                        <p:attrNameLst>
                                          <p:attrName>style.visibility</p:attrName>
                                        </p:attrNameLst>
                                      </p:cBhvr>
                                      <p:to>
                                        <p:strVal val="visible"/>
                                      </p:to>
                                    </p:set>
                                    <p:anim calcmode="lin" valueType="num">
                                      <p:cBhvr>
                                        <p:cTn id="7" dur="1000" fill="hold"/>
                                        <p:tgtEl>
                                          <p:spTgt spid="552964"/>
                                        </p:tgtEl>
                                        <p:attrNameLst>
                                          <p:attrName>ppt_w</p:attrName>
                                        </p:attrNameLst>
                                      </p:cBhvr>
                                      <p:tavLst>
                                        <p:tav tm="0">
                                          <p:val>
                                            <p:strVal val="#ppt_w*0.70"/>
                                          </p:val>
                                        </p:tav>
                                        <p:tav tm="100000">
                                          <p:val>
                                            <p:strVal val="#ppt_w"/>
                                          </p:val>
                                        </p:tav>
                                      </p:tavLst>
                                    </p:anim>
                                    <p:anim calcmode="lin" valueType="num">
                                      <p:cBhvr>
                                        <p:cTn id="8" dur="1000" fill="hold"/>
                                        <p:tgtEl>
                                          <p:spTgt spid="552964"/>
                                        </p:tgtEl>
                                        <p:attrNameLst>
                                          <p:attrName>ppt_h</p:attrName>
                                        </p:attrNameLst>
                                      </p:cBhvr>
                                      <p:tavLst>
                                        <p:tav tm="0">
                                          <p:val>
                                            <p:strVal val="#ppt_h"/>
                                          </p:val>
                                        </p:tav>
                                        <p:tav tm="100000">
                                          <p:val>
                                            <p:strVal val="#ppt_h"/>
                                          </p:val>
                                        </p:tav>
                                      </p:tavLst>
                                    </p:anim>
                                    <p:animEffect transition="in" filter="fade">
                                      <p:cBhvr>
                                        <p:cTn id="9" dur="1000"/>
                                        <p:tgtEl>
                                          <p:spTgt spid="552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18" name="Picture 2"/>
          <p:cNvPicPr>
            <a:picLocks noGrp="1" noChangeAspect="1" noChangeArrowheads="1"/>
          </p:cNvPicPr>
          <p:nvPr>
            <p:ph idx="1"/>
          </p:nvPr>
        </p:nvPicPr>
        <p:blipFill>
          <a:blip r:embed="rId3" cstate="print"/>
          <a:srcRect/>
          <a:stretch>
            <a:fillRect/>
          </a:stretch>
        </p:blipFill>
        <p:spPr>
          <a:xfrm rot="1261917">
            <a:off x="4659313" y="1438275"/>
            <a:ext cx="3603625" cy="4679950"/>
          </a:xfrm>
          <a:noFill/>
          <a:ln/>
        </p:spPr>
      </p:pic>
      <p:sp>
        <p:nvSpPr>
          <p:cNvPr id="470019" name="Rectangle 3"/>
          <p:cNvSpPr>
            <a:spLocks noGrp="1" noChangeArrowheads="1"/>
          </p:cNvSpPr>
          <p:nvPr>
            <p:ph type="title"/>
          </p:nvPr>
        </p:nvSpPr>
        <p:spPr>
          <a:xfrm>
            <a:off x="248400" y="115200"/>
            <a:ext cx="7704138" cy="435600"/>
          </a:xfrm>
        </p:spPr>
        <p:txBody>
          <a:bodyPr/>
          <a:lstStyle/>
          <a:p>
            <a:r>
              <a:rPr lang="de-CH" noProof="0" dirty="0" smtClean="0"/>
              <a:t>NIST Report zu “Testen” (Mai 2002)</a:t>
            </a:r>
            <a:endParaRPr lang="de-CH" noProof="0" dirty="0"/>
          </a:p>
        </p:txBody>
      </p:sp>
      <p:sp>
        <p:nvSpPr>
          <p:cNvPr id="470020" name="Text Box 4"/>
          <p:cNvSpPr txBox="1">
            <a:spLocks noChangeArrowheads="1"/>
          </p:cNvSpPr>
          <p:nvPr/>
        </p:nvSpPr>
        <p:spPr bwMode="auto">
          <a:xfrm>
            <a:off x="395288" y="1412875"/>
            <a:ext cx="5545137" cy="4093428"/>
          </a:xfrm>
          <a:prstGeom prst="rect">
            <a:avLst/>
          </a:prstGeom>
          <a:noFill/>
          <a:ln w="9525">
            <a:noFill/>
            <a:miter lim="800000"/>
            <a:headEnd/>
            <a:tailEnd/>
          </a:ln>
          <a:effectLst/>
        </p:spPr>
        <p:txBody>
          <a:bodyPr>
            <a:spAutoFit/>
          </a:bodyPr>
          <a:lstStyle/>
          <a:p>
            <a:pPr>
              <a:spcBef>
                <a:spcPct val="50000"/>
              </a:spcBef>
            </a:pPr>
            <a:r>
              <a:rPr lang="en-US" sz="2000" dirty="0" err="1" smtClean="0">
                <a:latin typeface="+mn-lt"/>
              </a:rPr>
              <a:t>Finanzieller</a:t>
            </a:r>
            <a:r>
              <a:rPr lang="en-US" sz="2000" dirty="0" smtClean="0">
                <a:latin typeface="+mn-lt"/>
              </a:rPr>
              <a:t> </a:t>
            </a:r>
            <a:r>
              <a:rPr lang="en-US" sz="2000" dirty="0" err="1" smtClean="0">
                <a:latin typeface="+mn-lt"/>
              </a:rPr>
              <a:t>Effekt</a:t>
            </a:r>
            <a:r>
              <a:rPr lang="en-US" sz="2000" dirty="0" smtClean="0">
                <a:latin typeface="+mn-lt"/>
              </a:rPr>
              <a:t> </a:t>
            </a:r>
            <a:r>
              <a:rPr lang="en-US" sz="2000" dirty="0" err="1" smtClean="0">
                <a:latin typeface="+mn-lt"/>
              </a:rPr>
              <a:t>für</a:t>
            </a:r>
            <a:r>
              <a:rPr lang="en-US" sz="2000" dirty="0" smtClean="0">
                <a:latin typeface="+mn-lt"/>
              </a:rPr>
              <a:t> </a:t>
            </a:r>
            <a:r>
              <a:rPr lang="en-US" sz="2000" dirty="0" err="1" smtClean="0">
                <a:latin typeface="+mn-lt"/>
              </a:rPr>
              <a:t>Entwickler</a:t>
            </a:r>
            <a:endParaRPr lang="en-US" sz="2000" dirty="0" smtClean="0">
              <a:latin typeface="+mn-lt"/>
            </a:endParaRPr>
          </a:p>
          <a:p>
            <a:pPr>
              <a:spcBef>
                <a:spcPct val="50000"/>
              </a:spcBef>
            </a:pPr>
            <a:r>
              <a:rPr lang="en-US" sz="2000" dirty="0" smtClean="0">
                <a:latin typeface="+mn-lt"/>
              </a:rPr>
              <a:t>und </a:t>
            </a:r>
            <a:r>
              <a:rPr lang="en-US" sz="2000" dirty="0" err="1" smtClean="0">
                <a:latin typeface="+mn-lt"/>
              </a:rPr>
              <a:t>Benutzer</a:t>
            </a:r>
            <a:r>
              <a:rPr lang="en-US" sz="2000" dirty="0" smtClean="0">
                <a:latin typeface="+mn-lt"/>
              </a:rPr>
              <a:t> </a:t>
            </a:r>
            <a:r>
              <a:rPr lang="en-US" sz="2000" dirty="0" err="1" smtClean="0">
                <a:latin typeface="+mn-lt"/>
              </a:rPr>
              <a:t>aufgrund</a:t>
            </a:r>
            <a:r>
              <a:rPr lang="en-US" sz="2000" dirty="0" smtClean="0">
                <a:latin typeface="+mn-lt"/>
              </a:rPr>
              <a:t> von</a:t>
            </a:r>
          </a:p>
          <a:p>
            <a:pPr>
              <a:spcBef>
                <a:spcPct val="50000"/>
              </a:spcBef>
            </a:pPr>
            <a:r>
              <a:rPr lang="en-US" sz="2000" dirty="0" smtClean="0">
                <a:latin typeface="+mn-lt"/>
              </a:rPr>
              <a:t>“</a:t>
            </a:r>
            <a:r>
              <a:rPr lang="en-US" sz="2000" dirty="0" err="1" smtClean="0">
                <a:latin typeface="+mn-lt"/>
              </a:rPr>
              <a:t>ungenügender</a:t>
            </a:r>
            <a:r>
              <a:rPr lang="en-US" sz="2000" dirty="0" smtClean="0">
                <a:latin typeface="+mn-lt"/>
              </a:rPr>
              <a:t> Test-</a:t>
            </a:r>
            <a:r>
              <a:rPr lang="en-US" sz="2000" dirty="0" err="1" smtClean="0">
                <a:latin typeface="+mn-lt"/>
              </a:rPr>
              <a:t>Infrastruktur</a:t>
            </a:r>
            <a:r>
              <a:rPr lang="en-US" sz="2000" dirty="0" smtClean="0">
                <a:latin typeface="+mn-lt"/>
              </a:rPr>
              <a:t>”:</a:t>
            </a:r>
            <a:endParaRPr lang="en-US" sz="2000" dirty="0">
              <a:latin typeface="+mn-lt"/>
            </a:endParaRPr>
          </a:p>
          <a:p>
            <a:pPr>
              <a:spcBef>
                <a:spcPct val="50000"/>
              </a:spcBef>
            </a:pPr>
            <a:endParaRPr lang="en-US" sz="2000" dirty="0">
              <a:solidFill>
                <a:srgbClr val="CC0000"/>
              </a:solidFill>
              <a:latin typeface="+mn-lt"/>
            </a:endParaRPr>
          </a:p>
          <a:p>
            <a:pPr>
              <a:spcBef>
                <a:spcPct val="50000"/>
              </a:spcBef>
            </a:pPr>
            <a:r>
              <a:rPr lang="en-US" sz="2000" dirty="0">
                <a:solidFill>
                  <a:srgbClr val="990000"/>
                </a:solidFill>
                <a:latin typeface="+mn-lt"/>
              </a:rPr>
              <a:t>	$59.5 </a:t>
            </a:r>
            <a:r>
              <a:rPr lang="en-US" sz="2000" dirty="0" err="1" smtClean="0">
                <a:solidFill>
                  <a:srgbClr val="990000"/>
                </a:solidFill>
                <a:latin typeface="+mn-lt"/>
              </a:rPr>
              <a:t>Milliarden</a:t>
            </a:r>
            <a:endParaRPr lang="en-US" sz="2000" dirty="0">
              <a:solidFill>
                <a:srgbClr val="990000"/>
              </a:solidFill>
              <a:latin typeface="+mn-lt"/>
            </a:endParaRPr>
          </a:p>
          <a:p>
            <a:pPr>
              <a:spcBef>
                <a:spcPct val="50000"/>
              </a:spcBef>
            </a:pPr>
            <a:endParaRPr lang="en-US" sz="2000" dirty="0">
              <a:solidFill>
                <a:srgbClr val="CC0000"/>
              </a:solidFill>
              <a:latin typeface="+mn-lt"/>
            </a:endParaRPr>
          </a:p>
          <a:p>
            <a:pPr>
              <a:spcBef>
                <a:spcPct val="50000"/>
              </a:spcBef>
            </a:pPr>
            <a:endParaRPr lang="en-US" sz="2000" dirty="0">
              <a:solidFill>
                <a:schemeClr val="accent2"/>
              </a:solidFill>
              <a:latin typeface="+mn-lt"/>
            </a:endParaRPr>
          </a:p>
          <a:p>
            <a:pPr>
              <a:spcBef>
                <a:spcPct val="50000"/>
              </a:spcBef>
            </a:pPr>
            <a:r>
              <a:rPr lang="en-US" sz="2000" dirty="0" smtClean="0">
                <a:latin typeface="+mn-lt"/>
              </a:rPr>
              <a:t>(</a:t>
            </a:r>
            <a:r>
              <a:rPr lang="en-US" sz="2000" dirty="0" err="1" smtClean="0">
                <a:latin typeface="+mn-lt"/>
              </a:rPr>
              <a:t>Finanzsektor</a:t>
            </a:r>
            <a:r>
              <a:rPr lang="en-US" sz="2000" dirty="0" smtClean="0">
                <a:latin typeface="+mn-lt"/>
              </a:rPr>
              <a:t>: </a:t>
            </a:r>
            <a:r>
              <a:rPr lang="en-US" sz="2000" dirty="0">
                <a:latin typeface="+mn-lt"/>
              </a:rPr>
              <a:t>$3.3 </a:t>
            </a:r>
            <a:r>
              <a:rPr lang="en-US" sz="2000" dirty="0" err="1" smtClean="0">
                <a:latin typeface="+mn-lt"/>
              </a:rPr>
              <a:t>Milliarden</a:t>
            </a:r>
            <a:r>
              <a:rPr lang="en-US" sz="2000" dirty="0" smtClean="0">
                <a:latin typeface="+mn-lt"/>
              </a:rPr>
              <a:t>,</a:t>
            </a:r>
            <a:endParaRPr lang="en-US" sz="2000" dirty="0">
              <a:latin typeface="+mn-lt"/>
            </a:endParaRPr>
          </a:p>
          <a:p>
            <a:pPr>
              <a:spcBef>
                <a:spcPct val="50000"/>
              </a:spcBef>
            </a:pPr>
            <a:r>
              <a:rPr lang="en-US" sz="2000" dirty="0" smtClean="0">
                <a:latin typeface="+mn-lt"/>
              </a:rPr>
              <a:t>Auto/</a:t>
            </a:r>
            <a:r>
              <a:rPr lang="en-US" sz="2000" dirty="0" err="1" smtClean="0">
                <a:latin typeface="+mn-lt"/>
              </a:rPr>
              <a:t>Fluzeug</a:t>
            </a:r>
            <a:r>
              <a:rPr lang="en-US" sz="2000" dirty="0" smtClean="0">
                <a:latin typeface="+mn-lt"/>
              </a:rPr>
              <a:t>: </a:t>
            </a:r>
            <a:r>
              <a:rPr lang="en-US" sz="2000" dirty="0">
                <a:latin typeface="+mn-lt"/>
              </a:rPr>
              <a:t>$1.8 </a:t>
            </a:r>
            <a:r>
              <a:rPr lang="en-US" sz="2000" dirty="0" err="1" smtClean="0">
                <a:latin typeface="+mn-lt"/>
              </a:rPr>
              <a:t>Milliarden</a:t>
            </a:r>
            <a:r>
              <a:rPr lang="en-US" sz="2000" dirty="0" smtClean="0">
                <a:latin typeface="+mn-lt"/>
              </a:rPr>
              <a:t> </a:t>
            </a:r>
            <a:r>
              <a:rPr lang="en-US" sz="2000" dirty="0">
                <a:latin typeface="+mn-lt"/>
              </a:rPr>
              <a:t>etc.)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248400" y="115200"/>
            <a:ext cx="7272337" cy="435600"/>
          </a:xfrm>
        </p:spPr>
        <p:txBody>
          <a:bodyPr/>
          <a:lstStyle/>
          <a:p>
            <a:r>
              <a:rPr lang="de-CH" sz="2800" noProof="0" dirty="0" smtClean="0"/>
              <a:t>Externe vs. interne Softwarequalität</a:t>
            </a:r>
            <a:endParaRPr lang="de-CH" sz="2800" noProof="0" dirty="0"/>
          </a:p>
        </p:txBody>
      </p:sp>
      <p:sp>
        <p:nvSpPr>
          <p:cNvPr id="472067" name="Rectangle 3"/>
          <p:cNvSpPr>
            <a:spLocks noGrp="1" noChangeArrowheads="1"/>
          </p:cNvSpPr>
          <p:nvPr>
            <p:ph type="body" idx="1"/>
          </p:nvPr>
        </p:nvSpPr>
        <p:spPr>
          <a:xfrm>
            <a:off x="230068" y="892445"/>
            <a:ext cx="8620634" cy="5387585"/>
          </a:xfrm>
        </p:spPr>
        <p:txBody>
          <a:bodyPr/>
          <a:lstStyle/>
          <a:p>
            <a:pPr>
              <a:lnSpc>
                <a:spcPct val="90000"/>
              </a:lnSpc>
            </a:pPr>
            <a:r>
              <a:rPr lang="de-CH" noProof="0" dirty="0" smtClean="0">
                <a:solidFill>
                  <a:srgbClr val="CC0000"/>
                </a:solidFill>
              </a:rPr>
              <a:t> </a:t>
            </a:r>
            <a:r>
              <a:rPr lang="de-CH" noProof="0" dirty="0" smtClean="0">
                <a:solidFill>
                  <a:srgbClr val="990000"/>
                </a:solidFill>
              </a:rPr>
              <a:t>Externe</a:t>
            </a:r>
            <a:r>
              <a:rPr lang="de-CH" noProof="0" dirty="0" smtClean="0"/>
              <a:t> </a:t>
            </a:r>
            <a:r>
              <a:rPr lang="de-CH" dirty="0" smtClean="0"/>
              <a:t>F</a:t>
            </a:r>
            <a:r>
              <a:rPr lang="de-CH" noProof="0" dirty="0" err="1" smtClean="0"/>
              <a:t>aktoren</a:t>
            </a:r>
            <a:r>
              <a:rPr lang="de-CH" noProof="0" dirty="0" smtClean="0"/>
              <a:t>: für den Kunden sichtbar</a:t>
            </a:r>
            <a:br>
              <a:rPr lang="de-CH" noProof="0" dirty="0" smtClean="0"/>
            </a:br>
            <a:r>
              <a:rPr lang="de-CH" noProof="0" dirty="0" smtClean="0"/>
              <a:t/>
            </a:r>
            <a:br>
              <a:rPr lang="de-CH" noProof="0" dirty="0" smtClean="0"/>
            </a:br>
            <a:r>
              <a:rPr lang="de-CH" noProof="0" dirty="0" smtClean="0"/>
              <a:t>	(Nicht nur Endbenutzer, sondern auch z.B. Käufer)</a:t>
            </a:r>
          </a:p>
          <a:p>
            <a:pPr>
              <a:lnSpc>
                <a:spcPct val="90000"/>
              </a:lnSpc>
            </a:pPr>
            <a:endParaRPr lang="de-CH" noProof="0" dirty="0" smtClean="0"/>
          </a:p>
          <a:p>
            <a:pPr lvl="2">
              <a:lnSpc>
                <a:spcPct val="90000"/>
              </a:lnSpc>
            </a:pPr>
            <a:r>
              <a:rPr lang="de-CH" i="1" noProof="0" dirty="0" smtClean="0"/>
              <a:t>Beispiele</a:t>
            </a:r>
            <a:r>
              <a:rPr lang="de-CH" sz="1600" i="1" noProof="0" dirty="0" smtClean="0"/>
              <a:t> </a:t>
            </a:r>
            <a:r>
              <a:rPr lang="de-CH" noProof="0" dirty="0" smtClean="0"/>
              <a:t>: Benutzerfreundlichkeit, Erweiterbarkeit, Pünktlichkeit</a:t>
            </a:r>
          </a:p>
          <a:p>
            <a:pPr>
              <a:lnSpc>
                <a:spcPct val="90000"/>
              </a:lnSpc>
            </a:pPr>
            <a:endParaRPr lang="de-CH" noProof="0" dirty="0" smtClean="0"/>
          </a:p>
          <a:p>
            <a:pPr>
              <a:lnSpc>
                <a:spcPct val="90000"/>
              </a:lnSpc>
            </a:pPr>
            <a:r>
              <a:rPr lang="de-CH" noProof="0" dirty="0" smtClean="0">
                <a:solidFill>
                  <a:srgbClr val="CC0000"/>
                </a:solidFill>
              </a:rPr>
              <a:t> </a:t>
            </a:r>
            <a:r>
              <a:rPr lang="de-CH" noProof="0" dirty="0" smtClean="0">
                <a:solidFill>
                  <a:srgbClr val="990000"/>
                </a:solidFill>
              </a:rPr>
              <a:t>Interne</a:t>
            </a:r>
            <a:r>
              <a:rPr lang="de-CH" noProof="0" dirty="0" smtClean="0"/>
              <a:t> </a:t>
            </a:r>
            <a:r>
              <a:rPr lang="de-CH" dirty="0" smtClean="0"/>
              <a:t>F</a:t>
            </a:r>
            <a:r>
              <a:rPr lang="de-CH" noProof="0" dirty="0" err="1" smtClean="0"/>
              <a:t>aktoren</a:t>
            </a:r>
            <a:r>
              <a:rPr lang="de-CH" noProof="0" dirty="0" smtClean="0"/>
              <a:t>: nur für Entwickler ersichtlich</a:t>
            </a:r>
          </a:p>
          <a:p>
            <a:pPr>
              <a:lnSpc>
                <a:spcPct val="90000"/>
              </a:lnSpc>
            </a:pPr>
            <a:endParaRPr lang="de-CH" noProof="0" dirty="0" smtClean="0"/>
          </a:p>
          <a:p>
            <a:pPr lvl="2">
              <a:lnSpc>
                <a:spcPct val="90000"/>
              </a:lnSpc>
            </a:pPr>
            <a:r>
              <a:rPr lang="de-CH" i="1" dirty="0" smtClean="0"/>
              <a:t>Beispiele</a:t>
            </a:r>
            <a:r>
              <a:rPr lang="de-CH" noProof="0" dirty="0" smtClean="0"/>
              <a:t>: Guter Programmierstil, Geheimnisprinzip</a:t>
            </a:r>
          </a:p>
          <a:p>
            <a:pPr lvl="2">
              <a:lnSpc>
                <a:spcPct val="90000"/>
              </a:lnSpc>
            </a:pPr>
            <a:endParaRPr lang="de-CH" noProof="0" dirty="0" smtClean="0"/>
          </a:p>
          <a:p>
            <a:pPr>
              <a:lnSpc>
                <a:spcPct val="90000"/>
              </a:lnSpc>
            </a:pPr>
            <a:r>
              <a:rPr lang="de-CH" noProof="0" dirty="0" smtClean="0"/>
              <a:t>Nur externe Faktoren zählen schlussendlich, aber die internen Faktoren ermöglichen es, diese zu erreichen.</a:t>
            </a:r>
            <a:endParaRPr lang="de-CH" noProof="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de-CH" noProof="0" dirty="0" err="1" smtClean="0"/>
              <a:t>Moore’s</a:t>
            </a:r>
            <a:r>
              <a:rPr lang="de-CH" noProof="0" dirty="0" smtClean="0"/>
              <a:t> “Gesetz”</a:t>
            </a:r>
            <a:endParaRPr lang="de-CH" noProof="0" dirty="0"/>
          </a:p>
        </p:txBody>
      </p:sp>
      <p:sp>
        <p:nvSpPr>
          <p:cNvPr id="457731" name="Rectangle 3"/>
          <p:cNvSpPr>
            <a:spLocks noGrp="1" noChangeArrowheads="1"/>
          </p:cNvSpPr>
          <p:nvPr>
            <p:ph type="body" idx="1"/>
          </p:nvPr>
        </p:nvSpPr>
        <p:spPr>
          <a:xfrm>
            <a:off x="468313" y="879475"/>
            <a:ext cx="8424862" cy="5473700"/>
          </a:xfrm>
        </p:spPr>
        <p:txBody>
          <a:bodyPr/>
          <a:lstStyle/>
          <a:p>
            <a:r>
              <a:rPr lang="de-CH" sz="2000" noProof="0" dirty="0" smtClean="0"/>
              <a:t>Ungefähre Verdopplung der Rechenleistung alle achtzehn Monate, für </a:t>
            </a:r>
            <a:r>
              <a:rPr lang="de-CH" sz="2000" dirty="0" smtClean="0"/>
              <a:t>vergleichbare Preise</a:t>
            </a:r>
            <a:endParaRPr lang="de-CH" sz="2000" noProof="0" dirty="0"/>
          </a:p>
        </p:txBody>
      </p:sp>
      <p:sp>
        <p:nvSpPr>
          <p:cNvPr id="457732" name="Line 4"/>
          <p:cNvSpPr>
            <a:spLocks noChangeShapeType="1"/>
          </p:cNvSpPr>
          <p:nvPr/>
        </p:nvSpPr>
        <p:spPr bwMode="auto">
          <a:xfrm flipV="1">
            <a:off x="622300" y="2359025"/>
            <a:ext cx="0" cy="3924300"/>
          </a:xfrm>
          <a:prstGeom prst="line">
            <a:avLst/>
          </a:prstGeom>
          <a:noFill/>
          <a:ln w="9525">
            <a:noFill/>
            <a:round/>
            <a:headEnd/>
            <a:tailEnd type="triangle" w="med" len="med"/>
          </a:ln>
          <a:effectLst/>
        </p:spPr>
        <p:txBody>
          <a:bodyPr/>
          <a:lstStyle/>
          <a:p>
            <a:endParaRPr lang="de-CH"/>
          </a:p>
        </p:txBody>
      </p:sp>
      <p:sp>
        <p:nvSpPr>
          <p:cNvPr id="457733" name="Line 5"/>
          <p:cNvSpPr>
            <a:spLocks noChangeShapeType="1"/>
          </p:cNvSpPr>
          <p:nvPr/>
        </p:nvSpPr>
        <p:spPr bwMode="auto">
          <a:xfrm flipV="1">
            <a:off x="1250950" y="1557338"/>
            <a:ext cx="0" cy="4659312"/>
          </a:xfrm>
          <a:prstGeom prst="line">
            <a:avLst/>
          </a:prstGeom>
          <a:noFill/>
          <a:ln w="19050">
            <a:solidFill>
              <a:schemeClr val="tx1"/>
            </a:solidFill>
            <a:round/>
            <a:headEnd/>
            <a:tailEnd type="triangle" w="lg" len="lg"/>
          </a:ln>
          <a:effectLst/>
        </p:spPr>
        <p:txBody>
          <a:bodyPr/>
          <a:lstStyle/>
          <a:p>
            <a:endParaRPr lang="de-CH"/>
          </a:p>
        </p:txBody>
      </p:sp>
      <p:sp>
        <p:nvSpPr>
          <p:cNvPr id="457734" name="Line 6"/>
          <p:cNvSpPr>
            <a:spLocks noChangeShapeType="1"/>
          </p:cNvSpPr>
          <p:nvPr/>
        </p:nvSpPr>
        <p:spPr bwMode="auto">
          <a:xfrm flipV="1">
            <a:off x="1249363" y="6216650"/>
            <a:ext cx="7715250" cy="1588"/>
          </a:xfrm>
          <a:prstGeom prst="line">
            <a:avLst/>
          </a:prstGeom>
          <a:noFill/>
          <a:ln w="19050">
            <a:solidFill>
              <a:schemeClr val="tx1"/>
            </a:solidFill>
            <a:round/>
            <a:headEnd/>
            <a:tailEnd type="triangle" w="lg" len="lg"/>
          </a:ln>
          <a:effectLst/>
        </p:spPr>
        <p:txBody>
          <a:bodyPr/>
          <a:lstStyle/>
          <a:p>
            <a:endParaRPr lang="de-CH"/>
          </a:p>
        </p:txBody>
      </p:sp>
      <p:sp>
        <p:nvSpPr>
          <p:cNvPr id="457735" name="Line 7"/>
          <p:cNvSpPr>
            <a:spLocks noChangeShapeType="1"/>
          </p:cNvSpPr>
          <p:nvPr/>
        </p:nvSpPr>
        <p:spPr bwMode="auto">
          <a:xfrm>
            <a:off x="3198813" y="6172200"/>
            <a:ext cx="0" cy="71438"/>
          </a:xfrm>
          <a:prstGeom prst="line">
            <a:avLst/>
          </a:prstGeom>
          <a:noFill/>
          <a:ln w="9525">
            <a:solidFill>
              <a:schemeClr val="tx1"/>
            </a:solidFill>
            <a:round/>
            <a:headEnd/>
            <a:tailEnd/>
          </a:ln>
          <a:effectLst/>
        </p:spPr>
        <p:txBody>
          <a:bodyPr/>
          <a:lstStyle/>
          <a:p>
            <a:endParaRPr lang="de-CH"/>
          </a:p>
        </p:txBody>
      </p:sp>
      <p:sp>
        <p:nvSpPr>
          <p:cNvPr id="457736" name="Line 8"/>
          <p:cNvSpPr>
            <a:spLocks noChangeShapeType="1"/>
          </p:cNvSpPr>
          <p:nvPr/>
        </p:nvSpPr>
        <p:spPr bwMode="auto">
          <a:xfrm>
            <a:off x="5146675" y="6172200"/>
            <a:ext cx="0" cy="71438"/>
          </a:xfrm>
          <a:prstGeom prst="line">
            <a:avLst/>
          </a:prstGeom>
          <a:noFill/>
          <a:ln w="9525">
            <a:solidFill>
              <a:schemeClr val="tx1"/>
            </a:solidFill>
            <a:round/>
            <a:headEnd/>
            <a:tailEnd/>
          </a:ln>
          <a:effectLst/>
        </p:spPr>
        <p:txBody>
          <a:bodyPr/>
          <a:lstStyle/>
          <a:p>
            <a:endParaRPr lang="de-CH"/>
          </a:p>
        </p:txBody>
      </p:sp>
      <p:sp>
        <p:nvSpPr>
          <p:cNvPr id="457737" name="Line 9"/>
          <p:cNvSpPr>
            <a:spLocks noChangeShapeType="1"/>
          </p:cNvSpPr>
          <p:nvPr/>
        </p:nvSpPr>
        <p:spPr bwMode="auto">
          <a:xfrm>
            <a:off x="7091363" y="6172200"/>
            <a:ext cx="0" cy="71438"/>
          </a:xfrm>
          <a:prstGeom prst="line">
            <a:avLst/>
          </a:prstGeom>
          <a:noFill/>
          <a:ln w="9525">
            <a:solidFill>
              <a:schemeClr val="tx1"/>
            </a:solidFill>
            <a:round/>
            <a:headEnd/>
            <a:tailEnd/>
          </a:ln>
          <a:effectLst/>
        </p:spPr>
        <p:txBody>
          <a:bodyPr/>
          <a:lstStyle/>
          <a:p>
            <a:endParaRPr lang="de-CH"/>
          </a:p>
        </p:txBody>
      </p:sp>
      <p:sp>
        <p:nvSpPr>
          <p:cNvPr id="457738" name="Text Box 10"/>
          <p:cNvSpPr txBox="1">
            <a:spLocks noChangeArrowheads="1"/>
          </p:cNvSpPr>
          <p:nvPr/>
        </p:nvSpPr>
        <p:spPr bwMode="auto">
          <a:xfrm>
            <a:off x="6354763" y="6307138"/>
            <a:ext cx="1584325" cy="350837"/>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700" dirty="0">
                <a:latin typeface="Verdana" pitchFamily="34" charset="0"/>
              </a:rPr>
              <a:t>2000</a:t>
            </a:r>
          </a:p>
        </p:txBody>
      </p:sp>
      <p:sp>
        <p:nvSpPr>
          <p:cNvPr id="457739" name="Line 11"/>
          <p:cNvSpPr>
            <a:spLocks noChangeShapeType="1"/>
          </p:cNvSpPr>
          <p:nvPr/>
        </p:nvSpPr>
        <p:spPr bwMode="auto">
          <a:xfrm>
            <a:off x="1204913" y="2833688"/>
            <a:ext cx="90487" cy="1587"/>
          </a:xfrm>
          <a:prstGeom prst="line">
            <a:avLst/>
          </a:prstGeom>
          <a:noFill/>
          <a:ln w="9525">
            <a:solidFill>
              <a:schemeClr val="tx1"/>
            </a:solidFill>
            <a:round/>
            <a:headEnd/>
            <a:tailEnd/>
          </a:ln>
          <a:effectLst/>
        </p:spPr>
        <p:txBody>
          <a:bodyPr/>
          <a:lstStyle/>
          <a:p>
            <a:endParaRPr lang="de-CH"/>
          </a:p>
        </p:txBody>
      </p:sp>
      <p:sp>
        <p:nvSpPr>
          <p:cNvPr id="457740" name="Line 12"/>
          <p:cNvSpPr>
            <a:spLocks noChangeShapeType="1"/>
          </p:cNvSpPr>
          <p:nvPr/>
        </p:nvSpPr>
        <p:spPr bwMode="auto">
          <a:xfrm>
            <a:off x="1204913" y="4543425"/>
            <a:ext cx="90487" cy="1588"/>
          </a:xfrm>
          <a:prstGeom prst="line">
            <a:avLst/>
          </a:prstGeom>
          <a:noFill/>
          <a:ln w="9525">
            <a:solidFill>
              <a:schemeClr val="tx1"/>
            </a:solidFill>
            <a:round/>
            <a:headEnd/>
            <a:tailEnd/>
          </a:ln>
          <a:effectLst/>
        </p:spPr>
        <p:txBody>
          <a:bodyPr/>
          <a:lstStyle/>
          <a:p>
            <a:endParaRPr lang="de-CH"/>
          </a:p>
        </p:txBody>
      </p:sp>
      <p:sp>
        <p:nvSpPr>
          <p:cNvPr id="457741" name="Line 13"/>
          <p:cNvSpPr>
            <a:spLocks noChangeShapeType="1"/>
          </p:cNvSpPr>
          <p:nvPr/>
        </p:nvSpPr>
        <p:spPr bwMode="auto">
          <a:xfrm>
            <a:off x="1204913" y="3689350"/>
            <a:ext cx="90487" cy="1588"/>
          </a:xfrm>
          <a:prstGeom prst="line">
            <a:avLst/>
          </a:prstGeom>
          <a:noFill/>
          <a:ln w="9525">
            <a:solidFill>
              <a:schemeClr val="tx1"/>
            </a:solidFill>
            <a:round/>
            <a:headEnd/>
            <a:tailEnd/>
          </a:ln>
          <a:effectLst/>
        </p:spPr>
        <p:txBody>
          <a:bodyPr/>
          <a:lstStyle/>
          <a:p>
            <a:endParaRPr lang="de-CH"/>
          </a:p>
        </p:txBody>
      </p:sp>
      <p:sp>
        <p:nvSpPr>
          <p:cNvPr id="457742" name="Line 14"/>
          <p:cNvSpPr>
            <a:spLocks noChangeShapeType="1"/>
          </p:cNvSpPr>
          <p:nvPr/>
        </p:nvSpPr>
        <p:spPr bwMode="auto">
          <a:xfrm>
            <a:off x="1204913" y="5399088"/>
            <a:ext cx="90487" cy="1587"/>
          </a:xfrm>
          <a:prstGeom prst="line">
            <a:avLst/>
          </a:prstGeom>
          <a:noFill/>
          <a:ln w="9525">
            <a:solidFill>
              <a:schemeClr val="tx1"/>
            </a:solidFill>
            <a:round/>
            <a:headEnd/>
            <a:tailEnd/>
          </a:ln>
          <a:effectLst/>
        </p:spPr>
        <p:txBody>
          <a:bodyPr/>
          <a:lstStyle/>
          <a:p>
            <a:endParaRPr lang="de-CH"/>
          </a:p>
        </p:txBody>
      </p:sp>
      <p:sp>
        <p:nvSpPr>
          <p:cNvPr id="457743" name="Text Box 15"/>
          <p:cNvSpPr txBox="1">
            <a:spLocks noChangeArrowheads="1"/>
          </p:cNvSpPr>
          <p:nvPr/>
        </p:nvSpPr>
        <p:spPr bwMode="auto">
          <a:xfrm>
            <a:off x="-88900" y="5224463"/>
            <a:ext cx="1358900" cy="338554"/>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1 MHz</a:t>
            </a:r>
          </a:p>
        </p:txBody>
      </p:sp>
      <p:sp>
        <p:nvSpPr>
          <p:cNvPr id="457744" name="Text Box 16"/>
          <p:cNvSpPr txBox="1">
            <a:spLocks noChangeArrowheads="1"/>
          </p:cNvSpPr>
          <p:nvPr/>
        </p:nvSpPr>
        <p:spPr bwMode="auto">
          <a:xfrm>
            <a:off x="-485775" y="4379913"/>
            <a:ext cx="1690688" cy="338554"/>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10 MHz</a:t>
            </a:r>
          </a:p>
        </p:txBody>
      </p:sp>
      <p:sp>
        <p:nvSpPr>
          <p:cNvPr id="457745" name="Text Box 17"/>
          <p:cNvSpPr txBox="1">
            <a:spLocks noChangeArrowheads="1"/>
          </p:cNvSpPr>
          <p:nvPr/>
        </p:nvSpPr>
        <p:spPr bwMode="auto">
          <a:xfrm>
            <a:off x="-198438" y="2670175"/>
            <a:ext cx="1412876" cy="338554"/>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dirty="0">
                <a:latin typeface="Verdana" pitchFamily="34" charset="0"/>
              </a:rPr>
              <a:t>1 GHz</a:t>
            </a:r>
          </a:p>
        </p:txBody>
      </p:sp>
      <p:sp>
        <p:nvSpPr>
          <p:cNvPr id="457746" name="Text Box 18"/>
          <p:cNvSpPr txBox="1">
            <a:spLocks noChangeArrowheads="1"/>
          </p:cNvSpPr>
          <p:nvPr/>
        </p:nvSpPr>
        <p:spPr bwMode="auto">
          <a:xfrm>
            <a:off x="-479425" y="3503613"/>
            <a:ext cx="1684338" cy="338554"/>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100 MHz</a:t>
            </a:r>
          </a:p>
        </p:txBody>
      </p:sp>
      <p:sp>
        <p:nvSpPr>
          <p:cNvPr id="457747" name="Rectangle 19"/>
          <p:cNvSpPr>
            <a:spLocks noChangeArrowheads="1"/>
          </p:cNvSpPr>
          <p:nvPr/>
        </p:nvSpPr>
        <p:spPr bwMode="auto">
          <a:xfrm>
            <a:off x="-300038" y="4692650"/>
            <a:ext cx="1243013" cy="244475"/>
          </a:xfrm>
          <a:prstGeom prst="rect">
            <a:avLst/>
          </a:prstGeom>
          <a:noFill/>
          <a:ln w="9525">
            <a:noFill/>
            <a:miter lim="800000"/>
            <a:headEnd/>
            <a:tailEnd/>
          </a:ln>
        </p:spPr>
        <p:txBody>
          <a:bodyPr lIns="0" tIns="0" rIns="0" bIns="0">
            <a:spAutoFit/>
          </a:bodyPr>
          <a:lstStyle/>
          <a:p>
            <a:pPr marL="742950" indent="-285750" algn="ctr">
              <a:spcBef>
                <a:spcPct val="20000"/>
              </a:spcBef>
              <a:buFont typeface="Wingdings" pitchFamily="2" charset="2"/>
              <a:buNone/>
            </a:pPr>
            <a:endParaRPr lang="de-DE" sz="1600">
              <a:solidFill>
                <a:srgbClr val="FFCCCC"/>
              </a:solidFill>
              <a:latin typeface="Verdana" pitchFamily="34" charset="0"/>
            </a:endParaRPr>
          </a:p>
        </p:txBody>
      </p:sp>
      <p:sp>
        <p:nvSpPr>
          <p:cNvPr id="457748" name="Oval 20"/>
          <p:cNvSpPr>
            <a:spLocks noChangeArrowheads="1"/>
          </p:cNvSpPr>
          <p:nvPr/>
        </p:nvSpPr>
        <p:spPr bwMode="auto">
          <a:xfrm>
            <a:off x="5545138" y="4040188"/>
            <a:ext cx="130175" cy="133350"/>
          </a:xfrm>
          <a:prstGeom prst="ellipse">
            <a:avLst/>
          </a:prstGeom>
          <a:solidFill>
            <a:srgbClr val="3E609E"/>
          </a:solidFill>
          <a:ln w="9525" algn="ctr">
            <a:noFill/>
            <a:round/>
            <a:headEnd/>
            <a:tailEnd/>
          </a:ln>
          <a:effectLst/>
        </p:spPr>
        <p:txBody>
          <a:bodyPr wrap="none" anchor="ctr"/>
          <a:lstStyle/>
          <a:p>
            <a:endParaRPr lang="de-CH"/>
          </a:p>
        </p:txBody>
      </p:sp>
      <p:sp>
        <p:nvSpPr>
          <p:cNvPr id="457749" name="Freeform 21"/>
          <p:cNvSpPr>
            <a:spLocks/>
          </p:cNvSpPr>
          <p:nvPr/>
        </p:nvSpPr>
        <p:spPr bwMode="auto">
          <a:xfrm>
            <a:off x="3200400" y="1960563"/>
            <a:ext cx="4738688" cy="4090987"/>
          </a:xfrm>
          <a:custGeom>
            <a:avLst/>
            <a:gdLst/>
            <a:ahLst/>
            <a:cxnLst>
              <a:cxn ang="0">
                <a:pos x="8" y="2767"/>
              </a:cxn>
              <a:cxn ang="0">
                <a:pos x="53" y="2767"/>
              </a:cxn>
              <a:cxn ang="0">
                <a:pos x="325" y="2631"/>
              </a:cxn>
              <a:cxn ang="0">
                <a:pos x="1097" y="1996"/>
              </a:cxn>
              <a:cxn ang="0">
                <a:pos x="2049" y="1860"/>
              </a:cxn>
              <a:cxn ang="0">
                <a:pos x="2730" y="590"/>
              </a:cxn>
              <a:cxn ang="0">
                <a:pos x="3183" y="182"/>
              </a:cxn>
              <a:cxn ang="0">
                <a:pos x="3319" y="0"/>
              </a:cxn>
            </a:cxnLst>
            <a:rect l="0" t="0" r="r" b="b"/>
            <a:pathLst>
              <a:path w="3319" h="2790">
                <a:moveTo>
                  <a:pt x="8" y="2767"/>
                </a:moveTo>
                <a:cubicBezTo>
                  <a:pt x="4" y="2778"/>
                  <a:pt x="0" y="2790"/>
                  <a:pt x="53" y="2767"/>
                </a:cubicBezTo>
                <a:cubicBezTo>
                  <a:pt x="106" y="2744"/>
                  <a:pt x="151" y="2760"/>
                  <a:pt x="325" y="2631"/>
                </a:cubicBezTo>
                <a:cubicBezTo>
                  <a:pt x="499" y="2502"/>
                  <a:pt x="810" y="2125"/>
                  <a:pt x="1097" y="1996"/>
                </a:cubicBezTo>
                <a:cubicBezTo>
                  <a:pt x="1384" y="1867"/>
                  <a:pt x="1777" y="2094"/>
                  <a:pt x="2049" y="1860"/>
                </a:cubicBezTo>
                <a:cubicBezTo>
                  <a:pt x="2321" y="1626"/>
                  <a:pt x="2541" y="870"/>
                  <a:pt x="2730" y="590"/>
                </a:cubicBezTo>
                <a:cubicBezTo>
                  <a:pt x="2919" y="310"/>
                  <a:pt x="3085" y="280"/>
                  <a:pt x="3183" y="182"/>
                </a:cubicBezTo>
                <a:cubicBezTo>
                  <a:pt x="3281" y="84"/>
                  <a:pt x="3300" y="42"/>
                  <a:pt x="3319" y="0"/>
                </a:cubicBezTo>
              </a:path>
            </a:pathLst>
          </a:custGeom>
          <a:noFill/>
          <a:ln w="9525" cap="flat" cmpd="sng">
            <a:noFill/>
            <a:prstDash val="solid"/>
            <a:round/>
            <a:headEnd/>
            <a:tailEnd/>
          </a:ln>
          <a:effectLst/>
        </p:spPr>
        <p:txBody>
          <a:bodyPr/>
          <a:lstStyle/>
          <a:p>
            <a:endParaRPr lang="de-CH"/>
          </a:p>
        </p:txBody>
      </p:sp>
      <p:sp>
        <p:nvSpPr>
          <p:cNvPr id="457750" name="Oval 22"/>
          <p:cNvSpPr>
            <a:spLocks noChangeArrowheads="1"/>
          </p:cNvSpPr>
          <p:nvPr/>
        </p:nvSpPr>
        <p:spPr bwMode="auto">
          <a:xfrm>
            <a:off x="104775" y="6083300"/>
            <a:ext cx="130175" cy="133350"/>
          </a:xfrm>
          <a:prstGeom prst="ellipse">
            <a:avLst/>
          </a:prstGeom>
          <a:solidFill>
            <a:schemeClr val="bg1"/>
          </a:solidFill>
          <a:ln w="9525" algn="ctr">
            <a:solidFill>
              <a:schemeClr val="bg1"/>
            </a:solidFill>
            <a:round/>
            <a:headEnd/>
            <a:tailEnd/>
          </a:ln>
          <a:effectLst/>
        </p:spPr>
        <p:txBody>
          <a:bodyPr wrap="none" anchor="ctr"/>
          <a:lstStyle/>
          <a:p>
            <a:endParaRPr lang="de-CH"/>
          </a:p>
        </p:txBody>
      </p:sp>
      <p:sp>
        <p:nvSpPr>
          <p:cNvPr id="457751" name="Text Box 23"/>
          <p:cNvSpPr txBox="1">
            <a:spLocks noChangeArrowheads="1"/>
          </p:cNvSpPr>
          <p:nvPr/>
        </p:nvSpPr>
        <p:spPr bwMode="auto">
          <a:xfrm>
            <a:off x="4398963" y="6305550"/>
            <a:ext cx="1584325" cy="350838"/>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700">
                <a:latin typeface="Verdana" pitchFamily="34" charset="0"/>
              </a:rPr>
              <a:t>1990</a:t>
            </a:r>
          </a:p>
        </p:txBody>
      </p:sp>
      <p:sp>
        <p:nvSpPr>
          <p:cNvPr id="457752" name="Text Box 24"/>
          <p:cNvSpPr txBox="1">
            <a:spLocks noChangeArrowheads="1"/>
          </p:cNvSpPr>
          <p:nvPr/>
        </p:nvSpPr>
        <p:spPr bwMode="auto">
          <a:xfrm>
            <a:off x="2443163" y="6307138"/>
            <a:ext cx="1584325" cy="350837"/>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700">
                <a:latin typeface="Verdana" pitchFamily="34" charset="0"/>
              </a:rPr>
              <a:t>1980</a:t>
            </a:r>
          </a:p>
        </p:txBody>
      </p:sp>
      <p:sp>
        <p:nvSpPr>
          <p:cNvPr id="457753" name="Text Box 25"/>
          <p:cNvSpPr txBox="1">
            <a:spLocks noChangeArrowheads="1"/>
          </p:cNvSpPr>
          <p:nvPr/>
        </p:nvSpPr>
        <p:spPr bwMode="auto">
          <a:xfrm>
            <a:off x="488950" y="6307138"/>
            <a:ext cx="1584325" cy="350837"/>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700" dirty="0">
                <a:latin typeface="Verdana" pitchFamily="34" charset="0"/>
              </a:rPr>
              <a:t>1970</a:t>
            </a:r>
          </a:p>
        </p:txBody>
      </p:sp>
      <p:sp>
        <p:nvSpPr>
          <p:cNvPr id="457754" name="Oval 26"/>
          <p:cNvSpPr>
            <a:spLocks noChangeArrowheads="1"/>
          </p:cNvSpPr>
          <p:nvPr/>
        </p:nvSpPr>
        <p:spPr bwMode="auto">
          <a:xfrm>
            <a:off x="7394575" y="2559050"/>
            <a:ext cx="130175" cy="133350"/>
          </a:xfrm>
          <a:prstGeom prst="ellipse">
            <a:avLst/>
          </a:prstGeom>
          <a:solidFill>
            <a:srgbClr val="3E609E"/>
          </a:solidFill>
          <a:ln w="9525" algn="ctr">
            <a:noFill/>
            <a:round/>
            <a:headEnd/>
            <a:tailEnd/>
          </a:ln>
          <a:effectLst/>
        </p:spPr>
        <p:txBody>
          <a:bodyPr wrap="none" anchor="ctr"/>
          <a:lstStyle/>
          <a:p>
            <a:endParaRPr lang="de-CH"/>
          </a:p>
        </p:txBody>
      </p:sp>
      <p:sp>
        <p:nvSpPr>
          <p:cNvPr id="457755" name="Oval 27"/>
          <p:cNvSpPr>
            <a:spLocks noChangeArrowheads="1"/>
          </p:cNvSpPr>
          <p:nvPr/>
        </p:nvSpPr>
        <p:spPr bwMode="auto">
          <a:xfrm>
            <a:off x="6319838" y="3513138"/>
            <a:ext cx="130175" cy="133350"/>
          </a:xfrm>
          <a:prstGeom prst="ellipse">
            <a:avLst/>
          </a:prstGeom>
          <a:solidFill>
            <a:srgbClr val="3E609E"/>
          </a:solidFill>
          <a:ln w="9525" algn="ctr">
            <a:noFill/>
            <a:round/>
            <a:headEnd/>
            <a:tailEnd/>
          </a:ln>
          <a:effectLst/>
        </p:spPr>
        <p:txBody>
          <a:bodyPr wrap="none" anchor="ctr"/>
          <a:lstStyle/>
          <a:p>
            <a:endParaRPr lang="de-CH"/>
          </a:p>
        </p:txBody>
      </p:sp>
      <p:sp>
        <p:nvSpPr>
          <p:cNvPr id="457756" name="Oval 28"/>
          <p:cNvSpPr>
            <a:spLocks noChangeArrowheads="1"/>
          </p:cNvSpPr>
          <p:nvPr/>
        </p:nvSpPr>
        <p:spPr bwMode="auto">
          <a:xfrm>
            <a:off x="4214813" y="4221163"/>
            <a:ext cx="130175" cy="133350"/>
          </a:xfrm>
          <a:prstGeom prst="ellipse">
            <a:avLst/>
          </a:prstGeom>
          <a:solidFill>
            <a:srgbClr val="3E609E"/>
          </a:solidFill>
          <a:ln w="9525" algn="ctr">
            <a:noFill/>
            <a:round/>
            <a:headEnd/>
            <a:tailEnd/>
          </a:ln>
          <a:effectLst/>
        </p:spPr>
        <p:txBody>
          <a:bodyPr wrap="none" anchor="ctr"/>
          <a:lstStyle/>
          <a:p>
            <a:endParaRPr lang="de-CH"/>
          </a:p>
        </p:txBody>
      </p:sp>
      <p:sp>
        <p:nvSpPr>
          <p:cNvPr id="457757" name="Oval 29"/>
          <p:cNvSpPr>
            <a:spLocks noChangeArrowheads="1"/>
          </p:cNvSpPr>
          <p:nvPr/>
        </p:nvSpPr>
        <p:spPr bwMode="auto">
          <a:xfrm>
            <a:off x="1506538" y="5427663"/>
            <a:ext cx="130175" cy="133350"/>
          </a:xfrm>
          <a:prstGeom prst="ellipse">
            <a:avLst/>
          </a:prstGeom>
          <a:solidFill>
            <a:srgbClr val="3E609E"/>
          </a:solidFill>
          <a:ln w="9525" algn="ctr">
            <a:noFill/>
            <a:round/>
            <a:headEnd/>
            <a:tailEnd/>
          </a:ln>
          <a:effectLst/>
        </p:spPr>
        <p:txBody>
          <a:bodyPr wrap="none" anchor="ctr"/>
          <a:lstStyle/>
          <a:p>
            <a:endParaRPr lang="de-CH"/>
          </a:p>
        </p:txBody>
      </p:sp>
      <p:sp>
        <p:nvSpPr>
          <p:cNvPr id="457758" name="Rectangle 30"/>
          <p:cNvSpPr>
            <a:spLocks noChangeArrowheads="1"/>
          </p:cNvSpPr>
          <p:nvPr/>
        </p:nvSpPr>
        <p:spPr bwMode="auto">
          <a:xfrm>
            <a:off x="1338263" y="5448300"/>
            <a:ext cx="2003425"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8008: &lt; 1 MHz</a:t>
            </a:r>
            <a:endParaRPr lang="en-US" sz="2400">
              <a:solidFill>
                <a:srgbClr val="FFCCCC"/>
              </a:solidFill>
              <a:latin typeface="Verdana" pitchFamily="34" charset="0"/>
            </a:endParaRPr>
          </a:p>
        </p:txBody>
      </p:sp>
      <p:sp>
        <p:nvSpPr>
          <p:cNvPr id="457759" name="Rectangle 31"/>
          <p:cNvSpPr>
            <a:spLocks noChangeArrowheads="1"/>
          </p:cNvSpPr>
          <p:nvPr/>
        </p:nvSpPr>
        <p:spPr bwMode="auto">
          <a:xfrm>
            <a:off x="2093913" y="4124325"/>
            <a:ext cx="2022475"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80386: 33 MHz</a:t>
            </a:r>
            <a:endParaRPr lang="en-US" sz="2400">
              <a:solidFill>
                <a:srgbClr val="FFCCCC"/>
              </a:solidFill>
              <a:latin typeface="Verdana" pitchFamily="34" charset="0"/>
            </a:endParaRPr>
          </a:p>
        </p:txBody>
      </p:sp>
      <p:sp>
        <p:nvSpPr>
          <p:cNvPr id="457760" name="Rectangle 32"/>
          <p:cNvSpPr>
            <a:spLocks noChangeArrowheads="1"/>
          </p:cNvSpPr>
          <p:nvPr/>
        </p:nvSpPr>
        <p:spPr bwMode="auto">
          <a:xfrm>
            <a:off x="3454400" y="3878263"/>
            <a:ext cx="2022475"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80486: 50 MHz</a:t>
            </a:r>
            <a:endParaRPr lang="en-US" sz="2400">
              <a:solidFill>
                <a:srgbClr val="FFCCCC"/>
              </a:solidFill>
              <a:latin typeface="Verdana" pitchFamily="34" charset="0"/>
            </a:endParaRPr>
          </a:p>
        </p:txBody>
      </p:sp>
      <p:sp>
        <p:nvSpPr>
          <p:cNvPr id="457761" name="Rectangle 33"/>
          <p:cNvSpPr>
            <a:spLocks noChangeArrowheads="1"/>
          </p:cNvSpPr>
          <p:nvPr/>
        </p:nvSpPr>
        <p:spPr bwMode="auto">
          <a:xfrm>
            <a:off x="3900488" y="3403600"/>
            <a:ext cx="2341562"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Pentium: 133 MHz</a:t>
            </a:r>
            <a:endParaRPr lang="en-US" sz="2400">
              <a:solidFill>
                <a:srgbClr val="FFCCCC"/>
              </a:solidFill>
              <a:latin typeface="Verdana" pitchFamily="34" charset="0"/>
            </a:endParaRPr>
          </a:p>
        </p:txBody>
      </p:sp>
      <p:sp>
        <p:nvSpPr>
          <p:cNvPr id="457762" name="Rectangle 34"/>
          <p:cNvSpPr>
            <a:spLocks noChangeArrowheads="1"/>
          </p:cNvSpPr>
          <p:nvPr/>
        </p:nvSpPr>
        <p:spPr bwMode="auto">
          <a:xfrm>
            <a:off x="5667375" y="2281238"/>
            <a:ext cx="1679575" cy="488950"/>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Pentium IV:</a:t>
            </a:r>
            <a:br>
              <a:rPr lang="en-US" sz="1600">
                <a:solidFill>
                  <a:srgbClr val="0F4F8C"/>
                </a:solidFill>
                <a:latin typeface="Verdana" pitchFamily="34" charset="0"/>
              </a:rPr>
            </a:br>
            <a:r>
              <a:rPr lang="en-US" sz="1600">
                <a:solidFill>
                  <a:srgbClr val="0F4F8C"/>
                </a:solidFill>
                <a:latin typeface="Verdana" pitchFamily="34" charset="0"/>
              </a:rPr>
              <a:t>1.3 GHz</a:t>
            </a:r>
            <a:endParaRPr lang="en-US" sz="2400">
              <a:solidFill>
                <a:srgbClr val="FFCCCC"/>
              </a:solidFill>
              <a:latin typeface="Verdana" pitchFamily="34" charset="0"/>
            </a:endParaRPr>
          </a:p>
        </p:txBody>
      </p:sp>
      <p:sp>
        <p:nvSpPr>
          <p:cNvPr id="457763" name="Freeform 35"/>
          <p:cNvSpPr>
            <a:spLocks/>
          </p:cNvSpPr>
          <p:nvPr/>
        </p:nvSpPr>
        <p:spPr bwMode="auto">
          <a:xfrm>
            <a:off x="1593850" y="2166938"/>
            <a:ext cx="6548438" cy="3317875"/>
          </a:xfrm>
          <a:custGeom>
            <a:avLst/>
            <a:gdLst/>
            <a:ahLst/>
            <a:cxnLst>
              <a:cxn ang="0">
                <a:pos x="0" y="2090"/>
              </a:cxn>
              <a:cxn ang="0">
                <a:pos x="1713" y="1336"/>
              </a:cxn>
              <a:cxn ang="0">
                <a:pos x="2570" y="1211"/>
              </a:cxn>
              <a:cxn ang="0">
                <a:pos x="3018" y="875"/>
              </a:cxn>
              <a:cxn ang="0">
                <a:pos x="3700" y="294"/>
              </a:cxn>
              <a:cxn ang="0">
                <a:pos x="4125" y="0"/>
              </a:cxn>
            </a:cxnLst>
            <a:rect l="0" t="0" r="r" b="b"/>
            <a:pathLst>
              <a:path w="4125" h="2090">
                <a:moveTo>
                  <a:pt x="0" y="2090"/>
                </a:moveTo>
                <a:cubicBezTo>
                  <a:pt x="642" y="1786"/>
                  <a:pt x="1285" y="1483"/>
                  <a:pt x="1713" y="1336"/>
                </a:cubicBezTo>
                <a:cubicBezTo>
                  <a:pt x="2141" y="1189"/>
                  <a:pt x="2352" y="1287"/>
                  <a:pt x="2570" y="1211"/>
                </a:cubicBezTo>
                <a:cubicBezTo>
                  <a:pt x="2787" y="1134"/>
                  <a:pt x="2830" y="1028"/>
                  <a:pt x="3018" y="875"/>
                </a:cubicBezTo>
                <a:cubicBezTo>
                  <a:pt x="3206" y="722"/>
                  <a:pt x="3516" y="440"/>
                  <a:pt x="3700" y="294"/>
                </a:cubicBezTo>
                <a:cubicBezTo>
                  <a:pt x="3884" y="148"/>
                  <a:pt x="4037" y="61"/>
                  <a:pt x="4125" y="0"/>
                </a:cubicBezTo>
              </a:path>
            </a:pathLst>
          </a:custGeom>
          <a:noFill/>
          <a:ln w="25400" cap="flat" cmpd="sng">
            <a:solidFill>
              <a:srgbClr val="3E609E"/>
            </a:solidFill>
            <a:prstDash val="solid"/>
            <a:round/>
            <a:headEnd/>
            <a:tailEnd/>
          </a:ln>
          <a:effectLst/>
        </p:spPr>
        <p:txBody>
          <a:bodyPr/>
          <a:lstStyle/>
          <a:p>
            <a:endParaRPr lang="de-CH"/>
          </a:p>
        </p:txBody>
      </p:sp>
      <p:sp>
        <p:nvSpPr>
          <p:cNvPr id="457767" name="Text Box 39"/>
          <p:cNvSpPr txBox="1">
            <a:spLocks noChangeArrowheads="1"/>
          </p:cNvSpPr>
          <p:nvPr/>
        </p:nvSpPr>
        <p:spPr bwMode="auto">
          <a:xfrm>
            <a:off x="755649" y="1700213"/>
            <a:ext cx="4919594" cy="240066"/>
          </a:xfrm>
          <a:prstGeom prst="rect">
            <a:avLst/>
          </a:prstGeom>
          <a:noFill/>
          <a:ln w="9525" algn="ctr">
            <a:noFill/>
            <a:miter lim="800000"/>
            <a:headEnd/>
            <a:tailEnd/>
          </a:ln>
          <a:effectLst/>
        </p:spPr>
        <p:txBody>
          <a:bodyPr wrap="square">
            <a:spAutoFit/>
          </a:bodyPr>
          <a:lstStyle/>
          <a:p>
            <a:pPr marL="742950" indent="-285750">
              <a:lnSpc>
                <a:spcPct val="60000"/>
              </a:lnSpc>
              <a:spcBef>
                <a:spcPct val="50000"/>
              </a:spcBef>
              <a:buFont typeface="Wingdings" pitchFamily="2" charset="2"/>
              <a:buNone/>
            </a:pPr>
            <a:r>
              <a:rPr lang="de-CH" sz="1600" dirty="0" smtClean="0">
                <a:solidFill>
                  <a:srgbClr val="000000"/>
                </a:solidFill>
                <a:latin typeface="Verdana" pitchFamily="34" charset="0"/>
              </a:rPr>
              <a:t>Geschwindigkeit der Intel-Prozessoren</a:t>
            </a:r>
            <a:endParaRPr lang="de-CH" sz="1600" dirty="0">
              <a:solidFill>
                <a:srgbClr val="000000"/>
              </a:solidFill>
              <a:latin typeface="Verdana" pitchFamily="34" charset="0"/>
            </a:endParaRPr>
          </a:p>
        </p:txBody>
      </p:sp>
      <p:sp>
        <p:nvSpPr>
          <p:cNvPr id="457768" name="Text Box 40"/>
          <p:cNvSpPr txBox="1">
            <a:spLocks noChangeArrowheads="1"/>
          </p:cNvSpPr>
          <p:nvPr/>
        </p:nvSpPr>
        <p:spPr bwMode="auto">
          <a:xfrm>
            <a:off x="1890713" y="2852738"/>
            <a:ext cx="4092644" cy="353943"/>
          </a:xfrm>
          <a:prstGeom prst="rect">
            <a:avLst/>
          </a:prstGeom>
          <a:noFill/>
          <a:ln w="9525">
            <a:noFill/>
            <a:miter lim="800000"/>
            <a:headEnd/>
            <a:tailEnd/>
          </a:ln>
          <a:effectLst/>
        </p:spPr>
        <p:txBody>
          <a:bodyPr wrap="square">
            <a:spAutoFit/>
          </a:bodyPr>
          <a:lstStyle/>
          <a:p>
            <a:pPr>
              <a:spcBef>
                <a:spcPct val="50000"/>
              </a:spcBef>
            </a:pPr>
            <a:r>
              <a:rPr lang="en-US" sz="1700" dirty="0"/>
              <a:t>(1 Hertz = 1 </a:t>
            </a:r>
            <a:r>
              <a:rPr lang="en-US" sz="1700" dirty="0" err="1" smtClean="0"/>
              <a:t>Taktzyklus</a:t>
            </a:r>
            <a:r>
              <a:rPr lang="en-US" sz="1700" dirty="0" smtClean="0"/>
              <a:t> pro </a:t>
            </a:r>
            <a:r>
              <a:rPr lang="en-US" sz="1700" dirty="0" err="1" smtClean="0"/>
              <a:t>Sekunde</a:t>
            </a:r>
            <a:r>
              <a:rPr lang="en-US" sz="1700" dirty="0" smtClean="0"/>
              <a:t>)</a:t>
            </a:r>
            <a:endParaRPr lang="en-US" sz="1700" dirty="0"/>
          </a:p>
        </p:txBody>
      </p:sp>
      <p:sp>
        <p:nvSpPr>
          <p:cNvPr id="457769" name="Rectangle 41"/>
          <p:cNvSpPr>
            <a:spLocks noChangeArrowheads="1"/>
          </p:cNvSpPr>
          <p:nvPr/>
        </p:nvSpPr>
        <p:spPr bwMode="auto">
          <a:xfrm>
            <a:off x="7308850" y="1916113"/>
            <a:ext cx="819150" cy="244475"/>
          </a:xfrm>
          <a:prstGeom prst="rect">
            <a:avLst/>
          </a:prstGeom>
          <a:noFill/>
          <a:ln w="9525">
            <a:noFill/>
            <a:miter lim="800000"/>
            <a:headEnd/>
            <a:tailEnd/>
          </a:ln>
        </p:spPr>
        <p:txBody>
          <a:bodyPr wrap="none" lIns="0" tIns="0" rIns="0" bIns="0">
            <a:spAutoFit/>
          </a:bodyPr>
          <a:lstStyle/>
          <a:p>
            <a:pPr marL="285750" indent="-285750">
              <a:spcBef>
                <a:spcPct val="20000"/>
              </a:spcBef>
              <a:buFont typeface="Wingdings" pitchFamily="2" charset="2"/>
              <a:buNone/>
            </a:pPr>
            <a:r>
              <a:rPr lang="en-US" sz="1600">
                <a:solidFill>
                  <a:srgbClr val="0F4F8C"/>
                </a:solidFill>
                <a:latin typeface="Verdana" pitchFamily="34" charset="0"/>
              </a:rPr>
              <a:t>3.8 GHz</a:t>
            </a:r>
            <a:endParaRPr lang="en-US" sz="2400">
              <a:solidFill>
                <a:srgbClr val="FFCCCC"/>
              </a:solidFill>
              <a:latin typeface="Verdana" pitchFamily="34" charset="0"/>
            </a:endParaRPr>
          </a:p>
        </p:txBody>
      </p:sp>
      <p:sp>
        <p:nvSpPr>
          <p:cNvPr id="43" name="Rectangle 38"/>
          <p:cNvSpPr>
            <a:spLocks noChangeArrowheads="1"/>
          </p:cNvSpPr>
          <p:nvPr/>
        </p:nvSpPr>
        <p:spPr bwMode="auto">
          <a:xfrm>
            <a:off x="5633416" y="4670623"/>
            <a:ext cx="3510584" cy="784225"/>
          </a:xfrm>
          <a:prstGeom prst="roundRect">
            <a:avLst/>
          </a:prstGeom>
          <a:solidFill>
            <a:srgbClr val="99FF99"/>
          </a:solidFill>
          <a:ln w="9525" algn="ctr">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lIns="36000" tIns="36000" rIns="36000" bIns="36000" anchor="ctr"/>
          <a:lstStyle/>
          <a:p>
            <a:pPr>
              <a:spcBef>
                <a:spcPct val="20000"/>
              </a:spcBef>
              <a:buFont typeface="Wingdings" pitchFamily="2" charset="2"/>
              <a:buNone/>
            </a:pPr>
            <a:r>
              <a:rPr lang="en-US" sz="2000" dirty="0" err="1" smtClean="0">
                <a:solidFill>
                  <a:srgbClr val="000000"/>
                </a:solidFill>
              </a:rPr>
              <a:t>zu</a:t>
            </a:r>
            <a:r>
              <a:rPr lang="en-US" sz="2000" dirty="0" smtClean="0">
                <a:solidFill>
                  <a:srgbClr val="000000"/>
                </a:solidFill>
              </a:rPr>
              <a:t> 1 GHz: 26 </a:t>
            </a:r>
            <a:r>
              <a:rPr lang="en-US" sz="2000" dirty="0" err="1" smtClean="0">
                <a:solidFill>
                  <a:srgbClr val="000000"/>
                </a:solidFill>
              </a:rPr>
              <a:t>Jahre</a:t>
            </a:r>
            <a:endParaRPr lang="en-US" sz="2000" dirty="0" smtClean="0">
              <a:solidFill>
                <a:srgbClr val="000000"/>
              </a:solidFill>
            </a:endParaRPr>
          </a:p>
          <a:p>
            <a:pPr>
              <a:spcBef>
                <a:spcPct val="20000"/>
              </a:spcBef>
              <a:buFont typeface="Wingdings" pitchFamily="2" charset="2"/>
              <a:buNone/>
            </a:pPr>
            <a:r>
              <a:rPr lang="en-US" sz="2000" dirty="0" smtClean="0">
                <a:solidFill>
                  <a:srgbClr val="000000"/>
                </a:solidFill>
              </a:rPr>
              <a:t>von 1 </a:t>
            </a:r>
            <a:r>
              <a:rPr lang="en-US" sz="2000" dirty="0" err="1" smtClean="0">
                <a:solidFill>
                  <a:srgbClr val="000000"/>
                </a:solidFill>
              </a:rPr>
              <a:t>zu</a:t>
            </a:r>
            <a:r>
              <a:rPr lang="en-US" sz="2000" dirty="0" smtClean="0">
                <a:solidFill>
                  <a:srgbClr val="000000"/>
                </a:solidFill>
              </a:rPr>
              <a:t> 2 GHz: 8 </a:t>
            </a:r>
            <a:r>
              <a:rPr lang="en-US" sz="2000" dirty="0" err="1" smtClean="0">
                <a:solidFill>
                  <a:srgbClr val="000000"/>
                </a:solidFill>
              </a:rPr>
              <a:t>Monate</a:t>
            </a:r>
            <a:endParaRPr lang="en-US" sz="2000" dirty="0"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de-CH" noProof="0" dirty="0" smtClean="0"/>
              <a:t>Einige interne Faktoren</a:t>
            </a:r>
            <a:endParaRPr lang="de-CH" noProof="0" dirty="0"/>
          </a:p>
        </p:txBody>
      </p:sp>
      <p:sp>
        <p:nvSpPr>
          <p:cNvPr id="273411" name="Rectangle 3"/>
          <p:cNvSpPr>
            <a:spLocks noGrp="1" noChangeArrowheads="1"/>
          </p:cNvSpPr>
          <p:nvPr>
            <p:ph type="body" idx="1"/>
          </p:nvPr>
        </p:nvSpPr>
        <p:spPr/>
        <p:txBody>
          <a:bodyPr/>
          <a:lstStyle/>
          <a:p>
            <a:r>
              <a:rPr lang="de-CH" noProof="0" dirty="0" err="1" smtClean="0"/>
              <a:t>Modularität</a:t>
            </a:r>
            <a:r>
              <a:rPr lang="de-CH" dirty="0" smtClean="0"/>
              <a:t>, Geheimnisprinzip</a:t>
            </a:r>
            <a:endParaRPr lang="de-CH" noProof="0" dirty="0" smtClean="0"/>
          </a:p>
          <a:p>
            <a:r>
              <a:rPr lang="de-CH" noProof="0" dirty="0" smtClean="0"/>
              <a:t>Einhaltung von Stilregeln</a:t>
            </a:r>
          </a:p>
          <a:p>
            <a:r>
              <a:rPr lang="de-CH" dirty="0" smtClean="0"/>
              <a:t>Klare Kommentare</a:t>
            </a:r>
            <a:endParaRPr lang="de-CH" noProof="0" dirty="0" smtClean="0"/>
          </a:p>
          <a:p>
            <a:r>
              <a:rPr lang="de-CH" noProof="0" dirty="0" smtClean="0"/>
              <a:t>Konsistenz</a:t>
            </a:r>
          </a:p>
          <a:p>
            <a:r>
              <a:rPr lang="de-CH" noProof="0" dirty="0" smtClean="0"/>
              <a:t>Struktur</a:t>
            </a:r>
          </a:p>
          <a:p>
            <a:r>
              <a:rPr lang="de-CH" dirty="0" smtClean="0"/>
              <a:t>Gebrauch von Entwurfsmustern </a:t>
            </a:r>
            <a:endParaRPr lang="de-CH" noProof="0" dirty="0" smtClean="0"/>
          </a:p>
          <a:p>
            <a:r>
              <a:rPr lang="de-CH" noProof="0" dirty="0" smtClean="0"/>
              <a:t>...</a:t>
            </a:r>
            <a:endParaRPr lang="de-CH" noProof="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248400" y="115200"/>
            <a:ext cx="7272338" cy="435600"/>
          </a:xfrm>
        </p:spPr>
        <p:txBody>
          <a:bodyPr/>
          <a:lstStyle/>
          <a:p>
            <a:r>
              <a:rPr lang="de-CH" sz="2800" noProof="0" dirty="0" smtClean="0"/>
              <a:t>Softwarequalität: Produkt </a:t>
            </a:r>
            <a:r>
              <a:rPr lang="de-CH" sz="2800" noProof="0" dirty="0" err="1" smtClean="0"/>
              <a:t>vs.</a:t>
            </a:r>
            <a:r>
              <a:rPr lang="de-CH" sz="2800" noProof="0" dirty="0" smtClean="0"/>
              <a:t> Prozess</a:t>
            </a:r>
            <a:endParaRPr lang="de-CH" sz="2800" noProof="0" dirty="0"/>
          </a:p>
        </p:txBody>
      </p:sp>
      <p:sp>
        <p:nvSpPr>
          <p:cNvPr id="474115" name="Rectangle 3"/>
          <p:cNvSpPr>
            <a:spLocks noGrp="1" noChangeArrowheads="1"/>
          </p:cNvSpPr>
          <p:nvPr>
            <p:ph type="body" idx="1"/>
          </p:nvPr>
        </p:nvSpPr>
        <p:spPr>
          <a:xfrm>
            <a:off x="350838" y="1306513"/>
            <a:ext cx="8248650" cy="4878387"/>
          </a:xfrm>
        </p:spPr>
        <p:txBody>
          <a:bodyPr/>
          <a:lstStyle/>
          <a:p>
            <a:r>
              <a:rPr lang="de-CH" noProof="0" dirty="0" smtClean="0">
                <a:solidFill>
                  <a:srgbClr val="CC0000"/>
                </a:solidFill>
              </a:rPr>
              <a:t> </a:t>
            </a:r>
            <a:r>
              <a:rPr lang="de-CH" noProof="0" dirty="0" smtClean="0">
                <a:solidFill>
                  <a:srgbClr val="990000"/>
                </a:solidFill>
              </a:rPr>
              <a:t>Produkt</a:t>
            </a:r>
            <a:r>
              <a:rPr lang="de-CH" noProof="0" dirty="0" smtClean="0"/>
              <a:t>: Eigenschaften der resultierenden Software</a:t>
            </a:r>
            <a:br>
              <a:rPr lang="de-CH" noProof="0" dirty="0" smtClean="0"/>
            </a:br>
            <a:r>
              <a:rPr lang="de-CH" noProof="0" dirty="0" smtClean="0"/>
              <a:t/>
            </a:r>
            <a:br>
              <a:rPr lang="de-CH" noProof="0" dirty="0" smtClean="0"/>
            </a:br>
            <a:r>
              <a:rPr lang="de-CH" noProof="0" dirty="0" smtClean="0"/>
              <a:t>		z.B.: Korrektheit, Effizienz</a:t>
            </a:r>
            <a:br>
              <a:rPr lang="de-CH" noProof="0" dirty="0" smtClean="0"/>
            </a:br>
            <a:r>
              <a:rPr lang="de-CH" noProof="0" dirty="0" smtClean="0"/>
              <a:t/>
            </a:r>
            <a:br>
              <a:rPr lang="de-CH" noProof="0" dirty="0" smtClean="0"/>
            </a:br>
            <a:r>
              <a:rPr lang="de-CH" noProof="0" dirty="0" smtClean="0"/>
              <a:t>	</a:t>
            </a:r>
          </a:p>
          <a:p>
            <a:r>
              <a:rPr lang="de-CH" noProof="0" dirty="0" smtClean="0">
                <a:solidFill>
                  <a:srgbClr val="CC0000"/>
                </a:solidFill>
              </a:rPr>
              <a:t> </a:t>
            </a:r>
            <a:r>
              <a:rPr lang="de-CH" noProof="0" dirty="0" smtClean="0">
                <a:solidFill>
                  <a:srgbClr val="990000"/>
                </a:solidFill>
              </a:rPr>
              <a:t>Prozess</a:t>
            </a:r>
            <a:r>
              <a:rPr lang="de-CH" noProof="0" dirty="0" smtClean="0"/>
              <a:t>: Eigenschaften der Prozeduren, die zur 	Produktion und </a:t>
            </a:r>
            <a:r>
              <a:rPr lang="de-CH" noProof="0" dirty="0" err="1" smtClean="0"/>
              <a:t>Unterhaltun</a:t>
            </a:r>
            <a:r>
              <a:rPr lang="de-CH" dirty="0" smtClean="0"/>
              <a:t>g der Software 	gebraucht werden.</a:t>
            </a:r>
            <a:endParaRPr lang="de-CH" noProof="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de-CH" noProof="0" dirty="0" smtClean="0"/>
              <a:t>Einige externe Faktoren</a:t>
            </a:r>
            <a:endParaRPr lang="de-CH" noProof="0" dirty="0"/>
          </a:p>
        </p:txBody>
      </p:sp>
      <p:sp>
        <p:nvSpPr>
          <p:cNvPr id="268291" name="Rectangle 3"/>
          <p:cNvSpPr>
            <a:spLocks noGrp="1" noChangeArrowheads="1"/>
          </p:cNvSpPr>
          <p:nvPr>
            <p:ph type="body" sz="half" idx="1"/>
          </p:nvPr>
        </p:nvSpPr>
        <p:spPr>
          <a:xfrm>
            <a:off x="254000" y="1085850"/>
            <a:ext cx="3926114" cy="2408464"/>
          </a:xfrm>
          <a:prstGeom prst="roundRect">
            <a:avLst>
              <a:gd name="adj" fmla="val 8295"/>
            </a:avLst>
          </a:prstGeom>
          <a:solidFill>
            <a:srgbClr val="99FF99"/>
          </a:solidFill>
          <a:ln w="9525">
            <a:solidFill>
              <a:srgbClr val="800000">
                <a:alpha val="34000"/>
              </a:srgbClr>
            </a:solidFill>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marL="0" indent="0">
              <a:lnSpc>
                <a:spcPct val="90000"/>
              </a:lnSpc>
            </a:pPr>
            <a:r>
              <a:rPr lang="en-US" sz="2000" dirty="0" err="1" smtClean="0">
                <a:solidFill>
                  <a:srgbClr val="990000"/>
                </a:solidFill>
              </a:rPr>
              <a:t>Produkt</a:t>
            </a:r>
            <a:r>
              <a:rPr lang="en-US" sz="2000" dirty="0" err="1" smtClean="0"/>
              <a:t>qualität</a:t>
            </a:r>
            <a:r>
              <a:rPr lang="en-US" sz="2000" dirty="0" smtClean="0"/>
              <a:t> (</a:t>
            </a:r>
            <a:r>
              <a:rPr lang="en-US" sz="2000" dirty="0" err="1" smtClean="0"/>
              <a:t>unmittelbar</a:t>
            </a:r>
            <a:r>
              <a:rPr lang="en-US" sz="2000" dirty="0" smtClean="0"/>
              <a:t>):</a:t>
            </a:r>
            <a:endParaRPr lang="en-US" sz="2000" dirty="0"/>
          </a:p>
          <a:p>
            <a:pPr lvl="1">
              <a:lnSpc>
                <a:spcPct val="90000"/>
              </a:lnSpc>
            </a:pPr>
            <a:r>
              <a:rPr lang="en-US" sz="2000" dirty="0" err="1" smtClean="0"/>
              <a:t>Verlässlichkeit</a:t>
            </a:r>
            <a:endParaRPr lang="en-US" sz="2000" dirty="0"/>
          </a:p>
          <a:p>
            <a:pPr lvl="1">
              <a:lnSpc>
                <a:spcPct val="90000"/>
              </a:lnSpc>
            </a:pPr>
            <a:r>
              <a:rPr lang="en-US" sz="2000" dirty="0" err="1" smtClean="0"/>
              <a:t>Effizienz</a:t>
            </a:r>
            <a:endParaRPr lang="en-US" sz="2000" dirty="0"/>
          </a:p>
          <a:p>
            <a:pPr lvl="1">
              <a:lnSpc>
                <a:spcPct val="90000"/>
              </a:lnSpc>
            </a:pPr>
            <a:r>
              <a:rPr lang="en-US" sz="2000" dirty="0" err="1" smtClean="0"/>
              <a:t>Einfachheit</a:t>
            </a:r>
            <a:r>
              <a:rPr lang="en-US" sz="2000" dirty="0" smtClean="0"/>
              <a:t> des </a:t>
            </a:r>
            <a:r>
              <a:rPr lang="en-US" sz="2000" dirty="0" err="1" smtClean="0"/>
              <a:t>Gebrauchs</a:t>
            </a:r>
            <a:endParaRPr lang="en-US" sz="2000" dirty="0"/>
          </a:p>
          <a:p>
            <a:pPr lvl="1">
              <a:lnSpc>
                <a:spcPct val="90000"/>
              </a:lnSpc>
            </a:pPr>
            <a:r>
              <a:rPr lang="en-US" sz="2000" dirty="0" err="1" smtClean="0"/>
              <a:t>Einfachheit</a:t>
            </a:r>
            <a:r>
              <a:rPr lang="en-US" sz="2000" dirty="0" smtClean="0"/>
              <a:t> des </a:t>
            </a:r>
            <a:r>
              <a:rPr lang="en-US" sz="2000" dirty="0" err="1" smtClean="0"/>
              <a:t>Erlernens</a:t>
            </a:r>
            <a:endParaRPr lang="en-US" sz="2000" dirty="0"/>
          </a:p>
          <a:p>
            <a:pPr marL="0" indent="0">
              <a:lnSpc>
                <a:spcPct val="90000"/>
              </a:lnSpc>
            </a:pPr>
            <a:endParaRPr lang="en-US" sz="2000" dirty="0"/>
          </a:p>
        </p:txBody>
      </p:sp>
      <p:sp>
        <p:nvSpPr>
          <p:cNvPr id="268293" name="Rectangle 5"/>
          <p:cNvSpPr>
            <a:spLocks noChangeArrowheads="1"/>
          </p:cNvSpPr>
          <p:nvPr/>
        </p:nvSpPr>
        <p:spPr bwMode="auto">
          <a:xfrm>
            <a:off x="4273550" y="2379663"/>
            <a:ext cx="4584700" cy="2627766"/>
          </a:xfrm>
          <a:prstGeom prst="roundRect">
            <a:avLst>
              <a:gd name="adj" fmla="val 7133"/>
            </a:avLst>
          </a:prstGeom>
          <a:solidFill>
            <a:schemeClr val="accent1"/>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20000"/>
              </a:spcBef>
              <a:buFont typeface="Wingdings" pitchFamily="2" charset="2"/>
              <a:buNone/>
            </a:pPr>
            <a:r>
              <a:rPr lang="en-US" sz="2000" dirty="0" err="1" smtClean="0">
                <a:solidFill>
                  <a:srgbClr val="990000"/>
                </a:solidFill>
                <a:latin typeface="Comic Sans MS" pitchFamily="66" charset="0"/>
              </a:rPr>
              <a:t>Prozess</a:t>
            </a:r>
            <a:r>
              <a:rPr lang="en-US" sz="2000" dirty="0" err="1" smtClean="0">
                <a:latin typeface="Comic Sans MS" pitchFamily="66" charset="0"/>
              </a:rPr>
              <a:t>qualität</a:t>
            </a:r>
            <a:r>
              <a:rPr lang="en-US" sz="2000" dirty="0" smtClean="0">
                <a:latin typeface="Comic Sans MS" pitchFamily="66" charset="0"/>
              </a:rPr>
              <a: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Produktionsgeschwindigkeit</a:t>
            </a:r>
            <a:r>
              <a:rPr lang="en-US" sz="2000" dirty="0" smtClean="0">
                <a:latin typeface="Comic Sans MS" pitchFamily="66" charset="0"/>
              </a:rPr>
              <a:t> (</a:t>
            </a:r>
            <a:r>
              <a:rPr lang="en-US" sz="2000" dirty="0" err="1" smtClean="0">
                <a:latin typeface="Comic Sans MS" pitchFamily="66" charset="0"/>
              </a:rPr>
              <a:t>Pünktlichkeit</a:t>
            </a:r>
            <a:r>
              <a:rPr lang="en-US" sz="2000" dirty="0" smtClean="0">
                <a:latin typeface="Comic Sans MS" pitchFamily="66" charset="0"/>
              </a:rPr>
              <a: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Kosteneffizienz</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Voraussagbarkeit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Reproduzierbarkeit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Selbstverbesserung</a:t>
            </a:r>
            <a:endParaRPr lang="en-US" sz="2000" dirty="0">
              <a:latin typeface="Comic Sans MS" pitchFamily="66" charset="0"/>
            </a:endParaRPr>
          </a:p>
          <a:p>
            <a:pPr>
              <a:lnSpc>
                <a:spcPct val="90000"/>
              </a:lnSpc>
              <a:spcBef>
                <a:spcPct val="20000"/>
              </a:spcBef>
              <a:buFont typeface="Wingdings" pitchFamily="2" charset="2"/>
              <a:buNone/>
            </a:pPr>
            <a:endParaRPr lang="en-US" sz="2000" dirty="0">
              <a:latin typeface="Comic Sans MS" pitchFamily="66" charset="0"/>
            </a:endParaRPr>
          </a:p>
        </p:txBody>
      </p:sp>
      <p:sp>
        <p:nvSpPr>
          <p:cNvPr id="268294" name="Rectangle 6"/>
          <p:cNvSpPr>
            <a:spLocks noChangeArrowheads="1"/>
          </p:cNvSpPr>
          <p:nvPr/>
        </p:nvSpPr>
        <p:spPr bwMode="auto">
          <a:xfrm>
            <a:off x="288925" y="4365625"/>
            <a:ext cx="3783013" cy="1806575"/>
          </a:xfrm>
          <a:prstGeom prst="roundRect">
            <a:avLst>
              <a:gd name="adj" fmla="val 10193"/>
            </a:avLst>
          </a:prstGeom>
          <a:solidFill>
            <a:srgbClr val="FFFF66"/>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20000"/>
              </a:spcBef>
              <a:buFont typeface="Wingdings" pitchFamily="2" charset="2"/>
              <a:buNone/>
            </a:pPr>
            <a:r>
              <a:rPr lang="en-US" sz="2000" dirty="0" err="1" smtClean="0">
                <a:latin typeface="Comic Sans MS" pitchFamily="66" charset="0"/>
              </a:rPr>
              <a:t>Produktqualität</a:t>
            </a:r>
            <a:r>
              <a:rPr lang="en-US" sz="2000" dirty="0" smtClean="0">
                <a:latin typeface="Comic Sans MS" pitchFamily="66" charset="0"/>
              </a:rPr>
              <a:t> (</a:t>
            </a:r>
            <a:r>
              <a:rPr lang="en-US" sz="2000" dirty="0" err="1" smtClean="0">
                <a:solidFill>
                  <a:srgbClr val="990000"/>
                </a:solidFill>
                <a:latin typeface="Comic Sans MS" pitchFamily="66" charset="0"/>
              </a:rPr>
              <a:t>langfristig</a:t>
            </a:r>
            <a:r>
              <a:rPr lang="en-US" sz="2000" dirty="0" smtClean="0">
                <a:latin typeface="Comic Sans MS" pitchFamily="66" charset="0"/>
              </a:rPr>
              <a: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Erweiterbarkeit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Wiederverwendbarkeit</a:t>
            </a:r>
            <a:endParaRPr lang="en-US" sz="2000" dirty="0">
              <a:latin typeface="Comic Sans MS" pitchFamily="66" charset="0"/>
            </a:endParaRPr>
          </a:p>
          <a:p>
            <a:pPr marL="742950" lvl="1" indent="-285750">
              <a:spcBef>
                <a:spcPct val="20000"/>
              </a:spcBef>
              <a:buClr>
                <a:srgbClr val="990000"/>
              </a:buClr>
              <a:buSzPct val="80000"/>
              <a:buFont typeface="Wingdings" pitchFamily="2" charset="2"/>
              <a:buChar char="Ø"/>
            </a:pPr>
            <a:r>
              <a:rPr lang="en-US" sz="2000" dirty="0" err="1" smtClean="0">
                <a:latin typeface="Comic Sans MS" pitchFamily="66" charset="0"/>
              </a:rPr>
              <a:t>Portabilität</a:t>
            </a:r>
            <a:endParaRPr lang="en-US" sz="2000" dirty="0">
              <a:latin typeface="Comic Sans MS" pitchFamily="66" charset="0"/>
            </a:endParaRPr>
          </a:p>
          <a:p>
            <a:pPr>
              <a:lnSpc>
                <a:spcPct val="90000"/>
              </a:lnSpc>
              <a:spcBef>
                <a:spcPct val="20000"/>
              </a:spcBef>
              <a:buFont typeface="Wingdings" pitchFamily="2" charset="2"/>
              <a:buNone/>
            </a:pPr>
            <a:endParaRPr lang="en-US" sz="20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29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829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82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82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8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82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82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8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uiExpand="1" build="p" animBg="1"/>
      <p:bldP spid="268293" grpId="0" animBg="1"/>
      <p:bldP spid="26829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de-CH" noProof="0" dirty="0" smtClean="0"/>
              <a:t>Verlässlichkeit</a:t>
            </a:r>
            <a:endParaRPr lang="de-CH" noProof="0" dirty="0"/>
          </a:p>
        </p:txBody>
      </p:sp>
      <p:sp>
        <p:nvSpPr>
          <p:cNvPr id="478211" name="Rectangle 3"/>
          <p:cNvSpPr>
            <a:spLocks noGrp="1" noChangeArrowheads="1"/>
          </p:cNvSpPr>
          <p:nvPr>
            <p:ph type="body" idx="1"/>
          </p:nvPr>
        </p:nvSpPr>
        <p:spPr>
          <a:xfrm>
            <a:off x="179387" y="1268413"/>
            <a:ext cx="4291013" cy="5113337"/>
          </a:xfrm>
        </p:spPr>
        <p:txBody>
          <a:bodyPr/>
          <a:lstStyle/>
          <a:p>
            <a:pPr>
              <a:lnSpc>
                <a:spcPct val="90000"/>
              </a:lnSpc>
            </a:pPr>
            <a:r>
              <a:rPr lang="de-CH" sz="2000" noProof="0" dirty="0" smtClean="0">
                <a:solidFill>
                  <a:srgbClr val="990000"/>
                </a:solidFill>
              </a:rPr>
              <a:t>Korrektheit:</a:t>
            </a:r>
            <a:r>
              <a:rPr lang="de-CH" sz="2000" noProof="0" dirty="0" smtClean="0"/>
              <a:t/>
            </a:r>
            <a:br>
              <a:rPr lang="de-CH" sz="2000" noProof="0" dirty="0" smtClean="0"/>
            </a:br>
            <a:r>
              <a:rPr lang="de-CH" sz="2000" noProof="0" dirty="0" smtClean="0"/>
              <a:t>Die Fähigkeit des Systems, in spezifizierten Fällen der Spezifikation entsprechend zu arbeiten</a:t>
            </a:r>
          </a:p>
          <a:p>
            <a:pPr>
              <a:lnSpc>
                <a:spcPct val="90000"/>
              </a:lnSpc>
            </a:pPr>
            <a:endParaRPr lang="de-CH" sz="2000" noProof="0" dirty="0" smtClean="0"/>
          </a:p>
          <a:p>
            <a:pPr>
              <a:lnSpc>
                <a:spcPct val="90000"/>
              </a:lnSpc>
            </a:pPr>
            <a:r>
              <a:rPr lang="de-CH" sz="2000" noProof="0" dirty="0" smtClean="0">
                <a:solidFill>
                  <a:srgbClr val="990000"/>
                </a:solidFill>
              </a:rPr>
              <a:t>Robustheit:</a:t>
            </a:r>
            <a:r>
              <a:rPr lang="de-CH" sz="2000" noProof="0" dirty="0" smtClean="0"/>
              <a:t/>
            </a:r>
            <a:br>
              <a:rPr lang="de-CH" sz="2000" noProof="0" dirty="0" smtClean="0"/>
            </a:br>
            <a:r>
              <a:rPr lang="de-CH" sz="2000" noProof="0" dirty="0" smtClean="0"/>
              <a:t>Die Fähigkeit des Systems, sich</a:t>
            </a:r>
            <a:br>
              <a:rPr lang="de-CH" sz="2000" noProof="0" dirty="0" smtClean="0"/>
            </a:br>
            <a:r>
              <a:rPr lang="de-CH" sz="2000" noProof="0" dirty="0" smtClean="0"/>
              <a:t>in nicht spezifizierten Fällen angemessen zu verhalten</a:t>
            </a:r>
          </a:p>
          <a:p>
            <a:pPr>
              <a:lnSpc>
                <a:spcPct val="90000"/>
              </a:lnSpc>
            </a:pPr>
            <a:endParaRPr lang="de-CH" sz="2000" noProof="0" dirty="0" smtClean="0"/>
          </a:p>
          <a:p>
            <a:pPr>
              <a:lnSpc>
                <a:spcPct val="90000"/>
              </a:lnSpc>
            </a:pPr>
            <a:r>
              <a:rPr lang="de-CH" sz="2000" noProof="0" dirty="0" smtClean="0">
                <a:solidFill>
                  <a:srgbClr val="990000"/>
                </a:solidFill>
              </a:rPr>
              <a:t>Sicherheit:</a:t>
            </a:r>
            <a:r>
              <a:rPr lang="de-CH" sz="2000" noProof="0" dirty="0" smtClean="0"/>
              <a:t/>
            </a:r>
            <a:br>
              <a:rPr lang="de-CH" sz="2000" noProof="0" dirty="0" smtClean="0"/>
            </a:br>
            <a:r>
              <a:rPr lang="de-CH" sz="2000" noProof="0" dirty="0" smtClean="0"/>
              <a:t>Die Fähigkeit des Systems, sich und seine Daten gegen feindlichen Gebrauch zu schützen</a:t>
            </a:r>
            <a:endParaRPr lang="de-CH" sz="2000" noProof="0" dirty="0"/>
          </a:p>
        </p:txBody>
      </p:sp>
      <p:sp>
        <p:nvSpPr>
          <p:cNvPr id="478212" name="Text Box 4"/>
          <p:cNvSpPr txBox="1">
            <a:spLocks noChangeArrowheads="1"/>
          </p:cNvSpPr>
          <p:nvPr/>
        </p:nvSpPr>
        <p:spPr bwMode="auto">
          <a:xfrm>
            <a:off x="4140200" y="3771900"/>
            <a:ext cx="1511300" cy="369332"/>
          </a:xfrm>
          <a:prstGeom prst="rect">
            <a:avLst/>
          </a:prstGeom>
          <a:noFill/>
          <a:ln w="9525">
            <a:noFill/>
            <a:miter lim="800000"/>
            <a:headEnd/>
            <a:tailEnd/>
          </a:ln>
          <a:effectLst/>
        </p:spPr>
        <p:txBody>
          <a:bodyPr>
            <a:spAutoFit/>
          </a:bodyPr>
          <a:lstStyle/>
          <a:p>
            <a:pPr>
              <a:spcBef>
                <a:spcPct val="50000"/>
              </a:spcBef>
            </a:pPr>
            <a:r>
              <a:rPr lang="en-US" sz="1800" b="1" i="1" dirty="0" err="1" smtClean="0"/>
              <a:t>Korrektheit</a:t>
            </a:r>
            <a:endParaRPr lang="en-US" sz="1800" dirty="0"/>
          </a:p>
        </p:txBody>
      </p:sp>
      <p:sp>
        <p:nvSpPr>
          <p:cNvPr id="478213" name="Text Box 5"/>
          <p:cNvSpPr txBox="1">
            <a:spLocks noChangeArrowheads="1"/>
          </p:cNvSpPr>
          <p:nvPr/>
        </p:nvSpPr>
        <p:spPr bwMode="auto">
          <a:xfrm>
            <a:off x="5437188" y="4130675"/>
            <a:ext cx="1511300" cy="369332"/>
          </a:xfrm>
          <a:prstGeom prst="rect">
            <a:avLst/>
          </a:prstGeom>
          <a:noFill/>
          <a:ln w="9525">
            <a:noFill/>
            <a:miter lim="800000"/>
            <a:headEnd/>
            <a:tailEnd/>
          </a:ln>
          <a:effectLst/>
        </p:spPr>
        <p:txBody>
          <a:bodyPr>
            <a:spAutoFit/>
          </a:bodyPr>
          <a:lstStyle/>
          <a:p>
            <a:pPr>
              <a:spcBef>
                <a:spcPct val="50000"/>
              </a:spcBef>
            </a:pPr>
            <a:r>
              <a:rPr lang="en-US" sz="1800" b="1" i="1" dirty="0" err="1" smtClean="0"/>
              <a:t>Robustheit</a:t>
            </a:r>
            <a:endParaRPr lang="en-US" sz="1800" dirty="0"/>
          </a:p>
        </p:txBody>
      </p:sp>
      <p:sp>
        <p:nvSpPr>
          <p:cNvPr id="478214" name="Text Box 6"/>
          <p:cNvSpPr txBox="1">
            <a:spLocks noChangeArrowheads="1"/>
          </p:cNvSpPr>
          <p:nvPr/>
        </p:nvSpPr>
        <p:spPr bwMode="auto">
          <a:xfrm>
            <a:off x="7453313" y="4419600"/>
            <a:ext cx="1511300" cy="369332"/>
          </a:xfrm>
          <a:prstGeom prst="rect">
            <a:avLst/>
          </a:prstGeom>
          <a:noFill/>
          <a:ln w="9525">
            <a:noFill/>
            <a:miter lim="800000"/>
            <a:headEnd/>
            <a:tailEnd/>
          </a:ln>
          <a:effectLst/>
        </p:spPr>
        <p:txBody>
          <a:bodyPr>
            <a:spAutoFit/>
          </a:bodyPr>
          <a:lstStyle/>
          <a:p>
            <a:pPr>
              <a:spcBef>
                <a:spcPct val="50000"/>
              </a:spcBef>
            </a:pPr>
            <a:r>
              <a:rPr lang="en-US" sz="1800" b="1" i="1" dirty="0" err="1" smtClean="0"/>
              <a:t>Sicherheit</a:t>
            </a:r>
            <a:endParaRPr lang="en-US" sz="1800" dirty="0"/>
          </a:p>
        </p:txBody>
      </p:sp>
      <p:grpSp>
        <p:nvGrpSpPr>
          <p:cNvPr id="2" name="Group 7"/>
          <p:cNvGrpSpPr>
            <a:grpSpLocks/>
          </p:cNvGrpSpPr>
          <p:nvPr/>
        </p:nvGrpSpPr>
        <p:grpSpPr bwMode="auto">
          <a:xfrm>
            <a:off x="4284663" y="2332038"/>
            <a:ext cx="4679950" cy="1439862"/>
            <a:chOff x="2699" y="709"/>
            <a:chExt cx="2948" cy="907"/>
          </a:xfrm>
        </p:grpSpPr>
        <p:sp>
          <p:nvSpPr>
            <p:cNvPr id="478216" name="Oval 8"/>
            <p:cNvSpPr>
              <a:spLocks noChangeArrowheads="1"/>
            </p:cNvSpPr>
            <p:nvPr/>
          </p:nvSpPr>
          <p:spPr bwMode="auto">
            <a:xfrm>
              <a:off x="2699" y="709"/>
              <a:ext cx="2948" cy="907"/>
            </a:xfrm>
            <a:prstGeom prst="ellipse">
              <a:avLst/>
            </a:prstGeom>
            <a:solidFill>
              <a:srgbClr val="FF6600"/>
            </a:solidFill>
            <a:ln w="9525">
              <a:solidFill>
                <a:schemeClr val="tx1"/>
              </a:solidFill>
              <a:round/>
              <a:headEnd/>
              <a:tailEnd/>
            </a:ln>
            <a:effectLst/>
          </p:spPr>
          <p:txBody>
            <a:bodyPr wrap="none" anchor="ctr"/>
            <a:lstStyle/>
            <a:p>
              <a:endParaRPr lang="de-CH"/>
            </a:p>
          </p:txBody>
        </p:sp>
        <p:sp>
          <p:nvSpPr>
            <p:cNvPr id="478217" name="Text Box 9"/>
            <p:cNvSpPr txBox="1">
              <a:spLocks noChangeArrowheads="1"/>
            </p:cNvSpPr>
            <p:nvPr/>
          </p:nvSpPr>
          <p:spPr bwMode="auto">
            <a:xfrm>
              <a:off x="4558" y="1051"/>
              <a:ext cx="998" cy="330"/>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accent2"/>
                  </a:solidFill>
                </a:rPr>
                <a:t>FEINDLICHER GEBRAUCH</a:t>
              </a:r>
              <a:endParaRPr lang="en-US" sz="1400" b="1" dirty="0">
                <a:solidFill>
                  <a:schemeClr val="accent2"/>
                </a:solidFill>
              </a:endParaRPr>
            </a:p>
          </p:txBody>
        </p:sp>
      </p:grpSp>
      <p:grpSp>
        <p:nvGrpSpPr>
          <p:cNvPr id="3" name="Group 10"/>
          <p:cNvGrpSpPr>
            <a:grpSpLocks/>
          </p:cNvGrpSpPr>
          <p:nvPr/>
        </p:nvGrpSpPr>
        <p:grpSpPr bwMode="auto">
          <a:xfrm>
            <a:off x="4284663" y="2506663"/>
            <a:ext cx="2879725" cy="1049337"/>
            <a:chOff x="2699" y="792"/>
            <a:chExt cx="1814" cy="661"/>
          </a:xfrm>
        </p:grpSpPr>
        <p:sp>
          <p:nvSpPr>
            <p:cNvPr id="478219" name="Oval 11"/>
            <p:cNvSpPr>
              <a:spLocks noChangeArrowheads="1"/>
            </p:cNvSpPr>
            <p:nvPr/>
          </p:nvSpPr>
          <p:spPr bwMode="auto">
            <a:xfrm>
              <a:off x="2699" y="792"/>
              <a:ext cx="1814" cy="661"/>
            </a:xfrm>
            <a:prstGeom prst="ellipse">
              <a:avLst/>
            </a:prstGeom>
            <a:solidFill>
              <a:srgbClr val="99FF33"/>
            </a:solidFill>
            <a:ln w="9525">
              <a:solidFill>
                <a:schemeClr val="tx1"/>
              </a:solidFill>
              <a:round/>
              <a:headEnd/>
              <a:tailEnd/>
            </a:ln>
            <a:effectLst/>
          </p:spPr>
          <p:txBody>
            <a:bodyPr wrap="none" anchor="ctr"/>
            <a:lstStyle/>
            <a:p>
              <a:endParaRPr lang="de-CH"/>
            </a:p>
          </p:txBody>
        </p:sp>
        <p:sp>
          <p:nvSpPr>
            <p:cNvPr id="478220" name="Text Box 12"/>
            <p:cNvSpPr txBox="1">
              <a:spLocks noChangeArrowheads="1"/>
            </p:cNvSpPr>
            <p:nvPr/>
          </p:nvSpPr>
          <p:spPr bwMode="auto">
            <a:xfrm>
              <a:off x="3856" y="1026"/>
              <a:ext cx="635" cy="192"/>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accent2"/>
                  </a:solidFill>
                </a:rPr>
                <a:t>FEHLER</a:t>
              </a:r>
              <a:endParaRPr lang="en-US" sz="1400" b="1" dirty="0">
                <a:solidFill>
                  <a:schemeClr val="accent2"/>
                </a:solidFill>
              </a:endParaRPr>
            </a:p>
          </p:txBody>
        </p:sp>
      </p:grpSp>
      <p:grpSp>
        <p:nvGrpSpPr>
          <p:cNvPr id="4" name="Group 13"/>
          <p:cNvGrpSpPr>
            <a:grpSpLocks/>
          </p:cNvGrpSpPr>
          <p:nvPr/>
        </p:nvGrpSpPr>
        <p:grpSpPr bwMode="auto">
          <a:xfrm>
            <a:off x="4283075" y="2690813"/>
            <a:ext cx="1809750" cy="720725"/>
            <a:chOff x="2698" y="2341"/>
            <a:chExt cx="1140" cy="454"/>
          </a:xfrm>
        </p:grpSpPr>
        <p:sp>
          <p:nvSpPr>
            <p:cNvPr id="478222" name="Oval 14"/>
            <p:cNvSpPr>
              <a:spLocks noChangeArrowheads="1"/>
            </p:cNvSpPr>
            <p:nvPr/>
          </p:nvSpPr>
          <p:spPr bwMode="auto">
            <a:xfrm>
              <a:off x="2698" y="2341"/>
              <a:ext cx="1140" cy="454"/>
            </a:xfrm>
            <a:prstGeom prst="ellipse">
              <a:avLst/>
            </a:prstGeom>
            <a:solidFill>
              <a:srgbClr val="FFFF99"/>
            </a:solidFill>
            <a:ln w="9525">
              <a:solidFill>
                <a:schemeClr val="tx1"/>
              </a:solidFill>
              <a:round/>
              <a:headEnd/>
              <a:tailEnd/>
            </a:ln>
            <a:effectLst/>
          </p:spPr>
          <p:txBody>
            <a:bodyPr wrap="none" anchor="ctr"/>
            <a:lstStyle/>
            <a:p>
              <a:endParaRPr lang="de-CH"/>
            </a:p>
          </p:txBody>
        </p:sp>
        <p:sp>
          <p:nvSpPr>
            <p:cNvPr id="478223" name="Text Box 15"/>
            <p:cNvSpPr txBox="1">
              <a:spLocks noChangeArrowheads="1"/>
            </p:cNvSpPr>
            <p:nvPr/>
          </p:nvSpPr>
          <p:spPr bwMode="auto">
            <a:xfrm>
              <a:off x="2744" y="2461"/>
              <a:ext cx="1074" cy="194"/>
            </a:xfrm>
            <a:prstGeom prst="rect">
              <a:avLst/>
            </a:prstGeom>
            <a:noFill/>
            <a:ln w="9525">
              <a:noFill/>
              <a:miter lim="800000"/>
              <a:headEnd/>
              <a:tailEnd/>
            </a:ln>
            <a:effectLst/>
          </p:spPr>
          <p:txBody>
            <a:bodyPr wrap="square">
              <a:spAutoFit/>
            </a:bodyPr>
            <a:lstStyle/>
            <a:p>
              <a:pPr>
                <a:spcBef>
                  <a:spcPct val="50000"/>
                </a:spcBef>
              </a:pPr>
              <a:r>
                <a:rPr lang="en-US" sz="1400" b="1" dirty="0" smtClean="0">
                  <a:solidFill>
                    <a:schemeClr val="accent2"/>
                  </a:solidFill>
                </a:rPr>
                <a:t>SPEZIFIKATION</a:t>
              </a:r>
              <a:endParaRPr lang="en-US" sz="1400" b="1" dirty="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78212"/>
                                        </p:tgtEl>
                                        <p:attrNameLst>
                                          <p:attrName>style.visibility</p:attrName>
                                        </p:attrNameLst>
                                      </p:cBhvr>
                                      <p:to>
                                        <p:strVal val="visible"/>
                                      </p:to>
                                    </p:set>
                                    <p:anim calcmode="lin" valueType="num">
                                      <p:cBhvr additive="base">
                                        <p:cTn id="12" dur="500" fill="hold"/>
                                        <p:tgtEl>
                                          <p:spTgt spid="478212"/>
                                        </p:tgtEl>
                                        <p:attrNameLst>
                                          <p:attrName>ppt_x</p:attrName>
                                        </p:attrNameLst>
                                      </p:cBhvr>
                                      <p:tavLst>
                                        <p:tav tm="0">
                                          <p:val>
                                            <p:strVal val="#ppt_x"/>
                                          </p:val>
                                        </p:tav>
                                        <p:tav tm="100000">
                                          <p:val>
                                            <p:strVal val="#ppt_x"/>
                                          </p:val>
                                        </p:tav>
                                      </p:tavLst>
                                    </p:anim>
                                    <p:anim calcmode="lin" valueType="num">
                                      <p:cBhvr additive="base">
                                        <p:cTn id="13" dur="500" fill="hold"/>
                                        <p:tgtEl>
                                          <p:spTgt spid="4782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478213"/>
                                        </p:tgtEl>
                                        <p:attrNameLst>
                                          <p:attrName>style.visibility</p:attrName>
                                        </p:attrNameLst>
                                      </p:cBhvr>
                                      <p:to>
                                        <p:strVal val="visible"/>
                                      </p:to>
                                    </p:set>
                                    <p:anim calcmode="lin" valueType="num">
                                      <p:cBhvr additive="base">
                                        <p:cTn id="23" dur="500" fill="hold"/>
                                        <p:tgtEl>
                                          <p:spTgt spid="478213"/>
                                        </p:tgtEl>
                                        <p:attrNameLst>
                                          <p:attrName>ppt_x</p:attrName>
                                        </p:attrNameLst>
                                      </p:cBhvr>
                                      <p:tavLst>
                                        <p:tav tm="0">
                                          <p:val>
                                            <p:strVal val="#ppt_x"/>
                                          </p:val>
                                        </p:tav>
                                        <p:tav tm="100000">
                                          <p:val>
                                            <p:strVal val="#ppt_x"/>
                                          </p:val>
                                        </p:tav>
                                      </p:tavLst>
                                    </p:anim>
                                    <p:anim calcmode="lin" valueType="num">
                                      <p:cBhvr additive="base">
                                        <p:cTn id="24" dur="500" fill="hold"/>
                                        <p:tgtEl>
                                          <p:spTgt spid="4782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478214"/>
                                        </p:tgtEl>
                                        <p:attrNameLst>
                                          <p:attrName>style.visibility</p:attrName>
                                        </p:attrNameLst>
                                      </p:cBhvr>
                                      <p:to>
                                        <p:strVal val="visible"/>
                                      </p:to>
                                    </p:set>
                                    <p:anim calcmode="lin" valueType="num">
                                      <p:cBhvr additive="base">
                                        <p:cTn id="34" dur="500" fill="hold"/>
                                        <p:tgtEl>
                                          <p:spTgt spid="478214"/>
                                        </p:tgtEl>
                                        <p:attrNameLst>
                                          <p:attrName>ppt_x</p:attrName>
                                        </p:attrNameLst>
                                      </p:cBhvr>
                                      <p:tavLst>
                                        <p:tav tm="0">
                                          <p:val>
                                            <p:strVal val="#ppt_x"/>
                                          </p:val>
                                        </p:tav>
                                        <p:tav tm="100000">
                                          <p:val>
                                            <p:strVal val="#ppt_x"/>
                                          </p:val>
                                        </p:tav>
                                      </p:tavLst>
                                    </p:anim>
                                    <p:anim calcmode="lin" valueType="num">
                                      <p:cBhvr additive="base">
                                        <p:cTn id="35" dur="500" fill="hold"/>
                                        <p:tgtEl>
                                          <p:spTgt spid="478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2" grpId="0"/>
      <p:bldP spid="478213" grpId="0"/>
      <p:bldP spid="4782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de-CH" noProof="0" dirty="0" smtClean="0"/>
              <a:t>Software-Aufgaben</a:t>
            </a:r>
            <a:endParaRPr lang="de-CH" noProof="0" dirty="0"/>
          </a:p>
        </p:txBody>
      </p:sp>
      <p:sp>
        <p:nvSpPr>
          <p:cNvPr id="277507" name="Rectangle 3"/>
          <p:cNvSpPr>
            <a:spLocks noGrp="1" noChangeArrowheads="1"/>
          </p:cNvSpPr>
          <p:nvPr>
            <p:ph type="body" idx="1"/>
          </p:nvPr>
        </p:nvSpPr>
        <p:spPr/>
        <p:txBody>
          <a:bodyPr/>
          <a:lstStyle/>
          <a:p>
            <a:r>
              <a:rPr lang="de-CH" noProof="0" dirty="0" smtClean="0"/>
              <a:t>Anforderungsanalyse</a:t>
            </a:r>
          </a:p>
          <a:p>
            <a:r>
              <a:rPr lang="de-CH" noProof="0" dirty="0" smtClean="0"/>
              <a:t>Spezifikation</a:t>
            </a:r>
          </a:p>
          <a:p>
            <a:r>
              <a:rPr lang="de-CH" noProof="0" dirty="0" smtClean="0"/>
              <a:t>Entwurf</a:t>
            </a:r>
          </a:p>
          <a:p>
            <a:r>
              <a:rPr lang="de-CH" noProof="0" dirty="0" err="1" smtClean="0"/>
              <a:t>Implementation</a:t>
            </a:r>
            <a:endParaRPr lang="de-CH" noProof="0" dirty="0" smtClean="0"/>
          </a:p>
          <a:p>
            <a:r>
              <a:rPr lang="de-CH" noProof="0" dirty="0" smtClean="0"/>
              <a:t>Validierung und Verifizierung (V&amp;V)</a:t>
            </a:r>
          </a:p>
          <a:p>
            <a:r>
              <a:rPr lang="de-CH" noProof="0" dirty="0" smtClean="0"/>
              <a:t>Management</a:t>
            </a:r>
          </a:p>
          <a:p>
            <a:r>
              <a:rPr lang="de-CH" noProof="0" dirty="0" smtClean="0"/>
              <a:t>Planen und </a:t>
            </a:r>
            <a:r>
              <a:rPr lang="de-CH" dirty="0" smtClean="0"/>
              <a:t>abschätzen</a:t>
            </a:r>
            <a:endParaRPr lang="de-CH" noProof="0" dirty="0" smtClean="0"/>
          </a:p>
          <a:p>
            <a:r>
              <a:rPr lang="de-CH" dirty="0" smtClean="0"/>
              <a:t>M</a:t>
            </a:r>
            <a:r>
              <a:rPr lang="de-CH" noProof="0" dirty="0" smtClean="0"/>
              <a:t>essen</a:t>
            </a:r>
          </a:p>
          <a:p>
            <a:endParaRPr lang="de-CH" noProof="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de-CH" noProof="0" dirty="0" smtClean="0"/>
              <a:t>Anforderungsanalyse</a:t>
            </a:r>
            <a:endParaRPr lang="de-CH" noProof="0" dirty="0"/>
          </a:p>
        </p:txBody>
      </p:sp>
      <p:sp>
        <p:nvSpPr>
          <p:cNvPr id="279555" name="Rectangle 3"/>
          <p:cNvSpPr>
            <a:spLocks noGrp="1" noChangeArrowheads="1"/>
          </p:cNvSpPr>
          <p:nvPr>
            <p:ph type="body" idx="1"/>
          </p:nvPr>
        </p:nvSpPr>
        <p:spPr/>
        <p:txBody>
          <a:bodyPr/>
          <a:lstStyle/>
          <a:p>
            <a:r>
              <a:rPr lang="de-CH" noProof="0" dirty="0" smtClean="0"/>
              <a:t>Die Bedürfnisse der Benutzer verstehen</a:t>
            </a:r>
          </a:p>
          <a:p>
            <a:r>
              <a:rPr lang="de-CH" noProof="0" dirty="0" smtClean="0"/>
              <a:t>Die </a:t>
            </a:r>
            <a:r>
              <a:rPr lang="de-CH" dirty="0" smtClean="0"/>
              <a:t>Bedingungen an das System verstehen</a:t>
            </a:r>
            <a:endParaRPr lang="de-CH" noProof="0" dirty="0" smtClean="0"/>
          </a:p>
          <a:p>
            <a:pPr lvl="1"/>
            <a:r>
              <a:rPr lang="de-CH" noProof="0" dirty="0" smtClean="0"/>
              <a:t>Interne Bedingungen: </a:t>
            </a:r>
            <a:r>
              <a:rPr lang="de-CH" dirty="0" smtClean="0"/>
              <a:t>Klasseninvarianten</a:t>
            </a:r>
            <a:endParaRPr lang="de-CH" noProof="0" dirty="0" smtClean="0"/>
          </a:p>
          <a:p>
            <a:pPr lvl="1"/>
            <a:r>
              <a:rPr lang="de-CH" noProof="0" dirty="0" smtClean="0"/>
              <a:t>Externe Bedingungen</a:t>
            </a:r>
            <a:endParaRPr lang="de-CH" noProof="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title"/>
          </p:nvPr>
        </p:nvSpPr>
        <p:spPr/>
        <p:txBody>
          <a:bodyPr/>
          <a:lstStyle/>
          <a:p>
            <a:r>
              <a:rPr lang="de-CH" noProof="0" dirty="0" smtClean="0"/>
              <a:t>Aussage zu Anforderungen: Brooks</a:t>
            </a:r>
            <a:endParaRPr lang="de-CH" noProof="0" dirty="0"/>
          </a:p>
        </p:txBody>
      </p:sp>
      <p:sp>
        <p:nvSpPr>
          <p:cNvPr id="1634307" name="Rectangle 3"/>
          <p:cNvSpPr>
            <a:spLocks noGrp="1" noChangeArrowheads="1"/>
          </p:cNvSpPr>
          <p:nvPr>
            <p:ph type="body" idx="1"/>
          </p:nvPr>
        </p:nvSpPr>
        <p:spPr/>
        <p:txBody>
          <a:bodyPr/>
          <a:lstStyle/>
          <a:p>
            <a:pPr indent="12700"/>
            <a:endParaRPr lang="de-CH" i="1" noProof="0" smtClean="0"/>
          </a:p>
          <a:p>
            <a:pPr indent="12700"/>
            <a:r>
              <a:rPr lang="de-CH" i="1" noProof="0" smtClean="0"/>
              <a:t>The hardest single part of building a software system is deciding precisely what to build. No other part of the conceptual work is as difficult as establishing the detailed technical requirements, including all the interfaces to people, to machines, and to other software systems. No other part of the work so cripples the resulting system if done wrong. No other part is more difficult to rectify later. </a:t>
            </a:r>
          </a:p>
          <a:p>
            <a:pPr indent="12700"/>
            <a:endParaRPr lang="de-CH" i="1" noProof="0"/>
          </a:p>
        </p:txBody>
      </p:sp>
      <p:sp>
        <p:nvSpPr>
          <p:cNvPr id="1634308" name="Text Box 4"/>
          <p:cNvSpPr txBox="1">
            <a:spLocks noChangeArrowheads="1"/>
          </p:cNvSpPr>
          <p:nvPr/>
        </p:nvSpPr>
        <p:spPr bwMode="auto">
          <a:xfrm>
            <a:off x="6264275" y="665163"/>
            <a:ext cx="2676525"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en-US" sz="2000" i="1" dirty="0" err="1" smtClean="0"/>
              <a:t>Quelle</a:t>
            </a:r>
            <a:r>
              <a:rPr lang="en-US" sz="2000" i="1" dirty="0" smtClean="0"/>
              <a:t>*: </a:t>
            </a:r>
            <a:r>
              <a:rPr lang="en-US" sz="2000" i="1" dirty="0"/>
              <a:t>Brooks 87</a:t>
            </a:r>
          </a:p>
        </p:txBody>
      </p:sp>
      <p:sp>
        <p:nvSpPr>
          <p:cNvPr id="1634309" name="Text Box 5"/>
          <p:cNvSpPr txBox="1">
            <a:spLocks noChangeArrowheads="1"/>
          </p:cNvSpPr>
          <p:nvPr/>
        </p:nvSpPr>
        <p:spPr bwMode="auto">
          <a:xfrm>
            <a:off x="258763" y="5853113"/>
            <a:ext cx="5194980" cy="349702"/>
          </a:xfrm>
          <a:prstGeom prst="rect">
            <a:avLst/>
          </a:prstGeom>
          <a:noFill/>
          <a:ln w="19050" algn="ctr">
            <a:noFill/>
            <a:miter lim="800000"/>
            <a:headEnd type="none" w="lg" len="lg"/>
            <a:tailEnd type="none" w="lg" len="lg"/>
          </a:ln>
          <a:effectLst/>
        </p:spPr>
        <p:txBody>
          <a:bodyPr wrap="square" lIns="36000" tIns="36000" rIns="36000" bIns="36000">
            <a:spAutoFit/>
          </a:bodyPr>
          <a:lstStyle/>
          <a:p>
            <a:r>
              <a:rPr lang="en-US" sz="1800" dirty="0" smtClean="0"/>
              <a:t>*</a:t>
            </a:r>
            <a:r>
              <a:rPr lang="en-US" sz="1800" dirty="0" err="1" smtClean="0"/>
              <a:t>Siehe</a:t>
            </a:r>
            <a:r>
              <a:rPr lang="en-US" sz="1800" dirty="0" smtClean="0"/>
              <a:t> </a:t>
            </a:r>
            <a:r>
              <a:rPr lang="en-US" sz="1800" dirty="0" err="1" smtClean="0"/>
              <a:t>Literaturverzeicnis</a:t>
            </a:r>
            <a:r>
              <a:rPr lang="en-US" sz="1800" dirty="0" smtClean="0"/>
              <a:t> </a:t>
            </a:r>
            <a:r>
              <a:rPr lang="en-US" sz="1800" dirty="0" err="1" smtClean="0"/>
              <a:t>für</a:t>
            </a:r>
            <a:r>
              <a:rPr lang="en-US" sz="1800" dirty="0" smtClean="0"/>
              <a:t> </a:t>
            </a:r>
            <a:r>
              <a:rPr lang="en-US" sz="1800" dirty="0" err="1" smtClean="0"/>
              <a:t>zitierte</a:t>
            </a:r>
            <a:r>
              <a:rPr lang="en-US" sz="1800" dirty="0" smtClean="0"/>
              <a:t> </a:t>
            </a:r>
            <a:r>
              <a:rPr lang="en-US" sz="1800" dirty="0" err="1" smtClean="0"/>
              <a:t>Quellen</a:t>
            </a: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38" name="Rectangle 2"/>
          <p:cNvSpPr>
            <a:spLocks noGrp="1" noChangeArrowheads="1"/>
          </p:cNvSpPr>
          <p:nvPr>
            <p:ph type="title"/>
          </p:nvPr>
        </p:nvSpPr>
        <p:spPr/>
        <p:txBody>
          <a:bodyPr/>
          <a:lstStyle/>
          <a:p>
            <a:r>
              <a:rPr lang="en-US" dirty="0" err="1" smtClean="0"/>
              <a:t>Ziele</a:t>
            </a:r>
            <a:r>
              <a:rPr lang="en-US" dirty="0" smtClean="0"/>
              <a:t> </a:t>
            </a:r>
            <a:r>
              <a:rPr lang="en-US" dirty="0" err="1" smtClean="0"/>
              <a:t>einer</a:t>
            </a:r>
            <a:r>
              <a:rPr lang="en-US" dirty="0" smtClean="0"/>
              <a:t> </a:t>
            </a:r>
            <a:r>
              <a:rPr lang="en-US" dirty="0" err="1" smtClean="0"/>
              <a:t>Anforderungs-Analyse</a:t>
            </a:r>
            <a:endParaRPr lang="de-CH" noProof="0" dirty="0"/>
          </a:p>
        </p:txBody>
      </p:sp>
      <p:sp>
        <p:nvSpPr>
          <p:cNvPr id="1703939" name="Rectangle 3"/>
          <p:cNvSpPr>
            <a:spLocks noGrp="1" noChangeArrowheads="1"/>
          </p:cNvSpPr>
          <p:nvPr>
            <p:ph type="body" idx="1"/>
          </p:nvPr>
        </p:nvSpPr>
        <p:spPr>
          <a:xfrm>
            <a:off x="287338" y="920516"/>
            <a:ext cx="8631237" cy="4738687"/>
          </a:xfrm>
        </p:spPr>
        <p:txBody>
          <a:bodyPr/>
          <a:lstStyle/>
          <a:p>
            <a:pPr marL="268288" indent="-268288">
              <a:buClr>
                <a:srgbClr val="0033CC"/>
              </a:buClr>
              <a:buFont typeface="Wingdings" pitchFamily="2" charset="2"/>
              <a:buChar char="§"/>
            </a:pPr>
            <a:r>
              <a:rPr lang="de-CH" noProof="0" dirty="0" smtClean="0">
                <a:solidFill>
                  <a:srgbClr val="993300"/>
                </a:solidFill>
              </a:rPr>
              <a:t>Verstehen sie</a:t>
            </a:r>
            <a:r>
              <a:rPr lang="de-CH" noProof="0" dirty="0" smtClean="0"/>
              <a:t> das Problem oder die Probleme, die das fertige Softwaresystem lösen soll</a:t>
            </a:r>
          </a:p>
          <a:p>
            <a:pPr marL="268288" indent="-268288">
              <a:buFont typeface="Wingdings" pitchFamily="2" charset="2"/>
              <a:buChar char="§"/>
            </a:pPr>
            <a:r>
              <a:rPr lang="de-CH" noProof="0" dirty="0" smtClean="0"/>
              <a:t>Stellen sie </a:t>
            </a:r>
            <a:r>
              <a:rPr lang="de-CH" dirty="0" smtClean="0">
                <a:solidFill>
                  <a:srgbClr val="993300"/>
                </a:solidFill>
              </a:rPr>
              <a:t>Fragen</a:t>
            </a:r>
            <a:r>
              <a:rPr lang="de-CH" noProof="0" dirty="0" smtClean="0"/>
              <a:t> </a:t>
            </a:r>
            <a:r>
              <a:rPr lang="de-CH" dirty="0" smtClean="0"/>
              <a:t>über das Problem und das System</a:t>
            </a:r>
            <a:endParaRPr lang="de-CH" noProof="0" dirty="0" smtClean="0"/>
          </a:p>
          <a:p>
            <a:pPr marL="268288" indent="-268288">
              <a:buFont typeface="Wingdings" pitchFamily="2" charset="2"/>
              <a:buChar char="§"/>
            </a:pPr>
            <a:r>
              <a:rPr lang="de-CH" dirty="0" smtClean="0"/>
              <a:t>Stellen sie eine Grundlage zur Verfügung, um Fragen zu spezifischen Eigenschaften des Problems oder Systems zu </a:t>
            </a:r>
            <a:r>
              <a:rPr lang="de-CH" dirty="0" smtClean="0">
                <a:solidFill>
                  <a:srgbClr val="993300"/>
                </a:solidFill>
              </a:rPr>
              <a:t>beantworten</a:t>
            </a:r>
            <a:endParaRPr lang="de-CH" noProof="0" dirty="0" smtClean="0"/>
          </a:p>
          <a:p>
            <a:pPr marL="268288" indent="-268288">
              <a:buFont typeface="Wingdings" pitchFamily="2" charset="2"/>
              <a:buChar char="§"/>
            </a:pPr>
            <a:r>
              <a:rPr lang="de-CH" noProof="0" dirty="0" smtClean="0"/>
              <a:t>Entscheiden sie, was das System </a:t>
            </a:r>
            <a:r>
              <a:rPr lang="de-CH" dirty="0" smtClean="0">
                <a:solidFill>
                  <a:srgbClr val="993300"/>
                </a:solidFill>
              </a:rPr>
              <a:t>tun</a:t>
            </a:r>
            <a:r>
              <a:rPr lang="de-CH" noProof="0" dirty="0" smtClean="0"/>
              <a:t> soll</a:t>
            </a:r>
            <a:endParaRPr lang="de-CH" noProof="0" dirty="0" smtClean="0">
              <a:solidFill>
                <a:srgbClr val="993300"/>
              </a:solidFill>
            </a:endParaRPr>
          </a:p>
          <a:p>
            <a:pPr marL="268288" indent="-268288">
              <a:buFont typeface="Wingdings" pitchFamily="2" charset="2"/>
              <a:buChar char="§"/>
            </a:pPr>
            <a:r>
              <a:rPr lang="de-CH" noProof="0" dirty="0" smtClean="0"/>
              <a:t>Entscheiden sie, was das System </a:t>
            </a:r>
            <a:r>
              <a:rPr lang="de-CH" dirty="0" smtClean="0">
                <a:solidFill>
                  <a:srgbClr val="993300"/>
                </a:solidFill>
              </a:rPr>
              <a:t>nicht tun </a:t>
            </a:r>
            <a:r>
              <a:rPr lang="de-CH" noProof="0" dirty="0" smtClean="0"/>
              <a:t>soll</a:t>
            </a:r>
            <a:endParaRPr lang="de-CH" noProof="0" dirty="0" smtClean="0">
              <a:solidFill>
                <a:srgbClr val="993300"/>
              </a:solidFill>
            </a:endParaRPr>
          </a:p>
          <a:p>
            <a:pPr marL="268288" indent="-268288">
              <a:buFont typeface="Wingdings" pitchFamily="2" charset="2"/>
              <a:buChar char="§"/>
            </a:pPr>
            <a:r>
              <a:rPr lang="de-CH" noProof="0" dirty="0" smtClean="0"/>
              <a:t>Stellen </a:t>
            </a:r>
            <a:r>
              <a:rPr lang="de-CH" dirty="0" smtClean="0"/>
              <a:t>sie sicher, dass das System die Bedürfnisse der </a:t>
            </a:r>
            <a:r>
              <a:rPr lang="de-CH" dirty="0" smtClean="0">
                <a:solidFill>
                  <a:srgbClr val="993300"/>
                </a:solidFill>
              </a:rPr>
              <a:t>Akteure </a:t>
            </a:r>
            <a:r>
              <a:rPr lang="de-CH" dirty="0" smtClean="0"/>
              <a:t>befriedigt.</a:t>
            </a:r>
            <a:endParaRPr lang="de-CH" noProof="0" dirty="0" smtClean="0"/>
          </a:p>
          <a:p>
            <a:pPr marL="268288" indent="-268288">
              <a:buFont typeface="Wingdings" pitchFamily="2" charset="2"/>
              <a:buChar char="§"/>
            </a:pPr>
            <a:r>
              <a:rPr lang="de-CH" noProof="0" dirty="0" smtClean="0"/>
              <a:t>Stellen sie eine Grundlage zur </a:t>
            </a:r>
            <a:r>
              <a:rPr lang="de-CH" dirty="0" smtClean="0">
                <a:solidFill>
                  <a:srgbClr val="993300"/>
                </a:solidFill>
              </a:rPr>
              <a:t>Entwicklung</a:t>
            </a:r>
            <a:r>
              <a:rPr lang="de-CH" noProof="0" dirty="0" smtClean="0"/>
              <a:t> des Systems zur Verfügung</a:t>
            </a:r>
          </a:p>
          <a:p>
            <a:pPr marL="268288" indent="-268288">
              <a:buFont typeface="Wingdings" pitchFamily="2" charset="2"/>
              <a:buChar char="§"/>
            </a:pPr>
            <a:r>
              <a:rPr lang="de-CH" dirty="0" smtClean="0"/>
              <a:t>Stellen sie eine Grundlage für Validierung und Verifikation des Systems zur Verfügung</a:t>
            </a:r>
            <a:endParaRPr lang="de-CH" noProof="0" dirty="0"/>
          </a:p>
        </p:txBody>
      </p:sp>
      <p:sp>
        <p:nvSpPr>
          <p:cNvPr id="1703940" name="Text Box 4"/>
          <p:cNvSpPr txBox="1">
            <a:spLocks noChangeArrowheads="1"/>
          </p:cNvSpPr>
          <p:nvPr/>
        </p:nvSpPr>
        <p:spPr bwMode="auto">
          <a:xfrm>
            <a:off x="6640513" y="131749"/>
            <a:ext cx="2300287"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en-US" sz="2000" i="1" dirty="0" err="1" smtClean="0"/>
              <a:t>Quelle</a:t>
            </a:r>
            <a:r>
              <a:rPr lang="en-US" sz="2000" i="1" dirty="0" smtClean="0"/>
              <a:t>: </a:t>
            </a:r>
            <a:r>
              <a:rPr lang="en-US" sz="2000" i="1" dirty="0"/>
              <a:t>OOSC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26" name="Rectangle 2"/>
          <p:cNvSpPr>
            <a:spLocks noGrp="1" noChangeArrowheads="1"/>
          </p:cNvSpPr>
          <p:nvPr>
            <p:ph type="title"/>
          </p:nvPr>
        </p:nvSpPr>
        <p:spPr/>
        <p:txBody>
          <a:bodyPr/>
          <a:lstStyle/>
          <a:p>
            <a:r>
              <a:rPr lang="de-CH" noProof="0" dirty="0" smtClean="0"/>
              <a:t>Produkte von Anforderungen</a:t>
            </a:r>
            <a:endParaRPr lang="de-CH" noProof="0" dirty="0"/>
          </a:p>
        </p:txBody>
      </p:sp>
      <p:sp>
        <p:nvSpPr>
          <p:cNvPr id="6" name="TextBox 5"/>
          <p:cNvSpPr txBox="1"/>
          <p:nvPr/>
        </p:nvSpPr>
        <p:spPr>
          <a:xfrm>
            <a:off x="359761" y="3441032"/>
            <a:ext cx="3296654" cy="646986"/>
          </a:xfrm>
          <a:prstGeom prst="roundRect">
            <a:avLst/>
          </a:prstGeom>
          <a:solidFill>
            <a:srgbClr val="66FF99">
              <a:alpha val="65098"/>
            </a:srgbClr>
          </a:solidFill>
          <a:ln w="12700">
            <a:solidFill>
              <a:srgbClr val="990000"/>
            </a:solidFill>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wrap="square" rtlCol="0">
            <a:spAutoFit/>
          </a:bodyPr>
          <a:lstStyle/>
          <a:p>
            <a:r>
              <a:rPr lang="en-US" sz="3200" dirty="0" err="1" smtClean="0"/>
              <a:t>Anforderungen</a:t>
            </a:r>
            <a:endParaRPr lang="en-US" dirty="0"/>
          </a:p>
        </p:txBody>
      </p:sp>
      <p:sp>
        <p:nvSpPr>
          <p:cNvPr id="7" name="TextBox 6"/>
          <p:cNvSpPr txBox="1"/>
          <p:nvPr/>
        </p:nvSpPr>
        <p:spPr>
          <a:xfrm>
            <a:off x="5396993" y="1692443"/>
            <a:ext cx="3192378" cy="1191816"/>
          </a:xfrm>
          <a:prstGeom prst="roundRect">
            <a:avLst/>
          </a:prstGeom>
          <a:solidFill>
            <a:srgbClr val="66FF99">
              <a:alpha val="65098"/>
            </a:srgbClr>
          </a:solidFill>
          <a:ln w="12700">
            <a:solidFill>
              <a:srgbClr val="990000"/>
            </a:solidFill>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wrap="square" rtlCol="0">
            <a:spAutoFit/>
          </a:bodyPr>
          <a:lstStyle/>
          <a:p>
            <a:pPr algn="ctr"/>
            <a:r>
              <a:rPr lang="en-US" sz="3200" dirty="0" err="1" smtClean="0">
                <a:solidFill>
                  <a:srgbClr val="0000FF"/>
                </a:solidFill>
              </a:rPr>
              <a:t>Anforderungs-dokument</a:t>
            </a:r>
            <a:endParaRPr lang="en-US" dirty="0">
              <a:solidFill>
                <a:srgbClr val="0000FF"/>
              </a:solidFill>
            </a:endParaRPr>
          </a:p>
        </p:txBody>
      </p:sp>
      <p:sp>
        <p:nvSpPr>
          <p:cNvPr id="8" name="TextBox 7"/>
          <p:cNvSpPr txBox="1"/>
          <p:nvPr/>
        </p:nvSpPr>
        <p:spPr>
          <a:xfrm>
            <a:off x="5441109" y="3457075"/>
            <a:ext cx="3192378" cy="1191816"/>
          </a:xfrm>
          <a:prstGeom prst="roundRect">
            <a:avLst/>
          </a:prstGeom>
          <a:solidFill>
            <a:srgbClr val="66FF99">
              <a:alpha val="65098"/>
            </a:srgbClr>
          </a:solidFill>
          <a:ln w="12700">
            <a:solidFill>
              <a:srgbClr val="990000"/>
            </a:solidFill>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wrap="square" rtlCol="0">
            <a:spAutoFit/>
          </a:bodyPr>
          <a:lstStyle/>
          <a:p>
            <a:pPr algn="ctr"/>
            <a:r>
              <a:rPr lang="en-US" sz="3200" dirty="0" err="1" smtClean="0">
                <a:solidFill>
                  <a:srgbClr val="0000FF"/>
                </a:solidFill>
              </a:rPr>
              <a:t>Entwicklungs</a:t>
            </a:r>
            <a:r>
              <a:rPr lang="en-US" sz="3200" dirty="0" smtClean="0">
                <a:solidFill>
                  <a:srgbClr val="0000FF"/>
                </a:solidFill>
              </a:rPr>
              <a:t>-plan</a:t>
            </a:r>
            <a:endParaRPr lang="en-US" dirty="0">
              <a:solidFill>
                <a:srgbClr val="0000FF"/>
              </a:solidFill>
            </a:endParaRPr>
          </a:p>
        </p:txBody>
      </p:sp>
      <p:sp>
        <p:nvSpPr>
          <p:cNvPr id="9" name="TextBox 8"/>
          <p:cNvSpPr txBox="1"/>
          <p:nvPr/>
        </p:nvSpPr>
        <p:spPr>
          <a:xfrm>
            <a:off x="5401004" y="5101391"/>
            <a:ext cx="3192378" cy="646986"/>
          </a:xfrm>
          <a:prstGeom prst="roundRect">
            <a:avLst/>
          </a:prstGeom>
          <a:solidFill>
            <a:srgbClr val="66FF99">
              <a:alpha val="65098"/>
            </a:srgbClr>
          </a:solidFill>
          <a:ln w="12700">
            <a:solidFill>
              <a:srgbClr val="990000"/>
            </a:solidFill>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wrap="square" rtlCol="0">
            <a:spAutoFit/>
          </a:bodyPr>
          <a:lstStyle/>
          <a:p>
            <a:pPr algn="ctr"/>
            <a:r>
              <a:rPr lang="en-US" sz="3200" dirty="0" err="1" smtClean="0">
                <a:solidFill>
                  <a:srgbClr val="0000FF"/>
                </a:solidFill>
              </a:rPr>
              <a:t>Testplan</a:t>
            </a:r>
            <a:endParaRPr lang="en-US" dirty="0">
              <a:solidFill>
                <a:srgbClr val="0000FF"/>
              </a:solidFill>
            </a:endParaRPr>
          </a:p>
        </p:txBody>
      </p:sp>
      <p:cxnSp>
        <p:nvCxnSpPr>
          <p:cNvPr id="11" name="Straight Arrow Connector 10"/>
          <p:cNvCxnSpPr/>
          <p:nvPr/>
        </p:nvCxnSpPr>
        <p:spPr bwMode="auto">
          <a:xfrm flipV="1">
            <a:off x="3692507" y="2310063"/>
            <a:ext cx="1660358" cy="1443790"/>
          </a:xfrm>
          <a:prstGeom prst="straightConnector1">
            <a:avLst/>
          </a:prstGeom>
          <a:noFill/>
          <a:ln w="31750" cap="flat" cmpd="sng" algn="ctr">
            <a:solidFill>
              <a:srgbClr val="990000"/>
            </a:solidFill>
            <a:prstDash val="solid"/>
            <a:round/>
            <a:headEnd type="none" w="med" len="med"/>
            <a:tailEnd type="stealth" w="lg" len="lg"/>
          </a:ln>
          <a:effectLst/>
        </p:spPr>
      </p:cxnSp>
      <p:cxnSp>
        <p:nvCxnSpPr>
          <p:cNvPr id="13" name="Straight Arrow Connector 12"/>
          <p:cNvCxnSpPr/>
          <p:nvPr/>
        </p:nvCxnSpPr>
        <p:spPr bwMode="auto">
          <a:xfrm>
            <a:off x="3668444" y="3789947"/>
            <a:ext cx="1756611" cy="24064"/>
          </a:xfrm>
          <a:prstGeom prst="straightConnector1">
            <a:avLst/>
          </a:prstGeom>
          <a:noFill/>
          <a:ln w="31750" cap="flat" cmpd="sng" algn="ctr">
            <a:solidFill>
              <a:srgbClr val="990000"/>
            </a:solidFill>
            <a:prstDash val="solid"/>
            <a:round/>
            <a:headEnd type="none" w="med" len="med"/>
            <a:tailEnd type="stealth" w="lg" len="lg"/>
          </a:ln>
          <a:effectLst/>
        </p:spPr>
      </p:cxnSp>
      <p:cxnSp>
        <p:nvCxnSpPr>
          <p:cNvPr id="14" name="Straight Arrow Connector 13"/>
          <p:cNvCxnSpPr/>
          <p:nvPr/>
        </p:nvCxnSpPr>
        <p:spPr bwMode="auto">
          <a:xfrm>
            <a:off x="3680476" y="3777917"/>
            <a:ext cx="1672389" cy="1648325"/>
          </a:xfrm>
          <a:prstGeom prst="straightConnector1">
            <a:avLst/>
          </a:prstGeom>
          <a:noFill/>
          <a:ln w="31750" cap="flat" cmpd="sng" algn="ctr">
            <a:solidFill>
              <a:srgbClr val="990000"/>
            </a:solidFill>
            <a:prstDash val="solid"/>
            <a:round/>
            <a:headEnd type="none" w="med" len="med"/>
            <a:tailEnd type="stealth" w="lg" len="lg"/>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0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2000"/>
                                        <p:tgtEl>
                                          <p:spTgt spid="14"/>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20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62" name="Rectangle 2"/>
          <p:cNvSpPr>
            <a:spLocks noGrp="1" noChangeArrowheads="1"/>
          </p:cNvSpPr>
          <p:nvPr>
            <p:ph type="title"/>
          </p:nvPr>
        </p:nvSpPr>
        <p:spPr/>
        <p:txBody>
          <a:bodyPr/>
          <a:lstStyle/>
          <a:p>
            <a:r>
              <a:rPr lang="de-CH" sz="1800" noProof="0" dirty="0" smtClean="0"/>
              <a:t>15 Qualitätsziele für Anforderungen</a:t>
            </a:r>
            <a:endParaRPr lang="de-CH" sz="1800" noProof="0" dirty="0"/>
          </a:p>
        </p:txBody>
      </p:sp>
      <p:sp>
        <p:nvSpPr>
          <p:cNvPr id="2396163" name="Rectangle 3"/>
          <p:cNvSpPr>
            <a:spLocks noGrp="1" noChangeArrowheads="1"/>
          </p:cNvSpPr>
          <p:nvPr>
            <p:ph type="body" idx="1"/>
          </p:nvPr>
        </p:nvSpPr>
        <p:spPr bwMode="auto">
          <a:xfrm>
            <a:off x="287337" y="760413"/>
            <a:ext cx="3179127" cy="5544134"/>
          </a:xfrm>
          <a:prstGeom prst="roundRect">
            <a:avLst/>
          </a:prstGeom>
          <a:solidFill>
            <a:srgbClr val="66FF99">
              <a:alpha val="65098"/>
            </a:srgbClr>
          </a:solidFill>
          <a:ln w="15875">
            <a:solidFill>
              <a:srgbClr val="9933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vert="horz" wrap="square" lIns="91440" tIns="45720" rIns="91440" bIns="45720" numCol="1" anchor="t" anchorCtr="0" compatLnSpc="1">
            <a:prstTxWarp prst="textNoShape">
              <a:avLst/>
            </a:prstTxWarp>
          </a:bodyPr>
          <a:lstStyle/>
          <a:p>
            <a:pPr>
              <a:lnSpc>
                <a:spcPct val="160000"/>
              </a:lnSpc>
              <a:buFont typeface="Wingdings" pitchFamily="2" charset="2"/>
              <a:buChar char="§"/>
            </a:pPr>
            <a:r>
              <a:rPr lang="de-CH" noProof="0" dirty="0" smtClean="0"/>
              <a:t>Gerechtfertigt</a:t>
            </a:r>
          </a:p>
          <a:p>
            <a:pPr>
              <a:lnSpc>
                <a:spcPct val="160000"/>
              </a:lnSpc>
              <a:buFont typeface="Wingdings" pitchFamily="2" charset="2"/>
              <a:buChar char="§"/>
            </a:pPr>
            <a:r>
              <a:rPr lang="de-CH" dirty="0" smtClean="0">
                <a:solidFill>
                  <a:srgbClr val="993300"/>
                </a:solidFill>
              </a:rPr>
              <a:t>K</a:t>
            </a:r>
            <a:r>
              <a:rPr lang="de-CH" noProof="0" dirty="0" err="1" smtClean="0">
                <a:solidFill>
                  <a:srgbClr val="993300"/>
                </a:solidFill>
              </a:rPr>
              <a:t>orrekt</a:t>
            </a:r>
            <a:endParaRPr lang="de-CH" noProof="0" dirty="0" smtClean="0">
              <a:solidFill>
                <a:srgbClr val="993300"/>
              </a:solidFill>
            </a:endParaRPr>
          </a:p>
          <a:p>
            <a:pPr>
              <a:lnSpc>
                <a:spcPct val="160000"/>
              </a:lnSpc>
              <a:buFont typeface="Wingdings" pitchFamily="2" charset="2"/>
              <a:buChar char="§"/>
            </a:pPr>
            <a:r>
              <a:rPr lang="de-CH" noProof="0" dirty="0" smtClean="0">
                <a:solidFill>
                  <a:srgbClr val="993300"/>
                </a:solidFill>
              </a:rPr>
              <a:t>Komplett</a:t>
            </a:r>
          </a:p>
          <a:p>
            <a:pPr>
              <a:lnSpc>
                <a:spcPct val="160000"/>
              </a:lnSpc>
              <a:buFont typeface="Wingdings" pitchFamily="2" charset="2"/>
              <a:buChar char="§"/>
            </a:pPr>
            <a:r>
              <a:rPr lang="de-CH" noProof="0" dirty="0" smtClean="0">
                <a:solidFill>
                  <a:srgbClr val="993300"/>
                </a:solidFill>
              </a:rPr>
              <a:t>Konsistent</a:t>
            </a:r>
          </a:p>
          <a:p>
            <a:pPr>
              <a:lnSpc>
                <a:spcPct val="160000"/>
              </a:lnSpc>
              <a:buFont typeface="Wingdings" pitchFamily="2" charset="2"/>
              <a:buChar char="§"/>
            </a:pPr>
            <a:r>
              <a:rPr lang="de-CH" noProof="0" dirty="0" smtClean="0">
                <a:solidFill>
                  <a:srgbClr val="993300"/>
                </a:solidFill>
              </a:rPr>
              <a:t>Eindeutig</a:t>
            </a:r>
          </a:p>
          <a:p>
            <a:pPr>
              <a:lnSpc>
                <a:spcPct val="160000"/>
              </a:lnSpc>
              <a:buFont typeface="Wingdings" pitchFamily="2" charset="2"/>
              <a:buChar char="§"/>
            </a:pPr>
            <a:r>
              <a:rPr lang="de-CH" noProof="0" dirty="0" smtClean="0"/>
              <a:t>Machbar</a:t>
            </a:r>
          </a:p>
          <a:p>
            <a:pPr>
              <a:lnSpc>
                <a:spcPct val="160000"/>
              </a:lnSpc>
              <a:buFont typeface="Wingdings" pitchFamily="2" charset="2"/>
              <a:buChar char="§"/>
            </a:pPr>
            <a:r>
              <a:rPr lang="de-CH" noProof="0" dirty="0" smtClean="0"/>
              <a:t>Abstrakt</a:t>
            </a:r>
          </a:p>
          <a:p>
            <a:pPr>
              <a:lnSpc>
                <a:spcPct val="170000"/>
              </a:lnSpc>
              <a:buFont typeface="Wingdings" pitchFamily="2" charset="2"/>
              <a:buChar char="§"/>
            </a:pPr>
            <a:r>
              <a:rPr lang="de-CH" dirty="0" smtClean="0">
                <a:solidFill>
                  <a:srgbClr val="993300"/>
                </a:solidFill>
              </a:rPr>
              <a:t>Verfolgbar</a:t>
            </a:r>
            <a:endParaRPr lang="de-CH" noProof="0" dirty="0"/>
          </a:p>
        </p:txBody>
      </p:sp>
      <p:sp>
        <p:nvSpPr>
          <p:cNvPr id="2396164" name="Rectangle 4"/>
          <p:cNvSpPr>
            <a:spLocks noChangeArrowheads="1"/>
          </p:cNvSpPr>
          <p:nvPr/>
        </p:nvSpPr>
        <p:spPr bwMode="auto">
          <a:xfrm>
            <a:off x="3651595" y="781050"/>
            <a:ext cx="3242512" cy="5054266"/>
          </a:xfrm>
          <a:prstGeom prst="roundRect">
            <a:avLst/>
          </a:prstGeom>
          <a:solidFill>
            <a:srgbClr val="66FF99">
              <a:alpha val="65098"/>
            </a:srgbClr>
          </a:solidFill>
          <a:ln w="15875">
            <a:solidFill>
              <a:srgbClr val="9933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a:lstStyle/>
          <a:p>
            <a:pPr marL="342900" indent="-342900">
              <a:lnSpc>
                <a:spcPct val="170000"/>
              </a:lnSpc>
              <a:spcBef>
                <a:spcPct val="20000"/>
              </a:spcBef>
              <a:buFont typeface="Wingdings" pitchFamily="2" charset="2"/>
              <a:buChar char="§"/>
            </a:pPr>
            <a:r>
              <a:rPr lang="en-US" dirty="0" err="1" smtClean="0">
                <a:solidFill>
                  <a:srgbClr val="3333FF"/>
                </a:solidFill>
                <a:cs typeface="Arial" pitchFamily="34" charset="0"/>
              </a:rPr>
              <a:t>Begrenzt</a:t>
            </a:r>
            <a:endParaRPr lang="en-US" b="0" dirty="0">
              <a:solidFill>
                <a:srgbClr val="3333FF"/>
              </a:solidFill>
              <a:cs typeface="Arial" pitchFamily="34" charset="0"/>
            </a:endParaRPr>
          </a:p>
          <a:p>
            <a:pPr marL="342900" indent="-342900">
              <a:lnSpc>
                <a:spcPct val="170000"/>
              </a:lnSpc>
              <a:spcBef>
                <a:spcPct val="20000"/>
              </a:spcBef>
              <a:buFont typeface="Wingdings" pitchFamily="2" charset="2"/>
              <a:buChar char="§"/>
            </a:pPr>
            <a:r>
              <a:rPr lang="en-US" b="0" dirty="0" err="1" smtClean="0">
                <a:solidFill>
                  <a:srgbClr val="3333FF"/>
                </a:solidFill>
                <a:cs typeface="Arial" pitchFamily="34" charset="0"/>
              </a:rPr>
              <a:t>Gekoppelt</a:t>
            </a:r>
            <a:endParaRPr lang="en-US" b="0" dirty="0">
              <a:solidFill>
                <a:srgbClr val="3333FF"/>
              </a:solidFill>
              <a:cs typeface="Arial" pitchFamily="34" charset="0"/>
            </a:endParaRPr>
          </a:p>
          <a:p>
            <a:pPr marL="342900" indent="-342900">
              <a:lnSpc>
                <a:spcPct val="170000"/>
              </a:lnSpc>
              <a:spcBef>
                <a:spcPct val="20000"/>
              </a:spcBef>
              <a:buFont typeface="Wingdings" pitchFamily="2" charset="2"/>
              <a:buChar char="§"/>
            </a:pPr>
            <a:r>
              <a:rPr lang="en-US" b="0" dirty="0" err="1" smtClean="0">
                <a:solidFill>
                  <a:srgbClr val="3333FF"/>
                </a:solidFill>
                <a:cs typeface="Arial" pitchFamily="34" charset="0"/>
              </a:rPr>
              <a:t>Lesbar</a:t>
            </a:r>
            <a:endParaRPr lang="en-US" b="0" dirty="0">
              <a:solidFill>
                <a:srgbClr val="3333FF"/>
              </a:solidFill>
              <a:cs typeface="Arial" pitchFamily="34" charset="0"/>
            </a:endParaRPr>
          </a:p>
          <a:p>
            <a:pPr marL="342900" indent="-342900">
              <a:lnSpc>
                <a:spcPct val="170000"/>
              </a:lnSpc>
              <a:spcBef>
                <a:spcPct val="20000"/>
              </a:spcBef>
              <a:buFont typeface="Wingdings" pitchFamily="2" charset="2"/>
              <a:buChar char="§"/>
            </a:pPr>
            <a:r>
              <a:rPr lang="en-US" b="0" dirty="0" err="1" smtClean="0">
                <a:solidFill>
                  <a:srgbClr val="993300"/>
                </a:solidFill>
                <a:cs typeface="Arial" pitchFamily="34" charset="0"/>
              </a:rPr>
              <a:t>Modifizierbar</a:t>
            </a:r>
            <a:endParaRPr lang="en-US" b="0" dirty="0">
              <a:solidFill>
                <a:srgbClr val="993300"/>
              </a:solidFill>
              <a:cs typeface="Arial" pitchFamily="34" charset="0"/>
            </a:endParaRPr>
          </a:p>
          <a:p>
            <a:pPr marL="342900" indent="-342900">
              <a:lnSpc>
                <a:spcPct val="170000"/>
              </a:lnSpc>
              <a:spcBef>
                <a:spcPct val="20000"/>
              </a:spcBef>
              <a:buFont typeface="Wingdings" pitchFamily="2" charset="2"/>
              <a:buChar char="§"/>
            </a:pPr>
            <a:r>
              <a:rPr lang="en-US" b="0" dirty="0" err="1" smtClean="0">
                <a:solidFill>
                  <a:srgbClr val="993300"/>
                </a:solidFill>
                <a:cs typeface="Arial" pitchFamily="34" charset="0"/>
              </a:rPr>
              <a:t>Verifizierbar</a:t>
            </a:r>
            <a:endParaRPr lang="en-US" b="0" dirty="0">
              <a:solidFill>
                <a:srgbClr val="993300"/>
              </a:solidFill>
              <a:cs typeface="Arial" pitchFamily="34" charset="0"/>
            </a:endParaRPr>
          </a:p>
          <a:p>
            <a:pPr marL="342900" indent="-342900">
              <a:lnSpc>
                <a:spcPct val="170000"/>
              </a:lnSpc>
              <a:spcBef>
                <a:spcPct val="20000"/>
              </a:spcBef>
              <a:buFont typeface="Wingdings" pitchFamily="2" charset="2"/>
              <a:buChar char="§"/>
            </a:pPr>
            <a:r>
              <a:rPr lang="en-US" b="0" dirty="0" err="1" smtClean="0">
                <a:solidFill>
                  <a:srgbClr val="993300"/>
                </a:solidFill>
                <a:cs typeface="Arial" pitchFamily="34" charset="0"/>
              </a:rPr>
              <a:t>Priorisiert</a:t>
            </a:r>
            <a:endParaRPr lang="en-US" b="0" dirty="0">
              <a:solidFill>
                <a:srgbClr val="993300"/>
              </a:solidFill>
              <a:cs typeface="Arial" pitchFamily="34" charset="0"/>
            </a:endParaRPr>
          </a:p>
          <a:p>
            <a:pPr marL="342900" indent="-342900">
              <a:lnSpc>
                <a:spcPct val="170000"/>
              </a:lnSpc>
              <a:spcBef>
                <a:spcPct val="20000"/>
              </a:spcBef>
              <a:buFont typeface="Wingdings" pitchFamily="2" charset="2"/>
              <a:buChar char="§"/>
            </a:pPr>
            <a:r>
              <a:rPr lang="en-US" b="0" dirty="0" err="1" smtClean="0">
                <a:solidFill>
                  <a:srgbClr val="3333FF"/>
                </a:solidFill>
                <a:cs typeface="Arial" pitchFamily="34" charset="0"/>
              </a:rPr>
              <a:t>Bestätigt</a:t>
            </a:r>
            <a:endParaRPr lang="en-US" b="0" dirty="0">
              <a:solidFill>
                <a:srgbClr val="3333FF"/>
              </a:solidFill>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248400" y="115888"/>
            <a:ext cx="7488237" cy="435600"/>
          </a:xfrm>
        </p:spPr>
        <p:txBody>
          <a:bodyPr/>
          <a:lstStyle/>
          <a:p>
            <a:r>
              <a:rPr lang="de-CH" sz="2600" noProof="0" dirty="0" smtClean="0"/>
              <a:t>Betriebssysteme: Grösse des </a:t>
            </a:r>
            <a:r>
              <a:rPr lang="de-CH" sz="2600" noProof="0" dirty="0" err="1" smtClean="0"/>
              <a:t>Quellcodes</a:t>
            </a:r>
            <a:endParaRPr lang="de-CH" sz="2600" noProof="0" dirty="0"/>
          </a:p>
        </p:txBody>
      </p:sp>
      <p:sp>
        <p:nvSpPr>
          <p:cNvPr id="459779" name="Line 3"/>
          <p:cNvSpPr>
            <a:spLocks noChangeShapeType="1"/>
          </p:cNvSpPr>
          <p:nvPr/>
        </p:nvSpPr>
        <p:spPr bwMode="auto">
          <a:xfrm flipV="1">
            <a:off x="684213" y="1484313"/>
            <a:ext cx="0" cy="4249737"/>
          </a:xfrm>
          <a:prstGeom prst="line">
            <a:avLst/>
          </a:prstGeom>
          <a:noFill/>
          <a:ln w="9525">
            <a:noFill/>
            <a:round/>
            <a:headEnd/>
            <a:tailEnd type="triangle" w="med" len="med"/>
          </a:ln>
          <a:effectLst/>
        </p:spPr>
        <p:txBody>
          <a:bodyPr/>
          <a:lstStyle/>
          <a:p>
            <a:endParaRPr lang="de-CH"/>
          </a:p>
        </p:txBody>
      </p:sp>
      <p:sp>
        <p:nvSpPr>
          <p:cNvPr id="459780" name="Rectangle 4"/>
          <p:cNvSpPr>
            <a:spLocks noChangeArrowheads="1"/>
          </p:cNvSpPr>
          <p:nvPr/>
        </p:nvSpPr>
        <p:spPr bwMode="auto">
          <a:xfrm>
            <a:off x="179388" y="6172200"/>
            <a:ext cx="1944687" cy="244475"/>
          </a:xfrm>
          <a:prstGeom prst="rect">
            <a:avLst/>
          </a:prstGeom>
          <a:noFill/>
          <a:ln w="9525">
            <a:noFill/>
            <a:miter lim="800000"/>
            <a:headEnd/>
            <a:tailEnd/>
          </a:ln>
        </p:spPr>
        <p:txBody>
          <a:bodyPr lIns="0" tIns="0" rIns="0" bIns="0">
            <a:spAutoFit/>
          </a:bodyPr>
          <a:lstStyle/>
          <a:p>
            <a:pPr marL="742950" indent="-285750" algn="ctr">
              <a:spcBef>
                <a:spcPct val="20000"/>
              </a:spcBef>
              <a:buFont typeface="Wingdings" pitchFamily="2" charset="2"/>
              <a:buNone/>
            </a:pPr>
            <a:r>
              <a:rPr lang="en-US" sz="1600">
                <a:solidFill>
                  <a:srgbClr val="008200"/>
                </a:solidFill>
                <a:latin typeface="Verdana" pitchFamily="34" charset="0"/>
              </a:rPr>
              <a:t>Unix V7: 10K</a:t>
            </a:r>
            <a:endParaRPr lang="en-US" sz="1600">
              <a:solidFill>
                <a:srgbClr val="FFCCCC"/>
              </a:solidFill>
              <a:latin typeface="Verdana" pitchFamily="34" charset="0"/>
            </a:endParaRPr>
          </a:p>
        </p:txBody>
      </p:sp>
      <p:sp>
        <p:nvSpPr>
          <p:cNvPr id="459781" name="Line 5"/>
          <p:cNvSpPr>
            <a:spLocks noChangeShapeType="1"/>
          </p:cNvSpPr>
          <p:nvPr/>
        </p:nvSpPr>
        <p:spPr bwMode="auto">
          <a:xfrm flipV="1">
            <a:off x="0" y="5711825"/>
            <a:ext cx="8951913" cy="0"/>
          </a:xfrm>
          <a:prstGeom prst="line">
            <a:avLst/>
          </a:prstGeom>
          <a:noFill/>
          <a:ln w="19050">
            <a:solidFill>
              <a:schemeClr val="tx1"/>
            </a:solidFill>
            <a:round/>
            <a:headEnd/>
            <a:tailEnd type="triangle" w="lg" len="lg"/>
          </a:ln>
          <a:effectLst/>
        </p:spPr>
        <p:txBody>
          <a:bodyPr/>
          <a:lstStyle/>
          <a:p>
            <a:endParaRPr lang="de-CH"/>
          </a:p>
        </p:txBody>
      </p:sp>
      <p:sp>
        <p:nvSpPr>
          <p:cNvPr id="459782" name="Text Box 6"/>
          <p:cNvSpPr txBox="1">
            <a:spLocks noChangeArrowheads="1"/>
          </p:cNvSpPr>
          <p:nvPr/>
        </p:nvSpPr>
        <p:spPr bwMode="auto">
          <a:xfrm>
            <a:off x="1012825" y="5694363"/>
            <a:ext cx="1379538" cy="336550"/>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600">
                <a:latin typeface="Verdana" pitchFamily="34" charset="0"/>
              </a:rPr>
              <a:t>1990</a:t>
            </a:r>
          </a:p>
        </p:txBody>
      </p:sp>
      <p:sp>
        <p:nvSpPr>
          <p:cNvPr id="459783" name="Text Box 7"/>
          <p:cNvSpPr txBox="1">
            <a:spLocks noChangeArrowheads="1"/>
          </p:cNvSpPr>
          <p:nvPr/>
        </p:nvSpPr>
        <p:spPr bwMode="auto">
          <a:xfrm>
            <a:off x="1844675" y="6027738"/>
            <a:ext cx="1381125" cy="336550"/>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600">
                <a:latin typeface="Verdana" pitchFamily="34" charset="0"/>
              </a:rPr>
              <a:t>1992</a:t>
            </a:r>
          </a:p>
        </p:txBody>
      </p:sp>
      <p:sp>
        <p:nvSpPr>
          <p:cNvPr id="459784" name="Text Box 8"/>
          <p:cNvSpPr txBox="1">
            <a:spLocks noChangeArrowheads="1"/>
          </p:cNvSpPr>
          <p:nvPr/>
        </p:nvSpPr>
        <p:spPr bwMode="auto">
          <a:xfrm>
            <a:off x="3081338" y="5700713"/>
            <a:ext cx="1381125" cy="338137"/>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600">
                <a:latin typeface="Verdana" pitchFamily="34" charset="0"/>
              </a:rPr>
              <a:t>1995</a:t>
            </a:r>
          </a:p>
        </p:txBody>
      </p:sp>
      <p:sp>
        <p:nvSpPr>
          <p:cNvPr id="459785" name="Text Box 9"/>
          <p:cNvSpPr txBox="1">
            <a:spLocks noChangeArrowheads="1"/>
          </p:cNvSpPr>
          <p:nvPr/>
        </p:nvSpPr>
        <p:spPr bwMode="auto">
          <a:xfrm>
            <a:off x="4424363" y="5700713"/>
            <a:ext cx="1381125" cy="338137"/>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600">
                <a:latin typeface="Verdana" pitchFamily="34" charset="0"/>
              </a:rPr>
              <a:t>1998</a:t>
            </a:r>
          </a:p>
        </p:txBody>
      </p:sp>
      <p:sp>
        <p:nvSpPr>
          <p:cNvPr id="459786" name="Text Box 10"/>
          <p:cNvSpPr txBox="1">
            <a:spLocks noChangeArrowheads="1"/>
          </p:cNvSpPr>
          <p:nvPr/>
        </p:nvSpPr>
        <p:spPr bwMode="auto">
          <a:xfrm>
            <a:off x="5214938" y="5700713"/>
            <a:ext cx="1379537" cy="338137"/>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600">
                <a:latin typeface="Verdana" pitchFamily="34" charset="0"/>
              </a:rPr>
              <a:t>2000</a:t>
            </a:r>
          </a:p>
        </p:txBody>
      </p:sp>
      <p:sp>
        <p:nvSpPr>
          <p:cNvPr id="459787" name="Rectangle 11"/>
          <p:cNvSpPr>
            <a:spLocks noChangeArrowheads="1"/>
          </p:cNvSpPr>
          <p:nvPr/>
        </p:nvSpPr>
        <p:spPr bwMode="auto">
          <a:xfrm>
            <a:off x="6132513" y="3141663"/>
            <a:ext cx="2687637" cy="146050"/>
          </a:xfrm>
          <a:prstGeom prst="rect">
            <a:avLst/>
          </a:prstGeom>
          <a:noFill/>
          <a:ln w="9525">
            <a:noFill/>
            <a:miter lim="800000"/>
            <a:headEnd/>
            <a:tailEnd/>
          </a:ln>
        </p:spPr>
        <p:txBody>
          <a:bodyPr lIns="0" tIns="0" rIns="0" bIns="0">
            <a:spAutoFit/>
          </a:bodyPr>
          <a:lstStyle/>
          <a:p>
            <a:pPr marL="742950" indent="-285750">
              <a:lnSpc>
                <a:spcPct val="60000"/>
              </a:lnSpc>
              <a:spcBef>
                <a:spcPct val="20000"/>
              </a:spcBef>
              <a:buFont typeface="Wingdings" pitchFamily="2" charset="2"/>
              <a:buNone/>
            </a:pPr>
            <a:r>
              <a:rPr lang="en-US" sz="1600">
                <a:solidFill>
                  <a:srgbClr val="DB5466"/>
                </a:solidFill>
                <a:latin typeface="Verdana" pitchFamily="34" charset="0"/>
              </a:rPr>
              <a:t>Red Hat 7.1: 30</a:t>
            </a:r>
            <a:endParaRPr lang="en-US" sz="1600">
              <a:solidFill>
                <a:srgbClr val="FFCCCC"/>
              </a:solidFill>
              <a:latin typeface="Verdana" pitchFamily="34" charset="0"/>
            </a:endParaRPr>
          </a:p>
        </p:txBody>
      </p:sp>
      <p:sp>
        <p:nvSpPr>
          <p:cNvPr id="459788" name="Rectangle 12"/>
          <p:cNvSpPr>
            <a:spLocks noChangeArrowheads="1"/>
          </p:cNvSpPr>
          <p:nvPr/>
        </p:nvSpPr>
        <p:spPr bwMode="auto">
          <a:xfrm>
            <a:off x="1760538" y="5770563"/>
            <a:ext cx="1636712"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DB5466"/>
                </a:solidFill>
                <a:latin typeface="Verdana" pitchFamily="34" charset="0"/>
              </a:rPr>
              <a:t>Linux: 10 K</a:t>
            </a:r>
            <a:endParaRPr lang="en-US" sz="1600">
              <a:solidFill>
                <a:srgbClr val="FFCCCC"/>
              </a:solidFill>
              <a:latin typeface="Verdana" pitchFamily="34" charset="0"/>
            </a:endParaRPr>
          </a:p>
        </p:txBody>
      </p:sp>
      <p:sp>
        <p:nvSpPr>
          <p:cNvPr id="459789" name="Line 13"/>
          <p:cNvSpPr>
            <a:spLocks noChangeShapeType="1"/>
          </p:cNvSpPr>
          <p:nvPr/>
        </p:nvSpPr>
        <p:spPr bwMode="auto">
          <a:xfrm flipH="1" flipV="1">
            <a:off x="179388" y="5734050"/>
            <a:ext cx="1258887" cy="431800"/>
          </a:xfrm>
          <a:prstGeom prst="line">
            <a:avLst/>
          </a:prstGeom>
          <a:noFill/>
          <a:ln w="25400">
            <a:solidFill>
              <a:srgbClr val="008000"/>
            </a:solidFill>
            <a:round/>
            <a:headEnd/>
            <a:tailEnd type="triangle" w="lg" len="lg"/>
          </a:ln>
          <a:effectLst/>
        </p:spPr>
        <p:txBody>
          <a:bodyPr/>
          <a:lstStyle/>
          <a:p>
            <a:endParaRPr lang="de-CH"/>
          </a:p>
        </p:txBody>
      </p:sp>
      <p:sp>
        <p:nvSpPr>
          <p:cNvPr id="459790" name="Line 14"/>
          <p:cNvSpPr>
            <a:spLocks noChangeShapeType="1"/>
          </p:cNvSpPr>
          <p:nvPr/>
        </p:nvSpPr>
        <p:spPr bwMode="auto">
          <a:xfrm flipV="1">
            <a:off x="873125" y="1268413"/>
            <a:ext cx="0" cy="4432300"/>
          </a:xfrm>
          <a:prstGeom prst="line">
            <a:avLst/>
          </a:prstGeom>
          <a:noFill/>
          <a:ln w="19050">
            <a:solidFill>
              <a:schemeClr val="tx1"/>
            </a:solidFill>
            <a:round/>
            <a:headEnd/>
            <a:tailEnd type="triangle" w="lg" len="lg"/>
          </a:ln>
          <a:effectLst/>
        </p:spPr>
        <p:txBody>
          <a:bodyPr/>
          <a:lstStyle/>
          <a:p>
            <a:endParaRPr lang="de-CH"/>
          </a:p>
        </p:txBody>
      </p:sp>
      <p:sp>
        <p:nvSpPr>
          <p:cNvPr id="459791" name="Line 15"/>
          <p:cNvSpPr>
            <a:spLocks noChangeShapeType="1"/>
          </p:cNvSpPr>
          <p:nvPr/>
        </p:nvSpPr>
        <p:spPr bwMode="auto">
          <a:xfrm>
            <a:off x="1709738" y="5680075"/>
            <a:ext cx="0" cy="68263"/>
          </a:xfrm>
          <a:prstGeom prst="line">
            <a:avLst/>
          </a:prstGeom>
          <a:noFill/>
          <a:ln w="9525">
            <a:solidFill>
              <a:schemeClr val="tx1"/>
            </a:solidFill>
            <a:round/>
            <a:headEnd/>
            <a:tailEnd/>
          </a:ln>
          <a:effectLst/>
        </p:spPr>
        <p:txBody>
          <a:bodyPr/>
          <a:lstStyle/>
          <a:p>
            <a:endParaRPr lang="de-CH"/>
          </a:p>
        </p:txBody>
      </p:sp>
      <p:sp>
        <p:nvSpPr>
          <p:cNvPr id="459792" name="Line 16"/>
          <p:cNvSpPr>
            <a:spLocks noChangeShapeType="1"/>
          </p:cNvSpPr>
          <p:nvPr/>
        </p:nvSpPr>
        <p:spPr bwMode="auto">
          <a:xfrm>
            <a:off x="2557463" y="5680075"/>
            <a:ext cx="0" cy="68263"/>
          </a:xfrm>
          <a:prstGeom prst="line">
            <a:avLst/>
          </a:prstGeom>
          <a:noFill/>
          <a:ln w="9525">
            <a:solidFill>
              <a:schemeClr val="tx1"/>
            </a:solidFill>
            <a:round/>
            <a:headEnd/>
            <a:tailEnd/>
          </a:ln>
          <a:effectLst/>
        </p:spPr>
        <p:txBody>
          <a:bodyPr/>
          <a:lstStyle/>
          <a:p>
            <a:endParaRPr lang="de-CH"/>
          </a:p>
        </p:txBody>
      </p:sp>
      <p:sp>
        <p:nvSpPr>
          <p:cNvPr id="459793" name="Line 17"/>
          <p:cNvSpPr>
            <a:spLocks noChangeShapeType="1"/>
          </p:cNvSpPr>
          <p:nvPr/>
        </p:nvSpPr>
        <p:spPr bwMode="auto">
          <a:xfrm>
            <a:off x="3830638" y="5680075"/>
            <a:ext cx="0" cy="68263"/>
          </a:xfrm>
          <a:prstGeom prst="line">
            <a:avLst/>
          </a:prstGeom>
          <a:noFill/>
          <a:ln w="9525">
            <a:solidFill>
              <a:schemeClr val="tx1"/>
            </a:solidFill>
            <a:round/>
            <a:headEnd/>
            <a:tailEnd/>
          </a:ln>
          <a:effectLst/>
        </p:spPr>
        <p:txBody>
          <a:bodyPr/>
          <a:lstStyle/>
          <a:p>
            <a:endParaRPr lang="de-CH"/>
          </a:p>
        </p:txBody>
      </p:sp>
      <p:sp>
        <p:nvSpPr>
          <p:cNvPr id="459794" name="Line 18"/>
          <p:cNvSpPr>
            <a:spLocks noChangeShapeType="1"/>
          </p:cNvSpPr>
          <p:nvPr/>
        </p:nvSpPr>
        <p:spPr bwMode="auto">
          <a:xfrm>
            <a:off x="5100638" y="5680075"/>
            <a:ext cx="0" cy="68263"/>
          </a:xfrm>
          <a:prstGeom prst="line">
            <a:avLst/>
          </a:prstGeom>
          <a:noFill/>
          <a:ln w="9525">
            <a:solidFill>
              <a:schemeClr val="tx1"/>
            </a:solidFill>
            <a:round/>
            <a:headEnd/>
            <a:tailEnd/>
          </a:ln>
          <a:effectLst/>
        </p:spPr>
        <p:txBody>
          <a:bodyPr/>
          <a:lstStyle/>
          <a:p>
            <a:endParaRPr lang="de-CH"/>
          </a:p>
        </p:txBody>
      </p:sp>
      <p:sp>
        <p:nvSpPr>
          <p:cNvPr id="459795" name="Line 19"/>
          <p:cNvSpPr>
            <a:spLocks noChangeShapeType="1"/>
          </p:cNvSpPr>
          <p:nvPr/>
        </p:nvSpPr>
        <p:spPr bwMode="auto">
          <a:xfrm>
            <a:off x="5948363" y="5680075"/>
            <a:ext cx="0" cy="68263"/>
          </a:xfrm>
          <a:prstGeom prst="line">
            <a:avLst/>
          </a:prstGeom>
          <a:noFill/>
          <a:ln w="9525">
            <a:solidFill>
              <a:schemeClr val="tx1"/>
            </a:solidFill>
            <a:round/>
            <a:headEnd/>
            <a:tailEnd/>
          </a:ln>
          <a:effectLst/>
        </p:spPr>
        <p:txBody>
          <a:bodyPr/>
          <a:lstStyle/>
          <a:p>
            <a:endParaRPr lang="de-CH"/>
          </a:p>
        </p:txBody>
      </p:sp>
      <p:sp>
        <p:nvSpPr>
          <p:cNvPr id="459796" name="Line 20"/>
          <p:cNvSpPr>
            <a:spLocks noChangeShapeType="1"/>
          </p:cNvSpPr>
          <p:nvPr/>
        </p:nvSpPr>
        <p:spPr bwMode="auto">
          <a:xfrm>
            <a:off x="833438" y="2490788"/>
            <a:ext cx="79375" cy="0"/>
          </a:xfrm>
          <a:prstGeom prst="line">
            <a:avLst/>
          </a:prstGeom>
          <a:noFill/>
          <a:ln w="9525">
            <a:solidFill>
              <a:schemeClr val="tx1"/>
            </a:solidFill>
            <a:round/>
            <a:headEnd/>
            <a:tailEnd/>
          </a:ln>
          <a:effectLst/>
        </p:spPr>
        <p:txBody>
          <a:bodyPr/>
          <a:lstStyle/>
          <a:p>
            <a:endParaRPr lang="de-CH"/>
          </a:p>
        </p:txBody>
      </p:sp>
      <p:sp>
        <p:nvSpPr>
          <p:cNvPr id="459797" name="Line 21"/>
          <p:cNvSpPr>
            <a:spLocks noChangeShapeType="1"/>
          </p:cNvSpPr>
          <p:nvPr/>
        </p:nvSpPr>
        <p:spPr bwMode="auto">
          <a:xfrm>
            <a:off x="833438" y="4113213"/>
            <a:ext cx="79375" cy="0"/>
          </a:xfrm>
          <a:prstGeom prst="line">
            <a:avLst/>
          </a:prstGeom>
          <a:noFill/>
          <a:ln w="9525">
            <a:solidFill>
              <a:schemeClr val="tx1"/>
            </a:solidFill>
            <a:round/>
            <a:headEnd/>
            <a:tailEnd/>
          </a:ln>
          <a:effectLst/>
        </p:spPr>
        <p:txBody>
          <a:bodyPr/>
          <a:lstStyle/>
          <a:p>
            <a:endParaRPr lang="de-CH"/>
          </a:p>
        </p:txBody>
      </p:sp>
      <p:sp>
        <p:nvSpPr>
          <p:cNvPr id="459798" name="Line 22"/>
          <p:cNvSpPr>
            <a:spLocks noChangeShapeType="1"/>
          </p:cNvSpPr>
          <p:nvPr/>
        </p:nvSpPr>
        <p:spPr bwMode="auto">
          <a:xfrm>
            <a:off x="833438" y="3302000"/>
            <a:ext cx="79375" cy="0"/>
          </a:xfrm>
          <a:prstGeom prst="line">
            <a:avLst/>
          </a:prstGeom>
          <a:noFill/>
          <a:ln w="9525">
            <a:solidFill>
              <a:schemeClr val="tx1"/>
            </a:solidFill>
            <a:round/>
            <a:headEnd/>
            <a:tailEnd/>
          </a:ln>
          <a:effectLst/>
        </p:spPr>
        <p:txBody>
          <a:bodyPr/>
          <a:lstStyle/>
          <a:p>
            <a:endParaRPr lang="de-CH"/>
          </a:p>
        </p:txBody>
      </p:sp>
      <p:sp>
        <p:nvSpPr>
          <p:cNvPr id="459799" name="Line 23"/>
          <p:cNvSpPr>
            <a:spLocks noChangeShapeType="1"/>
          </p:cNvSpPr>
          <p:nvPr/>
        </p:nvSpPr>
        <p:spPr bwMode="auto">
          <a:xfrm>
            <a:off x="833438" y="4924425"/>
            <a:ext cx="79375" cy="0"/>
          </a:xfrm>
          <a:prstGeom prst="line">
            <a:avLst/>
          </a:prstGeom>
          <a:noFill/>
          <a:ln w="9525">
            <a:solidFill>
              <a:schemeClr val="tx1"/>
            </a:solidFill>
            <a:round/>
            <a:headEnd/>
            <a:tailEnd/>
          </a:ln>
          <a:effectLst/>
        </p:spPr>
        <p:txBody>
          <a:bodyPr/>
          <a:lstStyle/>
          <a:p>
            <a:endParaRPr lang="de-CH"/>
          </a:p>
        </p:txBody>
      </p:sp>
      <p:sp>
        <p:nvSpPr>
          <p:cNvPr id="459800" name="Text Box 24"/>
          <p:cNvSpPr txBox="1">
            <a:spLocks noChangeArrowheads="1"/>
          </p:cNvSpPr>
          <p:nvPr/>
        </p:nvSpPr>
        <p:spPr bwMode="auto">
          <a:xfrm>
            <a:off x="354013" y="4759325"/>
            <a:ext cx="958850" cy="336550"/>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10</a:t>
            </a:r>
          </a:p>
        </p:txBody>
      </p:sp>
      <p:sp>
        <p:nvSpPr>
          <p:cNvPr id="459801" name="Text Box 25"/>
          <p:cNvSpPr txBox="1">
            <a:spLocks noChangeArrowheads="1"/>
          </p:cNvSpPr>
          <p:nvPr/>
        </p:nvSpPr>
        <p:spPr bwMode="auto">
          <a:xfrm>
            <a:off x="342900" y="3959225"/>
            <a:ext cx="958850" cy="336550"/>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20</a:t>
            </a:r>
          </a:p>
        </p:txBody>
      </p:sp>
      <p:sp>
        <p:nvSpPr>
          <p:cNvPr id="459802" name="Text Box 26"/>
          <p:cNvSpPr txBox="1">
            <a:spLocks noChangeArrowheads="1"/>
          </p:cNvSpPr>
          <p:nvPr/>
        </p:nvSpPr>
        <p:spPr bwMode="auto">
          <a:xfrm>
            <a:off x="349250" y="2335213"/>
            <a:ext cx="958850" cy="336550"/>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40</a:t>
            </a:r>
          </a:p>
        </p:txBody>
      </p:sp>
      <p:sp>
        <p:nvSpPr>
          <p:cNvPr id="459803" name="Text Box 27"/>
          <p:cNvSpPr txBox="1">
            <a:spLocks noChangeArrowheads="1"/>
          </p:cNvSpPr>
          <p:nvPr/>
        </p:nvSpPr>
        <p:spPr bwMode="auto">
          <a:xfrm>
            <a:off x="342900" y="3125788"/>
            <a:ext cx="958850" cy="336550"/>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30</a:t>
            </a:r>
          </a:p>
        </p:txBody>
      </p:sp>
      <p:sp>
        <p:nvSpPr>
          <p:cNvPr id="459804" name="Text Box 28"/>
          <p:cNvSpPr txBox="1">
            <a:spLocks noChangeArrowheads="1"/>
          </p:cNvSpPr>
          <p:nvPr/>
        </p:nvSpPr>
        <p:spPr bwMode="auto">
          <a:xfrm>
            <a:off x="254000" y="942975"/>
            <a:ext cx="3552825" cy="350838"/>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700" dirty="0" err="1" smtClean="0">
                <a:latin typeface="Verdana" pitchFamily="34" charset="0"/>
              </a:rPr>
              <a:t>Codezeilen</a:t>
            </a:r>
            <a:r>
              <a:rPr lang="en-US" sz="1700" dirty="0" smtClean="0">
                <a:latin typeface="Verdana" pitchFamily="34" charset="0"/>
              </a:rPr>
              <a:t> (in </a:t>
            </a:r>
            <a:r>
              <a:rPr lang="en-US" sz="1700" dirty="0" err="1" smtClean="0">
                <a:latin typeface="Verdana" pitchFamily="34" charset="0"/>
              </a:rPr>
              <a:t>Millionen</a:t>
            </a:r>
            <a:r>
              <a:rPr lang="en-US" sz="1700" dirty="0" smtClean="0">
                <a:latin typeface="Verdana" pitchFamily="34" charset="0"/>
              </a:rPr>
              <a:t>)</a:t>
            </a:r>
            <a:endParaRPr lang="en-US" sz="1700" dirty="0">
              <a:latin typeface="Verdana" pitchFamily="34" charset="0"/>
            </a:endParaRPr>
          </a:p>
        </p:txBody>
      </p:sp>
      <p:sp>
        <p:nvSpPr>
          <p:cNvPr id="459805" name="Oval 29"/>
          <p:cNvSpPr>
            <a:spLocks noChangeArrowheads="1"/>
          </p:cNvSpPr>
          <p:nvPr/>
        </p:nvSpPr>
        <p:spPr bwMode="auto">
          <a:xfrm>
            <a:off x="2503488" y="5443538"/>
            <a:ext cx="114300" cy="127000"/>
          </a:xfrm>
          <a:prstGeom prst="ellipse">
            <a:avLst/>
          </a:prstGeom>
          <a:solidFill>
            <a:srgbClr val="3E609E"/>
          </a:solidFill>
          <a:ln w="9525" algn="ctr">
            <a:noFill/>
            <a:round/>
            <a:headEnd/>
            <a:tailEnd/>
          </a:ln>
          <a:effectLst/>
        </p:spPr>
        <p:txBody>
          <a:bodyPr wrap="none" anchor="ctr"/>
          <a:lstStyle/>
          <a:p>
            <a:endParaRPr lang="de-CH"/>
          </a:p>
        </p:txBody>
      </p:sp>
      <p:sp>
        <p:nvSpPr>
          <p:cNvPr id="459806" name="Rectangle 30"/>
          <p:cNvSpPr>
            <a:spLocks noChangeArrowheads="1"/>
          </p:cNvSpPr>
          <p:nvPr/>
        </p:nvSpPr>
        <p:spPr bwMode="auto">
          <a:xfrm>
            <a:off x="431800" y="5400675"/>
            <a:ext cx="2071688" cy="21272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400">
                <a:solidFill>
                  <a:srgbClr val="0F4F8C"/>
                </a:solidFill>
                <a:latin typeface="Verdana" pitchFamily="34" charset="0"/>
              </a:rPr>
              <a:t>Windows 3.1: 3 M</a:t>
            </a:r>
            <a:endParaRPr lang="en-US" sz="1400">
              <a:solidFill>
                <a:srgbClr val="FFCCCC"/>
              </a:solidFill>
              <a:latin typeface="Verdana" pitchFamily="34" charset="0"/>
            </a:endParaRPr>
          </a:p>
        </p:txBody>
      </p:sp>
      <p:sp>
        <p:nvSpPr>
          <p:cNvPr id="459807" name="Rectangle 31"/>
          <p:cNvSpPr>
            <a:spLocks noChangeArrowheads="1"/>
          </p:cNvSpPr>
          <p:nvPr/>
        </p:nvSpPr>
        <p:spPr bwMode="auto">
          <a:xfrm>
            <a:off x="806450" y="5126038"/>
            <a:ext cx="2251075"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Windows NT: 4 M</a:t>
            </a:r>
            <a:endParaRPr lang="en-US" sz="1600">
              <a:solidFill>
                <a:srgbClr val="FFCCCC"/>
              </a:solidFill>
              <a:latin typeface="Verdana" pitchFamily="34" charset="0"/>
            </a:endParaRPr>
          </a:p>
        </p:txBody>
      </p:sp>
      <p:sp>
        <p:nvSpPr>
          <p:cNvPr id="459808" name="Rectangle 32"/>
          <p:cNvSpPr>
            <a:spLocks noChangeArrowheads="1"/>
          </p:cNvSpPr>
          <p:nvPr/>
        </p:nvSpPr>
        <p:spPr bwMode="auto">
          <a:xfrm>
            <a:off x="1370013" y="4371975"/>
            <a:ext cx="2116137"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Windows 95: 15</a:t>
            </a:r>
            <a:endParaRPr lang="en-US" sz="1600">
              <a:solidFill>
                <a:srgbClr val="FFCCCC"/>
              </a:solidFill>
              <a:latin typeface="Verdana" pitchFamily="34" charset="0"/>
            </a:endParaRPr>
          </a:p>
        </p:txBody>
      </p:sp>
      <p:sp>
        <p:nvSpPr>
          <p:cNvPr id="459809" name="Rectangle 33"/>
          <p:cNvSpPr>
            <a:spLocks noChangeArrowheads="1"/>
          </p:cNvSpPr>
          <p:nvPr/>
        </p:nvSpPr>
        <p:spPr bwMode="auto">
          <a:xfrm>
            <a:off x="2867025" y="4106863"/>
            <a:ext cx="2116138"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Windows 98: 18</a:t>
            </a:r>
            <a:endParaRPr lang="en-US" sz="1600">
              <a:solidFill>
                <a:srgbClr val="FFCCCC"/>
              </a:solidFill>
              <a:latin typeface="Verdana" pitchFamily="34" charset="0"/>
            </a:endParaRPr>
          </a:p>
        </p:txBody>
      </p:sp>
      <p:sp>
        <p:nvSpPr>
          <p:cNvPr id="459810" name="Rectangle 34"/>
          <p:cNvSpPr>
            <a:spLocks noChangeArrowheads="1"/>
          </p:cNvSpPr>
          <p:nvPr/>
        </p:nvSpPr>
        <p:spPr bwMode="auto">
          <a:xfrm>
            <a:off x="3124200" y="2370138"/>
            <a:ext cx="2373313"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F4F8C"/>
                </a:solidFill>
                <a:latin typeface="Verdana" pitchFamily="34" charset="0"/>
              </a:rPr>
              <a:t>Windows 2000: 40</a:t>
            </a:r>
            <a:endParaRPr lang="en-US" sz="1600">
              <a:solidFill>
                <a:srgbClr val="FFCCCC"/>
              </a:solidFill>
              <a:latin typeface="Verdana" pitchFamily="34" charset="0"/>
            </a:endParaRPr>
          </a:p>
        </p:txBody>
      </p:sp>
      <p:sp>
        <p:nvSpPr>
          <p:cNvPr id="459811" name="Rectangle 35"/>
          <p:cNvSpPr>
            <a:spLocks noChangeArrowheads="1"/>
          </p:cNvSpPr>
          <p:nvPr/>
        </p:nvSpPr>
        <p:spPr bwMode="auto">
          <a:xfrm>
            <a:off x="5635625" y="4270375"/>
            <a:ext cx="2095500"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DB5466"/>
                </a:solidFill>
                <a:latin typeface="Verdana" pitchFamily="34" charset="0"/>
              </a:rPr>
              <a:t>Red Hat 6.2: 17</a:t>
            </a:r>
            <a:endParaRPr lang="en-US" sz="1600">
              <a:solidFill>
                <a:srgbClr val="FFCCCC"/>
              </a:solidFill>
              <a:latin typeface="Verdana" pitchFamily="34" charset="0"/>
            </a:endParaRPr>
          </a:p>
        </p:txBody>
      </p:sp>
      <p:sp>
        <p:nvSpPr>
          <p:cNvPr id="459812" name="Rectangle 36"/>
          <p:cNvSpPr>
            <a:spLocks noChangeArrowheads="1"/>
          </p:cNvSpPr>
          <p:nvPr/>
        </p:nvSpPr>
        <p:spPr bwMode="auto">
          <a:xfrm>
            <a:off x="3606800" y="4583113"/>
            <a:ext cx="1768475"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a:solidFill>
                  <a:srgbClr val="008200"/>
                </a:solidFill>
                <a:latin typeface="Verdana" pitchFamily="34" charset="0"/>
              </a:rPr>
              <a:t>Solaris 7: 12</a:t>
            </a:r>
            <a:endParaRPr lang="en-US" sz="1600">
              <a:solidFill>
                <a:srgbClr val="FFCCCC"/>
              </a:solidFill>
              <a:latin typeface="Verdana" pitchFamily="34" charset="0"/>
            </a:endParaRPr>
          </a:p>
        </p:txBody>
      </p:sp>
      <p:sp>
        <p:nvSpPr>
          <p:cNvPr id="459813" name="Oval 37"/>
          <p:cNvSpPr>
            <a:spLocks noChangeArrowheads="1"/>
          </p:cNvSpPr>
          <p:nvPr/>
        </p:nvSpPr>
        <p:spPr bwMode="auto">
          <a:xfrm>
            <a:off x="2962275" y="5360988"/>
            <a:ext cx="114300" cy="127000"/>
          </a:xfrm>
          <a:prstGeom prst="ellipse">
            <a:avLst/>
          </a:prstGeom>
          <a:solidFill>
            <a:srgbClr val="3E609E"/>
          </a:solidFill>
          <a:ln w="9525" algn="ctr">
            <a:noFill/>
            <a:round/>
            <a:headEnd/>
            <a:tailEnd/>
          </a:ln>
          <a:effectLst/>
        </p:spPr>
        <p:txBody>
          <a:bodyPr wrap="none" anchor="ctr"/>
          <a:lstStyle/>
          <a:p>
            <a:endParaRPr lang="de-CH"/>
          </a:p>
        </p:txBody>
      </p:sp>
      <p:sp>
        <p:nvSpPr>
          <p:cNvPr id="459814" name="Oval 38"/>
          <p:cNvSpPr>
            <a:spLocks noChangeArrowheads="1"/>
          </p:cNvSpPr>
          <p:nvPr/>
        </p:nvSpPr>
        <p:spPr bwMode="auto">
          <a:xfrm>
            <a:off x="3790950" y="4443413"/>
            <a:ext cx="112713" cy="127000"/>
          </a:xfrm>
          <a:prstGeom prst="ellipse">
            <a:avLst/>
          </a:prstGeom>
          <a:solidFill>
            <a:srgbClr val="3E609E"/>
          </a:solidFill>
          <a:ln w="9525" algn="ctr">
            <a:noFill/>
            <a:round/>
            <a:headEnd/>
            <a:tailEnd/>
          </a:ln>
          <a:effectLst/>
        </p:spPr>
        <p:txBody>
          <a:bodyPr wrap="none" anchor="ctr"/>
          <a:lstStyle/>
          <a:p>
            <a:endParaRPr lang="de-CH"/>
          </a:p>
        </p:txBody>
      </p:sp>
      <p:sp>
        <p:nvSpPr>
          <p:cNvPr id="459815" name="Oval 39"/>
          <p:cNvSpPr>
            <a:spLocks noChangeArrowheads="1"/>
          </p:cNvSpPr>
          <p:nvPr/>
        </p:nvSpPr>
        <p:spPr bwMode="auto">
          <a:xfrm>
            <a:off x="5049838" y="4216400"/>
            <a:ext cx="114300" cy="127000"/>
          </a:xfrm>
          <a:prstGeom prst="ellipse">
            <a:avLst/>
          </a:prstGeom>
          <a:solidFill>
            <a:srgbClr val="3E609E"/>
          </a:solidFill>
          <a:ln w="9525" algn="ctr">
            <a:noFill/>
            <a:round/>
            <a:headEnd/>
            <a:tailEnd/>
          </a:ln>
          <a:effectLst/>
        </p:spPr>
        <p:txBody>
          <a:bodyPr wrap="none" anchor="ctr"/>
          <a:lstStyle/>
          <a:p>
            <a:endParaRPr lang="de-CH"/>
          </a:p>
        </p:txBody>
      </p:sp>
      <p:sp>
        <p:nvSpPr>
          <p:cNvPr id="459816" name="Oval 40"/>
          <p:cNvSpPr>
            <a:spLocks noChangeArrowheads="1"/>
          </p:cNvSpPr>
          <p:nvPr/>
        </p:nvSpPr>
        <p:spPr bwMode="auto">
          <a:xfrm>
            <a:off x="5891213" y="2438400"/>
            <a:ext cx="114300" cy="127000"/>
          </a:xfrm>
          <a:prstGeom prst="ellipse">
            <a:avLst/>
          </a:prstGeom>
          <a:solidFill>
            <a:srgbClr val="3E609E"/>
          </a:solidFill>
          <a:ln w="9525" algn="ctr">
            <a:noFill/>
            <a:round/>
            <a:headEnd/>
            <a:tailEnd/>
          </a:ln>
          <a:effectLst/>
        </p:spPr>
        <p:txBody>
          <a:bodyPr wrap="none" anchor="ctr"/>
          <a:lstStyle/>
          <a:p>
            <a:endParaRPr lang="de-CH"/>
          </a:p>
        </p:txBody>
      </p:sp>
      <p:sp>
        <p:nvSpPr>
          <p:cNvPr id="459817" name="Oval 41"/>
          <p:cNvSpPr>
            <a:spLocks noChangeArrowheads="1"/>
          </p:cNvSpPr>
          <p:nvPr/>
        </p:nvSpPr>
        <p:spPr bwMode="auto">
          <a:xfrm>
            <a:off x="6416675" y="1914525"/>
            <a:ext cx="112713" cy="128588"/>
          </a:xfrm>
          <a:prstGeom prst="ellipse">
            <a:avLst/>
          </a:prstGeom>
          <a:solidFill>
            <a:srgbClr val="3E609E"/>
          </a:solidFill>
          <a:ln w="9525" algn="ctr">
            <a:noFill/>
            <a:round/>
            <a:headEnd/>
            <a:tailEnd/>
          </a:ln>
          <a:effectLst/>
        </p:spPr>
        <p:txBody>
          <a:bodyPr wrap="none" anchor="ctr"/>
          <a:lstStyle/>
          <a:p>
            <a:endParaRPr lang="de-CH"/>
          </a:p>
        </p:txBody>
      </p:sp>
      <p:sp>
        <p:nvSpPr>
          <p:cNvPr id="459818" name="Freeform 42"/>
          <p:cNvSpPr>
            <a:spLocks/>
          </p:cNvSpPr>
          <p:nvPr/>
        </p:nvSpPr>
        <p:spPr bwMode="auto">
          <a:xfrm>
            <a:off x="2573338" y="1662113"/>
            <a:ext cx="4125912" cy="3881437"/>
          </a:xfrm>
          <a:custGeom>
            <a:avLst/>
            <a:gdLst/>
            <a:ahLst/>
            <a:cxnLst>
              <a:cxn ang="0">
                <a:pos x="8" y="2767"/>
              </a:cxn>
              <a:cxn ang="0">
                <a:pos x="53" y="2767"/>
              </a:cxn>
              <a:cxn ang="0">
                <a:pos x="325" y="2631"/>
              </a:cxn>
              <a:cxn ang="0">
                <a:pos x="1097" y="1996"/>
              </a:cxn>
              <a:cxn ang="0">
                <a:pos x="2049" y="1860"/>
              </a:cxn>
              <a:cxn ang="0">
                <a:pos x="2730" y="590"/>
              </a:cxn>
              <a:cxn ang="0">
                <a:pos x="3183" y="182"/>
              </a:cxn>
              <a:cxn ang="0">
                <a:pos x="3319" y="0"/>
              </a:cxn>
            </a:cxnLst>
            <a:rect l="0" t="0" r="r" b="b"/>
            <a:pathLst>
              <a:path w="3319" h="2790">
                <a:moveTo>
                  <a:pt x="8" y="2767"/>
                </a:moveTo>
                <a:cubicBezTo>
                  <a:pt x="4" y="2778"/>
                  <a:pt x="0" y="2790"/>
                  <a:pt x="53" y="2767"/>
                </a:cubicBezTo>
                <a:cubicBezTo>
                  <a:pt x="106" y="2744"/>
                  <a:pt x="151" y="2760"/>
                  <a:pt x="325" y="2631"/>
                </a:cubicBezTo>
                <a:cubicBezTo>
                  <a:pt x="499" y="2502"/>
                  <a:pt x="810" y="2125"/>
                  <a:pt x="1097" y="1996"/>
                </a:cubicBezTo>
                <a:cubicBezTo>
                  <a:pt x="1384" y="1867"/>
                  <a:pt x="1777" y="2094"/>
                  <a:pt x="2049" y="1860"/>
                </a:cubicBezTo>
                <a:cubicBezTo>
                  <a:pt x="2321" y="1626"/>
                  <a:pt x="2541" y="870"/>
                  <a:pt x="2730" y="590"/>
                </a:cubicBezTo>
                <a:cubicBezTo>
                  <a:pt x="2919" y="310"/>
                  <a:pt x="3085" y="280"/>
                  <a:pt x="3183" y="182"/>
                </a:cubicBezTo>
                <a:cubicBezTo>
                  <a:pt x="3281" y="84"/>
                  <a:pt x="3300" y="42"/>
                  <a:pt x="3319" y="0"/>
                </a:cubicBezTo>
              </a:path>
            </a:pathLst>
          </a:custGeom>
          <a:noFill/>
          <a:ln w="9525" cap="flat" cmpd="sng">
            <a:noFill/>
            <a:prstDash val="solid"/>
            <a:round/>
            <a:headEnd/>
            <a:tailEnd/>
          </a:ln>
          <a:effectLst/>
        </p:spPr>
        <p:txBody>
          <a:bodyPr/>
          <a:lstStyle/>
          <a:p>
            <a:endParaRPr lang="de-CH"/>
          </a:p>
        </p:txBody>
      </p:sp>
      <p:sp>
        <p:nvSpPr>
          <p:cNvPr id="459819" name="Oval 43"/>
          <p:cNvSpPr>
            <a:spLocks noChangeArrowheads="1"/>
          </p:cNvSpPr>
          <p:nvPr/>
        </p:nvSpPr>
        <p:spPr bwMode="auto">
          <a:xfrm>
            <a:off x="5457825" y="4691063"/>
            <a:ext cx="112713" cy="125412"/>
          </a:xfrm>
          <a:prstGeom prst="ellipse">
            <a:avLst/>
          </a:prstGeom>
          <a:solidFill>
            <a:srgbClr val="008000"/>
          </a:solidFill>
          <a:ln w="9525" algn="ctr">
            <a:noFill/>
            <a:round/>
            <a:headEnd/>
            <a:tailEnd/>
          </a:ln>
          <a:effectLst/>
        </p:spPr>
        <p:txBody>
          <a:bodyPr wrap="none" anchor="ctr"/>
          <a:lstStyle/>
          <a:p>
            <a:endParaRPr lang="de-CH"/>
          </a:p>
        </p:txBody>
      </p:sp>
      <p:sp>
        <p:nvSpPr>
          <p:cNvPr id="459820" name="Freeform 44"/>
          <p:cNvSpPr>
            <a:spLocks/>
          </p:cNvSpPr>
          <p:nvPr/>
        </p:nvSpPr>
        <p:spPr bwMode="auto">
          <a:xfrm>
            <a:off x="142875" y="4583113"/>
            <a:ext cx="5653088" cy="1100137"/>
          </a:xfrm>
          <a:custGeom>
            <a:avLst/>
            <a:gdLst/>
            <a:ahLst/>
            <a:cxnLst>
              <a:cxn ang="0">
                <a:pos x="0" y="648"/>
              </a:cxn>
              <a:cxn ang="0">
                <a:pos x="399" y="653"/>
              </a:cxn>
              <a:cxn ang="0">
                <a:pos x="1307" y="648"/>
              </a:cxn>
              <a:cxn ang="0">
                <a:pos x="1850" y="636"/>
              </a:cxn>
              <a:cxn ang="0">
                <a:pos x="2520" y="527"/>
              </a:cxn>
              <a:cxn ang="0">
                <a:pos x="3240" y="383"/>
              </a:cxn>
              <a:cxn ang="0">
                <a:pos x="4155" y="138"/>
              </a:cxn>
              <a:cxn ang="0">
                <a:pos x="4482" y="0"/>
              </a:cxn>
            </a:cxnLst>
            <a:rect l="0" t="0" r="r" b="b"/>
            <a:pathLst>
              <a:path w="4482" h="656">
                <a:moveTo>
                  <a:pt x="0" y="648"/>
                </a:moveTo>
                <a:cubicBezTo>
                  <a:pt x="66" y="649"/>
                  <a:pt x="181" y="653"/>
                  <a:pt x="399" y="653"/>
                </a:cubicBezTo>
                <a:cubicBezTo>
                  <a:pt x="617" y="653"/>
                  <a:pt x="1065" y="651"/>
                  <a:pt x="1307" y="648"/>
                </a:cubicBezTo>
                <a:cubicBezTo>
                  <a:pt x="1549" y="645"/>
                  <a:pt x="1648" y="656"/>
                  <a:pt x="1850" y="636"/>
                </a:cubicBezTo>
                <a:cubicBezTo>
                  <a:pt x="2052" y="616"/>
                  <a:pt x="2289" y="569"/>
                  <a:pt x="2520" y="527"/>
                </a:cubicBezTo>
                <a:cubicBezTo>
                  <a:pt x="2751" y="485"/>
                  <a:pt x="2968" y="448"/>
                  <a:pt x="3240" y="383"/>
                </a:cubicBezTo>
                <a:cubicBezTo>
                  <a:pt x="3512" y="318"/>
                  <a:pt x="3948" y="202"/>
                  <a:pt x="4155" y="138"/>
                </a:cubicBezTo>
                <a:cubicBezTo>
                  <a:pt x="4362" y="74"/>
                  <a:pt x="4414" y="29"/>
                  <a:pt x="4482" y="0"/>
                </a:cubicBezTo>
              </a:path>
            </a:pathLst>
          </a:custGeom>
          <a:noFill/>
          <a:ln w="25400" cap="flat" cmpd="sng">
            <a:solidFill>
              <a:srgbClr val="008000"/>
            </a:solidFill>
            <a:prstDash val="solid"/>
            <a:round/>
            <a:headEnd/>
            <a:tailEnd/>
          </a:ln>
          <a:effectLst/>
        </p:spPr>
        <p:txBody>
          <a:bodyPr/>
          <a:lstStyle/>
          <a:p>
            <a:endParaRPr lang="de-CH"/>
          </a:p>
        </p:txBody>
      </p:sp>
      <p:sp>
        <p:nvSpPr>
          <p:cNvPr id="459821" name="Oval 45"/>
          <p:cNvSpPr>
            <a:spLocks noChangeArrowheads="1"/>
          </p:cNvSpPr>
          <p:nvPr/>
        </p:nvSpPr>
        <p:spPr bwMode="auto">
          <a:xfrm flipH="1">
            <a:off x="2505075" y="5648325"/>
            <a:ext cx="57150" cy="60325"/>
          </a:xfrm>
          <a:prstGeom prst="ellipse">
            <a:avLst/>
          </a:prstGeom>
          <a:solidFill>
            <a:srgbClr val="CC3300"/>
          </a:solidFill>
          <a:ln w="9525" algn="ctr">
            <a:noFill/>
            <a:round/>
            <a:headEnd/>
            <a:tailEnd/>
          </a:ln>
          <a:effectLst/>
        </p:spPr>
        <p:txBody>
          <a:bodyPr wrap="none" anchor="ctr"/>
          <a:lstStyle/>
          <a:p>
            <a:endParaRPr lang="de-CH"/>
          </a:p>
        </p:txBody>
      </p:sp>
      <p:sp>
        <p:nvSpPr>
          <p:cNvPr id="459822" name="Oval 46"/>
          <p:cNvSpPr>
            <a:spLocks noChangeArrowheads="1"/>
          </p:cNvSpPr>
          <p:nvPr/>
        </p:nvSpPr>
        <p:spPr bwMode="auto">
          <a:xfrm>
            <a:off x="5908675" y="4313238"/>
            <a:ext cx="114300" cy="125412"/>
          </a:xfrm>
          <a:prstGeom prst="ellipse">
            <a:avLst/>
          </a:prstGeom>
          <a:solidFill>
            <a:srgbClr val="CC3300"/>
          </a:solidFill>
          <a:ln w="9525" algn="ctr">
            <a:noFill/>
            <a:round/>
            <a:headEnd/>
            <a:tailEnd/>
          </a:ln>
          <a:effectLst/>
        </p:spPr>
        <p:txBody>
          <a:bodyPr wrap="none" anchor="ctr"/>
          <a:lstStyle/>
          <a:p>
            <a:endParaRPr lang="de-CH"/>
          </a:p>
        </p:txBody>
      </p:sp>
      <p:sp>
        <p:nvSpPr>
          <p:cNvPr id="459823" name="Oval 47"/>
          <p:cNvSpPr>
            <a:spLocks noChangeArrowheads="1"/>
          </p:cNvSpPr>
          <p:nvPr/>
        </p:nvSpPr>
        <p:spPr bwMode="auto">
          <a:xfrm>
            <a:off x="6416675" y="3240088"/>
            <a:ext cx="112713" cy="127000"/>
          </a:xfrm>
          <a:prstGeom prst="ellipse">
            <a:avLst/>
          </a:prstGeom>
          <a:solidFill>
            <a:srgbClr val="CC3300"/>
          </a:solidFill>
          <a:ln w="9525" algn="ctr">
            <a:noFill/>
            <a:round/>
            <a:headEnd/>
            <a:tailEnd/>
          </a:ln>
          <a:effectLst/>
        </p:spPr>
        <p:txBody>
          <a:bodyPr wrap="none" anchor="ctr"/>
          <a:lstStyle/>
          <a:p>
            <a:endParaRPr lang="de-CH"/>
          </a:p>
        </p:txBody>
      </p:sp>
      <p:sp>
        <p:nvSpPr>
          <p:cNvPr id="459824" name="Freeform 48"/>
          <p:cNvSpPr>
            <a:spLocks/>
          </p:cNvSpPr>
          <p:nvPr/>
        </p:nvSpPr>
        <p:spPr bwMode="auto">
          <a:xfrm>
            <a:off x="2581275" y="3240088"/>
            <a:ext cx="3948113" cy="2398712"/>
          </a:xfrm>
          <a:custGeom>
            <a:avLst/>
            <a:gdLst/>
            <a:ahLst/>
            <a:cxnLst>
              <a:cxn ang="0">
                <a:pos x="0" y="1724"/>
              </a:cxn>
              <a:cxn ang="0">
                <a:pos x="1769" y="1361"/>
              </a:cxn>
              <a:cxn ang="0">
                <a:pos x="2631" y="1043"/>
              </a:cxn>
              <a:cxn ang="0">
                <a:pos x="2722" y="771"/>
              </a:cxn>
              <a:cxn ang="0">
                <a:pos x="3175" y="0"/>
              </a:cxn>
            </a:cxnLst>
            <a:rect l="0" t="0" r="r" b="b"/>
            <a:pathLst>
              <a:path w="3175" h="1724">
                <a:moveTo>
                  <a:pt x="0" y="1724"/>
                </a:moveTo>
                <a:cubicBezTo>
                  <a:pt x="665" y="1599"/>
                  <a:pt x="1331" y="1474"/>
                  <a:pt x="1769" y="1361"/>
                </a:cubicBezTo>
                <a:cubicBezTo>
                  <a:pt x="2207" y="1248"/>
                  <a:pt x="2472" y="1141"/>
                  <a:pt x="2631" y="1043"/>
                </a:cubicBezTo>
                <a:cubicBezTo>
                  <a:pt x="2790" y="945"/>
                  <a:pt x="2631" y="945"/>
                  <a:pt x="2722" y="771"/>
                </a:cubicBezTo>
                <a:cubicBezTo>
                  <a:pt x="2813" y="597"/>
                  <a:pt x="2994" y="298"/>
                  <a:pt x="3175" y="0"/>
                </a:cubicBezTo>
              </a:path>
            </a:pathLst>
          </a:custGeom>
          <a:noFill/>
          <a:ln w="9525" cap="flat" cmpd="sng">
            <a:noFill/>
            <a:prstDash val="solid"/>
            <a:round/>
            <a:headEnd/>
            <a:tailEnd/>
          </a:ln>
          <a:effectLst/>
        </p:spPr>
        <p:txBody>
          <a:bodyPr/>
          <a:lstStyle/>
          <a:p>
            <a:endParaRPr lang="de-CH"/>
          </a:p>
        </p:txBody>
      </p:sp>
      <p:sp>
        <p:nvSpPr>
          <p:cNvPr id="459825" name="Freeform 49"/>
          <p:cNvSpPr>
            <a:spLocks/>
          </p:cNvSpPr>
          <p:nvPr/>
        </p:nvSpPr>
        <p:spPr bwMode="auto">
          <a:xfrm>
            <a:off x="2557463" y="3302000"/>
            <a:ext cx="3916362" cy="2378075"/>
          </a:xfrm>
          <a:custGeom>
            <a:avLst/>
            <a:gdLst/>
            <a:ahLst/>
            <a:cxnLst>
              <a:cxn ang="0">
                <a:pos x="0" y="1619"/>
              </a:cxn>
              <a:cxn ang="0">
                <a:pos x="153" y="1599"/>
              </a:cxn>
              <a:cxn ang="0">
                <a:pos x="832" y="1504"/>
              </a:cxn>
              <a:cxn ang="0">
                <a:pos x="1614" y="1246"/>
              </a:cxn>
              <a:cxn ang="0">
                <a:pos x="2005" y="945"/>
              </a:cxn>
              <a:cxn ang="0">
                <a:pos x="2147" y="731"/>
              </a:cxn>
              <a:cxn ang="0">
                <a:pos x="2328" y="329"/>
              </a:cxn>
              <a:cxn ang="0">
                <a:pos x="2467" y="0"/>
              </a:cxn>
            </a:cxnLst>
            <a:rect l="0" t="0" r="r" b="b"/>
            <a:pathLst>
              <a:path w="2467" h="1619">
                <a:moveTo>
                  <a:pt x="0" y="1619"/>
                </a:moveTo>
                <a:cubicBezTo>
                  <a:pt x="25" y="1616"/>
                  <a:pt x="14" y="1618"/>
                  <a:pt x="153" y="1599"/>
                </a:cubicBezTo>
                <a:cubicBezTo>
                  <a:pt x="292" y="1580"/>
                  <a:pt x="589" y="1563"/>
                  <a:pt x="832" y="1504"/>
                </a:cubicBezTo>
                <a:cubicBezTo>
                  <a:pt x="1075" y="1445"/>
                  <a:pt x="1418" y="1339"/>
                  <a:pt x="1614" y="1246"/>
                </a:cubicBezTo>
                <a:cubicBezTo>
                  <a:pt x="1810" y="1153"/>
                  <a:pt x="1916" y="1031"/>
                  <a:pt x="2005" y="945"/>
                </a:cubicBezTo>
                <a:cubicBezTo>
                  <a:pt x="2093" y="859"/>
                  <a:pt x="2093" y="833"/>
                  <a:pt x="2147" y="731"/>
                </a:cubicBezTo>
                <a:cubicBezTo>
                  <a:pt x="2201" y="629"/>
                  <a:pt x="2275" y="451"/>
                  <a:pt x="2328" y="329"/>
                </a:cubicBezTo>
                <a:cubicBezTo>
                  <a:pt x="2382" y="206"/>
                  <a:pt x="2438" y="68"/>
                  <a:pt x="2467" y="0"/>
                </a:cubicBezTo>
              </a:path>
            </a:pathLst>
          </a:custGeom>
          <a:noFill/>
          <a:ln w="25400" cap="flat" cmpd="sng">
            <a:solidFill>
              <a:srgbClr val="CC3300"/>
            </a:solidFill>
            <a:prstDash val="solid"/>
            <a:round/>
            <a:headEnd/>
            <a:tailEnd/>
          </a:ln>
          <a:effectLst/>
        </p:spPr>
        <p:txBody>
          <a:bodyPr/>
          <a:lstStyle/>
          <a:p>
            <a:endParaRPr lang="de-CH"/>
          </a:p>
        </p:txBody>
      </p:sp>
      <p:sp>
        <p:nvSpPr>
          <p:cNvPr id="459826" name="Rectangle 50"/>
          <p:cNvSpPr>
            <a:spLocks noChangeArrowheads="1"/>
          </p:cNvSpPr>
          <p:nvPr/>
        </p:nvSpPr>
        <p:spPr bwMode="auto">
          <a:xfrm>
            <a:off x="3995738" y="1816100"/>
            <a:ext cx="2120900" cy="244475"/>
          </a:xfrm>
          <a:prstGeom prst="rect">
            <a:avLst/>
          </a:prstGeom>
          <a:noFill/>
          <a:ln w="9525">
            <a:noFill/>
            <a:miter lim="800000"/>
            <a:headEnd/>
            <a:tailEnd/>
          </a:ln>
        </p:spPr>
        <p:txBody>
          <a:bodyPr wrap="none" lIns="0" tIns="0" rIns="0" bIns="0">
            <a:spAutoFit/>
          </a:bodyPr>
          <a:lstStyle/>
          <a:p>
            <a:pPr marL="742950" indent="-285750">
              <a:spcBef>
                <a:spcPct val="20000"/>
              </a:spcBef>
              <a:buFont typeface="Wingdings" pitchFamily="2" charset="2"/>
              <a:buNone/>
            </a:pPr>
            <a:r>
              <a:rPr lang="en-US" sz="1600" dirty="0">
                <a:solidFill>
                  <a:srgbClr val="0F4F8C"/>
                </a:solidFill>
                <a:latin typeface="Verdana" pitchFamily="34" charset="0"/>
              </a:rPr>
              <a:t>Windows XP: 45</a:t>
            </a:r>
            <a:endParaRPr lang="en-US" sz="1600" dirty="0">
              <a:solidFill>
                <a:srgbClr val="FFCCCC"/>
              </a:solidFill>
              <a:latin typeface="Verdana" pitchFamily="34" charset="0"/>
            </a:endParaRPr>
          </a:p>
        </p:txBody>
      </p:sp>
      <p:sp>
        <p:nvSpPr>
          <p:cNvPr id="459827" name="Freeform 51"/>
          <p:cNvSpPr>
            <a:spLocks/>
          </p:cNvSpPr>
          <p:nvPr/>
        </p:nvSpPr>
        <p:spPr bwMode="auto">
          <a:xfrm>
            <a:off x="2570163" y="1644650"/>
            <a:ext cx="5794375" cy="3859213"/>
          </a:xfrm>
          <a:custGeom>
            <a:avLst/>
            <a:gdLst/>
            <a:ahLst/>
            <a:cxnLst>
              <a:cxn ang="0">
                <a:pos x="0" y="2431"/>
              </a:cxn>
              <a:cxn ang="0">
                <a:pos x="162" y="2416"/>
              </a:cxn>
              <a:cxn ang="0">
                <a:pos x="286" y="2386"/>
              </a:cxn>
              <a:cxn ang="0">
                <a:pos x="394" y="2278"/>
              </a:cxn>
              <a:cxn ang="0">
                <a:pos x="804" y="1805"/>
              </a:cxn>
              <a:cxn ang="0">
                <a:pos x="1602" y="1660"/>
              </a:cxn>
              <a:cxn ang="0">
                <a:pos x="2125" y="540"/>
              </a:cxn>
              <a:cxn ang="0">
                <a:pos x="2449" y="223"/>
              </a:cxn>
              <a:cxn ang="0">
                <a:pos x="3650" y="0"/>
              </a:cxn>
            </a:cxnLst>
            <a:rect l="0" t="0" r="r" b="b"/>
            <a:pathLst>
              <a:path w="3650" h="2431">
                <a:moveTo>
                  <a:pt x="0" y="2431"/>
                </a:moveTo>
                <a:lnTo>
                  <a:pt x="162" y="2416"/>
                </a:lnTo>
                <a:lnTo>
                  <a:pt x="286" y="2386"/>
                </a:lnTo>
                <a:cubicBezTo>
                  <a:pt x="325" y="2363"/>
                  <a:pt x="308" y="2375"/>
                  <a:pt x="394" y="2278"/>
                </a:cubicBezTo>
                <a:cubicBezTo>
                  <a:pt x="480" y="2181"/>
                  <a:pt x="603" y="1908"/>
                  <a:pt x="804" y="1805"/>
                </a:cubicBezTo>
                <a:cubicBezTo>
                  <a:pt x="1005" y="1702"/>
                  <a:pt x="1382" y="1870"/>
                  <a:pt x="1602" y="1660"/>
                </a:cubicBezTo>
                <a:cubicBezTo>
                  <a:pt x="1822" y="1449"/>
                  <a:pt x="1984" y="780"/>
                  <a:pt x="2125" y="540"/>
                </a:cubicBezTo>
                <a:cubicBezTo>
                  <a:pt x="2266" y="300"/>
                  <a:pt x="2195" y="313"/>
                  <a:pt x="2449" y="223"/>
                </a:cubicBezTo>
                <a:cubicBezTo>
                  <a:pt x="2703" y="133"/>
                  <a:pt x="3400" y="46"/>
                  <a:pt x="3650" y="0"/>
                </a:cubicBezTo>
              </a:path>
            </a:pathLst>
          </a:custGeom>
          <a:noFill/>
          <a:ln w="25400" cap="flat" cmpd="sng">
            <a:solidFill>
              <a:srgbClr val="3E609E"/>
            </a:solidFill>
            <a:prstDash val="solid"/>
            <a:round/>
            <a:headEnd/>
            <a:tailEnd/>
          </a:ln>
          <a:effectLst/>
        </p:spPr>
        <p:txBody>
          <a:bodyPr/>
          <a:lstStyle/>
          <a:p>
            <a:endParaRPr lang="de-CH"/>
          </a:p>
        </p:txBody>
      </p:sp>
      <p:sp>
        <p:nvSpPr>
          <p:cNvPr id="459828" name="Line 52"/>
          <p:cNvSpPr>
            <a:spLocks noChangeShapeType="1"/>
          </p:cNvSpPr>
          <p:nvPr/>
        </p:nvSpPr>
        <p:spPr bwMode="auto">
          <a:xfrm>
            <a:off x="8380413" y="5680075"/>
            <a:ext cx="0" cy="66675"/>
          </a:xfrm>
          <a:prstGeom prst="line">
            <a:avLst/>
          </a:prstGeom>
          <a:noFill/>
          <a:ln w="9525">
            <a:solidFill>
              <a:schemeClr val="tx1"/>
            </a:solidFill>
            <a:round/>
            <a:headEnd/>
            <a:tailEnd/>
          </a:ln>
          <a:effectLst/>
        </p:spPr>
        <p:txBody>
          <a:bodyPr/>
          <a:lstStyle/>
          <a:p>
            <a:endParaRPr lang="de-CH"/>
          </a:p>
        </p:txBody>
      </p:sp>
      <p:sp>
        <p:nvSpPr>
          <p:cNvPr id="459829" name="Text Box 53"/>
          <p:cNvSpPr txBox="1">
            <a:spLocks noChangeArrowheads="1"/>
          </p:cNvSpPr>
          <p:nvPr/>
        </p:nvSpPr>
        <p:spPr bwMode="auto">
          <a:xfrm>
            <a:off x="7566025" y="5754688"/>
            <a:ext cx="1452563" cy="336550"/>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600">
                <a:latin typeface="Verdana" pitchFamily="34" charset="0"/>
              </a:rPr>
              <a:t>2006</a:t>
            </a:r>
          </a:p>
        </p:txBody>
      </p:sp>
      <p:sp>
        <p:nvSpPr>
          <p:cNvPr id="459830" name="Line 54"/>
          <p:cNvSpPr>
            <a:spLocks noChangeShapeType="1"/>
          </p:cNvSpPr>
          <p:nvPr/>
        </p:nvSpPr>
        <p:spPr bwMode="auto">
          <a:xfrm>
            <a:off x="846138" y="1182688"/>
            <a:ext cx="79375" cy="0"/>
          </a:xfrm>
          <a:prstGeom prst="line">
            <a:avLst/>
          </a:prstGeom>
          <a:noFill/>
          <a:ln w="9525">
            <a:solidFill>
              <a:schemeClr val="tx1"/>
            </a:solidFill>
            <a:round/>
            <a:headEnd/>
            <a:tailEnd/>
          </a:ln>
          <a:effectLst/>
        </p:spPr>
        <p:txBody>
          <a:bodyPr/>
          <a:lstStyle/>
          <a:p>
            <a:endParaRPr lang="de-CH"/>
          </a:p>
        </p:txBody>
      </p:sp>
      <p:sp>
        <p:nvSpPr>
          <p:cNvPr id="459831" name="Line 55"/>
          <p:cNvSpPr>
            <a:spLocks noChangeShapeType="1"/>
          </p:cNvSpPr>
          <p:nvPr/>
        </p:nvSpPr>
        <p:spPr bwMode="auto">
          <a:xfrm>
            <a:off x="846138" y="1344613"/>
            <a:ext cx="79375" cy="0"/>
          </a:xfrm>
          <a:prstGeom prst="line">
            <a:avLst/>
          </a:prstGeom>
          <a:noFill/>
          <a:ln w="9525">
            <a:solidFill>
              <a:schemeClr val="tx1"/>
            </a:solidFill>
            <a:round/>
            <a:headEnd/>
            <a:tailEnd/>
          </a:ln>
          <a:effectLst/>
        </p:spPr>
        <p:txBody>
          <a:bodyPr/>
          <a:lstStyle/>
          <a:p>
            <a:endParaRPr lang="de-CH"/>
          </a:p>
        </p:txBody>
      </p:sp>
      <p:sp>
        <p:nvSpPr>
          <p:cNvPr id="459832" name="Line 56"/>
          <p:cNvSpPr>
            <a:spLocks noChangeShapeType="1"/>
          </p:cNvSpPr>
          <p:nvPr/>
        </p:nvSpPr>
        <p:spPr bwMode="auto">
          <a:xfrm>
            <a:off x="846138" y="1668463"/>
            <a:ext cx="79375" cy="0"/>
          </a:xfrm>
          <a:prstGeom prst="line">
            <a:avLst/>
          </a:prstGeom>
          <a:noFill/>
          <a:ln w="9525">
            <a:solidFill>
              <a:schemeClr val="tx1"/>
            </a:solidFill>
            <a:round/>
            <a:headEnd/>
            <a:tailEnd/>
          </a:ln>
          <a:effectLst/>
        </p:spPr>
        <p:txBody>
          <a:bodyPr/>
          <a:lstStyle/>
          <a:p>
            <a:endParaRPr lang="de-CH"/>
          </a:p>
        </p:txBody>
      </p:sp>
      <p:sp>
        <p:nvSpPr>
          <p:cNvPr id="459833" name="Text Box 57"/>
          <p:cNvSpPr txBox="1">
            <a:spLocks noChangeArrowheads="1"/>
          </p:cNvSpPr>
          <p:nvPr/>
        </p:nvSpPr>
        <p:spPr bwMode="auto">
          <a:xfrm>
            <a:off x="355600" y="1503363"/>
            <a:ext cx="958850" cy="336550"/>
          </a:xfrm>
          <a:prstGeom prst="rect">
            <a:avLst/>
          </a:prstGeom>
          <a:noFill/>
          <a:ln w="9525" algn="ctr">
            <a:noFill/>
            <a:miter lim="800000"/>
            <a:headEnd/>
            <a:tailEnd/>
          </a:ln>
          <a:effectLst/>
        </p:spPr>
        <p:txBody>
          <a:bodyPr>
            <a:spAutoFit/>
          </a:bodyPr>
          <a:lstStyle/>
          <a:p>
            <a:pPr marL="742950" indent="-285750" algn="r">
              <a:spcBef>
                <a:spcPct val="50000"/>
              </a:spcBef>
              <a:buFont typeface="Wingdings" pitchFamily="2" charset="2"/>
              <a:buNone/>
            </a:pPr>
            <a:r>
              <a:rPr lang="en-US" sz="1600">
                <a:latin typeface="Verdana" pitchFamily="34" charset="0"/>
              </a:rPr>
              <a:t>50</a:t>
            </a:r>
          </a:p>
        </p:txBody>
      </p:sp>
      <p:sp>
        <p:nvSpPr>
          <p:cNvPr id="459834" name="Oval 58"/>
          <p:cNvSpPr>
            <a:spLocks noChangeArrowheads="1"/>
          </p:cNvSpPr>
          <p:nvPr/>
        </p:nvSpPr>
        <p:spPr bwMode="auto">
          <a:xfrm>
            <a:off x="8291513" y="1576388"/>
            <a:ext cx="112712" cy="128587"/>
          </a:xfrm>
          <a:prstGeom prst="ellipse">
            <a:avLst/>
          </a:prstGeom>
          <a:solidFill>
            <a:srgbClr val="3E609E"/>
          </a:solidFill>
          <a:ln w="9525" algn="ctr">
            <a:noFill/>
            <a:round/>
            <a:headEnd/>
            <a:tailEnd/>
          </a:ln>
          <a:effectLst/>
        </p:spPr>
        <p:txBody>
          <a:bodyPr wrap="none" anchor="ctr"/>
          <a:lstStyle/>
          <a:p>
            <a:endParaRPr lang="de-CH"/>
          </a:p>
        </p:txBody>
      </p:sp>
      <p:sp>
        <p:nvSpPr>
          <p:cNvPr id="459835" name="Rectangle 59"/>
          <p:cNvSpPr>
            <a:spLocks noChangeArrowheads="1"/>
          </p:cNvSpPr>
          <p:nvPr/>
        </p:nvSpPr>
        <p:spPr bwMode="auto">
          <a:xfrm>
            <a:off x="7273925" y="1408113"/>
            <a:ext cx="923925" cy="244475"/>
          </a:xfrm>
          <a:prstGeom prst="rect">
            <a:avLst/>
          </a:prstGeom>
          <a:noFill/>
          <a:ln w="9525">
            <a:noFill/>
            <a:miter lim="800000"/>
            <a:headEnd/>
            <a:tailEnd/>
          </a:ln>
        </p:spPr>
        <p:txBody>
          <a:bodyPr wrap="none" lIns="0" tIns="0" rIns="0" bIns="0">
            <a:spAutoFit/>
          </a:bodyPr>
          <a:lstStyle/>
          <a:p>
            <a:pPr marL="285750" indent="-285750">
              <a:spcBef>
                <a:spcPct val="20000"/>
              </a:spcBef>
              <a:buFont typeface="Wingdings" pitchFamily="2" charset="2"/>
              <a:buNone/>
            </a:pPr>
            <a:r>
              <a:rPr lang="en-US" sz="1600">
                <a:solidFill>
                  <a:srgbClr val="0F4F8C"/>
                </a:solidFill>
                <a:latin typeface="Verdana" pitchFamily="34" charset="0"/>
              </a:rPr>
              <a:t>Vista: 50</a:t>
            </a:r>
            <a:endParaRPr lang="en-US" sz="1600">
              <a:solidFill>
                <a:srgbClr val="FFCCCC"/>
              </a:solidFill>
              <a:latin typeface="Verdana" pitchFamily="34" charset="0"/>
            </a:endParaRPr>
          </a:p>
        </p:txBody>
      </p:sp>
      <p:sp>
        <p:nvSpPr>
          <p:cNvPr id="459836" name="Freeform 60"/>
          <p:cNvSpPr>
            <a:spLocks/>
          </p:cNvSpPr>
          <p:nvPr/>
        </p:nvSpPr>
        <p:spPr bwMode="auto">
          <a:xfrm>
            <a:off x="5181600" y="1268413"/>
            <a:ext cx="1550988" cy="3829050"/>
          </a:xfrm>
          <a:custGeom>
            <a:avLst/>
            <a:gdLst/>
            <a:ahLst/>
            <a:cxnLst>
              <a:cxn ang="0">
                <a:pos x="0" y="2383"/>
              </a:cxn>
              <a:cxn ang="0">
                <a:pos x="116" y="2302"/>
              </a:cxn>
              <a:cxn ang="0">
                <a:pos x="335" y="1985"/>
              </a:cxn>
              <a:cxn ang="0">
                <a:pos x="594" y="1454"/>
              </a:cxn>
              <a:cxn ang="0">
                <a:pos x="714" y="1141"/>
              </a:cxn>
              <a:cxn ang="0">
                <a:pos x="790" y="900"/>
              </a:cxn>
              <a:cxn ang="0">
                <a:pos x="897" y="422"/>
              </a:cxn>
              <a:cxn ang="0">
                <a:pos x="945" y="0"/>
              </a:cxn>
            </a:cxnLst>
            <a:rect l="0" t="0" r="r" b="b"/>
            <a:pathLst>
              <a:path w="945" h="2383">
                <a:moveTo>
                  <a:pt x="0" y="2383"/>
                </a:moveTo>
                <a:cubicBezTo>
                  <a:pt x="19" y="2370"/>
                  <a:pt x="60" y="2368"/>
                  <a:pt x="116" y="2302"/>
                </a:cubicBezTo>
                <a:cubicBezTo>
                  <a:pt x="172" y="2236"/>
                  <a:pt x="255" y="2126"/>
                  <a:pt x="335" y="1985"/>
                </a:cubicBezTo>
                <a:cubicBezTo>
                  <a:pt x="415" y="1844"/>
                  <a:pt x="531" y="1595"/>
                  <a:pt x="594" y="1454"/>
                </a:cubicBezTo>
                <a:cubicBezTo>
                  <a:pt x="657" y="1313"/>
                  <a:pt x="681" y="1233"/>
                  <a:pt x="714" y="1141"/>
                </a:cubicBezTo>
                <a:cubicBezTo>
                  <a:pt x="747" y="1049"/>
                  <a:pt x="760" y="1020"/>
                  <a:pt x="790" y="900"/>
                </a:cubicBezTo>
                <a:cubicBezTo>
                  <a:pt x="820" y="780"/>
                  <a:pt x="871" y="572"/>
                  <a:pt x="897" y="422"/>
                </a:cubicBezTo>
                <a:cubicBezTo>
                  <a:pt x="923" y="272"/>
                  <a:pt x="935" y="88"/>
                  <a:pt x="945" y="0"/>
                </a:cubicBezTo>
              </a:path>
            </a:pathLst>
          </a:custGeom>
          <a:noFill/>
          <a:ln w="25400" cap="flat" cmpd="sng">
            <a:solidFill>
              <a:srgbClr val="A50021"/>
            </a:solidFill>
            <a:prstDash val="solid"/>
            <a:round/>
            <a:headEnd/>
            <a:tailEnd/>
          </a:ln>
          <a:effectLst/>
        </p:spPr>
        <p:txBody>
          <a:bodyPr/>
          <a:lstStyle/>
          <a:p>
            <a:endParaRPr lang="de-CH"/>
          </a:p>
        </p:txBody>
      </p:sp>
      <p:sp>
        <p:nvSpPr>
          <p:cNvPr id="459837" name="Rectangle 61"/>
          <p:cNvSpPr>
            <a:spLocks noChangeArrowheads="1"/>
          </p:cNvSpPr>
          <p:nvPr/>
        </p:nvSpPr>
        <p:spPr bwMode="auto">
          <a:xfrm>
            <a:off x="5003800" y="1189038"/>
            <a:ext cx="1535113" cy="244475"/>
          </a:xfrm>
          <a:prstGeom prst="rect">
            <a:avLst/>
          </a:prstGeom>
          <a:noFill/>
          <a:ln w="9525">
            <a:noFill/>
            <a:miter lim="800000"/>
            <a:headEnd/>
            <a:tailEnd/>
          </a:ln>
        </p:spPr>
        <p:txBody>
          <a:bodyPr wrap="none" lIns="0" tIns="0" rIns="0" bIns="0">
            <a:spAutoFit/>
          </a:bodyPr>
          <a:lstStyle/>
          <a:p>
            <a:pPr marL="285750" indent="-285750">
              <a:spcBef>
                <a:spcPct val="20000"/>
              </a:spcBef>
              <a:buFont typeface="Wingdings" pitchFamily="2" charset="2"/>
              <a:buNone/>
            </a:pPr>
            <a:r>
              <a:rPr lang="en-US" sz="1600" dirty="0" err="1">
                <a:solidFill>
                  <a:srgbClr val="A50021"/>
                </a:solidFill>
                <a:latin typeface="Verdana" pitchFamily="34" charset="0"/>
              </a:rPr>
              <a:t>Debian</a:t>
            </a:r>
            <a:r>
              <a:rPr lang="en-US" sz="1600" dirty="0">
                <a:solidFill>
                  <a:srgbClr val="A50021"/>
                </a:solidFill>
                <a:latin typeface="Verdana" pitchFamily="34" charset="0"/>
              </a:rPr>
              <a:t> 2.2: 55</a:t>
            </a:r>
          </a:p>
        </p:txBody>
      </p:sp>
      <p:sp>
        <p:nvSpPr>
          <p:cNvPr id="459838" name="Oval 62"/>
          <p:cNvSpPr>
            <a:spLocks noChangeArrowheads="1"/>
          </p:cNvSpPr>
          <p:nvPr/>
        </p:nvSpPr>
        <p:spPr bwMode="auto">
          <a:xfrm>
            <a:off x="6664325" y="1236663"/>
            <a:ext cx="112713" cy="127000"/>
          </a:xfrm>
          <a:prstGeom prst="ellipse">
            <a:avLst/>
          </a:prstGeom>
          <a:solidFill>
            <a:srgbClr val="A50021"/>
          </a:solidFill>
          <a:ln w="9525" algn="ctr">
            <a:noFill/>
            <a:round/>
            <a:headEnd/>
            <a:tailEnd/>
          </a:ln>
          <a:effectLst/>
        </p:spPr>
        <p:txBody>
          <a:bodyPr wrap="none" anchor="ctr"/>
          <a:lstStyle/>
          <a:p>
            <a:endParaRPr lang="de-CH"/>
          </a:p>
        </p:txBody>
      </p:sp>
      <p:sp>
        <p:nvSpPr>
          <p:cNvPr id="459839" name="Freeform 63"/>
          <p:cNvSpPr>
            <a:spLocks/>
          </p:cNvSpPr>
          <p:nvPr/>
        </p:nvSpPr>
        <p:spPr bwMode="auto">
          <a:xfrm rot="-336739">
            <a:off x="6664325" y="0"/>
            <a:ext cx="328613" cy="1296988"/>
          </a:xfrm>
          <a:custGeom>
            <a:avLst/>
            <a:gdLst/>
            <a:ahLst/>
            <a:cxnLst>
              <a:cxn ang="0">
                <a:pos x="0" y="844"/>
              </a:cxn>
              <a:cxn ang="0">
                <a:pos x="49" y="692"/>
              </a:cxn>
              <a:cxn ang="0">
                <a:pos x="134" y="460"/>
              </a:cxn>
              <a:cxn ang="0">
                <a:pos x="268" y="134"/>
              </a:cxn>
              <a:cxn ang="0">
                <a:pos x="339" y="0"/>
              </a:cxn>
            </a:cxnLst>
            <a:rect l="0" t="0" r="r" b="b"/>
            <a:pathLst>
              <a:path w="339" h="844">
                <a:moveTo>
                  <a:pt x="0" y="844"/>
                </a:moveTo>
                <a:cubicBezTo>
                  <a:pt x="8" y="819"/>
                  <a:pt x="27" y="756"/>
                  <a:pt x="49" y="692"/>
                </a:cubicBezTo>
                <a:cubicBezTo>
                  <a:pt x="71" y="628"/>
                  <a:pt x="98" y="553"/>
                  <a:pt x="134" y="460"/>
                </a:cubicBezTo>
                <a:cubicBezTo>
                  <a:pt x="170" y="367"/>
                  <a:pt x="234" y="211"/>
                  <a:pt x="268" y="134"/>
                </a:cubicBezTo>
                <a:cubicBezTo>
                  <a:pt x="302" y="57"/>
                  <a:pt x="324" y="28"/>
                  <a:pt x="339" y="0"/>
                </a:cubicBezTo>
              </a:path>
            </a:pathLst>
          </a:custGeom>
          <a:noFill/>
          <a:ln w="25400" cap="flat" cmpd="sng">
            <a:solidFill>
              <a:srgbClr val="A50021"/>
            </a:solidFill>
            <a:prstDash val="solid"/>
            <a:round/>
            <a:headEnd/>
            <a:tailEnd/>
          </a:ln>
          <a:effectLst/>
        </p:spPr>
        <p:txBody>
          <a:bodyPr/>
          <a:lstStyle/>
          <a:p>
            <a:endParaRPr lang="de-CH"/>
          </a:p>
        </p:txBody>
      </p:sp>
      <p:sp>
        <p:nvSpPr>
          <p:cNvPr id="459840" name="Rectangle 64"/>
          <p:cNvSpPr>
            <a:spLocks noChangeArrowheads="1"/>
          </p:cNvSpPr>
          <p:nvPr/>
        </p:nvSpPr>
        <p:spPr bwMode="auto">
          <a:xfrm>
            <a:off x="6253163" y="549275"/>
            <a:ext cx="2520950" cy="244475"/>
          </a:xfrm>
          <a:prstGeom prst="rect">
            <a:avLst/>
          </a:prstGeom>
          <a:noFill/>
          <a:ln w="9525">
            <a:noFill/>
            <a:miter lim="800000"/>
            <a:headEnd/>
            <a:tailEnd/>
          </a:ln>
        </p:spPr>
        <p:txBody>
          <a:bodyPr lIns="0" tIns="0" rIns="0" bIns="0">
            <a:spAutoFit/>
          </a:bodyPr>
          <a:lstStyle/>
          <a:p>
            <a:pPr marL="742950" indent="-285750" algn="ctr">
              <a:spcBef>
                <a:spcPct val="20000"/>
              </a:spcBef>
              <a:buFont typeface="Wingdings" pitchFamily="2" charset="2"/>
              <a:buNone/>
            </a:pPr>
            <a:r>
              <a:rPr lang="en-US" sz="1600">
                <a:solidFill>
                  <a:srgbClr val="A50021"/>
                </a:solidFill>
                <a:latin typeface="Verdana" pitchFamily="34" charset="0"/>
              </a:rPr>
              <a:t>Debian 3.1: 213!</a:t>
            </a:r>
          </a:p>
        </p:txBody>
      </p:sp>
      <p:sp>
        <p:nvSpPr>
          <p:cNvPr id="459841" name="Line 65"/>
          <p:cNvSpPr>
            <a:spLocks noChangeShapeType="1"/>
          </p:cNvSpPr>
          <p:nvPr/>
        </p:nvSpPr>
        <p:spPr bwMode="auto">
          <a:xfrm flipH="1" flipV="1">
            <a:off x="7099300" y="0"/>
            <a:ext cx="214313" cy="546100"/>
          </a:xfrm>
          <a:prstGeom prst="line">
            <a:avLst/>
          </a:prstGeom>
          <a:noFill/>
          <a:ln w="25400">
            <a:solidFill>
              <a:srgbClr val="A50021"/>
            </a:solidFill>
            <a:round/>
            <a:headEnd/>
            <a:tailEnd type="triangle" w="lg" len="lg"/>
          </a:ln>
          <a:effectLst/>
        </p:spPr>
        <p:txBody>
          <a:bodyPr/>
          <a:lstStyle/>
          <a:p>
            <a:endParaRPr lang="de-CH"/>
          </a:p>
        </p:txBody>
      </p:sp>
      <p:sp>
        <p:nvSpPr>
          <p:cNvPr id="459842" name="Text Box 66"/>
          <p:cNvSpPr txBox="1">
            <a:spLocks noChangeArrowheads="1"/>
          </p:cNvSpPr>
          <p:nvPr/>
        </p:nvSpPr>
        <p:spPr bwMode="auto">
          <a:xfrm>
            <a:off x="5762625" y="5702300"/>
            <a:ext cx="1379538" cy="338138"/>
          </a:xfrm>
          <a:prstGeom prst="rect">
            <a:avLst/>
          </a:prstGeom>
          <a:noFill/>
          <a:ln w="9525" algn="ctr">
            <a:noFill/>
            <a:miter lim="800000"/>
            <a:headEnd/>
            <a:tailEnd/>
          </a:ln>
          <a:effectLst/>
        </p:spPr>
        <p:txBody>
          <a:bodyPr>
            <a:spAutoFit/>
          </a:bodyPr>
          <a:lstStyle/>
          <a:p>
            <a:pPr marL="742950" indent="-285750">
              <a:spcBef>
                <a:spcPct val="50000"/>
              </a:spcBef>
              <a:buFont typeface="Wingdings" pitchFamily="2" charset="2"/>
              <a:buNone/>
            </a:pPr>
            <a:r>
              <a:rPr lang="en-US" sz="1600">
                <a:latin typeface="Verdana" pitchFamily="34" charset="0"/>
              </a:rPr>
              <a:t>2001</a:t>
            </a:r>
          </a:p>
        </p:txBody>
      </p:sp>
      <p:sp>
        <p:nvSpPr>
          <p:cNvPr id="459843" name="Line 67"/>
          <p:cNvSpPr>
            <a:spLocks noChangeShapeType="1"/>
          </p:cNvSpPr>
          <p:nvPr/>
        </p:nvSpPr>
        <p:spPr bwMode="auto">
          <a:xfrm>
            <a:off x="6380163" y="5680075"/>
            <a:ext cx="0" cy="68263"/>
          </a:xfrm>
          <a:prstGeom prst="line">
            <a:avLst/>
          </a:prstGeom>
          <a:noFill/>
          <a:ln w="9525">
            <a:solidFill>
              <a:schemeClr val="tx1"/>
            </a:solidFill>
            <a:round/>
            <a:headEnd/>
            <a:tailEnd/>
          </a:ln>
          <a:effec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9827"/>
                                        </p:tgtEl>
                                        <p:attrNameLst>
                                          <p:attrName>style.visibility</p:attrName>
                                        </p:attrNameLst>
                                      </p:cBhvr>
                                      <p:to>
                                        <p:strVal val="visible"/>
                                      </p:to>
                                    </p:set>
                                    <p:animEffect transition="in" filter="wipe(left)">
                                      <p:cBhvr>
                                        <p:cTn id="7" dur="5000"/>
                                        <p:tgtEl>
                                          <p:spTgt spid="45982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5980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59806"/>
                                        </p:tgtEl>
                                        <p:attrNameLst>
                                          <p:attrName>style.visibility</p:attrName>
                                        </p:attrNameLst>
                                      </p:cBhvr>
                                      <p:to>
                                        <p:strVal val="visible"/>
                                      </p:to>
                                    </p:set>
                                  </p:childTnLst>
                                </p:cTn>
                              </p:par>
                              <p:par>
                                <p:cTn id="12" presetID="1" presetClass="entr" presetSubtype="0" fill="hold" grpId="0" nodeType="withEffect">
                                  <p:stCondLst>
                                    <p:cond delay="700"/>
                                  </p:stCondLst>
                                  <p:childTnLst>
                                    <p:set>
                                      <p:cBhvr>
                                        <p:cTn id="13" dur="1" fill="hold">
                                          <p:stCondLst>
                                            <p:cond delay="0"/>
                                          </p:stCondLst>
                                        </p:cTn>
                                        <p:tgtEl>
                                          <p:spTgt spid="459807"/>
                                        </p:tgtEl>
                                        <p:attrNameLst>
                                          <p:attrName>style.visibility</p:attrName>
                                        </p:attrNameLst>
                                      </p:cBhvr>
                                      <p:to>
                                        <p:strVal val="visible"/>
                                      </p:to>
                                    </p:set>
                                  </p:childTnLst>
                                </p:cTn>
                              </p:par>
                              <p:par>
                                <p:cTn id="14" presetID="1" presetClass="entr" presetSubtype="0" fill="hold" grpId="0" nodeType="withEffect">
                                  <p:stCondLst>
                                    <p:cond delay="700"/>
                                  </p:stCondLst>
                                  <p:childTnLst>
                                    <p:set>
                                      <p:cBhvr>
                                        <p:cTn id="15" dur="1" fill="hold">
                                          <p:stCondLst>
                                            <p:cond delay="0"/>
                                          </p:stCondLst>
                                        </p:cTn>
                                        <p:tgtEl>
                                          <p:spTgt spid="459813"/>
                                        </p:tgtEl>
                                        <p:attrNameLst>
                                          <p:attrName>style.visibility</p:attrName>
                                        </p:attrNameLst>
                                      </p:cBhvr>
                                      <p:to>
                                        <p:strVal val="visible"/>
                                      </p:to>
                                    </p:set>
                                  </p:childTnLst>
                                </p:cTn>
                              </p:par>
                              <p:par>
                                <p:cTn id="16" presetID="1" presetClass="entr" presetSubtype="0" fill="hold" grpId="0" nodeType="withEffect">
                                  <p:stCondLst>
                                    <p:cond delay="1400"/>
                                  </p:stCondLst>
                                  <p:childTnLst>
                                    <p:set>
                                      <p:cBhvr>
                                        <p:cTn id="17" dur="1" fill="hold">
                                          <p:stCondLst>
                                            <p:cond delay="0"/>
                                          </p:stCondLst>
                                        </p:cTn>
                                        <p:tgtEl>
                                          <p:spTgt spid="459808"/>
                                        </p:tgtEl>
                                        <p:attrNameLst>
                                          <p:attrName>style.visibility</p:attrName>
                                        </p:attrNameLst>
                                      </p:cBhvr>
                                      <p:to>
                                        <p:strVal val="visible"/>
                                      </p:to>
                                    </p:set>
                                  </p:childTnLst>
                                </p:cTn>
                              </p:par>
                              <p:par>
                                <p:cTn id="18" presetID="1" presetClass="entr" presetSubtype="0" fill="hold" grpId="0" nodeType="withEffect">
                                  <p:stCondLst>
                                    <p:cond delay="1400"/>
                                  </p:stCondLst>
                                  <p:childTnLst>
                                    <p:set>
                                      <p:cBhvr>
                                        <p:cTn id="19" dur="1" fill="hold">
                                          <p:stCondLst>
                                            <p:cond delay="0"/>
                                          </p:stCondLst>
                                        </p:cTn>
                                        <p:tgtEl>
                                          <p:spTgt spid="459814"/>
                                        </p:tgtEl>
                                        <p:attrNameLst>
                                          <p:attrName>style.visibility</p:attrName>
                                        </p:attrNameLst>
                                      </p:cBhvr>
                                      <p:to>
                                        <p:strVal val="visible"/>
                                      </p:to>
                                    </p:set>
                                  </p:childTnLst>
                                </p:cTn>
                              </p:par>
                              <p:par>
                                <p:cTn id="20" presetID="1" presetClass="entr" presetSubtype="0" fill="hold" grpId="0" nodeType="withEffect">
                                  <p:stCondLst>
                                    <p:cond delay="2100"/>
                                  </p:stCondLst>
                                  <p:childTnLst>
                                    <p:set>
                                      <p:cBhvr>
                                        <p:cTn id="21" dur="1" fill="hold">
                                          <p:stCondLst>
                                            <p:cond delay="0"/>
                                          </p:stCondLst>
                                        </p:cTn>
                                        <p:tgtEl>
                                          <p:spTgt spid="459809"/>
                                        </p:tgtEl>
                                        <p:attrNameLst>
                                          <p:attrName>style.visibility</p:attrName>
                                        </p:attrNameLst>
                                      </p:cBhvr>
                                      <p:to>
                                        <p:strVal val="visible"/>
                                      </p:to>
                                    </p:set>
                                  </p:childTnLst>
                                </p:cTn>
                              </p:par>
                              <p:par>
                                <p:cTn id="22" presetID="1" presetClass="entr" presetSubtype="0" fill="hold" grpId="0" nodeType="withEffect">
                                  <p:stCondLst>
                                    <p:cond delay="2100"/>
                                  </p:stCondLst>
                                  <p:childTnLst>
                                    <p:set>
                                      <p:cBhvr>
                                        <p:cTn id="23" dur="1" fill="hold">
                                          <p:stCondLst>
                                            <p:cond delay="0"/>
                                          </p:stCondLst>
                                        </p:cTn>
                                        <p:tgtEl>
                                          <p:spTgt spid="459815"/>
                                        </p:tgtEl>
                                        <p:attrNameLst>
                                          <p:attrName>style.visibility</p:attrName>
                                        </p:attrNameLst>
                                      </p:cBhvr>
                                      <p:to>
                                        <p:strVal val="visible"/>
                                      </p:to>
                                    </p:set>
                                  </p:childTnLst>
                                </p:cTn>
                              </p:par>
                              <p:par>
                                <p:cTn id="24" presetID="1" presetClass="entr" presetSubtype="0" fill="hold" grpId="0" nodeType="withEffect">
                                  <p:stCondLst>
                                    <p:cond delay="2800"/>
                                  </p:stCondLst>
                                  <p:childTnLst>
                                    <p:set>
                                      <p:cBhvr>
                                        <p:cTn id="25" dur="1" fill="hold">
                                          <p:stCondLst>
                                            <p:cond delay="0"/>
                                          </p:stCondLst>
                                        </p:cTn>
                                        <p:tgtEl>
                                          <p:spTgt spid="459810"/>
                                        </p:tgtEl>
                                        <p:attrNameLst>
                                          <p:attrName>style.visibility</p:attrName>
                                        </p:attrNameLst>
                                      </p:cBhvr>
                                      <p:to>
                                        <p:strVal val="visible"/>
                                      </p:to>
                                    </p:set>
                                  </p:childTnLst>
                                </p:cTn>
                              </p:par>
                              <p:par>
                                <p:cTn id="26" presetID="1" presetClass="entr" presetSubtype="0" fill="hold" grpId="0" nodeType="withEffect">
                                  <p:stCondLst>
                                    <p:cond delay="2800"/>
                                  </p:stCondLst>
                                  <p:childTnLst>
                                    <p:set>
                                      <p:cBhvr>
                                        <p:cTn id="27" dur="1" fill="hold">
                                          <p:stCondLst>
                                            <p:cond delay="0"/>
                                          </p:stCondLst>
                                        </p:cTn>
                                        <p:tgtEl>
                                          <p:spTgt spid="459816"/>
                                        </p:tgtEl>
                                        <p:attrNameLst>
                                          <p:attrName>style.visibility</p:attrName>
                                        </p:attrNameLst>
                                      </p:cBhvr>
                                      <p:to>
                                        <p:strVal val="visible"/>
                                      </p:to>
                                    </p:set>
                                  </p:childTnLst>
                                </p:cTn>
                              </p:par>
                              <p:par>
                                <p:cTn id="28" presetID="1" presetClass="entr" presetSubtype="0" fill="hold" grpId="0" nodeType="withEffect">
                                  <p:stCondLst>
                                    <p:cond delay="3500"/>
                                  </p:stCondLst>
                                  <p:childTnLst>
                                    <p:set>
                                      <p:cBhvr>
                                        <p:cTn id="29" dur="1" fill="hold">
                                          <p:stCondLst>
                                            <p:cond delay="0"/>
                                          </p:stCondLst>
                                        </p:cTn>
                                        <p:tgtEl>
                                          <p:spTgt spid="459826"/>
                                        </p:tgtEl>
                                        <p:attrNameLst>
                                          <p:attrName>style.visibility</p:attrName>
                                        </p:attrNameLst>
                                      </p:cBhvr>
                                      <p:to>
                                        <p:strVal val="visible"/>
                                      </p:to>
                                    </p:set>
                                  </p:childTnLst>
                                </p:cTn>
                              </p:par>
                              <p:par>
                                <p:cTn id="30" presetID="1" presetClass="entr" presetSubtype="0" fill="hold" grpId="0" nodeType="withEffect">
                                  <p:stCondLst>
                                    <p:cond delay="3500"/>
                                  </p:stCondLst>
                                  <p:childTnLst>
                                    <p:set>
                                      <p:cBhvr>
                                        <p:cTn id="31" dur="1" fill="hold">
                                          <p:stCondLst>
                                            <p:cond delay="0"/>
                                          </p:stCondLst>
                                        </p:cTn>
                                        <p:tgtEl>
                                          <p:spTgt spid="459817"/>
                                        </p:tgtEl>
                                        <p:attrNameLst>
                                          <p:attrName>style.visibility</p:attrName>
                                        </p:attrNameLst>
                                      </p:cBhvr>
                                      <p:to>
                                        <p:strVal val="visible"/>
                                      </p:to>
                                    </p:set>
                                  </p:childTnLst>
                                </p:cTn>
                              </p:par>
                              <p:par>
                                <p:cTn id="32" presetID="1" presetClass="entr" presetSubtype="0" fill="hold" grpId="0" nodeType="withEffect">
                                  <p:stCondLst>
                                    <p:cond delay="4700"/>
                                  </p:stCondLst>
                                  <p:childTnLst>
                                    <p:set>
                                      <p:cBhvr>
                                        <p:cTn id="33" dur="1" fill="hold">
                                          <p:stCondLst>
                                            <p:cond delay="0"/>
                                          </p:stCondLst>
                                        </p:cTn>
                                        <p:tgtEl>
                                          <p:spTgt spid="459835"/>
                                        </p:tgtEl>
                                        <p:attrNameLst>
                                          <p:attrName>style.visibility</p:attrName>
                                        </p:attrNameLst>
                                      </p:cBhvr>
                                      <p:to>
                                        <p:strVal val="visible"/>
                                      </p:to>
                                    </p:set>
                                  </p:childTnLst>
                                </p:cTn>
                              </p:par>
                              <p:par>
                                <p:cTn id="34" presetID="1" presetClass="entr" presetSubtype="0" fill="hold" grpId="0" nodeType="withEffect">
                                  <p:stCondLst>
                                    <p:cond delay="4700"/>
                                  </p:stCondLst>
                                  <p:childTnLst>
                                    <p:set>
                                      <p:cBhvr>
                                        <p:cTn id="35" dur="1" fill="hold">
                                          <p:stCondLst>
                                            <p:cond delay="0"/>
                                          </p:stCondLst>
                                        </p:cTn>
                                        <p:tgtEl>
                                          <p:spTgt spid="45983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5978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5978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5982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5978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59820"/>
                                        </p:tgtEl>
                                        <p:attrNameLst>
                                          <p:attrName>style.visibility</p:attrName>
                                        </p:attrNameLst>
                                      </p:cBhvr>
                                      <p:to>
                                        <p:strVal val="visible"/>
                                      </p:to>
                                    </p:set>
                                    <p:animEffect transition="in" filter="wipe(left)">
                                      <p:cBhvr>
                                        <p:cTn id="48" dur="1000"/>
                                        <p:tgtEl>
                                          <p:spTgt spid="459820"/>
                                        </p:tgtEl>
                                      </p:cBhvr>
                                    </p:animEffect>
                                  </p:child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459819"/>
                                        </p:tgtEl>
                                        <p:attrNameLst>
                                          <p:attrName>style.visibility</p:attrName>
                                        </p:attrNameLst>
                                      </p:cBhvr>
                                      <p:to>
                                        <p:strVal val="visible"/>
                                      </p:to>
                                    </p:se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4598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59825"/>
                                        </p:tgtEl>
                                        <p:attrNameLst>
                                          <p:attrName>style.visibility</p:attrName>
                                        </p:attrNameLst>
                                      </p:cBhvr>
                                      <p:to>
                                        <p:strVal val="visible"/>
                                      </p:to>
                                    </p:set>
                                    <p:animEffect transition="in" filter="wipe(left)">
                                      <p:cBhvr>
                                        <p:cTn id="59" dur="1000"/>
                                        <p:tgtEl>
                                          <p:spTgt spid="459825"/>
                                        </p:tgtEl>
                                      </p:cBhvr>
                                    </p:animEffect>
                                  </p:childTnLst>
                                </p:cTn>
                              </p:par>
                              <p:par>
                                <p:cTn id="60" presetID="1" presetClass="entr" presetSubtype="0" fill="hold" grpId="0" nodeType="withEffect">
                                  <p:stCondLst>
                                    <p:cond delay="700"/>
                                  </p:stCondLst>
                                  <p:childTnLst>
                                    <p:set>
                                      <p:cBhvr>
                                        <p:cTn id="61" dur="1" fill="hold">
                                          <p:stCondLst>
                                            <p:cond delay="0"/>
                                          </p:stCondLst>
                                        </p:cTn>
                                        <p:tgtEl>
                                          <p:spTgt spid="459811"/>
                                        </p:tgtEl>
                                        <p:attrNameLst>
                                          <p:attrName>style.visibility</p:attrName>
                                        </p:attrNameLst>
                                      </p:cBhvr>
                                      <p:to>
                                        <p:strVal val="visible"/>
                                      </p:to>
                                    </p:set>
                                  </p:childTnLst>
                                </p:cTn>
                              </p:par>
                              <p:par>
                                <p:cTn id="62" presetID="1" presetClass="entr" presetSubtype="0" fill="hold" grpId="0" nodeType="withEffect">
                                  <p:stCondLst>
                                    <p:cond delay="700"/>
                                  </p:stCondLst>
                                  <p:childTnLst>
                                    <p:set>
                                      <p:cBhvr>
                                        <p:cTn id="63" dur="1" fill="hold">
                                          <p:stCondLst>
                                            <p:cond delay="0"/>
                                          </p:stCondLst>
                                        </p:cTn>
                                        <p:tgtEl>
                                          <p:spTgt spid="459822"/>
                                        </p:tgtEl>
                                        <p:attrNameLst>
                                          <p:attrName>style.visibility</p:attrName>
                                        </p:attrNameLst>
                                      </p:cBhvr>
                                      <p:to>
                                        <p:strVal val="visible"/>
                                      </p:to>
                                    </p:set>
                                  </p:childTnLst>
                                </p:cTn>
                              </p:par>
                              <p:par>
                                <p:cTn id="64" presetID="1" presetClass="entr" presetSubtype="0" fill="hold" grpId="0" nodeType="withEffect">
                                  <p:stCondLst>
                                    <p:cond delay="1400"/>
                                  </p:stCondLst>
                                  <p:childTnLst>
                                    <p:set>
                                      <p:cBhvr>
                                        <p:cTn id="65" dur="1" fill="hold">
                                          <p:stCondLst>
                                            <p:cond delay="0"/>
                                          </p:stCondLst>
                                        </p:cTn>
                                        <p:tgtEl>
                                          <p:spTgt spid="459823"/>
                                        </p:tgtEl>
                                        <p:attrNameLst>
                                          <p:attrName>style.visibility</p:attrName>
                                        </p:attrNameLst>
                                      </p:cBhvr>
                                      <p:to>
                                        <p:strVal val="visible"/>
                                      </p:to>
                                    </p:set>
                                  </p:childTnLst>
                                </p:cTn>
                              </p:par>
                              <p:par>
                                <p:cTn id="66" presetID="1" presetClass="entr" presetSubtype="0" fill="hold" grpId="0" nodeType="withEffect">
                                  <p:stCondLst>
                                    <p:cond delay="1400"/>
                                  </p:stCondLst>
                                  <p:childTnLst>
                                    <p:set>
                                      <p:cBhvr>
                                        <p:cTn id="67" dur="1" fill="hold">
                                          <p:stCondLst>
                                            <p:cond delay="0"/>
                                          </p:stCondLst>
                                        </p:cTn>
                                        <p:tgtEl>
                                          <p:spTgt spid="45978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59836"/>
                                        </p:tgtEl>
                                        <p:attrNameLst>
                                          <p:attrName>style.visibility</p:attrName>
                                        </p:attrNameLst>
                                      </p:cBhvr>
                                      <p:to>
                                        <p:strVal val="visible"/>
                                      </p:to>
                                    </p:set>
                                    <p:animEffect transition="in" filter="wipe(left)">
                                      <p:cBhvr>
                                        <p:cTn id="72" dur="1000"/>
                                        <p:tgtEl>
                                          <p:spTgt spid="459836"/>
                                        </p:tgtEl>
                                      </p:cBhvr>
                                    </p:animEffect>
                                  </p:childTnLst>
                                </p:cTn>
                              </p:par>
                            </p:childTnLst>
                          </p:cTn>
                        </p:par>
                        <p:par>
                          <p:cTn id="73" fill="hold">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45983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45983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59839"/>
                                        </p:tgtEl>
                                        <p:attrNameLst>
                                          <p:attrName>style.visibility</p:attrName>
                                        </p:attrNameLst>
                                      </p:cBhvr>
                                      <p:to>
                                        <p:strVal val="visible"/>
                                      </p:to>
                                    </p:set>
                                    <p:animEffect transition="in" filter="wipe(left)">
                                      <p:cBhvr>
                                        <p:cTn id="82" dur="1000"/>
                                        <p:tgtEl>
                                          <p:spTgt spid="459839"/>
                                        </p:tgtEl>
                                      </p:cBhvr>
                                    </p:animEffect>
                                  </p:childTnLst>
                                </p:cTn>
                              </p:par>
                            </p:childTnLst>
                          </p:cTn>
                        </p:par>
                        <p:par>
                          <p:cTn id="83" fill="hold">
                            <p:stCondLst>
                              <p:cond delay="1000"/>
                            </p:stCondLst>
                            <p:childTnLst>
                              <p:par>
                                <p:cTn id="84" presetID="1" presetClass="entr" presetSubtype="0" fill="hold" grpId="0" nodeType="afterEffect">
                                  <p:stCondLst>
                                    <p:cond delay="0"/>
                                  </p:stCondLst>
                                  <p:childTnLst>
                                    <p:set>
                                      <p:cBhvr>
                                        <p:cTn id="85" dur="1" fill="hold">
                                          <p:stCondLst>
                                            <p:cond delay="0"/>
                                          </p:stCondLst>
                                        </p:cTn>
                                        <p:tgtEl>
                                          <p:spTgt spid="45984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59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0" grpId="0"/>
      <p:bldP spid="459787" grpId="0"/>
      <p:bldP spid="459788" grpId="0"/>
      <p:bldP spid="459789" grpId="0" animBg="1"/>
      <p:bldP spid="459805" grpId="0" animBg="1"/>
      <p:bldP spid="459806" grpId="0"/>
      <p:bldP spid="459807" grpId="0"/>
      <p:bldP spid="459808" grpId="0"/>
      <p:bldP spid="459809" grpId="0"/>
      <p:bldP spid="459810" grpId="0"/>
      <p:bldP spid="459811" grpId="0"/>
      <p:bldP spid="459812" grpId="0"/>
      <p:bldP spid="459813" grpId="0" animBg="1"/>
      <p:bldP spid="459814" grpId="0" animBg="1"/>
      <p:bldP spid="459815" grpId="0" animBg="1"/>
      <p:bldP spid="459816" grpId="0" animBg="1"/>
      <p:bldP spid="459817" grpId="0" animBg="1"/>
      <p:bldP spid="459819" grpId="0" animBg="1"/>
      <p:bldP spid="459820" grpId="0" animBg="1"/>
      <p:bldP spid="459821" grpId="0" animBg="1"/>
      <p:bldP spid="459822" grpId="0" animBg="1"/>
      <p:bldP spid="459823" grpId="0" animBg="1"/>
      <p:bldP spid="459825" grpId="0" animBg="1"/>
      <p:bldP spid="459826" grpId="0"/>
      <p:bldP spid="459827" grpId="0" animBg="1"/>
      <p:bldP spid="459834" grpId="0" animBg="1"/>
      <p:bldP spid="459835" grpId="0"/>
      <p:bldP spid="459836" grpId="0" animBg="1"/>
      <p:bldP spid="459837" grpId="0"/>
      <p:bldP spid="459838" grpId="0" animBg="1"/>
      <p:bldP spid="459839" grpId="0" animBg="1"/>
      <p:bldP spid="459840" grpId="0"/>
      <p:bldP spid="4598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4" name="Rectangle 2"/>
          <p:cNvSpPr>
            <a:spLocks noGrp="1" noChangeArrowheads="1"/>
          </p:cNvSpPr>
          <p:nvPr>
            <p:ph type="title"/>
          </p:nvPr>
        </p:nvSpPr>
        <p:spPr/>
        <p:txBody>
          <a:bodyPr/>
          <a:lstStyle/>
          <a:p>
            <a:r>
              <a:rPr lang="de-CH" noProof="0" dirty="0" smtClean="0"/>
              <a:t>Schwierigkeiten von Anforderungen</a:t>
            </a:r>
            <a:endParaRPr lang="de-CH" noProof="0" dirty="0"/>
          </a:p>
        </p:txBody>
      </p:sp>
      <p:sp>
        <p:nvSpPr>
          <p:cNvPr id="1723395" name="Rectangle 3"/>
          <p:cNvSpPr>
            <a:spLocks noGrp="1" noChangeArrowheads="1"/>
          </p:cNvSpPr>
          <p:nvPr>
            <p:ph type="body" idx="1"/>
          </p:nvPr>
        </p:nvSpPr>
        <p:spPr/>
        <p:txBody>
          <a:bodyPr/>
          <a:lstStyle/>
          <a:p>
            <a:pPr>
              <a:lnSpc>
                <a:spcPct val="200000"/>
              </a:lnSpc>
              <a:buFont typeface="Wingdings" pitchFamily="2" charset="2"/>
              <a:buChar char="§"/>
            </a:pPr>
            <a:r>
              <a:rPr lang="de-CH" noProof="0" dirty="0" smtClean="0"/>
              <a:t>Natürliche Sprachen und ihre fehlende Präzision</a:t>
            </a:r>
          </a:p>
          <a:p>
            <a:pPr>
              <a:lnSpc>
                <a:spcPct val="200000"/>
              </a:lnSpc>
              <a:buFont typeface="Wingdings" pitchFamily="2" charset="2"/>
              <a:buChar char="§"/>
            </a:pPr>
            <a:r>
              <a:rPr lang="de-CH" noProof="0" dirty="0" smtClean="0"/>
              <a:t>Formale Techniken und ihre Abstraktion</a:t>
            </a:r>
          </a:p>
          <a:p>
            <a:pPr>
              <a:lnSpc>
                <a:spcPct val="200000"/>
              </a:lnSpc>
              <a:buFont typeface="Wingdings" pitchFamily="2" charset="2"/>
              <a:buChar char="§"/>
            </a:pPr>
            <a:r>
              <a:rPr lang="de-CH" noProof="0" dirty="0" smtClean="0"/>
              <a:t>Benutzer und ihre Vagheit</a:t>
            </a:r>
          </a:p>
          <a:p>
            <a:pPr>
              <a:lnSpc>
                <a:spcPct val="200000"/>
              </a:lnSpc>
              <a:buFont typeface="Wingdings" pitchFamily="2" charset="2"/>
              <a:buChar char="§"/>
            </a:pPr>
            <a:r>
              <a:rPr lang="de-CH" noProof="0" dirty="0" smtClean="0"/>
              <a:t>Kunden und ihre Ansprüche</a:t>
            </a:r>
          </a:p>
          <a:p>
            <a:pPr>
              <a:lnSpc>
                <a:spcPct val="200000"/>
              </a:lnSpc>
              <a:buFont typeface="Wingdings" pitchFamily="2" charset="2"/>
              <a:buChar char="§"/>
            </a:pPr>
            <a:r>
              <a:rPr lang="de-CH" noProof="0" dirty="0" smtClean="0"/>
              <a:t>Der Rest der Welt und seine Komplexität</a:t>
            </a:r>
          </a:p>
          <a:p>
            <a:endParaRPr lang="de-CH" noProof="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26562" name="Rectangle 2"/>
          <p:cNvSpPr>
            <a:spLocks noGrp="1" noChangeArrowheads="1"/>
          </p:cNvSpPr>
          <p:nvPr>
            <p:ph type="title"/>
          </p:nvPr>
        </p:nvSpPr>
        <p:spPr/>
        <p:txBody>
          <a:bodyPr/>
          <a:lstStyle/>
          <a:p>
            <a:r>
              <a:rPr lang="de-CH" noProof="0" dirty="0" smtClean="0"/>
              <a:t>Schlechte Anforderungen</a:t>
            </a:r>
            <a:endParaRPr lang="de-CH" noProof="0" dirty="0"/>
          </a:p>
        </p:txBody>
      </p:sp>
      <p:sp>
        <p:nvSpPr>
          <p:cNvPr id="2626563" name="Rectangle 3"/>
          <p:cNvSpPr>
            <a:spLocks noGrp="1" noChangeArrowheads="1"/>
          </p:cNvSpPr>
          <p:nvPr>
            <p:ph type="body" idx="1"/>
          </p:nvPr>
        </p:nvSpPr>
        <p:spPr>
          <a:xfrm>
            <a:off x="298450" y="1011238"/>
            <a:ext cx="8594725" cy="776287"/>
          </a:xfrm>
        </p:spPr>
        <p:txBody>
          <a:bodyPr/>
          <a:lstStyle/>
          <a:p>
            <a:pPr marL="0" indent="0">
              <a:lnSpc>
                <a:spcPct val="90000"/>
              </a:lnSpc>
            </a:pPr>
            <a:r>
              <a:rPr lang="de-CH" i="1" noProof="0" dirty="0" smtClean="0"/>
              <a:t>The Background Task Manager </a:t>
            </a:r>
            <a:r>
              <a:rPr lang="de-CH" i="1" noProof="0" dirty="0" err="1" smtClean="0"/>
              <a:t>shall</a:t>
            </a:r>
            <a:r>
              <a:rPr lang="de-CH" i="1" noProof="0" dirty="0" smtClean="0"/>
              <a:t> </a:t>
            </a:r>
            <a:r>
              <a:rPr lang="de-CH" i="1" noProof="0" dirty="0" err="1" smtClean="0"/>
              <a:t>provide</a:t>
            </a:r>
            <a:r>
              <a:rPr lang="de-CH" i="1" noProof="0" dirty="0" smtClean="0"/>
              <a:t> </a:t>
            </a:r>
            <a:r>
              <a:rPr lang="de-CH" i="1" noProof="0" dirty="0" err="1" smtClean="0"/>
              <a:t>status</a:t>
            </a:r>
            <a:r>
              <a:rPr lang="de-CH" i="1" noProof="0" dirty="0" smtClean="0"/>
              <a:t> </a:t>
            </a:r>
            <a:r>
              <a:rPr lang="de-CH" i="1" noProof="0" dirty="0" err="1" smtClean="0"/>
              <a:t>messages</a:t>
            </a:r>
            <a:r>
              <a:rPr lang="de-CH" i="1" noProof="0" dirty="0" smtClean="0"/>
              <a:t> </a:t>
            </a:r>
            <a:r>
              <a:rPr lang="de-CH" i="1" noProof="0" dirty="0" err="1" smtClean="0"/>
              <a:t>at</a:t>
            </a:r>
            <a:r>
              <a:rPr lang="de-CH" i="1" noProof="0" dirty="0" smtClean="0"/>
              <a:t> </a:t>
            </a:r>
            <a:r>
              <a:rPr lang="de-CH" i="1" noProof="0" dirty="0" err="1" smtClean="0"/>
              <a:t>regular</a:t>
            </a:r>
            <a:r>
              <a:rPr lang="de-CH" i="1" noProof="0" dirty="0" smtClean="0"/>
              <a:t> </a:t>
            </a:r>
            <a:r>
              <a:rPr lang="de-CH" i="1" noProof="0" dirty="0" err="1" smtClean="0"/>
              <a:t>intervals</a:t>
            </a:r>
            <a:r>
              <a:rPr lang="de-CH" i="1" noProof="0" dirty="0" smtClean="0"/>
              <a:t> not </a:t>
            </a:r>
            <a:r>
              <a:rPr lang="de-CH" i="1" noProof="0" dirty="0" err="1" smtClean="0"/>
              <a:t>less</a:t>
            </a:r>
            <a:r>
              <a:rPr lang="de-CH" i="1" noProof="0" dirty="0" smtClean="0"/>
              <a:t> </a:t>
            </a:r>
            <a:r>
              <a:rPr lang="de-CH" i="1" noProof="0" dirty="0" err="1" smtClean="0"/>
              <a:t>than</a:t>
            </a:r>
            <a:r>
              <a:rPr lang="de-CH" i="1" noProof="0" dirty="0" smtClean="0"/>
              <a:t> 60 </a:t>
            </a:r>
            <a:r>
              <a:rPr lang="de-CH" i="1" noProof="0" dirty="0" err="1" smtClean="0"/>
              <a:t>seconds</a:t>
            </a:r>
            <a:r>
              <a:rPr lang="de-CH" i="1" noProof="0" dirty="0" smtClean="0"/>
              <a:t>.</a:t>
            </a:r>
            <a:endParaRPr lang="de-CH" i="1" noProof="0" dirty="0"/>
          </a:p>
        </p:txBody>
      </p:sp>
      <p:sp>
        <p:nvSpPr>
          <p:cNvPr id="2626564" name="Text Box 4"/>
          <p:cNvSpPr txBox="1">
            <a:spLocks noChangeArrowheads="1"/>
          </p:cNvSpPr>
          <p:nvPr/>
        </p:nvSpPr>
        <p:spPr bwMode="auto">
          <a:xfrm>
            <a:off x="6640513" y="665163"/>
            <a:ext cx="2300287"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en-US" sz="2000" i="1" dirty="0" err="1" smtClean="0"/>
              <a:t>Quelle</a:t>
            </a:r>
            <a:r>
              <a:rPr lang="en-US" sz="2000" i="1" dirty="0" smtClean="0"/>
              <a:t>: </a:t>
            </a:r>
            <a:r>
              <a:rPr lang="en-US" sz="2000" i="1" dirty="0" err="1"/>
              <a:t>Wiegers</a:t>
            </a:r>
            <a:endParaRPr lang="en-US" sz="2000" i="1" dirty="0"/>
          </a:p>
        </p:txBody>
      </p:sp>
      <p:sp>
        <p:nvSpPr>
          <p:cNvPr id="2626565" name="AutoShape 5"/>
          <p:cNvSpPr>
            <a:spLocks noChangeArrowheads="1"/>
          </p:cNvSpPr>
          <p:nvPr/>
        </p:nvSpPr>
        <p:spPr bwMode="auto">
          <a:xfrm>
            <a:off x="423445" y="2640514"/>
            <a:ext cx="8395702" cy="4013429"/>
          </a:xfrm>
          <a:prstGeom prst="roundRect">
            <a:avLst>
              <a:gd name="adj" fmla="val 16667"/>
            </a:avLst>
          </a:prstGeom>
          <a:solidFill>
            <a:srgbClr val="FFFF00"/>
          </a:solidFill>
          <a:ln w="19050" algn="ctr">
            <a:solidFill>
              <a:srgbClr val="990000"/>
            </a:solidFill>
            <a:round/>
            <a:headEnd type="none" w="lg" len="lg"/>
            <a:tailEnd type="none" w="lg" len="lg"/>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tIns="36000" rIns="36000" bIns="36000">
            <a:spAutoFit/>
          </a:bodyPr>
          <a:lstStyle/>
          <a:p>
            <a:pPr marL="84138" indent="-84138" defTabSz="265113"/>
            <a:r>
              <a:rPr lang="en-US" sz="2200" dirty="0"/>
              <a:t>The Background Task Manager (BTM) shall display status messages in a designated area of the user interface</a:t>
            </a:r>
          </a:p>
          <a:p>
            <a:pPr marL="625475" lvl="1" indent="-360363" defTabSz="265113">
              <a:buFontTx/>
              <a:buAutoNum type="arabicPeriod"/>
            </a:pPr>
            <a:r>
              <a:rPr lang="en-US" sz="2200" dirty="0"/>
              <a:t>The messages shall be updated every 60 plus or minus 10 seconds after background task processing begins.</a:t>
            </a:r>
          </a:p>
          <a:p>
            <a:pPr marL="625475" lvl="1" indent="-360363" defTabSz="265113">
              <a:buFontTx/>
              <a:buAutoNum type="arabicPeriod"/>
            </a:pPr>
            <a:r>
              <a:rPr lang="en-US" sz="2200" dirty="0"/>
              <a:t>The messages shall remain visible continuously.</a:t>
            </a:r>
          </a:p>
          <a:p>
            <a:pPr marL="625475" lvl="1" indent="-360363" defTabSz="265113">
              <a:buFontTx/>
              <a:buAutoNum type="arabicPeriod"/>
            </a:pPr>
            <a:r>
              <a:rPr lang="en-US" sz="2200" dirty="0"/>
              <a:t>Whenever communication with the background task process is possible, the BTM shall display the percent completed of the </a:t>
            </a:r>
            <a:r>
              <a:rPr lang="en-US" sz="2200" dirty="0" smtClean="0"/>
              <a:t>background </a:t>
            </a:r>
            <a:r>
              <a:rPr lang="en-US" sz="2200" dirty="0"/>
              <a:t>task</a:t>
            </a:r>
            <a:r>
              <a:rPr lang="en-US" sz="2200" dirty="0" smtClean="0"/>
              <a:t>.</a:t>
            </a:r>
            <a:endParaRPr lang="en-US" sz="2200" dirty="0"/>
          </a:p>
        </p:txBody>
      </p:sp>
      <p:sp>
        <p:nvSpPr>
          <p:cNvPr id="2626566" name="Text Box 6"/>
          <p:cNvSpPr txBox="1">
            <a:spLocks noChangeArrowheads="1"/>
          </p:cNvSpPr>
          <p:nvPr/>
        </p:nvSpPr>
        <p:spPr bwMode="auto">
          <a:xfrm>
            <a:off x="492534" y="2005916"/>
            <a:ext cx="1846262" cy="438150"/>
          </a:xfrm>
          <a:prstGeom prst="rect">
            <a:avLst/>
          </a:prstGeom>
          <a:noFill/>
          <a:ln w="19050" algn="ctr">
            <a:noFill/>
            <a:miter lim="800000"/>
            <a:headEnd/>
            <a:tailEnd/>
          </a:ln>
          <a:effectLst/>
        </p:spPr>
        <p:txBody>
          <a:bodyPr lIns="36000" tIns="36000" rIns="36000" bIns="36000">
            <a:spAutoFit/>
          </a:bodyPr>
          <a:lstStyle/>
          <a:p>
            <a:r>
              <a:rPr lang="en-US" dirty="0" err="1" smtClean="0"/>
              <a:t>Besser</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6566"/>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2626565"/>
                                        </p:tgtEl>
                                        <p:attrNameLst>
                                          <p:attrName>style.visibility</p:attrName>
                                        </p:attrNameLst>
                                      </p:cBhvr>
                                      <p:to>
                                        <p:strVal val="visible"/>
                                      </p:to>
                                    </p:set>
                                    <p:anim calcmode="lin" valueType="num">
                                      <p:cBhvr>
                                        <p:cTn id="10" dur="500" fill="hold"/>
                                        <p:tgtEl>
                                          <p:spTgt spid="2626565"/>
                                        </p:tgtEl>
                                        <p:attrNameLst>
                                          <p:attrName>ppt_w</p:attrName>
                                        </p:attrNameLst>
                                      </p:cBhvr>
                                      <p:tavLst>
                                        <p:tav tm="0">
                                          <p:val>
                                            <p:fltVal val="0"/>
                                          </p:val>
                                        </p:tav>
                                        <p:tav tm="100000">
                                          <p:val>
                                            <p:strVal val="#ppt_w"/>
                                          </p:val>
                                        </p:tav>
                                      </p:tavLst>
                                    </p:anim>
                                    <p:anim calcmode="lin" valueType="num">
                                      <p:cBhvr>
                                        <p:cTn id="11" dur="500" fill="hold"/>
                                        <p:tgtEl>
                                          <p:spTgt spid="26265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6565" grpId="0" animBg="1"/>
      <p:bldP spid="26265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6562" name="Rectangle 2"/>
          <p:cNvSpPr>
            <a:spLocks noGrp="1" noChangeArrowheads="1"/>
          </p:cNvSpPr>
          <p:nvPr>
            <p:ph type="title"/>
          </p:nvPr>
        </p:nvSpPr>
        <p:spPr/>
        <p:txBody>
          <a:bodyPr/>
          <a:lstStyle/>
          <a:p>
            <a:r>
              <a:rPr lang="de-CH" noProof="0" dirty="0" smtClean="0"/>
              <a:t>Schlechte Anforderungen</a:t>
            </a:r>
            <a:endParaRPr lang="de-CH" noProof="0" dirty="0"/>
          </a:p>
        </p:txBody>
      </p:sp>
      <p:sp>
        <p:nvSpPr>
          <p:cNvPr id="2626563" name="Rectangle 3"/>
          <p:cNvSpPr>
            <a:spLocks noGrp="1" noChangeArrowheads="1"/>
          </p:cNvSpPr>
          <p:nvPr>
            <p:ph type="body" idx="1"/>
          </p:nvPr>
        </p:nvSpPr>
        <p:spPr>
          <a:xfrm>
            <a:off x="100488" y="1011238"/>
            <a:ext cx="8922936" cy="776287"/>
          </a:xfrm>
        </p:spPr>
        <p:txBody>
          <a:bodyPr/>
          <a:lstStyle/>
          <a:p>
            <a:pPr marL="0" indent="0">
              <a:lnSpc>
                <a:spcPct val="90000"/>
              </a:lnSpc>
            </a:pPr>
            <a:r>
              <a:rPr lang="de-DE" sz="2300" spc="-100" dirty="0" smtClean="0"/>
              <a:t>Der Hintergrund Task-Manager wird Statusmeldungen in regelmäßigen Zeitspannen von nicht weniger als 60 Sekunden anzeigen</a:t>
            </a:r>
            <a:endParaRPr lang="de-CH" sz="2300" i="1" spc="-100" noProof="0" dirty="0"/>
          </a:p>
        </p:txBody>
      </p:sp>
      <p:sp>
        <p:nvSpPr>
          <p:cNvPr id="2626564" name="Text Box 4"/>
          <p:cNvSpPr txBox="1">
            <a:spLocks noChangeArrowheads="1"/>
          </p:cNvSpPr>
          <p:nvPr/>
        </p:nvSpPr>
        <p:spPr bwMode="auto">
          <a:xfrm>
            <a:off x="6640513" y="444107"/>
            <a:ext cx="2300287"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en-US" sz="2000" i="1" dirty="0" err="1" smtClean="0"/>
              <a:t>Quelle</a:t>
            </a:r>
            <a:r>
              <a:rPr lang="en-US" sz="2000" i="1" dirty="0" smtClean="0"/>
              <a:t>: </a:t>
            </a:r>
            <a:r>
              <a:rPr lang="en-US" sz="2000" i="1" dirty="0" err="1"/>
              <a:t>Wiegers</a:t>
            </a:r>
            <a:endParaRPr lang="en-US" sz="2000" i="1" dirty="0"/>
          </a:p>
        </p:txBody>
      </p:sp>
      <p:sp>
        <p:nvSpPr>
          <p:cNvPr id="2626565" name="AutoShape 5"/>
          <p:cNvSpPr>
            <a:spLocks noChangeArrowheads="1"/>
          </p:cNvSpPr>
          <p:nvPr/>
        </p:nvSpPr>
        <p:spPr bwMode="auto">
          <a:xfrm>
            <a:off x="423445" y="2640514"/>
            <a:ext cx="8395702" cy="3417521"/>
          </a:xfrm>
          <a:prstGeom prst="roundRect">
            <a:avLst>
              <a:gd name="adj" fmla="val 16667"/>
            </a:avLst>
          </a:prstGeom>
          <a:solidFill>
            <a:srgbClr val="FFFF00"/>
          </a:solidFill>
          <a:ln w="19050" algn="ctr">
            <a:solidFill>
              <a:srgbClr val="990000"/>
            </a:solidFill>
            <a:round/>
            <a:headEnd type="none" w="lg" len="lg"/>
            <a:tailEnd type="none" w="lg" len="lg"/>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tIns="36000" rIns="36000" bIns="36000">
            <a:spAutoFit/>
          </a:bodyPr>
          <a:lstStyle/>
          <a:p>
            <a:pPr marL="84138" indent="-84138" defTabSz="265113"/>
            <a:r>
              <a:rPr lang="de-DE" sz="2000" dirty="0" smtClean="0"/>
              <a:t>Der Hintergrund Task-Manager (HTM) wird Statusmeldungen in einem bestimmten Bereich der Benutzeroberfläche anzeigen</a:t>
            </a:r>
          </a:p>
          <a:p>
            <a:pPr marL="361950" lvl="1" indent="-180975" defTabSz="265113">
              <a:buFontTx/>
              <a:buAutoNum type="arabicPeriod"/>
            </a:pPr>
            <a:r>
              <a:rPr lang="de-DE" sz="2000" dirty="0" smtClean="0"/>
              <a:t>Die Meldungen werden alle 60 plus-minus 10 Sekunden nach dem Anfang der Hintergrund-Verarbeitung aktualisiert</a:t>
            </a:r>
            <a:r>
              <a:rPr lang="en-US" sz="2200" dirty="0" smtClean="0"/>
              <a:t>. </a:t>
            </a:r>
          </a:p>
          <a:p>
            <a:pPr marL="361950" lvl="1" indent="-180975" defTabSz="265113">
              <a:buFontTx/>
              <a:buAutoNum type="arabicPeriod"/>
            </a:pPr>
            <a:r>
              <a:rPr lang="de-DE" sz="2000" dirty="0" smtClean="0"/>
              <a:t>Die Meldungen müssen kontinuierlich sichtbar bleiben.</a:t>
            </a:r>
            <a:endParaRPr lang="en-US" sz="2200" dirty="0"/>
          </a:p>
          <a:p>
            <a:pPr marL="361950" lvl="1" indent="-180975" defTabSz="265113">
              <a:buFontTx/>
              <a:buAutoNum type="arabicPeriod"/>
            </a:pPr>
            <a:r>
              <a:rPr lang="de-DE" sz="2000" dirty="0" smtClean="0"/>
              <a:t>Wenn die Kommunikation mit dem Hintergrund-Task Prozess möglich ist, wird der HTM den abgeschlossenen Anteil des Hintergrund-Tasks anzeigen</a:t>
            </a:r>
            <a:r>
              <a:rPr lang="en-US" sz="2200" dirty="0" smtClean="0"/>
              <a:t>.</a:t>
            </a:r>
            <a:endParaRPr lang="en-US" sz="2200" dirty="0"/>
          </a:p>
        </p:txBody>
      </p:sp>
      <p:sp>
        <p:nvSpPr>
          <p:cNvPr id="2626566" name="Text Box 6"/>
          <p:cNvSpPr txBox="1">
            <a:spLocks noChangeArrowheads="1"/>
          </p:cNvSpPr>
          <p:nvPr/>
        </p:nvSpPr>
        <p:spPr bwMode="auto">
          <a:xfrm>
            <a:off x="492534" y="2005916"/>
            <a:ext cx="1846262" cy="438150"/>
          </a:xfrm>
          <a:prstGeom prst="rect">
            <a:avLst/>
          </a:prstGeom>
          <a:noFill/>
          <a:ln w="19050" algn="ctr">
            <a:noFill/>
            <a:miter lim="800000"/>
            <a:headEnd/>
            <a:tailEnd/>
          </a:ln>
          <a:effectLst/>
        </p:spPr>
        <p:txBody>
          <a:bodyPr lIns="36000" tIns="36000" rIns="36000" bIns="36000">
            <a:spAutoFit/>
          </a:bodyPr>
          <a:lstStyle/>
          <a:p>
            <a:r>
              <a:rPr lang="en-US" dirty="0" err="1" smtClean="0"/>
              <a:t>Besser</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6566"/>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2626565"/>
                                        </p:tgtEl>
                                        <p:attrNameLst>
                                          <p:attrName>style.visibility</p:attrName>
                                        </p:attrNameLst>
                                      </p:cBhvr>
                                      <p:to>
                                        <p:strVal val="visible"/>
                                      </p:to>
                                    </p:set>
                                    <p:anim calcmode="lin" valueType="num">
                                      <p:cBhvr>
                                        <p:cTn id="10" dur="500" fill="hold"/>
                                        <p:tgtEl>
                                          <p:spTgt spid="2626565"/>
                                        </p:tgtEl>
                                        <p:attrNameLst>
                                          <p:attrName>ppt_w</p:attrName>
                                        </p:attrNameLst>
                                      </p:cBhvr>
                                      <p:tavLst>
                                        <p:tav tm="0">
                                          <p:val>
                                            <p:fltVal val="0"/>
                                          </p:val>
                                        </p:tav>
                                        <p:tav tm="100000">
                                          <p:val>
                                            <p:strVal val="#ppt_w"/>
                                          </p:val>
                                        </p:tav>
                                      </p:tavLst>
                                    </p:anim>
                                    <p:anim calcmode="lin" valueType="num">
                                      <p:cBhvr>
                                        <p:cTn id="11" dur="500" fill="hold"/>
                                        <p:tgtEl>
                                          <p:spTgt spid="26265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6565" grpId="0" animBg="1"/>
      <p:bldP spid="2626566"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28610" name="Rectangle 2"/>
          <p:cNvSpPr>
            <a:spLocks noGrp="1" noChangeArrowheads="1"/>
          </p:cNvSpPr>
          <p:nvPr>
            <p:ph type="title"/>
          </p:nvPr>
        </p:nvSpPr>
        <p:spPr/>
        <p:txBody>
          <a:bodyPr/>
          <a:lstStyle/>
          <a:p>
            <a:r>
              <a:rPr lang="de-CH" noProof="0" dirty="0" smtClean="0"/>
              <a:t>Schlechte Anforderungen</a:t>
            </a:r>
            <a:endParaRPr lang="de-CH" noProof="0" dirty="0"/>
          </a:p>
        </p:txBody>
      </p:sp>
      <p:sp>
        <p:nvSpPr>
          <p:cNvPr id="2628611" name="Rectangle 3"/>
          <p:cNvSpPr>
            <a:spLocks noGrp="1" noChangeArrowheads="1"/>
          </p:cNvSpPr>
          <p:nvPr>
            <p:ph type="body" idx="1"/>
          </p:nvPr>
        </p:nvSpPr>
        <p:spPr>
          <a:xfrm>
            <a:off x="298450" y="1011238"/>
            <a:ext cx="8594725" cy="776287"/>
          </a:xfrm>
        </p:spPr>
        <p:txBody>
          <a:bodyPr/>
          <a:lstStyle/>
          <a:p>
            <a:pPr marL="0" indent="0">
              <a:lnSpc>
                <a:spcPct val="90000"/>
              </a:lnSpc>
            </a:pPr>
            <a:r>
              <a:rPr lang="de-CH" i="1" noProof="0" smtClean="0"/>
              <a:t>The XML Editor shall switch between displaying and hiding non-printing characters instantaneously.</a:t>
            </a:r>
            <a:endParaRPr lang="de-CH" i="1" noProof="0"/>
          </a:p>
        </p:txBody>
      </p:sp>
      <p:sp>
        <p:nvSpPr>
          <p:cNvPr id="2628612" name="Text Box 4"/>
          <p:cNvSpPr txBox="1">
            <a:spLocks noChangeArrowheads="1"/>
          </p:cNvSpPr>
          <p:nvPr/>
        </p:nvSpPr>
        <p:spPr bwMode="auto">
          <a:xfrm>
            <a:off x="6640513" y="440442"/>
            <a:ext cx="2300287"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en-US" sz="2000" i="1" dirty="0" err="1" smtClean="0"/>
              <a:t>Quelle</a:t>
            </a:r>
            <a:r>
              <a:rPr lang="en-US" sz="2000" i="1" dirty="0" smtClean="0"/>
              <a:t>: </a:t>
            </a:r>
            <a:r>
              <a:rPr lang="en-US" sz="2000" i="1" dirty="0" err="1"/>
              <a:t>Wiegers</a:t>
            </a:r>
            <a:endParaRPr lang="en-US" sz="2000" i="1" dirty="0"/>
          </a:p>
        </p:txBody>
      </p:sp>
      <p:sp>
        <p:nvSpPr>
          <p:cNvPr id="2628613" name="AutoShape 5"/>
          <p:cNvSpPr>
            <a:spLocks noChangeArrowheads="1"/>
          </p:cNvSpPr>
          <p:nvPr/>
        </p:nvSpPr>
        <p:spPr bwMode="auto">
          <a:xfrm>
            <a:off x="455229" y="3240558"/>
            <a:ext cx="8085870" cy="1714928"/>
          </a:xfrm>
          <a:prstGeom prst="roundRect">
            <a:avLst>
              <a:gd name="adj" fmla="val 16667"/>
            </a:avLst>
          </a:prstGeom>
          <a:solidFill>
            <a:srgbClr val="FFFF00"/>
          </a:solidFill>
          <a:ln w="19050" algn="ctr">
            <a:solidFill>
              <a:srgbClr val="990000"/>
            </a:solidFill>
            <a:round/>
            <a:headEnd type="none" w="lg" len="lg"/>
            <a:tailEnd type="none" w="lg" len="lg"/>
          </a:ln>
          <a:effectLst>
            <a:innerShdw blurRad="63500" dist="50800">
              <a:prstClr val="black">
                <a:alpha val="50000"/>
              </a:prstClr>
            </a:innerShdw>
          </a:effectLst>
          <a:scene3d>
            <a:camera prst="orthographicFront"/>
            <a:lightRig rig="threePt" dir="t"/>
          </a:scene3d>
          <a:sp3d>
            <a:bevelT w="165100" prst="coolSlant"/>
          </a:sp3d>
        </p:spPr>
        <p:txBody>
          <a:bodyPr wrap="square" lIns="36000" tIns="36000" rIns="36000" bIns="36000">
            <a:spAutoFit/>
          </a:bodyPr>
          <a:lstStyle/>
          <a:p>
            <a:r>
              <a:rPr lang="en-US" dirty="0"/>
              <a:t>The user shall be able to toggle between displaying and hiding all XML tags in the document being edited with the activation of a specific triggering mechanism. The display shall change in 0.1 second or less.</a:t>
            </a:r>
          </a:p>
        </p:txBody>
      </p:sp>
      <p:sp>
        <p:nvSpPr>
          <p:cNvPr id="2628614" name="Text Box 6"/>
          <p:cNvSpPr txBox="1">
            <a:spLocks noChangeArrowheads="1"/>
          </p:cNvSpPr>
          <p:nvPr/>
        </p:nvSpPr>
        <p:spPr bwMode="auto">
          <a:xfrm>
            <a:off x="757238" y="2451100"/>
            <a:ext cx="1846262" cy="438150"/>
          </a:xfrm>
          <a:prstGeom prst="rect">
            <a:avLst/>
          </a:prstGeom>
          <a:noFill/>
          <a:ln w="19050" algn="ctr">
            <a:noFill/>
            <a:miter lim="800000"/>
            <a:headEnd/>
            <a:tailEnd/>
          </a:ln>
          <a:effectLst/>
        </p:spPr>
        <p:txBody>
          <a:bodyPr lIns="36000" tIns="36000" rIns="36000" bIns="36000">
            <a:spAutoFit/>
          </a:bodyPr>
          <a:lstStyle/>
          <a:p>
            <a:r>
              <a:rPr lang="en-US" dirty="0" err="1" smtClean="0"/>
              <a:t>Besser</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8614"/>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2628613"/>
                                        </p:tgtEl>
                                        <p:attrNameLst>
                                          <p:attrName>style.visibility</p:attrName>
                                        </p:attrNameLst>
                                      </p:cBhvr>
                                      <p:to>
                                        <p:strVal val="visible"/>
                                      </p:to>
                                    </p:set>
                                    <p:anim calcmode="lin" valueType="num">
                                      <p:cBhvr>
                                        <p:cTn id="10" dur="500" fill="hold"/>
                                        <p:tgtEl>
                                          <p:spTgt spid="2628613"/>
                                        </p:tgtEl>
                                        <p:attrNameLst>
                                          <p:attrName>ppt_w</p:attrName>
                                        </p:attrNameLst>
                                      </p:cBhvr>
                                      <p:tavLst>
                                        <p:tav tm="0">
                                          <p:val>
                                            <p:fltVal val="0"/>
                                          </p:val>
                                        </p:tav>
                                        <p:tav tm="100000">
                                          <p:val>
                                            <p:strVal val="#ppt_w"/>
                                          </p:val>
                                        </p:tav>
                                      </p:tavLst>
                                    </p:anim>
                                    <p:anim calcmode="lin" valueType="num">
                                      <p:cBhvr>
                                        <p:cTn id="11" dur="500" fill="hold"/>
                                        <p:tgtEl>
                                          <p:spTgt spid="26286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8613" grpId="0" animBg="1"/>
      <p:bldP spid="2628614"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30658" name="Rectangle 2"/>
          <p:cNvSpPr>
            <a:spLocks noGrp="1" noChangeArrowheads="1"/>
          </p:cNvSpPr>
          <p:nvPr>
            <p:ph type="title"/>
          </p:nvPr>
        </p:nvSpPr>
        <p:spPr/>
        <p:txBody>
          <a:bodyPr/>
          <a:lstStyle/>
          <a:p>
            <a:r>
              <a:rPr lang="de-CH" noProof="0" dirty="0" smtClean="0"/>
              <a:t>Schlechte Anforderungen</a:t>
            </a:r>
            <a:endParaRPr lang="de-CH" noProof="0" dirty="0"/>
          </a:p>
        </p:txBody>
      </p:sp>
      <p:sp>
        <p:nvSpPr>
          <p:cNvPr id="2630659" name="Rectangle 3"/>
          <p:cNvSpPr>
            <a:spLocks noGrp="1" noChangeArrowheads="1"/>
          </p:cNvSpPr>
          <p:nvPr>
            <p:ph type="body" idx="1"/>
          </p:nvPr>
        </p:nvSpPr>
        <p:spPr>
          <a:xfrm>
            <a:off x="239713" y="1011238"/>
            <a:ext cx="8712200" cy="776287"/>
          </a:xfrm>
        </p:spPr>
        <p:txBody>
          <a:bodyPr/>
          <a:lstStyle/>
          <a:p>
            <a:pPr marL="0" indent="0">
              <a:lnSpc>
                <a:spcPct val="90000"/>
              </a:lnSpc>
            </a:pPr>
            <a:r>
              <a:rPr lang="de-CH" i="1" noProof="0" dirty="0" smtClean="0"/>
              <a:t>The XML </a:t>
            </a:r>
            <a:r>
              <a:rPr lang="de-CH" i="1" noProof="0" dirty="0" err="1" smtClean="0"/>
              <a:t>parser</a:t>
            </a:r>
            <a:r>
              <a:rPr lang="de-CH" i="1" noProof="0" dirty="0" smtClean="0"/>
              <a:t> </a:t>
            </a:r>
            <a:r>
              <a:rPr lang="de-CH" i="1" noProof="0" dirty="0" err="1" smtClean="0"/>
              <a:t>shall</a:t>
            </a:r>
            <a:r>
              <a:rPr lang="de-CH" i="1" noProof="0" dirty="0" smtClean="0"/>
              <a:t> </a:t>
            </a:r>
            <a:r>
              <a:rPr lang="de-CH" i="1" noProof="0" dirty="0" err="1" smtClean="0"/>
              <a:t>produce</a:t>
            </a:r>
            <a:r>
              <a:rPr lang="de-CH" i="1" noProof="0" dirty="0" smtClean="0"/>
              <a:t> a </a:t>
            </a:r>
            <a:r>
              <a:rPr lang="de-CH" i="1" noProof="0" dirty="0" err="1" smtClean="0"/>
              <a:t>markup</a:t>
            </a:r>
            <a:r>
              <a:rPr lang="de-CH" i="1" noProof="0" dirty="0" smtClean="0"/>
              <a:t> </a:t>
            </a:r>
            <a:r>
              <a:rPr lang="de-CH" i="1" noProof="0" dirty="0" err="1" smtClean="0"/>
              <a:t>error</a:t>
            </a:r>
            <a:r>
              <a:rPr lang="de-CH" i="1" noProof="0" dirty="0" smtClean="0"/>
              <a:t> </a:t>
            </a:r>
            <a:r>
              <a:rPr lang="de-CH" i="1" noProof="0" dirty="0" err="1" smtClean="0"/>
              <a:t>report</a:t>
            </a:r>
            <a:r>
              <a:rPr lang="de-CH" i="1" noProof="0" dirty="0" smtClean="0"/>
              <a:t> </a:t>
            </a:r>
            <a:r>
              <a:rPr lang="de-CH" i="1" noProof="0" dirty="0" err="1" smtClean="0"/>
              <a:t>that</a:t>
            </a:r>
            <a:r>
              <a:rPr lang="de-CH" i="1" noProof="0" dirty="0" smtClean="0"/>
              <a:t> </a:t>
            </a:r>
            <a:r>
              <a:rPr lang="de-CH" i="1" noProof="0" dirty="0" err="1" smtClean="0"/>
              <a:t>allows</a:t>
            </a:r>
            <a:r>
              <a:rPr lang="de-CH" i="1" noProof="0" dirty="0" smtClean="0"/>
              <a:t> quick </a:t>
            </a:r>
            <a:r>
              <a:rPr lang="de-CH" i="1" noProof="0" dirty="0" err="1" smtClean="0"/>
              <a:t>resolution</a:t>
            </a:r>
            <a:r>
              <a:rPr lang="de-CH" i="1" noProof="0" dirty="0" smtClean="0"/>
              <a:t> </a:t>
            </a:r>
            <a:r>
              <a:rPr lang="de-CH" i="1" noProof="0" dirty="0" err="1" smtClean="0"/>
              <a:t>of</a:t>
            </a:r>
            <a:r>
              <a:rPr lang="de-CH" i="1" noProof="0" dirty="0" smtClean="0"/>
              <a:t> </a:t>
            </a:r>
            <a:r>
              <a:rPr lang="de-CH" i="1" noProof="0" dirty="0" err="1" smtClean="0"/>
              <a:t>errors</a:t>
            </a:r>
            <a:r>
              <a:rPr lang="de-CH" i="1" noProof="0" dirty="0" smtClean="0"/>
              <a:t> </a:t>
            </a:r>
            <a:r>
              <a:rPr lang="de-CH" i="1" noProof="0" dirty="0" err="1" smtClean="0"/>
              <a:t>when</a:t>
            </a:r>
            <a:r>
              <a:rPr lang="de-CH" i="1" noProof="0" dirty="0" smtClean="0"/>
              <a:t> </a:t>
            </a:r>
            <a:r>
              <a:rPr lang="de-CH" i="1" noProof="0" dirty="0" err="1" smtClean="0"/>
              <a:t>used</a:t>
            </a:r>
            <a:r>
              <a:rPr lang="de-CH" i="1" noProof="0" dirty="0" smtClean="0"/>
              <a:t> </a:t>
            </a:r>
            <a:r>
              <a:rPr lang="de-CH" i="1" noProof="0" dirty="0" err="1" smtClean="0"/>
              <a:t>by</a:t>
            </a:r>
            <a:r>
              <a:rPr lang="de-CH" i="1" noProof="0" dirty="0" smtClean="0"/>
              <a:t> XML </a:t>
            </a:r>
            <a:r>
              <a:rPr lang="de-CH" i="1" noProof="0" dirty="0" err="1" smtClean="0"/>
              <a:t>novices</a:t>
            </a:r>
            <a:r>
              <a:rPr lang="de-CH" i="1" noProof="0" dirty="0" smtClean="0"/>
              <a:t>.</a:t>
            </a:r>
            <a:endParaRPr lang="de-CH" i="1" noProof="0" dirty="0"/>
          </a:p>
        </p:txBody>
      </p:sp>
      <p:sp>
        <p:nvSpPr>
          <p:cNvPr id="2630660" name="Text Box 4"/>
          <p:cNvSpPr txBox="1">
            <a:spLocks noChangeArrowheads="1"/>
          </p:cNvSpPr>
          <p:nvPr/>
        </p:nvSpPr>
        <p:spPr bwMode="auto">
          <a:xfrm>
            <a:off x="6640513" y="440442"/>
            <a:ext cx="2300287"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en-US" sz="2000" i="1" dirty="0" err="1" smtClean="0"/>
              <a:t>Quelle</a:t>
            </a:r>
            <a:r>
              <a:rPr lang="en-US" sz="2000" i="1" dirty="0" smtClean="0"/>
              <a:t>: </a:t>
            </a:r>
            <a:r>
              <a:rPr lang="en-US" sz="2000" i="1" dirty="0" err="1"/>
              <a:t>Wiegers</a:t>
            </a:r>
            <a:endParaRPr lang="en-US" sz="2000" i="1" dirty="0"/>
          </a:p>
        </p:txBody>
      </p:sp>
      <p:sp>
        <p:nvSpPr>
          <p:cNvPr id="2630661" name="AutoShape 5"/>
          <p:cNvSpPr>
            <a:spLocks noChangeArrowheads="1"/>
          </p:cNvSpPr>
          <p:nvPr/>
        </p:nvSpPr>
        <p:spPr bwMode="auto">
          <a:xfrm>
            <a:off x="665163" y="3098800"/>
            <a:ext cx="7969250" cy="3145106"/>
          </a:xfrm>
          <a:prstGeom prst="roundRect">
            <a:avLst>
              <a:gd name="adj" fmla="val 16667"/>
            </a:avLst>
          </a:prstGeom>
          <a:solidFill>
            <a:srgbClr val="FFFF00"/>
          </a:solidFill>
          <a:ln w="19050" algn="ctr">
            <a:solidFill>
              <a:srgbClr val="800000"/>
            </a:solidFill>
            <a:round/>
            <a:headEnd type="none" w="lg" len="lg"/>
            <a:tailEnd type="none" w="lg" len="lg"/>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lIns="36000" tIns="36000" rIns="36000" bIns="36000">
            <a:spAutoFit/>
          </a:bodyPr>
          <a:lstStyle/>
          <a:p>
            <a:pPr marL="800100" lvl="1" indent="-342900">
              <a:buFontTx/>
              <a:buAutoNum type="arabicPeriod"/>
            </a:pPr>
            <a:r>
              <a:rPr lang="en-US" dirty="0"/>
              <a:t>After the XML Parser has completely parsed a file, it shall produce an error report that contains the line number and text of any XML errors found in the parsed file and a description of each error found.</a:t>
            </a:r>
          </a:p>
          <a:p>
            <a:pPr marL="800100" lvl="1" indent="-342900">
              <a:buFontTx/>
              <a:buAutoNum type="arabicPeriod"/>
            </a:pPr>
            <a:r>
              <a:rPr lang="en-US" dirty="0"/>
              <a:t>If no parsing errors are found, the parser shall not produce an error report.</a:t>
            </a:r>
          </a:p>
        </p:txBody>
      </p:sp>
      <p:sp>
        <p:nvSpPr>
          <p:cNvPr id="2630662" name="Text Box 6"/>
          <p:cNvSpPr txBox="1">
            <a:spLocks noChangeArrowheads="1"/>
          </p:cNvSpPr>
          <p:nvPr/>
        </p:nvSpPr>
        <p:spPr bwMode="auto">
          <a:xfrm>
            <a:off x="757238" y="2451100"/>
            <a:ext cx="1846262" cy="438150"/>
          </a:xfrm>
          <a:prstGeom prst="rect">
            <a:avLst/>
          </a:prstGeom>
          <a:noFill/>
          <a:ln w="19050" algn="ctr">
            <a:noFill/>
            <a:miter lim="800000"/>
            <a:headEnd/>
            <a:tailEnd/>
          </a:ln>
          <a:effectLst/>
        </p:spPr>
        <p:txBody>
          <a:bodyPr lIns="36000" tIns="36000" rIns="36000" bIns="36000">
            <a:spAutoFit/>
          </a:bodyPr>
          <a:lstStyle/>
          <a:p>
            <a:r>
              <a:rPr lang="en-US" dirty="0" err="1" smtClean="0"/>
              <a:t>Besser</a:t>
            </a:r>
            <a:r>
              <a:rPr lang="en-US" dirty="0"/>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0662"/>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2630661"/>
                                        </p:tgtEl>
                                        <p:attrNameLst>
                                          <p:attrName>style.visibility</p:attrName>
                                        </p:attrNameLst>
                                      </p:cBhvr>
                                      <p:to>
                                        <p:strVal val="visible"/>
                                      </p:to>
                                    </p:set>
                                    <p:anim calcmode="lin" valueType="num">
                                      <p:cBhvr>
                                        <p:cTn id="10" dur="500" fill="hold"/>
                                        <p:tgtEl>
                                          <p:spTgt spid="2630661"/>
                                        </p:tgtEl>
                                        <p:attrNameLst>
                                          <p:attrName>ppt_w</p:attrName>
                                        </p:attrNameLst>
                                      </p:cBhvr>
                                      <p:tavLst>
                                        <p:tav tm="0">
                                          <p:val>
                                            <p:fltVal val="0"/>
                                          </p:val>
                                        </p:tav>
                                        <p:tav tm="100000">
                                          <p:val>
                                            <p:strVal val="#ppt_w"/>
                                          </p:val>
                                        </p:tav>
                                      </p:tavLst>
                                    </p:anim>
                                    <p:anim calcmode="lin" valueType="num">
                                      <p:cBhvr>
                                        <p:cTn id="11" dur="500" fill="hold"/>
                                        <p:tgtEl>
                                          <p:spTgt spid="26306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0661" grpId="0" animBg="1"/>
      <p:bldP spid="263066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0658" name="Rectangle 2"/>
          <p:cNvSpPr>
            <a:spLocks noGrp="1" noChangeArrowheads="1"/>
          </p:cNvSpPr>
          <p:nvPr>
            <p:ph type="title"/>
          </p:nvPr>
        </p:nvSpPr>
        <p:spPr/>
        <p:txBody>
          <a:bodyPr/>
          <a:lstStyle/>
          <a:p>
            <a:r>
              <a:rPr lang="de-CH" noProof="0" dirty="0" smtClean="0"/>
              <a:t>Schlechte Anforderungen</a:t>
            </a:r>
            <a:endParaRPr lang="de-CH" noProof="0" dirty="0"/>
          </a:p>
        </p:txBody>
      </p:sp>
      <p:sp>
        <p:nvSpPr>
          <p:cNvPr id="2630659" name="Rectangle 3"/>
          <p:cNvSpPr>
            <a:spLocks noGrp="1" noChangeArrowheads="1"/>
          </p:cNvSpPr>
          <p:nvPr>
            <p:ph type="body" idx="1"/>
          </p:nvPr>
        </p:nvSpPr>
        <p:spPr>
          <a:xfrm>
            <a:off x="239713" y="1011238"/>
            <a:ext cx="8712200" cy="776287"/>
          </a:xfrm>
        </p:spPr>
        <p:txBody>
          <a:bodyPr/>
          <a:lstStyle/>
          <a:p>
            <a:pPr marL="0" indent="0">
              <a:lnSpc>
                <a:spcPct val="90000"/>
              </a:lnSpc>
            </a:pPr>
            <a:r>
              <a:rPr lang="de-DE" dirty="0" smtClean="0"/>
              <a:t>Der XML-Parser wird einen Bericht erstellen, der eine schnelle Lösung von Markup-Fehlern erlaubt, wenn der Benutzer mit XML unerfahren ist.</a:t>
            </a:r>
            <a:endParaRPr lang="de-CH" i="1" noProof="0" dirty="0"/>
          </a:p>
        </p:txBody>
      </p:sp>
      <p:sp>
        <p:nvSpPr>
          <p:cNvPr id="2630660" name="Text Box 4"/>
          <p:cNvSpPr txBox="1">
            <a:spLocks noChangeArrowheads="1"/>
          </p:cNvSpPr>
          <p:nvPr/>
        </p:nvSpPr>
        <p:spPr bwMode="auto">
          <a:xfrm>
            <a:off x="6640513" y="444107"/>
            <a:ext cx="2300287"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en-US" sz="2000" i="1" dirty="0" err="1" smtClean="0"/>
              <a:t>Quelle</a:t>
            </a:r>
            <a:r>
              <a:rPr lang="en-US" sz="2000" i="1" dirty="0" smtClean="0"/>
              <a:t>: </a:t>
            </a:r>
            <a:r>
              <a:rPr lang="en-US" sz="2000" i="1" dirty="0" err="1"/>
              <a:t>Wiegers</a:t>
            </a:r>
            <a:endParaRPr lang="en-US" sz="2000" i="1" dirty="0"/>
          </a:p>
        </p:txBody>
      </p:sp>
      <p:sp>
        <p:nvSpPr>
          <p:cNvPr id="2630661" name="AutoShape 5"/>
          <p:cNvSpPr>
            <a:spLocks noChangeArrowheads="1"/>
          </p:cNvSpPr>
          <p:nvPr/>
        </p:nvSpPr>
        <p:spPr bwMode="auto">
          <a:xfrm>
            <a:off x="665163" y="3098800"/>
            <a:ext cx="7969250" cy="3553729"/>
          </a:xfrm>
          <a:prstGeom prst="roundRect">
            <a:avLst>
              <a:gd name="adj" fmla="val 16667"/>
            </a:avLst>
          </a:prstGeom>
          <a:solidFill>
            <a:srgbClr val="FFFF00"/>
          </a:solidFill>
          <a:ln w="19050" algn="ctr">
            <a:solidFill>
              <a:srgbClr val="800000"/>
            </a:solidFill>
            <a:round/>
            <a:headEnd type="none" w="lg" len="lg"/>
            <a:tailEnd type="none" w="lg" len="lg"/>
          </a:ln>
          <a:effectLst>
            <a:outerShdw blurRad="50800" dist="50800" dir="5400000" sx="101000" sy="101000" algn="ctr" rotWithShape="0">
              <a:srgbClr val="000000">
                <a:alpha val="43137"/>
              </a:srgbClr>
            </a:outerShdw>
          </a:effectLst>
          <a:scene3d>
            <a:camera prst="orthographicFront"/>
            <a:lightRig rig="threePt" dir="t"/>
          </a:scene3d>
          <a:sp3d>
            <a:bevelT w="127000"/>
            <a:bevelB w="762000"/>
          </a:sp3d>
        </p:spPr>
        <p:txBody>
          <a:bodyPr lIns="36000" tIns="36000" rIns="36000" bIns="36000">
            <a:spAutoFit/>
          </a:bodyPr>
          <a:lstStyle/>
          <a:p>
            <a:pPr marL="800100" lvl="1" indent="-342900">
              <a:buFontTx/>
              <a:buAutoNum type="arabicPeriod"/>
            </a:pPr>
            <a:r>
              <a:rPr lang="de-DE" dirty="0" smtClean="0"/>
              <a:t>Nachdem der XML-Parser eine Datei ganz analysiert hat, wird er einen Fehlerbericht anzeigen, der die Zeilennummer, den Wortlaut und eine Beschreibung der einzelnen XML-Fehler enthält, die in der bearbeiteten Datei gefunden wurden.</a:t>
            </a:r>
          </a:p>
          <a:p>
            <a:pPr marL="800100" lvl="1" indent="-342900">
              <a:buFontTx/>
              <a:buAutoNum type="arabicPeriod"/>
            </a:pPr>
            <a:r>
              <a:rPr lang="en-US" dirty="0" err="1" smtClean="0"/>
              <a:t>Wenn</a:t>
            </a:r>
            <a:r>
              <a:rPr lang="en-US" dirty="0" smtClean="0"/>
              <a:t> </a:t>
            </a:r>
            <a:r>
              <a:rPr lang="en-US" dirty="0" err="1" smtClean="0"/>
              <a:t>keine</a:t>
            </a:r>
            <a:r>
              <a:rPr lang="en-US" dirty="0" smtClean="0"/>
              <a:t> Parsing-</a:t>
            </a:r>
            <a:r>
              <a:rPr lang="en-US" dirty="0" err="1" smtClean="0"/>
              <a:t>Fehler</a:t>
            </a:r>
            <a:r>
              <a:rPr lang="en-US" dirty="0" smtClean="0"/>
              <a:t> </a:t>
            </a:r>
            <a:r>
              <a:rPr lang="en-US" dirty="0" err="1" smtClean="0"/>
              <a:t>gefunden</a:t>
            </a:r>
            <a:r>
              <a:rPr lang="en-US" dirty="0" smtClean="0"/>
              <a:t> </a:t>
            </a:r>
            <a:r>
              <a:rPr lang="en-US" dirty="0" err="1" smtClean="0"/>
              <a:t>wurden</a:t>
            </a:r>
            <a:r>
              <a:rPr lang="en-US" dirty="0" smtClean="0"/>
              <a:t>, </a:t>
            </a:r>
            <a:r>
              <a:rPr lang="en-US" dirty="0" err="1" smtClean="0"/>
              <a:t>wird</a:t>
            </a:r>
            <a:r>
              <a:rPr lang="en-US" dirty="0" smtClean="0"/>
              <a:t> </a:t>
            </a:r>
            <a:r>
              <a:rPr lang="en-US" dirty="0" err="1" smtClean="0"/>
              <a:t>der</a:t>
            </a:r>
            <a:r>
              <a:rPr lang="en-US" dirty="0" smtClean="0"/>
              <a:t> Parser </a:t>
            </a:r>
            <a:r>
              <a:rPr lang="en-US" dirty="0" err="1" smtClean="0"/>
              <a:t>keinen</a:t>
            </a:r>
            <a:r>
              <a:rPr lang="en-US" dirty="0" smtClean="0"/>
              <a:t> </a:t>
            </a:r>
            <a:r>
              <a:rPr lang="en-US" dirty="0" err="1" smtClean="0"/>
              <a:t>Fehlerbericht</a:t>
            </a:r>
            <a:r>
              <a:rPr lang="en-US" dirty="0" smtClean="0"/>
              <a:t> </a:t>
            </a:r>
            <a:r>
              <a:rPr lang="en-US" dirty="0" err="1" smtClean="0"/>
              <a:t>anzeigen</a:t>
            </a:r>
            <a:r>
              <a:rPr lang="en-US" dirty="0" smtClean="0"/>
              <a:t>.</a:t>
            </a:r>
            <a:endParaRPr lang="en-US" dirty="0"/>
          </a:p>
        </p:txBody>
      </p:sp>
      <p:sp>
        <p:nvSpPr>
          <p:cNvPr id="2630662" name="Text Box 6"/>
          <p:cNvSpPr txBox="1">
            <a:spLocks noChangeArrowheads="1"/>
          </p:cNvSpPr>
          <p:nvPr/>
        </p:nvSpPr>
        <p:spPr bwMode="auto">
          <a:xfrm>
            <a:off x="757238" y="2451100"/>
            <a:ext cx="1846262" cy="438150"/>
          </a:xfrm>
          <a:prstGeom prst="rect">
            <a:avLst/>
          </a:prstGeom>
          <a:noFill/>
          <a:ln w="19050" algn="ctr">
            <a:noFill/>
            <a:miter lim="800000"/>
            <a:headEnd/>
            <a:tailEnd/>
          </a:ln>
          <a:effectLst/>
        </p:spPr>
        <p:txBody>
          <a:bodyPr lIns="36000" tIns="36000" rIns="36000" bIns="36000">
            <a:spAutoFit/>
          </a:bodyPr>
          <a:lstStyle/>
          <a:p>
            <a:r>
              <a:rPr lang="en-US" dirty="0" err="1" smtClean="0"/>
              <a:t>Besser</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0662"/>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2630661"/>
                                        </p:tgtEl>
                                        <p:attrNameLst>
                                          <p:attrName>style.visibility</p:attrName>
                                        </p:attrNameLst>
                                      </p:cBhvr>
                                      <p:to>
                                        <p:strVal val="visible"/>
                                      </p:to>
                                    </p:set>
                                    <p:anim calcmode="lin" valueType="num">
                                      <p:cBhvr>
                                        <p:cTn id="10" dur="500" fill="hold"/>
                                        <p:tgtEl>
                                          <p:spTgt spid="2630661"/>
                                        </p:tgtEl>
                                        <p:attrNameLst>
                                          <p:attrName>ppt_w</p:attrName>
                                        </p:attrNameLst>
                                      </p:cBhvr>
                                      <p:tavLst>
                                        <p:tav tm="0">
                                          <p:val>
                                            <p:fltVal val="0"/>
                                          </p:val>
                                        </p:tav>
                                        <p:tav tm="100000">
                                          <p:val>
                                            <p:strVal val="#ppt_w"/>
                                          </p:val>
                                        </p:tav>
                                      </p:tavLst>
                                    </p:anim>
                                    <p:anim calcmode="lin" valueType="num">
                                      <p:cBhvr>
                                        <p:cTn id="11" dur="500" fill="hold"/>
                                        <p:tgtEl>
                                          <p:spTgt spid="26306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0661" grpId="0" animBg="1"/>
      <p:bldP spid="263066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42" name="Rectangle 2"/>
          <p:cNvSpPr>
            <a:spLocks noGrp="1" noChangeArrowheads="1"/>
          </p:cNvSpPr>
          <p:nvPr>
            <p:ph type="title"/>
          </p:nvPr>
        </p:nvSpPr>
        <p:spPr/>
        <p:txBody>
          <a:bodyPr/>
          <a:lstStyle/>
          <a:p>
            <a:r>
              <a:rPr lang="de-CH" dirty="0" smtClean="0"/>
              <a:t>Verifizierbare Anforderungen</a:t>
            </a:r>
            <a:endParaRPr lang="de-CH" dirty="0"/>
          </a:p>
        </p:txBody>
      </p:sp>
      <p:sp>
        <p:nvSpPr>
          <p:cNvPr id="2109443" name="Rectangle 3"/>
          <p:cNvSpPr>
            <a:spLocks noGrp="1" noChangeArrowheads="1"/>
          </p:cNvSpPr>
          <p:nvPr>
            <p:ph type="body" idx="1"/>
          </p:nvPr>
        </p:nvSpPr>
        <p:spPr/>
        <p:txBody>
          <a:bodyPr/>
          <a:lstStyle/>
          <a:p>
            <a:pPr marL="0" indent="0">
              <a:lnSpc>
                <a:spcPct val="90000"/>
              </a:lnSpc>
            </a:pPr>
            <a:r>
              <a:rPr lang="de-CH" smtClean="0">
                <a:solidFill>
                  <a:schemeClr val="tx1"/>
                </a:solidFill>
              </a:rPr>
              <a:t>Nicht verifizierbar:</a:t>
            </a:r>
          </a:p>
          <a:p>
            <a:pPr marL="542925" lvl="1" indent="-277813">
              <a:lnSpc>
                <a:spcPct val="90000"/>
              </a:lnSpc>
            </a:pPr>
            <a:r>
              <a:rPr lang="de-CH" smtClean="0"/>
              <a:t>Das System soll zufriedenstellend arbeiten</a:t>
            </a:r>
          </a:p>
          <a:p>
            <a:pPr marL="542925" lvl="1" indent="-277813">
              <a:lnSpc>
                <a:spcPct val="90000"/>
              </a:lnSpc>
            </a:pPr>
            <a:r>
              <a:rPr lang="de-CH" smtClean="0"/>
              <a:t>Die Schnittstelle soll benutzerfreundlich sein</a:t>
            </a:r>
          </a:p>
          <a:p>
            <a:pPr marL="542925" lvl="1" indent="-277813">
              <a:lnSpc>
                <a:spcPct val="90000"/>
              </a:lnSpc>
            </a:pPr>
            <a:r>
              <a:rPr lang="de-CH" smtClean="0"/>
              <a:t>Das System soll in Echtzeit reagieren</a:t>
            </a:r>
          </a:p>
          <a:p>
            <a:pPr marL="0" indent="0">
              <a:lnSpc>
                <a:spcPct val="90000"/>
              </a:lnSpc>
            </a:pPr>
            <a:endParaRPr lang="de-CH" smtClean="0"/>
          </a:p>
          <a:p>
            <a:pPr marL="0" indent="0">
              <a:lnSpc>
                <a:spcPct val="90000"/>
              </a:lnSpc>
            </a:pPr>
            <a:r>
              <a:rPr lang="de-CH" smtClean="0">
                <a:solidFill>
                  <a:schemeClr val="tx1"/>
                </a:solidFill>
              </a:rPr>
              <a:t>Verifizierbar:</a:t>
            </a:r>
          </a:p>
          <a:p>
            <a:pPr marL="542925" lvl="1" indent="-277813">
              <a:lnSpc>
                <a:spcPct val="90000"/>
              </a:lnSpc>
            </a:pPr>
            <a:r>
              <a:rPr lang="de-CH" smtClean="0"/>
              <a:t>Die Ausgabe soll in allen Fällen innerhalb von 30 Sekunden nach dem Eingabeereignis ersichtlich sein.</a:t>
            </a:r>
            <a:br>
              <a:rPr lang="de-CH" smtClean="0"/>
            </a:br>
            <a:r>
              <a:rPr lang="de-CH" smtClean="0"/>
              <a:t>Sie soll in 80% der Eingabefälle innerhalb von 10 Sekunden erscheinen.</a:t>
            </a:r>
          </a:p>
          <a:p>
            <a:pPr marL="542925" lvl="1" indent="-277813">
              <a:lnSpc>
                <a:spcPct val="90000"/>
              </a:lnSpc>
            </a:pPr>
            <a:r>
              <a:rPr lang="de-CH" smtClean="0"/>
              <a:t>Professionelle Zugführer erreichen Level 1-Professionalität (</a:t>
            </a:r>
            <a:r>
              <a:rPr lang="de-CH" i="1" smtClean="0"/>
              <a:t>in den Anforderungen definiert</a:t>
            </a:r>
            <a:r>
              <a:rPr lang="de-CH" smtClean="0"/>
              <a:t>) nach zwei Trainingstagen.</a:t>
            </a:r>
          </a:p>
          <a:p>
            <a:pPr marL="0" indent="0">
              <a:lnSpc>
                <a:spcPct val="90000"/>
              </a:lnSpc>
            </a:pPr>
            <a:endParaRPr lang="de-CH" smtClean="0"/>
          </a:p>
          <a:p>
            <a:pPr marL="542925" lvl="1" indent="-277813">
              <a:lnSpc>
                <a:spcPct val="90000"/>
              </a:lnSpc>
            </a:pPr>
            <a:endParaRPr lang="de-CH"/>
          </a:p>
        </p:txBody>
      </p:sp>
      <p:sp>
        <p:nvSpPr>
          <p:cNvPr id="2109445" name="Text Box 5"/>
          <p:cNvSpPr txBox="1">
            <a:spLocks noChangeArrowheads="1"/>
          </p:cNvSpPr>
          <p:nvPr/>
        </p:nvSpPr>
        <p:spPr bwMode="auto">
          <a:xfrm>
            <a:off x="6288088" y="431750"/>
            <a:ext cx="2695575" cy="380480"/>
          </a:xfrm>
          <a:prstGeom prst="rect">
            <a:avLst/>
          </a:prstGeom>
          <a:solidFill>
            <a:schemeClr val="bg1"/>
          </a:solidFill>
          <a:ln w="19050" algn="ctr">
            <a:solidFill>
              <a:srgbClr val="0033CC"/>
            </a:solidFill>
            <a:miter lim="800000"/>
            <a:headEnd type="none" w="lg" len="lg"/>
            <a:tailEnd type="none" w="lg" len="lg"/>
          </a:ln>
          <a:effectLst/>
        </p:spPr>
        <p:txBody>
          <a:bodyPr lIns="36000" tIns="36000" rIns="36000" bIns="36000">
            <a:spAutoFit/>
          </a:bodyPr>
          <a:lstStyle/>
          <a:p>
            <a:pPr algn="ctr"/>
            <a:r>
              <a:rPr lang="de-CH" sz="2000" i="1" smtClean="0">
                <a:latin typeface="+mn-lt"/>
              </a:rPr>
              <a:t>Angepasst von: IEEE</a:t>
            </a:r>
            <a:endParaRPr lang="de-CH" sz="2000" i="1">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custDataLst>
              <p:tags r:id="rId1"/>
            </p:custDataLst>
          </p:nvPr>
        </p:nvSpPr>
        <p:spPr bwMode="auto">
          <a:xfrm>
            <a:off x="505297" y="1191126"/>
            <a:ext cx="7746074" cy="4531794"/>
          </a:xfrm>
          <a:prstGeom prst="roundRect">
            <a:avLst/>
          </a:prstGeom>
          <a:solidFill>
            <a:srgbClr val="99FF99"/>
          </a:solidFill>
          <a:ln w="9525">
            <a:solidFill>
              <a:schemeClr val="tx1"/>
            </a:solidFill>
            <a:miter lim="800000"/>
            <a:headEnd/>
            <a:tailEnd/>
          </a:ln>
          <a:effectLst>
            <a:outerShdw blurRad="76200" dir="18900000" sy="23000" kx="-1200000" algn="bl" rotWithShape="0">
              <a:prstClr val="black">
                <a:alpha val="20000"/>
              </a:prstClr>
            </a:outerShdw>
          </a:effectLst>
          <a:scene3d>
            <a:camera prst="orthographicFront"/>
            <a:lightRig rig="threePt" dir="t"/>
          </a:scene3d>
          <a:sp3d prstMaterial="matte">
            <a:bevelT w="127000"/>
            <a:bevelB w="381000" h="152400"/>
          </a:sp3d>
        </p:spPr>
        <p:txBody>
          <a:bodyPr wrap="none" anchor="ctr"/>
          <a:lstStyle/>
          <a:p>
            <a:pPr algn="ctr"/>
            <a:r>
              <a:rPr lang="de-CH" sz="4000" smtClean="0"/>
              <a:t>Praktischer Tipp</a:t>
            </a:r>
          </a:p>
          <a:p>
            <a:endParaRPr lang="de-CH" sz="4000" smtClean="0"/>
          </a:p>
          <a:p>
            <a:pPr algn="ctr"/>
            <a:r>
              <a:rPr lang="de-CH" sz="4000" smtClean="0">
                <a:solidFill>
                  <a:srgbClr val="993300"/>
                </a:solidFill>
              </a:rPr>
              <a:t>Lieber präzise, falsifizierbare</a:t>
            </a:r>
            <a:br>
              <a:rPr lang="de-CH" sz="4000" smtClean="0">
                <a:solidFill>
                  <a:srgbClr val="993300"/>
                </a:solidFill>
              </a:rPr>
            </a:br>
            <a:r>
              <a:rPr lang="de-CH" sz="4000" smtClean="0">
                <a:solidFill>
                  <a:srgbClr val="993300"/>
                </a:solidFill>
              </a:rPr>
              <a:t>Sprache als angenehme</a:t>
            </a:r>
            <a:br>
              <a:rPr lang="de-CH" sz="4000" smtClean="0">
                <a:solidFill>
                  <a:srgbClr val="993300"/>
                </a:solidFill>
              </a:rPr>
            </a:br>
            <a:r>
              <a:rPr lang="de-CH" sz="4000" smtClean="0">
                <a:solidFill>
                  <a:srgbClr val="993300"/>
                </a:solidFill>
              </a:rPr>
              <a:t>Allgemeinheiten</a:t>
            </a:r>
            <a:endParaRPr lang="de-CH" sz="4000">
              <a:solidFill>
                <a:srgbClr val="9933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546" name="Rectangle 2"/>
          <p:cNvSpPr>
            <a:spLocks noGrp="1" noChangeArrowheads="1"/>
          </p:cNvSpPr>
          <p:nvPr>
            <p:ph type="title"/>
          </p:nvPr>
        </p:nvSpPr>
        <p:spPr/>
        <p:txBody>
          <a:bodyPr/>
          <a:lstStyle/>
          <a:p>
            <a:r>
              <a:rPr lang="de-CH" dirty="0" smtClean="0"/>
              <a:t>IEEE 830-1998</a:t>
            </a:r>
            <a:endParaRPr lang="de-CH" dirty="0"/>
          </a:p>
        </p:txBody>
      </p:sp>
      <p:sp>
        <p:nvSpPr>
          <p:cNvPr id="2156547" name="Rectangle 3"/>
          <p:cNvSpPr>
            <a:spLocks noGrp="1" noChangeArrowheads="1"/>
          </p:cNvSpPr>
          <p:nvPr>
            <p:ph type="body" idx="1"/>
          </p:nvPr>
        </p:nvSpPr>
        <p:spPr/>
        <p:txBody>
          <a:bodyPr/>
          <a:lstStyle/>
          <a:p>
            <a:pPr marL="0" indent="0"/>
            <a:r>
              <a:rPr lang="de-CH" dirty="0" smtClean="0"/>
              <a:t>”IEEE Recommended Practice </a:t>
            </a:r>
            <a:r>
              <a:rPr lang="de-CH" dirty="0" err="1" smtClean="0"/>
              <a:t>for</a:t>
            </a:r>
            <a:r>
              <a:rPr lang="de-CH" dirty="0" smtClean="0"/>
              <a:t> Software </a:t>
            </a:r>
            <a:r>
              <a:rPr lang="de-CH" dirty="0" err="1" smtClean="0"/>
              <a:t>Requirements</a:t>
            </a:r>
            <a:r>
              <a:rPr lang="de-CH" dirty="0" smtClean="0"/>
              <a:t> </a:t>
            </a:r>
            <a:r>
              <a:rPr lang="de-CH" dirty="0" err="1" smtClean="0"/>
              <a:t>Specifications</a:t>
            </a:r>
            <a:r>
              <a:rPr lang="de-CH" dirty="0" smtClean="0"/>
              <a:t>”</a:t>
            </a:r>
          </a:p>
          <a:p>
            <a:pPr marL="0" indent="0"/>
            <a:endParaRPr lang="de-CH" dirty="0" smtClean="0"/>
          </a:p>
          <a:p>
            <a:pPr marL="0" indent="0"/>
            <a:r>
              <a:rPr lang="de-CH" dirty="0" smtClean="0"/>
              <a:t>Zugestimmt am 25. Juni 1998 (Eine Revision eines früheren Standards)</a:t>
            </a:r>
          </a:p>
          <a:p>
            <a:pPr marL="0" indent="0"/>
            <a:endParaRPr lang="de-CH" dirty="0" smtClean="0"/>
          </a:p>
          <a:p>
            <a:pPr marL="0" indent="0"/>
            <a:r>
              <a:rPr lang="de-CH" dirty="0" smtClean="0"/>
              <a:t>Beschreibung des </a:t>
            </a:r>
            <a:r>
              <a:rPr lang="de-CH" dirty="0" smtClean="0">
                <a:solidFill>
                  <a:srgbClr val="993300"/>
                </a:solidFill>
              </a:rPr>
              <a:t>Inhalts</a:t>
            </a:r>
            <a:r>
              <a:rPr lang="de-CH" dirty="0" smtClean="0"/>
              <a:t> und der </a:t>
            </a:r>
            <a:r>
              <a:rPr lang="de-CH" dirty="0" smtClean="0">
                <a:solidFill>
                  <a:srgbClr val="993300"/>
                </a:solidFill>
              </a:rPr>
              <a:t>Qualitäten</a:t>
            </a:r>
            <a:r>
              <a:rPr lang="de-CH" dirty="0" smtClean="0"/>
              <a:t> einer guten Software-Anforderungsspezifikation (SRS)</a:t>
            </a:r>
          </a:p>
          <a:p>
            <a:pPr marL="0" indent="0"/>
            <a:endParaRPr lang="de-CH"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4738" name="Rectangle 2"/>
          <p:cNvSpPr>
            <a:spLocks noGrp="1" noChangeArrowheads="1"/>
          </p:cNvSpPr>
          <p:nvPr>
            <p:ph type="title"/>
          </p:nvPr>
        </p:nvSpPr>
        <p:spPr/>
        <p:txBody>
          <a:bodyPr/>
          <a:lstStyle/>
          <a:p>
            <a:r>
              <a:rPr lang="de-CH" dirty="0" smtClean="0"/>
              <a:t>IEEE Standard</a:t>
            </a:r>
            <a:endParaRPr lang="de-CH" dirty="0"/>
          </a:p>
        </p:txBody>
      </p:sp>
      <p:sp>
        <p:nvSpPr>
          <p:cNvPr id="2164739" name="Rectangle 3"/>
          <p:cNvSpPr>
            <a:spLocks noGrp="1" noChangeArrowheads="1"/>
          </p:cNvSpPr>
          <p:nvPr>
            <p:ph type="body" idx="1"/>
          </p:nvPr>
        </p:nvSpPr>
        <p:spPr/>
        <p:txBody>
          <a:bodyPr/>
          <a:lstStyle/>
          <a:p>
            <a:pPr marL="0" indent="0">
              <a:lnSpc>
                <a:spcPct val="90000"/>
              </a:lnSpc>
            </a:pPr>
            <a:r>
              <a:rPr lang="de-CH" smtClean="0"/>
              <a:t>Vorgeschlagene Struktur des Dokuments:</a:t>
            </a:r>
          </a:p>
          <a:p>
            <a:pPr marL="0" indent="0">
              <a:lnSpc>
                <a:spcPct val="90000"/>
              </a:lnSpc>
            </a:pPr>
            <a:endParaRPr lang="de-CH" sz="2000" smtClean="0"/>
          </a:p>
          <a:p>
            <a:pPr marL="820738" lvl="1">
              <a:lnSpc>
                <a:spcPct val="90000"/>
              </a:lnSpc>
              <a:buFont typeface="Wingdings" pitchFamily="2" charset="2"/>
              <a:buNone/>
            </a:pPr>
            <a:r>
              <a:rPr lang="de-CH" sz="2000" b="1" smtClean="0">
                <a:solidFill>
                  <a:schemeClr val="tx1"/>
                </a:solidFill>
              </a:rPr>
              <a:t>1. Introduction</a:t>
            </a:r>
          </a:p>
          <a:p>
            <a:pPr marL="1228725" lvl="2">
              <a:lnSpc>
                <a:spcPct val="90000"/>
              </a:lnSpc>
              <a:buFont typeface="Wingdings" pitchFamily="2" charset="2"/>
              <a:buNone/>
            </a:pPr>
            <a:r>
              <a:rPr lang="de-CH" sz="1800" smtClean="0">
                <a:solidFill>
                  <a:srgbClr val="A50021"/>
                </a:solidFill>
              </a:rPr>
              <a:t>1.1 Purpose</a:t>
            </a:r>
          </a:p>
          <a:p>
            <a:pPr marL="1228725" lvl="2">
              <a:lnSpc>
                <a:spcPct val="90000"/>
              </a:lnSpc>
              <a:buFont typeface="Wingdings" pitchFamily="2" charset="2"/>
              <a:buNone/>
            </a:pPr>
            <a:r>
              <a:rPr lang="de-CH" sz="1800" smtClean="0">
                <a:solidFill>
                  <a:srgbClr val="A50021"/>
                </a:solidFill>
              </a:rPr>
              <a:t>1.2 Scope</a:t>
            </a:r>
          </a:p>
          <a:p>
            <a:pPr marL="1228725" lvl="2">
              <a:lnSpc>
                <a:spcPct val="90000"/>
              </a:lnSpc>
              <a:buFont typeface="Wingdings" pitchFamily="2" charset="2"/>
              <a:buNone/>
            </a:pPr>
            <a:r>
              <a:rPr lang="de-CH" sz="1800" smtClean="0">
                <a:solidFill>
                  <a:srgbClr val="A50021"/>
                </a:solidFill>
              </a:rPr>
              <a:t>1.3 Definitions, acronyms, and abbreviations      </a:t>
            </a:r>
            <a:r>
              <a:rPr lang="de-CH" sz="1800" smtClean="0">
                <a:solidFill>
                  <a:srgbClr val="0000FF"/>
                </a:solidFill>
                <a:sym typeface="Wingdings" pitchFamily="2" charset="2"/>
              </a:rPr>
              <a:t> Glossar!</a:t>
            </a:r>
            <a:endParaRPr lang="de-CH" sz="1800" smtClean="0">
              <a:solidFill>
                <a:srgbClr val="0000FF"/>
              </a:solidFill>
            </a:endParaRPr>
          </a:p>
          <a:p>
            <a:pPr marL="1228725" lvl="2">
              <a:lnSpc>
                <a:spcPct val="90000"/>
              </a:lnSpc>
              <a:buFont typeface="Wingdings" pitchFamily="2" charset="2"/>
              <a:buNone/>
            </a:pPr>
            <a:r>
              <a:rPr lang="de-CH" sz="1800" smtClean="0">
                <a:solidFill>
                  <a:srgbClr val="A50021"/>
                </a:solidFill>
              </a:rPr>
              <a:t>1.4 References</a:t>
            </a:r>
          </a:p>
          <a:p>
            <a:pPr marL="1228725" lvl="2">
              <a:lnSpc>
                <a:spcPct val="90000"/>
              </a:lnSpc>
              <a:buFont typeface="Wingdings" pitchFamily="2" charset="2"/>
              <a:buNone/>
            </a:pPr>
            <a:r>
              <a:rPr lang="de-CH" sz="1800" smtClean="0">
                <a:solidFill>
                  <a:srgbClr val="A50021"/>
                </a:solidFill>
              </a:rPr>
              <a:t>1.5 Overview</a:t>
            </a:r>
          </a:p>
          <a:p>
            <a:pPr marL="820738" lvl="1">
              <a:lnSpc>
                <a:spcPct val="90000"/>
              </a:lnSpc>
              <a:buFont typeface="Wingdings" pitchFamily="2" charset="2"/>
              <a:buNone/>
            </a:pPr>
            <a:r>
              <a:rPr lang="de-CH" sz="2000" b="1" smtClean="0">
                <a:solidFill>
                  <a:schemeClr val="tx1"/>
                </a:solidFill>
              </a:rPr>
              <a:t>2. Overall description</a:t>
            </a:r>
          </a:p>
          <a:p>
            <a:pPr marL="1228725" lvl="2">
              <a:lnSpc>
                <a:spcPct val="90000"/>
              </a:lnSpc>
              <a:buFont typeface="Wingdings" pitchFamily="2" charset="2"/>
              <a:buNone/>
            </a:pPr>
            <a:r>
              <a:rPr lang="de-CH" sz="1800" smtClean="0">
                <a:solidFill>
                  <a:srgbClr val="A50021"/>
                </a:solidFill>
              </a:rPr>
              <a:t>2.1 Product perspective</a:t>
            </a:r>
          </a:p>
          <a:p>
            <a:pPr marL="1228725" lvl="2">
              <a:lnSpc>
                <a:spcPct val="90000"/>
              </a:lnSpc>
              <a:buFont typeface="Wingdings" pitchFamily="2" charset="2"/>
              <a:buNone/>
            </a:pPr>
            <a:r>
              <a:rPr lang="de-CH" sz="1800" smtClean="0">
                <a:solidFill>
                  <a:srgbClr val="A50021"/>
                </a:solidFill>
              </a:rPr>
              <a:t>2.2 Product functions</a:t>
            </a:r>
          </a:p>
          <a:p>
            <a:pPr marL="1228725" lvl="2">
              <a:lnSpc>
                <a:spcPct val="90000"/>
              </a:lnSpc>
              <a:buFont typeface="Wingdings" pitchFamily="2" charset="2"/>
              <a:buNone/>
            </a:pPr>
            <a:r>
              <a:rPr lang="de-CH" sz="1800" smtClean="0">
                <a:solidFill>
                  <a:srgbClr val="A50021"/>
                </a:solidFill>
              </a:rPr>
              <a:t>2.3 User characteristics</a:t>
            </a:r>
          </a:p>
          <a:p>
            <a:pPr marL="1228725" lvl="2">
              <a:lnSpc>
                <a:spcPct val="90000"/>
              </a:lnSpc>
              <a:buFont typeface="Wingdings" pitchFamily="2" charset="2"/>
              <a:buNone/>
            </a:pPr>
            <a:r>
              <a:rPr lang="de-CH" sz="1800" smtClean="0">
                <a:solidFill>
                  <a:srgbClr val="A50021"/>
                </a:solidFill>
              </a:rPr>
              <a:t>2.4 Constraints</a:t>
            </a:r>
          </a:p>
          <a:p>
            <a:pPr marL="1228725" lvl="2">
              <a:lnSpc>
                <a:spcPct val="90000"/>
              </a:lnSpc>
              <a:buFont typeface="Wingdings" pitchFamily="2" charset="2"/>
              <a:buNone/>
            </a:pPr>
            <a:r>
              <a:rPr lang="de-CH" sz="1800" smtClean="0">
                <a:solidFill>
                  <a:srgbClr val="A50021"/>
                </a:solidFill>
              </a:rPr>
              <a:t>2.5 Assumptions and dependencies</a:t>
            </a:r>
          </a:p>
          <a:p>
            <a:pPr marL="820738" lvl="1">
              <a:lnSpc>
                <a:spcPct val="90000"/>
              </a:lnSpc>
              <a:buFont typeface="Wingdings" pitchFamily="2" charset="2"/>
              <a:buNone/>
            </a:pPr>
            <a:r>
              <a:rPr lang="de-CH" sz="2000" b="1" smtClean="0">
                <a:solidFill>
                  <a:schemeClr val="tx1"/>
                </a:solidFill>
              </a:rPr>
              <a:t>3. Specific requirements</a:t>
            </a:r>
          </a:p>
          <a:p>
            <a:pPr marL="820738" lvl="1">
              <a:lnSpc>
                <a:spcPct val="90000"/>
              </a:lnSpc>
              <a:buFont typeface="Wingdings" pitchFamily="2" charset="2"/>
              <a:buNone/>
            </a:pPr>
            <a:r>
              <a:rPr lang="de-CH" sz="2000" b="1" smtClean="0">
                <a:solidFill>
                  <a:schemeClr val="tx1"/>
                </a:solidFill>
              </a:rPr>
              <a:t>Appendixes</a:t>
            </a:r>
          </a:p>
          <a:p>
            <a:pPr marL="820738" lvl="1">
              <a:lnSpc>
                <a:spcPct val="90000"/>
              </a:lnSpc>
              <a:buFont typeface="Wingdings" pitchFamily="2" charset="2"/>
              <a:buNone/>
            </a:pPr>
            <a:r>
              <a:rPr lang="de-CH" sz="2000" b="1" smtClean="0">
                <a:solidFill>
                  <a:schemeClr val="tx1"/>
                </a:solidFill>
              </a:rPr>
              <a:t>Index</a:t>
            </a:r>
            <a:endParaRPr lang="de-CH" sz="2000" b="1">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de-CH" noProof="0" smtClean="0"/>
              <a:t>Software-Engineering (1)</a:t>
            </a:r>
            <a:endParaRPr lang="de-CH" noProof="0"/>
          </a:p>
        </p:txBody>
      </p:sp>
      <p:sp>
        <p:nvSpPr>
          <p:cNvPr id="263171" name="Rectangle 3"/>
          <p:cNvSpPr>
            <a:spLocks noGrp="1" noChangeArrowheads="1"/>
          </p:cNvSpPr>
          <p:nvPr>
            <p:ph type="body" idx="1"/>
          </p:nvPr>
        </p:nvSpPr>
        <p:spPr/>
        <p:txBody>
          <a:bodyPr/>
          <a:lstStyle/>
          <a:p>
            <a:r>
              <a:rPr lang="de-CH" dirty="0" smtClean="0"/>
              <a:t>Die Prozesse, Methoden, Techniken, Werkzeuge und Sprachen, um funktionsfähige </a:t>
            </a:r>
            <a:r>
              <a:rPr lang="de-CH" dirty="0" smtClean="0">
                <a:solidFill>
                  <a:srgbClr val="A50021"/>
                </a:solidFill>
              </a:rPr>
              <a:t>Qualitäts</a:t>
            </a:r>
            <a:r>
              <a:rPr lang="de-CH" dirty="0" smtClean="0"/>
              <a:t>software zu entwickeln</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custDataLst>
              <p:tags r:id="rId1"/>
            </p:custDataLst>
          </p:nvPr>
        </p:nvSpPr>
        <p:spPr bwMode="auto">
          <a:xfrm>
            <a:off x="1114897" y="1234669"/>
            <a:ext cx="7086599" cy="4531794"/>
          </a:xfrm>
          <a:prstGeom prst="roundRect">
            <a:avLst/>
          </a:prstGeom>
          <a:solidFill>
            <a:srgbClr val="99FF99"/>
          </a:solidFill>
          <a:ln w="9525">
            <a:solidFill>
              <a:schemeClr val="tx1"/>
            </a:solidFill>
            <a:miter lim="800000"/>
            <a:headEnd/>
            <a:tailEnd/>
          </a:ln>
          <a:effectLst>
            <a:outerShdw blurRad="76200" dir="18900000" sy="23000" kx="-1200000" algn="bl" rotWithShape="0">
              <a:prstClr val="black">
                <a:alpha val="20000"/>
              </a:prstClr>
            </a:outerShdw>
          </a:effectLst>
          <a:scene3d>
            <a:camera prst="orthographicFront"/>
            <a:lightRig rig="threePt" dir="t"/>
          </a:scene3d>
          <a:sp3d prstMaterial="matte">
            <a:bevelT w="127000"/>
            <a:bevelB w="381000" h="152400"/>
          </a:sp3d>
        </p:spPr>
        <p:txBody>
          <a:bodyPr wrap="none" anchor="ctr"/>
          <a:lstStyle/>
          <a:p>
            <a:pPr algn="ctr"/>
            <a:r>
              <a:rPr lang="de-CH" sz="4000" dirty="0" smtClean="0"/>
              <a:t>Praktischer Tipp</a:t>
            </a:r>
          </a:p>
          <a:p>
            <a:pPr algn="ctr"/>
            <a:endParaRPr lang="de-CH" sz="4000" dirty="0" smtClean="0"/>
          </a:p>
          <a:p>
            <a:pPr algn="ctr"/>
            <a:r>
              <a:rPr lang="de-CH" sz="4000" dirty="0" smtClean="0">
                <a:solidFill>
                  <a:srgbClr val="993300"/>
                </a:solidFill>
              </a:rPr>
              <a:t>Benutzen sie die</a:t>
            </a:r>
            <a:br>
              <a:rPr lang="de-CH" sz="4000" dirty="0" smtClean="0">
                <a:solidFill>
                  <a:srgbClr val="993300"/>
                </a:solidFill>
              </a:rPr>
            </a:br>
            <a:r>
              <a:rPr lang="de-CH" sz="4000" dirty="0" smtClean="0">
                <a:solidFill>
                  <a:srgbClr val="993300"/>
                </a:solidFill>
              </a:rPr>
              <a:t> vorgeschlagene </a:t>
            </a:r>
            <a:br>
              <a:rPr lang="de-CH" sz="4000" dirty="0" smtClean="0">
                <a:solidFill>
                  <a:srgbClr val="993300"/>
                </a:solidFill>
              </a:rPr>
            </a:br>
            <a:r>
              <a:rPr lang="de-CH" sz="4000" dirty="0" smtClean="0">
                <a:solidFill>
                  <a:srgbClr val="993300"/>
                </a:solidFill>
              </a:rPr>
              <a:t>IEEE-Struktur.</a:t>
            </a:r>
            <a:endParaRPr lang="de-CH" sz="4000" dirty="0">
              <a:solidFill>
                <a:srgbClr val="9933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custDataLst>
              <p:tags r:id="rId1"/>
            </p:custDataLst>
          </p:nvPr>
        </p:nvSpPr>
        <p:spPr bwMode="auto">
          <a:xfrm>
            <a:off x="1114897" y="1234669"/>
            <a:ext cx="7086599" cy="4531794"/>
          </a:xfrm>
          <a:prstGeom prst="roundRect">
            <a:avLst/>
          </a:prstGeom>
          <a:solidFill>
            <a:srgbClr val="99FF99"/>
          </a:solidFill>
          <a:ln w="9525">
            <a:solidFill>
              <a:schemeClr val="tx1"/>
            </a:solidFill>
            <a:miter lim="800000"/>
            <a:headEnd/>
            <a:tailEnd/>
          </a:ln>
          <a:effectLst>
            <a:outerShdw blurRad="76200" dir="18900000" sy="23000" kx="-1200000" algn="bl" rotWithShape="0">
              <a:prstClr val="black">
                <a:alpha val="20000"/>
              </a:prstClr>
            </a:outerShdw>
          </a:effectLst>
          <a:scene3d>
            <a:camera prst="orthographicFront"/>
            <a:lightRig rig="threePt" dir="t"/>
          </a:scene3d>
          <a:sp3d prstMaterial="matte">
            <a:bevelT w="127000"/>
            <a:bevelB w="381000" h="152400"/>
          </a:sp3d>
        </p:spPr>
        <p:txBody>
          <a:bodyPr wrap="none" anchor="ctr"/>
          <a:lstStyle/>
          <a:p>
            <a:pPr algn="ctr"/>
            <a:r>
              <a:rPr lang="de-CH" sz="4000" dirty="0" smtClean="0"/>
              <a:t>Praktischer Tipp</a:t>
            </a:r>
          </a:p>
          <a:p>
            <a:pPr algn="ctr"/>
            <a:endParaRPr lang="de-CH" sz="4000" dirty="0" smtClean="0"/>
          </a:p>
          <a:p>
            <a:pPr algn="ctr"/>
            <a:r>
              <a:rPr lang="de-CH" sz="4000" dirty="0" smtClean="0"/>
              <a:t>	</a:t>
            </a:r>
            <a:r>
              <a:rPr lang="de-CH" sz="4000" dirty="0" smtClean="0">
                <a:solidFill>
                  <a:srgbClr val="993300"/>
                </a:solidFill>
              </a:rPr>
              <a:t>Schreiben sie </a:t>
            </a:r>
            <a:r>
              <a:rPr lang="de-CH" sz="4000" dirty="0">
                <a:solidFill>
                  <a:srgbClr val="993300"/>
                </a:solidFill>
              </a:rPr>
              <a:t>ein </a:t>
            </a:r>
            <a:r>
              <a:rPr lang="de-CH" sz="4000" dirty="0" smtClean="0">
                <a:solidFill>
                  <a:srgbClr val="993300"/>
                </a:solidFill>
              </a:rPr>
              <a:t>Glossar.</a:t>
            </a:r>
            <a:endParaRPr lang="de-CH" sz="4000" dirty="0">
              <a:solidFill>
                <a:srgbClr val="993300"/>
              </a:solidFill>
            </a:endParaRPr>
          </a:p>
        </p:txBody>
      </p:sp>
    </p:spTree>
    <p:extLst>
      <p:ext uri="{BB962C8B-B14F-4D97-AF65-F5344CB8AC3E}">
        <p14:creationId xmlns:p14="http://schemas.microsoft.com/office/powerpoint/2010/main" val="1101362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6178" name="Rectangle 2"/>
          <p:cNvSpPr>
            <a:spLocks noGrp="1" noChangeArrowheads="1"/>
          </p:cNvSpPr>
          <p:nvPr>
            <p:ph type="title"/>
          </p:nvPr>
        </p:nvSpPr>
        <p:spPr/>
        <p:txBody>
          <a:bodyPr/>
          <a:lstStyle/>
          <a:p>
            <a:r>
              <a:rPr lang="de-CH" noProof="0" dirty="0" smtClean="0"/>
              <a:t>Ein paar Rezepte für gute Anforderungen</a:t>
            </a:r>
            <a:endParaRPr lang="de-CH" noProof="0" dirty="0"/>
          </a:p>
        </p:txBody>
      </p:sp>
      <p:sp>
        <p:nvSpPr>
          <p:cNvPr id="2226179" name="Rectangle 3"/>
          <p:cNvSpPr>
            <a:spLocks noGrp="1" noChangeArrowheads="1"/>
          </p:cNvSpPr>
          <p:nvPr>
            <p:ph type="body" idx="1"/>
          </p:nvPr>
        </p:nvSpPr>
        <p:spPr/>
        <p:txBody>
          <a:bodyPr/>
          <a:lstStyle/>
          <a:p>
            <a:r>
              <a:rPr lang="de-CH" noProof="0" dirty="0" smtClean="0"/>
              <a:t>Management-Aspekte:</a:t>
            </a:r>
          </a:p>
          <a:p>
            <a:pPr lvl="1"/>
            <a:r>
              <a:rPr lang="de-CH" noProof="0" dirty="0" smtClean="0"/>
              <a:t>Alle Akteure einbinden</a:t>
            </a:r>
          </a:p>
          <a:p>
            <a:pPr lvl="1"/>
            <a:r>
              <a:rPr lang="de-CH" dirty="0" smtClean="0"/>
              <a:t>Vorgehensweise für kontrollierte Änderungen entwerfen</a:t>
            </a:r>
            <a:endParaRPr lang="de-CH" noProof="0" dirty="0" smtClean="0"/>
          </a:p>
          <a:p>
            <a:pPr lvl="1"/>
            <a:r>
              <a:rPr lang="de-CH" noProof="0" dirty="0" smtClean="0"/>
              <a:t>Mechanismen für die </a:t>
            </a:r>
            <a:r>
              <a:rPr lang="de-CH" dirty="0" smtClean="0"/>
              <a:t>Rückverfolgbarkeit etablieren</a:t>
            </a:r>
            <a:endParaRPr lang="de-CH" noProof="0" dirty="0" smtClean="0"/>
          </a:p>
          <a:p>
            <a:pPr lvl="1"/>
            <a:r>
              <a:rPr lang="de-CH" noProof="0" dirty="0" smtClean="0"/>
              <a:t>Behandeln sie das Anforderungsdokument als wertvolles Kapital eines jeden Projekts; </a:t>
            </a:r>
            <a:r>
              <a:rPr lang="de-CH" dirty="0" smtClean="0"/>
              <a:t>Fokus auf Klarheit, Präzision, Vollständigkeit</a:t>
            </a:r>
            <a:endParaRPr lang="de-CH" noProof="0" dirty="0" smtClean="0"/>
          </a:p>
          <a:p>
            <a:endParaRPr lang="de-CH" noProof="0" dirty="0" smtClean="0"/>
          </a:p>
          <a:p>
            <a:r>
              <a:rPr lang="de-CH" dirty="0" smtClean="0"/>
              <a:t>Technische Aspekte: Wie Präzision erlangen?</a:t>
            </a:r>
            <a:endParaRPr lang="de-CH" noProof="0" dirty="0" smtClean="0"/>
          </a:p>
          <a:p>
            <a:pPr lvl="1"/>
            <a:r>
              <a:rPr lang="de-CH" noProof="0" dirty="0" smtClean="0"/>
              <a:t>Formale Methoden?</a:t>
            </a:r>
          </a:p>
          <a:p>
            <a:pPr lvl="1"/>
            <a:r>
              <a:rPr lang="de-CH" noProof="0" dirty="0" smtClean="0"/>
              <a:t>Design </a:t>
            </a:r>
            <a:r>
              <a:rPr lang="de-CH" noProof="0" dirty="0" err="1" smtClean="0"/>
              <a:t>by</a:t>
            </a:r>
            <a:r>
              <a:rPr lang="de-CH" noProof="0" dirty="0" smtClean="0"/>
              <a:t> </a:t>
            </a:r>
            <a:r>
              <a:rPr lang="de-CH" noProof="0" dirty="0" err="1" smtClean="0"/>
              <a:t>Contract</a:t>
            </a:r>
            <a:endParaRPr lang="de-CH" noProof="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de-CH" dirty="0" smtClean="0"/>
              <a:t>Validierung &amp; Verifikation</a:t>
            </a:r>
            <a:endParaRPr lang="de-CH" dirty="0"/>
          </a:p>
        </p:txBody>
      </p:sp>
      <p:sp>
        <p:nvSpPr>
          <p:cNvPr id="278531" name="Rectangle 3"/>
          <p:cNvSpPr>
            <a:spLocks noGrp="1" noChangeArrowheads="1"/>
          </p:cNvSpPr>
          <p:nvPr>
            <p:ph type="body" idx="1"/>
          </p:nvPr>
        </p:nvSpPr>
        <p:spPr/>
        <p:txBody>
          <a:bodyPr/>
          <a:lstStyle/>
          <a:p>
            <a:pPr defTabSz="630238">
              <a:lnSpc>
                <a:spcPct val="90000"/>
              </a:lnSpc>
            </a:pPr>
            <a:r>
              <a:rPr lang="de-CH" dirty="0" smtClean="0">
                <a:solidFill>
                  <a:srgbClr val="990000"/>
                </a:solidFill>
              </a:rPr>
              <a:t>Verifikation</a:t>
            </a:r>
            <a:r>
              <a:rPr lang="de-CH" dirty="0" smtClean="0"/>
              <a:t>: überprüft interne Konsistenz</a:t>
            </a:r>
          </a:p>
          <a:p>
            <a:pPr defTabSz="630238">
              <a:lnSpc>
                <a:spcPct val="90000"/>
              </a:lnSpc>
            </a:pPr>
            <a:endParaRPr lang="de-CH" sz="1000" dirty="0" smtClean="0"/>
          </a:p>
          <a:p>
            <a:pPr defTabSz="630238">
              <a:lnSpc>
                <a:spcPct val="90000"/>
              </a:lnSpc>
            </a:pPr>
            <a:r>
              <a:rPr lang="de-CH" dirty="0" smtClean="0"/>
              <a:t>	Beispiele: Überprüfung der Typen; </a:t>
            </a:r>
            <a:r>
              <a:rPr lang="de-CH" dirty="0"/>
              <a:t>Ü</a:t>
            </a:r>
            <a:r>
              <a:rPr lang="de-CH" dirty="0" smtClean="0"/>
              <a:t>berprüfung, dass </a:t>
            </a:r>
            <a:br>
              <a:rPr lang="de-CH" dirty="0" smtClean="0"/>
            </a:br>
            <a:r>
              <a:rPr lang="de-CH" dirty="0" smtClean="0"/>
              <a:t>	die Ausführung keinen Crash verursacht</a:t>
            </a:r>
          </a:p>
          <a:p>
            <a:pPr defTabSz="630238">
              <a:lnSpc>
                <a:spcPct val="90000"/>
              </a:lnSpc>
            </a:pPr>
            <a:endParaRPr lang="de-CH" sz="1200" dirty="0" smtClean="0"/>
          </a:p>
          <a:p>
            <a:pPr defTabSz="630238">
              <a:lnSpc>
                <a:spcPct val="90000"/>
              </a:lnSpc>
            </a:pPr>
            <a:r>
              <a:rPr lang="de-CH" dirty="0" smtClean="0"/>
              <a:t>	</a:t>
            </a:r>
            <a:r>
              <a:rPr lang="de-CH" i="1" dirty="0" smtClean="0">
                <a:solidFill>
                  <a:srgbClr val="0000FF"/>
                </a:solidFill>
              </a:rPr>
              <a:t>“Überprüfen, dass wir das </a:t>
            </a:r>
            <a:r>
              <a:rPr lang="de-CH" i="1" dirty="0" smtClean="0">
                <a:solidFill>
                  <a:srgbClr val="990000"/>
                </a:solidFill>
              </a:rPr>
              <a:t>System richtig </a:t>
            </a:r>
          </a:p>
          <a:p>
            <a:pPr defTabSz="630238">
              <a:lnSpc>
                <a:spcPct val="90000"/>
              </a:lnSpc>
            </a:pPr>
            <a:r>
              <a:rPr lang="de-CH" i="1" dirty="0">
                <a:solidFill>
                  <a:srgbClr val="990000"/>
                </a:solidFill>
              </a:rPr>
              <a:t>	</a:t>
            </a:r>
            <a:r>
              <a:rPr lang="de-CH" i="1" dirty="0" smtClean="0">
                <a:solidFill>
                  <a:srgbClr val="3333FF"/>
                </a:solidFill>
              </a:rPr>
              <a:t>entwickelt</a:t>
            </a:r>
            <a:r>
              <a:rPr lang="de-CH" i="1" dirty="0" smtClean="0">
                <a:solidFill>
                  <a:srgbClr val="0000FF"/>
                </a:solidFill>
              </a:rPr>
              <a:t> haben”</a:t>
            </a:r>
            <a:r>
              <a:rPr lang="de-CH" dirty="0" smtClean="0"/>
              <a:t>                  (alle Regeln eingehalten)</a:t>
            </a:r>
          </a:p>
          <a:p>
            <a:pPr defTabSz="630238">
              <a:lnSpc>
                <a:spcPct val="90000"/>
              </a:lnSpc>
            </a:pPr>
            <a:endParaRPr lang="de-CH" sz="1800" dirty="0" smtClean="0"/>
          </a:p>
          <a:p>
            <a:pPr defTabSz="630238">
              <a:lnSpc>
                <a:spcPct val="90000"/>
              </a:lnSpc>
            </a:pPr>
            <a:r>
              <a:rPr lang="de-CH" dirty="0" smtClean="0">
                <a:solidFill>
                  <a:srgbClr val="A50021"/>
                </a:solidFill>
              </a:rPr>
              <a:t>Validierung</a:t>
            </a:r>
            <a:r>
              <a:rPr lang="de-CH" dirty="0" smtClean="0"/>
              <a:t>: Überprüfung bezüglich einer Beschreibung auf 	einer höheren Ebene</a:t>
            </a:r>
          </a:p>
          <a:p>
            <a:pPr defTabSz="630238">
              <a:lnSpc>
                <a:spcPct val="90000"/>
              </a:lnSpc>
            </a:pPr>
            <a:endParaRPr lang="de-CH" sz="1000" dirty="0" smtClean="0"/>
          </a:p>
          <a:p>
            <a:pPr defTabSz="630238">
              <a:lnSpc>
                <a:spcPct val="90000"/>
              </a:lnSpc>
            </a:pPr>
            <a:r>
              <a:rPr lang="de-CH" dirty="0" smtClean="0"/>
              <a:t>	Beispiel: Validierung eines Programmes gegen seine	Spezifikation</a:t>
            </a:r>
          </a:p>
          <a:p>
            <a:pPr defTabSz="630238">
              <a:lnSpc>
                <a:spcPct val="90000"/>
              </a:lnSpc>
            </a:pPr>
            <a:endParaRPr lang="de-CH" sz="1200" i="1" dirty="0" smtClean="0">
              <a:solidFill>
                <a:srgbClr val="0000FF"/>
              </a:solidFill>
            </a:endParaRPr>
          </a:p>
          <a:p>
            <a:pPr defTabSz="630238">
              <a:lnSpc>
                <a:spcPct val="90000"/>
              </a:lnSpc>
            </a:pPr>
            <a:r>
              <a:rPr lang="de-CH" i="1" dirty="0" smtClean="0">
                <a:solidFill>
                  <a:srgbClr val="0000FF"/>
                </a:solidFill>
              </a:rPr>
              <a:t>	“Überprüfen, dass wir das </a:t>
            </a:r>
            <a:r>
              <a:rPr lang="de-CH" i="1" dirty="0" smtClean="0">
                <a:solidFill>
                  <a:srgbClr val="990000"/>
                </a:solidFill>
              </a:rPr>
              <a:t>richtige System </a:t>
            </a:r>
          </a:p>
          <a:p>
            <a:pPr defTabSz="630238">
              <a:lnSpc>
                <a:spcPct val="90000"/>
              </a:lnSpc>
            </a:pPr>
            <a:r>
              <a:rPr lang="de-CH" i="1" dirty="0">
                <a:solidFill>
                  <a:srgbClr val="990000"/>
                </a:solidFill>
              </a:rPr>
              <a:t>	</a:t>
            </a:r>
            <a:r>
              <a:rPr lang="de-CH" i="1" dirty="0" smtClean="0">
                <a:solidFill>
                  <a:srgbClr val="3333FF"/>
                </a:solidFill>
              </a:rPr>
              <a:t>entwickelt</a:t>
            </a:r>
            <a:r>
              <a:rPr lang="de-CH" i="1" dirty="0" smtClean="0">
                <a:solidFill>
                  <a:srgbClr val="0000FF"/>
                </a:solidFill>
              </a:rPr>
              <a:t> haben“</a:t>
            </a:r>
            <a:r>
              <a:rPr lang="de-CH" dirty="0" smtClean="0"/>
              <a:t/>
            </a:r>
            <a:br>
              <a:rPr lang="de-CH" dirty="0" smtClean="0"/>
            </a:br>
            <a:endParaRPr lang="de-CH" sz="1200" dirty="0" smtClean="0"/>
          </a:p>
          <a:p>
            <a:pPr defTabSz="630238">
              <a:lnSpc>
                <a:spcPct val="90000"/>
              </a:lnSpc>
            </a:pPr>
            <a:r>
              <a:rPr lang="de-CH" dirty="0" smtClean="0"/>
              <a:t>		                  (Bedürfnisse der Benutzer befriedigt)</a:t>
            </a:r>
            <a:endParaRPr lang="de-CH"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de-CH" dirty="0" smtClean="0"/>
              <a:t>Modelle des Lebenszyklus’ von Software</a:t>
            </a:r>
            <a:endParaRPr lang="de-CH" dirty="0"/>
          </a:p>
        </p:txBody>
      </p:sp>
      <p:sp>
        <p:nvSpPr>
          <p:cNvPr id="283651" name="Rectangle 3"/>
          <p:cNvSpPr>
            <a:spLocks noGrp="1" noChangeArrowheads="1"/>
          </p:cNvSpPr>
          <p:nvPr>
            <p:ph type="body" idx="1"/>
          </p:nvPr>
        </p:nvSpPr>
        <p:spPr/>
        <p:txBody>
          <a:bodyPr/>
          <a:lstStyle/>
          <a:p>
            <a:r>
              <a:rPr lang="de-CH" dirty="0" smtClean="0"/>
              <a:t>Beschreiben eine allgemeine Aufteilung der Softwarekonstruktion in Aufgaben und die Reihenfolge dieser Aufgaben.</a:t>
            </a:r>
          </a:p>
          <a:p>
            <a:endParaRPr lang="de-CH" dirty="0" smtClean="0"/>
          </a:p>
          <a:p>
            <a:r>
              <a:rPr lang="de-CH" dirty="0" smtClean="0"/>
              <a:t>Sie sind Modelle auf zwei Arten:</a:t>
            </a:r>
          </a:p>
          <a:p>
            <a:pPr lvl="1"/>
            <a:r>
              <a:rPr lang="de-CH" dirty="0" smtClean="0"/>
              <a:t>Bilden eine abstrahierte Version der Realität</a:t>
            </a:r>
          </a:p>
          <a:p>
            <a:pPr lvl="1"/>
            <a:endParaRPr lang="de-CH" dirty="0" smtClean="0"/>
          </a:p>
          <a:p>
            <a:pPr lvl="1"/>
            <a:r>
              <a:rPr lang="de-CH" dirty="0" smtClean="0"/>
              <a:t>Beschreibung eines idealen Systems, in der Praxis nicht immer eingehalten.</a:t>
            </a:r>
          </a:p>
          <a:p>
            <a:endParaRPr lang="de-CH"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r>
              <a:rPr lang="de-CH" smtClean="0"/>
              <a:t>Das Wasserfall-Modell</a:t>
            </a:r>
            <a:endParaRPr lang="de-CH"/>
          </a:p>
        </p:txBody>
      </p:sp>
      <p:sp>
        <p:nvSpPr>
          <p:cNvPr id="512003" name="AutoShape 3"/>
          <p:cNvSpPr>
            <a:spLocks noChangeArrowheads="1"/>
          </p:cNvSpPr>
          <p:nvPr/>
        </p:nvSpPr>
        <p:spPr bwMode="auto">
          <a:xfrm>
            <a:off x="4572001" y="1084263"/>
            <a:ext cx="1131888" cy="381000"/>
          </a:xfrm>
          <a:prstGeom prst="roundRect">
            <a:avLst>
              <a:gd name="adj" fmla="val 16667"/>
            </a:avLst>
          </a:prstGeom>
          <a:solidFill>
            <a:srgbClr val="9966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04" name="Text Box 4"/>
          <p:cNvSpPr txBox="1">
            <a:spLocks noChangeArrowheads="1"/>
          </p:cNvSpPr>
          <p:nvPr/>
        </p:nvSpPr>
        <p:spPr bwMode="auto">
          <a:xfrm>
            <a:off x="4717369" y="1095375"/>
            <a:ext cx="975858" cy="369332"/>
          </a:xfrm>
          <a:prstGeom prst="rect">
            <a:avLst/>
          </a:prstGeom>
          <a:noFill/>
          <a:ln w="9525">
            <a:noFill/>
            <a:miter lim="800000"/>
            <a:headEnd/>
            <a:tailEnd/>
          </a:ln>
          <a:effectLst/>
        </p:spPr>
        <p:txBody>
          <a:bodyPr wrap="square" lIns="0" tIns="0" rIns="0" bIns="0">
            <a:spAutoFit/>
          </a:bodyPr>
          <a:lstStyle/>
          <a:p>
            <a:pPr algn="ctr">
              <a:spcBef>
                <a:spcPct val="50000"/>
              </a:spcBef>
            </a:pPr>
            <a:r>
              <a:rPr lang="de-CH" sz="1200" smtClean="0">
                <a:solidFill>
                  <a:schemeClr val="bg1"/>
                </a:solidFill>
                <a:latin typeface="+mn-lt"/>
              </a:rPr>
              <a:t>Machbarkeit-studie</a:t>
            </a:r>
            <a:endParaRPr lang="de-CH" sz="1200">
              <a:solidFill>
                <a:schemeClr val="bg1"/>
              </a:solidFill>
              <a:latin typeface="+mn-lt"/>
            </a:endParaRPr>
          </a:p>
        </p:txBody>
      </p:sp>
      <p:grpSp>
        <p:nvGrpSpPr>
          <p:cNvPr id="2" name="Group 5"/>
          <p:cNvGrpSpPr>
            <a:grpSpLocks/>
          </p:cNvGrpSpPr>
          <p:nvPr/>
        </p:nvGrpSpPr>
        <p:grpSpPr bwMode="auto">
          <a:xfrm>
            <a:off x="4835525" y="1238250"/>
            <a:ext cx="1246188" cy="838200"/>
            <a:chOff x="3046" y="780"/>
            <a:chExt cx="785" cy="528"/>
          </a:xfrm>
        </p:grpSpPr>
        <p:sp>
          <p:nvSpPr>
            <p:cNvPr id="512006" name="Arc 6"/>
            <p:cNvSpPr>
              <a:spLocks/>
            </p:cNvSpPr>
            <p:nvPr/>
          </p:nvSpPr>
          <p:spPr bwMode="auto">
            <a:xfrm flipV="1">
              <a:off x="3046" y="972"/>
              <a:ext cx="120" cy="182"/>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grpSp>
          <p:nvGrpSpPr>
            <p:cNvPr id="3" name="Group 7"/>
            <p:cNvGrpSpPr>
              <a:grpSpLocks/>
            </p:cNvGrpSpPr>
            <p:nvPr/>
          </p:nvGrpSpPr>
          <p:grpSpPr bwMode="auto">
            <a:xfrm>
              <a:off x="3189" y="780"/>
              <a:ext cx="642" cy="528"/>
              <a:chOff x="3189" y="780"/>
              <a:chExt cx="642" cy="528"/>
            </a:xfrm>
          </p:grpSpPr>
          <p:sp>
            <p:nvSpPr>
              <p:cNvPr id="512008" name="AutoShape 8"/>
              <p:cNvSpPr>
                <a:spLocks noChangeArrowheads="1"/>
              </p:cNvSpPr>
              <p:nvPr/>
            </p:nvSpPr>
            <p:spPr bwMode="auto">
              <a:xfrm>
                <a:off x="3189" y="1020"/>
                <a:ext cx="642" cy="288"/>
              </a:xfrm>
              <a:prstGeom prst="roundRect">
                <a:avLst>
                  <a:gd name="adj" fmla="val 16667"/>
                </a:avLst>
              </a:prstGeom>
              <a:solidFill>
                <a:srgbClr val="0066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09" name="Text Box 9"/>
              <p:cNvSpPr txBox="1">
                <a:spLocks noChangeArrowheads="1"/>
              </p:cNvSpPr>
              <p:nvPr/>
            </p:nvSpPr>
            <p:spPr bwMode="auto">
              <a:xfrm>
                <a:off x="3201" y="1063"/>
                <a:ext cx="619"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Anforder-ungen</a:t>
                </a:r>
                <a:endParaRPr lang="de-CH" sz="1200">
                  <a:solidFill>
                    <a:schemeClr val="bg1"/>
                  </a:solidFill>
                  <a:latin typeface="+mn-lt"/>
                </a:endParaRPr>
              </a:p>
            </p:txBody>
          </p:sp>
          <p:sp>
            <p:nvSpPr>
              <p:cNvPr id="512010" name="Arc 10"/>
              <p:cNvSpPr>
                <a:spLocks/>
              </p:cNvSpPr>
              <p:nvPr/>
            </p:nvSpPr>
            <p:spPr bwMode="auto">
              <a:xfrm>
                <a:off x="3616" y="780"/>
                <a:ext cx="143"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grpSp>
        <p:nvGrpSpPr>
          <p:cNvPr id="4" name="Group 11"/>
          <p:cNvGrpSpPr>
            <a:grpSpLocks/>
          </p:cNvGrpSpPr>
          <p:nvPr/>
        </p:nvGrpSpPr>
        <p:grpSpPr bwMode="auto">
          <a:xfrm>
            <a:off x="5213350" y="1925638"/>
            <a:ext cx="1246188" cy="763587"/>
            <a:chOff x="3284" y="1213"/>
            <a:chExt cx="785" cy="481"/>
          </a:xfrm>
        </p:grpSpPr>
        <p:sp>
          <p:nvSpPr>
            <p:cNvPr id="512012" name="AutoShape 12"/>
            <p:cNvSpPr>
              <a:spLocks noChangeArrowheads="1"/>
            </p:cNvSpPr>
            <p:nvPr/>
          </p:nvSpPr>
          <p:spPr bwMode="auto">
            <a:xfrm>
              <a:off x="3427" y="1453"/>
              <a:ext cx="642" cy="241"/>
            </a:xfrm>
            <a:prstGeom prst="roundRect">
              <a:avLst>
                <a:gd name="adj" fmla="val 16667"/>
              </a:avLst>
            </a:prstGeom>
            <a:solidFill>
              <a:schemeClr val="accent2"/>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13" name="Text Box 13"/>
            <p:cNvSpPr txBox="1">
              <a:spLocks noChangeArrowheads="1"/>
            </p:cNvSpPr>
            <p:nvPr/>
          </p:nvSpPr>
          <p:spPr bwMode="auto">
            <a:xfrm>
              <a:off x="3450" y="1502"/>
              <a:ext cx="599"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Spezifikation</a:t>
              </a:r>
              <a:endParaRPr lang="de-CH" sz="1200">
                <a:solidFill>
                  <a:schemeClr val="bg1"/>
                </a:solidFill>
                <a:latin typeface="+mn-lt"/>
              </a:endParaRPr>
            </a:p>
          </p:txBody>
        </p:sp>
        <p:sp>
          <p:nvSpPr>
            <p:cNvPr id="512014" name="Arc 14"/>
            <p:cNvSpPr>
              <a:spLocks/>
            </p:cNvSpPr>
            <p:nvPr/>
          </p:nvSpPr>
          <p:spPr bwMode="auto">
            <a:xfrm flipV="1">
              <a:off x="3284" y="1357"/>
              <a:ext cx="119"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15" name="Arc 15"/>
            <p:cNvSpPr>
              <a:spLocks/>
            </p:cNvSpPr>
            <p:nvPr/>
          </p:nvSpPr>
          <p:spPr bwMode="auto">
            <a:xfrm>
              <a:off x="3878" y="1213"/>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5" name="Group 16"/>
          <p:cNvGrpSpPr>
            <a:grpSpLocks/>
          </p:cNvGrpSpPr>
          <p:nvPr/>
        </p:nvGrpSpPr>
        <p:grpSpPr bwMode="auto">
          <a:xfrm>
            <a:off x="5627688" y="2613025"/>
            <a:ext cx="1284287" cy="765175"/>
            <a:chOff x="3545" y="1646"/>
            <a:chExt cx="809" cy="482"/>
          </a:xfrm>
        </p:grpSpPr>
        <p:sp>
          <p:nvSpPr>
            <p:cNvPr id="512017" name="AutoShape 17"/>
            <p:cNvSpPr>
              <a:spLocks noChangeArrowheads="1"/>
            </p:cNvSpPr>
            <p:nvPr/>
          </p:nvSpPr>
          <p:spPr bwMode="auto">
            <a:xfrm>
              <a:off x="3712" y="1888"/>
              <a:ext cx="642" cy="240"/>
            </a:xfrm>
            <a:prstGeom prst="roundRect">
              <a:avLst>
                <a:gd name="adj" fmla="val 16667"/>
              </a:avLst>
            </a:prstGeom>
            <a:solidFill>
              <a:schemeClr val="tx1"/>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18" name="Text Box 18"/>
            <p:cNvSpPr txBox="1">
              <a:spLocks noChangeArrowheads="1"/>
            </p:cNvSpPr>
            <p:nvPr/>
          </p:nvSpPr>
          <p:spPr bwMode="auto">
            <a:xfrm>
              <a:off x="3760" y="1894"/>
              <a:ext cx="570"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Globales Design</a:t>
              </a:r>
              <a:endParaRPr lang="de-CH" sz="1200">
                <a:solidFill>
                  <a:schemeClr val="bg1"/>
                </a:solidFill>
                <a:latin typeface="+mn-lt"/>
              </a:endParaRPr>
            </a:p>
          </p:txBody>
        </p:sp>
        <p:sp>
          <p:nvSpPr>
            <p:cNvPr id="512019" name="Arc 19"/>
            <p:cNvSpPr>
              <a:spLocks/>
            </p:cNvSpPr>
            <p:nvPr/>
          </p:nvSpPr>
          <p:spPr bwMode="auto">
            <a:xfrm flipV="1">
              <a:off x="3545" y="1792"/>
              <a:ext cx="120"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20" name="Arc 20"/>
            <p:cNvSpPr>
              <a:spLocks/>
            </p:cNvSpPr>
            <p:nvPr/>
          </p:nvSpPr>
          <p:spPr bwMode="auto">
            <a:xfrm>
              <a:off x="4116" y="1646"/>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6" name="Group 21"/>
          <p:cNvGrpSpPr>
            <a:grpSpLocks/>
          </p:cNvGrpSpPr>
          <p:nvPr/>
        </p:nvGrpSpPr>
        <p:grpSpPr bwMode="auto">
          <a:xfrm>
            <a:off x="6081711" y="3303588"/>
            <a:ext cx="1320799" cy="838200"/>
            <a:chOff x="3831" y="2081"/>
            <a:chExt cx="832" cy="528"/>
          </a:xfrm>
        </p:grpSpPr>
        <p:sp>
          <p:nvSpPr>
            <p:cNvPr id="512022" name="Arc 22"/>
            <p:cNvSpPr>
              <a:spLocks/>
            </p:cNvSpPr>
            <p:nvPr/>
          </p:nvSpPr>
          <p:spPr bwMode="auto">
            <a:xfrm flipV="1">
              <a:off x="3831" y="2225"/>
              <a:ext cx="119"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23" name="AutoShape 23"/>
            <p:cNvSpPr>
              <a:spLocks noChangeArrowheads="1"/>
            </p:cNvSpPr>
            <p:nvPr/>
          </p:nvSpPr>
          <p:spPr bwMode="auto">
            <a:xfrm>
              <a:off x="4021" y="2369"/>
              <a:ext cx="641" cy="240"/>
            </a:xfrm>
            <a:prstGeom prst="roundRect">
              <a:avLst>
                <a:gd name="adj" fmla="val 16667"/>
              </a:avLst>
            </a:prstGeom>
            <a:solidFill>
              <a:schemeClr val="hlink"/>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24" name="Text Box 24"/>
            <p:cNvSpPr txBox="1">
              <a:spLocks noChangeArrowheads="1"/>
            </p:cNvSpPr>
            <p:nvPr/>
          </p:nvSpPr>
          <p:spPr bwMode="auto">
            <a:xfrm>
              <a:off x="4062" y="2375"/>
              <a:ext cx="601" cy="233"/>
            </a:xfrm>
            <a:prstGeom prst="rect">
              <a:avLst/>
            </a:prstGeom>
            <a:noFill/>
            <a:ln w="9525">
              <a:noFill/>
              <a:miter lim="800000"/>
              <a:headEnd/>
              <a:tailEnd/>
            </a:ln>
            <a:effectLst/>
          </p:spPr>
          <p:txBody>
            <a:bodyPr wrap="square" lIns="0" tIns="0" rIns="0" bIns="0">
              <a:spAutoFit/>
            </a:bodyPr>
            <a:lstStyle/>
            <a:p>
              <a:pPr algn="ctr">
                <a:spcBef>
                  <a:spcPct val="50000"/>
                </a:spcBef>
              </a:pPr>
              <a:r>
                <a:rPr lang="de-CH" sz="1200" smtClean="0">
                  <a:solidFill>
                    <a:schemeClr val="bg1"/>
                  </a:solidFill>
                  <a:latin typeface="+mn-lt"/>
                </a:rPr>
                <a:t>Detailliertes Design</a:t>
              </a:r>
              <a:endParaRPr lang="de-CH" sz="1200">
                <a:solidFill>
                  <a:schemeClr val="bg1"/>
                </a:solidFill>
                <a:latin typeface="+mn-lt"/>
              </a:endParaRPr>
            </a:p>
          </p:txBody>
        </p:sp>
        <p:sp>
          <p:nvSpPr>
            <p:cNvPr id="512025" name="Arc 25"/>
            <p:cNvSpPr>
              <a:spLocks/>
            </p:cNvSpPr>
            <p:nvPr/>
          </p:nvSpPr>
          <p:spPr bwMode="auto">
            <a:xfrm>
              <a:off x="4402" y="2081"/>
              <a:ext cx="141"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7" name="Group 26"/>
          <p:cNvGrpSpPr>
            <a:grpSpLocks/>
          </p:cNvGrpSpPr>
          <p:nvPr/>
        </p:nvGrpSpPr>
        <p:grpSpPr bwMode="auto">
          <a:xfrm>
            <a:off x="6572250" y="3990975"/>
            <a:ext cx="1398588" cy="838200"/>
            <a:chOff x="4140" y="2514"/>
            <a:chExt cx="881" cy="528"/>
          </a:xfrm>
        </p:grpSpPr>
        <p:sp>
          <p:nvSpPr>
            <p:cNvPr id="512027" name="AutoShape 27"/>
            <p:cNvSpPr>
              <a:spLocks noChangeArrowheads="1"/>
            </p:cNvSpPr>
            <p:nvPr/>
          </p:nvSpPr>
          <p:spPr bwMode="auto">
            <a:xfrm>
              <a:off x="4306" y="2803"/>
              <a:ext cx="643" cy="239"/>
            </a:xfrm>
            <a:prstGeom prst="roundRect">
              <a:avLst>
                <a:gd name="adj" fmla="val 16667"/>
              </a:avLst>
            </a:prstGeom>
            <a:solidFill>
              <a:srgbClr val="660033"/>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28" name="Text Box 28"/>
            <p:cNvSpPr txBox="1">
              <a:spLocks noChangeArrowheads="1"/>
            </p:cNvSpPr>
            <p:nvPr/>
          </p:nvSpPr>
          <p:spPr bwMode="auto">
            <a:xfrm>
              <a:off x="4312" y="2796"/>
              <a:ext cx="709"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Implemen-</a:t>
              </a:r>
              <a:br>
                <a:rPr lang="de-CH" sz="1200" smtClean="0">
                  <a:solidFill>
                    <a:schemeClr val="bg1"/>
                  </a:solidFill>
                  <a:latin typeface="+mn-lt"/>
                </a:rPr>
              </a:br>
              <a:r>
                <a:rPr lang="de-CH" sz="1200" smtClean="0">
                  <a:solidFill>
                    <a:schemeClr val="bg1"/>
                  </a:solidFill>
                  <a:latin typeface="+mn-lt"/>
                </a:rPr>
                <a:t>tation</a:t>
              </a:r>
              <a:endParaRPr lang="de-CH" sz="1200">
                <a:solidFill>
                  <a:schemeClr val="bg1"/>
                </a:solidFill>
                <a:latin typeface="+mn-lt"/>
              </a:endParaRPr>
            </a:p>
          </p:txBody>
        </p:sp>
        <p:sp>
          <p:nvSpPr>
            <p:cNvPr id="512029" name="Arc 29"/>
            <p:cNvSpPr>
              <a:spLocks/>
            </p:cNvSpPr>
            <p:nvPr/>
          </p:nvSpPr>
          <p:spPr bwMode="auto">
            <a:xfrm flipV="1">
              <a:off x="4140" y="2707"/>
              <a:ext cx="119"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30" name="Arc 30"/>
            <p:cNvSpPr>
              <a:spLocks/>
            </p:cNvSpPr>
            <p:nvPr/>
          </p:nvSpPr>
          <p:spPr bwMode="auto">
            <a:xfrm>
              <a:off x="4711" y="2514"/>
              <a:ext cx="142"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8" name="Group 31"/>
          <p:cNvGrpSpPr>
            <a:grpSpLocks/>
          </p:cNvGrpSpPr>
          <p:nvPr/>
        </p:nvGrpSpPr>
        <p:grpSpPr bwMode="auto">
          <a:xfrm>
            <a:off x="6988175" y="4678363"/>
            <a:ext cx="1319213" cy="841375"/>
            <a:chOff x="4402" y="2947"/>
            <a:chExt cx="831" cy="530"/>
          </a:xfrm>
        </p:grpSpPr>
        <p:sp>
          <p:nvSpPr>
            <p:cNvPr id="512032" name="AutoShape 32"/>
            <p:cNvSpPr>
              <a:spLocks noChangeArrowheads="1"/>
            </p:cNvSpPr>
            <p:nvPr/>
          </p:nvSpPr>
          <p:spPr bwMode="auto">
            <a:xfrm>
              <a:off x="4592" y="3188"/>
              <a:ext cx="641" cy="289"/>
            </a:xfrm>
            <a:prstGeom prst="roundRect">
              <a:avLst>
                <a:gd name="adj" fmla="val 16667"/>
              </a:avLst>
            </a:prstGeom>
            <a:solidFill>
              <a:srgbClr val="9933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33" name="Text Box 33"/>
            <p:cNvSpPr txBox="1">
              <a:spLocks noChangeArrowheads="1"/>
            </p:cNvSpPr>
            <p:nvPr/>
          </p:nvSpPr>
          <p:spPr bwMode="auto">
            <a:xfrm>
              <a:off x="4615" y="3266"/>
              <a:ext cx="570"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V &amp; V</a:t>
              </a:r>
              <a:endParaRPr lang="de-CH" sz="1200">
                <a:solidFill>
                  <a:schemeClr val="bg1"/>
                </a:solidFill>
                <a:latin typeface="+mn-lt"/>
              </a:endParaRPr>
            </a:p>
          </p:txBody>
        </p:sp>
        <p:sp>
          <p:nvSpPr>
            <p:cNvPr id="512034" name="Arc 34"/>
            <p:cNvSpPr>
              <a:spLocks/>
            </p:cNvSpPr>
            <p:nvPr/>
          </p:nvSpPr>
          <p:spPr bwMode="auto">
            <a:xfrm flipV="1">
              <a:off x="4402" y="3140"/>
              <a:ext cx="118"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35" name="Arc 35"/>
            <p:cNvSpPr>
              <a:spLocks/>
            </p:cNvSpPr>
            <p:nvPr/>
          </p:nvSpPr>
          <p:spPr bwMode="auto">
            <a:xfrm>
              <a:off x="4995" y="2947"/>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9" name="Group 36"/>
          <p:cNvGrpSpPr>
            <a:grpSpLocks/>
          </p:cNvGrpSpPr>
          <p:nvPr/>
        </p:nvGrpSpPr>
        <p:grpSpPr bwMode="auto">
          <a:xfrm>
            <a:off x="7440628" y="5327650"/>
            <a:ext cx="1395415" cy="806450"/>
            <a:chOff x="4687" y="3356"/>
            <a:chExt cx="879" cy="508"/>
          </a:xfrm>
        </p:grpSpPr>
        <p:sp>
          <p:nvSpPr>
            <p:cNvPr id="512037" name="AutoShape 37"/>
            <p:cNvSpPr>
              <a:spLocks noChangeArrowheads="1"/>
            </p:cNvSpPr>
            <p:nvPr/>
          </p:nvSpPr>
          <p:spPr bwMode="auto">
            <a:xfrm>
              <a:off x="4853" y="3622"/>
              <a:ext cx="642" cy="242"/>
            </a:xfrm>
            <a:prstGeom prst="roundRect">
              <a:avLst>
                <a:gd name="adj" fmla="val 16667"/>
              </a:avLst>
            </a:prstGeom>
            <a:solidFill>
              <a:srgbClr val="0099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12038" name="Text Box 38"/>
            <p:cNvSpPr txBox="1">
              <a:spLocks noChangeArrowheads="1"/>
            </p:cNvSpPr>
            <p:nvPr/>
          </p:nvSpPr>
          <p:spPr bwMode="auto">
            <a:xfrm>
              <a:off x="4810" y="3676"/>
              <a:ext cx="756" cy="116"/>
            </a:xfrm>
            <a:prstGeom prst="rect">
              <a:avLst/>
            </a:prstGeom>
            <a:noFill/>
            <a:ln w="9525">
              <a:noFill/>
              <a:miter lim="800000"/>
              <a:headEnd/>
              <a:tailEnd/>
            </a:ln>
            <a:effectLst/>
          </p:spPr>
          <p:txBody>
            <a:bodyPr lIns="0" tIns="0" rIns="0" bIns="0">
              <a:spAutoFit/>
            </a:bodyPr>
            <a:lstStyle/>
            <a:p>
              <a:pPr algn="ctr">
                <a:spcBef>
                  <a:spcPct val="50000"/>
                </a:spcBef>
              </a:pPr>
              <a:r>
                <a:rPr lang="de-CH" sz="1200" dirty="0" smtClean="0">
                  <a:solidFill>
                    <a:schemeClr val="bg1"/>
                  </a:solidFill>
                  <a:latin typeface="+mn-lt"/>
                </a:rPr>
                <a:t>Distribution</a:t>
              </a:r>
              <a:endParaRPr lang="de-CH" sz="1200" dirty="0">
                <a:solidFill>
                  <a:schemeClr val="bg1"/>
                </a:solidFill>
                <a:latin typeface="+mn-lt"/>
              </a:endParaRPr>
            </a:p>
          </p:txBody>
        </p:sp>
        <p:sp>
          <p:nvSpPr>
            <p:cNvPr id="512039" name="Arc 39"/>
            <p:cNvSpPr>
              <a:spLocks/>
            </p:cNvSpPr>
            <p:nvPr/>
          </p:nvSpPr>
          <p:spPr bwMode="auto">
            <a:xfrm flipV="1">
              <a:off x="4687" y="3573"/>
              <a:ext cx="119"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12040" name="Arc 40"/>
            <p:cNvSpPr>
              <a:spLocks/>
            </p:cNvSpPr>
            <p:nvPr/>
          </p:nvSpPr>
          <p:spPr bwMode="auto">
            <a:xfrm>
              <a:off x="5297" y="3356"/>
              <a:ext cx="143" cy="183"/>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000"/>
                                        <p:tgtEl>
                                          <p:spTgt spid="5"/>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000"/>
                                        <p:tgtEl>
                                          <p:spTgt spid="6"/>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0"/>
                                        <p:tgtEl>
                                          <p:spTgt spid="7"/>
                                        </p:tgtEl>
                                      </p:cBhvr>
                                    </p:animEffect>
                                  </p:childTnLst>
                                </p:cTn>
                              </p:par>
                            </p:childTnLst>
                          </p:cTn>
                        </p:par>
                        <p:par>
                          <p:cTn id="24" fill="hold">
                            <p:stCondLst>
                              <p:cond delay="50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par>
                          <p:cTn id="28" fill="hold">
                            <p:stCondLst>
                              <p:cond delay="6000"/>
                            </p:stCondLst>
                            <p:childTnLst>
                              <p:par>
                                <p:cTn id="29" presetID="22"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58775" y="1046163"/>
            <a:ext cx="8124825" cy="4337050"/>
            <a:chOff x="321" y="659"/>
            <a:chExt cx="4762" cy="2441"/>
          </a:xfrm>
        </p:grpSpPr>
        <p:sp>
          <p:nvSpPr>
            <p:cNvPr id="514051" name="Line 3"/>
            <p:cNvSpPr>
              <a:spLocks noChangeShapeType="1"/>
            </p:cNvSpPr>
            <p:nvPr/>
          </p:nvSpPr>
          <p:spPr bwMode="auto">
            <a:xfrm>
              <a:off x="321" y="665"/>
              <a:ext cx="2375" cy="2435"/>
            </a:xfrm>
            <a:prstGeom prst="line">
              <a:avLst/>
            </a:prstGeom>
            <a:noFill/>
            <a:ln w="57150">
              <a:solidFill>
                <a:srgbClr val="993300"/>
              </a:solidFill>
              <a:round/>
              <a:headEnd/>
              <a:tailEnd/>
            </a:ln>
            <a:effectLst/>
          </p:spPr>
          <p:txBody>
            <a:bodyPr/>
            <a:lstStyle/>
            <a:p>
              <a:endParaRPr lang="de-CH">
                <a:latin typeface="+mn-lt"/>
              </a:endParaRPr>
            </a:p>
          </p:txBody>
        </p:sp>
        <p:sp>
          <p:nvSpPr>
            <p:cNvPr id="514052" name="Line 4"/>
            <p:cNvSpPr>
              <a:spLocks noChangeShapeType="1"/>
            </p:cNvSpPr>
            <p:nvPr/>
          </p:nvSpPr>
          <p:spPr bwMode="auto">
            <a:xfrm flipV="1">
              <a:off x="2708" y="659"/>
              <a:ext cx="2375" cy="2435"/>
            </a:xfrm>
            <a:prstGeom prst="line">
              <a:avLst/>
            </a:prstGeom>
            <a:noFill/>
            <a:ln w="57150">
              <a:solidFill>
                <a:srgbClr val="993300"/>
              </a:solidFill>
              <a:round/>
              <a:headEnd/>
              <a:tailEnd type="stealth" w="med" len="med"/>
            </a:ln>
            <a:effectLst/>
          </p:spPr>
          <p:txBody>
            <a:bodyPr/>
            <a:lstStyle/>
            <a:p>
              <a:endParaRPr lang="de-CH">
                <a:latin typeface="+mn-lt"/>
              </a:endParaRPr>
            </a:p>
          </p:txBody>
        </p:sp>
      </p:grpSp>
      <p:sp>
        <p:nvSpPr>
          <p:cNvPr id="514053" name="Rectangle 5"/>
          <p:cNvSpPr>
            <a:spLocks noGrp="1" noChangeArrowheads="1"/>
          </p:cNvSpPr>
          <p:nvPr>
            <p:ph type="title"/>
          </p:nvPr>
        </p:nvSpPr>
        <p:spPr>
          <a:xfrm>
            <a:off x="248400" y="115888"/>
            <a:ext cx="7704138" cy="435600"/>
          </a:xfrm>
        </p:spPr>
        <p:txBody>
          <a:bodyPr/>
          <a:lstStyle/>
          <a:p>
            <a:r>
              <a:rPr lang="de-CH" smtClean="0"/>
              <a:t>V-Form</a:t>
            </a:r>
            <a:endParaRPr lang="de-CH"/>
          </a:p>
        </p:txBody>
      </p:sp>
      <p:sp>
        <p:nvSpPr>
          <p:cNvPr id="514054" name="AutoShape 6"/>
          <p:cNvSpPr>
            <a:spLocks noChangeArrowheads="1"/>
          </p:cNvSpPr>
          <p:nvPr/>
        </p:nvSpPr>
        <p:spPr bwMode="auto">
          <a:xfrm>
            <a:off x="166688" y="1371599"/>
            <a:ext cx="1944687" cy="432000"/>
          </a:xfrm>
          <a:prstGeom prst="roundRect">
            <a:avLst>
              <a:gd name="adj" fmla="val 16667"/>
            </a:avLst>
          </a:prstGeom>
          <a:solidFill>
            <a:srgbClr val="FFFF00"/>
          </a:solidFill>
          <a:ln w="9525">
            <a:solidFill>
              <a:schemeClr val="tx1"/>
            </a:solidFill>
            <a:round/>
            <a:headEnd/>
            <a:tailEnd/>
          </a:ln>
          <a:effectLst/>
        </p:spPr>
        <p:txBody>
          <a:bodyPr wrap="none" anchor="ctr"/>
          <a:lstStyle/>
          <a:p>
            <a:endParaRPr lang="de-CH">
              <a:latin typeface="+mn-lt"/>
            </a:endParaRPr>
          </a:p>
        </p:txBody>
      </p:sp>
      <p:sp>
        <p:nvSpPr>
          <p:cNvPr id="514055" name="Text Box 7"/>
          <p:cNvSpPr txBox="1">
            <a:spLocks noChangeArrowheads="1"/>
          </p:cNvSpPr>
          <p:nvPr/>
        </p:nvSpPr>
        <p:spPr bwMode="auto">
          <a:xfrm>
            <a:off x="166688" y="1358401"/>
            <a:ext cx="1924272" cy="430887"/>
          </a:xfrm>
          <a:prstGeom prst="rect">
            <a:avLst/>
          </a:prstGeom>
          <a:noFill/>
          <a:ln w="9525">
            <a:noFill/>
            <a:miter lim="800000"/>
            <a:headEnd/>
            <a:tailEnd/>
          </a:ln>
          <a:effectLst/>
        </p:spPr>
        <p:txBody>
          <a:bodyPr wrap="square" lIns="0" tIns="0" rIns="0" bIns="0">
            <a:spAutoFit/>
          </a:bodyPr>
          <a:lstStyle/>
          <a:p>
            <a:pPr algn="ctr">
              <a:spcBef>
                <a:spcPct val="50000"/>
              </a:spcBef>
            </a:pPr>
            <a:r>
              <a:rPr lang="de-CH" sz="1400" smtClean="0">
                <a:latin typeface="+mn-lt"/>
              </a:rPr>
              <a:t>MACHBARKEITS-STUDIE</a:t>
            </a:r>
            <a:endParaRPr lang="de-CH" sz="1400">
              <a:latin typeface="+mn-lt"/>
            </a:endParaRPr>
          </a:p>
        </p:txBody>
      </p:sp>
      <p:sp>
        <p:nvSpPr>
          <p:cNvPr id="514056" name="AutoShape 8"/>
          <p:cNvSpPr>
            <a:spLocks noChangeArrowheads="1"/>
          </p:cNvSpPr>
          <p:nvPr/>
        </p:nvSpPr>
        <p:spPr bwMode="auto">
          <a:xfrm>
            <a:off x="738188" y="2244725"/>
            <a:ext cx="1943100" cy="431800"/>
          </a:xfrm>
          <a:prstGeom prst="roundRect">
            <a:avLst>
              <a:gd name="adj" fmla="val 16667"/>
            </a:avLst>
          </a:prstGeom>
          <a:solidFill>
            <a:srgbClr val="DFEBF3"/>
          </a:solidFill>
          <a:ln w="9525">
            <a:solidFill>
              <a:schemeClr val="tx1"/>
            </a:solidFill>
            <a:round/>
            <a:headEnd/>
            <a:tailEnd/>
          </a:ln>
          <a:effectLst/>
        </p:spPr>
        <p:txBody>
          <a:bodyPr wrap="none" anchor="ctr"/>
          <a:lstStyle/>
          <a:p>
            <a:endParaRPr lang="de-CH">
              <a:latin typeface="+mn-lt"/>
            </a:endParaRPr>
          </a:p>
        </p:txBody>
      </p:sp>
      <p:sp>
        <p:nvSpPr>
          <p:cNvPr id="514057" name="Text Box 9"/>
          <p:cNvSpPr txBox="1">
            <a:spLocks noChangeArrowheads="1"/>
          </p:cNvSpPr>
          <p:nvPr/>
        </p:nvSpPr>
        <p:spPr bwMode="auto">
          <a:xfrm>
            <a:off x="738188" y="2244725"/>
            <a:ext cx="1727200" cy="430887"/>
          </a:xfrm>
          <a:prstGeom prst="rect">
            <a:avLst/>
          </a:prstGeom>
          <a:noFill/>
          <a:ln w="9525">
            <a:noFill/>
            <a:miter lim="800000"/>
            <a:headEnd/>
            <a:tailEnd/>
          </a:ln>
          <a:effectLst/>
        </p:spPr>
        <p:txBody>
          <a:bodyPr lIns="0" tIns="0" rIns="0" bIns="0">
            <a:spAutoFit/>
          </a:bodyPr>
          <a:lstStyle/>
          <a:p>
            <a:pPr algn="ctr">
              <a:spcBef>
                <a:spcPct val="50000"/>
              </a:spcBef>
            </a:pPr>
            <a:r>
              <a:rPr lang="de-CH" sz="1400" smtClean="0">
                <a:latin typeface="+mn-lt"/>
              </a:rPr>
              <a:t>ANFORDERUNGS-ANALYSE</a:t>
            </a:r>
            <a:endParaRPr lang="de-CH" sz="1400">
              <a:latin typeface="+mn-lt"/>
            </a:endParaRPr>
          </a:p>
        </p:txBody>
      </p:sp>
      <p:sp>
        <p:nvSpPr>
          <p:cNvPr id="514058" name="AutoShape 10"/>
          <p:cNvSpPr>
            <a:spLocks noChangeArrowheads="1"/>
          </p:cNvSpPr>
          <p:nvPr/>
        </p:nvSpPr>
        <p:spPr bwMode="auto">
          <a:xfrm>
            <a:off x="1300163" y="3184525"/>
            <a:ext cx="1944687" cy="358775"/>
          </a:xfrm>
          <a:prstGeom prst="roundRect">
            <a:avLst>
              <a:gd name="adj" fmla="val 16667"/>
            </a:avLst>
          </a:prstGeom>
          <a:solidFill>
            <a:srgbClr val="FFFFCC"/>
          </a:solidFill>
          <a:ln w="9525">
            <a:solidFill>
              <a:schemeClr val="tx1"/>
            </a:solidFill>
            <a:round/>
            <a:headEnd/>
            <a:tailEnd/>
          </a:ln>
          <a:effectLst/>
        </p:spPr>
        <p:txBody>
          <a:bodyPr wrap="none" anchor="ctr"/>
          <a:lstStyle/>
          <a:p>
            <a:endParaRPr lang="de-CH">
              <a:latin typeface="+mn-lt"/>
            </a:endParaRPr>
          </a:p>
        </p:txBody>
      </p:sp>
      <p:sp>
        <p:nvSpPr>
          <p:cNvPr id="514059" name="Text Box 11"/>
          <p:cNvSpPr txBox="1">
            <a:spLocks noChangeArrowheads="1"/>
          </p:cNvSpPr>
          <p:nvPr/>
        </p:nvSpPr>
        <p:spPr bwMode="auto">
          <a:xfrm>
            <a:off x="1444625" y="3255963"/>
            <a:ext cx="1727200" cy="215444"/>
          </a:xfrm>
          <a:prstGeom prst="rect">
            <a:avLst/>
          </a:prstGeom>
          <a:noFill/>
          <a:ln w="9525">
            <a:noFill/>
            <a:miter lim="800000"/>
            <a:headEnd/>
            <a:tailEnd/>
          </a:ln>
          <a:effectLst/>
        </p:spPr>
        <p:txBody>
          <a:bodyPr lIns="0" tIns="0" rIns="0" bIns="0">
            <a:spAutoFit/>
          </a:bodyPr>
          <a:lstStyle/>
          <a:p>
            <a:pPr algn="ctr">
              <a:spcBef>
                <a:spcPct val="50000"/>
              </a:spcBef>
            </a:pPr>
            <a:r>
              <a:rPr lang="de-CH" sz="1400" smtClean="0">
                <a:latin typeface="+mn-lt"/>
              </a:rPr>
              <a:t>GLOBALES DESIGN</a:t>
            </a:r>
            <a:endParaRPr lang="de-CH" sz="1400">
              <a:latin typeface="+mn-lt"/>
            </a:endParaRPr>
          </a:p>
        </p:txBody>
      </p:sp>
      <p:sp>
        <p:nvSpPr>
          <p:cNvPr id="514060" name="AutoShape 12"/>
          <p:cNvSpPr>
            <a:spLocks noChangeArrowheads="1"/>
          </p:cNvSpPr>
          <p:nvPr/>
        </p:nvSpPr>
        <p:spPr bwMode="auto">
          <a:xfrm>
            <a:off x="2082800" y="4090987"/>
            <a:ext cx="1944688" cy="432000"/>
          </a:xfrm>
          <a:prstGeom prst="roundRect">
            <a:avLst>
              <a:gd name="adj" fmla="val 16667"/>
            </a:avLst>
          </a:prstGeom>
          <a:solidFill>
            <a:srgbClr val="FF9966"/>
          </a:solidFill>
          <a:ln w="9525">
            <a:solidFill>
              <a:schemeClr val="tx1"/>
            </a:solidFill>
            <a:round/>
            <a:headEnd/>
            <a:tailEnd/>
          </a:ln>
          <a:effectLst/>
        </p:spPr>
        <p:txBody>
          <a:bodyPr wrap="none" anchor="ctr"/>
          <a:lstStyle/>
          <a:p>
            <a:endParaRPr lang="de-CH">
              <a:latin typeface="+mn-lt"/>
            </a:endParaRPr>
          </a:p>
        </p:txBody>
      </p:sp>
      <p:sp>
        <p:nvSpPr>
          <p:cNvPr id="514061" name="Text Box 13"/>
          <p:cNvSpPr txBox="1">
            <a:spLocks noChangeArrowheads="1"/>
          </p:cNvSpPr>
          <p:nvPr/>
        </p:nvSpPr>
        <p:spPr bwMode="auto">
          <a:xfrm>
            <a:off x="2191544" y="4084585"/>
            <a:ext cx="1727200" cy="430887"/>
          </a:xfrm>
          <a:prstGeom prst="rect">
            <a:avLst/>
          </a:prstGeom>
          <a:noFill/>
          <a:ln w="9525">
            <a:noFill/>
            <a:miter lim="800000"/>
            <a:headEnd/>
            <a:tailEnd/>
          </a:ln>
          <a:effectLst/>
        </p:spPr>
        <p:txBody>
          <a:bodyPr lIns="0" tIns="0" rIns="0" bIns="0">
            <a:spAutoFit/>
          </a:bodyPr>
          <a:lstStyle/>
          <a:p>
            <a:pPr algn="ctr">
              <a:spcBef>
                <a:spcPct val="50000"/>
              </a:spcBef>
            </a:pPr>
            <a:r>
              <a:rPr lang="de-CH" sz="1400" smtClean="0">
                <a:latin typeface="+mn-lt"/>
              </a:rPr>
              <a:t>DETAILLIERTES DESIGN</a:t>
            </a:r>
            <a:endParaRPr lang="de-CH" sz="1400">
              <a:latin typeface="+mn-lt"/>
            </a:endParaRPr>
          </a:p>
        </p:txBody>
      </p:sp>
      <p:sp>
        <p:nvSpPr>
          <p:cNvPr id="514062" name="AutoShape 14"/>
          <p:cNvSpPr>
            <a:spLocks noChangeArrowheads="1"/>
          </p:cNvSpPr>
          <p:nvPr/>
        </p:nvSpPr>
        <p:spPr bwMode="auto">
          <a:xfrm>
            <a:off x="6918325" y="1477963"/>
            <a:ext cx="1944688" cy="358775"/>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de-CH">
              <a:latin typeface="+mn-lt"/>
            </a:endParaRPr>
          </a:p>
        </p:txBody>
      </p:sp>
      <p:sp>
        <p:nvSpPr>
          <p:cNvPr id="514063" name="Text Box 15"/>
          <p:cNvSpPr txBox="1">
            <a:spLocks noChangeArrowheads="1"/>
          </p:cNvSpPr>
          <p:nvPr/>
        </p:nvSpPr>
        <p:spPr bwMode="auto">
          <a:xfrm>
            <a:off x="6989763" y="1549400"/>
            <a:ext cx="1727200" cy="215444"/>
          </a:xfrm>
          <a:prstGeom prst="rect">
            <a:avLst/>
          </a:prstGeom>
          <a:noFill/>
          <a:ln w="9525">
            <a:noFill/>
            <a:miter lim="800000"/>
            <a:headEnd/>
            <a:tailEnd/>
          </a:ln>
          <a:effectLst/>
        </p:spPr>
        <p:txBody>
          <a:bodyPr lIns="0" tIns="0" rIns="0" bIns="0">
            <a:spAutoFit/>
          </a:bodyPr>
          <a:lstStyle/>
          <a:p>
            <a:pPr algn="ctr">
              <a:spcBef>
                <a:spcPct val="50000"/>
              </a:spcBef>
            </a:pPr>
            <a:r>
              <a:rPr lang="de-CH" sz="1400" smtClean="0">
                <a:latin typeface="+mn-lt"/>
              </a:rPr>
              <a:t>DISTRIBUTION</a:t>
            </a:r>
            <a:endParaRPr lang="de-CH" sz="1400">
              <a:latin typeface="+mn-lt"/>
            </a:endParaRPr>
          </a:p>
        </p:txBody>
      </p:sp>
      <p:sp>
        <p:nvSpPr>
          <p:cNvPr id="514064" name="AutoShape 16"/>
          <p:cNvSpPr>
            <a:spLocks noChangeArrowheads="1"/>
          </p:cNvSpPr>
          <p:nvPr/>
        </p:nvSpPr>
        <p:spPr bwMode="auto">
          <a:xfrm>
            <a:off x="3514725" y="5232400"/>
            <a:ext cx="1944688" cy="358775"/>
          </a:xfrm>
          <a:prstGeom prst="roundRect">
            <a:avLst>
              <a:gd name="adj" fmla="val 16667"/>
            </a:avLst>
          </a:prstGeom>
          <a:solidFill>
            <a:srgbClr val="FF6699"/>
          </a:solidFill>
          <a:ln w="9525">
            <a:solidFill>
              <a:schemeClr val="tx1"/>
            </a:solidFill>
            <a:round/>
            <a:headEnd/>
            <a:tailEnd/>
          </a:ln>
          <a:effectLst/>
        </p:spPr>
        <p:txBody>
          <a:bodyPr wrap="none" anchor="ctr"/>
          <a:lstStyle/>
          <a:p>
            <a:endParaRPr lang="de-CH">
              <a:latin typeface="+mn-lt"/>
            </a:endParaRPr>
          </a:p>
        </p:txBody>
      </p:sp>
      <p:sp>
        <p:nvSpPr>
          <p:cNvPr id="514065" name="Text Box 17"/>
          <p:cNvSpPr txBox="1">
            <a:spLocks noChangeArrowheads="1"/>
          </p:cNvSpPr>
          <p:nvPr/>
        </p:nvSpPr>
        <p:spPr bwMode="auto">
          <a:xfrm>
            <a:off x="3586163" y="5305425"/>
            <a:ext cx="1727200" cy="215444"/>
          </a:xfrm>
          <a:prstGeom prst="rect">
            <a:avLst/>
          </a:prstGeom>
          <a:noFill/>
          <a:ln w="9525">
            <a:noFill/>
            <a:miter lim="800000"/>
            <a:headEnd/>
            <a:tailEnd/>
          </a:ln>
          <a:effectLst/>
        </p:spPr>
        <p:txBody>
          <a:bodyPr lIns="0" tIns="0" rIns="0" bIns="0">
            <a:spAutoFit/>
          </a:bodyPr>
          <a:lstStyle/>
          <a:p>
            <a:pPr algn="ctr">
              <a:spcBef>
                <a:spcPct val="50000"/>
              </a:spcBef>
            </a:pPr>
            <a:r>
              <a:rPr lang="de-CH" sz="1400" smtClean="0">
                <a:latin typeface="+mn-lt"/>
              </a:rPr>
              <a:t>IMPLEMENTATION</a:t>
            </a:r>
            <a:endParaRPr lang="de-CH" sz="1400">
              <a:latin typeface="+mn-lt"/>
            </a:endParaRPr>
          </a:p>
        </p:txBody>
      </p:sp>
      <p:sp>
        <p:nvSpPr>
          <p:cNvPr id="514066" name="AutoShape 18"/>
          <p:cNvSpPr>
            <a:spLocks noChangeArrowheads="1"/>
          </p:cNvSpPr>
          <p:nvPr/>
        </p:nvSpPr>
        <p:spPr bwMode="auto">
          <a:xfrm>
            <a:off x="4822333" y="3948113"/>
            <a:ext cx="1572117" cy="608012"/>
          </a:xfrm>
          <a:prstGeom prst="roundRect">
            <a:avLst>
              <a:gd name="adj" fmla="val 16667"/>
            </a:avLst>
          </a:prstGeom>
          <a:solidFill>
            <a:srgbClr val="808080"/>
          </a:solidFill>
          <a:ln w="9525">
            <a:solidFill>
              <a:schemeClr val="tx1"/>
            </a:solidFill>
            <a:round/>
            <a:headEnd/>
            <a:tailEnd/>
          </a:ln>
          <a:effectLst/>
        </p:spPr>
        <p:txBody>
          <a:bodyPr wrap="none" anchor="ctr"/>
          <a:lstStyle/>
          <a:p>
            <a:endParaRPr lang="de-CH">
              <a:latin typeface="+mn-lt"/>
            </a:endParaRPr>
          </a:p>
        </p:txBody>
      </p:sp>
      <p:sp>
        <p:nvSpPr>
          <p:cNvPr id="514067" name="Text Box 19"/>
          <p:cNvSpPr txBox="1">
            <a:spLocks noChangeArrowheads="1"/>
          </p:cNvSpPr>
          <p:nvPr/>
        </p:nvSpPr>
        <p:spPr bwMode="auto">
          <a:xfrm>
            <a:off x="4752975" y="4024313"/>
            <a:ext cx="1727200" cy="430887"/>
          </a:xfrm>
          <a:prstGeom prst="rect">
            <a:avLst/>
          </a:prstGeom>
          <a:noFill/>
          <a:ln w="9525">
            <a:noFill/>
            <a:miter lim="800000"/>
            <a:headEnd/>
            <a:tailEnd/>
          </a:ln>
          <a:effectLst/>
        </p:spPr>
        <p:txBody>
          <a:bodyPr lIns="0" tIns="0" rIns="0" bIns="0">
            <a:spAutoFit/>
          </a:bodyPr>
          <a:lstStyle/>
          <a:p>
            <a:pPr algn="ctr">
              <a:spcBef>
                <a:spcPct val="50000"/>
              </a:spcBef>
            </a:pPr>
            <a:r>
              <a:rPr lang="de-CH" sz="1400" dirty="0" smtClean="0">
                <a:solidFill>
                  <a:schemeClr val="bg1"/>
                </a:solidFill>
                <a:latin typeface="+mn-lt"/>
              </a:rPr>
              <a:t>EINHEITS-</a:t>
            </a:r>
            <a:br>
              <a:rPr lang="de-CH" sz="1400" dirty="0" smtClean="0">
                <a:solidFill>
                  <a:schemeClr val="bg1"/>
                </a:solidFill>
                <a:latin typeface="+mn-lt"/>
              </a:rPr>
            </a:br>
            <a:r>
              <a:rPr lang="de-CH" sz="1400" dirty="0" smtClean="0">
                <a:solidFill>
                  <a:schemeClr val="bg1"/>
                </a:solidFill>
                <a:latin typeface="+mn-lt"/>
              </a:rPr>
              <a:t>VALIDIERUNG</a:t>
            </a:r>
            <a:endParaRPr lang="de-CH" sz="1400" dirty="0">
              <a:solidFill>
                <a:schemeClr val="bg1"/>
              </a:solidFill>
              <a:latin typeface="+mn-lt"/>
            </a:endParaRPr>
          </a:p>
        </p:txBody>
      </p:sp>
      <p:sp>
        <p:nvSpPr>
          <p:cNvPr id="514068" name="AutoShape 20"/>
          <p:cNvSpPr>
            <a:spLocks noChangeArrowheads="1"/>
          </p:cNvSpPr>
          <p:nvPr/>
        </p:nvSpPr>
        <p:spPr bwMode="auto">
          <a:xfrm>
            <a:off x="5630188" y="3011488"/>
            <a:ext cx="1604962" cy="608012"/>
          </a:xfrm>
          <a:prstGeom prst="roundRect">
            <a:avLst>
              <a:gd name="adj" fmla="val 16667"/>
            </a:avLst>
          </a:prstGeom>
          <a:solidFill>
            <a:srgbClr val="808080"/>
          </a:solidFill>
          <a:ln w="9525">
            <a:solidFill>
              <a:schemeClr val="tx1"/>
            </a:solidFill>
            <a:round/>
            <a:headEnd/>
            <a:tailEnd/>
          </a:ln>
          <a:effectLst/>
        </p:spPr>
        <p:txBody>
          <a:bodyPr wrap="none" anchor="ctr"/>
          <a:lstStyle/>
          <a:p>
            <a:endParaRPr lang="de-CH">
              <a:latin typeface="+mn-lt"/>
            </a:endParaRPr>
          </a:p>
        </p:txBody>
      </p:sp>
      <p:sp>
        <p:nvSpPr>
          <p:cNvPr id="514069" name="Text Box 21"/>
          <p:cNvSpPr txBox="1">
            <a:spLocks noChangeArrowheads="1"/>
          </p:cNvSpPr>
          <p:nvPr/>
        </p:nvSpPr>
        <p:spPr bwMode="auto">
          <a:xfrm>
            <a:off x="5530850" y="3087688"/>
            <a:ext cx="1727200" cy="430887"/>
          </a:xfrm>
          <a:prstGeom prst="rect">
            <a:avLst/>
          </a:prstGeom>
          <a:noFill/>
          <a:ln w="9525">
            <a:noFill/>
            <a:miter lim="800000"/>
            <a:headEnd/>
            <a:tailEnd/>
          </a:ln>
          <a:effectLst/>
        </p:spPr>
        <p:txBody>
          <a:bodyPr lIns="0" tIns="0" rIns="0" bIns="0">
            <a:spAutoFit/>
          </a:bodyPr>
          <a:lstStyle/>
          <a:p>
            <a:pPr algn="ctr">
              <a:spcBef>
                <a:spcPct val="50000"/>
              </a:spcBef>
            </a:pPr>
            <a:r>
              <a:rPr lang="de-CH" sz="1400" smtClean="0">
                <a:solidFill>
                  <a:schemeClr val="bg1"/>
                </a:solidFill>
                <a:latin typeface="+mn-lt"/>
              </a:rPr>
              <a:t>SUBSYSTEM-</a:t>
            </a:r>
            <a:br>
              <a:rPr lang="de-CH" sz="1400" smtClean="0">
                <a:solidFill>
                  <a:schemeClr val="bg1"/>
                </a:solidFill>
                <a:latin typeface="+mn-lt"/>
              </a:rPr>
            </a:br>
            <a:r>
              <a:rPr lang="de-CH" sz="1400" smtClean="0">
                <a:solidFill>
                  <a:schemeClr val="bg1"/>
                </a:solidFill>
                <a:latin typeface="+mn-lt"/>
              </a:rPr>
              <a:t>VALIDIERUNG</a:t>
            </a:r>
            <a:endParaRPr lang="de-CH" sz="1400">
              <a:solidFill>
                <a:schemeClr val="bg1"/>
              </a:solidFill>
              <a:latin typeface="+mn-lt"/>
            </a:endParaRPr>
          </a:p>
        </p:txBody>
      </p:sp>
      <p:sp>
        <p:nvSpPr>
          <p:cNvPr id="514070" name="AutoShape 22"/>
          <p:cNvSpPr>
            <a:spLocks noChangeArrowheads="1"/>
          </p:cNvSpPr>
          <p:nvPr/>
        </p:nvSpPr>
        <p:spPr bwMode="auto">
          <a:xfrm>
            <a:off x="6601738" y="2085245"/>
            <a:ext cx="1477962" cy="608013"/>
          </a:xfrm>
          <a:prstGeom prst="roundRect">
            <a:avLst>
              <a:gd name="adj" fmla="val 16667"/>
            </a:avLst>
          </a:prstGeom>
          <a:solidFill>
            <a:srgbClr val="808080"/>
          </a:solidFill>
          <a:ln w="9525">
            <a:solidFill>
              <a:schemeClr val="tx1"/>
            </a:solidFill>
            <a:round/>
            <a:headEnd/>
            <a:tailEnd/>
          </a:ln>
          <a:effectLst/>
        </p:spPr>
        <p:txBody>
          <a:bodyPr wrap="none" anchor="ctr"/>
          <a:lstStyle/>
          <a:p>
            <a:endParaRPr lang="de-CH">
              <a:latin typeface="+mn-lt"/>
            </a:endParaRPr>
          </a:p>
        </p:txBody>
      </p:sp>
      <p:sp>
        <p:nvSpPr>
          <p:cNvPr id="514071" name="Text Box 23"/>
          <p:cNvSpPr txBox="1">
            <a:spLocks noChangeArrowheads="1"/>
          </p:cNvSpPr>
          <p:nvPr/>
        </p:nvSpPr>
        <p:spPr bwMode="auto">
          <a:xfrm>
            <a:off x="6427450" y="2161445"/>
            <a:ext cx="1727200" cy="430887"/>
          </a:xfrm>
          <a:prstGeom prst="rect">
            <a:avLst/>
          </a:prstGeom>
          <a:noFill/>
          <a:ln w="9525">
            <a:noFill/>
            <a:miter lim="800000"/>
            <a:headEnd/>
            <a:tailEnd/>
          </a:ln>
          <a:effectLst/>
        </p:spPr>
        <p:txBody>
          <a:bodyPr lIns="0" tIns="0" rIns="0" bIns="0">
            <a:spAutoFit/>
          </a:bodyPr>
          <a:lstStyle/>
          <a:p>
            <a:pPr algn="ctr">
              <a:spcBef>
                <a:spcPct val="50000"/>
              </a:spcBef>
            </a:pPr>
            <a:r>
              <a:rPr lang="de-CH" sz="1400" smtClean="0">
                <a:solidFill>
                  <a:schemeClr val="bg1"/>
                </a:solidFill>
                <a:latin typeface="+mn-lt"/>
              </a:rPr>
              <a:t>SYSTEM-</a:t>
            </a:r>
            <a:br>
              <a:rPr lang="de-CH" sz="1400" smtClean="0">
                <a:solidFill>
                  <a:schemeClr val="bg1"/>
                </a:solidFill>
                <a:latin typeface="+mn-lt"/>
              </a:rPr>
            </a:br>
            <a:r>
              <a:rPr lang="de-CH" sz="1400" smtClean="0">
                <a:solidFill>
                  <a:schemeClr val="bg1"/>
                </a:solidFill>
                <a:latin typeface="+mn-lt"/>
              </a:rPr>
              <a:t>VALIDIERUNG</a:t>
            </a:r>
            <a:endParaRPr lang="de-CH" sz="1400">
              <a:solidFill>
                <a:schemeClr val="bg1"/>
              </a:solidFill>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de-CH" dirty="0" smtClean="0"/>
              <a:t>Argumente für den Wasserfall</a:t>
            </a:r>
            <a:endParaRPr lang="de-CH" dirty="0"/>
          </a:p>
        </p:txBody>
      </p:sp>
      <p:sp>
        <p:nvSpPr>
          <p:cNvPr id="516099" name="Rectangle 3"/>
          <p:cNvSpPr>
            <a:spLocks noGrp="1" noChangeArrowheads="1"/>
          </p:cNvSpPr>
          <p:nvPr>
            <p:ph type="body" idx="1"/>
          </p:nvPr>
        </p:nvSpPr>
        <p:spPr/>
        <p:txBody>
          <a:bodyPr/>
          <a:lstStyle/>
          <a:p>
            <a:r>
              <a:rPr lang="de-CH" dirty="0" smtClean="0"/>
              <a:t>	</a:t>
            </a:r>
            <a:r>
              <a:rPr lang="de-CH" sz="2000" dirty="0" smtClean="0"/>
              <a:t>(nach B. W. Boehm: </a:t>
            </a:r>
            <a:r>
              <a:rPr lang="de-CH" sz="2000" i="1" dirty="0" smtClean="0"/>
              <a:t>Software </a:t>
            </a:r>
            <a:r>
              <a:rPr lang="de-CH" sz="2000" i="1" dirty="0" err="1" smtClean="0"/>
              <a:t>engineering</a:t>
            </a:r>
            <a:r>
              <a:rPr lang="de-CH" sz="2000" i="1" dirty="0" smtClean="0"/>
              <a:t> </a:t>
            </a:r>
            <a:r>
              <a:rPr lang="de-CH" sz="2000" i="1" dirty="0" err="1" smtClean="0"/>
              <a:t>economics</a:t>
            </a:r>
            <a:r>
              <a:rPr lang="de-CH" sz="2000" dirty="0" smtClean="0"/>
              <a:t>)</a:t>
            </a:r>
            <a:endParaRPr lang="de-CH" dirty="0" smtClean="0"/>
          </a:p>
          <a:p>
            <a:endParaRPr lang="de-CH" dirty="0" smtClean="0"/>
          </a:p>
          <a:p>
            <a:pPr lvl="1"/>
            <a:r>
              <a:rPr lang="de-CH" dirty="0" smtClean="0">
                <a:solidFill>
                  <a:srgbClr val="990000"/>
                </a:solidFill>
              </a:rPr>
              <a:t>Die Aktivitäten sind unerlässlich.</a:t>
            </a:r>
            <a:endParaRPr lang="de-CH" dirty="0" smtClean="0"/>
          </a:p>
          <a:p>
            <a:pPr lvl="2"/>
            <a:r>
              <a:rPr lang="de-CH" sz="2000" dirty="0" smtClean="0"/>
              <a:t>(Aber: Verschmelzen von mittleren Aktivitäten)</a:t>
            </a:r>
          </a:p>
          <a:p>
            <a:pPr lvl="1"/>
            <a:endParaRPr lang="de-CH" sz="2000" dirty="0" smtClean="0"/>
          </a:p>
          <a:p>
            <a:pPr lvl="1"/>
            <a:r>
              <a:rPr lang="de-CH" dirty="0" smtClean="0">
                <a:solidFill>
                  <a:srgbClr val="990000"/>
                </a:solidFill>
              </a:rPr>
              <a:t>Die Reihenfolge ist die Richtige.</a:t>
            </a:r>
          </a:p>
          <a:p>
            <a:endParaRPr lang="de-CH" b="1" dirty="0">
              <a:solidFill>
                <a:srgbClr val="99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AutoShape 2"/>
          <p:cNvSpPr>
            <a:spLocks noChangeArrowheads="1"/>
          </p:cNvSpPr>
          <p:nvPr/>
        </p:nvSpPr>
        <p:spPr bwMode="auto">
          <a:xfrm>
            <a:off x="5722938" y="2887663"/>
            <a:ext cx="2400300" cy="2016125"/>
          </a:xfrm>
          <a:prstGeom prst="roundRect">
            <a:avLst>
              <a:gd name="adj" fmla="val 16667"/>
            </a:avLst>
          </a:prstGeom>
          <a:solidFill>
            <a:srgbClr val="99CCFF"/>
          </a:solidFill>
          <a:ln w="9525">
            <a:solidFill>
              <a:srgbClr val="990000">
                <a:alpha val="34000"/>
              </a:srgbClr>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anchor="ctr"/>
          <a:lstStyle/>
          <a:p>
            <a:endParaRPr lang="de-CH">
              <a:latin typeface="+mn-lt"/>
            </a:endParaRPr>
          </a:p>
        </p:txBody>
      </p:sp>
      <p:sp>
        <p:nvSpPr>
          <p:cNvPr id="518147" name="Rectangle 3"/>
          <p:cNvSpPr>
            <a:spLocks noGrp="1" noChangeArrowheads="1"/>
          </p:cNvSpPr>
          <p:nvPr>
            <p:ph type="title"/>
          </p:nvPr>
        </p:nvSpPr>
        <p:spPr/>
        <p:txBody>
          <a:bodyPr/>
          <a:lstStyle/>
          <a:p>
            <a:r>
              <a:rPr lang="de-CH" smtClean="0"/>
              <a:t>Verschmelzen von mittleren Aktivitäten</a:t>
            </a:r>
            <a:endParaRPr lang="de-CH"/>
          </a:p>
        </p:txBody>
      </p:sp>
      <p:sp>
        <p:nvSpPr>
          <p:cNvPr id="42" name="AutoShape 3"/>
          <p:cNvSpPr>
            <a:spLocks noChangeArrowheads="1"/>
          </p:cNvSpPr>
          <p:nvPr/>
        </p:nvSpPr>
        <p:spPr bwMode="auto">
          <a:xfrm>
            <a:off x="4595751" y="1084263"/>
            <a:ext cx="1108138" cy="381000"/>
          </a:xfrm>
          <a:prstGeom prst="roundRect">
            <a:avLst>
              <a:gd name="adj" fmla="val 16667"/>
            </a:avLst>
          </a:prstGeom>
          <a:solidFill>
            <a:srgbClr val="9966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43" name="Text Box 4"/>
          <p:cNvSpPr txBox="1">
            <a:spLocks noChangeArrowheads="1"/>
          </p:cNvSpPr>
          <p:nvPr/>
        </p:nvSpPr>
        <p:spPr bwMode="auto">
          <a:xfrm>
            <a:off x="4595751" y="1095375"/>
            <a:ext cx="1097476" cy="369332"/>
          </a:xfrm>
          <a:prstGeom prst="rect">
            <a:avLst/>
          </a:prstGeom>
          <a:noFill/>
          <a:ln w="9525">
            <a:noFill/>
            <a:miter lim="800000"/>
            <a:headEnd/>
            <a:tailEnd/>
          </a:ln>
          <a:effectLst/>
        </p:spPr>
        <p:txBody>
          <a:bodyPr wrap="square" lIns="0" tIns="0" rIns="0" bIns="0">
            <a:spAutoFit/>
          </a:bodyPr>
          <a:lstStyle/>
          <a:p>
            <a:pPr algn="ctr">
              <a:spcBef>
                <a:spcPct val="50000"/>
              </a:spcBef>
            </a:pPr>
            <a:r>
              <a:rPr lang="de-CH" sz="1200" smtClean="0">
                <a:solidFill>
                  <a:schemeClr val="bg1"/>
                </a:solidFill>
                <a:latin typeface="+mn-lt"/>
              </a:rPr>
              <a:t>Machbarkeits-studie</a:t>
            </a:r>
            <a:endParaRPr lang="de-CH" sz="1200">
              <a:solidFill>
                <a:schemeClr val="bg1"/>
              </a:solidFill>
              <a:latin typeface="+mn-lt"/>
            </a:endParaRPr>
          </a:p>
        </p:txBody>
      </p:sp>
      <p:grpSp>
        <p:nvGrpSpPr>
          <p:cNvPr id="44" name="Group 5"/>
          <p:cNvGrpSpPr>
            <a:grpSpLocks/>
          </p:cNvGrpSpPr>
          <p:nvPr/>
        </p:nvGrpSpPr>
        <p:grpSpPr bwMode="auto">
          <a:xfrm>
            <a:off x="4835525" y="1238250"/>
            <a:ext cx="1246188" cy="838200"/>
            <a:chOff x="3046" y="780"/>
            <a:chExt cx="785" cy="528"/>
          </a:xfrm>
        </p:grpSpPr>
        <p:sp>
          <p:nvSpPr>
            <p:cNvPr id="45" name="Arc 6"/>
            <p:cNvSpPr>
              <a:spLocks/>
            </p:cNvSpPr>
            <p:nvPr/>
          </p:nvSpPr>
          <p:spPr bwMode="auto">
            <a:xfrm flipV="1">
              <a:off x="3046" y="972"/>
              <a:ext cx="120" cy="182"/>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grpSp>
          <p:nvGrpSpPr>
            <p:cNvPr id="46" name="Group 7"/>
            <p:cNvGrpSpPr>
              <a:grpSpLocks/>
            </p:cNvGrpSpPr>
            <p:nvPr/>
          </p:nvGrpSpPr>
          <p:grpSpPr bwMode="auto">
            <a:xfrm>
              <a:off x="3189" y="780"/>
              <a:ext cx="642" cy="528"/>
              <a:chOff x="3189" y="780"/>
              <a:chExt cx="642" cy="528"/>
            </a:xfrm>
          </p:grpSpPr>
          <p:sp>
            <p:nvSpPr>
              <p:cNvPr id="47" name="AutoShape 8"/>
              <p:cNvSpPr>
                <a:spLocks noChangeArrowheads="1"/>
              </p:cNvSpPr>
              <p:nvPr/>
            </p:nvSpPr>
            <p:spPr bwMode="auto">
              <a:xfrm>
                <a:off x="3189" y="1020"/>
                <a:ext cx="642" cy="288"/>
              </a:xfrm>
              <a:prstGeom prst="roundRect">
                <a:avLst>
                  <a:gd name="adj" fmla="val 16667"/>
                </a:avLst>
              </a:prstGeom>
              <a:solidFill>
                <a:srgbClr val="0066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48" name="Text Box 9"/>
              <p:cNvSpPr txBox="1">
                <a:spLocks noChangeArrowheads="1"/>
              </p:cNvSpPr>
              <p:nvPr/>
            </p:nvSpPr>
            <p:spPr bwMode="auto">
              <a:xfrm>
                <a:off x="3201" y="1063"/>
                <a:ext cx="619"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Anforder-ungen</a:t>
                </a:r>
                <a:endParaRPr lang="de-CH" sz="1200">
                  <a:solidFill>
                    <a:schemeClr val="bg1"/>
                  </a:solidFill>
                  <a:latin typeface="+mn-lt"/>
                </a:endParaRPr>
              </a:p>
            </p:txBody>
          </p:sp>
          <p:sp>
            <p:nvSpPr>
              <p:cNvPr id="49" name="Arc 10"/>
              <p:cNvSpPr>
                <a:spLocks/>
              </p:cNvSpPr>
              <p:nvPr/>
            </p:nvSpPr>
            <p:spPr bwMode="auto">
              <a:xfrm>
                <a:off x="3616" y="780"/>
                <a:ext cx="143"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grpSp>
        <p:nvGrpSpPr>
          <p:cNvPr id="50" name="Group 11"/>
          <p:cNvGrpSpPr>
            <a:grpSpLocks/>
          </p:cNvGrpSpPr>
          <p:nvPr/>
        </p:nvGrpSpPr>
        <p:grpSpPr bwMode="auto">
          <a:xfrm>
            <a:off x="5213350" y="1925638"/>
            <a:ext cx="1246188" cy="763587"/>
            <a:chOff x="3284" y="1213"/>
            <a:chExt cx="785" cy="481"/>
          </a:xfrm>
        </p:grpSpPr>
        <p:sp>
          <p:nvSpPr>
            <p:cNvPr id="51" name="AutoShape 12"/>
            <p:cNvSpPr>
              <a:spLocks noChangeArrowheads="1"/>
            </p:cNvSpPr>
            <p:nvPr/>
          </p:nvSpPr>
          <p:spPr bwMode="auto">
            <a:xfrm>
              <a:off x="3427" y="1453"/>
              <a:ext cx="642" cy="241"/>
            </a:xfrm>
            <a:prstGeom prst="roundRect">
              <a:avLst>
                <a:gd name="adj" fmla="val 16667"/>
              </a:avLst>
            </a:prstGeom>
            <a:solidFill>
              <a:schemeClr val="accent2"/>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2" name="Text Box 13"/>
            <p:cNvSpPr txBox="1">
              <a:spLocks noChangeArrowheads="1"/>
            </p:cNvSpPr>
            <p:nvPr/>
          </p:nvSpPr>
          <p:spPr bwMode="auto">
            <a:xfrm>
              <a:off x="3450" y="1502"/>
              <a:ext cx="599"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Spezifikation</a:t>
              </a:r>
              <a:endParaRPr lang="de-CH" sz="1200">
                <a:solidFill>
                  <a:schemeClr val="bg1"/>
                </a:solidFill>
                <a:latin typeface="+mn-lt"/>
              </a:endParaRPr>
            </a:p>
          </p:txBody>
        </p:sp>
        <p:sp>
          <p:nvSpPr>
            <p:cNvPr id="53" name="Arc 14"/>
            <p:cNvSpPr>
              <a:spLocks/>
            </p:cNvSpPr>
            <p:nvPr/>
          </p:nvSpPr>
          <p:spPr bwMode="auto">
            <a:xfrm flipV="1">
              <a:off x="3284" y="1357"/>
              <a:ext cx="119"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4" name="Arc 15"/>
            <p:cNvSpPr>
              <a:spLocks/>
            </p:cNvSpPr>
            <p:nvPr/>
          </p:nvSpPr>
          <p:spPr bwMode="auto">
            <a:xfrm>
              <a:off x="3878" y="1213"/>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55" name="Group 16"/>
          <p:cNvGrpSpPr>
            <a:grpSpLocks/>
          </p:cNvGrpSpPr>
          <p:nvPr/>
        </p:nvGrpSpPr>
        <p:grpSpPr bwMode="auto">
          <a:xfrm>
            <a:off x="5627688" y="2613025"/>
            <a:ext cx="1284287" cy="765175"/>
            <a:chOff x="3545" y="1646"/>
            <a:chExt cx="809" cy="482"/>
          </a:xfrm>
        </p:grpSpPr>
        <p:sp>
          <p:nvSpPr>
            <p:cNvPr id="56" name="AutoShape 17"/>
            <p:cNvSpPr>
              <a:spLocks noChangeArrowheads="1"/>
            </p:cNvSpPr>
            <p:nvPr/>
          </p:nvSpPr>
          <p:spPr bwMode="auto">
            <a:xfrm>
              <a:off x="3712" y="1888"/>
              <a:ext cx="642" cy="240"/>
            </a:xfrm>
            <a:prstGeom prst="roundRect">
              <a:avLst>
                <a:gd name="adj" fmla="val 16667"/>
              </a:avLst>
            </a:prstGeom>
            <a:solidFill>
              <a:schemeClr val="tx1"/>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57" name="Text Box 18"/>
            <p:cNvSpPr txBox="1">
              <a:spLocks noChangeArrowheads="1"/>
            </p:cNvSpPr>
            <p:nvPr/>
          </p:nvSpPr>
          <p:spPr bwMode="auto">
            <a:xfrm>
              <a:off x="3760" y="1894"/>
              <a:ext cx="570"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Globales Design</a:t>
              </a:r>
              <a:endParaRPr lang="de-CH" sz="1200">
                <a:solidFill>
                  <a:schemeClr val="bg1"/>
                </a:solidFill>
                <a:latin typeface="+mn-lt"/>
              </a:endParaRPr>
            </a:p>
          </p:txBody>
        </p:sp>
        <p:sp>
          <p:nvSpPr>
            <p:cNvPr id="58" name="Arc 19"/>
            <p:cNvSpPr>
              <a:spLocks/>
            </p:cNvSpPr>
            <p:nvPr/>
          </p:nvSpPr>
          <p:spPr bwMode="auto">
            <a:xfrm flipV="1">
              <a:off x="3545" y="1792"/>
              <a:ext cx="120"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59" name="Arc 20"/>
            <p:cNvSpPr>
              <a:spLocks/>
            </p:cNvSpPr>
            <p:nvPr/>
          </p:nvSpPr>
          <p:spPr bwMode="auto">
            <a:xfrm>
              <a:off x="4116" y="1646"/>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60" name="Group 21"/>
          <p:cNvGrpSpPr>
            <a:grpSpLocks/>
          </p:cNvGrpSpPr>
          <p:nvPr/>
        </p:nvGrpSpPr>
        <p:grpSpPr bwMode="auto">
          <a:xfrm>
            <a:off x="6081711" y="3303588"/>
            <a:ext cx="1320799" cy="838200"/>
            <a:chOff x="3831" y="2081"/>
            <a:chExt cx="832" cy="528"/>
          </a:xfrm>
        </p:grpSpPr>
        <p:sp>
          <p:nvSpPr>
            <p:cNvPr id="61" name="Arc 22"/>
            <p:cNvSpPr>
              <a:spLocks/>
            </p:cNvSpPr>
            <p:nvPr/>
          </p:nvSpPr>
          <p:spPr bwMode="auto">
            <a:xfrm flipV="1">
              <a:off x="3831" y="2225"/>
              <a:ext cx="119"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62" name="AutoShape 23"/>
            <p:cNvSpPr>
              <a:spLocks noChangeArrowheads="1"/>
            </p:cNvSpPr>
            <p:nvPr/>
          </p:nvSpPr>
          <p:spPr bwMode="auto">
            <a:xfrm>
              <a:off x="4021" y="2369"/>
              <a:ext cx="641" cy="240"/>
            </a:xfrm>
            <a:prstGeom prst="roundRect">
              <a:avLst>
                <a:gd name="adj" fmla="val 16667"/>
              </a:avLst>
            </a:prstGeom>
            <a:solidFill>
              <a:schemeClr val="hlink"/>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63" name="Text Box 24"/>
            <p:cNvSpPr txBox="1">
              <a:spLocks noChangeArrowheads="1"/>
            </p:cNvSpPr>
            <p:nvPr/>
          </p:nvSpPr>
          <p:spPr bwMode="auto">
            <a:xfrm>
              <a:off x="4062" y="2375"/>
              <a:ext cx="601" cy="233"/>
            </a:xfrm>
            <a:prstGeom prst="rect">
              <a:avLst/>
            </a:prstGeom>
            <a:noFill/>
            <a:ln w="9525">
              <a:noFill/>
              <a:miter lim="800000"/>
              <a:headEnd/>
              <a:tailEnd/>
            </a:ln>
            <a:effectLst/>
          </p:spPr>
          <p:txBody>
            <a:bodyPr wrap="square" lIns="0" tIns="0" rIns="0" bIns="0">
              <a:spAutoFit/>
            </a:bodyPr>
            <a:lstStyle/>
            <a:p>
              <a:pPr algn="ctr">
                <a:spcBef>
                  <a:spcPct val="50000"/>
                </a:spcBef>
              </a:pPr>
              <a:r>
                <a:rPr lang="de-CH" sz="1200" smtClean="0">
                  <a:solidFill>
                    <a:schemeClr val="bg1"/>
                  </a:solidFill>
                  <a:latin typeface="+mn-lt"/>
                </a:rPr>
                <a:t>Detailliertes Design</a:t>
              </a:r>
              <a:endParaRPr lang="de-CH" sz="1200">
                <a:solidFill>
                  <a:schemeClr val="bg1"/>
                </a:solidFill>
                <a:latin typeface="+mn-lt"/>
              </a:endParaRPr>
            </a:p>
          </p:txBody>
        </p:sp>
        <p:sp>
          <p:nvSpPr>
            <p:cNvPr id="64" name="Arc 25"/>
            <p:cNvSpPr>
              <a:spLocks/>
            </p:cNvSpPr>
            <p:nvPr/>
          </p:nvSpPr>
          <p:spPr bwMode="auto">
            <a:xfrm>
              <a:off x="4402" y="2081"/>
              <a:ext cx="141"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65" name="Group 26"/>
          <p:cNvGrpSpPr>
            <a:grpSpLocks/>
          </p:cNvGrpSpPr>
          <p:nvPr/>
        </p:nvGrpSpPr>
        <p:grpSpPr bwMode="auto">
          <a:xfrm>
            <a:off x="6572250" y="3990975"/>
            <a:ext cx="1398588" cy="838200"/>
            <a:chOff x="4140" y="2514"/>
            <a:chExt cx="881" cy="528"/>
          </a:xfrm>
        </p:grpSpPr>
        <p:sp>
          <p:nvSpPr>
            <p:cNvPr id="66" name="AutoShape 27"/>
            <p:cNvSpPr>
              <a:spLocks noChangeArrowheads="1"/>
            </p:cNvSpPr>
            <p:nvPr/>
          </p:nvSpPr>
          <p:spPr bwMode="auto">
            <a:xfrm>
              <a:off x="4306" y="2803"/>
              <a:ext cx="643" cy="239"/>
            </a:xfrm>
            <a:prstGeom prst="roundRect">
              <a:avLst>
                <a:gd name="adj" fmla="val 16667"/>
              </a:avLst>
            </a:prstGeom>
            <a:solidFill>
              <a:srgbClr val="660033"/>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67" name="Text Box 28"/>
            <p:cNvSpPr txBox="1">
              <a:spLocks noChangeArrowheads="1"/>
            </p:cNvSpPr>
            <p:nvPr/>
          </p:nvSpPr>
          <p:spPr bwMode="auto">
            <a:xfrm>
              <a:off x="4312" y="2796"/>
              <a:ext cx="709"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Implemen-</a:t>
              </a:r>
              <a:br>
                <a:rPr lang="de-CH" sz="1200" smtClean="0">
                  <a:solidFill>
                    <a:schemeClr val="bg1"/>
                  </a:solidFill>
                  <a:latin typeface="+mn-lt"/>
                </a:rPr>
              </a:br>
              <a:r>
                <a:rPr lang="de-CH" sz="1200" smtClean="0">
                  <a:solidFill>
                    <a:schemeClr val="bg1"/>
                  </a:solidFill>
                  <a:latin typeface="+mn-lt"/>
                </a:rPr>
                <a:t>tation</a:t>
              </a:r>
              <a:endParaRPr lang="de-CH" sz="1200">
                <a:solidFill>
                  <a:schemeClr val="bg1"/>
                </a:solidFill>
                <a:latin typeface="+mn-lt"/>
              </a:endParaRPr>
            </a:p>
          </p:txBody>
        </p:sp>
        <p:sp>
          <p:nvSpPr>
            <p:cNvPr id="68" name="Arc 29"/>
            <p:cNvSpPr>
              <a:spLocks/>
            </p:cNvSpPr>
            <p:nvPr/>
          </p:nvSpPr>
          <p:spPr bwMode="auto">
            <a:xfrm flipV="1">
              <a:off x="4140" y="2707"/>
              <a:ext cx="119"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69" name="Arc 30"/>
            <p:cNvSpPr>
              <a:spLocks/>
            </p:cNvSpPr>
            <p:nvPr/>
          </p:nvSpPr>
          <p:spPr bwMode="auto">
            <a:xfrm>
              <a:off x="4711" y="2514"/>
              <a:ext cx="142"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70" name="Group 31"/>
          <p:cNvGrpSpPr>
            <a:grpSpLocks/>
          </p:cNvGrpSpPr>
          <p:nvPr/>
        </p:nvGrpSpPr>
        <p:grpSpPr bwMode="auto">
          <a:xfrm>
            <a:off x="6988175" y="4678363"/>
            <a:ext cx="1319213" cy="841375"/>
            <a:chOff x="4402" y="2947"/>
            <a:chExt cx="831" cy="530"/>
          </a:xfrm>
        </p:grpSpPr>
        <p:sp>
          <p:nvSpPr>
            <p:cNvPr id="71" name="AutoShape 32"/>
            <p:cNvSpPr>
              <a:spLocks noChangeArrowheads="1"/>
            </p:cNvSpPr>
            <p:nvPr/>
          </p:nvSpPr>
          <p:spPr bwMode="auto">
            <a:xfrm>
              <a:off x="4592" y="3188"/>
              <a:ext cx="641" cy="289"/>
            </a:xfrm>
            <a:prstGeom prst="roundRect">
              <a:avLst>
                <a:gd name="adj" fmla="val 16667"/>
              </a:avLst>
            </a:prstGeom>
            <a:solidFill>
              <a:srgbClr val="9933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72" name="Text Box 33"/>
            <p:cNvSpPr txBox="1">
              <a:spLocks noChangeArrowheads="1"/>
            </p:cNvSpPr>
            <p:nvPr/>
          </p:nvSpPr>
          <p:spPr bwMode="auto">
            <a:xfrm>
              <a:off x="4615" y="3266"/>
              <a:ext cx="570"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V &amp; V</a:t>
              </a:r>
              <a:endParaRPr lang="de-CH" sz="1200">
                <a:solidFill>
                  <a:schemeClr val="bg1"/>
                </a:solidFill>
                <a:latin typeface="+mn-lt"/>
              </a:endParaRPr>
            </a:p>
          </p:txBody>
        </p:sp>
        <p:sp>
          <p:nvSpPr>
            <p:cNvPr id="73" name="Arc 34"/>
            <p:cNvSpPr>
              <a:spLocks/>
            </p:cNvSpPr>
            <p:nvPr/>
          </p:nvSpPr>
          <p:spPr bwMode="auto">
            <a:xfrm flipV="1">
              <a:off x="4402" y="3140"/>
              <a:ext cx="118"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74" name="Arc 35"/>
            <p:cNvSpPr>
              <a:spLocks/>
            </p:cNvSpPr>
            <p:nvPr/>
          </p:nvSpPr>
          <p:spPr bwMode="auto">
            <a:xfrm>
              <a:off x="4995" y="2947"/>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75" name="Group 36"/>
          <p:cNvGrpSpPr>
            <a:grpSpLocks/>
          </p:cNvGrpSpPr>
          <p:nvPr/>
        </p:nvGrpSpPr>
        <p:grpSpPr bwMode="auto">
          <a:xfrm>
            <a:off x="7440631" y="5327650"/>
            <a:ext cx="1377953" cy="806450"/>
            <a:chOff x="4687" y="3356"/>
            <a:chExt cx="868" cy="508"/>
          </a:xfrm>
        </p:grpSpPr>
        <p:sp>
          <p:nvSpPr>
            <p:cNvPr id="76" name="AutoShape 37"/>
            <p:cNvSpPr>
              <a:spLocks noChangeArrowheads="1"/>
            </p:cNvSpPr>
            <p:nvPr/>
          </p:nvSpPr>
          <p:spPr bwMode="auto">
            <a:xfrm>
              <a:off x="4853" y="3622"/>
              <a:ext cx="642" cy="242"/>
            </a:xfrm>
            <a:prstGeom prst="roundRect">
              <a:avLst>
                <a:gd name="adj" fmla="val 16667"/>
              </a:avLst>
            </a:prstGeom>
            <a:solidFill>
              <a:srgbClr val="0099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77" name="Text Box 38"/>
            <p:cNvSpPr txBox="1">
              <a:spLocks noChangeArrowheads="1"/>
            </p:cNvSpPr>
            <p:nvPr/>
          </p:nvSpPr>
          <p:spPr bwMode="auto">
            <a:xfrm>
              <a:off x="4799" y="3669"/>
              <a:ext cx="756"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Distribution</a:t>
              </a:r>
              <a:endParaRPr lang="de-CH" sz="1200">
                <a:solidFill>
                  <a:schemeClr val="bg1"/>
                </a:solidFill>
                <a:latin typeface="+mn-lt"/>
              </a:endParaRPr>
            </a:p>
          </p:txBody>
        </p:sp>
        <p:sp>
          <p:nvSpPr>
            <p:cNvPr id="78" name="Arc 39"/>
            <p:cNvSpPr>
              <a:spLocks/>
            </p:cNvSpPr>
            <p:nvPr/>
          </p:nvSpPr>
          <p:spPr bwMode="auto">
            <a:xfrm flipV="1">
              <a:off x="4687" y="3573"/>
              <a:ext cx="119"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79" name="Arc 40"/>
            <p:cNvSpPr>
              <a:spLocks/>
            </p:cNvSpPr>
            <p:nvPr/>
          </p:nvSpPr>
          <p:spPr bwMode="auto">
            <a:xfrm>
              <a:off x="5297" y="3356"/>
              <a:ext cx="143" cy="183"/>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8146"/>
                                        </p:tgtEl>
                                        <p:attrNameLst>
                                          <p:attrName>style.visibility</p:attrName>
                                        </p:attrNameLst>
                                      </p:cBhvr>
                                      <p:to>
                                        <p:strVal val="visible"/>
                                      </p:to>
                                    </p:set>
                                    <p:anim calcmode="lin" valueType="num">
                                      <p:cBhvr>
                                        <p:cTn id="7" dur="1000" fill="hold"/>
                                        <p:tgtEl>
                                          <p:spTgt spid="518146"/>
                                        </p:tgtEl>
                                        <p:attrNameLst>
                                          <p:attrName>ppt_w</p:attrName>
                                        </p:attrNameLst>
                                      </p:cBhvr>
                                      <p:tavLst>
                                        <p:tav tm="0">
                                          <p:val>
                                            <p:strVal val="#ppt_w*0.70"/>
                                          </p:val>
                                        </p:tav>
                                        <p:tav tm="100000">
                                          <p:val>
                                            <p:strVal val="#ppt_w"/>
                                          </p:val>
                                        </p:tav>
                                      </p:tavLst>
                                    </p:anim>
                                    <p:anim calcmode="lin" valueType="num">
                                      <p:cBhvr>
                                        <p:cTn id="8" dur="1000" fill="hold"/>
                                        <p:tgtEl>
                                          <p:spTgt spid="518146"/>
                                        </p:tgtEl>
                                        <p:attrNameLst>
                                          <p:attrName>ppt_h</p:attrName>
                                        </p:attrNameLst>
                                      </p:cBhvr>
                                      <p:tavLst>
                                        <p:tav tm="0">
                                          <p:val>
                                            <p:strVal val="#ppt_h"/>
                                          </p:val>
                                        </p:tav>
                                        <p:tav tm="100000">
                                          <p:val>
                                            <p:strVal val="#ppt_h"/>
                                          </p:val>
                                        </p:tav>
                                      </p:tavLst>
                                    </p:anim>
                                    <p:animEffect transition="in" filter="fade">
                                      <p:cBhvr>
                                        <p:cTn id="9" dur="1000"/>
                                        <p:tgtEl>
                                          <p:spTgt spid="518146"/>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up)">
                                      <p:cBhvr>
                                        <p:cTn id="13" dur="1000"/>
                                        <p:tgtEl>
                                          <p:spTgt spid="44"/>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up)">
                                      <p:cBhvr>
                                        <p:cTn id="17" dur="1000"/>
                                        <p:tgtEl>
                                          <p:spTgt spid="50"/>
                                        </p:tgtEl>
                                      </p:cBhvr>
                                    </p:animEffect>
                                  </p:childTnLst>
                                </p:cTn>
                              </p:par>
                            </p:childTnLst>
                          </p:cTn>
                        </p:par>
                        <p:par>
                          <p:cTn id="18" fill="hold">
                            <p:stCondLst>
                              <p:cond delay="3000"/>
                            </p:stCondLst>
                            <p:childTnLst>
                              <p:par>
                                <p:cTn id="19" presetID="22" presetClass="entr" presetSubtype="1"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up)">
                                      <p:cBhvr>
                                        <p:cTn id="21" dur="1000"/>
                                        <p:tgtEl>
                                          <p:spTgt spid="55"/>
                                        </p:tgtEl>
                                      </p:cBhvr>
                                    </p:animEffect>
                                  </p:childTnLst>
                                </p:cTn>
                              </p:par>
                            </p:childTnLst>
                          </p:cTn>
                        </p:par>
                        <p:par>
                          <p:cTn id="22" fill="hold">
                            <p:stCondLst>
                              <p:cond delay="4000"/>
                            </p:stCondLst>
                            <p:childTnLst>
                              <p:par>
                                <p:cTn id="23" presetID="22" presetClass="entr" presetSubtype="1"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up)">
                                      <p:cBhvr>
                                        <p:cTn id="25" dur="1000"/>
                                        <p:tgtEl>
                                          <p:spTgt spid="60"/>
                                        </p:tgtEl>
                                      </p:cBhvr>
                                    </p:animEffect>
                                  </p:childTnLst>
                                </p:cTn>
                              </p:par>
                            </p:childTnLst>
                          </p:cTn>
                        </p:par>
                        <p:par>
                          <p:cTn id="26" fill="hold">
                            <p:stCondLst>
                              <p:cond delay="5000"/>
                            </p:stCondLst>
                            <p:childTnLst>
                              <p:par>
                                <p:cTn id="27" presetID="22" presetClass="entr" presetSubtype="1"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up)">
                                      <p:cBhvr>
                                        <p:cTn id="29" dur="1000"/>
                                        <p:tgtEl>
                                          <p:spTgt spid="65"/>
                                        </p:tgtEl>
                                      </p:cBhvr>
                                    </p:animEffect>
                                  </p:childTnLst>
                                </p:cTn>
                              </p:par>
                            </p:childTnLst>
                          </p:cTn>
                        </p:par>
                        <p:par>
                          <p:cTn id="30" fill="hold">
                            <p:stCondLst>
                              <p:cond delay="6000"/>
                            </p:stCondLst>
                            <p:childTnLst>
                              <p:par>
                                <p:cTn id="31" presetID="22" presetClass="entr" presetSubtype="1"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up)">
                                      <p:cBhvr>
                                        <p:cTn id="33" dur="1000"/>
                                        <p:tgtEl>
                                          <p:spTgt spid="70"/>
                                        </p:tgtEl>
                                      </p:cBhvr>
                                    </p:animEffect>
                                  </p:childTnLst>
                                </p:cTn>
                              </p:par>
                            </p:childTnLst>
                          </p:cTn>
                        </p:par>
                        <p:par>
                          <p:cTn id="34" fill="hold">
                            <p:stCondLst>
                              <p:cond delay="7000"/>
                            </p:stCondLst>
                            <p:childTnLst>
                              <p:par>
                                <p:cTn id="35" presetID="22" presetClass="entr" presetSubtype="1"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up)">
                                      <p:cBhvr>
                                        <p:cTn id="37"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r>
              <a:rPr lang="de-CH" dirty="0" smtClean="0"/>
              <a:t>Probleme mit dem Wasserfall</a:t>
            </a:r>
            <a:endParaRPr lang="de-CH" dirty="0"/>
          </a:p>
        </p:txBody>
      </p:sp>
      <p:sp>
        <p:nvSpPr>
          <p:cNvPr id="520195" name="Rectangle 3"/>
          <p:cNvSpPr>
            <a:spLocks noGrp="1" noChangeArrowheads="1"/>
          </p:cNvSpPr>
          <p:nvPr>
            <p:ph type="body" idx="1"/>
          </p:nvPr>
        </p:nvSpPr>
        <p:spPr>
          <a:xfrm>
            <a:off x="247649" y="2068513"/>
            <a:ext cx="4778375" cy="4237037"/>
          </a:xfrm>
        </p:spPr>
        <p:txBody>
          <a:bodyPr/>
          <a:lstStyle/>
          <a:p>
            <a:pPr marL="396875" lvl="1" indent="-282575"/>
            <a:r>
              <a:rPr lang="de-CH" sz="2000" dirty="0" smtClean="0"/>
              <a:t>Eigentlicher Code taucht erst spät auf.</a:t>
            </a:r>
          </a:p>
          <a:p>
            <a:pPr marL="396875" lvl="1" indent="-282575"/>
            <a:r>
              <a:rPr lang="de-CH" sz="2000" dirty="0" smtClean="0"/>
              <a:t>Keine Unterstützung für Änderungen der Anforderungen – und im Allgemeinen für Erweiterbarkeit und Wieder-verwendbarkeit</a:t>
            </a:r>
          </a:p>
          <a:p>
            <a:pPr marL="396875" lvl="1" indent="-282575"/>
            <a:r>
              <a:rPr lang="de-CH" sz="2000" dirty="0" smtClean="0"/>
              <a:t>Keine Unterstützung für Unterhaltsaktivitäten (70% der </a:t>
            </a:r>
            <a:r>
              <a:rPr lang="de-CH" sz="2000" dirty="0" smtClean="0"/>
              <a:t>Softwarekosten!)</a:t>
            </a:r>
            <a:endParaRPr lang="de-CH" sz="2000" dirty="0" smtClean="0"/>
          </a:p>
          <a:p>
            <a:pPr marL="396875" lvl="1" indent="-282575"/>
            <a:r>
              <a:rPr lang="de-CH" sz="2000" dirty="0" smtClean="0"/>
              <a:t>Arbeitsteilung behindert „Total Quality Management“</a:t>
            </a:r>
          </a:p>
          <a:p>
            <a:pPr marL="396875" lvl="1" indent="-282575"/>
            <a:r>
              <a:rPr lang="de-CH" sz="2000" dirty="0" smtClean="0"/>
              <a:t>Sehr synchrones Modell</a:t>
            </a:r>
            <a:endParaRPr lang="de-CH" sz="2000" dirty="0"/>
          </a:p>
        </p:txBody>
      </p:sp>
      <p:sp>
        <p:nvSpPr>
          <p:cNvPr id="80" name="AutoShape 3"/>
          <p:cNvSpPr>
            <a:spLocks noChangeArrowheads="1"/>
          </p:cNvSpPr>
          <p:nvPr/>
        </p:nvSpPr>
        <p:spPr bwMode="auto">
          <a:xfrm>
            <a:off x="4572001" y="1084263"/>
            <a:ext cx="1131888" cy="381000"/>
          </a:xfrm>
          <a:prstGeom prst="roundRect">
            <a:avLst>
              <a:gd name="adj" fmla="val 16667"/>
            </a:avLst>
          </a:prstGeom>
          <a:solidFill>
            <a:srgbClr val="9966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81" name="Text Box 4"/>
          <p:cNvSpPr txBox="1">
            <a:spLocks noChangeArrowheads="1"/>
          </p:cNvSpPr>
          <p:nvPr/>
        </p:nvSpPr>
        <p:spPr bwMode="auto">
          <a:xfrm>
            <a:off x="4572001" y="1095375"/>
            <a:ext cx="1121226" cy="369332"/>
          </a:xfrm>
          <a:prstGeom prst="rect">
            <a:avLst/>
          </a:prstGeom>
          <a:noFill/>
          <a:ln w="9525">
            <a:noFill/>
            <a:miter lim="800000"/>
            <a:headEnd/>
            <a:tailEnd/>
          </a:ln>
          <a:effectLst/>
        </p:spPr>
        <p:txBody>
          <a:bodyPr wrap="square" lIns="0" tIns="0" rIns="0" bIns="0">
            <a:spAutoFit/>
          </a:bodyPr>
          <a:lstStyle/>
          <a:p>
            <a:pPr algn="ctr">
              <a:spcBef>
                <a:spcPct val="50000"/>
              </a:spcBef>
            </a:pPr>
            <a:r>
              <a:rPr lang="de-CH" sz="1200" smtClean="0">
                <a:solidFill>
                  <a:schemeClr val="bg1"/>
                </a:solidFill>
                <a:latin typeface="+mn-lt"/>
              </a:rPr>
              <a:t>Machbarkeits-studie</a:t>
            </a:r>
            <a:endParaRPr lang="de-CH" sz="1200">
              <a:solidFill>
                <a:schemeClr val="bg1"/>
              </a:solidFill>
              <a:latin typeface="+mn-lt"/>
            </a:endParaRPr>
          </a:p>
        </p:txBody>
      </p:sp>
      <p:grpSp>
        <p:nvGrpSpPr>
          <p:cNvPr id="82" name="Group 5"/>
          <p:cNvGrpSpPr>
            <a:grpSpLocks/>
          </p:cNvGrpSpPr>
          <p:nvPr/>
        </p:nvGrpSpPr>
        <p:grpSpPr bwMode="auto">
          <a:xfrm>
            <a:off x="4835525" y="1238250"/>
            <a:ext cx="1246188" cy="838200"/>
            <a:chOff x="3046" y="780"/>
            <a:chExt cx="785" cy="528"/>
          </a:xfrm>
        </p:grpSpPr>
        <p:sp>
          <p:nvSpPr>
            <p:cNvPr id="83" name="Arc 6"/>
            <p:cNvSpPr>
              <a:spLocks/>
            </p:cNvSpPr>
            <p:nvPr/>
          </p:nvSpPr>
          <p:spPr bwMode="auto">
            <a:xfrm flipV="1">
              <a:off x="3046" y="972"/>
              <a:ext cx="120" cy="182"/>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grpSp>
          <p:nvGrpSpPr>
            <p:cNvPr id="84" name="Group 7"/>
            <p:cNvGrpSpPr>
              <a:grpSpLocks/>
            </p:cNvGrpSpPr>
            <p:nvPr/>
          </p:nvGrpSpPr>
          <p:grpSpPr bwMode="auto">
            <a:xfrm>
              <a:off x="3189" y="780"/>
              <a:ext cx="642" cy="528"/>
              <a:chOff x="3189" y="780"/>
              <a:chExt cx="642" cy="528"/>
            </a:xfrm>
          </p:grpSpPr>
          <p:sp>
            <p:nvSpPr>
              <p:cNvPr id="85" name="AutoShape 8"/>
              <p:cNvSpPr>
                <a:spLocks noChangeArrowheads="1"/>
              </p:cNvSpPr>
              <p:nvPr/>
            </p:nvSpPr>
            <p:spPr bwMode="auto">
              <a:xfrm>
                <a:off x="3189" y="1020"/>
                <a:ext cx="642" cy="288"/>
              </a:xfrm>
              <a:prstGeom prst="roundRect">
                <a:avLst>
                  <a:gd name="adj" fmla="val 16667"/>
                </a:avLst>
              </a:prstGeom>
              <a:solidFill>
                <a:srgbClr val="0066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86" name="Text Box 9"/>
              <p:cNvSpPr txBox="1">
                <a:spLocks noChangeArrowheads="1"/>
              </p:cNvSpPr>
              <p:nvPr/>
            </p:nvSpPr>
            <p:spPr bwMode="auto">
              <a:xfrm>
                <a:off x="3201" y="1063"/>
                <a:ext cx="619"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Anforder-ungen</a:t>
                </a:r>
                <a:endParaRPr lang="de-CH" sz="1200">
                  <a:solidFill>
                    <a:schemeClr val="bg1"/>
                  </a:solidFill>
                  <a:latin typeface="+mn-lt"/>
                </a:endParaRPr>
              </a:p>
            </p:txBody>
          </p:sp>
          <p:sp>
            <p:nvSpPr>
              <p:cNvPr id="87" name="Arc 10"/>
              <p:cNvSpPr>
                <a:spLocks/>
              </p:cNvSpPr>
              <p:nvPr/>
            </p:nvSpPr>
            <p:spPr bwMode="auto">
              <a:xfrm>
                <a:off x="3616" y="780"/>
                <a:ext cx="143"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grpSp>
        <p:nvGrpSpPr>
          <p:cNvPr id="88" name="Group 11"/>
          <p:cNvGrpSpPr>
            <a:grpSpLocks/>
          </p:cNvGrpSpPr>
          <p:nvPr/>
        </p:nvGrpSpPr>
        <p:grpSpPr bwMode="auto">
          <a:xfrm>
            <a:off x="5213350" y="1925638"/>
            <a:ext cx="1246188" cy="763587"/>
            <a:chOff x="3284" y="1213"/>
            <a:chExt cx="785" cy="481"/>
          </a:xfrm>
        </p:grpSpPr>
        <p:sp>
          <p:nvSpPr>
            <p:cNvPr id="89" name="AutoShape 12"/>
            <p:cNvSpPr>
              <a:spLocks noChangeArrowheads="1"/>
            </p:cNvSpPr>
            <p:nvPr/>
          </p:nvSpPr>
          <p:spPr bwMode="auto">
            <a:xfrm>
              <a:off x="3427" y="1453"/>
              <a:ext cx="642" cy="241"/>
            </a:xfrm>
            <a:prstGeom prst="roundRect">
              <a:avLst>
                <a:gd name="adj" fmla="val 16667"/>
              </a:avLst>
            </a:prstGeom>
            <a:solidFill>
              <a:schemeClr val="accent2"/>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90" name="Text Box 13"/>
            <p:cNvSpPr txBox="1">
              <a:spLocks noChangeArrowheads="1"/>
            </p:cNvSpPr>
            <p:nvPr/>
          </p:nvSpPr>
          <p:spPr bwMode="auto">
            <a:xfrm>
              <a:off x="3450" y="1502"/>
              <a:ext cx="599"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Spezifikation</a:t>
              </a:r>
              <a:endParaRPr lang="de-CH" sz="1200">
                <a:solidFill>
                  <a:schemeClr val="bg1"/>
                </a:solidFill>
                <a:latin typeface="+mn-lt"/>
              </a:endParaRPr>
            </a:p>
          </p:txBody>
        </p:sp>
        <p:sp>
          <p:nvSpPr>
            <p:cNvPr id="91" name="Arc 14"/>
            <p:cNvSpPr>
              <a:spLocks/>
            </p:cNvSpPr>
            <p:nvPr/>
          </p:nvSpPr>
          <p:spPr bwMode="auto">
            <a:xfrm flipV="1">
              <a:off x="3284" y="1357"/>
              <a:ext cx="119"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92" name="Arc 15"/>
            <p:cNvSpPr>
              <a:spLocks/>
            </p:cNvSpPr>
            <p:nvPr/>
          </p:nvSpPr>
          <p:spPr bwMode="auto">
            <a:xfrm>
              <a:off x="3878" y="1213"/>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93" name="Group 16"/>
          <p:cNvGrpSpPr>
            <a:grpSpLocks/>
          </p:cNvGrpSpPr>
          <p:nvPr/>
        </p:nvGrpSpPr>
        <p:grpSpPr bwMode="auto">
          <a:xfrm>
            <a:off x="5627688" y="2613025"/>
            <a:ext cx="1284287" cy="765175"/>
            <a:chOff x="3545" y="1646"/>
            <a:chExt cx="809" cy="482"/>
          </a:xfrm>
        </p:grpSpPr>
        <p:sp>
          <p:nvSpPr>
            <p:cNvPr id="94" name="AutoShape 17"/>
            <p:cNvSpPr>
              <a:spLocks noChangeArrowheads="1"/>
            </p:cNvSpPr>
            <p:nvPr/>
          </p:nvSpPr>
          <p:spPr bwMode="auto">
            <a:xfrm>
              <a:off x="3712" y="1888"/>
              <a:ext cx="642" cy="240"/>
            </a:xfrm>
            <a:prstGeom prst="roundRect">
              <a:avLst>
                <a:gd name="adj" fmla="val 16667"/>
              </a:avLst>
            </a:prstGeom>
            <a:solidFill>
              <a:schemeClr val="tx1"/>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95" name="Text Box 18"/>
            <p:cNvSpPr txBox="1">
              <a:spLocks noChangeArrowheads="1"/>
            </p:cNvSpPr>
            <p:nvPr/>
          </p:nvSpPr>
          <p:spPr bwMode="auto">
            <a:xfrm>
              <a:off x="3760" y="1894"/>
              <a:ext cx="570"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Globales Design</a:t>
              </a:r>
              <a:endParaRPr lang="de-CH" sz="1200">
                <a:solidFill>
                  <a:schemeClr val="bg1"/>
                </a:solidFill>
                <a:latin typeface="+mn-lt"/>
              </a:endParaRPr>
            </a:p>
          </p:txBody>
        </p:sp>
        <p:sp>
          <p:nvSpPr>
            <p:cNvPr id="96" name="Arc 19"/>
            <p:cNvSpPr>
              <a:spLocks/>
            </p:cNvSpPr>
            <p:nvPr/>
          </p:nvSpPr>
          <p:spPr bwMode="auto">
            <a:xfrm flipV="1">
              <a:off x="3545" y="1792"/>
              <a:ext cx="120"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97" name="Arc 20"/>
            <p:cNvSpPr>
              <a:spLocks/>
            </p:cNvSpPr>
            <p:nvPr/>
          </p:nvSpPr>
          <p:spPr bwMode="auto">
            <a:xfrm>
              <a:off x="4116" y="1646"/>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98" name="Group 21"/>
          <p:cNvGrpSpPr>
            <a:grpSpLocks/>
          </p:cNvGrpSpPr>
          <p:nvPr/>
        </p:nvGrpSpPr>
        <p:grpSpPr bwMode="auto">
          <a:xfrm>
            <a:off x="6081711" y="3303588"/>
            <a:ext cx="1320799" cy="838200"/>
            <a:chOff x="3831" y="2081"/>
            <a:chExt cx="832" cy="528"/>
          </a:xfrm>
        </p:grpSpPr>
        <p:sp>
          <p:nvSpPr>
            <p:cNvPr id="99" name="Arc 22"/>
            <p:cNvSpPr>
              <a:spLocks/>
            </p:cNvSpPr>
            <p:nvPr/>
          </p:nvSpPr>
          <p:spPr bwMode="auto">
            <a:xfrm flipV="1">
              <a:off x="3831" y="2225"/>
              <a:ext cx="119"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100" name="AutoShape 23"/>
            <p:cNvSpPr>
              <a:spLocks noChangeArrowheads="1"/>
            </p:cNvSpPr>
            <p:nvPr/>
          </p:nvSpPr>
          <p:spPr bwMode="auto">
            <a:xfrm>
              <a:off x="4021" y="2369"/>
              <a:ext cx="641" cy="240"/>
            </a:xfrm>
            <a:prstGeom prst="roundRect">
              <a:avLst>
                <a:gd name="adj" fmla="val 16667"/>
              </a:avLst>
            </a:prstGeom>
            <a:solidFill>
              <a:schemeClr val="hlink"/>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101" name="Text Box 24"/>
            <p:cNvSpPr txBox="1">
              <a:spLocks noChangeArrowheads="1"/>
            </p:cNvSpPr>
            <p:nvPr/>
          </p:nvSpPr>
          <p:spPr bwMode="auto">
            <a:xfrm>
              <a:off x="4062" y="2375"/>
              <a:ext cx="601" cy="233"/>
            </a:xfrm>
            <a:prstGeom prst="rect">
              <a:avLst/>
            </a:prstGeom>
            <a:noFill/>
            <a:ln w="9525">
              <a:noFill/>
              <a:miter lim="800000"/>
              <a:headEnd/>
              <a:tailEnd/>
            </a:ln>
            <a:effectLst/>
          </p:spPr>
          <p:txBody>
            <a:bodyPr wrap="square" lIns="0" tIns="0" rIns="0" bIns="0">
              <a:spAutoFit/>
            </a:bodyPr>
            <a:lstStyle/>
            <a:p>
              <a:pPr algn="ctr">
                <a:spcBef>
                  <a:spcPct val="50000"/>
                </a:spcBef>
              </a:pPr>
              <a:r>
                <a:rPr lang="de-CH" sz="1200" smtClean="0">
                  <a:solidFill>
                    <a:schemeClr val="bg1"/>
                  </a:solidFill>
                  <a:latin typeface="+mn-lt"/>
                </a:rPr>
                <a:t>Detailliertes Design</a:t>
              </a:r>
              <a:endParaRPr lang="de-CH" sz="1200">
                <a:solidFill>
                  <a:schemeClr val="bg1"/>
                </a:solidFill>
                <a:latin typeface="+mn-lt"/>
              </a:endParaRPr>
            </a:p>
          </p:txBody>
        </p:sp>
        <p:sp>
          <p:nvSpPr>
            <p:cNvPr id="102" name="Arc 25"/>
            <p:cNvSpPr>
              <a:spLocks/>
            </p:cNvSpPr>
            <p:nvPr/>
          </p:nvSpPr>
          <p:spPr bwMode="auto">
            <a:xfrm>
              <a:off x="4402" y="2081"/>
              <a:ext cx="141"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103" name="Group 26"/>
          <p:cNvGrpSpPr>
            <a:grpSpLocks/>
          </p:cNvGrpSpPr>
          <p:nvPr/>
        </p:nvGrpSpPr>
        <p:grpSpPr bwMode="auto">
          <a:xfrm>
            <a:off x="6572250" y="3990975"/>
            <a:ext cx="1398588" cy="838200"/>
            <a:chOff x="4140" y="2514"/>
            <a:chExt cx="881" cy="528"/>
          </a:xfrm>
        </p:grpSpPr>
        <p:sp>
          <p:nvSpPr>
            <p:cNvPr id="104" name="AutoShape 27"/>
            <p:cNvSpPr>
              <a:spLocks noChangeArrowheads="1"/>
            </p:cNvSpPr>
            <p:nvPr/>
          </p:nvSpPr>
          <p:spPr bwMode="auto">
            <a:xfrm>
              <a:off x="4306" y="2803"/>
              <a:ext cx="643" cy="239"/>
            </a:xfrm>
            <a:prstGeom prst="roundRect">
              <a:avLst>
                <a:gd name="adj" fmla="val 16667"/>
              </a:avLst>
            </a:prstGeom>
            <a:solidFill>
              <a:srgbClr val="660033"/>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105" name="Text Box 28"/>
            <p:cNvSpPr txBox="1">
              <a:spLocks noChangeArrowheads="1"/>
            </p:cNvSpPr>
            <p:nvPr/>
          </p:nvSpPr>
          <p:spPr bwMode="auto">
            <a:xfrm>
              <a:off x="4312" y="2796"/>
              <a:ext cx="709" cy="233"/>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Implemen-</a:t>
              </a:r>
              <a:br>
                <a:rPr lang="de-CH" sz="1200" smtClean="0">
                  <a:solidFill>
                    <a:schemeClr val="bg1"/>
                  </a:solidFill>
                  <a:latin typeface="+mn-lt"/>
                </a:rPr>
              </a:br>
              <a:r>
                <a:rPr lang="de-CH" sz="1200" smtClean="0">
                  <a:solidFill>
                    <a:schemeClr val="bg1"/>
                  </a:solidFill>
                  <a:latin typeface="+mn-lt"/>
                </a:rPr>
                <a:t>tation</a:t>
              </a:r>
              <a:endParaRPr lang="de-CH" sz="1200">
                <a:solidFill>
                  <a:schemeClr val="bg1"/>
                </a:solidFill>
                <a:latin typeface="+mn-lt"/>
              </a:endParaRPr>
            </a:p>
          </p:txBody>
        </p:sp>
        <p:sp>
          <p:nvSpPr>
            <p:cNvPr id="106" name="Arc 29"/>
            <p:cNvSpPr>
              <a:spLocks/>
            </p:cNvSpPr>
            <p:nvPr/>
          </p:nvSpPr>
          <p:spPr bwMode="auto">
            <a:xfrm flipV="1">
              <a:off x="4140" y="2707"/>
              <a:ext cx="119" cy="181"/>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107" name="Arc 30"/>
            <p:cNvSpPr>
              <a:spLocks/>
            </p:cNvSpPr>
            <p:nvPr/>
          </p:nvSpPr>
          <p:spPr bwMode="auto">
            <a:xfrm>
              <a:off x="4711" y="2514"/>
              <a:ext cx="142" cy="181"/>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108" name="Group 31"/>
          <p:cNvGrpSpPr>
            <a:grpSpLocks/>
          </p:cNvGrpSpPr>
          <p:nvPr/>
        </p:nvGrpSpPr>
        <p:grpSpPr bwMode="auto">
          <a:xfrm>
            <a:off x="6988175" y="4678363"/>
            <a:ext cx="1319213" cy="841375"/>
            <a:chOff x="4402" y="2947"/>
            <a:chExt cx="831" cy="530"/>
          </a:xfrm>
        </p:grpSpPr>
        <p:sp>
          <p:nvSpPr>
            <p:cNvPr id="109" name="AutoShape 32"/>
            <p:cNvSpPr>
              <a:spLocks noChangeArrowheads="1"/>
            </p:cNvSpPr>
            <p:nvPr/>
          </p:nvSpPr>
          <p:spPr bwMode="auto">
            <a:xfrm>
              <a:off x="4592" y="3188"/>
              <a:ext cx="641" cy="289"/>
            </a:xfrm>
            <a:prstGeom prst="roundRect">
              <a:avLst>
                <a:gd name="adj" fmla="val 16667"/>
              </a:avLst>
            </a:prstGeom>
            <a:solidFill>
              <a:srgbClr val="9933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110" name="Text Box 33"/>
            <p:cNvSpPr txBox="1">
              <a:spLocks noChangeArrowheads="1"/>
            </p:cNvSpPr>
            <p:nvPr/>
          </p:nvSpPr>
          <p:spPr bwMode="auto">
            <a:xfrm>
              <a:off x="4615" y="3266"/>
              <a:ext cx="570"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V &amp; V</a:t>
              </a:r>
              <a:endParaRPr lang="de-CH" sz="1200">
                <a:solidFill>
                  <a:schemeClr val="bg1"/>
                </a:solidFill>
                <a:latin typeface="+mn-lt"/>
              </a:endParaRPr>
            </a:p>
          </p:txBody>
        </p:sp>
        <p:sp>
          <p:nvSpPr>
            <p:cNvPr id="111" name="Arc 34"/>
            <p:cNvSpPr>
              <a:spLocks/>
            </p:cNvSpPr>
            <p:nvPr/>
          </p:nvSpPr>
          <p:spPr bwMode="auto">
            <a:xfrm flipV="1">
              <a:off x="4402" y="3140"/>
              <a:ext cx="118"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112" name="Arc 35"/>
            <p:cNvSpPr>
              <a:spLocks/>
            </p:cNvSpPr>
            <p:nvPr/>
          </p:nvSpPr>
          <p:spPr bwMode="auto">
            <a:xfrm>
              <a:off x="4995" y="2947"/>
              <a:ext cx="143" cy="182"/>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grpSp>
        <p:nvGrpSpPr>
          <p:cNvPr id="113" name="Group 36"/>
          <p:cNvGrpSpPr>
            <a:grpSpLocks/>
          </p:cNvGrpSpPr>
          <p:nvPr/>
        </p:nvGrpSpPr>
        <p:grpSpPr bwMode="auto">
          <a:xfrm>
            <a:off x="7440628" y="5327650"/>
            <a:ext cx="1366840" cy="806450"/>
            <a:chOff x="4687" y="3356"/>
            <a:chExt cx="861" cy="508"/>
          </a:xfrm>
        </p:grpSpPr>
        <p:sp>
          <p:nvSpPr>
            <p:cNvPr id="114" name="AutoShape 37"/>
            <p:cNvSpPr>
              <a:spLocks noChangeArrowheads="1"/>
            </p:cNvSpPr>
            <p:nvPr/>
          </p:nvSpPr>
          <p:spPr bwMode="auto">
            <a:xfrm>
              <a:off x="4853" y="3622"/>
              <a:ext cx="642" cy="242"/>
            </a:xfrm>
            <a:prstGeom prst="roundRect">
              <a:avLst>
                <a:gd name="adj" fmla="val 16667"/>
              </a:avLst>
            </a:prstGeom>
            <a:solidFill>
              <a:srgbClr val="0099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de-CH">
                <a:latin typeface="+mn-lt"/>
              </a:endParaRPr>
            </a:p>
          </p:txBody>
        </p:sp>
        <p:sp>
          <p:nvSpPr>
            <p:cNvPr id="115" name="Text Box 38"/>
            <p:cNvSpPr txBox="1">
              <a:spLocks noChangeArrowheads="1"/>
            </p:cNvSpPr>
            <p:nvPr/>
          </p:nvSpPr>
          <p:spPr bwMode="auto">
            <a:xfrm>
              <a:off x="4792" y="3669"/>
              <a:ext cx="756" cy="116"/>
            </a:xfrm>
            <a:prstGeom prst="rect">
              <a:avLst/>
            </a:prstGeom>
            <a:noFill/>
            <a:ln w="9525">
              <a:noFill/>
              <a:miter lim="800000"/>
              <a:headEnd/>
              <a:tailEnd/>
            </a:ln>
            <a:effectLst/>
          </p:spPr>
          <p:txBody>
            <a:bodyPr lIns="0" tIns="0" rIns="0" bIns="0">
              <a:spAutoFit/>
            </a:bodyPr>
            <a:lstStyle/>
            <a:p>
              <a:pPr algn="ctr">
                <a:spcBef>
                  <a:spcPct val="50000"/>
                </a:spcBef>
              </a:pPr>
              <a:r>
                <a:rPr lang="de-CH" sz="1200" smtClean="0">
                  <a:solidFill>
                    <a:schemeClr val="bg1"/>
                  </a:solidFill>
                  <a:latin typeface="+mn-lt"/>
                </a:rPr>
                <a:t>Distribution</a:t>
              </a:r>
              <a:endParaRPr lang="de-CH" sz="1200">
                <a:solidFill>
                  <a:schemeClr val="bg1"/>
                </a:solidFill>
                <a:latin typeface="+mn-lt"/>
              </a:endParaRPr>
            </a:p>
          </p:txBody>
        </p:sp>
        <p:sp>
          <p:nvSpPr>
            <p:cNvPr id="116" name="Arc 39"/>
            <p:cNvSpPr>
              <a:spLocks/>
            </p:cNvSpPr>
            <p:nvPr/>
          </p:nvSpPr>
          <p:spPr bwMode="auto">
            <a:xfrm flipV="1">
              <a:off x="4687" y="3573"/>
              <a:ext cx="119" cy="183"/>
            </a:xfrm>
            <a:custGeom>
              <a:avLst/>
              <a:gdLst>
                <a:gd name="G0" fmla="+- 21600 0 0"/>
                <a:gd name="G1" fmla="+- 21600 0 0"/>
                <a:gd name="G2" fmla="+- 21600 0 0"/>
                <a:gd name="T0" fmla="*/ 3018 w 25741"/>
                <a:gd name="T1" fmla="*/ 32612 h 32612"/>
                <a:gd name="T2" fmla="*/ 25741 w 25741"/>
                <a:gd name="T3" fmla="*/ 401 h 32612"/>
                <a:gd name="T4" fmla="*/ 21600 w 25741"/>
                <a:gd name="T5" fmla="*/ 21600 h 32612"/>
              </a:gdLst>
              <a:ahLst/>
              <a:cxnLst>
                <a:cxn ang="0">
                  <a:pos x="T0" y="T1"/>
                </a:cxn>
                <a:cxn ang="0">
                  <a:pos x="T2" y="T3"/>
                </a:cxn>
                <a:cxn ang="0">
                  <a:pos x="T4" y="T5"/>
                </a:cxn>
              </a:cxnLst>
              <a:rect l="0" t="0" r="r" b="b"/>
              <a:pathLst>
                <a:path w="25741" h="32612" fill="none" extrusionOk="0">
                  <a:moveTo>
                    <a:pt x="3017" y="32612"/>
                  </a:moveTo>
                  <a:cubicBezTo>
                    <a:pt x="1042" y="29278"/>
                    <a:pt x="0" y="25474"/>
                    <a:pt x="0" y="21600"/>
                  </a:cubicBezTo>
                  <a:cubicBezTo>
                    <a:pt x="0" y="9670"/>
                    <a:pt x="9670" y="0"/>
                    <a:pt x="21600" y="0"/>
                  </a:cubicBezTo>
                  <a:cubicBezTo>
                    <a:pt x="22990" y="-1"/>
                    <a:pt x="24376" y="134"/>
                    <a:pt x="25741" y="400"/>
                  </a:cubicBezTo>
                </a:path>
                <a:path w="25741" h="32612" stroke="0" extrusionOk="0">
                  <a:moveTo>
                    <a:pt x="3017" y="32612"/>
                  </a:moveTo>
                  <a:cubicBezTo>
                    <a:pt x="1042" y="29278"/>
                    <a:pt x="0" y="25474"/>
                    <a:pt x="0" y="21600"/>
                  </a:cubicBezTo>
                  <a:cubicBezTo>
                    <a:pt x="0" y="9670"/>
                    <a:pt x="9670" y="0"/>
                    <a:pt x="21600" y="0"/>
                  </a:cubicBezTo>
                  <a:cubicBezTo>
                    <a:pt x="22990" y="-1"/>
                    <a:pt x="24376" y="134"/>
                    <a:pt x="25741" y="400"/>
                  </a:cubicBezTo>
                  <a:lnTo>
                    <a:pt x="21600" y="21600"/>
                  </a:lnTo>
                  <a:close/>
                </a:path>
              </a:pathLst>
            </a:custGeom>
            <a:noFill/>
            <a:ln w="9525">
              <a:solidFill>
                <a:schemeClr val="tx1"/>
              </a:solidFill>
              <a:round/>
              <a:headEnd/>
              <a:tailEnd type="triangle" w="med" len="med"/>
            </a:ln>
            <a:effectLst/>
          </p:spPr>
          <p:txBody>
            <a:bodyPr wrap="none" anchor="ctr"/>
            <a:lstStyle/>
            <a:p>
              <a:endParaRPr lang="de-CH">
                <a:latin typeface="+mn-lt"/>
              </a:endParaRPr>
            </a:p>
          </p:txBody>
        </p:sp>
        <p:sp>
          <p:nvSpPr>
            <p:cNvPr id="117" name="Arc 40"/>
            <p:cNvSpPr>
              <a:spLocks/>
            </p:cNvSpPr>
            <p:nvPr/>
          </p:nvSpPr>
          <p:spPr bwMode="auto">
            <a:xfrm>
              <a:off x="5297" y="3356"/>
              <a:ext cx="143" cy="183"/>
            </a:xfrm>
            <a:custGeom>
              <a:avLst/>
              <a:gdLst>
                <a:gd name="G0" fmla="+- 0 0 0"/>
                <a:gd name="G1" fmla="+- 21600 0 0"/>
                <a:gd name="G2" fmla="+- 21600 0 0"/>
                <a:gd name="T0" fmla="*/ 0 w 21600"/>
                <a:gd name="T1" fmla="*/ 0 h 27200"/>
                <a:gd name="T2" fmla="*/ 20862 w 21600"/>
                <a:gd name="T3" fmla="*/ 27200 h 27200"/>
                <a:gd name="T4" fmla="*/ 0 w 21600"/>
                <a:gd name="T5" fmla="*/ 21600 h 27200"/>
              </a:gdLst>
              <a:ahLst/>
              <a:cxnLst>
                <a:cxn ang="0">
                  <a:pos x="T0" y="T1"/>
                </a:cxn>
                <a:cxn ang="0">
                  <a:pos x="T2" y="T3"/>
                </a:cxn>
                <a:cxn ang="0">
                  <a:pos x="T4" y="T5"/>
                </a:cxn>
              </a:cxnLst>
              <a:rect l="0" t="0" r="r" b="b"/>
              <a:pathLst>
                <a:path w="21600" h="27200" fill="none" extrusionOk="0">
                  <a:moveTo>
                    <a:pt x="-1" y="0"/>
                  </a:moveTo>
                  <a:cubicBezTo>
                    <a:pt x="11929" y="0"/>
                    <a:pt x="21600" y="9670"/>
                    <a:pt x="21600" y="21600"/>
                  </a:cubicBezTo>
                  <a:cubicBezTo>
                    <a:pt x="21600" y="23490"/>
                    <a:pt x="21351" y="25373"/>
                    <a:pt x="20861" y="27199"/>
                  </a:cubicBezTo>
                </a:path>
                <a:path w="21600" h="27200" stroke="0" extrusionOk="0">
                  <a:moveTo>
                    <a:pt x="-1" y="0"/>
                  </a:moveTo>
                  <a:cubicBezTo>
                    <a:pt x="11929" y="0"/>
                    <a:pt x="21600" y="9670"/>
                    <a:pt x="21600" y="21600"/>
                  </a:cubicBezTo>
                  <a:cubicBezTo>
                    <a:pt x="21600" y="23490"/>
                    <a:pt x="21351" y="25373"/>
                    <a:pt x="20861" y="27199"/>
                  </a:cubicBezTo>
                  <a:lnTo>
                    <a:pt x="0" y="21600"/>
                  </a:lnTo>
                  <a:close/>
                </a:path>
              </a:pathLst>
            </a:custGeom>
            <a:noFill/>
            <a:ln w="9525">
              <a:solidFill>
                <a:schemeClr val="tx1"/>
              </a:solidFill>
              <a:round/>
              <a:headEnd type="triangle" w="med" len="med"/>
              <a:tailEnd/>
            </a:ln>
            <a:effectLst/>
          </p:spPr>
          <p:txBody>
            <a:bodyPr wrap="none" anchor="ctr"/>
            <a:lstStyle/>
            <a:p>
              <a:endParaRPr lang="de-CH">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up)">
                                      <p:cBhvr>
                                        <p:cTn id="7" dur="1000"/>
                                        <p:tgtEl>
                                          <p:spTgt spid="8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up)">
                                      <p:cBhvr>
                                        <p:cTn id="11" dur="1000"/>
                                        <p:tgtEl>
                                          <p:spTgt spid="88"/>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wipe(up)">
                                      <p:cBhvr>
                                        <p:cTn id="15" dur="1000"/>
                                        <p:tgtEl>
                                          <p:spTgt spid="93"/>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wipe(up)">
                                      <p:cBhvr>
                                        <p:cTn id="19" dur="1000"/>
                                        <p:tgtEl>
                                          <p:spTgt spid="98"/>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wipe(up)">
                                      <p:cBhvr>
                                        <p:cTn id="23" dur="1000"/>
                                        <p:tgtEl>
                                          <p:spTgt spid="103"/>
                                        </p:tgtEl>
                                      </p:cBhvr>
                                    </p:animEffect>
                                  </p:childTnLst>
                                </p:cTn>
                              </p:par>
                            </p:childTnLst>
                          </p:cTn>
                        </p:par>
                        <p:par>
                          <p:cTn id="24" fill="hold">
                            <p:stCondLst>
                              <p:cond delay="5000"/>
                            </p:stCondLst>
                            <p:childTnLst>
                              <p:par>
                                <p:cTn id="25" presetID="22" presetClass="entr" presetSubtype="1" fill="hold" nodeType="after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wipe(up)">
                                      <p:cBhvr>
                                        <p:cTn id="27" dur="1000"/>
                                        <p:tgtEl>
                                          <p:spTgt spid="108"/>
                                        </p:tgtEl>
                                      </p:cBhvr>
                                    </p:animEffect>
                                  </p:childTnLst>
                                </p:cTn>
                              </p:par>
                            </p:childTnLst>
                          </p:cTn>
                        </p:par>
                        <p:par>
                          <p:cTn id="28" fill="hold">
                            <p:stCondLst>
                              <p:cond delay="6000"/>
                            </p:stCondLst>
                            <p:childTnLst>
                              <p:par>
                                <p:cTn id="29" presetID="22" presetClass="entr" presetSubtype="1" fill="hold" nodeType="afterEffect">
                                  <p:stCondLst>
                                    <p:cond delay="0"/>
                                  </p:stCondLst>
                                  <p:childTnLst>
                                    <p:set>
                                      <p:cBhvr>
                                        <p:cTn id="30" dur="1" fill="hold">
                                          <p:stCondLst>
                                            <p:cond delay="0"/>
                                          </p:stCondLst>
                                        </p:cTn>
                                        <p:tgtEl>
                                          <p:spTgt spid="113"/>
                                        </p:tgtEl>
                                        <p:attrNameLst>
                                          <p:attrName>style.visibility</p:attrName>
                                        </p:attrNameLst>
                                      </p:cBhvr>
                                      <p:to>
                                        <p:strVal val="visible"/>
                                      </p:to>
                                    </p:set>
                                    <p:animEffect transition="in" filter="wipe(up)">
                                      <p:cBhvr>
                                        <p:cTn id="31"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de-CH" noProof="0" dirty="0" smtClean="0"/>
              <a:t>Software-Engineering (2)</a:t>
            </a:r>
            <a:endParaRPr lang="de-CH" noProof="0" dirty="0"/>
          </a:p>
        </p:txBody>
      </p:sp>
      <p:sp>
        <p:nvSpPr>
          <p:cNvPr id="270339" name="Rectangle 3"/>
          <p:cNvSpPr>
            <a:spLocks noGrp="1" noChangeArrowheads="1"/>
          </p:cNvSpPr>
          <p:nvPr>
            <p:ph type="body" idx="1"/>
          </p:nvPr>
        </p:nvSpPr>
        <p:spPr/>
        <p:txBody>
          <a:bodyPr/>
          <a:lstStyle/>
          <a:p>
            <a:r>
              <a:rPr lang="en-US" dirty="0" smtClean="0"/>
              <a:t>Die </a:t>
            </a:r>
            <a:r>
              <a:rPr lang="en-US" dirty="0" err="1" smtClean="0"/>
              <a:t>Prozesse</a:t>
            </a:r>
            <a:r>
              <a:rPr lang="en-US" dirty="0" smtClean="0"/>
              <a:t>, </a:t>
            </a:r>
            <a:r>
              <a:rPr lang="en-US" dirty="0" err="1" smtClean="0"/>
              <a:t>Methoden</a:t>
            </a:r>
            <a:r>
              <a:rPr lang="en-US" dirty="0" smtClean="0"/>
              <a:t>, </a:t>
            </a:r>
            <a:r>
              <a:rPr lang="en-US" dirty="0" err="1" smtClean="0"/>
              <a:t>Techniken</a:t>
            </a:r>
            <a:r>
              <a:rPr lang="en-US" dirty="0" smtClean="0"/>
              <a:t>, </a:t>
            </a:r>
            <a:r>
              <a:rPr lang="en-US" dirty="0" err="1" smtClean="0"/>
              <a:t>Werkzeuge</a:t>
            </a:r>
            <a:r>
              <a:rPr lang="en-US" dirty="0" smtClean="0"/>
              <a:t> und </a:t>
            </a:r>
            <a:r>
              <a:rPr lang="en-US" dirty="0" err="1" smtClean="0"/>
              <a:t>Sprachen</a:t>
            </a:r>
            <a:r>
              <a:rPr lang="en-US" dirty="0" smtClean="0"/>
              <a:t>, um </a:t>
            </a:r>
            <a:r>
              <a:rPr lang="en-US" dirty="0" err="1" smtClean="0"/>
              <a:t>funktionsfähige</a:t>
            </a:r>
            <a:r>
              <a:rPr lang="en-US" dirty="0" smtClean="0"/>
              <a:t> </a:t>
            </a:r>
            <a:r>
              <a:rPr lang="en-US" dirty="0" err="1" smtClean="0">
                <a:solidFill>
                  <a:srgbClr val="A50021"/>
                </a:solidFill>
              </a:rPr>
              <a:t>Qualitäts</a:t>
            </a:r>
            <a:r>
              <a:rPr lang="en-US" dirty="0" err="1" smtClean="0"/>
              <a:t>software</a:t>
            </a:r>
            <a:r>
              <a:rPr lang="en-US" dirty="0" smtClean="0"/>
              <a:t> </a:t>
            </a:r>
            <a:r>
              <a:rPr lang="en-US" dirty="0" err="1" smtClean="0"/>
              <a:t>zu</a:t>
            </a:r>
            <a:r>
              <a:rPr lang="en-US" dirty="0" smtClean="0"/>
              <a:t> </a:t>
            </a:r>
            <a:r>
              <a:rPr lang="en-US" dirty="0" err="1" smtClean="0"/>
              <a:t>entwickeln</a:t>
            </a:r>
            <a:r>
              <a:rPr lang="en-US" dirty="0" smtClean="0"/>
              <a:t>, die</a:t>
            </a:r>
          </a:p>
          <a:p>
            <a:pPr lvl="2"/>
            <a:r>
              <a:rPr lang="en-US" sz="2600" dirty="0" err="1"/>
              <a:t>S</a:t>
            </a:r>
            <a:r>
              <a:rPr lang="en-US" sz="2600" dirty="0" err="1" smtClean="0"/>
              <a:t>ehr</a:t>
            </a:r>
            <a:r>
              <a:rPr lang="en-US" sz="2600" dirty="0" smtClean="0"/>
              <a:t> gross </a:t>
            </a:r>
            <a:r>
              <a:rPr lang="en-US" sz="2600" dirty="0" err="1" smtClean="0"/>
              <a:t>sein</a:t>
            </a:r>
            <a:r>
              <a:rPr lang="en-US" sz="2600" dirty="0" smtClean="0"/>
              <a:t> </a:t>
            </a:r>
            <a:r>
              <a:rPr lang="en-US" sz="2600" dirty="0" err="1" smtClean="0"/>
              <a:t>kann</a:t>
            </a:r>
            <a:endParaRPr lang="en-US" sz="2600" dirty="0"/>
          </a:p>
          <a:p>
            <a:pPr lvl="2"/>
            <a:r>
              <a:rPr lang="en-US" sz="2600" dirty="0" err="1"/>
              <a:t>Ü</a:t>
            </a:r>
            <a:r>
              <a:rPr lang="en-US" sz="2600" dirty="0" err="1" smtClean="0"/>
              <a:t>ber</a:t>
            </a:r>
            <a:r>
              <a:rPr lang="en-US" sz="2600" dirty="0" smtClean="0"/>
              <a:t> </a:t>
            </a:r>
            <a:r>
              <a:rPr lang="en-US" sz="2600" dirty="0" err="1" smtClean="0"/>
              <a:t>einen</a:t>
            </a:r>
            <a:r>
              <a:rPr lang="en-US" sz="2600" dirty="0" smtClean="0"/>
              <a:t> </a:t>
            </a:r>
            <a:r>
              <a:rPr lang="en-US" sz="2600" dirty="0" err="1" smtClean="0"/>
              <a:t>langen</a:t>
            </a:r>
            <a:r>
              <a:rPr lang="en-US" sz="2600" dirty="0" smtClean="0"/>
              <a:t> </a:t>
            </a:r>
            <a:r>
              <a:rPr lang="en-US" sz="2600" dirty="0" err="1" smtClean="0"/>
              <a:t>Zeitraum</a:t>
            </a:r>
            <a:r>
              <a:rPr lang="en-US" sz="2600" dirty="0" smtClean="0"/>
              <a:t> </a:t>
            </a:r>
            <a:r>
              <a:rPr lang="en-US" sz="2600" dirty="0" err="1" smtClean="0"/>
              <a:t>entwickelt</a:t>
            </a:r>
            <a:r>
              <a:rPr lang="en-US" sz="2600" dirty="0" smtClean="0"/>
              <a:t> und </a:t>
            </a:r>
            <a:r>
              <a:rPr lang="en-US" sz="2600" dirty="0" err="1" smtClean="0"/>
              <a:t>benutzt</a:t>
            </a:r>
            <a:r>
              <a:rPr lang="en-US" sz="2600" dirty="0" smtClean="0"/>
              <a:t> </a:t>
            </a:r>
            <a:r>
              <a:rPr lang="en-US" sz="2600" dirty="0" err="1" smtClean="0"/>
              <a:t>wird</a:t>
            </a:r>
            <a:endParaRPr lang="en-US" sz="2600" dirty="0"/>
          </a:p>
          <a:p>
            <a:pPr lvl="2"/>
            <a:r>
              <a:rPr lang="en-US" sz="2600" dirty="0" err="1"/>
              <a:t>V</a:t>
            </a:r>
            <a:r>
              <a:rPr lang="en-US" sz="2600" dirty="0" err="1" smtClean="0"/>
              <a:t>iele</a:t>
            </a:r>
            <a:r>
              <a:rPr lang="en-US" sz="2600" dirty="0" smtClean="0"/>
              <a:t> </a:t>
            </a:r>
            <a:r>
              <a:rPr lang="en-US" sz="2600" dirty="0" err="1" smtClean="0"/>
              <a:t>Entwickler</a:t>
            </a:r>
            <a:r>
              <a:rPr lang="en-US" sz="2600" dirty="0" smtClean="0"/>
              <a:t> </a:t>
            </a:r>
            <a:r>
              <a:rPr lang="en-US" sz="2600" dirty="0" err="1" smtClean="0"/>
              <a:t>involviert</a:t>
            </a:r>
            <a:endParaRPr lang="en-US" sz="2600" dirty="0"/>
          </a:p>
          <a:p>
            <a:pPr lvl="2"/>
            <a:r>
              <a:rPr lang="en-US" sz="2600" dirty="0"/>
              <a:t>O</a:t>
            </a:r>
            <a:r>
              <a:rPr lang="en-US" sz="2600" dirty="0" smtClean="0"/>
              <a:t>ft </a:t>
            </a:r>
            <a:r>
              <a:rPr lang="en-US" sz="2600" dirty="0" err="1" smtClean="0"/>
              <a:t>geändert</a:t>
            </a:r>
            <a:r>
              <a:rPr lang="en-US" sz="2600" dirty="0" smtClean="0"/>
              <a:t> und </a:t>
            </a:r>
            <a:r>
              <a:rPr lang="en-US" sz="2600" dirty="0" err="1" smtClean="0"/>
              <a:t>verbessert</a:t>
            </a:r>
            <a:r>
              <a:rPr lang="en-US" sz="2600" dirty="0" smtClean="0"/>
              <a:t> </a:t>
            </a:r>
            <a:r>
              <a:rPr lang="en-US" sz="2600" dirty="0" err="1" smtClean="0"/>
              <a:t>wird</a:t>
            </a:r>
            <a:endParaRPr lang="en-US" sz="2600" dirty="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de-CH" dirty="0" smtClean="0"/>
              <a:t>Qualitätskontrolle?</a:t>
            </a:r>
            <a:endParaRPr lang="de-CH" dirty="0"/>
          </a:p>
        </p:txBody>
      </p:sp>
      <p:sp>
        <p:nvSpPr>
          <p:cNvPr id="522243" name="Text Box 3"/>
          <p:cNvSpPr txBox="1">
            <a:spLocks noChangeArrowheads="1"/>
          </p:cNvSpPr>
          <p:nvPr/>
        </p:nvSpPr>
        <p:spPr bwMode="auto">
          <a:xfrm>
            <a:off x="3563937" y="1268413"/>
            <a:ext cx="2326499" cy="510778"/>
          </a:xfrm>
          <a:prstGeom prst="roundRect">
            <a:avLst/>
          </a:prstGeom>
          <a:solidFill>
            <a:srgbClr val="FFFF66"/>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spcBef>
                <a:spcPct val="50000"/>
              </a:spcBef>
            </a:pPr>
            <a:r>
              <a:rPr lang="de-CH" sz="2400" smtClean="0">
                <a:latin typeface="+mn-lt"/>
              </a:rPr>
              <a:t>Analysten</a:t>
            </a:r>
            <a:endParaRPr lang="de-CH" sz="2400">
              <a:latin typeface="+mn-lt"/>
            </a:endParaRPr>
          </a:p>
        </p:txBody>
      </p:sp>
      <p:sp>
        <p:nvSpPr>
          <p:cNvPr id="522244" name="Text Box 4"/>
          <p:cNvSpPr txBox="1">
            <a:spLocks noChangeArrowheads="1"/>
          </p:cNvSpPr>
          <p:nvPr/>
        </p:nvSpPr>
        <p:spPr bwMode="auto">
          <a:xfrm>
            <a:off x="3563937" y="2205038"/>
            <a:ext cx="2326499" cy="510778"/>
          </a:xfrm>
          <a:prstGeom prst="roundRect">
            <a:avLst/>
          </a:prstGeom>
          <a:solidFill>
            <a:srgbClr val="FFFF66"/>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spcBef>
                <a:spcPct val="50000"/>
              </a:spcBef>
            </a:pPr>
            <a:r>
              <a:rPr lang="de-CH" sz="2400" smtClean="0">
                <a:latin typeface="+mn-lt"/>
              </a:rPr>
              <a:t>Designer</a:t>
            </a:r>
            <a:endParaRPr lang="de-CH" sz="2400">
              <a:latin typeface="+mn-lt"/>
            </a:endParaRPr>
          </a:p>
        </p:txBody>
      </p:sp>
      <p:sp>
        <p:nvSpPr>
          <p:cNvPr id="522245" name="Text Box 5"/>
          <p:cNvSpPr txBox="1">
            <a:spLocks noChangeArrowheads="1"/>
          </p:cNvSpPr>
          <p:nvPr/>
        </p:nvSpPr>
        <p:spPr bwMode="auto">
          <a:xfrm>
            <a:off x="3563937" y="3141663"/>
            <a:ext cx="2326499" cy="510778"/>
          </a:xfrm>
          <a:prstGeom prst="roundRect">
            <a:avLst/>
          </a:prstGeom>
          <a:solidFill>
            <a:srgbClr val="FFFF66"/>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spcBef>
                <a:spcPct val="50000"/>
              </a:spcBef>
            </a:pPr>
            <a:r>
              <a:rPr lang="de-CH" smtClean="0">
                <a:latin typeface="+mn-lt"/>
              </a:rPr>
              <a:t>Entwickler</a:t>
            </a:r>
            <a:endParaRPr lang="de-CH" sz="2400">
              <a:latin typeface="+mn-lt"/>
            </a:endParaRPr>
          </a:p>
        </p:txBody>
      </p:sp>
      <p:sp>
        <p:nvSpPr>
          <p:cNvPr id="522246" name="Text Box 6"/>
          <p:cNvSpPr txBox="1">
            <a:spLocks noChangeArrowheads="1"/>
          </p:cNvSpPr>
          <p:nvPr/>
        </p:nvSpPr>
        <p:spPr bwMode="auto">
          <a:xfrm>
            <a:off x="3563937" y="4076700"/>
            <a:ext cx="2326499" cy="510778"/>
          </a:xfrm>
          <a:prstGeom prst="roundRect">
            <a:avLst/>
          </a:prstGeom>
          <a:solidFill>
            <a:srgbClr val="FFFF66"/>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spcBef>
                <a:spcPct val="50000"/>
              </a:spcBef>
            </a:pPr>
            <a:r>
              <a:rPr lang="de-CH" sz="2400" smtClean="0">
                <a:latin typeface="+mn-lt"/>
              </a:rPr>
              <a:t>Tester</a:t>
            </a:r>
            <a:endParaRPr lang="de-CH" sz="2400">
              <a:latin typeface="+mn-lt"/>
            </a:endParaRPr>
          </a:p>
        </p:txBody>
      </p:sp>
      <p:sp>
        <p:nvSpPr>
          <p:cNvPr id="522247" name="Text Box 7"/>
          <p:cNvSpPr txBox="1">
            <a:spLocks noChangeArrowheads="1"/>
          </p:cNvSpPr>
          <p:nvPr/>
        </p:nvSpPr>
        <p:spPr bwMode="auto">
          <a:xfrm>
            <a:off x="3563937" y="5013325"/>
            <a:ext cx="2326499" cy="510778"/>
          </a:xfrm>
          <a:prstGeom prst="roundRect">
            <a:avLst/>
          </a:prstGeom>
          <a:solidFill>
            <a:srgbClr val="FFFF66"/>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spcBef>
                <a:spcPct val="50000"/>
              </a:spcBef>
            </a:pPr>
            <a:r>
              <a:rPr lang="de-CH" smtClean="0">
                <a:latin typeface="+mn-lt"/>
              </a:rPr>
              <a:t>Kunden</a:t>
            </a:r>
            <a:endParaRPr lang="de-CH" sz="2400">
              <a:latin typeface="+mn-lt"/>
            </a:endParaRPr>
          </a:p>
        </p:txBody>
      </p:sp>
      <p:sp>
        <p:nvSpPr>
          <p:cNvPr id="522248" name="Line 8"/>
          <p:cNvSpPr>
            <a:spLocks noChangeShapeType="1"/>
          </p:cNvSpPr>
          <p:nvPr/>
        </p:nvSpPr>
        <p:spPr bwMode="auto">
          <a:xfrm>
            <a:off x="4720862" y="1773238"/>
            <a:ext cx="0" cy="431800"/>
          </a:xfrm>
          <a:prstGeom prst="line">
            <a:avLst/>
          </a:prstGeom>
          <a:noFill/>
          <a:ln w="19050">
            <a:solidFill>
              <a:schemeClr val="tx1"/>
            </a:solidFill>
            <a:round/>
            <a:headEnd/>
            <a:tailEnd type="triangle" w="med" len="med"/>
          </a:ln>
          <a:effectLst/>
        </p:spPr>
        <p:txBody>
          <a:bodyPr/>
          <a:lstStyle/>
          <a:p>
            <a:endParaRPr lang="de-CH">
              <a:latin typeface="+mn-lt"/>
            </a:endParaRPr>
          </a:p>
        </p:txBody>
      </p:sp>
      <p:sp>
        <p:nvSpPr>
          <p:cNvPr id="522249" name="Line 9"/>
          <p:cNvSpPr>
            <a:spLocks noChangeShapeType="1"/>
          </p:cNvSpPr>
          <p:nvPr/>
        </p:nvSpPr>
        <p:spPr bwMode="auto">
          <a:xfrm>
            <a:off x="4720862" y="2708275"/>
            <a:ext cx="0" cy="431800"/>
          </a:xfrm>
          <a:prstGeom prst="line">
            <a:avLst/>
          </a:prstGeom>
          <a:noFill/>
          <a:ln w="19050">
            <a:solidFill>
              <a:schemeClr val="tx1"/>
            </a:solidFill>
            <a:round/>
            <a:headEnd/>
            <a:tailEnd type="triangle" w="med" len="med"/>
          </a:ln>
          <a:effectLst/>
        </p:spPr>
        <p:txBody>
          <a:bodyPr/>
          <a:lstStyle/>
          <a:p>
            <a:endParaRPr lang="de-CH">
              <a:latin typeface="+mn-lt"/>
            </a:endParaRPr>
          </a:p>
        </p:txBody>
      </p:sp>
      <p:sp>
        <p:nvSpPr>
          <p:cNvPr id="522250" name="Line 10"/>
          <p:cNvSpPr>
            <a:spLocks noChangeShapeType="1"/>
          </p:cNvSpPr>
          <p:nvPr/>
        </p:nvSpPr>
        <p:spPr bwMode="auto">
          <a:xfrm>
            <a:off x="4720862" y="3644900"/>
            <a:ext cx="0" cy="431800"/>
          </a:xfrm>
          <a:prstGeom prst="line">
            <a:avLst/>
          </a:prstGeom>
          <a:noFill/>
          <a:ln w="19050">
            <a:solidFill>
              <a:schemeClr val="tx1"/>
            </a:solidFill>
            <a:round/>
            <a:headEnd/>
            <a:tailEnd type="triangle" w="med" len="med"/>
          </a:ln>
          <a:effectLst/>
        </p:spPr>
        <p:txBody>
          <a:bodyPr/>
          <a:lstStyle/>
          <a:p>
            <a:endParaRPr lang="de-CH">
              <a:latin typeface="+mn-lt"/>
            </a:endParaRPr>
          </a:p>
        </p:txBody>
      </p:sp>
      <p:sp>
        <p:nvSpPr>
          <p:cNvPr id="522251" name="Line 11"/>
          <p:cNvSpPr>
            <a:spLocks noChangeShapeType="1"/>
          </p:cNvSpPr>
          <p:nvPr/>
        </p:nvSpPr>
        <p:spPr bwMode="auto">
          <a:xfrm>
            <a:off x="4720862" y="4581525"/>
            <a:ext cx="0" cy="431800"/>
          </a:xfrm>
          <a:prstGeom prst="line">
            <a:avLst/>
          </a:prstGeom>
          <a:noFill/>
          <a:ln w="19050">
            <a:solidFill>
              <a:schemeClr val="tx1"/>
            </a:solidFill>
            <a:round/>
            <a:headEnd/>
            <a:tailEnd type="triangle" w="med" len="med"/>
          </a:ln>
          <a:effectLst/>
        </p:spPr>
        <p:txBody>
          <a:bodyPr/>
          <a:lstStyle/>
          <a:p>
            <a:endParaRPr lang="de-CH">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sz="quarter"/>
          </p:nvPr>
        </p:nvSpPr>
        <p:spPr>
          <a:xfrm>
            <a:off x="248400" y="115200"/>
            <a:ext cx="8280400" cy="435600"/>
          </a:xfrm>
        </p:spPr>
        <p:txBody>
          <a:bodyPr/>
          <a:lstStyle/>
          <a:p>
            <a:r>
              <a:rPr lang="de-CH" dirty="0" smtClean="0"/>
              <a:t>Lebenszyklus</a:t>
            </a:r>
            <a:r>
              <a:rPr lang="de-CH" dirty="0" smtClean="0">
                <a:latin typeface="+mn-lt"/>
              </a:rPr>
              <a:t>: “</a:t>
            </a:r>
            <a:r>
              <a:rPr lang="de-CH" dirty="0" err="1" smtClean="0">
                <a:latin typeface="+mn-lt"/>
              </a:rPr>
              <a:t>Impedance</a:t>
            </a:r>
            <a:r>
              <a:rPr lang="de-CH" dirty="0" smtClean="0">
                <a:latin typeface="+mn-lt"/>
              </a:rPr>
              <a:t> </a:t>
            </a:r>
            <a:r>
              <a:rPr lang="de-CH" dirty="0" err="1" smtClean="0">
                <a:latin typeface="+mn-lt"/>
              </a:rPr>
              <a:t>mismaches</a:t>
            </a:r>
            <a:r>
              <a:rPr lang="de-CH" dirty="0" smtClean="0">
                <a:latin typeface="+mn-lt"/>
              </a:rPr>
              <a:t>”</a:t>
            </a:r>
            <a:endParaRPr lang="de-CH" dirty="0">
              <a:latin typeface="+mn-lt"/>
            </a:endParaRPr>
          </a:p>
        </p:txBody>
      </p:sp>
      <p:grpSp>
        <p:nvGrpSpPr>
          <p:cNvPr id="10" name="Group 9"/>
          <p:cNvGrpSpPr/>
          <p:nvPr/>
        </p:nvGrpSpPr>
        <p:grpSpPr>
          <a:xfrm>
            <a:off x="487800" y="869650"/>
            <a:ext cx="2520000" cy="2569761"/>
            <a:chOff x="487800" y="905275"/>
            <a:chExt cx="2520000" cy="2569761"/>
          </a:xfrm>
        </p:grpSpPr>
        <p:pic>
          <p:nvPicPr>
            <p:cNvPr id="286723" name="Picture 3"/>
            <p:cNvPicPr preferRelativeResize="0">
              <a:picLocks noChangeArrowheads="1"/>
            </p:cNvPicPr>
            <p:nvPr/>
          </p:nvPicPr>
          <p:blipFill>
            <a:blip r:embed="rId3" cstate="print"/>
            <a:srcRect/>
            <a:stretch>
              <a:fillRect/>
            </a:stretch>
          </p:blipFill>
          <p:spPr bwMode="auto">
            <a:xfrm>
              <a:off x="671400" y="905275"/>
              <a:ext cx="2152800" cy="2221200"/>
            </a:xfrm>
            <a:prstGeom prst="rect">
              <a:avLst/>
            </a:prstGeom>
            <a:noFill/>
            <a:ln>
              <a:noFill/>
            </a:ln>
            <a:effectLst/>
          </p:spPr>
        </p:pic>
        <p:sp>
          <p:nvSpPr>
            <p:cNvPr id="286726" name="Text Box 6"/>
            <p:cNvSpPr txBox="1">
              <a:spLocks noChangeArrowheads="1"/>
            </p:cNvSpPr>
            <p:nvPr/>
          </p:nvSpPr>
          <p:spPr bwMode="auto">
            <a:xfrm>
              <a:off x="487800" y="3166709"/>
              <a:ext cx="2520000" cy="308327"/>
            </a:xfrm>
            <a:prstGeom prst="rect">
              <a:avLst/>
            </a:prstGeom>
            <a:noFill/>
            <a:ln w="9525">
              <a:noFill/>
              <a:miter lim="800000"/>
              <a:headEnd/>
              <a:tailEnd/>
            </a:ln>
            <a:effectLst/>
          </p:spPr>
          <p:txBody>
            <a:bodyPr wrap="square">
              <a:spAutoFit/>
            </a:bodyPr>
            <a:lstStyle/>
            <a:p>
              <a:pPr>
                <a:spcBef>
                  <a:spcPct val="50000"/>
                </a:spcBef>
              </a:pPr>
              <a:r>
                <a:rPr lang="de-CH" sz="1400" i="1" dirty="0" smtClean="0">
                  <a:solidFill>
                    <a:srgbClr val="A50021"/>
                  </a:solidFill>
                  <a:latin typeface="+mn-lt"/>
                </a:rPr>
                <a:t>Vom Management gefordert</a:t>
              </a:r>
              <a:endParaRPr lang="de-CH" sz="1400" i="1" dirty="0">
                <a:solidFill>
                  <a:srgbClr val="A50021"/>
                </a:solidFill>
                <a:latin typeface="+mn-lt"/>
              </a:endParaRPr>
            </a:p>
          </p:txBody>
        </p:sp>
      </p:grpSp>
      <p:grpSp>
        <p:nvGrpSpPr>
          <p:cNvPr id="11" name="Group 10"/>
          <p:cNvGrpSpPr/>
          <p:nvPr/>
        </p:nvGrpSpPr>
        <p:grpSpPr>
          <a:xfrm>
            <a:off x="3380447" y="869650"/>
            <a:ext cx="2520000" cy="2633654"/>
            <a:chOff x="3380447" y="905275"/>
            <a:chExt cx="2520000" cy="2633654"/>
          </a:xfrm>
        </p:grpSpPr>
        <p:pic>
          <p:nvPicPr>
            <p:cNvPr id="286724" name="Picture 4"/>
            <p:cNvPicPr preferRelativeResize="0">
              <a:picLocks noChangeArrowheads="1"/>
            </p:cNvPicPr>
            <p:nvPr/>
          </p:nvPicPr>
          <p:blipFill>
            <a:blip r:embed="rId4" cstate="print"/>
            <a:srcRect/>
            <a:stretch>
              <a:fillRect/>
            </a:stretch>
          </p:blipFill>
          <p:spPr bwMode="auto">
            <a:xfrm>
              <a:off x="3495600" y="905275"/>
              <a:ext cx="2152800" cy="2221200"/>
            </a:xfrm>
            <a:prstGeom prst="rect">
              <a:avLst/>
            </a:prstGeom>
            <a:noFill/>
            <a:ln>
              <a:noFill/>
            </a:ln>
            <a:effectLst/>
          </p:spPr>
        </p:pic>
        <p:sp>
          <p:nvSpPr>
            <p:cNvPr id="286727" name="Text Box 7"/>
            <p:cNvSpPr txBox="1">
              <a:spLocks noChangeArrowheads="1"/>
            </p:cNvSpPr>
            <p:nvPr/>
          </p:nvSpPr>
          <p:spPr bwMode="auto">
            <a:xfrm>
              <a:off x="3380447" y="3231736"/>
              <a:ext cx="2520000" cy="307193"/>
            </a:xfrm>
            <a:prstGeom prst="rect">
              <a:avLst/>
            </a:prstGeom>
            <a:noFill/>
            <a:ln w="9525">
              <a:noFill/>
              <a:miter lim="800000"/>
              <a:headEnd/>
              <a:tailEnd/>
            </a:ln>
            <a:effectLst/>
          </p:spPr>
          <p:txBody>
            <a:bodyPr wrap="square">
              <a:spAutoFit/>
            </a:bodyPr>
            <a:lstStyle/>
            <a:p>
              <a:pPr>
                <a:spcBef>
                  <a:spcPct val="50000"/>
                </a:spcBef>
              </a:pPr>
              <a:r>
                <a:rPr lang="de-CH" sz="1400" i="1" dirty="0" smtClean="0">
                  <a:solidFill>
                    <a:srgbClr val="A50021"/>
                  </a:solidFill>
                  <a:latin typeface="+mn-lt"/>
                </a:rPr>
                <a:t>Vom Projektleiter definiert</a:t>
              </a:r>
              <a:endParaRPr lang="de-CH" sz="1400" i="1" dirty="0">
                <a:solidFill>
                  <a:srgbClr val="A50021"/>
                </a:solidFill>
                <a:latin typeface="+mn-lt"/>
              </a:endParaRPr>
            </a:p>
          </p:txBody>
        </p:sp>
      </p:grpSp>
      <p:grpSp>
        <p:nvGrpSpPr>
          <p:cNvPr id="12" name="Group 11"/>
          <p:cNvGrpSpPr/>
          <p:nvPr/>
        </p:nvGrpSpPr>
        <p:grpSpPr>
          <a:xfrm>
            <a:off x="6136200" y="869650"/>
            <a:ext cx="2520000" cy="2831699"/>
            <a:chOff x="6136200" y="905275"/>
            <a:chExt cx="2520000" cy="2831699"/>
          </a:xfrm>
        </p:grpSpPr>
        <p:pic>
          <p:nvPicPr>
            <p:cNvPr id="286725" name="Picture 5"/>
            <p:cNvPicPr preferRelativeResize="0">
              <a:picLocks noChangeArrowheads="1"/>
            </p:cNvPicPr>
            <p:nvPr/>
          </p:nvPicPr>
          <p:blipFill>
            <a:blip r:embed="rId5" cstate="print"/>
            <a:srcRect/>
            <a:stretch>
              <a:fillRect/>
            </a:stretch>
          </p:blipFill>
          <p:spPr bwMode="auto">
            <a:xfrm>
              <a:off x="6319800" y="905275"/>
              <a:ext cx="2152800" cy="2221200"/>
            </a:xfrm>
            <a:prstGeom prst="rect">
              <a:avLst/>
            </a:prstGeom>
            <a:noFill/>
            <a:ln>
              <a:noFill/>
            </a:ln>
            <a:effectLst/>
          </p:spPr>
        </p:pic>
        <p:sp>
          <p:nvSpPr>
            <p:cNvPr id="286728" name="Text Box 8"/>
            <p:cNvSpPr txBox="1">
              <a:spLocks noChangeArrowheads="1"/>
            </p:cNvSpPr>
            <p:nvPr/>
          </p:nvSpPr>
          <p:spPr bwMode="auto">
            <a:xfrm>
              <a:off x="6136200" y="3213099"/>
              <a:ext cx="2520000" cy="523875"/>
            </a:xfrm>
            <a:prstGeom prst="rect">
              <a:avLst/>
            </a:prstGeom>
            <a:noFill/>
            <a:ln w="9525">
              <a:noFill/>
              <a:miter lim="800000"/>
              <a:headEnd/>
              <a:tailEnd/>
            </a:ln>
            <a:effectLst/>
          </p:spPr>
          <p:txBody>
            <a:bodyPr>
              <a:spAutoFit/>
            </a:bodyPr>
            <a:lstStyle/>
            <a:p>
              <a:pPr>
                <a:spcBef>
                  <a:spcPct val="50000"/>
                </a:spcBef>
              </a:pPr>
              <a:r>
                <a:rPr lang="de-CH" sz="1400" i="1" dirty="0" smtClean="0">
                  <a:solidFill>
                    <a:srgbClr val="A50021"/>
                  </a:solidFill>
                  <a:latin typeface="+mn-lt"/>
                </a:rPr>
                <a:t>Von </a:t>
              </a:r>
              <a:r>
                <a:rPr lang="de-CH" sz="1400" i="1" dirty="0" smtClean="0">
                  <a:solidFill>
                    <a:srgbClr val="A50021"/>
                  </a:solidFill>
                  <a:latin typeface="+mn-lt"/>
                </a:rPr>
                <a:t>den System-Designern gestaltet</a:t>
              </a:r>
              <a:endParaRPr lang="de-CH" sz="1400" i="1" dirty="0">
                <a:solidFill>
                  <a:srgbClr val="A50021"/>
                </a:solidFill>
                <a:latin typeface="+mn-lt"/>
              </a:endParaRPr>
            </a:p>
          </p:txBody>
        </p:sp>
      </p:grpSp>
      <p:grpSp>
        <p:nvGrpSpPr>
          <p:cNvPr id="15" name="Group 14"/>
          <p:cNvGrpSpPr/>
          <p:nvPr/>
        </p:nvGrpSpPr>
        <p:grpSpPr>
          <a:xfrm>
            <a:off x="487800" y="3802775"/>
            <a:ext cx="2520000" cy="2739658"/>
            <a:chOff x="487800" y="3862150"/>
            <a:chExt cx="2520000" cy="2739658"/>
          </a:xfrm>
        </p:grpSpPr>
        <p:pic>
          <p:nvPicPr>
            <p:cNvPr id="286729" name="Picture 9"/>
            <p:cNvPicPr preferRelativeResize="0">
              <a:picLocks noChangeArrowheads="1"/>
            </p:cNvPicPr>
            <p:nvPr/>
          </p:nvPicPr>
          <p:blipFill>
            <a:blip r:embed="rId6" cstate="print"/>
            <a:srcRect/>
            <a:stretch>
              <a:fillRect/>
            </a:stretch>
          </p:blipFill>
          <p:spPr bwMode="auto">
            <a:xfrm>
              <a:off x="671400" y="3862150"/>
              <a:ext cx="2152800" cy="2221200"/>
            </a:xfrm>
            <a:prstGeom prst="rect">
              <a:avLst/>
            </a:prstGeom>
            <a:noFill/>
            <a:ln>
              <a:noFill/>
            </a:ln>
            <a:effectLst/>
          </p:spPr>
        </p:pic>
        <p:sp>
          <p:nvSpPr>
            <p:cNvPr id="286732" name="Text Box 12"/>
            <p:cNvSpPr txBox="1">
              <a:spLocks noChangeArrowheads="1"/>
            </p:cNvSpPr>
            <p:nvPr/>
          </p:nvSpPr>
          <p:spPr bwMode="auto">
            <a:xfrm>
              <a:off x="487800" y="6078350"/>
              <a:ext cx="2520000" cy="523458"/>
            </a:xfrm>
            <a:prstGeom prst="rect">
              <a:avLst/>
            </a:prstGeom>
            <a:noFill/>
            <a:ln w="9525">
              <a:noFill/>
              <a:miter lim="800000"/>
              <a:headEnd/>
              <a:tailEnd/>
            </a:ln>
            <a:effectLst/>
          </p:spPr>
          <p:txBody>
            <a:bodyPr>
              <a:spAutoFit/>
            </a:bodyPr>
            <a:lstStyle/>
            <a:p>
              <a:pPr>
                <a:spcBef>
                  <a:spcPct val="50000"/>
                </a:spcBef>
              </a:pPr>
              <a:r>
                <a:rPr lang="de-CH" sz="1400" i="1" dirty="0" smtClean="0">
                  <a:solidFill>
                    <a:srgbClr val="A50021"/>
                  </a:solidFill>
                  <a:latin typeface="+mn-lt"/>
                </a:rPr>
                <a:t>Von den Programmierern implementiert</a:t>
              </a:r>
              <a:endParaRPr lang="de-CH" sz="1400" i="1" dirty="0">
                <a:solidFill>
                  <a:srgbClr val="A50021"/>
                </a:solidFill>
                <a:latin typeface="+mn-lt"/>
              </a:endParaRPr>
            </a:p>
          </p:txBody>
        </p:sp>
      </p:grpSp>
      <p:grpSp>
        <p:nvGrpSpPr>
          <p:cNvPr id="14" name="Group 13"/>
          <p:cNvGrpSpPr/>
          <p:nvPr/>
        </p:nvGrpSpPr>
        <p:grpSpPr>
          <a:xfrm>
            <a:off x="3312000" y="3802775"/>
            <a:ext cx="2520000" cy="2631817"/>
            <a:chOff x="3312000" y="3862150"/>
            <a:chExt cx="2520000" cy="2631817"/>
          </a:xfrm>
        </p:grpSpPr>
        <p:pic>
          <p:nvPicPr>
            <p:cNvPr id="286730" name="Picture 10"/>
            <p:cNvPicPr preferRelativeResize="0">
              <a:picLocks noChangeArrowheads="1"/>
            </p:cNvPicPr>
            <p:nvPr/>
          </p:nvPicPr>
          <p:blipFill>
            <a:blip r:embed="rId7" cstate="print"/>
            <a:srcRect/>
            <a:stretch>
              <a:fillRect/>
            </a:stretch>
          </p:blipFill>
          <p:spPr bwMode="auto">
            <a:xfrm>
              <a:off x="3495600" y="3862150"/>
              <a:ext cx="2152800" cy="2221200"/>
            </a:xfrm>
            <a:prstGeom prst="rect">
              <a:avLst/>
            </a:prstGeom>
            <a:noFill/>
            <a:ln w="9525">
              <a:noFill/>
              <a:miter lim="800000"/>
              <a:headEnd/>
              <a:tailEnd/>
            </a:ln>
            <a:effectLst/>
          </p:spPr>
        </p:pic>
        <p:sp>
          <p:nvSpPr>
            <p:cNvPr id="286733" name="Text Box 13"/>
            <p:cNvSpPr txBox="1">
              <a:spLocks noChangeArrowheads="1"/>
            </p:cNvSpPr>
            <p:nvPr/>
          </p:nvSpPr>
          <p:spPr bwMode="auto">
            <a:xfrm>
              <a:off x="3312000" y="6186192"/>
              <a:ext cx="2520000" cy="307775"/>
            </a:xfrm>
            <a:prstGeom prst="rect">
              <a:avLst/>
            </a:prstGeom>
            <a:noFill/>
            <a:ln w="9525">
              <a:noFill/>
              <a:miter lim="800000"/>
              <a:headEnd/>
              <a:tailEnd/>
            </a:ln>
            <a:effectLst/>
          </p:spPr>
          <p:txBody>
            <a:bodyPr>
              <a:spAutoFit/>
            </a:bodyPr>
            <a:lstStyle/>
            <a:p>
              <a:pPr>
                <a:spcBef>
                  <a:spcPct val="50000"/>
                </a:spcBef>
              </a:pPr>
              <a:r>
                <a:rPr lang="de-CH" sz="1400" i="1" dirty="0" smtClean="0">
                  <a:solidFill>
                    <a:srgbClr val="A50021"/>
                  </a:solidFill>
                  <a:latin typeface="+mn-lt"/>
                </a:rPr>
                <a:t>Von </a:t>
              </a:r>
              <a:r>
                <a:rPr lang="de-CH" sz="1400" i="1" dirty="0" smtClean="0">
                  <a:solidFill>
                    <a:srgbClr val="A50021"/>
                  </a:solidFill>
                  <a:latin typeface="+mn-lt"/>
                </a:rPr>
                <a:t>den </a:t>
              </a:r>
              <a:r>
                <a:rPr lang="de-CH" sz="1400" i="1" dirty="0" err="1" smtClean="0">
                  <a:solidFill>
                    <a:srgbClr val="A50021"/>
                  </a:solidFill>
                  <a:latin typeface="+mn-lt"/>
                </a:rPr>
                <a:t>Admins</a:t>
              </a:r>
              <a:r>
                <a:rPr lang="de-CH" sz="1400" i="1" dirty="0" smtClean="0">
                  <a:solidFill>
                    <a:srgbClr val="A50021"/>
                  </a:solidFill>
                  <a:latin typeface="+mn-lt"/>
                </a:rPr>
                <a:t> </a:t>
              </a:r>
              <a:r>
                <a:rPr lang="de-CH" sz="1400" i="1" dirty="0" smtClean="0">
                  <a:solidFill>
                    <a:srgbClr val="A50021"/>
                  </a:solidFill>
                  <a:latin typeface="+mn-lt"/>
                </a:rPr>
                <a:t>installiert</a:t>
              </a:r>
              <a:endParaRPr lang="de-CH" sz="1400" i="1" dirty="0">
                <a:solidFill>
                  <a:srgbClr val="A50021"/>
                </a:solidFill>
                <a:latin typeface="+mn-lt"/>
              </a:endParaRPr>
            </a:p>
          </p:txBody>
        </p:sp>
      </p:grpSp>
      <p:grpSp>
        <p:nvGrpSpPr>
          <p:cNvPr id="13" name="Group 12"/>
          <p:cNvGrpSpPr/>
          <p:nvPr/>
        </p:nvGrpSpPr>
        <p:grpSpPr>
          <a:xfrm>
            <a:off x="6040852" y="3802775"/>
            <a:ext cx="2520000" cy="2847262"/>
            <a:chOff x="6040852" y="3862150"/>
            <a:chExt cx="2520000" cy="2847262"/>
          </a:xfrm>
        </p:grpSpPr>
        <p:pic>
          <p:nvPicPr>
            <p:cNvPr id="286731" name="Picture 11"/>
            <p:cNvPicPr preferRelativeResize="0">
              <a:picLocks noChangeArrowheads="1"/>
            </p:cNvPicPr>
            <p:nvPr/>
          </p:nvPicPr>
          <p:blipFill>
            <a:blip r:embed="rId8" cstate="print"/>
            <a:srcRect/>
            <a:stretch>
              <a:fillRect/>
            </a:stretch>
          </p:blipFill>
          <p:spPr bwMode="auto">
            <a:xfrm>
              <a:off x="6319800" y="3862150"/>
              <a:ext cx="2152800" cy="2221200"/>
            </a:xfrm>
            <a:prstGeom prst="rect">
              <a:avLst/>
            </a:prstGeom>
            <a:noFill/>
            <a:ln w="9525">
              <a:noFill/>
              <a:miter lim="800000"/>
              <a:headEnd/>
              <a:tailEnd/>
            </a:ln>
            <a:effectLst/>
          </p:spPr>
        </p:pic>
        <p:sp>
          <p:nvSpPr>
            <p:cNvPr id="286734" name="Text Box 14"/>
            <p:cNvSpPr txBox="1">
              <a:spLocks noChangeArrowheads="1"/>
            </p:cNvSpPr>
            <p:nvPr/>
          </p:nvSpPr>
          <p:spPr bwMode="auto">
            <a:xfrm>
              <a:off x="6040852" y="6186192"/>
              <a:ext cx="2520000" cy="523220"/>
            </a:xfrm>
            <a:prstGeom prst="rect">
              <a:avLst/>
            </a:prstGeom>
            <a:noFill/>
            <a:ln w="9525">
              <a:noFill/>
              <a:miter lim="800000"/>
              <a:headEnd/>
              <a:tailEnd/>
            </a:ln>
            <a:effectLst/>
          </p:spPr>
          <p:txBody>
            <a:bodyPr>
              <a:spAutoFit/>
            </a:bodyPr>
            <a:lstStyle/>
            <a:p>
              <a:pPr>
                <a:spcBef>
                  <a:spcPct val="50000"/>
                </a:spcBef>
              </a:pPr>
              <a:r>
                <a:rPr lang="de-CH" sz="1400" i="1" dirty="0" smtClean="0">
                  <a:solidFill>
                    <a:srgbClr val="A50021"/>
                  </a:solidFill>
                  <a:latin typeface="+mn-lt"/>
                </a:rPr>
                <a:t>Was der Benutzer wollte</a:t>
              </a:r>
              <a:endParaRPr lang="de-CH" sz="1400" i="1" dirty="0">
                <a:solidFill>
                  <a:srgbClr val="A50021"/>
                </a:solidFill>
                <a:latin typeface="+mn-lt"/>
              </a:endParaRPr>
            </a:p>
          </p:txBody>
        </p:sp>
      </p:grpSp>
      <p:sp>
        <p:nvSpPr>
          <p:cNvPr id="286735" name="Text Box 15"/>
          <p:cNvSpPr txBox="1">
            <a:spLocks noChangeArrowheads="1"/>
          </p:cNvSpPr>
          <p:nvPr/>
        </p:nvSpPr>
        <p:spPr bwMode="auto">
          <a:xfrm>
            <a:off x="5392202" y="6493967"/>
            <a:ext cx="3168650" cy="276999"/>
          </a:xfrm>
          <a:prstGeom prst="rect">
            <a:avLst/>
          </a:prstGeom>
          <a:noFill/>
          <a:ln w="9525">
            <a:noFill/>
            <a:miter lim="800000"/>
            <a:headEnd/>
            <a:tailEnd/>
          </a:ln>
          <a:effectLst/>
        </p:spPr>
        <p:txBody>
          <a:bodyPr>
            <a:spAutoFit/>
          </a:bodyPr>
          <a:lstStyle/>
          <a:p>
            <a:pPr algn="r">
              <a:spcBef>
                <a:spcPct val="50000"/>
              </a:spcBef>
            </a:pPr>
            <a:r>
              <a:rPr lang="de-CH" sz="1200" b="1" smtClean="0">
                <a:latin typeface="+mn-lt"/>
              </a:rPr>
              <a:t>(Pre-1970 </a:t>
            </a:r>
            <a:r>
              <a:rPr lang="de-CH" sz="1200" b="1">
                <a:latin typeface="+mn-lt"/>
              </a:rPr>
              <a:t>C</a:t>
            </a:r>
            <a:r>
              <a:rPr lang="de-CH" sz="1200" b="1" smtClean="0">
                <a:latin typeface="+mn-lt"/>
              </a:rPr>
              <a:t>artoon; Quelle unbekannt)</a:t>
            </a:r>
            <a:endParaRPr lang="de-CH" sz="1200">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r>
              <a:rPr lang="de-CH" dirty="0" smtClean="0"/>
              <a:t>Eine modernere Variante</a:t>
            </a:r>
            <a:endParaRPr lang="de-CH" dirty="0"/>
          </a:p>
        </p:txBody>
      </p:sp>
      <p:pic>
        <p:nvPicPr>
          <p:cNvPr id="490500" name="Picture 4"/>
          <p:cNvPicPr>
            <a:picLocks noChangeAspect="1" noChangeArrowheads="1"/>
          </p:cNvPicPr>
          <p:nvPr/>
        </p:nvPicPr>
        <p:blipFill>
          <a:blip r:embed="rId3" cstate="print"/>
          <a:srcRect/>
          <a:stretch>
            <a:fillRect/>
          </a:stretch>
        </p:blipFill>
        <p:spPr bwMode="auto">
          <a:xfrm>
            <a:off x="606425" y="787400"/>
            <a:ext cx="7845425" cy="5843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de-CH" dirty="0" smtClean="0"/>
              <a:t>Das </a:t>
            </a:r>
            <a:r>
              <a:rPr lang="de-CH" dirty="0" err="1" smtClean="0"/>
              <a:t>Spiralenmodell</a:t>
            </a:r>
            <a:r>
              <a:rPr lang="de-CH" dirty="0" smtClean="0"/>
              <a:t> (Boehm)</a:t>
            </a:r>
            <a:endParaRPr lang="de-CH" dirty="0"/>
          </a:p>
        </p:txBody>
      </p:sp>
      <p:sp>
        <p:nvSpPr>
          <p:cNvPr id="280579" name="Rectangle 3"/>
          <p:cNvSpPr>
            <a:spLocks noGrp="1" noChangeArrowheads="1"/>
          </p:cNvSpPr>
          <p:nvPr>
            <p:ph type="body" idx="1"/>
          </p:nvPr>
        </p:nvSpPr>
        <p:spPr/>
        <p:txBody>
          <a:bodyPr/>
          <a:lstStyle/>
          <a:p>
            <a:r>
              <a:rPr lang="de-CH" dirty="0" smtClean="0"/>
              <a:t>Einen dem Wasserfall-Modell ähnlichen Ansatz auf aufeinanderfolgende Prototypen anwenden</a:t>
            </a:r>
            <a:endParaRPr lang="de-CH" dirty="0"/>
          </a:p>
        </p:txBody>
      </p:sp>
      <p:sp>
        <p:nvSpPr>
          <p:cNvPr id="280580" name="Freeform 4"/>
          <p:cNvSpPr>
            <a:spLocks/>
          </p:cNvSpPr>
          <p:nvPr/>
        </p:nvSpPr>
        <p:spPr bwMode="auto">
          <a:xfrm>
            <a:off x="1471613" y="2813050"/>
            <a:ext cx="3981450" cy="3521075"/>
          </a:xfrm>
          <a:custGeom>
            <a:avLst/>
            <a:gdLst/>
            <a:ahLst/>
            <a:cxnLst>
              <a:cxn ang="0">
                <a:pos x="1226" y="1179"/>
              </a:cxn>
              <a:cxn ang="0">
                <a:pos x="1714" y="1002"/>
              </a:cxn>
              <a:cxn ang="0">
                <a:pos x="1740" y="1498"/>
              </a:cxn>
              <a:cxn ang="0">
                <a:pos x="1173" y="1569"/>
              </a:cxn>
              <a:cxn ang="0">
                <a:pos x="774" y="922"/>
              </a:cxn>
              <a:cxn ang="0">
                <a:pos x="1590" y="426"/>
              </a:cxn>
              <a:cxn ang="0">
                <a:pos x="2467" y="1241"/>
              </a:cxn>
              <a:cxn ang="0">
                <a:pos x="1838" y="1914"/>
              </a:cxn>
              <a:cxn ang="0">
                <a:pos x="597" y="1976"/>
              </a:cxn>
              <a:cxn ang="0">
                <a:pos x="145" y="461"/>
              </a:cxn>
              <a:cxn ang="0">
                <a:pos x="1466" y="0"/>
              </a:cxn>
            </a:cxnLst>
            <a:rect l="0" t="0" r="r" b="b"/>
            <a:pathLst>
              <a:path w="2508" h="2218">
                <a:moveTo>
                  <a:pt x="1226" y="1179"/>
                </a:moveTo>
                <a:cubicBezTo>
                  <a:pt x="1427" y="1064"/>
                  <a:pt x="1628" y="949"/>
                  <a:pt x="1714" y="1002"/>
                </a:cubicBezTo>
                <a:cubicBezTo>
                  <a:pt x="1800" y="1055"/>
                  <a:pt x="1830" y="1404"/>
                  <a:pt x="1740" y="1498"/>
                </a:cubicBezTo>
                <a:cubicBezTo>
                  <a:pt x="1650" y="1592"/>
                  <a:pt x="1334" y="1665"/>
                  <a:pt x="1173" y="1569"/>
                </a:cubicBezTo>
                <a:cubicBezTo>
                  <a:pt x="1012" y="1473"/>
                  <a:pt x="705" y="1112"/>
                  <a:pt x="774" y="922"/>
                </a:cubicBezTo>
                <a:cubicBezTo>
                  <a:pt x="843" y="732"/>
                  <a:pt x="1308" y="373"/>
                  <a:pt x="1590" y="426"/>
                </a:cubicBezTo>
                <a:cubicBezTo>
                  <a:pt x="1872" y="479"/>
                  <a:pt x="2426" y="993"/>
                  <a:pt x="2467" y="1241"/>
                </a:cubicBezTo>
                <a:cubicBezTo>
                  <a:pt x="2508" y="1489"/>
                  <a:pt x="2150" y="1792"/>
                  <a:pt x="1838" y="1914"/>
                </a:cubicBezTo>
                <a:cubicBezTo>
                  <a:pt x="1526" y="2036"/>
                  <a:pt x="879" y="2218"/>
                  <a:pt x="597" y="1976"/>
                </a:cubicBezTo>
                <a:cubicBezTo>
                  <a:pt x="315" y="1734"/>
                  <a:pt x="0" y="790"/>
                  <a:pt x="145" y="461"/>
                </a:cubicBezTo>
                <a:cubicBezTo>
                  <a:pt x="290" y="132"/>
                  <a:pt x="878" y="66"/>
                  <a:pt x="1466" y="0"/>
                </a:cubicBezTo>
              </a:path>
            </a:pathLst>
          </a:custGeom>
          <a:noFill/>
          <a:ln w="28575" cmpd="sng">
            <a:solidFill>
              <a:srgbClr val="A50021"/>
            </a:solidFill>
            <a:round/>
            <a:headEnd/>
            <a:tailEnd type="stealth" w="lg" len="lg"/>
          </a:ln>
          <a:effectLst/>
        </p:spPr>
        <p:txBody>
          <a:bodyPr/>
          <a:lstStyle/>
          <a:p>
            <a:endParaRPr lang="de-CH">
              <a:latin typeface="+mn-lt"/>
            </a:endParaRPr>
          </a:p>
        </p:txBody>
      </p:sp>
      <p:sp>
        <p:nvSpPr>
          <p:cNvPr id="280581" name="Line 5"/>
          <p:cNvSpPr>
            <a:spLocks noChangeShapeType="1"/>
          </p:cNvSpPr>
          <p:nvPr/>
        </p:nvSpPr>
        <p:spPr bwMode="auto">
          <a:xfrm flipV="1">
            <a:off x="2700338" y="4725988"/>
            <a:ext cx="465137" cy="268287"/>
          </a:xfrm>
          <a:prstGeom prst="line">
            <a:avLst/>
          </a:prstGeom>
          <a:noFill/>
          <a:ln w="28575">
            <a:solidFill>
              <a:schemeClr val="accent2"/>
            </a:solidFill>
            <a:round/>
            <a:headEnd/>
            <a:tailEnd/>
          </a:ln>
          <a:effectLst/>
        </p:spPr>
        <p:txBody>
          <a:bodyPr/>
          <a:lstStyle/>
          <a:p>
            <a:endParaRPr lang="de-CH">
              <a:latin typeface="+mn-lt"/>
            </a:endParaRPr>
          </a:p>
        </p:txBody>
      </p:sp>
      <p:sp>
        <p:nvSpPr>
          <p:cNvPr id="280582" name="Line 6"/>
          <p:cNvSpPr>
            <a:spLocks noChangeShapeType="1"/>
          </p:cNvSpPr>
          <p:nvPr/>
        </p:nvSpPr>
        <p:spPr bwMode="auto">
          <a:xfrm flipV="1">
            <a:off x="1752600" y="5149850"/>
            <a:ext cx="465138" cy="268288"/>
          </a:xfrm>
          <a:prstGeom prst="line">
            <a:avLst/>
          </a:prstGeom>
          <a:noFill/>
          <a:ln w="28575">
            <a:solidFill>
              <a:schemeClr val="accent2"/>
            </a:solidFill>
            <a:round/>
            <a:headEnd/>
            <a:tailEnd/>
          </a:ln>
          <a:effectLst/>
        </p:spPr>
        <p:txBody>
          <a:bodyPr/>
          <a:lstStyle/>
          <a:p>
            <a:endParaRPr lang="de-CH">
              <a:latin typeface="+mn-lt"/>
            </a:endParaRPr>
          </a:p>
        </p:txBody>
      </p:sp>
      <p:sp>
        <p:nvSpPr>
          <p:cNvPr id="280583" name="Text Box 7"/>
          <p:cNvSpPr txBox="1">
            <a:spLocks noChangeArrowheads="1"/>
          </p:cNvSpPr>
          <p:nvPr/>
        </p:nvSpPr>
        <p:spPr bwMode="auto">
          <a:xfrm>
            <a:off x="3030538" y="4791075"/>
            <a:ext cx="1481137" cy="396875"/>
          </a:xfrm>
          <a:prstGeom prst="rect">
            <a:avLst/>
          </a:prstGeom>
          <a:noFill/>
          <a:ln w="9525">
            <a:noFill/>
            <a:miter lim="800000"/>
            <a:headEnd/>
            <a:tailEnd/>
          </a:ln>
          <a:effectLst/>
        </p:spPr>
        <p:txBody>
          <a:bodyPr wrap="none">
            <a:spAutoFit/>
          </a:bodyPr>
          <a:lstStyle/>
          <a:p>
            <a:r>
              <a:rPr lang="de-CH" sz="2000" smtClean="0">
                <a:latin typeface="+mn-lt"/>
              </a:rPr>
              <a:t>Iteration 1</a:t>
            </a:r>
            <a:endParaRPr lang="de-CH" sz="2000">
              <a:latin typeface="+mn-lt"/>
            </a:endParaRPr>
          </a:p>
        </p:txBody>
      </p:sp>
      <p:sp>
        <p:nvSpPr>
          <p:cNvPr id="280584" name="Text Box 8"/>
          <p:cNvSpPr txBox="1">
            <a:spLocks noChangeArrowheads="1"/>
          </p:cNvSpPr>
          <p:nvPr/>
        </p:nvSpPr>
        <p:spPr bwMode="auto">
          <a:xfrm>
            <a:off x="2482850" y="5572125"/>
            <a:ext cx="1522413" cy="396875"/>
          </a:xfrm>
          <a:prstGeom prst="rect">
            <a:avLst/>
          </a:prstGeom>
          <a:noFill/>
          <a:ln w="9525">
            <a:noFill/>
            <a:miter lim="800000"/>
            <a:headEnd/>
            <a:tailEnd/>
          </a:ln>
          <a:effectLst/>
        </p:spPr>
        <p:txBody>
          <a:bodyPr wrap="none">
            <a:spAutoFit/>
          </a:bodyPr>
          <a:lstStyle/>
          <a:p>
            <a:r>
              <a:rPr lang="de-CH" sz="2000" smtClean="0">
                <a:latin typeface="+mn-lt"/>
              </a:rPr>
              <a:t>Iteration 2</a:t>
            </a:r>
            <a:endParaRPr lang="de-CH" sz="2000">
              <a:latin typeface="+mn-lt"/>
            </a:endParaRPr>
          </a:p>
        </p:txBody>
      </p:sp>
      <p:sp>
        <p:nvSpPr>
          <p:cNvPr id="280585" name="Text Box 9"/>
          <p:cNvSpPr txBox="1">
            <a:spLocks noChangeArrowheads="1"/>
          </p:cNvSpPr>
          <p:nvPr/>
        </p:nvSpPr>
        <p:spPr bwMode="auto">
          <a:xfrm>
            <a:off x="1736725" y="3429000"/>
            <a:ext cx="1522413" cy="396875"/>
          </a:xfrm>
          <a:prstGeom prst="rect">
            <a:avLst/>
          </a:prstGeom>
          <a:noFill/>
          <a:ln w="9525">
            <a:noFill/>
            <a:miter lim="800000"/>
            <a:headEnd/>
            <a:tailEnd/>
          </a:ln>
          <a:effectLst/>
        </p:spPr>
        <p:txBody>
          <a:bodyPr wrap="none">
            <a:spAutoFit/>
          </a:bodyPr>
          <a:lstStyle/>
          <a:p>
            <a:r>
              <a:rPr lang="de-CH" sz="2000" smtClean="0">
                <a:latin typeface="+mn-lt"/>
              </a:rPr>
              <a:t>Iteration 3</a:t>
            </a:r>
            <a:endParaRPr lang="de-CH" sz="2000">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de-CH" smtClean="0"/>
              <a:t>Das Spiralenmodell</a:t>
            </a:r>
            <a:endParaRPr lang="de-CH"/>
          </a:p>
        </p:txBody>
      </p:sp>
      <p:pic>
        <p:nvPicPr>
          <p:cNvPr id="5" name="Picture 6"/>
          <p:cNvPicPr>
            <a:picLocks noChangeAspect="1" noChangeArrowheads="1"/>
          </p:cNvPicPr>
          <p:nvPr/>
        </p:nvPicPr>
        <p:blipFill>
          <a:blip r:embed="rId3" cstate="print"/>
          <a:srcRect/>
          <a:stretch>
            <a:fillRect/>
          </a:stretch>
        </p:blipFill>
        <p:spPr bwMode="auto">
          <a:xfrm>
            <a:off x="1152000" y="780778"/>
            <a:ext cx="6840000" cy="56284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248400" y="115200"/>
            <a:ext cx="7726363" cy="435600"/>
          </a:xfrm>
        </p:spPr>
        <p:txBody>
          <a:bodyPr/>
          <a:lstStyle/>
          <a:p>
            <a:r>
              <a:rPr lang="de-CH" smtClean="0"/>
              <a:t>Nahtlose, schrittweise Entwicklung</a:t>
            </a:r>
            <a:endParaRPr lang="de-CH"/>
          </a:p>
        </p:txBody>
      </p:sp>
      <p:sp>
        <p:nvSpPr>
          <p:cNvPr id="288771" name="Rectangle 3"/>
          <p:cNvSpPr>
            <a:spLocks noGrp="1" noChangeArrowheads="1"/>
          </p:cNvSpPr>
          <p:nvPr>
            <p:ph type="body" idx="1"/>
          </p:nvPr>
        </p:nvSpPr>
        <p:spPr>
          <a:xfrm>
            <a:off x="228600" y="1266825"/>
            <a:ext cx="8686800" cy="4419600"/>
          </a:xfrm>
        </p:spPr>
        <p:txBody>
          <a:bodyPr/>
          <a:lstStyle/>
          <a:p>
            <a:pPr>
              <a:lnSpc>
                <a:spcPct val="90000"/>
              </a:lnSpc>
            </a:pPr>
            <a:r>
              <a:rPr lang="de-CH" sz="2000" dirty="0" smtClean="0"/>
              <a:t>Die Eiffel-Sicht</a:t>
            </a:r>
          </a:p>
          <a:p>
            <a:pPr>
              <a:lnSpc>
                <a:spcPct val="90000"/>
              </a:lnSpc>
            </a:pPr>
            <a:endParaRPr lang="de-CH" sz="2000" dirty="0" smtClean="0"/>
          </a:p>
          <a:p>
            <a:pPr lvl="1">
              <a:lnSpc>
                <a:spcPct val="90000"/>
              </a:lnSpc>
            </a:pPr>
            <a:r>
              <a:rPr lang="de-CH" sz="2000" dirty="0" smtClean="0"/>
              <a:t>Eine einzige durchgehende und einheitliche Notation, </a:t>
            </a:r>
            <a:r>
              <a:rPr lang="de-CH" sz="2000" dirty="0" smtClean="0"/>
              <a:t>Werkzeuge, Konzepte, </a:t>
            </a:r>
            <a:r>
              <a:rPr lang="de-CH" sz="2000" dirty="0" smtClean="0"/>
              <a:t>und Prinzipien</a:t>
            </a:r>
          </a:p>
          <a:p>
            <a:pPr lvl="1">
              <a:lnSpc>
                <a:spcPct val="90000"/>
              </a:lnSpc>
            </a:pPr>
            <a:r>
              <a:rPr lang="de-CH" sz="2000" dirty="0" smtClean="0"/>
              <a:t>Beständige, schrittweise Entwicklung</a:t>
            </a:r>
          </a:p>
          <a:p>
            <a:pPr lvl="1">
              <a:lnSpc>
                <a:spcPct val="90000"/>
              </a:lnSpc>
            </a:pPr>
            <a:r>
              <a:rPr lang="de-CH" sz="2000" dirty="0" smtClean="0"/>
              <a:t>Modell, Implementation und Dokumentation konsistent halten</a:t>
            </a:r>
          </a:p>
          <a:p>
            <a:pPr>
              <a:lnSpc>
                <a:spcPct val="90000"/>
              </a:lnSpc>
            </a:pPr>
            <a:endParaRPr lang="de-CH" sz="2000" dirty="0" smtClean="0"/>
          </a:p>
          <a:p>
            <a:pPr>
              <a:lnSpc>
                <a:spcPct val="90000"/>
              </a:lnSpc>
            </a:pPr>
            <a:r>
              <a:rPr lang="de-CH" sz="2000" dirty="0" smtClean="0"/>
              <a:t>Umkehrbarkeit: Man kann vor- und zurückgehen</a:t>
            </a:r>
            <a:endParaRPr lang="de-CH" sz="200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248400" y="115200"/>
            <a:ext cx="7785100" cy="435600"/>
          </a:xfrm>
        </p:spPr>
        <p:txBody>
          <a:bodyPr/>
          <a:lstStyle/>
          <a:p>
            <a:r>
              <a:rPr lang="de-CH" smtClean="0"/>
              <a:t>Nahtlose Entwicklung</a:t>
            </a:r>
            <a:endParaRPr lang="de-CH"/>
          </a:p>
        </p:txBody>
      </p:sp>
      <p:sp>
        <p:nvSpPr>
          <p:cNvPr id="532483" name="Rectangle 3"/>
          <p:cNvSpPr>
            <a:spLocks noGrp="1" noChangeArrowheads="1"/>
          </p:cNvSpPr>
          <p:nvPr>
            <p:ph type="body" idx="1"/>
          </p:nvPr>
        </p:nvSpPr>
        <p:spPr>
          <a:xfrm>
            <a:off x="233363" y="2068513"/>
            <a:ext cx="4879975" cy="2951162"/>
          </a:xfrm>
        </p:spPr>
        <p:txBody>
          <a:bodyPr/>
          <a:lstStyle/>
          <a:p>
            <a:pPr marL="265113" indent="-265113">
              <a:lnSpc>
                <a:spcPct val="90000"/>
              </a:lnSpc>
              <a:buClr>
                <a:srgbClr val="A50021"/>
              </a:buClr>
              <a:buSzPct val="80000"/>
              <a:buFont typeface="Wingdings" pitchFamily="2" charset="2"/>
              <a:buChar char="Ø"/>
            </a:pPr>
            <a:r>
              <a:rPr lang="de-CH" smtClean="0"/>
              <a:t>Eine Notation, Werkzeuge, Konzepte, Prinzipien</a:t>
            </a:r>
          </a:p>
          <a:p>
            <a:pPr marL="265113" indent="-265113">
              <a:lnSpc>
                <a:spcPct val="90000"/>
              </a:lnSpc>
              <a:buClr>
                <a:srgbClr val="A50021"/>
              </a:buClr>
              <a:buSzPct val="80000"/>
              <a:buFont typeface="Wingdings" pitchFamily="2" charset="2"/>
              <a:buChar char="Ø"/>
            </a:pPr>
            <a:r>
              <a:rPr lang="de-CH" smtClean="0"/>
              <a:t>Beständige, schrittweise Entwicklung</a:t>
            </a:r>
          </a:p>
          <a:p>
            <a:pPr marL="265113" indent="-265113">
              <a:lnSpc>
                <a:spcPct val="90000"/>
              </a:lnSpc>
              <a:buClr>
                <a:srgbClr val="A50021"/>
              </a:buClr>
              <a:buSzPct val="80000"/>
              <a:buFont typeface="Wingdings" pitchFamily="2" charset="2"/>
              <a:buChar char="Ø"/>
            </a:pPr>
            <a:r>
              <a:rPr lang="de-CH" smtClean="0"/>
              <a:t>Modell, Implementation und Dokumentation konsistent halten</a:t>
            </a:r>
          </a:p>
          <a:p>
            <a:pPr marL="265113" indent="-265113">
              <a:lnSpc>
                <a:spcPct val="90000"/>
              </a:lnSpc>
              <a:buClr>
                <a:srgbClr val="A50021"/>
              </a:buClr>
              <a:buSzPct val="80000"/>
              <a:buFont typeface="Wingdings" pitchFamily="2" charset="2"/>
              <a:buChar char="Ø"/>
            </a:pPr>
            <a:r>
              <a:rPr lang="de-CH" smtClean="0">
                <a:solidFill>
                  <a:srgbClr val="990000"/>
                </a:solidFill>
              </a:rPr>
              <a:t>Umkehrbarkeit</a:t>
            </a:r>
            <a:r>
              <a:rPr lang="de-CH" smtClean="0"/>
              <a:t>: Man kann vor- und zurückgehen</a:t>
            </a:r>
          </a:p>
        </p:txBody>
      </p:sp>
      <p:sp>
        <p:nvSpPr>
          <p:cNvPr id="532484" name="Freeform 4"/>
          <p:cNvSpPr>
            <a:spLocks/>
          </p:cNvSpPr>
          <p:nvPr/>
        </p:nvSpPr>
        <p:spPr bwMode="auto">
          <a:xfrm>
            <a:off x="6418263" y="1635125"/>
            <a:ext cx="871537" cy="3735388"/>
          </a:xfrm>
          <a:custGeom>
            <a:avLst/>
            <a:gdLst/>
            <a:ahLst/>
            <a:cxnLst>
              <a:cxn ang="0">
                <a:pos x="0" y="2353"/>
              </a:cxn>
              <a:cxn ang="0">
                <a:pos x="365" y="1996"/>
              </a:cxn>
              <a:cxn ang="0">
                <a:pos x="530" y="1370"/>
              </a:cxn>
              <a:cxn ang="0">
                <a:pos x="480" y="329"/>
              </a:cxn>
              <a:cxn ang="0">
                <a:pos x="308" y="0"/>
              </a:cxn>
            </a:cxnLst>
            <a:rect l="0" t="0" r="r" b="b"/>
            <a:pathLst>
              <a:path w="549" h="2353">
                <a:moveTo>
                  <a:pt x="0" y="2353"/>
                </a:moveTo>
                <a:cubicBezTo>
                  <a:pt x="61" y="2294"/>
                  <a:pt x="277" y="2160"/>
                  <a:pt x="365" y="1996"/>
                </a:cubicBezTo>
                <a:cubicBezTo>
                  <a:pt x="453" y="1832"/>
                  <a:pt x="511" y="1648"/>
                  <a:pt x="530" y="1370"/>
                </a:cubicBezTo>
                <a:cubicBezTo>
                  <a:pt x="549" y="1092"/>
                  <a:pt x="517" y="556"/>
                  <a:pt x="480" y="329"/>
                </a:cubicBezTo>
                <a:cubicBezTo>
                  <a:pt x="443" y="101"/>
                  <a:pt x="344" y="68"/>
                  <a:pt x="308" y="0"/>
                </a:cubicBezTo>
              </a:path>
            </a:pathLst>
          </a:custGeom>
          <a:noFill/>
          <a:ln w="38100" cmpd="sng">
            <a:solidFill>
              <a:srgbClr val="990000"/>
            </a:solidFill>
            <a:round/>
            <a:headEnd type="none" w="med" len="med"/>
            <a:tailEnd type="triangle" w="med" len="med"/>
          </a:ln>
          <a:effectLst/>
        </p:spPr>
        <p:txBody>
          <a:bodyPr/>
          <a:lstStyle/>
          <a:p>
            <a:endParaRPr lang="de-CH">
              <a:latin typeface="+mn-lt"/>
            </a:endParaRPr>
          </a:p>
        </p:txBody>
      </p:sp>
      <p:sp>
        <p:nvSpPr>
          <p:cNvPr id="532485" name="Text Box 5"/>
          <p:cNvSpPr txBox="1">
            <a:spLocks noChangeArrowheads="1"/>
          </p:cNvSpPr>
          <p:nvPr/>
        </p:nvSpPr>
        <p:spPr bwMode="auto">
          <a:xfrm>
            <a:off x="7308850" y="860425"/>
            <a:ext cx="1584325" cy="304800"/>
          </a:xfrm>
          <a:prstGeom prst="rect">
            <a:avLst/>
          </a:prstGeom>
          <a:noFill/>
          <a:ln w="9525">
            <a:noFill/>
            <a:miter lim="800000"/>
            <a:headEnd/>
            <a:tailEnd/>
          </a:ln>
          <a:effectLst/>
        </p:spPr>
        <p:txBody>
          <a:bodyPr>
            <a:spAutoFit/>
          </a:bodyPr>
          <a:lstStyle/>
          <a:p>
            <a:pPr>
              <a:spcBef>
                <a:spcPct val="50000"/>
              </a:spcBef>
            </a:pPr>
            <a:r>
              <a:rPr lang="de-CH" sz="1400" smtClean="0">
                <a:latin typeface="+mn-lt"/>
              </a:rPr>
              <a:t>Beispielklassen:</a:t>
            </a:r>
            <a:endParaRPr lang="de-CH" sz="1400">
              <a:latin typeface="+mn-lt"/>
            </a:endParaRPr>
          </a:p>
        </p:txBody>
      </p:sp>
      <p:sp>
        <p:nvSpPr>
          <p:cNvPr id="532486" name="Text Box 6"/>
          <p:cNvSpPr txBox="1">
            <a:spLocks noChangeArrowheads="1"/>
          </p:cNvSpPr>
          <p:nvPr/>
        </p:nvSpPr>
        <p:spPr bwMode="auto">
          <a:xfrm>
            <a:off x="7370763" y="1362075"/>
            <a:ext cx="1681162" cy="430887"/>
          </a:xfrm>
          <a:prstGeom prst="rect">
            <a:avLst/>
          </a:prstGeom>
          <a:noFill/>
          <a:ln w="9525">
            <a:noFill/>
            <a:miter lim="800000"/>
            <a:headEnd/>
            <a:tailEnd/>
          </a:ln>
          <a:effectLst/>
        </p:spPr>
        <p:txBody>
          <a:bodyPr lIns="0" tIns="0" rIns="0" bIns="0">
            <a:spAutoFit/>
          </a:bodyPr>
          <a:lstStyle/>
          <a:p>
            <a:pPr>
              <a:spcBef>
                <a:spcPct val="50000"/>
              </a:spcBef>
            </a:pPr>
            <a:r>
              <a:rPr lang="de-CH" sz="1400" i="1" smtClean="0">
                <a:solidFill>
                  <a:srgbClr val="0000FF"/>
                </a:solidFill>
                <a:latin typeface="+mn-lt"/>
              </a:rPr>
              <a:t>PLANE, ACCOUNT, TRANSACTION… </a:t>
            </a:r>
            <a:endParaRPr lang="de-CH" sz="1400" i="1">
              <a:solidFill>
                <a:srgbClr val="0000FF"/>
              </a:solidFill>
              <a:latin typeface="+mn-lt"/>
            </a:endParaRPr>
          </a:p>
        </p:txBody>
      </p:sp>
      <p:sp>
        <p:nvSpPr>
          <p:cNvPr id="532487" name="Text Box 7"/>
          <p:cNvSpPr txBox="1">
            <a:spLocks noChangeArrowheads="1"/>
          </p:cNvSpPr>
          <p:nvPr/>
        </p:nvSpPr>
        <p:spPr bwMode="auto">
          <a:xfrm>
            <a:off x="7370763" y="2035175"/>
            <a:ext cx="1804987" cy="430887"/>
          </a:xfrm>
          <a:prstGeom prst="rect">
            <a:avLst/>
          </a:prstGeom>
          <a:noFill/>
          <a:ln w="9525">
            <a:noFill/>
            <a:miter lim="800000"/>
            <a:headEnd/>
            <a:tailEnd/>
          </a:ln>
          <a:effectLst/>
        </p:spPr>
        <p:txBody>
          <a:bodyPr lIns="0" tIns="0" rIns="0" bIns="0">
            <a:spAutoFit/>
          </a:bodyPr>
          <a:lstStyle/>
          <a:p>
            <a:pPr>
              <a:spcBef>
                <a:spcPct val="50000"/>
              </a:spcBef>
            </a:pPr>
            <a:r>
              <a:rPr lang="de-CH" sz="1400" i="1" smtClean="0">
                <a:solidFill>
                  <a:srgbClr val="0000FF"/>
                </a:solidFill>
                <a:latin typeface="+mn-lt"/>
              </a:rPr>
              <a:t>STATE,</a:t>
            </a:r>
            <a:br>
              <a:rPr lang="de-CH" sz="1400" i="1" smtClean="0">
                <a:solidFill>
                  <a:srgbClr val="0000FF"/>
                </a:solidFill>
                <a:latin typeface="+mn-lt"/>
              </a:rPr>
            </a:br>
            <a:r>
              <a:rPr lang="de-CH" sz="1400" i="1" smtClean="0">
                <a:solidFill>
                  <a:srgbClr val="0000FF"/>
                </a:solidFill>
                <a:latin typeface="+mn-lt"/>
              </a:rPr>
              <a:t>COMMAND…</a:t>
            </a:r>
            <a:endParaRPr lang="de-CH" sz="1400" i="1">
              <a:solidFill>
                <a:srgbClr val="0000FF"/>
              </a:solidFill>
              <a:latin typeface="+mn-lt"/>
            </a:endParaRPr>
          </a:p>
        </p:txBody>
      </p:sp>
      <p:sp>
        <p:nvSpPr>
          <p:cNvPr id="532488" name="Text Box 8"/>
          <p:cNvSpPr txBox="1">
            <a:spLocks noChangeArrowheads="1"/>
          </p:cNvSpPr>
          <p:nvPr/>
        </p:nvSpPr>
        <p:spPr bwMode="auto">
          <a:xfrm>
            <a:off x="7370763" y="2927350"/>
            <a:ext cx="1357312" cy="215444"/>
          </a:xfrm>
          <a:prstGeom prst="rect">
            <a:avLst/>
          </a:prstGeom>
          <a:noFill/>
          <a:ln w="9525">
            <a:noFill/>
            <a:miter lim="800000"/>
            <a:headEnd/>
            <a:tailEnd/>
          </a:ln>
          <a:effectLst/>
        </p:spPr>
        <p:txBody>
          <a:bodyPr lIns="0" tIns="0" rIns="0" bIns="0">
            <a:spAutoFit/>
          </a:bodyPr>
          <a:lstStyle/>
          <a:p>
            <a:pPr>
              <a:spcBef>
                <a:spcPct val="50000"/>
              </a:spcBef>
            </a:pPr>
            <a:r>
              <a:rPr lang="de-CH" sz="1400" i="1" smtClean="0">
                <a:solidFill>
                  <a:srgbClr val="0000FF"/>
                </a:solidFill>
                <a:latin typeface="+mn-lt"/>
              </a:rPr>
              <a:t>HASH_TABLE…</a:t>
            </a:r>
            <a:endParaRPr lang="de-CH" sz="1400" i="1">
              <a:solidFill>
                <a:srgbClr val="0000FF"/>
              </a:solidFill>
              <a:latin typeface="+mn-lt"/>
            </a:endParaRPr>
          </a:p>
        </p:txBody>
      </p:sp>
      <p:sp>
        <p:nvSpPr>
          <p:cNvPr id="532489" name="Text Box 9"/>
          <p:cNvSpPr txBox="1">
            <a:spLocks noChangeArrowheads="1"/>
          </p:cNvSpPr>
          <p:nvPr/>
        </p:nvSpPr>
        <p:spPr bwMode="auto">
          <a:xfrm>
            <a:off x="7370763" y="3933825"/>
            <a:ext cx="1452562" cy="215444"/>
          </a:xfrm>
          <a:prstGeom prst="rect">
            <a:avLst/>
          </a:prstGeom>
          <a:noFill/>
          <a:ln w="9525">
            <a:noFill/>
            <a:miter lim="800000"/>
            <a:headEnd/>
            <a:tailEnd/>
          </a:ln>
          <a:effectLst/>
        </p:spPr>
        <p:txBody>
          <a:bodyPr lIns="0" tIns="0" rIns="0" bIns="0">
            <a:spAutoFit/>
          </a:bodyPr>
          <a:lstStyle/>
          <a:p>
            <a:pPr>
              <a:spcBef>
                <a:spcPct val="50000"/>
              </a:spcBef>
            </a:pPr>
            <a:r>
              <a:rPr lang="de-CH" sz="1400" i="1" smtClean="0">
                <a:solidFill>
                  <a:srgbClr val="0000FF"/>
                </a:solidFill>
                <a:latin typeface="+mn-lt"/>
              </a:rPr>
              <a:t>TEST_DRIVER…</a:t>
            </a:r>
            <a:endParaRPr lang="de-CH" sz="1400" i="1">
              <a:solidFill>
                <a:srgbClr val="0000FF"/>
              </a:solidFill>
              <a:latin typeface="+mn-lt"/>
            </a:endParaRPr>
          </a:p>
        </p:txBody>
      </p:sp>
      <p:sp>
        <p:nvSpPr>
          <p:cNvPr id="532490" name="Text Box 10"/>
          <p:cNvSpPr txBox="1">
            <a:spLocks noChangeArrowheads="1"/>
          </p:cNvSpPr>
          <p:nvPr/>
        </p:nvSpPr>
        <p:spPr bwMode="auto">
          <a:xfrm>
            <a:off x="7370763" y="4968875"/>
            <a:ext cx="1452562" cy="215444"/>
          </a:xfrm>
          <a:prstGeom prst="rect">
            <a:avLst/>
          </a:prstGeom>
          <a:noFill/>
          <a:ln w="9525">
            <a:noFill/>
            <a:miter lim="800000"/>
            <a:headEnd/>
            <a:tailEnd/>
          </a:ln>
          <a:effectLst/>
        </p:spPr>
        <p:txBody>
          <a:bodyPr lIns="0" tIns="0" rIns="0" bIns="0">
            <a:spAutoFit/>
          </a:bodyPr>
          <a:lstStyle/>
          <a:p>
            <a:pPr>
              <a:spcBef>
                <a:spcPct val="50000"/>
              </a:spcBef>
            </a:pPr>
            <a:r>
              <a:rPr lang="de-CH" sz="1400" i="1" smtClean="0">
                <a:solidFill>
                  <a:srgbClr val="0000FF"/>
                </a:solidFill>
                <a:latin typeface="+mn-lt"/>
              </a:rPr>
              <a:t>TABLE…</a:t>
            </a:r>
            <a:endParaRPr lang="de-CH" sz="1400" i="1">
              <a:solidFill>
                <a:srgbClr val="0000FF"/>
              </a:solidFill>
              <a:latin typeface="+mn-lt"/>
            </a:endParaRPr>
          </a:p>
        </p:txBody>
      </p:sp>
      <p:sp>
        <p:nvSpPr>
          <p:cNvPr id="532491" name="Line 11"/>
          <p:cNvSpPr>
            <a:spLocks noChangeShapeType="1"/>
          </p:cNvSpPr>
          <p:nvPr/>
        </p:nvSpPr>
        <p:spPr bwMode="auto">
          <a:xfrm>
            <a:off x="5872163" y="1190625"/>
            <a:ext cx="14287" cy="4962525"/>
          </a:xfrm>
          <a:prstGeom prst="line">
            <a:avLst/>
          </a:prstGeom>
          <a:noFill/>
          <a:ln w="28575">
            <a:solidFill>
              <a:srgbClr val="990000"/>
            </a:solidFill>
            <a:round/>
            <a:headEnd/>
            <a:tailEnd type="stealth" w="lg" len="lg"/>
          </a:ln>
          <a:effectLst/>
        </p:spPr>
        <p:txBody>
          <a:bodyPr/>
          <a:lstStyle/>
          <a:p>
            <a:endParaRPr lang="de-CH">
              <a:latin typeface="+mn-lt"/>
            </a:endParaRPr>
          </a:p>
        </p:txBody>
      </p:sp>
      <p:sp>
        <p:nvSpPr>
          <p:cNvPr id="532492" name="AutoShape 12"/>
          <p:cNvSpPr>
            <a:spLocks noChangeArrowheads="1"/>
          </p:cNvSpPr>
          <p:nvPr/>
        </p:nvSpPr>
        <p:spPr bwMode="auto">
          <a:xfrm rot="16200000">
            <a:off x="4114007" y="2164556"/>
            <a:ext cx="3532188" cy="2009775"/>
          </a:xfrm>
          <a:prstGeom prst="moon">
            <a:avLst>
              <a:gd name="adj" fmla="val 30250"/>
            </a:avLst>
          </a:prstGeom>
          <a:solidFill>
            <a:srgbClr val="0066CC"/>
          </a:solidFill>
          <a:ln w="9525">
            <a:solidFill>
              <a:schemeClr val="tx1"/>
            </a:solidFill>
            <a:miter lim="800000"/>
            <a:headEnd/>
            <a:tailEnd/>
          </a:ln>
          <a:effectLst/>
        </p:spPr>
        <p:txBody>
          <a:bodyPr wrap="none" anchor="ctr"/>
          <a:lstStyle/>
          <a:p>
            <a:endParaRPr lang="de-CH">
              <a:latin typeface="+mn-lt"/>
            </a:endParaRPr>
          </a:p>
        </p:txBody>
      </p:sp>
      <p:sp>
        <p:nvSpPr>
          <p:cNvPr id="532493" name="Freeform 13"/>
          <p:cNvSpPr>
            <a:spLocks/>
          </p:cNvSpPr>
          <p:nvPr/>
        </p:nvSpPr>
        <p:spPr bwMode="auto">
          <a:xfrm>
            <a:off x="4875213" y="1397000"/>
            <a:ext cx="2009775" cy="681038"/>
          </a:xfrm>
          <a:custGeom>
            <a:avLst/>
            <a:gdLst/>
            <a:ahLst/>
            <a:cxnLst>
              <a:cxn ang="0">
                <a:pos x="0" y="0"/>
              </a:cxn>
              <a:cxn ang="0">
                <a:pos x="1266" y="0"/>
              </a:cxn>
              <a:cxn ang="0">
                <a:pos x="1240" y="44"/>
              </a:cxn>
              <a:cxn ang="0">
                <a:pos x="1209" y="97"/>
              </a:cxn>
              <a:cxn ang="0">
                <a:pos x="1170" y="145"/>
              </a:cxn>
              <a:cxn ang="0">
                <a:pos x="1130" y="193"/>
              </a:cxn>
              <a:cxn ang="0">
                <a:pos x="1083" y="239"/>
              </a:cxn>
              <a:cxn ang="0">
                <a:pos x="1045" y="272"/>
              </a:cxn>
              <a:cxn ang="0">
                <a:pos x="1017" y="296"/>
              </a:cxn>
              <a:cxn ang="0">
                <a:pos x="977" y="322"/>
              </a:cxn>
              <a:cxn ang="0">
                <a:pos x="952" y="340"/>
              </a:cxn>
              <a:cxn ang="0">
                <a:pos x="905" y="365"/>
              </a:cxn>
              <a:cxn ang="0">
                <a:pos x="871" y="385"/>
              </a:cxn>
              <a:cxn ang="0">
                <a:pos x="796" y="409"/>
              </a:cxn>
              <a:cxn ang="0">
                <a:pos x="738" y="421"/>
              </a:cxn>
              <a:cxn ang="0">
                <a:pos x="654" y="429"/>
              </a:cxn>
              <a:cxn ang="0">
                <a:pos x="589" y="429"/>
              </a:cxn>
              <a:cxn ang="0">
                <a:pos x="550" y="425"/>
              </a:cxn>
              <a:cxn ang="0">
                <a:pos x="498" y="415"/>
              </a:cxn>
              <a:cxn ang="0">
                <a:pos x="418" y="389"/>
              </a:cxn>
              <a:cxn ang="0">
                <a:pos x="358" y="365"/>
              </a:cxn>
              <a:cxn ang="0">
                <a:pos x="300" y="332"/>
              </a:cxn>
              <a:cxn ang="0">
                <a:pos x="262" y="305"/>
              </a:cxn>
              <a:cxn ang="0">
                <a:pos x="221" y="272"/>
              </a:cxn>
              <a:cxn ang="0">
                <a:pos x="180" y="235"/>
              </a:cxn>
              <a:cxn ang="0">
                <a:pos x="150" y="208"/>
              </a:cxn>
              <a:cxn ang="0">
                <a:pos x="126" y="178"/>
              </a:cxn>
              <a:cxn ang="0">
                <a:pos x="87" y="133"/>
              </a:cxn>
              <a:cxn ang="0">
                <a:pos x="57" y="89"/>
              </a:cxn>
              <a:cxn ang="0">
                <a:pos x="0" y="0"/>
              </a:cxn>
            </a:cxnLst>
            <a:rect l="0" t="0" r="r" b="b"/>
            <a:pathLst>
              <a:path w="1266" h="429">
                <a:moveTo>
                  <a:pt x="0" y="0"/>
                </a:moveTo>
                <a:lnTo>
                  <a:pt x="1266" y="0"/>
                </a:lnTo>
                <a:lnTo>
                  <a:pt x="1240" y="44"/>
                </a:lnTo>
                <a:lnTo>
                  <a:pt x="1209" y="97"/>
                </a:lnTo>
                <a:lnTo>
                  <a:pt x="1170" y="145"/>
                </a:lnTo>
                <a:lnTo>
                  <a:pt x="1130" y="193"/>
                </a:lnTo>
                <a:lnTo>
                  <a:pt x="1083" y="239"/>
                </a:lnTo>
                <a:lnTo>
                  <a:pt x="1045" y="272"/>
                </a:lnTo>
                <a:lnTo>
                  <a:pt x="1017" y="296"/>
                </a:lnTo>
                <a:lnTo>
                  <a:pt x="977" y="322"/>
                </a:lnTo>
                <a:lnTo>
                  <a:pt x="952" y="340"/>
                </a:lnTo>
                <a:lnTo>
                  <a:pt x="905" y="365"/>
                </a:lnTo>
                <a:lnTo>
                  <a:pt x="871" y="385"/>
                </a:lnTo>
                <a:lnTo>
                  <a:pt x="796" y="409"/>
                </a:lnTo>
                <a:lnTo>
                  <a:pt x="738" y="421"/>
                </a:lnTo>
                <a:lnTo>
                  <a:pt x="654" y="429"/>
                </a:lnTo>
                <a:lnTo>
                  <a:pt x="589" y="429"/>
                </a:lnTo>
                <a:lnTo>
                  <a:pt x="550" y="425"/>
                </a:lnTo>
                <a:lnTo>
                  <a:pt x="498" y="415"/>
                </a:lnTo>
                <a:lnTo>
                  <a:pt x="418" y="389"/>
                </a:lnTo>
                <a:lnTo>
                  <a:pt x="358" y="365"/>
                </a:lnTo>
                <a:lnTo>
                  <a:pt x="300" y="332"/>
                </a:lnTo>
                <a:lnTo>
                  <a:pt x="262" y="305"/>
                </a:lnTo>
                <a:lnTo>
                  <a:pt x="221" y="272"/>
                </a:lnTo>
                <a:lnTo>
                  <a:pt x="180" y="235"/>
                </a:lnTo>
                <a:lnTo>
                  <a:pt x="150" y="208"/>
                </a:lnTo>
                <a:lnTo>
                  <a:pt x="126" y="178"/>
                </a:lnTo>
                <a:lnTo>
                  <a:pt x="87" y="133"/>
                </a:lnTo>
                <a:lnTo>
                  <a:pt x="57" y="89"/>
                </a:lnTo>
                <a:lnTo>
                  <a:pt x="0" y="0"/>
                </a:lnTo>
                <a:close/>
              </a:path>
            </a:pathLst>
          </a:custGeom>
          <a:solidFill>
            <a:srgbClr val="00FFFF"/>
          </a:solidFill>
          <a:ln w="9525">
            <a:solidFill>
              <a:schemeClr val="tx1"/>
            </a:solidFill>
            <a:round/>
            <a:headEnd/>
            <a:tailEnd/>
          </a:ln>
          <a:effectLst/>
        </p:spPr>
        <p:txBody>
          <a:bodyPr/>
          <a:lstStyle/>
          <a:p>
            <a:endParaRPr lang="de-CH">
              <a:latin typeface="+mn-lt"/>
            </a:endParaRPr>
          </a:p>
        </p:txBody>
      </p:sp>
      <p:sp>
        <p:nvSpPr>
          <p:cNvPr id="532494" name="AutoShape 14"/>
          <p:cNvSpPr>
            <a:spLocks noChangeArrowheads="1"/>
          </p:cNvSpPr>
          <p:nvPr/>
        </p:nvSpPr>
        <p:spPr bwMode="auto">
          <a:xfrm rot="16200000">
            <a:off x="4643438" y="1628775"/>
            <a:ext cx="2473325" cy="2009775"/>
          </a:xfrm>
          <a:prstGeom prst="moon">
            <a:avLst>
              <a:gd name="adj" fmla="val 44421"/>
            </a:avLst>
          </a:prstGeom>
          <a:solidFill>
            <a:srgbClr val="0099CC"/>
          </a:solidFill>
          <a:ln w="9525">
            <a:solidFill>
              <a:schemeClr val="tx1"/>
            </a:solidFill>
            <a:miter lim="800000"/>
            <a:headEnd/>
            <a:tailEnd/>
          </a:ln>
          <a:effectLst/>
        </p:spPr>
        <p:txBody>
          <a:bodyPr wrap="none" anchor="ctr"/>
          <a:lstStyle/>
          <a:p>
            <a:endParaRPr lang="de-CH">
              <a:latin typeface="+mn-lt"/>
            </a:endParaRPr>
          </a:p>
        </p:txBody>
      </p:sp>
      <p:sp>
        <p:nvSpPr>
          <p:cNvPr id="532495" name="AutoShape 15"/>
          <p:cNvSpPr>
            <a:spLocks noChangeArrowheads="1"/>
          </p:cNvSpPr>
          <p:nvPr/>
        </p:nvSpPr>
        <p:spPr bwMode="auto">
          <a:xfrm rot="16200000">
            <a:off x="5191920" y="1075531"/>
            <a:ext cx="1376362" cy="2009775"/>
          </a:xfrm>
          <a:prstGeom prst="moon">
            <a:avLst>
              <a:gd name="adj" fmla="val 50000"/>
            </a:avLst>
          </a:prstGeom>
          <a:solidFill>
            <a:srgbClr val="66CCFF"/>
          </a:solidFill>
          <a:ln w="9525">
            <a:solidFill>
              <a:schemeClr val="tx1"/>
            </a:solidFill>
            <a:miter lim="800000"/>
            <a:headEnd/>
            <a:tailEnd/>
          </a:ln>
          <a:effectLst/>
        </p:spPr>
        <p:txBody>
          <a:bodyPr wrap="none" anchor="ctr"/>
          <a:lstStyle/>
          <a:p>
            <a:endParaRPr lang="de-CH">
              <a:latin typeface="+mn-lt"/>
            </a:endParaRPr>
          </a:p>
        </p:txBody>
      </p:sp>
      <p:sp>
        <p:nvSpPr>
          <p:cNvPr id="532496" name="AutoShape 16"/>
          <p:cNvSpPr>
            <a:spLocks noChangeArrowheads="1"/>
          </p:cNvSpPr>
          <p:nvPr/>
        </p:nvSpPr>
        <p:spPr bwMode="auto">
          <a:xfrm rot="16200000">
            <a:off x="3807619" y="2674144"/>
            <a:ext cx="4144963" cy="2009775"/>
          </a:xfrm>
          <a:prstGeom prst="moon">
            <a:avLst>
              <a:gd name="adj" fmla="val 24380"/>
            </a:avLst>
          </a:prstGeom>
          <a:solidFill>
            <a:srgbClr val="003366"/>
          </a:solidFill>
          <a:ln w="9525">
            <a:solidFill>
              <a:schemeClr val="tx1"/>
            </a:solidFill>
            <a:miter lim="800000"/>
            <a:headEnd/>
            <a:tailEnd/>
          </a:ln>
          <a:effectLst/>
        </p:spPr>
        <p:txBody>
          <a:bodyPr wrap="none" anchor="ctr"/>
          <a:lstStyle/>
          <a:p>
            <a:endParaRPr lang="de-CH">
              <a:latin typeface="+mn-lt"/>
            </a:endParaRPr>
          </a:p>
        </p:txBody>
      </p:sp>
      <p:sp>
        <p:nvSpPr>
          <p:cNvPr id="532497" name="Text Box 17"/>
          <p:cNvSpPr txBox="1">
            <a:spLocks noChangeArrowheads="1"/>
          </p:cNvSpPr>
          <p:nvPr/>
        </p:nvSpPr>
        <p:spPr bwMode="auto">
          <a:xfrm>
            <a:off x="5072063" y="1441450"/>
            <a:ext cx="1616075" cy="427038"/>
          </a:xfrm>
          <a:prstGeom prst="rect">
            <a:avLst/>
          </a:prstGeom>
          <a:noFill/>
          <a:ln w="9525">
            <a:noFill/>
            <a:miter lim="800000"/>
            <a:headEnd/>
            <a:tailEnd/>
          </a:ln>
          <a:effectLst/>
        </p:spPr>
        <p:txBody>
          <a:bodyPr>
            <a:spAutoFit/>
          </a:bodyPr>
          <a:lstStyle/>
          <a:p>
            <a:pPr algn="ctr">
              <a:spcBef>
                <a:spcPct val="50000"/>
              </a:spcBef>
            </a:pPr>
            <a:r>
              <a:rPr lang="de-CH" sz="2200" smtClean="0">
                <a:latin typeface="+mn-lt"/>
              </a:rPr>
              <a:t>Analyse</a:t>
            </a:r>
            <a:endParaRPr lang="de-CH" sz="2200">
              <a:latin typeface="+mn-lt"/>
            </a:endParaRPr>
          </a:p>
        </p:txBody>
      </p:sp>
      <p:sp>
        <p:nvSpPr>
          <p:cNvPr id="532498" name="Text Box 18"/>
          <p:cNvSpPr txBox="1">
            <a:spLocks noChangeArrowheads="1"/>
          </p:cNvSpPr>
          <p:nvPr/>
        </p:nvSpPr>
        <p:spPr bwMode="auto">
          <a:xfrm>
            <a:off x="5072063" y="2162175"/>
            <a:ext cx="1616075" cy="427038"/>
          </a:xfrm>
          <a:prstGeom prst="rect">
            <a:avLst/>
          </a:prstGeom>
          <a:noFill/>
          <a:ln w="9525">
            <a:noFill/>
            <a:miter lim="800000"/>
            <a:headEnd/>
            <a:tailEnd/>
          </a:ln>
          <a:effectLst/>
        </p:spPr>
        <p:txBody>
          <a:bodyPr>
            <a:spAutoFit/>
          </a:bodyPr>
          <a:lstStyle/>
          <a:p>
            <a:pPr algn="ctr">
              <a:spcBef>
                <a:spcPct val="50000"/>
              </a:spcBef>
            </a:pPr>
            <a:r>
              <a:rPr lang="de-CH" sz="2200" smtClean="0">
                <a:latin typeface="+mn-lt"/>
              </a:rPr>
              <a:t>Entwurf</a:t>
            </a:r>
            <a:endParaRPr lang="de-CH" sz="2200">
              <a:latin typeface="+mn-lt"/>
            </a:endParaRPr>
          </a:p>
        </p:txBody>
      </p:sp>
      <p:sp>
        <p:nvSpPr>
          <p:cNvPr id="532499" name="Text Box 19"/>
          <p:cNvSpPr txBox="1">
            <a:spLocks noChangeArrowheads="1"/>
          </p:cNvSpPr>
          <p:nvPr/>
        </p:nvSpPr>
        <p:spPr bwMode="auto">
          <a:xfrm>
            <a:off x="5065713" y="2779713"/>
            <a:ext cx="1628775" cy="762000"/>
          </a:xfrm>
          <a:prstGeom prst="rect">
            <a:avLst/>
          </a:prstGeom>
          <a:noFill/>
          <a:ln w="9525">
            <a:noFill/>
            <a:miter lim="800000"/>
            <a:headEnd/>
            <a:tailEnd/>
          </a:ln>
          <a:effectLst/>
        </p:spPr>
        <p:txBody>
          <a:bodyPr>
            <a:spAutoFit/>
          </a:bodyPr>
          <a:lstStyle/>
          <a:p>
            <a:pPr algn="ctr">
              <a:spcBef>
                <a:spcPct val="50000"/>
              </a:spcBef>
            </a:pPr>
            <a:r>
              <a:rPr lang="de-CH" sz="2200" smtClean="0">
                <a:solidFill>
                  <a:schemeClr val="bg1"/>
                </a:solidFill>
                <a:latin typeface="+mn-lt"/>
              </a:rPr>
              <a:t>Implemen-</a:t>
            </a:r>
            <a:br>
              <a:rPr lang="de-CH" sz="2200" smtClean="0">
                <a:solidFill>
                  <a:schemeClr val="bg1"/>
                </a:solidFill>
                <a:latin typeface="+mn-lt"/>
              </a:rPr>
            </a:br>
            <a:r>
              <a:rPr lang="de-CH" sz="2200" smtClean="0">
                <a:solidFill>
                  <a:schemeClr val="bg1"/>
                </a:solidFill>
                <a:latin typeface="+mn-lt"/>
              </a:rPr>
              <a:t>tation</a:t>
            </a:r>
            <a:endParaRPr lang="de-CH" sz="2200">
              <a:solidFill>
                <a:schemeClr val="bg1"/>
              </a:solidFill>
              <a:latin typeface="+mn-lt"/>
            </a:endParaRPr>
          </a:p>
        </p:txBody>
      </p:sp>
      <p:sp>
        <p:nvSpPr>
          <p:cNvPr id="532500" name="Text Box 20"/>
          <p:cNvSpPr txBox="1">
            <a:spLocks noChangeArrowheads="1"/>
          </p:cNvSpPr>
          <p:nvPr/>
        </p:nvSpPr>
        <p:spPr bwMode="auto">
          <a:xfrm>
            <a:off x="5456238" y="4006850"/>
            <a:ext cx="847725" cy="427038"/>
          </a:xfrm>
          <a:prstGeom prst="rect">
            <a:avLst/>
          </a:prstGeom>
          <a:noFill/>
          <a:ln w="9525">
            <a:noFill/>
            <a:miter lim="800000"/>
            <a:headEnd/>
            <a:tailEnd/>
          </a:ln>
          <a:effectLst/>
        </p:spPr>
        <p:txBody>
          <a:bodyPr>
            <a:spAutoFit/>
          </a:bodyPr>
          <a:lstStyle/>
          <a:p>
            <a:pPr algn="ctr">
              <a:spcBef>
                <a:spcPct val="50000"/>
              </a:spcBef>
            </a:pPr>
            <a:r>
              <a:rPr lang="de-CH" sz="2200" smtClean="0">
                <a:solidFill>
                  <a:schemeClr val="bg1"/>
                </a:solidFill>
                <a:latin typeface="+mn-lt"/>
              </a:rPr>
              <a:t>V&amp;V</a:t>
            </a:r>
            <a:endParaRPr lang="de-CH" sz="2200">
              <a:solidFill>
                <a:schemeClr val="bg1"/>
              </a:solidFill>
              <a:latin typeface="+mn-lt"/>
            </a:endParaRPr>
          </a:p>
        </p:txBody>
      </p:sp>
      <p:sp>
        <p:nvSpPr>
          <p:cNvPr id="532501" name="Text Box 21"/>
          <p:cNvSpPr txBox="1">
            <a:spLocks noChangeArrowheads="1"/>
          </p:cNvSpPr>
          <p:nvPr/>
        </p:nvSpPr>
        <p:spPr bwMode="auto">
          <a:xfrm>
            <a:off x="5157788" y="4676775"/>
            <a:ext cx="1463675" cy="733425"/>
          </a:xfrm>
          <a:prstGeom prst="rect">
            <a:avLst/>
          </a:prstGeom>
          <a:noFill/>
          <a:ln w="9525">
            <a:noFill/>
            <a:miter lim="800000"/>
            <a:headEnd/>
            <a:tailEnd/>
          </a:ln>
          <a:effectLst/>
        </p:spPr>
        <p:txBody>
          <a:bodyPr>
            <a:spAutoFit/>
          </a:bodyPr>
          <a:lstStyle/>
          <a:p>
            <a:pPr algn="ctr">
              <a:spcBef>
                <a:spcPct val="50000"/>
              </a:spcBef>
            </a:pPr>
            <a:r>
              <a:rPr lang="de-CH" sz="2100" smtClean="0">
                <a:solidFill>
                  <a:schemeClr val="bg1"/>
                </a:solidFill>
                <a:latin typeface="+mn-lt"/>
              </a:rPr>
              <a:t>Generali-</a:t>
            </a:r>
            <a:br>
              <a:rPr lang="de-CH" sz="2100" smtClean="0">
                <a:solidFill>
                  <a:schemeClr val="bg1"/>
                </a:solidFill>
                <a:latin typeface="+mn-lt"/>
              </a:rPr>
            </a:br>
            <a:r>
              <a:rPr lang="de-CH" sz="2100" smtClean="0">
                <a:solidFill>
                  <a:schemeClr val="bg1"/>
                </a:solidFill>
                <a:latin typeface="+mn-lt"/>
              </a:rPr>
              <a:t>sierung</a:t>
            </a:r>
            <a:endParaRPr lang="de-CH" sz="210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32493"/>
                                        </p:tgtEl>
                                        <p:attrNameLst>
                                          <p:attrName>style.visibility</p:attrName>
                                        </p:attrNameLst>
                                      </p:cBhvr>
                                      <p:to>
                                        <p:strVal val="visible"/>
                                      </p:to>
                                    </p:set>
                                    <p:anim calcmode="lin" valueType="num">
                                      <p:cBhvr>
                                        <p:cTn id="7" dur="2000" fill="hold"/>
                                        <p:tgtEl>
                                          <p:spTgt spid="532493"/>
                                        </p:tgtEl>
                                        <p:attrNameLst>
                                          <p:attrName>ppt_w</p:attrName>
                                        </p:attrNameLst>
                                      </p:cBhvr>
                                      <p:tavLst>
                                        <p:tav tm="0">
                                          <p:val>
                                            <p:fltVal val="0"/>
                                          </p:val>
                                        </p:tav>
                                        <p:tav tm="100000">
                                          <p:val>
                                            <p:strVal val="#ppt_w"/>
                                          </p:val>
                                        </p:tav>
                                      </p:tavLst>
                                    </p:anim>
                                    <p:anim calcmode="lin" valueType="num">
                                      <p:cBhvr>
                                        <p:cTn id="8" dur="2000" fill="hold"/>
                                        <p:tgtEl>
                                          <p:spTgt spid="532493"/>
                                        </p:tgtEl>
                                        <p:attrNameLst>
                                          <p:attrName>ppt_h</p:attrName>
                                        </p:attrNameLst>
                                      </p:cBhvr>
                                      <p:tavLst>
                                        <p:tav tm="0">
                                          <p:val>
                                            <p:fltVal val="0"/>
                                          </p:val>
                                        </p:tav>
                                        <p:tav tm="100000">
                                          <p:val>
                                            <p:strVal val="#ppt_h"/>
                                          </p:val>
                                        </p:tav>
                                      </p:tavLst>
                                    </p:anim>
                                    <p:animEffect transition="in" filter="fade">
                                      <p:cBhvr>
                                        <p:cTn id="9" dur="2000"/>
                                        <p:tgtEl>
                                          <p:spTgt spid="532493"/>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532497"/>
                                        </p:tgtEl>
                                        <p:attrNameLst>
                                          <p:attrName>style.visibility</p:attrName>
                                        </p:attrNameLst>
                                      </p:cBhvr>
                                      <p:to>
                                        <p:strVal val="visible"/>
                                      </p:to>
                                    </p:set>
                                    <p:anim calcmode="lin" valueType="num">
                                      <p:cBhvr>
                                        <p:cTn id="13" dur="2000" fill="hold"/>
                                        <p:tgtEl>
                                          <p:spTgt spid="532497"/>
                                        </p:tgtEl>
                                        <p:attrNameLst>
                                          <p:attrName>ppt_w</p:attrName>
                                        </p:attrNameLst>
                                      </p:cBhvr>
                                      <p:tavLst>
                                        <p:tav tm="0">
                                          <p:val>
                                            <p:fltVal val="0"/>
                                          </p:val>
                                        </p:tav>
                                        <p:tav tm="100000">
                                          <p:val>
                                            <p:strVal val="#ppt_w"/>
                                          </p:val>
                                        </p:tav>
                                      </p:tavLst>
                                    </p:anim>
                                    <p:anim calcmode="lin" valueType="num">
                                      <p:cBhvr>
                                        <p:cTn id="14" dur="2000" fill="hold"/>
                                        <p:tgtEl>
                                          <p:spTgt spid="532497"/>
                                        </p:tgtEl>
                                        <p:attrNameLst>
                                          <p:attrName>ppt_h</p:attrName>
                                        </p:attrNameLst>
                                      </p:cBhvr>
                                      <p:tavLst>
                                        <p:tav tm="0">
                                          <p:val>
                                            <p:fltVal val="0"/>
                                          </p:val>
                                        </p:tav>
                                        <p:tav tm="100000">
                                          <p:val>
                                            <p:strVal val="#ppt_h"/>
                                          </p:val>
                                        </p:tav>
                                      </p:tavLst>
                                    </p:anim>
                                    <p:animEffect transition="in" filter="fade">
                                      <p:cBhvr>
                                        <p:cTn id="15" dur="2000"/>
                                        <p:tgtEl>
                                          <p:spTgt spid="532497"/>
                                        </p:tgtEl>
                                      </p:cBhvr>
                                    </p:animEffec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532486"/>
                                        </p:tgtEl>
                                        <p:attrNameLst>
                                          <p:attrName>style.visibility</p:attrName>
                                        </p:attrNameLst>
                                      </p:cBhvr>
                                      <p:to>
                                        <p:strVal val="visible"/>
                                      </p:to>
                                    </p:set>
                                  </p:childTnLst>
                                </p:cTn>
                              </p:par>
                            </p:childTnLst>
                          </p:cTn>
                        </p:par>
                        <p:par>
                          <p:cTn id="19" fill="hold">
                            <p:stCondLst>
                              <p:cond delay="4000"/>
                            </p:stCondLst>
                            <p:childTnLst>
                              <p:par>
                                <p:cTn id="20" presetID="53" presetClass="entr" presetSubtype="0" fill="hold" grpId="0" nodeType="afterEffect">
                                  <p:stCondLst>
                                    <p:cond delay="0"/>
                                  </p:stCondLst>
                                  <p:childTnLst>
                                    <p:set>
                                      <p:cBhvr>
                                        <p:cTn id="21" dur="1" fill="hold">
                                          <p:stCondLst>
                                            <p:cond delay="0"/>
                                          </p:stCondLst>
                                        </p:cTn>
                                        <p:tgtEl>
                                          <p:spTgt spid="532495"/>
                                        </p:tgtEl>
                                        <p:attrNameLst>
                                          <p:attrName>style.visibility</p:attrName>
                                        </p:attrNameLst>
                                      </p:cBhvr>
                                      <p:to>
                                        <p:strVal val="visible"/>
                                      </p:to>
                                    </p:set>
                                    <p:anim calcmode="lin" valueType="num">
                                      <p:cBhvr>
                                        <p:cTn id="22" dur="2000" fill="hold"/>
                                        <p:tgtEl>
                                          <p:spTgt spid="532495"/>
                                        </p:tgtEl>
                                        <p:attrNameLst>
                                          <p:attrName>ppt_w</p:attrName>
                                        </p:attrNameLst>
                                      </p:cBhvr>
                                      <p:tavLst>
                                        <p:tav tm="0">
                                          <p:val>
                                            <p:fltVal val="0"/>
                                          </p:val>
                                        </p:tav>
                                        <p:tav tm="100000">
                                          <p:val>
                                            <p:strVal val="#ppt_w"/>
                                          </p:val>
                                        </p:tav>
                                      </p:tavLst>
                                    </p:anim>
                                    <p:anim calcmode="lin" valueType="num">
                                      <p:cBhvr>
                                        <p:cTn id="23" dur="2000" fill="hold"/>
                                        <p:tgtEl>
                                          <p:spTgt spid="532495"/>
                                        </p:tgtEl>
                                        <p:attrNameLst>
                                          <p:attrName>ppt_h</p:attrName>
                                        </p:attrNameLst>
                                      </p:cBhvr>
                                      <p:tavLst>
                                        <p:tav tm="0">
                                          <p:val>
                                            <p:fltVal val="0"/>
                                          </p:val>
                                        </p:tav>
                                        <p:tav tm="100000">
                                          <p:val>
                                            <p:strVal val="#ppt_h"/>
                                          </p:val>
                                        </p:tav>
                                      </p:tavLst>
                                    </p:anim>
                                    <p:animEffect transition="in" filter="fade">
                                      <p:cBhvr>
                                        <p:cTn id="24" dur="2000"/>
                                        <p:tgtEl>
                                          <p:spTgt spid="532495"/>
                                        </p:tgtEl>
                                      </p:cBhvr>
                                    </p:animEffect>
                                  </p:childTnLst>
                                </p:cTn>
                              </p:par>
                            </p:childTnLst>
                          </p:cTn>
                        </p:par>
                        <p:par>
                          <p:cTn id="25" fill="hold">
                            <p:stCondLst>
                              <p:cond delay="6000"/>
                            </p:stCondLst>
                            <p:childTnLst>
                              <p:par>
                                <p:cTn id="26" presetID="53" presetClass="entr" presetSubtype="0" fill="hold" grpId="0" nodeType="afterEffect">
                                  <p:stCondLst>
                                    <p:cond delay="0"/>
                                  </p:stCondLst>
                                  <p:childTnLst>
                                    <p:set>
                                      <p:cBhvr>
                                        <p:cTn id="27" dur="1" fill="hold">
                                          <p:stCondLst>
                                            <p:cond delay="0"/>
                                          </p:stCondLst>
                                        </p:cTn>
                                        <p:tgtEl>
                                          <p:spTgt spid="532498"/>
                                        </p:tgtEl>
                                        <p:attrNameLst>
                                          <p:attrName>style.visibility</p:attrName>
                                        </p:attrNameLst>
                                      </p:cBhvr>
                                      <p:to>
                                        <p:strVal val="visible"/>
                                      </p:to>
                                    </p:set>
                                    <p:anim calcmode="lin" valueType="num">
                                      <p:cBhvr>
                                        <p:cTn id="28" dur="2000" fill="hold"/>
                                        <p:tgtEl>
                                          <p:spTgt spid="532498"/>
                                        </p:tgtEl>
                                        <p:attrNameLst>
                                          <p:attrName>ppt_w</p:attrName>
                                        </p:attrNameLst>
                                      </p:cBhvr>
                                      <p:tavLst>
                                        <p:tav tm="0">
                                          <p:val>
                                            <p:fltVal val="0"/>
                                          </p:val>
                                        </p:tav>
                                        <p:tav tm="100000">
                                          <p:val>
                                            <p:strVal val="#ppt_w"/>
                                          </p:val>
                                        </p:tav>
                                      </p:tavLst>
                                    </p:anim>
                                    <p:anim calcmode="lin" valueType="num">
                                      <p:cBhvr>
                                        <p:cTn id="29" dur="2000" fill="hold"/>
                                        <p:tgtEl>
                                          <p:spTgt spid="532498"/>
                                        </p:tgtEl>
                                        <p:attrNameLst>
                                          <p:attrName>ppt_h</p:attrName>
                                        </p:attrNameLst>
                                      </p:cBhvr>
                                      <p:tavLst>
                                        <p:tav tm="0">
                                          <p:val>
                                            <p:fltVal val="0"/>
                                          </p:val>
                                        </p:tav>
                                        <p:tav tm="100000">
                                          <p:val>
                                            <p:strVal val="#ppt_h"/>
                                          </p:val>
                                        </p:tav>
                                      </p:tavLst>
                                    </p:anim>
                                    <p:animEffect transition="in" filter="fade">
                                      <p:cBhvr>
                                        <p:cTn id="30" dur="2000"/>
                                        <p:tgtEl>
                                          <p:spTgt spid="532498"/>
                                        </p:tgtEl>
                                      </p:cBhvr>
                                    </p:animEffect>
                                  </p:childTnLst>
                                </p:cTn>
                              </p:par>
                            </p:childTnLst>
                          </p:cTn>
                        </p:par>
                        <p:par>
                          <p:cTn id="31" fill="hold">
                            <p:stCondLst>
                              <p:cond delay="8000"/>
                            </p:stCondLst>
                            <p:childTnLst>
                              <p:par>
                                <p:cTn id="32" presetID="1" presetClass="entr" presetSubtype="0" fill="hold" grpId="0" nodeType="afterEffect">
                                  <p:stCondLst>
                                    <p:cond delay="0"/>
                                  </p:stCondLst>
                                  <p:childTnLst>
                                    <p:set>
                                      <p:cBhvr>
                                        <p:cTn id="33" dur="1" fill="hold">
                                          <p:stCondLst>
                                            <p:cond delay="0"/>
                                          </p:stCondLst>
                                        </p:cTn>
                                        <p:tgtEl>
                                          <p:spTgt spid="532487"/>
                                        </p:tgtEl>
                                        <p:attrNameLst>
                                          <p:attrName>style.visibility</p:attrName>
                                        </p:attrNameLst>
                                      </p:cBhvr>
                                      <p:to>
                                        <p:strVal val="visible"/>
                                      </p:to>
                                    </p:set>
                                  </p:childTnLst>
                                </p:cTn>
                              </p:par>
                            </p:childTnLst>
                          </p:cTn>
                        </p:par>
                        <p:par>
                          <p:cTn id="34" fill="hold">
                            <p:stCondLst>
                              <p:cond delay="8000"/>
                            </p:stCondLst>
                            <p:childTnLst>
                              <p:par>
                                <p:cTn id="35" presetID="53" presetClass="entr" presetSubtype="0" fill="hold" grpId="0" nodeType="afterEffect">
                                  <p:stCondLst>
                                    <p:cond delay="0"/>
                                  </p:stCondLst>
                                  <p:childTnLst>
                                    <p:set>
                                      <p:cBhvr>
                                        <p:cTn id="36" dur="1" fill="hold">
                                          <p:stCondLst>
                                            <p:cond delay="0"/>
                                          </p:stCondLst>
                                        </p:cTn>
                                        <p:tgtEl>
                                          <p:spTgt spid="532494"/>
                                        </p:tgtEl>
                                        <p:attrNameLst>
                                          <p:attrName>style.visibility</p:attrName>
                                        </p:attrNameLst>
                                      </p:cBhvr>
                                      <p:to>
                                        <p:strVal val="visible"/>
                                      </p:to>
                                    </p:set>
                                    <p:anim calcmode="lin" valueType="num">
                                      <p:cBhvr>
                                        <p:cTn id="37" dur="2000" fill="hold"/>
                                        <p:tgtEl>
                                          <p:spTgt spid="532494"/>
                                        </p:tgtEl>
                                        <p:attrNameLst>
                                          <p:attrName>ppt_w</p:attrName>
                                        </p:attrNameLst>
                                      </p:cBhvr>
                                      <p:tavLst>
                                        <p:tav tm="0">
                                          <p:val>
                                            <p:fltVal val="0"/>
                                          </p:val>
                                        </p:tav>
                                        <p:tav tm="100000">
                                          <p:val>
                                            <p:strVal val="#ppt_w"/>
                                          </p:val>
                                        </p:tav>
                                      </p:tavLst>
                                    </p:anim>
                                    <p:anim calcmode="lin" valueType="num">
                                      <p:cBhvr>
                                        <p:cTn id="38" dur="2000" fill="hold"/>
                                        <p:tgtEl>
                                          <p:spTgt spid="532494"/>
                                        </p:tgtEl>
                                        <p:attrNameLst>
                                          <p:attrName>ppt_h</p:attrName>
                                        </p:attrNameLst>
                                      </p:cBhvr>
                                      <p:tavLst>
                                        <p:tav tm="0">
                                          <p:val>
                                            <p:fltVal val="0"/>
                                          </p:val>
                                        </p:tav>
                                        <p:tav tm="100000">
                                          <p:val>
                                            <p:strVal val="#ppt_h"/>
                                          </p:val>
                                        </p:tav>
                                      </p:tavLst>
                                    </p:anim>
                                    <p:animEffect transition="in" filter="fade">
                                      <p:cBhvr>
                                        <p:cTn id="39" dur="2000"/>
                                        <p:tgtEl>
                                          <p:spTgt spid="532494"/>
                                        </p:tgtEl>
                                      </p:cBhvr>
                                    </p:animEffect>
                                  </p:childTnLst>
                                </p:cTn>
                              </p:par>
                            </p:childTnLst>
                          </p:cTn>
                        </p:par>
                        <p:par>
                          <p:cTn id="40" fill="hold">
                            <p:stCondLst>
                              <p:cond delay="10000"/>
                            </p:stCondLst>
                            <p:childTnLst>
                              <p:par>
                                <p:cTn id="41" presetID="53" presetClass="entr" presetSubtype="0" fill="hold" grpId="0" nodeType="afterEffect">
                                  <p:stCondLst>
                                    <p:cond delay="0"/>
                                  </p:stCondLst>
                                  <p:childTnLst>
                                    <p:set>
                                      <p:cBhvr>
                                        <p:cTn id="42" dur="1" fill="hold">
                                          <p:stCondLst>
                                            <p:cond delay="0"/>
                                          </p:stCondLst>
                                        </p:cTn>
                                        <p:tgtEl>
                                          <p:spTgt spid="532499"/>
                                        </p:tgtEl>
                                        <p:attrNameLst>
                                          <p:attrName>style.visibility</p:attrName>
                                        </p:attrNameLst>
                                      </p:cBhvr>
                                      <p:to>
                                        <p:strVal val="visible"/>
                                      </p:to>
                                    </p:set>
                                    <p:anim calcmode="lin" valueType="num">
                                      <p:cBhvr>
                                        <p:cTn id="43" dur="2000" fill="hold"/>
                                        <p:tgtEl>
                                          <p:spTgt spid="532499"/>
                                        </p:tgtEl>
                                        <p:attrNameLst>
                                          <p:attrName>ppt_w</p:attrName>
                                        </p:attrNameLst>
                                      </p:cBhvr>
                                      <p:tavLst>
                                        <p:tav tm="0">
                                          <p:val>
                                            <p:fltVal val="0"/>
                                          </p:val>
                                        </p:tav>
                                        <p:tav tm="100000">
                                          <p:val>
                                            <p:strVal val="#ppt_w"/>
                                          </p:val>
                                        </p:tav>
                                      </p:tavLst>
                                    </p:anim>
                                    <p:anim calcmode="lin" valueType="num">
                                      <p:cBhvr>
                                        <p:cTn id="44" dur="2000" fill="hold"/>
                                        <p:tgtEl>
                                          <p:spTgt spid="532499"/>
                                        </p:tgtEl>
                                        <p:attrNameLst>
                                          <p:attrName>ppt_h</p:attrName>
                                        </p:attrNameLst>
                                      </p:cBhvr>
                                      <p:tavLst>
                                        <p:tav tm="0">
                                          <p:val>
                                            <p:fltVal val="0"/>
                                          </p:val>
                                        </p:tav>
                                        <p:tav tm="100000">
                                          <p:val>
                                            <p:strVal val="#ppt_h"/>
                                          </p:val>
                                        </p:tav>
                                      </p:tavLst>
                                    </p:anim>
                                    <p:animEffect transition="in" filter="fade">
                                      <p:cBhvr>
                                        <p:cTn id="45" dur="2000"/>
                                        <p:tgtEl>
                                          <p:spTgt spid="532499"/>
                                        </p:tgtEl>
                                      </p:cBhvr>
                                    </p:animEffect>
                                  </p:childTnLst>
                                </p:cTn>
                              </p:par>
                            </p:childTnLst>
                          </p:cTn>
                        </p:par>
                        <p:par>
                          <p:cTn id="46" fill="hold">
                            <p:stCondLst>
                              <p:cond delay="12000"/>
                            </p:stCondLst>
                            <p:childTnLst>
                              <p:par>
                                <p:cTn id="47" presetID="1" presetClass="entr" presetSubtype="0" fill="hold" grpId="0" nodeType="afterEffect">
                                  <p:stCondLst>
                                    <p:cond delay="0"/>
                                  </p:stCondLst>
                                  <p:childTnLst>
                                    <p:set>
                                      <p:cBhvr>
                                        <p:cTn id="48" dur="1" fill="hold">
                                          <p:stCondLst>
                                            <p:cond delay="0"/>
                                          </p:stCondLst>
                                        </p:cTn>
                                        <p:tgtEl>
                                          <p:spTgt spid="532488"/>
                                        </p:tgtEl>
                                        <p:attrNameLst>
                                          <p:attrName>style.visibility</p:attrName>
                                        </p:attrNameLst>
                                      </p:cBhvr>
                                      <p:to>
                                        <p:strVal val="visible"/>
                                      </p:to>
                                    </p:set>
                                  </p:childTnLst>
                                </p:cTn>
                              </p:par>
                            </p:childTnLst>
                          </p:cTn>
                        </p:par>
                        <p:par>
                          <p:cTn id="49" fill="hold">
                            <p:stCondLst>
                              <p:cond delay="12000"/>
                            </p:stCondLst>
                            <p:childTnLst>
                              <p:par>
                                <p:cTn id="50" presetID="53" presetClass="entr" presetSubtype="0" fill="hold" grpId="0" nodeType="afterEffect">
                                  <p:stCondLst>
                                    <p:cond delay="0"/>
                                  </p:stCondLst>
                                  <p:childTnLst>
                                    <p:set>
                                      <p:cBhvr>
                                        <p:cTn id="51" dur="1" fill="hold">
                                          <p:stCondLst>
                                            <p:cond delay="0"/>
                                          </p:stCondLst>
                                        </p:cTn>
                                        <p:tgtEl>
                                          <p:spTgt spid="532492"/>
                                        </p:tgtEl>
                                        <p:attrNameLst>
                                          <p:attrName>style.visibility</p:attrName>
                                        </p:attrNameLst>
                                      </p:cBhvr>
                                      <p:to>
                                        <p:strVal val="visible"/>
                                      </p:to>
                                    </p:set>
                                    <p:anim calcmode="lin" valueType="num">
                                      <p:cBhvr>
                                        <p:cTn id="52" dur="2000" fill="hold"/>
                                        <p:tgtEl>
                                          <p:spTgt spid="532492"/>
                                        </p:tgtEl>
                                        <p:attrNameLst>
                                          <p:attrName>ppt_w</p:attrName>
                                        </p:attrNameLst>
                                      </p:cBhvr>
                                      <p:tavLst>
                                        <p:tav tm="0">
                                          <p:val>
                                            <p:fltVal val="0"/>
                                          </p:val>
                                        </p:tav>
                                        <p:tav tm="100000">
                                          <p:val>
                                            <p:strVal val="#ppt_w"/>
                                          </p:val>
                                        </p:tav>
                                      </p:tavLst>
                                    </p:anim>
                                    <p:anim calcmode="lin" valueType="num">
                                      <p:cBhvr>
                                        <p:cTn id="53" dur="2000" fill="hold"/>
                                        <p:tgtEl>
                                          <p:spTgt spid="532492"/>
                                        </p:tgtEl>
                                        <p:attrNameLst>
                                          <p:attrName>ppt_h</p:attrName>
                                        </p:attrNameLst>
                                      </p:cBhvr>
                                      <p:tavLst>
                                        <p:tav tm="0">
                                          <p:val>
                                            <p:fltVal val="0"/>
                                          </p:val>
                                        </p:tav>
                                        <p:tav tm="100000">
                                          <p:val>
                                            <p:strVal val="#ppt_h"/>
                                          </p:val>
                                        </p:tav>
                                      </p:tavLst>
                                    </p:anim>
                                    <p:animEffect transition="in" filter="fade">
                                      <p:cBhvr>
                                        <p:cTn id="54" dur="2000"/>
                                        <p:tgtEl>
                                          <p:spTgt spid="532492"/>
                                        </p:tgtEl>
                                      </p:cBhvr>
                                    </p:animEffect>
                                  </p:childTnLst>
                                </p:cTn>
                              </p:par>
                            </p:childTnLst>
                          </p:cTn>
                        </p:par>
                        <p:par>
                          <p:cTn id="55" fill="hold">
                            <p:stCondLst>
                              <p:cond delay="14000"/>
                            </p:stCondLst>
                            <p:childTnLst>
                              <p:par>
                                <p:cTn id="56" presetID="53" presetClass="entr" presetSubtype="0" fill="hold" grpId="0" nodeType="afterEffect">
                                  <p:stCondLst>
                                    <p:cond delay="0"/>
                                  </p:stCondLst>
                                  <p:childTnLst>
                                    <p:set>
                                      <p:cBhvr>
                                        <p:cTn id="57" dur="1" fill="hold">
                                          <p:stCondLst>
                                            <p:cond delay="0"/>
                                          </p:stCondLst>
                                        </p:cTn>
                                        <p:tgtEl>
                                          <p:spTgt spid="532500"/>
                                        </p:tgtEl>
                                        <p:attrNameLst>
                                          <p:attrName>style.visibility</p:attrName>
                                        </p:attrNameLst>
                                      </p:cBhvr>
                                      <p:to>
                                        <p:strVal val="visible"/>
                                      </p:to>
                                    </p:set>
                                    <p:anim calcmode="lin" valueType="num">
                                      <p:cBhvr>
                                        <p:cTn id="58" dur="2000" fill="hold"/>
                                        <p:tgtEl>
                                          <p:spTgt spid="532500"/>
                                        </p:tgtEl>
                                        <p:attrNameLst>
                                          <p:attrName>ppt_w</p:attrName>
                                        </p:attrNameLst>
                                      </p:cBhvr>
                                      <p:tavLst>
                                        <p:tav tm="0">
                                          <p:val>
                                            <p:fltVal val="0"/>
                                          </p:val>
                                        </p:tav>
                                        <p:tav tm="100000">
                                          <p:val>
                                            <p:strVal val="#ppt_w"/>
                                          </p:val>
                                        </p:tav>
                                      </p:tavLst>
                                    </p:anim>
                                    <p:anim calcmode="lin" valueType="num">
                                      <p:cBhvr>
                                        <p:cTn id="59" dur="2000" fill="hold"/>
                                        <p:tgtEl>
                                          <p:spTgt spid="532500"/>
                                        </p:tgtEl>
                                        <p:attrNameLst>
                                          <p:attrName>ppt_h</p:attrName>
                                        </p:attrNameLst>
                                      </p:cBhvr>
                                      <p:tavLst>
                                        <p:tav tm="0">
                                          <p:val>
                                            <p:fltVal val="0"/>
                                          </p:val>
                                        </p:tav>
                                        <p:tav tm="100000">
                                          <p:val>
                                            <p:strVal val="#ppt_h"/>
                                          </p:val>
                                        </p:tav>
                                      </p:tavLst>
                                    </p:anim>
                                    <p:animEffect transition="in" filter="fade">
                                      <p:cBhvr>
                                        <p:cTn id="60" dur="2000"/>
                                        <p:tgtEl>
                                          <p:spTgt spid="532500"/>
                                        </p:tgtEl>
                                      </p:cBhvr>
                                    </p:animEffect>
                                  </p:childTnLst>
                                </p:cTn>
                              </p:par>
                            </p:childTnLst>
                          </p:cTn>
                        </p:par>
                        <p:par>
                          <p:cTn id="61" fill="hold">
                            <p:stCondLst>
                              <p:cond delay="16000"/>
                            </p:stCondLst>
                            <p:childTnLst>
                              <p:par>
                                <p:cTn id="62" presetID="1" presetClass="entr" presetSubtype="0" fill="hold" grpId="0" nodeType="afterEffect">
                                  <p:stCondLst>
                                    <p:cond delay="0"/>
                                  </p:stCondLst>
                                  <p:childTnLst>
                                    <p:set>
                                      <p:cBhvr>
                                        <p:cTn id="63" dur="1" fill="hold">
                                          <p:stCondLst>
                                            <p:cond delay="0"/>
                                          </p:stCondLst>
                                        </p:cTn>
                                        <p:tgtEl>
                                          <p:spTgt spid="532489"/>
                                        </p:tgtEl>
                                        <p:attrNameLst>
                                          <p:attrName>style.visibility</p:attrName>
                                        </p:attrNameLst>
                                      </p:cBhvr>
                                      <p:to>
                                        <p:strVal val="visible"/>
                                      </p:to>
                                    </p:set>
                                  </p:childTnLst>
                                </p:cTn>
                              </p:par>
                            </p:childTnLst>
                          </p:cTn>
                        </p:par>
                        <p:par>
                          <p:cTn id="64" fill="hold">
                            <p:stCondLst>
                              <p:cond delay="16000"/>
                            </p:stCondLst>
                            <p:childTnLst>
                              <p:par>
                                <p:cTn id="65" presetID="53" presetClass="entr" presetSubtype="0" fill="hold" grpId="0" nodeType="afterEffect">
                                  <p:stCondLst>
                                    <p:cond delay="0"/>
                                  </p:stCondLst>
                                  <p:childTnLst>
                                    <p:set>
                                      <p:cBhvr>
                                        <p:cTn id="66" dur="1" fill="hold">
                                          <p:stCondLst>
                                            <p:cond delay="0"/>
                                          </p:stCondLst>
                                        </p:cTn>
                                        <p:tgtEl>
                                          <p:spTgt spid="532496"/>
                                        </p:tgtEl>
                                        <p:attrNameLst>
                                          <p:attrName>style.visibility</p:attrName>
                                        </p:attrNameLst>
                                      </p:cBhvr>
                                      <p:to>
                                        <p:strVal val="visible"/>
                                      </p:to>
                                    </p:set>
                                    <p:anim calcmode="lin" valueType="num">
                                      <p:cBhvr>
                                        <p:cTn id="67" dur="2000" fill="hold"/>
                                        <p:tgtEl>
                                          <p:spTgt spid="532496"/>
                                        </p:tgtEl>
                                        <p:attrNameLst>
                                          <p:attrName>ppt_w</p:attrName>
                                        </p:attrNameLst>
                                      </p:cBhvr>
                                      <p:tavLst>
                                        <p:tav tm="0">
                                          <p:val>
                                            <p:fltVal val="0"/>
                                          </p:val>
                                        </p:tav>
                                        <p:tav tm="100000">
                                          <p:val>
                                            <p:strVal val="#ppt_w"/>
                                          </p:val>
                                        </p:tav>
                                      </p:tavLst>
                                    </p:anim>
                                    <p:anim calcmode="lin" valueType="num">
                                      <p:cBhvr>
                                        <p:cTn id="68" dur="2000" fill="hold"/>
                                        <p:tgtEl>
                                          <p:spTgt spid="532496"/>
                                        </p:tgtEl>
                                        <p:attrNameLst>
                                          <p:attrName>ppt_h</p:attrName>
                                        </p:attrNameLst>
                                      </p:cBhvr>
                                      <p:tavLst>
                                        <p:tav tm="0">
                                          <p:val>
                                            <p:fltVal val="0"/>
                                          </p:val>
                                        </p:tav>
                                        <p:tav tm="100000">
                                          <p:val>
                                            <p:strVal val="#ppt_h"/>
                                          </p:val>
                                        </p:tav>
                                      </p:tavLst>
                                    </p:anim>
                                    <p:animEffect transition="in" filter="fade">
                                      <p:cBhvr>
                                        <p:cTn id="69" dur="2000"/>
                                        <p:tgtEl>
                                          <p:spTgt spid="532496"/>
                                        </p:tgtEl>
                                      </p:cBhvr>
                                    </p:animEffect>
                                  </p:childTnLst>
                                </p:cTn>
                              </p:par>
                            </p:childTnLst>
                          </p:cTn>
                        </p:par>
                        <p:par>
                          <p:cTn id="70" fill="hold">
                            <p:stCondLst>
                              <p:cond delay="18000"/>
                            </p:stCondLst>
                            <p:childTnLst>
                              <p:par>
                                <p:cTn id="71" presetID="53" presetClass="entr" presetSubtype="0" fill="hold" grpId="0" nodeType="afterEffect">
                                  <p:stCondLst>
                                    <p:cond delay="0"/>
                                  </p:stCondLst>
                                  <p:childTnLst>
                                    <p:set>
                                      <p:cBhvr>
                                        <p:cTn id="72" dur="1" fill="hold">
                                          <p:stCondLst>
                                            <p:cond delay="0"/>
                                          </p:stCondLst>
                                        </p:cTn>
                                        <p:tgtEl>
                                          <p:spTgt spid="532501"/>
                                        </p:tgtEl>
                                        <p:attrNameLst>
                                          <p:attrName>style.visibility</p:attrName>
                                        </p:attrNameLst>
                                      </p:cBhvr>
                                      <p:to>
                                        <p:strVal val="visible"/>
                                      </p:to>
                                    </p:set>
                                    <p:anim calcmode="lin" valueType="num">
                                      <p:cBhvr>
                                        <p:cTn id="73" dur="2000" fill="hold"/>
                                        <p:tgtEl>
                                          <p:spTgt spid="532501"/>
                                        </p:tgtEl>
                                        <p:attrNameLst>
                                          <p:attrName>ppt_w</p:attrName>
                                        </p:attrNameLst>
                                      </p:cBhvr>
                                      <p:tavLst>
                                        <p:tav tm="0">
                                          <p:val>
                                            <p:fltVal val="0"/>
                                          </p:val>
                                        </p:tav>
                                        <p:tav tm="100000">
                                          <p:val>
                                            <p:strVal val="#ppt_w"/>
                                          </p:val>
                                        </p:tav>
                                      </p:tavLst>
                                    </p:anim>
                                    <p:anim calcmode="lin" valueType="num">
                                      <p:cBhvr>
                                        <p:cTn id="74" dur="2000" fill="hold"/>
                                        <p:tgtEl>
                                          <p:spTgt spid="532501"/>
                                        </p:tgtEl>
                                        <p:attrNameLst>
                                          <p:attrName>ppt_h</p:attrName>
                                        </p:attrNameLst>
                                      </p:cBhvr>
                                      <p:tavLst>
                                        <p:tav tm="0">
                                          <p:val>
                                            <p:fltVal val="0"/>
                                          </p:val>
                                        </p:tav>
                                        <p:tav tm="100000">
                                          <p:val>
                                            <p:strVal val="#ppt_h"/>
                                          </p:val>
                                        </p:tav>
                                      </p:tavLst>
                                    </p:anim>
                                    <p:animEffect transition="in" filter="fade">
                                      <p:cBhvr>
                                        <p:cTn id="75" dur="2000"/>
                                        <p:tgtEl>
                                          <p:spTgt spid="532501"/>
                                        </p:tgtEl>
                                      </p:cBhvr>
                                    </p:animEffect>
                                  </p:childTnLst>
                                </p:cTn>
                              </p:par>
                            </p:childTnLst>
                          </p:cTn>
                        </p:par>
                        <p:par>
                          <p:cTn id="76" fill="hold">
                            <p:stCondLst>
                              <p:cond delay="20000"/>
                            </p:stCondLst>
                            <p:childTnLst>
                              <p:par>
                                <p:cTn id="77" presetID="1" presetClass="entr" presetSubtype="0" fill="hold" grpId="0" nodeType="afterEffect">
                                  <p:stCondLst>
                                    <p:cond delay="500"/>
                                  </p:stCondLst>
                                  <p:childTnLst>
                                    <p:set>
                                      <p:cBhvr>
                                        <p:cTn id="78" dur="1" fill="hold">
                                          <p:stCondLst>
                                            <p:cond delay="0"/>
                                          </p:stCondLst>
                                        </p:cTn>
                                        <p:tgtEl>
                                          <p:spTgt spid="53249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3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4" grpId="0" animBg="1"/>
      <p:bldP spid="532486" grpId="0"/>
      <p:bldP spid="532487" grpId="0"/>
      <p:bldP spid="532488" grpId="0"/>
      <p:bldP spid="532489" grpId="0"/>
      <p:bldP spid="532490" grpId="0"/>
      <p:bldP spid="532492" grpId="0" animBg="1"/>
      <p:bldP spid="532493" grpId="0" animBg="1"/>
      <p:bldP spid="532494" grpId="0" animBg="1"/>
      <p:bldP spid="532495" grpId="0" animBg="1"/>
      <p:bldP spid="532496" grpId="0" animBg="1"/>
      <p:bldP spid="532497" grpId="0"/>
      <p:bldP spid="532498" grpId="0"/>
      <p:bldP spid="532499" grpId="0"/>
      <p:bldP spid="532500" grpId="0"/>
      <p:bldP spid="53250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30" name="Line 14"/>
          <p:cNvSpPr>
            <a:spLocks noChangeShapeType="1"/>
          </p:cNvSpPr>
          <p:nvPr/>
        </p:nvSpPr>
        <p:spPr bwMode="auto">
          <a:xfrm flipV="1">
            <a:off x="6432697" y="4327450"/>
            <a:ext cx="839973" cy="797441"/>
          </a:xfrm>
          <a:prstGeom prst="line">
            <a:avLst/>
          </a:prstGeom>
          <a:noFill/>
          <a:ln w="28575">
            <a:solidFill>
              <a:srgbClr val="990000"/>
            </a:solidFill>
            <a:round/>
            <a:headEnd/>
            <a:tailEnd type="stealth" w="lg" len="lg"/>
          </a:ln>
          <a:effectLst/>
        </p:spPr>
        <p:txBody>
          <a:bodyPr wrap="none" lIns="36000" tIns="36000" rIns="36000" bIns="36000" anchor="ctr"/>
          <a:lstStyle/>
          <a:p>
            <a:endParaRPr lang="de-CH">
              <a:latin typeface="+mn-lt"/>
            </a:endParaRPr>
          </a:p>
        </p:txBody>
      </p:sp>
      <p:sp>
        <p:nvSpPr>
          <p:cNvPr id="546837" name="Line 21"/>
          <p:cNvSpPr>
            <a:spLocks noChangeShapeType="1"/>
          </p:cNvSpPr>
          <p:nvPr/>
        </p:nvSpPr>
        <p:spPr bwMode="auto">
          <a:xfrm flipH="1" flipV="1">
            <a:off x="7432158" y="4348716"/>
            <a:ext cx="839972" cy="765544"/>
          </a:xfrm>
          <a:prstGeom prst="line">
            <a:avLst/>
          </a:prstGeom>
          <a:noFill/>
          <a:ln w="28575">
            <a:solidFill>
              <a:srgbClr val="990000"/>
            </a:solidFill>
            <a:round/>
            <a:headEnd/>
            <a:tailEnd type="stealth" w="lg" len="lg"/>
          </a:ln>
          <a:effectLst/>
        </p:spPr>
        <p:txBody>
          <a:bodyPr wrap="none" lIns="36000" tIns="36000" rIns="36000" bIns="36000" anchor="ctr"/>
          <a:lstStyle/>
          <a:p>
            <a:endParaRPr lang="de-CH">
              <a:latin typeface="+mn-lt"/>
            </a:endParaRPr>
          </a:p>
        </p:txBody>
      </p:sp>
      <p:sp>
        <p:nvSpPr>
          <p:cNvPr id="546818" name="Rectangle 2"/>
          <p:cNvSpPr>
            <a:spLocks noGrp="1" noChangeArrowheads="1"/>
          </p:cNvSpPr>
          <p:nvPr>
            <p:ph type="title"/>
          </p:nvPr>
        </p:nvSpPr>
        <p:spPr/>
        <p:txBody>
          <a:bodyPr/>
          <a:lstStyle/>
          <a:p>
            <a:r>
              <a:rPr lang="de-CH" smtClean="0"/>
              <a:t>Generalisierung</a:t>
            </a:r>
            <a:endParaRPr lang="de-CH"/>
          </a:p>
        </p:txBody>
      </p:sp>
      <p:sp>
        <p:nvSpPr>
          <p:cNvPr id="546819" name="Rectangle 3"/>
          <p:cNvSpPr>
            <a:spLocks noGrp="1" noChangeArrowheads="1"/>
          </p:cNvSpPr>
          <p:nvPr>
            <p:ph type="body" idx="1"/>
          </p:nvPr>
        </p:nvSpPr>
        <p:spPr>
          <a:xfrm>
            <a:off x="170089" y="822092"/>
            <a:ext cx="5503636" cy="5839965"/>
          </a:xfrm>
          <a:prstGeom prst="roundRect">
            <a:avLst>
              <a:gd name="adj" fmla="val 4313"/>
            </a:avLst>
          </a:prstGeom>
          <a:solidFill>
            <a:srgbClr val="FFFF66"/>
          </a:solidFill>
          <a:ln>
            <a:solidFill>
              <a:srgbClr val="990000">
                <a:alpha val="34000"/>
              </a:srgbClr>
            </a:solidFill>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lnSpc>
                <a:spcPct val="90000"/>
              </a:lnSpc>
            </a:pPr>
            <a:r>
              <a:rPr lang="de-CH" dirty="0" smtClean="0"/>
              <a:t>Für Wiederverwendung vorbereiten. Zum Beispiel:</a:t>
            </a:r>
          </a:p>
          <a:p>
            <a:pPr marL="893763" lvl="1" indent="-436563">
              <a:lnSpc>
                <a:spcPct val="90000"/>
              </a:lnSpc>
            </a:pPr>
            <a:r>
              <a:rPr lang="de-CH" dirty="0" smtClean="0"/>
              <a:t>Eingebaute Beschränkungen entfernen</a:t>
            </a:r>
          </a:p>
          <a:p>
            <a:pPr marL="893763" lvl="1" indent="-436563">
              <a:lnSpc>
                <a:spcPct val="90000"/>
              </a:lnSpc>
            </a:pPr>
            <a:r>
              <a:rPr lang="de-CH" dirty="0" smtClean="0"/>
              <a:t>Abhängigkeiten von Details des Projektes entfernen</a:t>
            </a:r>
          </a:p>
          <a:p>
            <a:pPr marL="893763" lvl="1" indent="-436563">
              <a:lnSpc>
                <a:spcPct val="90000"/>
              </a:lnSpc>
            </a:pPr>
            <a:r>
              <a:rPr lang="de-CH" dirty="0" smtClean="0"/>
              <a:t>Dokumentation, Verträge verbessern…</a:t>
            </a:r>
          </a:p>
          <a:p>
            <a:pPr marL="893763" lvl="1" indent="-436563">
              <a:lnSpc>
                <a:spcPct val="90000"/>
              </a:lnSpc>
            </a:pPr>
            <a:r>
              <a:rPr lang="de-CH" dirty="0" smtClean="0"/>
              <a:t>Abstrahieren</a:t>
            </a:r>
          </a:p>
          <a:p>
            <a:pPr marL="893763" lvl="1" indent="-436563">
              <a:lnSpc>
                <a:spcPct val="90000"/>
              </a:lnSpc>
            </a:pPr>
            <a:r>
              <a:rPr lang="de-CH" dirty="0" smtClean="0"/>
              <a:t>Ähnlichkeiten extrahieren und Vererbungshierarchie ausbessern</a:t>
            </a:r>
          </a:p>
          <a:p>
            <a:pPr>
              <a:lnSpc>
                <a:spcPct val="90000"/>
              </a:lnSpc>
            </a:pPr>
            <a:endParaRPr lang="de-CH" sz="1200" dirty="0" smtClean="0"/>
          </a:p>
          <a:p>
            <a:pPr>
              <a:lnSpc>
                <a:spcPct val="90000"/>
              </a:lnSpc>
            </a:pPr>
            <a:r>
              <a:rPr lang="de-CH" dirty="0" smtClean="0">
                <a:solidFill>
                  <a:srgbClr val="8B0000"/>
                </a:solidFill>
              </a:rPr>
              <a:t>Nur wenige Firmen haben das Budget für diesen Ansatz</a:t>
            </a:r>
            <a:endParaRPr lang="de-CH" dirty="0">
              <a:solidFill>
                <a:srgbClr val="8B0000"/>
              </a:solidFill>
            </a:endParaRPr>
          </a:p>
        </p:txBody>
      </p:sp>
      <p:grpSp>
        <p:nvGrpSpPr>
          <p:cNvPr id="2" name="Group 4"/>
          <p:cNvGrpSpPr>
            <a:grpSpLocks/>
          </p:cNvGrpSpPr>
          <p:nvPr/>
        </p:nvGrpSpPr>
        <p:grpSpPr bwMode="auto">
          <a:xfrm>
            <a:off x="6577962" y="2613025"/>
            <a:ext cx="1574800" cy="669925"/>
            <a:chOff x="4109" y="2138"/>
            <a:chExt cx="992" cy="422"/>
          </a:xfrm>
        </p:grpSpPr>
        <p:sp>
          <p:nvSpPr>
            <p:cNvPr id="546821" name="Oval 5"/>
            <p:cNvSpPr>
              <a:spLocks noChangeArrowheads="1"/>
            </p:cNvSpPr>
            <p:nvPr/>
          </p:nvSpPr>
          <p:spPr bwMode="auto">
            <a:xfrm>
              <a:off x="4109" y="2138"/>
              <a:ext cx="992" cy="422"/>
            </a:xfrm>
            <a:prstGeom prst="ellipse">
              <a:avLst/>
            </a:prstGeom>
            <a:solidFill>
              <a:srgbClr val="99FF99"/>
            </a:solidFill>
            <a:ln w="9525" algn="ctr">
              <a:solidFill>
                <a:srgbClr val="990000">
                  <a:alpha val="34000"/>
                </a:srgbClr>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lIns="36000" tIns="36000" rIns="36000" bIns="36000" anchor="ctr"/>
            <a:lstStyle/>
            <a:p>
              <a:endParaRPr lang="de-CH">
                <a:latin typeface="+mn-lt"/>
              </a:endParaRPr>
            </a:p>
          </p:txBody>
        </p:sp>
        <p:sp>
          <p:nvSpPr>
            <p:cNvPr id="546822" name="Text Box 6"/>
            <p:cNvSpPr txBox="1">
              <a:spLocks noChangeArrowheads="1"/>
            </p:cNvSpPr>
            <p:nvPr/>
          </p:nvSpPr>
          <p:spPr bwMode="auto">
            <a:xfrm>
              <a:off x="4285" y="2222"/>
              <a:ext cx="512" cy="276"/>
            </a:xfrm>
            <a:prstGeom prst="rect">
              <a:avLst/>
            </a:prstGeom>
            <a:noFill/>
            <a:ln w="19050" algn="ctr">
              <a:noFill/>
              <a:miter lim="800000"/>
              <a:headEnd/>
              <a:tailEnd/>
            </a:ln>
            <a:effectLst/>
          </p:spPr>
          <p:txBody>
            <a:bodyPr lIns="36000" tIns="36000" rIns="36000" bIns="36000">
              <a:spAutoFit/>
            </a:bodyPr>
            <a:lstStyle/>
            <a:p>
              <a:pPr algn="ctr">
                <a:spcBef>
                  <a:spcPct val="50000"/>
                </a:spcBef>
              </a:pPr>
              <a:r>
                <a:rPr lang="de-CH" sz="2400" i="1" smtClean="0">
                  <a:solidFill>
                    <a:srgbClr val="3333FF"/>
                  </a:solidFill>
                  <a:latin typeface="+mn-lt"/>
                </a:rPr>
                <a:t>B</a:t>
              </a:r>
              <a:endParaRPr lang="de-CH" sz="2400" i="1">
                <a:solidFill>
                  <a:srgbClr val="3333FF"/>
                </a:solidFill>
                <a:latin typeface="+mn-lt"/>
              </a:endParaRPr>
            </a:p>
          </p:txBody>
        </p:sp>
      </p:grpSp>
      <p:sp>
        <p:nvSpPr>
          <p:cNvPr id="546823" name="Line 7"/>
          <p:cNvSpPr>
            <a:spLocks noChangeShapeType="1"/>
          </p:cNvSpPr>
          <p:nvPr/>
        </p:nvSpPr>
        <p:spPr bwMode="auto">
          <a:xfrm flipV="1">
            <a:off x="7365362" y="1792288"/>
            <a:ext cx="0" cy="812800"/>
          </a:xfrm>
          <a:prstGeom prst="line">
            <a:avLst/>
          </a:prstGeom>
          <a:noFill/>
          <a:ln w="28575">
            <a:solidFill>
              <a:srgbClr val="990000"/>
            </a:solidFill>
            <a:round/>
            <a:headEnd/>
            <a:tailEnd type="stealth" w="lg" len="lg"/>
          </a:ln>
          <a:effectLst/>
        </p:spPr>
        <p:txBody>
          <a:bodyPr wrap="none" lIns="36000" tIns="36000" rIns="36000" bIns="36000" anchor="ctr"/>
          <a:lstStyle/>
          <a:p>
            <a:endParaRPr lang="de-CH">
              <a:latin typeface="+mn-lt"/>
            </a:endParaRPr>
          </a:p>
        </p:txBody>
      </p:sp>
      <p:grpSp>
        <p:nvGrpSpPr>
          <p:cNvPr id="3" name="Group 8"/>
          <p:cNvGrpSpPr>
            <a:grpSpLocks/>
          </p:cNvGrpSpPr>
          <p:nvPr/>
        </p:nvGrpSpPr>
        <p:grpSpPr bwMode="auto">
          <a:xfrm>
            <a:off x="6577962" y="1114425"/>
            <a:ext cx="1574800" cy="669925"/>
            <a:chOff x="4109" y="2138"/>
            <a:chExt cx="992" cy="422"/>
          </a:xfrm>
        </p:grpSpPr>
        <p:sp>
          <p:nvSpPr>
            <p:cNvPr id="546825" name="Oval 9"/>
            <p:cNvSpPr>
              <a:spLocks noChangeArrowheads="1"/>
            </p:cNvSpPr>
            <p:nvPr/>
          </p:nvSpPr>
          <p:spPr bwMode="auto">
            <a:xfrm>
              <a:off x="4109" y="2138"/>
              <a:ext cx="992" cy="422"/>
            </a:xfrm>
            <a:prstGeom prst="ellipse">
              <a:avLst/>
            </a:prstGeom>
            <a:solidFill>
              <a:srgbClr val="99FF99"/>
            </a:solidFill>
            <a:ln w="9525" algn="ctr">
              <a:solidFill>
                <a:srgbClr val="990000">
                  <a:alpha val="34000"/>
                </a:srgbClr>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lIns="36000" tIns="36000" rIns="36000" bIns="36000" anchor="ctr"/>
            <a:lstStyle/>
            <a:p>
              <a:endParaRPr lang="de-CH">
                <a:latin typeface="+mn-lt"/>
              </a:endParaRPr>
            </a:p>
          </p:txBody>
        </p:sp>
        <p:sp>
          <p:nvSpPr>
            <p:cNvPr id="546826" name="Text Box 10"/>
            <p:cNvSpPr txBox="1">
              <a:spLocks noChangeArrowheads="1"/>
            </p:cNvSpPr>
            <p:nvPr/>
          </p:nvSpPr>
          <p:spPr bwMode="auto">
            <a:xfrm>
              <a:off x="4285" y="2222"/>
              <a:ext cx="512" cy="276"/>
            </a:xfrm>
            <a:prstGeom prst="rect">
              <a:avLst/>
            </a:prstGeom>
            <a:noFill/>
            <a:ln w="19050" algn="ctr">
              <a:noFill/>
              <a:miter lim="800000"/>
              <a:headEnd/>
              <a:tailEnd/>
            </a:ln>
            <a:effectLst/>
          </p:spPr>
          <p:txBody>
            <a:bodyPr lIns="36000" tIns="36000" rIns="36000" bIns="36000">
              <a:spAutoFit/>
            </a:bodyPr>
            <a:lstStyle/>
            <a:p>
              <a:pPr algn="ctr">
                <a:spcBef>
                  <a:spcPct val="50000"/>
                </a:spcBef>
              </a:pPr>
              <a:r>
                <a:rPr lang="de-CH" sz="2400" i="1" smtClean="0">
                  <a:solidFill>
                    <a:srgbClr val="3333FF"/>
                  </a:solidFill>
                  <a:latin typeface="+mn-lt"/>
                </a:rPr>
                <a:t>A*</a:t>
              </a:r>
              <a:endParaRPr lang="de-CH" sz="2400" i="1">
                <a:solidFill>
                  <a:srgbClr val="3333FF"/>
                </a:solidFill>
                <a:latin typeface="+mn-lt"/>
              </a:endParaRPr>
            </a:p>
          </p:txBody>
        </p:sp>
      </p:grpSp>
      <p:grpSp>
        <p:nvGrpSpPr>
          <p:cNvPr id="4" name="Group 11"/>
          <p:cNvGrpSpPr>
            <a:grpSpLocks/>
          </p:cNvGrpSpPr>
          <p:nvPr/>
        </p:nvGrpSpPr>
        <p:grpSpPr bwMode="auto">
          <a:xfrm>
            <a:off x="5669410" y="5133347"/>
            <a:ext cx="1574800" cy="669925"/>
            <a:chOff x="4109" y="2138"/>
            <a:chExt cx="992" cy="422"/>
          </a:xfrm>
        </p:grpSpPr>
        <p:sp>
          <p:nvSpPr>
            <p:cNvPr id="546828" name="Oval 12"/>
            <p:cNvSpPr>
              <a:spLocks noChangeArrowheads="1"/>
            </p:cNvSpPr>
            <p:nvPr/>
          </p:nvSpPr>
          <p:spPr bwMode="auto">
            <a:xfrm>
              <a:off x="4109" y="2138"/>
              <a:ext cx="992" cy="422"/>
            </a:xfrm>
            <a:prstGeom prst="ellipse">
              <a:avLst/>
            </a:prstGeom>
            <a:solidFill>
              <a:srgbClr val="99FF99"/>
            </a:solidFill>
            <a:ln w="9525" algn="ctr">
              <a:solidFill>
                <a:srgbClr val="990000">
                  <a:alpha val="34000"/>
                </a:srgbClr>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lIns="36000" tIns="36000" rIns="36000" bIns="36000" anchor="ctr"/>
            <a:lstStyle/>
            <a:p>
              <a:endParaRPr lang="de-CH">
                <a:latin typeface="+mn-lt"/>
              </a:endParaRPr>
            </a:p>
          </p:txBody>
        </p:sp>
        <p:sp>
          <p:nvSpPr>
            <p:cNvPr id="546829" name="Text Box 13"/>
            <p:cNvSpPr txBox="1">
              <a:spLocks noChangeArrowheads="1"/>
            </p:cNvSpPr>
            <p:nvPr/>
          </p:nvSpPr>
          <p:spPr bwMode="auto">
            <a:xfrm>
              <a:off x="4285" y="2222"/>
              <a:ext cx="512" cy="276"/>
            </a:xfrm>
            <a:prstGeom prst="rect">
              <a:avLst/>
            </a:prstGeom>
            <a:noFill/>
            <a:ln w="19050" algn="ctr">
              <a:noFill/>
              <a:miter lim="800000"/>
              <a:headEnd/>
              <a:tailEnd/>
            </a:ln>
            <a:effectLst/>
          </p:spPr>
          <p:txBody>
            <a:bodyPr lIns="36000" tIns="36000" rIns="36000" bIns="36000">
              <a:spAutoFit/>
            </a:bodyPr>
            <a:lstStyle/>
            <a:p>
              <a:pPr algn="ctr">
                <a:spcBef>
                  <a:spcPct val="50000"/>
                </a:spcBef>
              </a:pPr>
              <a:r>
                <a:rPr lang="de-CH" sz="2400" i="1" smtClean="0">
                  <a:solidFill>
                    <a:srgbClr val="3333FF"/>
                  </a:solidFill>
                  <a:latin typeface="+mn-lt"/>
                </a:rPr>
                <a:t>Y</a:t>
              </a:r>
              <a:endParaRPr lang="de-CH" sz="2400" i="1">
                <a:solidFill>
                  <a:srgbClr val="3333FF"/>
                </a:solidFill>
                <a:latin typeface="+mn-lt"/>
              </a:endParaRPr>
            </a:p>
          </p:txBody>
        </p:sp>
      </p:grpSp>
      <p:grpSp>
        <p:nvGrpSpPr>
          <p:cNvPr id="5" name="Group 15"/>
          <p:cNvGrpSpPr>
            <a:grpSpLocks/>
          </p:cNvGrpSpPr>
          <p:nvPr/>
        </p:nvGrpSpPr>
        <p:grpSpPr bwMode="auto">
          <a:xfrm>
            <a:off x="6574564" y="3656013"/>
            <a:ext cx="1574800" cy="669925"/>
            <a:chOff x="4109" y="2138"/>
            <a:chExt cx="992" cy="422"/>
          </a:xfrm>
        </p:grpSpPr>
        <p:sp>
          <p:nvSpPr>
            <p:cNvPr id="546832" name="Oval 16"/>
            <p:cNvSpPr>
              <a:spLocks noChangeArrowheads="1"/>
            </p:cNvSpPr>
            <p:nvPr/>
          </p:nvSpPr>
          <p:spPr bwMode="auto">
            <a:xfrm>
              <a:off x="4109" y="2138"/>
              <a:ext cx="992" cy="422"/>
            </a:xfrm>
            <a:prstGeom prst="ellipse">
              <a:avLst/>
            </a:prstGeom>
            <a:solidFill>
              <a:srgbClr val="99FF99"/>
            </a:solidFill>
            <a:ln w="9525" algn="ctr">
              <a:solidFill>
                <a:srgbClr val="990000">
                  <a:alpha val="34000"/>
                </a:srgbClr>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lIns="36000" tIns="36000" rIns="36000" bIns="36000" anchor="ctr"/>
            <a:lstStyle/>
            <a:p>
              <a:endParaRPr lang="de-CH">
                <a:latin typeface="+mn-lt"/>
              </a:endParaRPr>
            </a:p>
          </p:txBody>
        </p:sp>
        <p:sp>
          <p:nvSpPr>
            <p:cNvPr id="546833" name="Text Box 17"/>
            <p:cNvSpPr txBox="1">
              <a:spLocks noChangeArrowheads="1"/>
            </p:cNvSpPr>
            <p:nvPr/>
          </p:nvSpPr>
          <p:spPr bwMode="auto">
            <a:xfrm>
              <a:off x="4285" y="2222"/>
              <a:ext cx="512" cy="276"/>
            </a:xfrm>
            <a:prstGeom prst="rect">
              <a:avLst/>
            </a:prstGeom>
            <a:noFill/>
            <a:ln w="19050" algn="ctr">
              <a:noFill/>
              <a:miter lim="800000"/>
              <a:headEnd/>
              <a:tailEnd/>
            </a:ln>
            <a:effectLst/>
          </p:spPr>
          <p:txBody>
            <a:bodyPr lIns="36000" tIns="36000" rIns="36000" bIns="36000">
              <a:spAutoFit/>
            </a:bodyPr>
            <a:lstStyle/>
            <a:p>
              <a:pPr algn="ctr">
                <a:spcBef>
                  <a:spcPct val="50000"/>
                </a:spcBef>
              </a:pPr>
              <a:r>
                <a:rPr lang="de-CH" sz="2400" i="1" smtClean="0">
                  <a:solidFill>
                    <a:srgbClr val="3333FF"/>
                  </a:solidFill>
                  <a:latin typeface="+mn-lt"/>
                </a:rPr>
                <a:t>X</a:t>
              </a:r>
              <a:endParaRPr lang="de-CH" sz="2400" i="1">
                <a:solidFill>
                  <a:srgbClr val="3333FF"/>
                </a:solidFill>
                <a:latin typeface="+mn-lt"/>
              </a:endParaRPr>
            </a:p>
          </p:txBody>
        </p:sp>
      </p:grpSp>
      <p:grpSp>
        <p:nvGrpSpPr>
          <p:cNvPr id="6" name="Group 18"/>
          <p:cNvGrpSpPr>
            <a:grpSpLocks/>
          </p:cNvGrpSpPr>
          <p:nvPr/>
        </p:nvGrpSpPr>
        <p:grpSpPr bwMode="auto">
          <a:xfrm>
            <a:off x="7478894" y="5116513"/>
            <a:ext cx="1574800" cy="669925"/>
            <a:chOff x="4109" y="2138"/>
            <a:chExt cx="992" cy="422"/>
          </a:xfrm>
        </p:grpSpPr>
        <p:sp>
          <p:nvSpPr>
            <p:cNvPr id="546835" name="Oval 19"/>
            <p:cNvSpPr>
              <a:spLocks noChangeArrowheads="1"/>
            </p:cNvSpPr>
            <p:nvPr/>
          </p:nvSpPr>
          <p:spPr bwMode="auto">
            <a:xfrm>
              <a:off x="4109" y="2138"/>
              <a:ext cx="992" cy="422"/>
            </a:xfrm>
            <a:prstGeom prst="ellipse">
              <a:avLst/>
            </a:prstGeom>
            <a:solidFill>
              <a:srgbClr val="99FF99"/>
            </a:solidFill>
            <a:ln w="9525" algn="ctr">
              <a:solidFill>
                <a:srgbClr val="990000">
                  <a:alpha val="34000"/>
                </a:srgbClr>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lIns="36000" tIns="36000" rIns="36000" bIns="36000" anchor="ctr"/>
            <a:lstStyle/>
            <a:p>
              <a:endParaRPr lang="de-CH">
                <a:latin typeface="+mn-lt"/>
              </a:endParaRPr>
            </a:p>
          </p:txBody>
        </p:sp>
        <p:sp>
          <p:nvSpPr>
            <p:cNvPr id="546836" name="Text Box 20"/>
            <p:cNvSpPr txBox="1">
              <a:spLocks noChangeArrowheads="1"/>
            </p:cNvSpPr>
            <p:nvPr/>
          </p:nvSpPr>
          <p:spPr bwMode="auto">
            <a:xfrm>
              <a:off x="4285" y="2222"/>
              <a:ext cx="512" cy="276"/>
            </a:xfrm>
            <a:prstGeom prst="rect">
              <a:avLst/>
            </a:prstGeom>
            <a:noFill/>
            <a:ln w="19050" algn="ctr">
              <a:noFill/>
              <a:miter lim="800000"/>
              <a:headEnd/>
              <a:tailEnd/>
            </a:ln>
            <a:effectLst/>
          </p:spPr>
          <p:txBody>
            <a:bodyPr lIns="36000" tIns="36000" rIns="36000" bIns="36000">
              <a:spAutoFit/>
            </a:bodyPr>
            <a:lstStyle/>
            <a:p>
              <a:pPr algn="ctr">
                <a:spcBef>
                  <a:spcPct val="50000"/>
                </a:spcBef>
              </a:pPr>
              <a:r>
                <a:rPr lang="de-CH" sz="2400" i="1" smtClean="0">
                  <a:solidFill>
                    <a:srgbClr val="3333FF"/>
                  </a:solidFill>
                  <a:latin typeface="+mn-lt"/>
                </a:rPr>
                <a:t>Z</a:t>
              </a:r>
              <a:endParaRPr lang="de-CH" sz="2400" i="1">
                <a:solidFill>
                  <a:srgbClr val="3333FF"/>
                </a:solidFill>
                <a:latin typeface="+mn-lt"/>
              </a:endParaRPr>
            </a:p>
          </p:txBody>
        </p:sp>
      </p:grpSp>
      <p:sp>
        <p:nvSpPr>
          <p:cNvPr id="546838" name="AutoShape 22"/>
          <p:cNvSpPr>
            <a:spLocks noChangeArrowheads="1"/>
          </p:cNvSpPr>
          <p:nvPr/>
        </p:nvSpPr>
        <p:spPr bwMode="auto">
          <a:xfrm rot="32400000">
            <a:off x="5148263" y="69850"/>
            <a:ext cx="1927225" cy="669925"/>
          </a:xfrm>
          <a:prstGeom prst="moon">
            <a:avLst>
              <a:gd name="adj" fmla="val 30250"/>
            </a:avLst>
          </a:prstGeom>
          <a:solidFill>
            <a:srgbClr val="0066CC"/>
          </a:solidFill>
          <a:ln w="9525">
            <a:solidFill>
              <a:schemeClr val="tx1"/>
            </a:solidFill>
            <a:miter lim="800000"/>
            <a:headEnd/>
            <a:tailEnd/>
          </a:ln>
          <a:effectLst/>
        </p:spPr>
        <p:txBody>
          <a:bodyPr wrap="none" anchor="ctr"/>
          <a:lstStyle/>
          <a:p>
            <a:endParaRPr lang="de-CH">
              <a:latin typeface="+mn-lt"/>
            </a:endParaRPr>
          </a:p>
        </p:txBody>
      </p:sp>
      <p:sp>
        <p:nvSpPr>
          <p:cNvPr id="546839" name="Freeform 23"/>
          <p:cNvSpPr>
            <a:spLocks/>
          </p:cNvSpPr>
          <p:nvPr/>
        </p:nvSpPr>
        <p:spPr bwMode="auto">
          <a:xfrm rot="16200000">
            <a:off x="4997450" y="219075"/>
            <a:ext cx="669925" cy="371475"/>
          </a:xfrm>
          <a:custGeom>
            <a:avLst/>
            <a:gdLst/>
            <a:ahLst/>
            <a:cxnLst>
              <a:cxn ang="0">
                <a:pos x="0" y="0"/>
              </a:cxn>
              <a:cxn ang="0">
                <a:pos x="1266" y="0"/>
              </a:cxn>
              <a:cxn ang="0">
                <a:pos x="1240" y="44"/>
              </a:cxn>
              <a:cxn ang="0">
                <a:pos x="1209" y="97"/>
              </a:cxn>
              <a:cxn ang="0">
                <a:pos x="1170" y="145"/>
              </a:cxn>
              <a:cxn ang="0">
                <a:pos x="1130" y="193"/>
              </a:cxn>
              <a:cxn ang="0">
                <a:pos x="1083" y="239"/>
              </a:cxn>
              <a:cxn ang="0">
                <a:pos x="1045" y="272"/>
              </a:cxn>
              <a:cxn ang="0">
                <a:pos x="1017" y="296"/>
              </a:cxn>
              <a:cxn ang="0">
                <a:pos x="977" y="322"/>
              </a:cxn>
              <a:cxn ang="0">
                <a:pos x="952" y="340"/>
              </a:cxn>
              <a:cxn ang="0">
                <a:pos x="905" y="365"/>
              </a:cxn>
              <a:cxn ang="0">
                <a:pos x="871" y="385"/>
              </a:cxn>
              <a:cxn ang="0">
                <a:pos x="796" y="409"/>
              </a:cxn>
              <a:cxn ang="0">
                <a:pos x="738" y="421"/>
              </a:cxn>
              <a:cxn ang="0">
                <a:pos x="654" y="429"/>
              </a:cxn>
              <a:cxn ang="0">
                <a:pos x="589" y="429"/>
              </a:cxn>
              <a:cxn ang="0">
                <a:pos x="550" y="425"/>
              </a:cxn>
              <a:cxn ang="0">
                <a:pos x="498" y="415"/>
              </a:cxn>
              <a:cxn ang="0">
                <a:pos x="418" y="389"/>
              </a:cxn>
              <a:cxn ang="0">
                <a:pos x="358" y="365"/>
              </a:cxn>
              <a:cxn ang="0">
                <a:pos x="300" y="332"/>
              </a:cxn>
              <a:cxn ang="0">
                <a:pos x="262" y="305"/>
              </a:cxn>
              <a:cxn ang="0">
                <a:pos x="221" y="272"/>
              </a:cxn>
              <a:cxn ang="0">
                <a:pos x="180" y="235"/>
              </a:cxn>
              <a:cxn ang="0">
                <a:pos x="150" y="208"/>
              </a:cxn>
              <a:cxn ang="0">
                <a:pos x="126" y="178"/>
              </a:cxn>
              <a:cxn ang="0">
                <a:pos x="87" y="133"/>
              </a:cxn>
              <a:cxn ang="0">
                <a:pos x="57" y="89"/>
              </a:cxn>
              <a:cxn ang="0">
                <a:pos x="0" y="0"/>
              </a:cxn>
            </a:cxnLst>
            <a:rect l="0" t="0" r="r" b="b"/>
            <a:pathLst>
              <a:path w="1266" h="429">
                <a:moveTo>
                  <a:pt x="0" y="0"/>
                </a:moveTo>
                <a:lnTo>
                  <a:pt x="1266" y="0"/>
                </a:lnTo>
                <a:lnTo>
                  <a:pt x="1240" y="44"/>
                </a:lnTo>
                <a:lnTo>
                  <a:pt x="1209" y="97"/>
                </a:lnTo>
                <a:lnTo>
                  <a:pt x="1170" y="145"/>
                </a:lnTo>
                <a:lnTo>
                  <a:pt x="1130" y="193"/>
                </a:lnTo>
                <a:lnTo>
                  <a:pt x="1083" y="239"/>
                </a:lnTo>
                <a:lnTo>
                  <a:pt x="1045" y="272"/>
                </a:lnTo>
                <a:lnTo>
                  <a:pt x="1017" y="296"/>
                </a:lnTo>
                <a:lnTo>
                  <a:pt x="977" y="322"/>
                </a:lnTo>
                <a:lnTo>
                  <a:pt x="952" y="340"/>
                </a:lnTo>
                <a:lnTo>
                  <a:pt x="905" y="365"/>
                </a:lnTo>
                <a:lnTo>
                  <a:pt x="871" y="385"/>
                </a:lnTo>
                <a:lnTo>
                  <a:pt x="796" y="409"/>
                </a:lnTo>
                <a:lnTo>
                  <a:pt x="738" y="421"/>
                </a:lnTo>
                <a:lnTo>
                  <a:pt x="654" y="429"/>
                </a:lnTo>
                <a:lnTo>
                  <a:pt x="589" y="429"/>
                </a:lnTo>
                <a:lnTo>
                  <a:pt x="550" y="425"/>
                </a:lnTo>
                <a:lnTo>
                  <a:pt x="498" y="415"/>
                </a:lnTo>
                <a:lnTo>
                  <a:pt x="418" y="389"/>
                </a:lnTo>
                <a:lnTo>
                  <a:pt x="358" y="365"/>
                </a:lnTo>
                <a:lnTo>
                  <a:pt x="300" y="332"/>
                </a:lnTo>
                <a:lnTo>
                  <a:pt x="262" y="305"/>
                </a:lnTo>
                <a:lnTo>
                  <a:pt x="221" y="272"/>
                </a:lnTo>
                <a:lnTo>
                  <a:pt x="180" y="235"/>
                </a:lnTo>
                <a:lnTo>
                  <a:pt x="150" y="208"/>
                </a:lnTo>
                <a:lnTo>
                  <a:pt x="126" y="178"/>
                </a:lnTo>
                <a:lnTo>
                  <a:pt x="87" y="133"/>
                </a:lnTo>
                <a:lnTo>
                  <a:pt x="57" y="89"/>
                </a:lnTo>
                <a:lnTo>
                  <a:pt x="0" y="0"/>
                </a:lnTo>
                <a:close/>
              </a:path>
            </a:pathLst>
          </a:custGeom>
          <a:solidFill>
            <a:srgbClr val="00FFFF"/>
          </a:solidFill>
          <a:ln w="9525">
            <a:solidFill>
              <a:schemeClr val="tx1"/>
            </a:solidFill>
            <a:round/>
            <a:headEnd/>
            <a:tailEnd/>
          </a:ln>
          <a:effectLst/>
        </p:spPr>
        <p:txBody>
          <a:bodyPr/>
          <a:lstStyle/>
          <a:p>
            <a:endParaRPr lang="de-CH">
              <a:latin typeface="+mn-lt"/>
            </a:endParaRPr>
          </a:p>
        </p:txBody>
      </p:sp>
      <p:sp>
        <p:nvSpPr>
          <p:cNvPr id="546840" name="AutoShape 24"/>
          <p:cNvSpPr>
            <a:spLocks noChangeArrowheads="1"/>
          </p:cNvSpPr>
          <p:nvPr/>
        </p:nvSpPr>
        <p:spPr bwMode="auto">
          <a:xfrm rot="32400000">
            <a:off x="5146675" y="69850"/>
            <a:ext cx="1349375" cy="669925"/>
          </a:xfrm>
          <a:prstGeom prst="moon">
            <a:avLst>
              <a:gd name="adj" fmla="val 44421"/>
            </a:avLst>
          </a:prstGeom>
          <a:solidFill>
            <a:srgbClr val="0099CC"/>
          </a:solidFill>
          <a:ln w="9525">
            <a:solidFill>
              <a:schemeClr val="tx1"/>
            </a:solidFill>
            <a:miter lim="800000"/>
            <a:headEnd/>
            <a:tailEnd/>
          </a:ln>
          <a:effectLst/>
        </p:spPr>
        <p:txBody>
          <a:bodyPr wrap="none" anchor="ctr"/>
          <a:lstStyle/>
          <a:p>
            <a:endParaRPr lang="de-CH">
              <a:latin typeface="+mn-lt"/>
            </a:endParaRPr>
          </a:p>
        </p:txBody>
      </p:sp>
      <p:sp>
        <p:nvSpPr>
          <p:cNvPr id="546841" name="AutoShape 25"/>
          <p:cNvSpPr>
            <a:spLocks noChangeArrowheads="1"/>
          </p:cNvSpPr>
          <p:nvPr/>
        </p:nvSpPr>
        <p:spPr bwMode="auto">
          <a:xfrm rot="32400000">
            <a:off x="5143500" y="69850"/>
            <a:ext cx="750888" cy="669925"/>
          </a:xfrm>
          <a:prstGeom prst="moon">
            <a:avLst>
              <a:gd name="adj" fmla="val 50000"/>
            </a:avLst>
          </a:prstGeom>
          <a:solidFill>
            <a:srgbClr val="66CCFF"/>
          </a:solidFill>
          <a:ln w="9525">
            <a:solidFill>
              <a:schemeClr val="tx1"/>
            </a:solidFill>
            <a:miter lim="800000"/>
            <a:headEnd/>
            <a:tailEnd/>
          </a:ln>
          <a:effectLst/>
        </p:spPr>
        <p:txBody>
          <a:bodyPr wrap="none" anchor="ctr"/>
          <a:lstStyle/>
          <a:p>
            <a:endParaRPr lang="de-CH">
              <a:latin typeface="+mn-lt"/>
            </a:endParaRPr>
          </a:p>
        </p:txBody>
      </p:sp>
      <p:sp>
        <p:nvSpPr>
          <p:cNvPr id="546842" name="AutoShape 26"/>
          <p:cNvSpPr>
            <a:spLocks noChangeArrowheads="1"/>
          </p:cNvSpPr>
          <p:nvPr/>
        </p:nvSpPr>
        <p:spPr bwMode="auto">
          <a:xfrm rot="32400000">
            <a:off x="5259388" y="69850"/>
            <a:ext cx="2457450" cy="669925"/>
          </a:xfrm>
          <a:prstGeom prst="moon">
            <a:avLst>
              <a:gd name="adj" fmla="val 26162"/>
            </a:avLst>
          </a:prstGeom>
          <a:solidFill>
            <a:srgbClr val="003366"/>
          </a:solidFill>
          <a:ln w="9525">
            <a:solidFill>
              <a:schemeClr val="tx1"/>
            </a:solidFill>
            <a:miter lim="800000"/>
            <a:headEnd/>
            <a:tailEnd/>
          </a:ln>
          <a:effectLst/>
        </p:spPr>
        <p:txBody>
          <a:bodyPr wrap="none" anchor="ctr"/>
          <a:lstStyle/>
          <a:p>
            <a:endParaRPr lang="de-CH">
              <a:latin typeface="+mn-lt"/>
            </a:endParaRPr>
          </a:p>
        </p:txBody>
      </p:sp>
      <p:sp>
        <p:nvSpPr>
          <p:cNvPr id="546843" name="Text Box 27"/>
          <p:cNvSpPr txBox="1">
            <a:spLocks noChangeArrowheads="1"/>
          </p:cNvSpPr>
          <p:nvPr/>
        </p:nvSpPr>
        <p:spPr bwMode="auto">
          <a:xfrm rot="21600000">
            <a:off x="5067300" y="236538"/>
            <a:ext cx="539750" cy="336550"/>
          </a:xfrm>
          <a:prstGeom prst="rect">
            <a:avLst/>
          </a:prstGeom>
          <a:noFill/>
          <a:ln w="9525">
            <a:noFill/>
            <a:miter lim="800000"/>
            <a:headEnd/>
            <a:tailEnd/>
          </a:ln>
          <a:effectLst/>
        </p:spPr>
        <p:txBody>
          <a:bodyPr>
            <a:spAutoFit/>
          </a:bodyPr>
          <a:lstStyle/>
          <a:p>
            <a:pPr algn="ctr">
              <a:spcBef>
                <a:spcPct val="50000"/>
              </a:spcBef>
            </a:pPr>
            <a:r>
              <a:rPr lang="de-CH" sz="1600" smtClean="0">
                <a:latin typeface="+mn-lt"/>
              </a:rPr>
              <a:t>A</a:t>
            </a:r>
            <a:endParaRPr lang="de-CH" sz="1600">
              <a:latin typeface="+mn-lt"/>
            </a:endParaRPr>
          </a:p>
        </p:txBody>
      </p:sp>
      <p:sp>
        <p:nvSpPr>
          <p:cNvPr id="546844" name="Text Box 28"/>
          <p:cNvSpPr txBox="1">
            <a:spLocks noChangeArrowheads="1"/>
          </p:cNvSpPr>
          <p:nvPr/>
        </p:nvSpPr>
        <p:spPr bwMode="auto">
          <a:xfrm rot="21600000">
            <a:off x="5403850" y="236538"/>
            <a:ext cx="539750" cy="336550"/>
          </a:xfrm>
          <a:prstGeom prst="rect">
            <a:avLst/>
          </a:prstGeom>
          <a:noFill/>
          <a:ln w="9525">
            <a:noFill/>
            <a:miter lim="800000"/>
            <a:headEnd/>
            <a:tailEnd/>
          </a:ln>
          <a:effectLst/>
        </p:spPr>
        <p:txBody>
          <a:bodyPr>
            <a:spAutoFit/>
          </a:bodyPr>
          <a:lstStyle/>
          <a:p>
            <a:pPr algn="ctr">
              <a:spcBef>
                <a:spcPct val="50000"/>
              </a:spcBef>
            </a:pPr>
            <a:r>
              <a:rPr lang="de-CH" sz="1600" smtClean="0">
                <a:latin typeface="+mn-lt"/>
              </a:rPr>
              <a:t>E</a:t>
            </a:r>
            <a:endParaRPr lang="de-CH" sz="1600">
              <a:latin typeface="+mn-lt"/>
            </a:endParaRPr>
          </a:p>
        </p:txBody>
      </p:sp>
      <p:sp>
        <p:nvSpPr>
          <p:cNvPr id="546845" name="Text Box 29"/>
          <p:cNvSpPr txBox="1">
            <a:spLocks noChangeArrowheads="1"/>
          </p:cNvSpPr>
          <p:nvPr/>
        </p:nvSpPr>
        <p:spPr bwMode="auto">
          <a:xfrm rot="21600000">
            <a:off x="5851525" y="236538"/>
            <a:ext cx="542925" cy="336550"/>
          </a:xfrm>
          <a:prstGeom prst="rect">
            <a:avLst/>
          </a:prstGeom>
          <a:noFill/>
          <a:ln w="9525">
            <a:noFill/>
            <a:miter lim="800000"/>
            <a:headEnd/>
            <a:tailEnd/>
          </a:ln>
          <a:effectLst/>
        </p:spPr>
        <p:txBody>
          <a:bodyPr>
            <a:spAutoFit/>
          </a:bodyPr>
          <a:lstStyle/>
          <a:p>
            <a:pPr algn="ctr">
              <a:spcBef>
                <a:spcPct val="50000"/>
              </a:spcBef>
            </a:pPr>
            <a:r>
              <a:rPr lang="de-CH" sz="1600" smtClean="0">
                <a:latin typeface="+mn-lt"/>
              </a:rPr>
              <a:t>I</a:t>
            </a:r>
            <a:endParaRPr lang="de-CH" sz="1600">
              <a:latin typeface="+mn-lt"/>
            </a:endParaRPr>
          </a:p>
        </p:txBody>
      </p:sp>
      <p:sp>
        <p:nvSpPr>
          <p:cNvPr id="546846" name="Text Box 30"/>
          <p:cNvSpPr txBox="1">
            <a:spLocks noChangeArrowheads="1"/>
          </p:cNvSpPr>
          <p:nvPr/>
        </p:nvSpPr>
        <p:spPr bwMode="auto">
          <a:xfrm rot="21600000">
            <a:off x="6551613" y="236538"/>
            <a:ext cx="282575" cy="336550"/>
          </a:xfrm>
          <a:prstGeom prst="rect">
            <a:avLst/>
          </a:prstGeom>
          <a:noFill/>
          <a:ln w="9525">
            <a:noFill/>
            <a:miter lim="800000"/>
            <a:headEnd/>
            <a:tailEnd/>
          </a:ln>
          <a:effectLst/>
        </p:spPr>
        <p:txBody>
          <a:bodyPr>
            <a:spAutoFit/>
          </a:bodyPr>
          <a:lstStyle/>
          <a:p>
            <a:pPr algn="ctr">
              <a:spcBef>
                <a:spcPct val="50000"/>
              </a:spcBef>
            </a:pPr>
            <a:r>
              <a:rPr lang="de-CH" sz="1600" smtClean="0">
                <a:latin typeface="+mn-lt"/>
              </a:rPr>
              <a:t>V</a:t>
            </a:r>
            <a:endParaRPr lang="de-CH" sz="1600">
              <a:latin typeface="+mn-lt"/>
            </a:endParaRPr>
          </a:p>
        </p:txBody>
      </p:sp>
      <p:sp>
        <p:nvSpPr>
          <p:cNvPr id="546847" name="Text Box 31"/>
          <p:cNvSpPr txBox="1">
            <a:spLocks noChangeArrowheads="1"/>
          </p:cNvSpPr>
          <p:nvPr/>
        </p:nvSpPr>
        <p:spPr bwMode="auto">
          <a:xfrm rot="21600000">
            <a:off x="7002463" y="111125"/>
            <a:ext cx="488950" cy="579438"/>
          </a:xfrm>
          <a:prstGeom prst="rect">
            <a:avLst/>
          </a:prstGeom>
          <a:noFill/>
          <a:ln w="9525">
            <a:noFill/>
            <a:miter lim="800000"/>
            <a:headEnd/>
            <a:tailEnd/>
          </a:ln>
          <a:effectLst/>
        </p:spPr>
        <p:txBody>
          <a:bodyPr>
            <a:spAutoFit/>
          </a:bodyPr>
          <a:lstStyle/>
          <a:p>
            <a:pPr algn="ctr">
              <a:spcBef>
                <a:spcPct val="50000"/>
              </a:spcBef>
            </a:pPr>
            <a:r>
              <a:rPr lang="de-CH" sz="3200" smtClean="0">
                <a:solidFill>
                  <a:schemeClr val="bg1"/>
                </a:solidFill>
                <a:latin typeface="+mn-lt"/>
              </a:rPr>
              <a:t>G</a:t>
            </a:r>
            <a:endParaRPr lang="de-CH" sz="320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6819">
                                            <p:txEl>
                                              <p:pRg st="4" end="4"/>
                                            </p:txEl>
                                          </p:spTgt>
                                        </p:tgtEl>
                                        <p:attrNameLst>
                                          <p:attrName>style.visibility</p:attrName>
                                        </p:attrNameLst>
                                      </p:cBhvr>
                                      <p:to>
                                        <p:strVal val="visible"/>
                                      </p:to>
                                    </p:set>
                                  </p:childTnLst>
                                </p:cTn>
                              </p:par>
                              <p:par>
                                <p:cTn id="7" presetID="55"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1000" fill="hold"/>
                                        <p:tgtEl>
                                          <p:spTgt spid="2"/>
                                        </p:tgtEl>
                                        <p:attrNameLst>
                                          <p:attrName>ppt_w</p:attrName>
                                        </p:attrNameLst>
                                      </p:cBhvr>
                                      <p:tavLst>
                                        <p:tav tm="0">
                                          <p:val>
                                            <p:strVal val="#ppt_w*0.70"/>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4" fill="hold" grpId="0" nodeType="clickEffect">
                                  <p:stCondLst>
                                    <p:cond delay="0"/>
                                  </p:stCondLst>
                                  <p:childTnLst>
                                    <p:set>
                                      <p:cBhvr>
                                        <p:cTn id="15" dur="1" fill="hold">
                                          <p:stCondLst>
                                            <p:cond delay="0"/>
                                          </p:stCondLst>
                                        </p:cTn>
                                        <p:tgtEl>
                                          <p:spTgt spid="546823"/>
                                        </p:tgtEl>
                                        <p:attrNameLst>
                                          <p:attrName>style.visibility</p:attrName>
                                        </p:attrNameLst>
                                      </p:cBhvr>
                                      <p:to>
                                        <p:strVal val="visible"/>
                                      </p:to>
                                    </p:set>
                                    <p:anim calcmode="lin" valueType="num">
                                      <p:cBhvr>
                                        <p:cTn id="16" dur="500" fill="hold"/>
                                        <p:tgtEl>
                                          <p:spTgt spid="546823"/>
                                        </p:tgtEl>
                                        <p:attrNameLst>
                                          <p:attrName>ppt_x</p:attrName>
                                        </p:attrNameLst>
                                      </p:cBhvr>
                                      <p:tavLst>
                                        <p:tav tm="0">
                                          <p:val>
                                            <p:strVal val="#ppt_x"/>
                                          </p:val>
                                        </p:tav>
                                        <p:tav tm="100000">
                                          <p:val>
                                            <p:strVal val="#ppt_x"/>
                                          </p:val>
                                        </p:tav>
                                      </p:tavLst>
                                    </p:anim>
                                    <p:anim calcmode="lin" valueType="num">
                                      <p:cBhvr>
                                        <p:cTn id="17" dur="500" fill="hold"/>
                                        <p:tgtEl>
                                          <p:spTgt spid="546823"/>
                                        </p:tgtEl>
                                        <p:attrNameLst>
                                          <p:attrName>ppt_y</p:attrName>
                                        </p:attrNameLst>
                                      </p:cBhvr>
                                      <p:tavLst>
                                        <p:tav tm="0">
                                          <p:val>
                                            <p:strVal val="#ppt_y+#ppt_h/2"/>
                                          </p:val>
                                        </p:tav>
                                        <p:tav tm="100000">
                                          <p:val>
                                            <p:strVal val="#ppt_y"/>
                                          </p:val>
                                        </p:tav>
                                      </p:tavLst>
                                    </p:anim>
                                    <p:anim calcmode="lin" valueType="num">
                                      <p:cBhvr>
                                        <p:cTn id="18" dur="500" fill="hold"/>
                                        <p:tgtEl>
                                          <p:spTgt spid="546823"/>
                                        </p:tgtEl>
                                        <p:attrNameLst>
                                          <p:attrName>ppt_w</p:attrName>
                                        </p:attrNameLst>
                                      </p:cBhvr>
                                      <p:tavLst>
                                        <p:tav tm="0">
                                          <p:val>
                                            <p:strVal val="#ppt_w"/>
                                          </p:val>
                                        </p:tav>
                                        <p:tav tm="100000">
                                          <p:val>
                                            <p:strVal val="#ppt_w"/>
                                          </p:val>
                                        </p:tav>
                                      </p:tavLst>
                                    </p:anim>
                                    <p:anim calcmode="lin" valueType="num">
                                      <p:cBhvr>
                                        <p:cTn id="19" dur="500" fill="hold"/>
                                        <p:tgtEl>
                                          <p:spTgt spid="546823"/>
                                        </p:tgtEl>
                                        <p:attrNameLst>
                                          <p:attrName>ppt_h</p:attrName>
                                        </p:attrNameLst>
                                      </p:cBhvr>
                                      <p:tavLst>
                                        <p:tav tm="0">
                                          <p:val>
                                            <p:fltVal val="0"/>
                                          </p:val>
                                        </p:tav>
                                        <p:tav tm="100000">
                                          <p:val>
                                            <p:strVal val="#ppt_h"/>
                                          </p:val>
                                        </p:tav>
                                      </p:tavLst>
                                    </p:anim>
                                  </p:childTnLst>
                                </p:cTn>
                              </p:par>
                              <p:par>
                                <p:cTn id="20" presetID="17"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ppt_h/2"/>
                                          </p:val>
                                        </p:tav>
                                        <p:tav tm="100000">
                                          <p:val>
                                            <p:strVal val="#ppt_y"/>
                                          </p:val>
                                        </p:tav>
                                      </p:tavLst>
                                    </p:anim>
                                    <p:anim calcmode="lin" valueType="num">
                                      <p:cBhvr>
                                        <p:cTn id="24" dur="500" fill="hold"/>
                                        <p:tgtEl>
                                          <p:spTgt spid="3"/>
                                        </p:tgtEl>
                                        <p:attrNameLst>
                                          <p:attrName>ppt_w</p:attrName>
                                        </p:attrNameLst>
                                      </p:cBhvr>
                                      <p:tavLst>
                                        <p:tav tm="0">
                                          <p:val>
                                            <p:strVal val="#ppt_w"/>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46819">
                                            <p:txEl>
                                              <p:pRg st="5" end="5"/>
                                            </p:txEl>
                                          </p:spTgt>
                                        </p:tgtEl>
                                        <p:attrNameLst>
                                          <p:attrName>style.visibility</p:attrName>
                                        </p:attrNameLst>
                                      </p:cBhvr>
                                      <p:to>
                                        <p:strVal val="visible"/>
                                      </p:to>
                                    </p:set>
                                  </p:childTnLst>
                                </p:cTn>
                              </p:par>
                              <p:par>
                                <p:cTn id="30" presetID="55"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strVal val="#ppt_w*0.70"/>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Effect transition="in" filter="fade">
                                      <p:cBhvr>
                                        <p:cTn id="34" dur="1000"/>
                                        <p:tgtEl>
                                          <p:spTgt spid="4"/>
                                        </p:tgtEl>
                                      </p:cBhvr>
                                    </p:animEffect>
                                  </p:childTnLst>
                                </p:cTn>
                              </p:par>
                              <p:par>
                                <p:cTn id="35" presetID="55"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4" fill="hold" grpId="0" nodeType="clickEffect">
                                  <p:stCondLst>
                                    <p:cond delay="0"/>
                                  </p:stCondLst>
                                  <p:childTnLst>
                                    <p:set>
                                      <p:cBhvr>
                                        <p:cTn id="43" dur="1" fill="hold">
                                          <p:stCondLst>
                                            <p:cond delay="0"/>
                                          </p:stCondLst>
                                        </p:cTn>
                                        <p:tgtEl>
                                          <p:spTgt spid="546830"/>
                                        </p:tgtEl>
                                        <p:attrNameLst>
                                          <p:attrName>style.visibility</p:attrName>
                                        </p:attrNameLst>
                                      </p:cBhvr>
                                      <p:to>
                                        <p:strVal val="visible"/>
                                      </p:to>
                                    </p:set>
                                    <p:anim calcmode="lin" valueType="num">
                                      <p:cBhvr>
                                        <p:cTn id="44" dur="500" fill="hold"/>
                                        <p:tgtEl>
                                          <p:spTgt spid="546830"/>
                                        </p:tgtEl>
                                        <p:attrNameLst>
                                          <p:attrName>ppt_x</p:attrName>
                                        </p:attrNameLst>
                                      </p:cBhvr>
                                      <p:tavLst>
                                        <p:tav tm="0">
                                          <p:val>
                                            <p:strVal val="#ppt_x"/>
                                          </p:val>
                                        </p:tav>
                                        <p:tav tm="100000">
                                          <p:val>
                                            <p:strVal val="#ppt_x"/>
                                          </p:val>
                                        </p:tav>
                                      </p:tavLst>
                                    </p:anim>
                                    <p:anim calcmode="lin" valueType="num">
                                      <p:cBhvr>
                                        <p:cTn id="45" dur="500" fill="hold"/>
                                        <p:tgtEl>
                                          <p:spTgt spid="546830"/>
                                        </p:tgtEl>
                                        <p:attrNameLst>
                                          <p:attrName>ppt_y</p:attrName>
                                        </p:attrNameLst>
                                      </p:cBhvr>
                                      <p:tavLst>
                                        <p:tav tm="0">
                                          <p:val>
                                            <p:strVal val="#ppt_y+#ppt_h/2"/>
                                          </p:val>
                                        </p:tav>
                                        <p:tav tm="100000">
                                          <p:val>
                                            <p:strVal val="#ppt_y"/>
                                          </p:val>
                                        </p:tav>
                                      </p:tavLst>
                                    </p:anim>
                                    <p:anim calcmode="lin" valueType="num">
                                      <p:cBhvr>
                                        <p:cTn id="46" dur="500" fill="hold"/>
                                        <p:tgtEl>
                                          <p:spTgt spid="546830"/>
                                        </p:tgtEl>
                                        <p:attrNameLst>
                                          <p:attrName>ppt_w</p:attrName>
                                        </p:attrNameLst>
                                      </p:cBhvr>
                                      <p:tavLst>
                                        <p:tav tm="0">
                                          <p:val>
                                            <p:strVal val="#ppt_w"/>
                                          </p:val>
                                        </p:tav>
                                        <p:tav tm="100000">
                                          <p:val>
                                            <p:strVal val="#ppt_w"/>
                                          </p:val>
                                        </p:tav>
                                      </p:tavLst>
                                    </p:anim>
                                    <p:anim calcmode="lin" valueType="num">
                                      <p:cBhvr>
                                        <p:cTn id="47" dur="500" fill="hold"/>
                                        <p:tgtEl>
                                          <p:spTgt spid="546830"/>
                                        </p:tgtEl>
                                        <p:attrNameLst>
                                          <p:attrName>ppt_h</p:attrName>
                                        </p:attrNameLst>
                                      </p:cBhvr>
                                      <p:tavLst>
                                        <p:tav tm="0">
                                          <p:val>
                                            <p:fltVal val="0"/>
                                          </p:val>
                                        </p:tav>
                                        <p:tav tm="100000">
                                          <p:val>
                                            <p:strVal val="#ppt_h"/>
                                          </p:val>
                                        </p:tav>
                                      </p:tavLst>
                                    </p:anim>
                                  </p:childTnLst>
                                </p:cTn>
                              </p:par>
                              <p:par>
                                <p:cTn id="48" presetID="17" presetClass="entr" presetSubtype="4"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ppt_x</p:attrName>
                                        </p:attrNameLst>
                                      </p:cBhvr>
                                      <p:tavLst>
                                        <p:tav tm="0">
                                          <p:val>
                                            <p:strVal val="#ppt_x"/>
                                          </p:val>
                                        </p:tav>
                                        <p:tav tm="100000">
                                          <p:val>
                                            <p:strVal val="#ppt_x"/>
                                          </p:val>
                                        </p:tav>
                                      </p:tavLst>
                                    </p:anim>
                                    <p:anim calcmode="lin" valueType="num">
                                      <p:cBhvr>
                                        <p:cTn id="51" dur="500" fill="hold"/>
                                        <p:tgtEl>
                                          <p:spTgt spid="5"/>
                                        </p:tgtEl>
                                        <p:attrNameLst>
                                          <p:attrName>ppt_y</p:attrName>
                                        </p:attrNameLst>
                                      </p:cBhvr>
                                      <p:tavLst>
                                        <p:tav tm="0">
                                          <p:val>
                                            <p:strVal val="#ppt_y+#ppt_h/2"/>
                                          </p:val>
                                        </p:tav>
                                        <p:tav tm="100000">
                                          <p:val>
                                            <p:strVal val="#ppt_y"/>
                                          </p:val>
                                        </p:tav>
                                      </p:tavLst>
                                    </p:anim>
                                    <p:anim calcmode="lin" valueType="num">
                                      <p:cBhvr>
                                        <p:cTn id="52" dur="500" fill="hold"/>
                                        <p:tgtEl>
                                          <p:spTgt spid="5"/>
                                        </p:tgtEl>
                                        <p:attrNameLst>
                                          <p:attrName>ppt_w</p:attrName>
                                        </p:attrNameLst>
                                      </p:cBhvr>
                                      <p:tavLst>
                                        <p:tav tm="0">
                                          <p:val>
                                            <p:strVal val="#ppt_w"/>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childTnLst>
                                </p:cTn>
                              </p:par>
                              <p:par>
                                <p:cTn id="54" presetID="17" presetClass="entr" presetSubtype="4" fill="hold" grpId="0" nodeType="withEffect">
                                  <p:stCondLst>
                                    <p:cond delay="0"/>
                                  </p:stCondLst>
                                  <p:childTnLst>
                                    <p:set>
                                      <p:cBhvr>
                                        <p:cTn id="55" dur="1" fill="hold">
                                          <p:stCondLst>
                                            <p:cond delay="0"/>
                                          </p:stCondLst>
                                        </p:cTn>
                                        <p:tgtEl>
                                          <p:spTgt spid="546837"/>
                                        </p:tgtEl>
                                        <p:attrNameLst>
                                          <p:attrName>style.visibility</p:attrName>
                                        </p:attrNameLst>
                                      </p:cBhvr>
                                      <p:to>
                                        <p:strVal val="visible"/>
                                      </p:to>
                                    </p:set>
                                    <p:anim calcmode="lin" valueType="num">
                                      <p:cBhvr>
                                        <p:cTn id="56" dur="500" fill="hold"/>
                                        <p:tgtEl>
                                          <p:spTgt spid="546837"/>
                                        </p:tgtEl>
                                        <p:attrNameLst>
                                          <p:attrName>ppt_x</p:attrName>
                                        </p:attrNameLst>
                                      </p:cBhvr>
                                      <p:tavLst>
                                        <p:tav tm="0">
                                          <p:val>
                                            <p:strVal val="#ppt_x"/>
                                          </p:val>
                                        </p:tav>
                                        <p:tav tm="100000">
                                          <p:val>
                                            <p:strVal val="#ppt_x"/>
                                          </p:val>
                                        </p:tav>
                                      </p:tavLst>
                                    </p:anim>
                                    <p:anim calcmode="lin" valueType="num">
                                      <p:cBhvr>
                                        <p:cTn id="57" dur="500" fill="hold"/>
                                        <p:tgtEl>
                                          <p:spTgt spid="546837"/>
                                        </p:tgtEl>
                                        <p:attrNameLst>
                                          <p:attrName>ppt_y</p:attrName>
                                        </p:attrNameLst>
                                      </p:cBhvr>
                                      <p:tavLst>
                                        <p:tav tm="0">
                                          <p:val>
                                            <p:strVal val="#ppt_y+#ppt_h/2"/>
                                          </p:val>
                                        </p:tav>
                                        <p:tav tm="100000">
                                          <p:val>
                                            <p:strVal val="#ppt_y"/>
                                          </p:val>
                                        </p:tav>
                                      </p:tavLst>
                                    </p:anim>
                                    <p:anim calcmode="lin" valueType="num">
                                      <p:cBhvr>
                                        <p:cTn id="58" dur="500" fill="hold"/>
                                        <p:tgtEl>
                                          <p:spTgt spid="546837"/>
                                        </p:tgtEl>
                                        <p:attrNameLst>
                                          <p:attrName>ppt_w</p:attrName>
                                        </p:attrNameLst>
                                      </p:cBhvr>
                                      <p:tavLst>
                                        <p:tav tm="0">
                                          <p:val>
                                            <p:strVal val="#ppt_w"/>
                                          </p:val>
                                        </p:tav>
                                        <p:tav tm="100000">
                                          <p:val>
                                            <p:strVal val="#ppt_w"/>
                                          </p:val>
                                        </p:tav>
                                      </p:tavLst>
                                    </p:anim>
                                    <p:anim calcmode="lin" valueType="num">
                                      <p:cBhvr>
                                        <p:cTn id="59" dur="500" fill="hold"/>
                                        <p:tgtEl>
                                          <p:spTgt spid="546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30" grpId="0" animBg="1"/>
      <p:bldP spid="546837" grpId="0" animBg="1"/>
      <p:bldP spid="54682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de-CH" smtClean="0"/>
              <a:t>Antoine de Saint-Exupéry</a:t>
            </a:r>
            <a:endParaRPr lang="de-CH"/>
          </a:p>
        </p:txBody>
      </p:sp>
      <p:sp>
        <p:nvSpPr>
          <p:cNvPr id="328707" name="Rectangle 3"/>
          <p:cNvSpPr>
            <a:spLocks noGrp="1" noChangeArrowheads="1"/>
          </p:cNvSpPr>
          <p:nvPr>
            <p:ph type="body" idx="1"/>
          </p:nvPr>
        </p:nvSpPr>
        <p:spPr>
          <a:xfrm>
            <a:off x="261114" y="1341911"/>
            <a:ext cx="8594725" cy="4634861"/>
          </a:xfrm>
        </p:spPr>
        <p:txBody>
          <a:bodyPr/>
          <a:lstStyle/>
          <a:p>
            <a:r>
              <a:rPr lang="de-CH" sz="2000" i="1" dirty="0" smtClean="0"/>
              <a:t>Es scheint folglich, dass die Arbeit der Ingenieure, der Designer und der Kalkulatoren in den Konstruktionsbüros darin besteht, zu verwischen und zu polieren, jenes Verbindungsstück leichter zu machen, diesen Flügel auszubalancieren bis man ihn nicht mehr wahrnimmt, bis er nicht mehr ein am Rumpf befestigter Flügel ist, sondern eine perfekt abgestimmte Form, die endlich freigelegt wurde von seiner Schicht, gleich einem von Geisterhand zusammengehaltenen Ganzen und von derselben Beschaffenheit wie die eines Gedichts. </a:t>
            </a:r>
            <a:r>
              <a:rPr lang="de-CH" sz="2000" i="1" dirty="0" smtClean="0">
                <a:solidFill>
                  <a:srgbClr val="993300"/>
                </a:solidFill>
              </a:rPr>
              <a:t>Es scheint, dass Vollkommenheit nicht erreicht ist, wenn es nichts mehr hinzuzufügen gibt, sondern wenn es nichts mehr wegzulassen gibt. </a:t>
            </a:r>
            <a:r>
              <a:rPr lang="de-CH" sz="2000" i="1" dirty="0" smtClean="0"/>
              <a:t>Am Ende ihrer Entwicklung, versteckt sich die Maschine selbst.</a:t>
            </a:r>
          </a:p>
          <a:p>
            <a:endParaRPr lang="de-CH" sz="2000" i="1" dirty="0" smtClean="0"/>
          </a:p>
          <a:p>
            <a:pPr lvl="4">
              <a:buFont typeface="Wingdings" pitchFamily="2" charset="2"/>
              <a:buNone/>
            </a:pPr>
            <a:r>
              <a:rPr lang="de-CH" dirty="0" smtClean="0"/>
              <a:t>(</a:t>
            </a:r>
            <a:r>
              <a:rPr lang="de-CH" dirty="0" err="1" smtClean="0"/>
              <a:t>Terre</a:t>
            </a:r>
            <a:r>
              <a:rPr lang="de-CH" dirty="0" smtClean="0"/>
              <a:t> des Hommes, 1937)</a:t>
            </a:r>
            <a:endParaRPr lang="de-CH"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de-CH" dirty="0" smtClean="0"/>
              <a:t>Umkehrbarkeit</a:t>
            </a:r>
            <a:endParaRPr lang="de-CH" dirty="0"/>
          </a:p>
        </p:txBody>
      </p:sp>
      <p:sp>
        <p:nvSpPr>
          <p:cNvPr id="540675" name="Line 3"/>
          <p:cNvSpPr>
            <a:spLocks noChangeShapeType="1"/>
          </p:cNvSpPr>
          <p:nvPr/>
        </p:nvSpPr>
        <p:spPr bwMode="auto">
          <a:xfrm>
            <a:off x="4456113" y="1190625"/>
            <a:ext cx="14287" cy="4962525"/>
          </a:xfrm>
          <a:prstGeom prst="line">
            <a:avLst/>
          </a:prstGeom>
          <a:noFill/>
          <a:ln w="28575">
            <a:solidFill>
              <a:srgbClr val="990000"/>
            </a:solidFill>
            <a:round/>
            <a:headEnd/>
            <a:tailEnd type="stealth" w="lg" len="lg"/>
          </a:ln>
          <a:effectLst/>
        </p:spPr>
        <p:txBody>
          <a:bodyPr/>
          <a:lstStyle/>
          <a:p>
            <a:endParaRPr lang="de-CH">
              <a:latin typeface="+mn-lt"/>
            </a:endParaRPr>
          </a:p>
        </p:txBody>
      </p:sp>
      <p:sp>
        <p:nvSpPr>
          <p:cNvPr id="540676" name="AutoShape 4"/>
          <p:cNvSpPr>
            <a:spLocks noChangeArrowheads="1"/>
          </p:cNvSpPr>
          <p:nvPr/>
        </p:nvSpPr>
        <p:spPr bwMode="auto">
          <a:xfrm rot="16200000">
            <a:off x="2697957" y="2164556"/>
            <a:ext cx="3532188" cy="2009775"/>
          </a:xfrm>
          <a:prstGeom prst="moon">
            <a:avLst>
              <a:gd name="adj" fmla="val 30250"/>
            </a:avLst>
          </a:prstGeom>
          <a:solidFill>
            <a:srgbClr val="0066CC"/>
          </a:solidFill>
          <a:ln w="9525">
            <a:solidFill>
              <a:schemeClr val="tx1"/>
            </a:solidFill>
            <a:miter lim="800000"/>
            <a:headEnd/>
            <a:tailEnd/>
          </a:ln>
          <a:effectLst/>
        </p:spPr>
        <p:txBody>
          <a:bodyPr wrap="none" anchor="ctr"/>
          <a:lstStyle/>
          <a:p>
            <a:endParaRPr lang="de-CH">
              <a:latin typeface="+mn-lt"/>
            </a:endParaRPr>
          </a:p>
        </p:txBody>
      </p:sp>
      <p:sp>
        <p:nvSpPr>
          <p:cNvPr id="540677" name="Freeform 5"/>
          <p:cNvSpPr>
            <a:spLocks/>
          </p:cNvSpPr>
          <p:nvPr/>
        </p:nvSpPr>
        <p:spPr bwMode="auto">
          <a:xfrm>
            <a:off x="3459163" y="1397000"/>
            <a:ext cx="2009775" cy="681038"/>
          </a:xfrm>
          <a:custGeom>
            <a:avLst/>
            <a:gdLst/>
            <a:ahLst/>
            <a:cxnLst>
              <a:cxn ang="0">
                <a:pos x="0" y="0"/>
              </a:cxn>
              <a:cxn ang="0">
                <a:pos x="1266" y="0"/>
              </a:cxn>
              <a:cxn ang="0">
                <a:pos x="1240" y="44"/>
              </a:cxn>
              <a:cxn ang="0">
                <a:pos x="1209" y="97"/>
              </a:cxn>
              <a:cxn ang="0">
                <a:pos x="1170" y="145"/>
              </a:cxn>
              <a:cxn ang="0">
                <a:pos x="1130" y="193"/>
              </a:cxn>
              <a:cxn ang="0">
                <a:pos x="1083" y="239"/>
              </a:cxn>
              <a:cxn ang="0">
                <a:pos x="1045" y="272"/>
              </a:cxn>
              <a:cxn ang="0">
                <a:pos x="1017" y="296"/>
              </a:cxn>
              <a:cxn ang="0">
                <a:pos x="977" y="322"/>
              </a:cxn>
              <a:cxn ang="0">
                <a:pos x="952" y="340"/>
              </a:cxn>
              <a:cxn ang="0">
                <a:pos x="905" y="365"/>
              </a:cxn>
              <a:cxn ang="0">
                <a:pos x="871" y="385"/>
              </a:cxn>
              <a:cxn ang="0">
                <a:pos x="796" y="409"/>
              </a:cxn>
              <a:cxn ang="0">
                <a:pos x="738" y="421"/>
              </a:cxn>
              <a:cxn ang="0">
                <a:pos x="654" y="429"/>
              </a:cxn>
              <a:cxn ang="0">
                <a:pos x="589" y="429"/>
              </a:cxn>
              <a:cxn ang="0">
                <a:pos x="550" y="425"/>
              </a:cxn>
              <a:cxn ang="0">
                <a:pos x="498" y="415"/>
              </a:cxn>
              <a:cxn ang="0">
                <a:pos x="418" y="389"/>
              </a:cxn>
              <a:cxn ang="0">
                <a:pos x="358" y="365"/>
              </a:cxn>
              <a:cxn ang="0">
                <a:pos x="300" y="332"/>
              </a:cxn>
              <a:cxn ang="0">
                <a:pos x="262" y="305"/>
              </a:cxn>
              <a:cxn ang="0">
                <a:pos x="221" y="272"/>
              </a:cxn>
              <a:cxn ang="0">
                <a:pos x="180" y="235"/>
              </a:cxn>
              <a:cxn ang="0">
                <a:pos x="150" y="208"/>
              </a:cxn>
              <a:cxn ang="0">
                <a:pos x="126" y="178"/>
              </a:cxn>
              <a:cxn ang="0">
                <a:pos x="87" y="133"/>
              </a:cxn>
              <a:cxn ang="0">
                <a:pos x="57" y="89"/>
              </a:cxn>
              <a:cxn ang="0">
                <a:pos x="0" y="0"/>
              </a:cxn>
            </a:cxnLst>
            <a:rect l="0" t="0" r="r" b="b"/>
            <a:pathLst>
              <a:path w="1266" h="429">
                <a:moveTo>
                  <a:pt x="0" y="0"/>
                </a:moveTo>
                <a:lnTo>
                  <a:pt x="1266" y="0"/>
                </a:lnTo>
                <a:lnTo>
                  <a:pt x="1240" y="44"/>
                </a:lnTo>
                <a:lnTo>
                  <a:pt x="1209" y="97"/>
                </a:lnTo>
                <a:lnTo>
                  <a:pt x="1170" y="145"/>
                </a:lnTo>
                <a:lnTo>
                  <a:pt x="1130" y="193"/>
                </a:lnTo>
                <a:lnTo>
                  <a:pt x="1083" y="239"/>
                </a:lnTo>
                <a:lnTo>
                  <a:pt x="1045" y="272"/>
                </a:lnTo>
                <a:lnTo>
                  <a:pt x="1017" y="296"/>
                </a:lnTo>
                <a:lnTo>
                  <a:pt x="977" y="322"/>
                </a:lnTo>
                <a:lnTo>
                  <a:pt x="952" y="340"/>
                </a:lnTo>
                <a:lnTo>
                  <a:pt x="905" y="365"/>
                </a:lnTo>
                <a:lnTo>
                  <a:pt x="871" y="385"/>
                </a:lnTo>
                <a:lnTo>
                  <a:pt x="796" y="409"/>
                </a:lnTo>
                <a:lnTo>
                  <a:pt x="738" y="421"/>
                </a:lnTo>
                <a:lnTo>
                  <a:pt x="654" y="429"/>
                </a:lnTo>
                <a:lnTo>
                  <a:pt x="589" y="429"/>
                </a:lnTo>
                <a:lnTo>
                  <a:pt x="550" y="425"/>
                </a:lnTo>
                <a:lnTo>
                  <a:pt x="498" y="415"/>
                </a:lnTo>
                <a:lnTo>
                  <a:pt x="418" y="389"/>
                </a:lnTo>
                <a:lnTo>
                  <a:pt x="358" y="365"/>
                </a:lnTo>
                <a:lnTo>
                  <a:pt x="300" y="332"/>
                </a:lnTo>
                <a:lnTo>
                  <a:pt x="262" y="305"/>
                </a:lnTo>
                <a:lnTo>
                  <a:pt x="221" y="272"/>
                </a:lnTo>
                <a:lnTo>
                  <a:pt x="180" y="235"/>
                </a:lnTo>
                <a:lnTo>
                  <a:pt x="150" y="208"/>
                </a:lnTo>
                <a:lnTo>
                  <a:pt x="126" y="178"/>
                </a:lnTo>
                <a:lnTo>
                  <a:pt x="87" y="133"/>
                </a:lnTo>
                <a:lnTo>
                  <a:pt x="57" y="89"/>
                </a:lnTo>
                <a:lnTo>
                  <a:pt x="0" y="0"/>
                </a:lnTo>
                <a:close/>
              </a:path>
            </a:pathLst>
          </a:custGeom>
          <a:solidFill>
            <a:srgbClr val="00FFFF"/>
          </a:solidFill>
          <a:ln w="9525">
            <a:solidFill>
              <a:schemeClr val="tx1"/>
            </a:solidFill>
            <a:round/>
            <a:headEnd/>
            <a:tailEnd/>
          </a:ln>
          <a:effectLst/>
        </p:spPr>
        <p:txBody>
          <a:bodyPr/>
          <a:lstStyle/>
          <a:p>
            <a:endParaRPr lang="de-CH">
              <a:latin typeface="+mn-lt"/>
            </a:endParaRPr>
          </a:p>
        </p:txBody>
      </p:sp>
      <p:sp>
        <p:nvSpPr>
          <p:cNvPr id="540678" name="AutoShape 6"/>
          <p:cNvSpPr>
            <a:spLocks noChangeArrowheads="1"/>
          </p:cNvSpPr>
          <p:nvPr/>
        </p:nvSpPr>
        <p:spPr bwMode="auto">
          <a:xfrm rot="16200000">
            <a:off x="3227388" y="1628775"/>
            <a:ext cx="2473325" cy="2009775"/>
          </a:xfrm>
          <a:prstGeom prst="moon">
            <a:avLst>
              <a:gd name="adj" fmla="val 44421"/>
            </a:avLst>
          </a:prstGeom>
          <a:solidFill>
            <a:srgbClr val="0099CC"/>
          </a:solidFill>
          <a:ln w="9525">
            <a:solidFill>
              <a:schemeClr val="tx1"/>
            </a:solidFill>
            <a:miter lim="800000"/>
            <a:headEnd/>
            <a:tailEnd/>
          </a:ln>
          <a:effectLst/>
        </p:spPr>
        <p:txBody>
          <a:bodyPr wrap="none" anchor="ctr"/>
          <a:lstStyle/>
          <a:p>
            <a:endParaRPr lang="de-CH">
              <a:latin typeface="+mn-lt"/>
            </a:endParaRPr>
          </a:p>
        </p:txBody>
      </p:sp>
      <p:sp>
        <p:nvSpPr>
          <p:cNvPr id="540679" name="AutoShape 7"/>
          <p:cNvSpPr>
            <a:spLocks noChangeArrowheads="1"/>
          </p:cNvSpPr>
          <p:nvPr/>
        </p:nvSpPr>
        <p:spPr bwMode="auto">
          <a:xfrm rot="16200000">
            <a:off x="3775870" y="1075531"/>
            <a:ext cx="1376362" cy="2009775"/>
          </a:xfrm>
          <a:prstGeom prst="moon">
            <a:avLst>
              <a:gd name="adj" fmla="val 50000"/>
            </a:avLst>
          </a:prstGeom>
          <a:solidFill>
            <a:srgbClr val="66CCFF"/>
          </a:solidFill>
          <a:ln w="9525">
            <a:solidFill>
              <a:schemeClr val="tx1"/>
            </a:solidFill>
            <a:miter lim="800000"/>
            <a:headEnd/>
            <a:tailEnd/>
          </a:ln>
          <a:effectLst/>
        </p:spPr>
        <p:txBody>
          <a:bodyPr wrap="none" anchor="ctr"/>
          <a:lstStyle/>
          <a:p>
            <a:endParaRPr lang="de-CH">
              <a:latin typeface="+mn-lt"/>
            </a:endParaRPr>
          </a:p>
        </p:txBody>
      </p:sp>
      <p:sp>
        <p:nvSpPr>
          <p:cNvPr id="540680" name="AutoShape 8"/>
          <p:cNvSpPr>
            <a:spLocks noChangeArrowheads="1"/>
          </p:cNvSpPr>
          <p:nvPr/>
        </p:nvSpPr>
        <p:spPr bwMode="auto">
          <a:xfrm rot="16200000">
            <a:off x="2391569" y="2674144"/>
            <a:ext cx="4144963" cy="2009775"/>
          </a:xfrm>
          <a:prstGeom prst="moon">
            <a:avLst>
              <a:gd name="adj" fmla="val 24380"/>
            </a:avLst>
          </a:prstGeom>
          <a:solidFill>
            <a:srgbClr val="003366"/>
          </a:solidFill>
          <a:ln w="9525">
            <a:solidFill>
              <a:schemeClr val="tx1"/>
            </a:solidFill>
            <a:miter lim="800000"/>
            <a:headEnd/>
            <a:tailEnd/>
          </a:ln>
          <a:effectLst/>
        </p:spPr>
        <p:txBody>
          <a:bodyPr wrap="none" anchor="ctr"/>
          <a:lstStyle/>
          <a:p>
            <a:endParaRPr lang="de-CH">
              <a:latin typeface="+mn-lt"/>
            </a:endParaRPr>
          </a:p>
        </p:txBody>
      </p:sp>
      <p:sp>
        <p:nvSpPr>
          <p:cNvPr id="540681" name="Text Box 9"/>
          <p:cNvSpPr txBox="1">
            <a:spLocks noChangeArrowheads="1"/>
          </p:cNvSpPr>
          <p:nvPr/>
        </p:nvSpPr>
        <p:spPr bwMode="auto">
          <a:xfrm>
            <a:off x="3656013" y="1441450"/>
            <a:ext cx="1616075" cy="427038"/>
          </a:xfrm>
          <a:prstGeom prst="rect">
            <a:avLst/>
          </a:prstGeom>
          <a:noFill/>
          <a:ln w="9525">
            <a:noFill/>
            <a:miter lim="800000"/>
            <a:headEnd/>
            <a:tailEnd/>
          </a:ln>
          <a:effectLst/>
        </p:spPr>
        <p:txBody>
          <a:bodyPr>
            <a:spAutoFit/>
          </a:bodyPr>
          <a:lstStyle/>
          <a:p>
            <a:pPr algn="ctr">
              <a:spcBef>
                <a:spcPct val="50000"/>
              </a:spcBef>
            </a:pPr>
            <a:r>
              <a:rPr lang="de-CH" sz="2200" smtClean="0">
                <a:latin typeface="+mn-lt"/>
              </a:rPr>
              <a:t>Analyse</a:t>
            </a:r>
            <a:endParaRPr lang="de-CH" sz="2200">
              <a:latin typeface="+mn-lt"/>
            </a:endParaRPr>
          </a:p>
        </p:txBody>
      </p:sp>
      <p:sp>
        <p:nvSpPr>
          <p:cNvPr id="540682" name="Text Box 10"/>
          <p:cNvSpPr txBox="1">
            <a:spLocks noChangeArrowheads="1"/>
          </p:cNvSpPr>
          <p:nvPr/>
        </p:nvSpPr>
        <p:spPr bwMode="auto">
          <a:xfrm>
            <a:off x="3656013" y="2162175"/>
            <a:ext cx="1616075" cy="427038"/>
          </a:xfrm>
          <a:prstGeom prst="rect">
            <a:avLst/>
          </a:prstGeom>
          <a:noFill/>
          <a:ln w="9525">
            <a:noFill/>
            <a:miter lim="800000"/>
            <a:headEnd/>
            <a:tailEnd/>
          </a:ln>
          <a:effectLst/>
        </p:spPr>
        <p:txBody>
          <a:bodyPr>
            <a:spAutoFit/>
          </a:bodyPr>
          <a:lstStyle/>
          <a:p>
            <a:pPr algn="ctr">
              <a:spcBef>
                <a:spcPct val="50000"/>
              </a:spcBef>
            </a:pPr>
            <a:r>
              <a:rPr lang="de-CH" sz="2200" smtClean="0">
                <a:latin typeface="+mn-lt"/>
              </a:rPr>
              <a:t>Entwurf</a:t>
            </a:r>
            <a:endParaRPr lang="de-CH" sz="2200">
              <a:latin typeface="+mn-lt"/>
            </a:endParaRPr>
          </a:p>
        </p:txBody>
      </p:sp>
      <p:sp>
        <p:nvSpPr>
          <p:cNvPr id="540683" name="Text Box 11"/>
          <p:cNvSpPr txBox="1">
            <a:spLocks noChangeArrowheads="1"/>
          </p:cNvSpPr>
          <p:nvPr/>
        </p:nvSpPr>
        <p:spPr bwMode="auto">
          <a:xfrm>
            <a:off x="3649663" y="2779713"/>
            <a:ext cx="1628775" cy="762000"/>
          </a:xfrm>
          <a:prstGeom prst="rect">
            <a:avLst/>
          </a:prstGeom>
          <a:noFill/>
          <a:ln w="9525">
            <a:noFill/>
            <a:miter lim="800000"/>
            <a:headEnd/>
            <a:tailEnd/>
          </a:ln>
          <a:effectLst/>
        </p:spPr>
        <p:txBody>
          <a:bodyPr>
            <a:spAutoFit/>
          </a:bodyPr>
          <a:lstStyle/>
          <a:p>
            <a:pPr algn="ctr">
              <a:spcBef>
                <a:spcPct val="50000"/>
              </a:spcBef>
            </a:pPr>
            <a:r>
              <a:rPr lang="de-CH" sz="2200" smtClean="0">
                <a:solidFill>
                  <a:schemeClr val="bg1"/>
                </a:solidFill>
                <a:latin typeface="+mn-lt"/>
              </a:rPr>
              <a:t>Implemen-</a:t>
            </a:r>
            <a:br>
              <a:rPr lang="de-CH" sz="2200" smtClean="0">
                <a:solidFill>
                  <a:schemeClr val="bg1"/>
                </a:solidFill>
                <a:latin typeface="+mn-lt"/>
              </a:rPr>
            </a:br>
            <a:r>
              <a:rPr lang="de-CH" sz="2200" smtClean="0">
                <a:solidFill>
                  <a:schemeClr val="bg1"/>
                </a:solidFill>
                <a:latin typeface="+mn-lt"/>
              </a:rPr>
              <a:t>tation</a:t>
            </a:r>
            <a:endParaRPr lang="de-CH" sz="2200">
              <a:solidFill>
                <a:schemeClr val="bg1"/>
              </a:solidFill>
              <a:latin typeface="+mn-lt"/>
            </a:endParaRPr>
          </a:p>
        </p:txBody>
      </p:sp>
      <p:sp>
        <p:nvSpPr>
          <p:cNvPr id="540684" name="Text Box 12"/>
          <p:cNvSpPr txBox="1">
            <a:spLocks noChangeArrowheads="1"/>
          </p:cNvSpPr>
          <p:nvPr/>
        </p:nvSpPr>
        <p:spPr bwMode="auto">
          <a:xfrm>
            <a:off x="4040188" y="4006850"/>
            <a:ext cx="847725" cy="427038"/>
          </a:xfrm>
          <a:prstGeom prst="rect">
            <a:avLst/>
          </a:prstGeom>
          <a:noFill/>
          <a:ln w="9525">
            <a:noFill/>
            <a:miter lim="800000"/>
            <a:headEnd/>
            <a:tailEnd/>
          </a:ln>
          <a:effectLst/>
        </p:spPr>
        <p:txBody>
          <a:bodyPr>
            <a:spAutoFit/>
          </a:bodyPr>
          <a:lstStyle/>
          <a:p>
            <a:pPr algn="ctr">
              <a:spcBef>
                <a:spcPct val="50000"/>
              </a:spcBef>
            </a:pPr>
            <a:r>
              <a:rPr lang="de-CH" sz="2200" smtClean="0">
                <a:solidFill>
                  <a:schemeClr val="bg1"/>
                </a:solidFill>
                <a:latin typeface="+mn-lt"/>
              </a:rPr>
              <a:t>V&amp;V</a:t>
            </a:r>
            <a:endParaRPr lang="de-CH" sz="2200">
              <a:solidFill>
                <a:schemeClr val="bg1"/>
              </a:solidFill>
              <a:latin typeface="+mn-lt"/>
            </a:endParaRPr>
          </a:p>
        </p:txBody>
      </p:sp>
      <p:sp>
        <p:nvSpPr>
          <p:cNvPr id="540685" name="Text Box 13"/>
          <p:cNvSpPr txBox="1">
            <a:spLocks noChangeArrowheads="1"/>
          </p:cNvSpPr>
          <p:nvPr/>
        </p:nvSpPr>
        <p:spPr bwMode="auto">
          <a:xfrm>
            <a:off x="3741738" y="4676775"/>
            <a:ext cx="1463675" cy="733425"/>
          </a:xfrm>
          <a:prstGeom prst="rect">
            <a:avLst/>
          </a:prstGeom>
          <a:noFill/>
          <a:ln w="9525">
            <a:noFill/>
            <a:miter lim="800000"/>
            <a:headEnd/>
            <a:tailEnd/>
          </a:ln>
          <a:effectLst/>
        </p:spPr>
        <p:txBody>
          <a:bodyPr>
            <a:spAutoFit/>
          </a:bodyPr>
          <a:lstStyle/>
          <a:p>
            <a:pPr algn="ctr">
              <a:spcBef>
                <a:spcPct val="50000"/>
              </a:spcBef>
            </a:pPr>
            <a:r>
              <a:rPr lang="de-CH" sz="2100" smtClean="0">
                <a:solidFill>
                  <a:schemeClr val="bg1"/>
                </a:solidFill>
                <a:latin typeface="+mn-lt"/>
              </a:rPr>
              <a:t>Generali-</a:t>
            </a:r>
            <a:br>
              <a:rPr lang="de-CH" sz="2100" smtClean="0">
                <a:solidFill>
                  <a:schemeClr val="bg1"/>
                </a:solidFill>
                <a:latin typeface="+mn-lt"/>
              </a:rPr>
            </a:br>
            <a:r>
              <a:rPr lang="de-CH" sz="2100" smtClean="0">
                <a:solidFill>
                  <a:schemeClr val="bg1"/>
                </a:solidFill>
                <a:latin typeface="+mn-lt"/>
              </a:rPr>
              <a:t>sierung</a:t>
            </a:r>
            <a:endParaRPr lang="de-CH" sz="2100">
              <a:solidFill>
                <a:schemeClr val="bg1"/>
              </a:solidFill>
              <a:latin typeface="+mn-lt"/>
            </a:endParaRPr>
          </a:p>
        </p:txBody>
      </p:sp>
      <p:sp>
        <p:nvSpPr>
          <p:cNvPr id="540686" name="Freeform 14"/>
          <p:cNvSpPr>
            <a:spLocks/>
          </p:cNvSpPr>
          <p:nvPr/>
        </p:nvSpPr>
        <p:spPr bwMode="auto">
          <a:xfrm>
            <a:off x="5092700" y="1635125"/>
            <a:ext cx="776288" cy="3619500"/>
          </a:xfrm>
          <a:custGeom>
            <a:avLst/>
            <a:gdLst/>
            <a:ahLst/>
            <a:cxnLst>
              <a:cxn ang="0">
                <a:pos x="0" y="2280"/>
              </a:cxn>
              <a:cxn ang="0">
                <a:pos x="325" y="1972"/>
              </a:cxn>
              <a:cxn ang="0">
                <a:pos x="473" y="1370"/>
              </a:cxn>
              <a:cxn ang="0">
                <a:pos x="423" y="329"/>
              </a:cxn>
              <a:cxn ang="0">
                <a:pos x="251" y="0"/>
              </a:cxn>
            </a:cxnLst>
            <a:rect l="0" t="0" r="r" b="b"/>
            <a:pathLst>
              <a:path w="489" h="2280">
                <a:moveTo>
                  <a:pt x="0" y="2280"/>
                </a:moveTo>
                <a:cubicBezTo>
                  <a:pt x="54" y="2229"/>
                  <a:pt x="246" y="2124"/>
                  <a:pt x="325" y="1972"/>
                </a:cubicBezTo>
                <a:cubicBezTo>
                  <a:pt x="404" y="1820"/>
                  <a:pt x="457" y="1644"/>
                  <a:pt x="473" y="1370"/>
                </a:cubicBezTo>
                <a:cubicBezTo>
                  <a:pt x="489" y="1096"/>
                  <a:pt x="460" y="556"/>
                  <a:pt x="423" y="329"/>
                </a:cubicBezTo>
                <a:cubicBezTo>
                  <a:pt x="386" y="101"/>
                  <a:pt x="287" y="68"/>
                  <a:pt x="251" y="0"/>
                </a:cubicBezTo>
              </a:path>
            </a:pathLst>
          </a:custGeom>
          <a:noFill/>
          <a:ln w="38100" cmpd="sng">
            <a:solidFill>
              <a:srgbClr val="990000"/>
            </a:solidFill>
            <a:round/>
            <a:headEnd type="none" w="med" len="med"/>
            <a:tailEnd type="triangle" w="med" len="med"/>
          </a:ln>
          <a:effectLst/>
        </p:spPr>
        <p:txBody>
          <a:bodyPr/>
          <a:lstStyle/>
          <a:p>
            <a:endParaRPr lang="de-CH">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4000" fill="hold" grpId="0" nodeType="clickEffect">
                                  <p:stCondLst>
                                    <p:cond delay="0"/>
                                  </p:stCondLst>
                                  <p:childTnLst>
                                    <p:anim calcmode="discrete" valueType="str">
                                      <p:cBhvr>
                                        <p:cTn id="6" dur="500" fill="hold"/>
                                        <p:tgtEl>
                                          <p:spTgt spid="54068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8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248400" y="115200"/>
            <a:ext cx="7889875" cy="435600"/>
          </a:xfrm>
        </p:spPr>
        <p:txBody>
          <a:bodyPr/>
          <a:lstStyle/>
          <a:p>
            <a:r>
              <a:rPr lang="de-CH" noProof="0" dirty="0" smtClean="0"/>
              <a:t>Das Grundproblem</a:t>
            </a:r>
            <a:endParaRPr lang="de-CH" noProof="0" dirty="0"/>
          </a:p>
        </p:txBody>
      </p:sp>
      <p:sp>
        <p:nvSpPr>
          <p:cNvPr id="254979" name="Rectangle 3"/>
          <p:cNvSpPr>
            <a:spLocks noGrp="1" noChangeArrowheads="1"/>
          </p:cNvSpPr>
          <p:nvPr>
            <p:ph type="body" idx="1"/>
          </p:nvPr>
        </p:nvSpPr>
        <p:spPr/>
        <p:txBody>
          <a:bodyPr/>
          <a:lstStyle/>
          <a:p>
            <a:r>
              <a:rPr lang="en-US" dirty="0" err="1" smtClean="0"/>
              <a:t>Softwaresysteme</a:t>
            </a:r>
            <a:r>
              <a:rPr lang="en-US" dirty="0" smtClean="0"/>
              <a:t> </a:t>
            </a:r>
            <a:r>
              <a:rPr lang="en-US" dirty="0" err="1" smtClean="0"/>
              <a:t>zu</a:t>
            </a:r>
            <a:r>
              <a:rPr lang="en-US" dirty="0" smtClean="0"/>
              <a:t> </a:t>
            </a:r>
            <a:r>
              <a:rPr lang="en-US" dirty="0" err="1" smtClean="0"/>
              <a:t>entwickeln</a:t>
            </a:r>
            <a:r>
              <a:rPr lang="en-US" dirty="0" smtClean="0"/>
              <a:t>, die</a:t>
            </a:r>
          </a:p>
          <a:p>
            <a:endParaRPr lang="en-US" dirty="0"/>
          </a:p>
          <a:p>
            <a:pPr lvl="1"/>
            <a:r>
              <a:rPr lang="en-US" dirty="0" err="1" smtClean="0">
                <a:solidFill>
                  <a:srgbClr val="990000"/>
                </a:solidFill>
              </a:rPr>
              <a:t>Rechtzeitig</a:t>
            </a:r>
            <a:r>
              <a:rPr lang="en-US" dirty="0" smtClean="0">
                <a:solidFill>
                  <a:srgbClr val="990000"/>
                </a:solidFill>
              </a:rPr>
              <a:t> </a:t>
            </a:r>
            <a:r>
              <a:rPr lang="en-US" dirty="0" err="1" smtClean="0">
                <a:solidFill>
                  <a:srgbClr val="990000"/>
                </a:solidFill>
              </a:rPr>
              <a:t>fertig</a:t>
            </a:r>
            <a:r>
              <a:rPr lang="en-US" dirty="0" smtClean="0">
                <a:solidFill>
                  <a:srgbClr val="990000"/>
                </a:solidFill>
              </a:rPr>
              <a:t> und </a:t>
            </a:r>
            <a:r>
              <a:rPr lang="en-US" dirty="0" err="1" smtClean="0">
                <a:solidFill>
                  <a:srgbClr val="990000"/>
                </a:solidFill>
              </a:rPr>
              <a:t>innerhalb</a:t>
            </a:r>
            <a:r>
              <a:rPr lang="en-US" dirty="0" smtClean="0">
                <a:solidFill>
                  <a:srgbClr val="990000"/>
                </a:solidFill>
              </a:rPr>
              <a:t> des Budgets </a:t>
            </a:r>
            <a:r>
              <a:rPr lang="en-US" dirty="0" err="1" smtClean="0">
                <a:solidFill>
                  <a:srgbClr val="990000"/>
                </a:solidFill>
              </a:rPr>
              <a:t>sind</a:t>
            </a:r>
            <a:endParaRPr lang="en-US" dirty="0">
              <a:solidFill>
                <a:srgbClr val="990000"/>
              </a:solidFill>
            </a:endParaRPr>
          </a:p>
          <a:p>
            <a:pPr lvl="1"/>
            <a:r>
              <a:rPr lang="en-US" dirty="0" smtClean="0">
                <a:solidFill>
                  <a:srgbClr val="990000"/>
                </a:solidFill>
              </a:rPr>
              <a:t>Von grosser </a:t>
            </a:r>
            <a:r>
              <a:rPr lang="en-US" dirty="0" err="1" smtClean="0">
                <a:solidFill>
                  <a:srgbClr val="990000"/>
                </a:solidFill>
              </a:rPr>
              <a:t>unmittelbarer</a:t>
            </a:r>
            <a:r>
              <a:rPr lang="en-US" dirty="0" smtClean="0">
                <a:solidFill>
                  <a:srgbClr val="990000"/>
                </a:solidFill>
              </a:rPr>
              <a:t> </a:t>
            </a:r>
            <a:r>
              <a:rPr lang="en-US" dirty="0" err="1" smtClean="0">
                <a:solidFill>
                  <a:srgbClr val="990000"/>
                </a:solidFill>
              </a:rPr>
              <a:t>Qualität</a:t>
            </a:r>
            <a:r>
              <a:rPr lang="en-US" dirty="0" smtClean="0">
                <a:solidFill>
                  <a:srgbClr val="990000"/>
                </a:solidFill>
              </a:rPr>
              <a:t> </a:t>
            </a:r>
            <a:r>
              <a:rPr lang="en-US" dirty="0" err="1" smtClean="0">
                <a:solidFill>
                  <a:srgbClr val="990000"/>
                </a:solidFill>
              </a:rPr>
              <a:t>sind</a:t>
            </a:r>
            <a:endParaRPr lang="en-US" dirty="0">
              <a:solidFill>
                <a:srgbClr val="990000"/>
              </a:solidFill>
            </a:endParaRPr>
          </a:p>
          <a:p>
            <a:pPr lvl="1"/>
            <a:r>
              <a:rPr lang="en-US" dirty="0" err="1" smtClean="0">
                <a:solidFill>
                  <a:srgbClr val="990000"/>
                </a:solidFill>
              </a:rPr>
              <a:t>Möglicherweise</a:t>
            </a:r>
            <a:r>
              <a:rPr lang="en-US" dirty="0" smtClean="0">
                <a:solidFill>
                  <a:srgbClr val="990000"/>
                </a:solidFill>
              </a:rPr>
              <a:t> gross und </a:t>
            </a:r>
            <a:r>
              <a:rPr lang="en-US" dirty="0" err="1" smtClean="0">
                <a:solidFill>
                  <a:srgbClr val="990000"/>
                </a:solidFill>
              </a:rPr>
              <a:t>komplex</a:t>
            </a:r>
            <a:r>
              <a:rPr lang="en-US" dirty="0" smtClean="0">
                <a:solidFill>
                  <a:srgbClr val="990000"/>
                </a:solidFill>
              </a:rPr>
              <a:t> </a:t>
            </a:r>
            <a:r>
              <a:rPr lang="en-US" dirty="0" err="1" smtClean="0">
                <a:solidFill>
                  <a:srgbClr val="990000"/>
                </a:solidFill>
              </a:rPr>
              <a:t>sind</a:t>
            </a:r>
            <a:endParaRPr lang="en-US" dirty="0">
              <a:solidFill>
                <a:srgbClr val="990000"/>
              </a:solidFill>
            </a:endParaRPr>
          </a:p>
          <a:p>
            <a:pPr lvl="1"/>
            <a:r>
              <a:rPr lang="en-US" dirty="0" err="1" smtClean="0">
                <a:solidFill>
                  <a:srgbClr val="990000"/>
                </a:solidFill>
              </a:rPr>
              <a:t>Erweiterbar</a:t>
            </a:r>
            <a:r>
              <a:rPr lang="en-US" dirty="0" smtClean="0">
                <a:solidFill>
                  <a:srgbClr val="990000"/>
                </a:solidFill>
              </a:rPr>
              <a:t> </a:t>
            </a:r>
            <a:r>
              <a:rPr lang="en-US" dirty="0" err="1" smtClean="0">
                <a:solidFill>
                  <a:srgbClr val="990000"/>
                </a:solidFill>
              </a:rPr>
              <a:t>sind</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de-CH" smtClean="0"/>
              <a:t>Das Cluster-Modell</a:t>
            </a:r>
            <a:endParaRPr lang="de-CH"/>
          </a:p>
        </p:txBody>
      </p:sp>
      <p:sp>
        <p:nvSpPr>
          <p:cNvPr id="536579" name="Text Box 3"/>
          <p:cNvSpPr txBox="1">
            <a:spLocks noChangeArrowheads="1"/>
          </p:cNvSpPr>
          <p:nvPr/>
        </p:nvSpPr>
        <p:spPr bwMode="auto">
          <a:xfrm>
            <a:off x="1924050" y="1293813"/>
            <a:ext cx="1182688" cy="369332"/>
          </a:xfrm>
          <a:prstGeom prst="rect">
            <a:avLst/>
          </a:prstGeom>
          <a:noFill/>
          <a:ln w="9525">
            <a:noFill/>
            <a:miter lim="800000"/>
            <a:headEnd/>
            <a:tailEnd/>
          </a:ln>
          <a:effectLst/>
        </p:spPr>
        <p:txBody>
          <a:bodyPr>
            <a:spAutoFit/>
          </a:bodyPr>
          <a:lstStyle/>
          <a:p>
            <a:pPr>
              <a:spcBef>
                <a:spcPct val="50000"/>
              </a:spcBef>
            </a:pPr>
            <a:r>
              <a:rPr lang="de-CH" sz="1800" i="1" smtClean="0">
                <a:latin typeface="+mn-lt"/>
              </a:rPr>
              <a:t>Cluster 1</a:t>
            </a:r>
            <a:endParaRPr lang="de-CH" sz="1800" i="1">
              <a:latin typeface="+mn-lt"/>
            </a:endParaRPr>
          </a:p>
        </p:txBody>
      </p:sp>
      <p:sp>
        <p:nvSpPr>
          <p:cNvPr id="536580" name="Text Box 4"/>
          <p:cNvSpPr txBox="1">
            <a:spLocks noChangeArrowheads="1"/>
          </p:cNvSpPr>
          <p:nvPr/>
        </p:nvSpPr>
        <p:spPr bwMode="auto">
          <a:xfrm>
            <a:off x="3189288" y="1557338"/>
            <a:ext cx="1182687" cy="369332"/>
          </a:xfrm>
          <a:prstGeom prst="rect">
            <a:avLst/>
          </a:prstGeom>
          <a:noFill/>
          <a:ln w="9525">
            <a:noFill/>
            <a:miter lim="800000"/>
            <a:headEnd/>
            <a:tailEnd/>
          </a:ln>
          <a:effectLst/>
        </p:spPr>
        <p:txBody>
          <a:bodyPr>
            <a:spAutoFit/>
          </a:bodyPr>
          <a:lstStyle/>
          <a:p>
            <a:pPr>
              <a:spcBef>
                <a:spcPct val="50000"/>
              </a:spcBef>
            </a:pPr>
            <a:r>
              <a:rPr lang="de-CH" sz="1800" i="1" smtClean="0">
                <a:latin typeface="+mn-lt"/>
              </a:rPr>
              <a:t>Cluster 2</a:t>
            </a:r>
            <a:endParaRPr lang="de-CH" sz="1800" i="1">
              <a:latin typeface="+mn-lt"/>
            </a:endParaRPr>
          </a:p>
        </p:txBody>
      </p:sp>
      <p:grpSp>
        <p:nvGrpSpPr>
          <p:cNvPr id="2" name="Group 5"/>
          <p:cNvGrpSpPr>
            <a:grpSpLocks/>
          </p:cNvGrpSpPr>
          <p:nvPr/>
        </p:nvGrpSpPr>
        <p:grpSpPr bwMode="auto">
          <a:xfrm>
            <a:off x="863600" y="1412875"/>
            <a:ext cx="1108075" cy="2408238"/>
            <a:chOff x="884" y="2274"/>
            <a:chExt cx="698" cy="1517"/>
          </a:xfrm>
        </p:grpSpPr>
        <p:sp>
          <p:nvSpPr>
            <p:cNvPr id="536582" name="Freeform 6"/>
            <p:cNvSpPr>
              <a:spLocks/>
            </p:cNvSpPr>
            <p:nvPr/>
          </p:nvSpPr>
          <p:spPr bwMode="auto">
            <a:xfrm>
              <a:off x="1330" y="2410"/>
              <a:ext cx="252" cy="1142"/>
            </a:xfrm>
            <a:custGeom>
              <a:avLst/>
              <a:gdLst/>
              <a:ahLst/>
              <a:cxnLst>
                <a:cxn ang="0">
                  <a:pos x="0" y="2353"/>
                </a:cxn>
                <a:cxn ang="0">
                  <a:pos x="365" y="1996"/>
                </a:cxn>
                <a:cxn ang="0">
                  <a:pos x="530" y="1370"/>
                </a:cxn>
                <a:cxn ang="0">
                  <a:pos x="480" y="329"/>
                </a:cxn>
                <a:cxn ang="0">
                  <a:pos x="308" y="0"/>
                </a:cxn>
              </a:cxnLst>
              <a:rect l="0" t="0" r="r" b="b"/>
              <a:pathLst>
                <a:path w="549" h="2353">
                  <a:moveTo>
                    <a:pt x="0" y="2353"/>
                  </a:moveTo>
                  <a:cubicBezTo>
                    <a:pt x="61" y="2294"/>
                    <a:pt x="277" y="2160"/>
                    <a:pt x="365" y="1996"/>
                  </a:cubicBezTo>
                  <a:cubicBezTo>
                    <a:pt x="453" y="1832"/>
                    <a:pt x="511" y="1648"/>
                    <a:pt x="530" y="1370"/>
                  </a:cubicBezTo>
                  <a:cubicBezTo>
                    <a:pt x="549" y="1092"/>
                    <a:pt x="517" y="556"/>
                    <a:pt x="480" y="329"/>
                  </a:cubicBezTo>
                  <a:cubicBezTo>
                    <a:pt x="443" y="101"/>
                    <a:pt x="344" y="68"/>
                    <a:pt x="308" y="0"/>
                  </a:cubicBezTo>
                </a:path>
              </a:pathLst>
            </a:custGeom>
            <a:noFill/>
            <a:ln w="38100" cmpd="sng">
              <a:solidFill>
                <a:srgbClr val="990000"/>
              </a:solidFill>
              <a:round/>
              <a:headEnd type="none" w="med" len="med"/>
              <a:tailEnd type="triangle" w="med" len="med"/>
            </a:ln>
            <a:effectLst/>
          </p:spPr>
          <p:txBody>
            <a:bodyPr/>
            <a:lstStyle/>
            <a:p>
              <a:endParaRPr lang="de-CH">
                <a:latin typeface="+mn-lt"/>
              </a:endParaRPr>
            </a:p>
          </p:txBody>
        </p:sp>
        <p:sp>
          <p:nvSpPr>
            <p:cNvPr id="536583" name="Line 7"/>
            <p:cNvSpPr>
              <a:spLocks noChangeShapeType="1"/>
            </p:cNvSpPr>
            <p:nvPr/>
          </p:nvSpPr>
          <p:spPr bwMode="auto">
            <a:xfrm>
              <a:off x="1171" y="2274"/>
              <a:ext cx="4" cy="1517"/>
            </a:xfrm>
            <a:prstGeom prst="line">
              <a:avLst/>
            </a:prstGeom>
            <a:noFill/>
            <a:ln w="28575">
              <a:solidFill>
                <a:srgbClr val="990000"/>
              </a:solidFill>
              <a:round/>
              <a:headEnd/>
              <a:tailEnd type="stealth" w="lg" len="lg"/>
            </a:ln>
            <a:effectLst/>
          </p:spPr>
          <p:txBody>
            <a:bodyPr/>
            <a:lstStyle/>
            <a:p>
              <a:endParaRPr lang="de-CH">
                <a:latin typeface="+mn-lt"/>
              </a:endParaRPr>
            </a:p>
          </p:txBody>
        </p:sp>
        <p:sp>
          <p:nvSpPr>
            <p:cNvPr id="536584" name="AutoShape 8"/>
            <p:cNvSpPr>
              <a:spLocks noChangeArrowheads="1"/>
            </p:cNvSpPr>
            <p:nvPr/>
          </p:nvSpPr>
          <p:spPr bwMode="auto">
            <a:xfrm rot="16200000">
              <a:off x="635" y="2588"/>
              <a:ext cx="1080" cy="581"/>
            </a:xfrm>
            <a:prstGeom prst="moon">
              <a:avLst>
                <a:gd name="adj" fmla="val 30250"/>
              </a:avLst>
            </a:prstGeom>
            <a:solidFill>
              <a:srgbClr val="0066CC"/>
            </a:solidFill>
            <a:ln w="9525">
              <a:solidFill>
                <a:schemeClr val="tx1"/>
              </a:solidFill>
              <a:miter lim="800000"/>
              <a:headEnd/>
              <a:tailEnd/>
            </a:ln>
            <a:effectLst/>
          </p:spPr>
          <p:txBody>
            <a:bodyPr wrap="none" anchor="ctr"/>
            <a:lstStyle/>
            <a:p>
              <a:endParaRPr lang="de-CH">
                <a:latin typeface="+mn-lt"/>
              </a:endParaRPr>
            </a:p>
          </p:txBody>
        </p:sp>
        <p:sp>
          <p:nvSpPr>
            <p:cNvPr id="536585" name="Freeform 9"/>
            <p:cNvSpPr>
              <a:spLocks/>
            </p:cNvSpPr>
            <p:nvPr/>
          </p:nvSpPr>
          <p:spPr bwMode="auto">
            <a:xfrm>
              <a:off x="884" y="2337"/>
              <a:ext cx="581" cy="208"/>
            </a:xfrm>
            <a:custGeom>
              <a:avLst/>
              <a:gdLst/>
              <a:ahLst/>
              <a:cxnLst>
                <a:cxn ang="0">
                  <a:pos x="0" y="0"/>
                </a:cxn>
                <a:cxn ang="0">
                  <a:pos x="1266" y="0"/>
                </a:cxn>
                <a:cxn ang="0">
                  <a:pos x="1240" y="44"/>
                </a:cxn>
                <a:cxn ang="0">
                  <a:pos x="1209" y="97"/>
                </a:cxn>
                <a:cxn ang="0">
                  <a:pos x="1170" y="145"/>
                </a:cxn>
                <a:cxn ang="0">
                  <a:pos x="1130" y="193"/>
                </a:cxn>
                <a:cxn ang="0">
                  <a:pos x="1083" y="239"/>
                </a:cxn>
                <a:cxn ang="0">
                  <a:pos x="1045" y="272"/>
                </a:cxn>
                <a:cxn ang="0">
                  <a:pos x="1017" y="296"/>
                </a:cxn>
                <a:cxn ang="0">
                  <a:pos x="977" y="322"/>
                </a:cxn>
                <a:cxn ang="0">
                  <a:pos x="952" y="340"/>
                </a:cxn>
                <a:cxn ang="0">
                  <a:pos x="905" y="365"/>
                </a:cxn>
                <a:cxn ang="0">
                  <a:pos x="871" y="385"/>
                </a:cxn>
                <a:cxn ang="0">
                  <a:pos x="796" y="409"/>
                </a:cxn>
                <a:cxn ang="0">
                  <a:pos x="738" y="421"/>
                </a:cxn>
                <a:cxn ang="0">
                  <a:pos x="654" y="429"/>
                </a:cxn>
                <a:cxn ang="0">
                  <a:pos x="589" y="429"/>
                </a:cxn>
                <a:cxn ang="0">
                  <a:pos x="550" y="425"/>
                </a:cxn>
                <a:cxn ang="0">
                  <a:pos x="498" y="415"/>
                </a:cxn>
                <a:cxn ang="0">
                  <a:pos x="418" y="389"/>
                </a:cxn>
                <a:cxn ang="0">
                  <a:pos x="358" y="365"/>
                </a:cxn>
                <a:cxn ang="0">
                  <a:pos x="300" y="332"/>
                </a:cxn>
                <a:cxn ang="0">
                  <a:pos x="262" y="305"/>
                </a:cxn>
                <a:cxn ang="0">
                  <a:pos x="221" y="272"/>
                </a:cxn>
                <a:cxn ang="0">
                  <a:pos x="180" y="235"/>
                </a:cxn>
                <a:cxn ang="0">
                  <a:pos x="150" y="208"/>
                </a:cxn>
                <a:cxn ang="0">
                  <a:pos x="126" y="178"/>
                </a:cxn>
                <a:cxn ang="0">
                  <a:pos x="87" y="133"/>
                </a:cxn>
                <a:cxn ang="0">
                  <a:pos x="57" y="89"/>
                </a:cxn>
                <a:cxn ang="0">
                  <a:pos x="0" y="0"/>
                </a:cxn>
              </a:cxnLst>
              <a:rect l="0" t="0" r="r" b="b"/>
              <a:pathLst>
                <a:path w="1266" h="429">
                  <a:moveTo>
                    <a:pt x="0" y="0"/>
                  </a:moveTo>
                  <a:lnTo>
                    <a:pt x="1266" y="0"/>
                  </a:lnTo>
                  <a:lnTo>
                    <a:pt x="1240" y="44"/>
                  </a:lnTo>
                  <a:lnTo>
                    <a:pt x="1209" y="97"/>
                  </a:lnTo>
                  <a:lnTo>
                    <a:pt x="1170" y="145"/>
                  </a:lnTo>
                  <a:lnTo>
                    <a:pt x="1130" y="193"/>
                  </a:lnTo>
                  <a:lnTo>
                    <a:pt x="1083" y="239"/>
                  </a:lnTo>
                  <a:lnTo>
                    <a:pt x="1045" y="272"/>
                  </a:lnTo>
                  <a:lnTo>
                    <a:pt x="1017" y="296"/>
                  </a:lnTo>
                  <a:lnTo>
                    <a:pt x="977" y="322"/>
                  </a:lnTo>
                  <a:lnTo>
                    <a:pt x="952" y="340"/>
                  </a:lnTo>
                  <a:lnTo>
                    <a:pt x="905" y="365"/>
                  </a:lnTo>
                  <a:lnTo>
                    <a:pt x="871" y="385"/>
                  </a:lnTo>
                  <a:lnTo>
                    <a:pt x="796" y="409"/>
                  </a:lnTo>
                  <a:lnTo>
                    <a:pt x="738" y="421"/>
                  </a:lnTo>
                  <a:lnTo>
                    <a:pt x="654" y="429"/>
                  </a:lnTo>
                  <a:lnTo>
                    <a:pt x="589" y="429"/>
                  </a:lnTo>
                  <a:lnTo>
                    <a:pt x="550" y="425"/>
                  </a:lnTo>
                  <a:lnTo>
                    <a:pt x="498" y="415"/>
                  </a:lnTo>
                  <a:lnTo>
                    <a:pt x="418" y="389"/>
                  </a:lnTo>
                  <a:lnTo>
                    <a:pt x="358" y="365"/>
                  </a:lnTo>
                  <a:lnTo>
                    <a:pt x="300" y="332"/>
                  </a:lnTo>
                  <a:lnTo>
                    <a:pt x="262" y="305"/>
                  </a:lnTo>
                  <a:lnTo>
                    <a:pt x="221" y="272"/>
                  </a:lnTo>
                  <a:lnTo>
                    <a:pt x="180" y="235"/>
                  </a:lnTo>
                  <a:lnTo>
                    <a:pt x="150" y="208"/>
                  </a:lnTo>
                  <a:lnTo>
                    <a:pt x="126" y="178"/>
                  </a:lnTo>
                  <a:lnTo>
                    <a:pt x="87" y="133"/>
                  </a:lnTo>
                  <a:lnTo>
                    <a:pt x="57" y="89"/>
                  </a:lnTo>
                  <a:lnTo>
                    <a:pt x="0" y="0"/>
                  </a:lnTo>
                  <a:close/>
                </a:path>
              </a:pathLst>
            </a:custGeom>
            <a:solidFill>
              <a:srgbClr val="00FFFF"/>
            </a:solidFill>
            <a:ln w="9525">
              <a:solidFill>
                <a:schemeClr val="tx1"/>
              </a:solidFill>
              <a:round/>
              <a:headEnd/>
              <a:tailEnd/>
            </a:ln>
            <a:effectLst/>
          </p:spPr>
          <p:txBody>
            <a:bodyPr/>
            <a:lstStyle/>
            <a:p>
              <a:endParaRPr lang="de-CH">
                <a:latin typeface="+mn-lt"/>
              </a:endParaRPr>
            </a:p>
          </p:txBody>
        </p:sp>
        <p:sp>
          <p:nvSpPr>
            <p:cNvPr id="536586" name="AutoShape 10"/>
            <p:cNvSpPr>
              <a:spLocks noChangeArrowheads="1"/>
            </p:cNvSpPr>
            <p:nvPr/>
          </p:nvSpPr>
          <p:spPr bwMode="auto">
            <a:xfrm rot="16200000">
              <a:off x="797" y="2424"/>
              <a:ext cx="756" cy="581"/>
            </a:xfrm>
            <a:prstGeom prst="moon">
              <a:avLst>
                <a:gd name="adj" fmla="val 44421"/>
              </a:avLst>
            </a:prstGeom>
            <a:solidFill>
              <a:srgbClr val="0099CC"/>
            </a:solidFill>
            <a:ln w="9525">
              <a:solidFill>
                <a:schemeClr val="tx1"/>
              </a:solidFill>
              <a:miter lim="800000"/>
              <a:headEnd/>
              <a:tailEnd/>
            </a:ln>
            <a:effectLst/>
          </p:spPr>
          <p:txBody>
            <a:bodyPr wrap="none" anchor="ctr"/>
            <a:lstStyle/>
            <a:p>
              <a:endParaRPr lang="de-CH">
                <a:latin typeface="+mn-lt"/>
              </a:endParaRPr>
            </a:p>
          </p:txBody>
        </p:sp>
        <p:sp>
          <p:nvSpPr>
            <p:cNvPr id="536587" name="AutoShape 11"/>
            <p:cNvSpPr>
              <a:spLocks noChangeArrowheads="1"/>
            </p:cNvSpPr>
            <p:nvPr/>
          </p:nvSpPr>
          <p:spPr bwMode="auto">
            <a:xfrm rot="16200000">
              <a:off x="965" y="2255"/>
              <a:ext cx="420" cy="581"/>
            </a:xfrm>
            <a:prstGeom prst="moon">
              <a:avLst>
                <a:gd name="adj" fmla="val 50000"/>
              </a:avLst>
            </a:prstGeom>
            <a:solidFill>
              <a:srgbClr val="66CCFF"/>
            </a:solidFill>
            <a:ln w="9525">
              <a:solidFill>
                <a:schemeClr val="tx1"/>
              </a:solidFill>
              <a:miter lim="800000"/>
              <a:headEnd/>
              <a:tailEnd/>
            </a:ln>
            <a:effectLst/>
          </p:spPr>
          <p:txBody>
            <a:bodyPr wrap="none" anchor="ctr"/>
            <a:lstStyle/>
            <a:p>
              <a:endParaRPr lang="de-CH">
                <a:latin typeface="+mn-lt"/>
              </a:endParaRPr>
            </a:p>
          </p:txBody>
        </p:sp>
        <p:sp>
          <p:nvSpPr>
            <p:cNvPr id="536588" name="AutoShape 12"/>
            <p:cNvSpPr>
              <a:spLocks noChangeArrowheads="1"/>
            </p:cNvSpPr>
            <p:nvPr/>
          </p:nvSpPr>
          <p:spPr bwMode="auto">
            <a:xfrm rot="16200000">
              <a:off x="541" y="2744"/>
              <a:ext cx="1267" cy="581"/>
            </a:xfrm>
            <a:prstGeom prst="moon">
              <a:avLst>
                <a:gd name="adj" fmla="val 24380"/>
              </a:avLst>
            </a:prstGeom>
            <a:solidFill>
              <a:srgbClr val="003366"/>
            </a:solidFill>
            <a:ln w="9525">
              <a:solidFill>
                <a:schemeClr val="tx1"/>
              </a:solidFill>
              <a:miter lim="800000"/>
              <a:headEnd/>
              <a:tailEnd/>
            </a:ln>
            <a:effectLst/>
          </p:spPr>
          <p:txBody>
            <a:bodyPr wrap="none" anchor="ctr"/>
            <a:lstStyle/>
            <a:p>
              <a:endParaRPr lang="de-CH">
                <a:latin typeface="+mn-lt"/>
              </a:endParaRPr>
            </a:p>
          </p:txBody>
        </p:sp>
        <p:sp>
          <p:nvSpPr>
            <p:cNvPr id="536589" name="Text Box 13"/>
            <p:cNvSpPr txBox="1">
              <a:spLocks noChangeArrowheads="1"/>
            </p:cNvSpPr>
            <p:nvPr/>
          </p:nvSpPr>
          <p:spPr bwMode="auto">
            <a:xfrm>
              <a:off x="940" y="2350"/>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A</a:t>
              </a:r>
              <a:endParaRPr lang="de-CH" sz="1700">
                <a:latin typeface="+mn-lt"/>
              </a:endParaRPr>
            </a:p>
          </p:txBody>
        </p:sp>
        <p:sp>
          <p:nvSpPr>
            <p:cNvPr id="536590" name="Text Box 14"/>
            <p:cNvSpPr txBox="1">
              <a:spLocks noChangeArrowheads="1"/>
            </p:cNvSpPr>
            <p:nvPr/>
          </p:nvSpPr>
          <p:spPr bwMode="auto">
            <a:xfrm>
              <a:off x="940" y="2539"/>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E</a:t>
              </a:r>
              <a:endParaRPr lang="de-CH" sz="1700">
                <a:latin typeface="+mn-lt"/>
              </a:endParaRPr>
            </a:p>
          </p:txBody>
        </p:sp>
        <p:sp>
          <p:nvSpPr>
            <p:cNvPr id="536591" name="Text Box 15"/>
            <p:cNvSpPr txBox="1">
              <a:spLocks noChangeArrowheads="1"/>
            </p:cNvSpPr>
            <p:nvPr/>
          </p:nvSpPr>
          <p:spPr bwMode="auto">
            <a:xfrm>
              <a:off x="939" y="2789"/>
              <a:ext cx="470"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I</a:t>
              </a:r>
              <a:endParaRPr lang="de-CH" sz="1700">
                <a:solidFill>
                  <a:schemeClr val="bg1"/>
                </a:solidFill>
                <a:latin typeface="+mn-lt"/>
              </a:endParaRPr>
            </a:p>
          </p:txBody>
        </p:sp>
        <p:sp>
          <p:nvSpPr>
            <p:cNvPr id="536592" name="Text Box 16"/>
            <p:cNvSpPr txBox="1">
              <a:spLocks noChangeArrowheads="1"/>
            </p:cNvSpPr>
            <p:nvPr/>
          </p:nvSpPr>
          <p:spPr bwMode="auto">
            <a:xfrm>
              <a:off x="928" y="3104"/>
              <a:ext cx="522"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V&amp;V</a:t>
              </a:r>
              <a:endParaRPr lang="de-CH" sz="1700">
                <a:solidFill>
                  <a:schemeClr val="bg1"/>
                </a:solidFill>
                <a:latin typeface="+mn-lt"/>
              </a:endParaRPr>
            </a:p>
          </p:txBody>
        </p:sp>
        <p:sp>
          <p:nvSpPr>
            <p:cNvPr id="536593" name="Text Box 17"/>
            <p:cNvSpPr txBox="1">
              <a:spLocks noChangeArrowheads="1"/>
            </p:cNvSpPr>
            <p:nvPr/>
          </p:nvSpPr>
          <p:spPr bwMode="auto">
            <a:xfrm>
              <a:off x="966" y="3423"/>
              <a:ext cx="423"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G</a:t>
              </a:r>
              <a:endParaRPr lang="de-CH" sz="1700">
                <a:solidFill>
                  <a:schemeClr val="bg1"/>
                </a:solidFill>
                <a:latin typeface="+mn-lt"/>
              </a:endParaRPr>
            </a:p>
          </p:txBody>
        </p:sp>
        <p:sp>
          <p:nvSpPr>
            <p:cNvPr id="536594" name="Line 18"/>
            <p:cNvSpPr>
              <a:spLocks noChangeShapeType="1"/>
            </p:cNvSpPr>
            <p:nvPr/>
          </p:nvSpPr>
          <p:spPr bwMode="auto">
            <a:xfrm>
              <a:off x="1173" y="2517"/>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595" name="Line 19"/>
            <p:cNvSpPr>
              <a:spLocks noChangeShapeType="1"/>
            </p:cNvSpPr>
            <p:nvPr/>
          </p:nvSpPr>
          <p:spPr bwMode="auto">
            <a:xfrm flipH="1" flipV="1">
              <a:off x="1171" y="2714"/>
              <a:ext cx="2" cy="105"/>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596" name="Line 20"/>
            <p:cNvSpPr>
              <a:spLocks noChangeShapeType="1"/>
            </p:cNvSpPr>
            <p:nvPr/>
          </p:nvSpPr>
          <p:spPr bwMode="auto">
            <a:xfrm>
              <a:off x="1173" y="2969"/>
              <a:ext cx="1" cy="178"/>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597" name="Line 21"/>
            <p:cNvSpPr>
              <a:spLocks noChangeShapeType="1"/>
            </p:cNvSpPr>
            <p:nvPr/>
          </p:nvSpPr>
          <p:spPr bwMode="auto">
            <a:xfrm>
              <a:off x="1173" y="3288"/>
              <a:ext cx="1" cy="171"/>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598" name="Line 22"/>
            <p:cNvSpPr>
              <a:spLocks noChangeShapeType="1"/>
            </p:cNvSpPr>
            <p:nvPr/>
          </p:nvSpPr>
          <p:spPr bwMode="auto">
            <a:xfrm>
              <a:off x="1174" y="3613"/>
              <a:ext cx="1" cy="89"/>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599" name="Line 23"/>
            <p:cNvSpPr>
              <a:spLocks noChangeShapeType="1"/>
            </p:cNvSpPr>
            <p:nvPr/>
          </p:nvSpPr>
          <p:spPr bwMode="auto">
            <a:xfrm>
              <a:off x="1172" y="2332"/>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grpSp>
      <p:grpSp>
        <p:nvGrpSpPr>
          <p:cNvPr id="3" name="Group 24"/>
          <p:cNvGrpSpPr>
            <a:grpSpLocks/>
          </p:cNvGrpSpPr>
          <p:nvPr/>
        </p:nvGrpSpPr>
        <p:grpSpPr bwMode="auto">
          <a:xfrm>
            <a:off x="2714625" y="1897063"/>
            <a:ext cx="1108075" cy="2408237"/>
            <a:chOff x="884" y="2274"/>
            <a:chExt cx="698" cy="1517"/>
          </a:xfrm>
        </p:grpSpPr>
        <p:sp>
          <p:nvSpPr>
            <p:cNvPr id="536601" name="Freeform 25"/>
            <p:cNvSpPr>
              <a:spLocks/>
            </p:cNvSpPr>
            <p:nvPr/>
          </p:nvSpPr>
          <p:spPr bwMode="auto">
            <a:xfrm>
              <a:off x="1330" y="2410"/>
              <a:ext cx="252" cy="1142"/>
            </a:xfrm>
            <a:custGeom>
              <a:avLst/>
              <a:gdLst/>
              <a:ahLst/>
              <a:cxnLst>
                <a:cxn ang="0">
                  <a:pos x="0" y="2353"/>
                </a:cxn>
                <a:cxn ang="0">
                  <a:pos x="365" y="1996"/>
                </a:cxn>
                <a:cxn ang="0">
                  <a:pos x="530" y="1370"/>
                </a:cxn>
                <a:cxn ang="0">
                  <a:pos x="480" y="329"/>
                </a:cxn>
                <a:cxn ang="0">
                  <a:pos x="308" y="0"/>
                </a:cxn>
              </a:cxnLst>
              <a:rect l="0" t="0" r="r" b="b"/>
              <a:pathLst>
                <a:path w="549" h="2353">
                  <a:moveTo>
                    <a:pt x="0" y="2353"/>
                  </a:moveTo>
                  <a:cubicBezTo>
                    <a:pt x="61" y="2294"/>
                    <a:pt x="277" y="2160"/>
                    <a:pt x="365" y="1996"/>
                  </a:cubicBezTo>
                  <a:cubicBezTo>
                    <a:pt x="453" y="1832"/>
                    <a:pt x="511" y="1648"/>
                    <a:pt x="530" y="1370"/>
                  </a:cubicBezTo>
                  <a:cubicBezTo>
                    <a:pt x="549" y="1092"/>
                    <a:pt x="517" y="556"/>
                    <a:pt x="480" y="329"/>
                  </a:cubicBezTo>
                  <a:cubicBezTo>
                    <a:pt x="443" y="101"/>
                    <a:pt x="344" y="68"/>
                    <a:pt x="308" y="0"/>
                  </a:cubicBezTo>
                </a:path>
              </a:pathLst>
            </a:custGeom>
            <a:noFill/>
            <a:ln w="38100" cmpd="sng">
              <a:solidFill>
                <a:srgbClr val="990000"/>
              </a:solidFill>
              <a:round/>
              <a:headEnd type="none" w="med" len="med"/>
              <a:tailEnd type="triangle" w="med" len="med"/>
            </a:ln>
            <a:effectLst/>
          </p:spPr>
          <p:txBody>
            <a:bodyPr/>
            <a:lstStyle/>
            <a:p>
              <a:endParaRPr lang="de-CH">
                <a:latin typeface="+mn-lt"/>
              </a:endParaRPr>
            </a:p>
          </p:txBody>
        </p:sp>
        <p:sp>
          <p:nvSpPr>
            <p:cNvPr id="536602" name="Line 26"/>
            <p:cNvSpPr>
              <a:spLocks noChangeShapeType="1"/>
            </p:cNvSpPr>
            <p:nvPr/>
          </p:nvSpPr>
          <p:spPr bwMode="auto">
            <a:xfrm>
              <a:off x="1171" y="2274"/>
              <a:ext cx="4" cy="1517"/>
            </a:xfrm>
            <a:prstGeom prst="line">
              <a:avLst/>
            </a:prstGeom>
            <a:noFill/>
            <a:ln w="28575">
              <a:solidFill>
                <a:srgbClr val="990000"/>
              </a:solidFill>
              <a:round/>
              <a:headEnd/>
              <a:tailEnd type="stealth" w="lg" len="lg"/>
            </a:ln>
            <a:effectLst/>
          </p:spPr>
          <p:txBody>
            <a:bodyPr/>
            <a:lstStyle/>
            <a:p>
              <a:endParaRPr lang="de-CH">
                <a:latin typeface="+mn-lt"/>
              </a:endParaRPr>
            </a:p>
          </p:txBody>
        </p:sp>
        <p:sp>
          <p:nvSpPr>
            <p:cNvPr id="536603" name="AutoShape 27"/>
            <p:cNvSpPr>
              <a:spLocks noChangeArrowheads="1"/>
            </p:cNvSpPr>
            <p:nvPr/>
          </p:nvSpPr>
          <p:spPr bwMode="auto">
            <a:xfrm rot="16200000">
              <a:off x="635" y="2588"/>
              <a:ext cx="1080" cy="581"/>
            </a:xfrm>
            <a:prstGeom prst="moon">
              <a:avLst>
                <a:gd name="adj" fmla="val 30250"/>
              </a:avLst>
            </a:prstGeom>
            <a:solidFill>
              <a:srgbClr val="0066CC"/>
            </a:solidFill>
            <a:ln w="9525">
              <a:solidFill>
                <a:schemeClr val="tx1"/>
              </a:solidFill>
              <a:miter lim="800000"/>
              <a:headEnd/>
              <a:tailEnd/>
            </a:ln>
            <a:effectLst/>
          </p:spPr>
          <p:txBody>
            <a:bodyPr wrap="none" anchor="ctr"/>
            <a:lstStyle/>
            <a:p>
              <a:endParaRPr lang="de-CH">
                <a:latin typeface="+mn-lt"/>
              </a:endParaRPr>
            </a:p>
          </p:txBody>
        </p:sp>
        <p:sp>
          <p:nvSpPr>
            <p:cNvPr id="536604" name="Freeform 28"/>
            <p:cNvSpPr>
              <a:spLocks/>
            </p:cNvSpPr>
            <p:nvPr/>
          </p:nvSpPr>
          <p:spPr bwMode="auto">
            <a:xfrm>
              <a:off x="884" y="2337"/>
              <a:ext cx="581" cy="208"/>
            </a:xfrm>
            <a:custGeom>
              <a:avLst/>
              <a:gdLst/>
              <a:ahLst/>
              <a:cxnLst>
                <a:cxn ang="0">
                  <a:pos x="0" y="0"/>
                </a:cxn>
                <a:cxn ang="0">
                  <a:pos x="1266" y="0"/>
                </a:cxn>
                <a:cxn ang="0">
                  <a:pos x="1240" y="44"/>
                </a:cxn>
                <a:cxn ang="0">
                  <a:pos x="1209" y="97"/>
                </a:cxn>
                <a:cxn ang="0">
                  <a:pos x="1170" y="145"/>
                </a:cxn>
                <a:cxn ang="0">
                  <a:pos x="1130" y="193"/>
                </a:cxn>
                <a:cxn ang="0">
                  <a:pos x="1083" y="239"/>
                </a:cxn>
                <a:cxn ang="0">
                  <a:pos x="1045" y="272"/>
                </a:cxn>
                <a:cxn ang="0">
                  <a:pos x="1017" y="296"/>
                </a:cxn>
                <a:cxn ang="0">
                  <a:pos x="977" y="322"/>
                </a:cxn>
                <a:cxn ang="0">
                  <a:pos x="952" y="340"/>
                </a:cxn>
                <a:cxn ang="0">
                  <a:pos x="905" y="365"/>
                </a:cxn>
                <a:cxn ang="0">
                  <a:pos x="871" y="385"/>
                </a:cxn>
                <a:cxn ang="0">
                  <a:pos x="796" y="409"/>
                </a:cxn>
                <a:cxn ang="0">
                  <a:pos x="738" y="421"/>
                </a:cxn>
                <a:cxn ang="0">
                  <a:pos x="654" y="429"/>
                </a:cxn>
                <a:cxn ang="0">
                  <a:pos x="589" y="429"/>
                </a:cxn>
                <a:cxn ang="0">
                  <a:pos x="550" y="425"/>
                </a:cxn>
                <a:cxn ang="0">
                  <a:pos x="498" y="415"/>
                </a:cxn>
                <a:cxn ang="0">
                  <a:pos x="418" y="389"/>
                </a:cxn>
                <a:cxn ang="0">
                  <a:pos x="358" y="365"/>
                </a:cxn>
                <a:cxn ang="0">
                  <a:pos x="300" y="332"/>
                </a:cxn>
                <a:cxn ang="0">
                  <a:pos x="262" y="305"/>
                </a:cxn>
                <a:cxn ang="0">
                  <a:pos x="221" y="272"/>
                </a:cxn>
                <a:cxn ang="0">
                  <a:pos x="180" y="235"/>
                </a:cxn>
                <a:cxn ang="0">
                  <a:pos x="150" y="208"/>
                </a:cxn>
                <a:cxn ang="0">
                  <a:pos x="126" y="178"/>
                </a:cxn>
                <a:cxn ang="0">
                  <a:pos x="87" y="133"/>
                </a:cxn>
                <a:cxn ang="0">
                  <a:pos x="57" y="89"/>
                </a:cxn>
                <a:cxn ang="0">
                  <a:pos x="0" y="0"/>
                </a:cxn>
              </a:cxnLst>
              <a:rect l="0" t="0" r="r" b="b"/>
              <a:pathLst>
                <a:path w="1266" h="429">
                  <a:moveTo>
                    <a:pt x="0" y="0"/>
                  </a:moveTo>
                  <a:lnTo>
                    <a:pt x="1266" y="0"/>
                  </a:lnTo>
                  <a:lnTo>
                    <a:pt x="1240" y="44"/>
                  </a:lnTo>
                  <a:lnTo>
                    <a:pt x="1209" y="97"/>
                  </a:lnTo>
                  <a:lnTo>
                    <a:pt x="1170" y="145"/>
                  </a:lnTo>
                  <a:lnTo>
                    <a:pt x="1130" y="193"/>
                  </a:lnTo>
                  <a:lnTo>
                    <a:pt x="1083" y="239"/>
                  </a:lnTo>
                  <a:lnTo>
                    <a:pt x="1045" y="272"/>
                  </a:lnTo>
                  <a:lnTo>
                    <a:pt x="1017" y="296"/>
                  </a:lnTo>
                  <a:lnTo>
                    <a:pt x="977" y="322"/>
                  </a:lnTo>
                  <a:lnTo>
                    <a:pt x="952" y="340"/>
                  </a:lnTo>
                  <a:lnTo>
                    <a:pt x="905" y="365"/>
                  </a:lnTo>
                  <a:lnTo>
                    <a:pt x="871" y="385"/>
                  </a:lnTo>
                  <a:lnTo>
                    <a:pt x="796" y="409"/>
                  </a:lnTo>
                  <a:lnTo>
                    <a:pt x="738" y="421"/>
                  </a:lnTo>
                  <a:lnTo>
                    <a:pt x="654" y="429"/>
                  </a:lnTo>
                  <a:lnTo>
                    <a:pt x="589" y="429"/>
                  </a:lnTo>
                  <a:lnTo>
                    <a:pt x="550" y="425"/>
                  </a:lnTo>
                  <a:lnTo>
                    <a:pt x="498" y="415"/>
                  </a:lnTo>
                  <a:lnTo>
                    <a:pt x="418" y="389"/>
                  </a:lnTo>
                  <a:lnTo>
                    <a:pt x="358" y="365"/>
                  </a:lnTo>
                  <a:lnTo>
                    <a:pt x="300" y="332"/>
                  </a:lnTo>
                  <a:lnTo>
                    <a:pt x="262" y="305"/>
                  </a:lnTo>
                  <a:lnTo>
                    <a:pt x="221" y="272"/>
                  </a:lnTo>
                  <a:lnTo>
                    <a:pt x="180" y="235"/>
                  </a:lnTo>
                  <a:lnTo>
                    <a:pt x="150" y="208"/>
                  </a:lnTo>
                  <a:lnTo>
                    <a:pt x="126" y="178"/>
                  </a:lnTo>
                  <a:lnTo>
                    <a:pt x="87" y="133"/>
                  </a:lnTo>
                  <a:lnTo>
                    <a:pt x="57" y="89"/>
                  </a:lnTo>
                  <a:lnTo>
                    <a:pt x="0" y="0"/>
                  </a:lnTo>
                  <a:close/>
                </a:path>
              </a:pathLst>
            </a:custGeom>
            <a:solidFill>
              <a:srgbClr val="00FFFF"/>
            </a:solidFill>
            <a:ln w="9525">
              <a:solidFill>
                <a:schemeClr val="tx1"/>
              </a:solidFill>
              <a:round/>
              <a:headEnd/>
              <a:tailEnd/>
            </a:ln>
            <a:effectLst/>
          </p:spPr>
          <p:txBody>
            <a:bodyPr/>
            <a:lstStyle/>
            <a:p>
              <a:endParaRPr lang="de-CH">
                <a:latin typeface="+mn-lt"/>
              </a:endParaRPr>
            </a:p>
          </p:txBody>
        </p:sp>
        <p:sp>
          <p:nvSpPr>
            <p:cNvPr id="536605" name="AutoShape 29"/>
            <p:cNvSpPr>
              <a:spLocks noChangeArrowheads="1"/>
            </p:cNvSpPr>
            <p:nvPr/>
          </p:nvSpPr>
          <p:spPr bwMode="auto">
            <a:xfrm rot="16200000">
              <a:off x="797" y="2424"/>
              <a:ext cx="756" cy="581"/>
            </a:xfrm>
            <a:prstGeom prst="moon">
              <a:avLst>
                <a:gd name="adj" fmla="val 44421"/>
              </a:avLst>
            </a:prstGeom>
            <a:solidFill>
              <a:srgbClr val="0099CC"/>
            </a:solidFill>
            <a:ln w="9525">
              <a:solidFill>
                <a:schemeClr val="tx1"/>
              </a:solidFill>
              <a:miter lim="800000"/>
              <a:headEnd/>
              <a:tailEnd/>
            </a:ln>
            <a:effectLst/>
          </p:spPr>
          <p:txBody>
            <a:bodyPr wrap="none" anchor="ctr"/>
            <a:lstStyle/>
            <a:p>
              <a:endParaRPr lang="de-CH">
                <a:latin typeface="+mn-lt"/>
              </a:endParaRPr>
            </a:p>
          </p:txBody>
        </p:sp>
        <p:sp>
          <p:nvSpPr>
            <p:cNvPr id="536606" name="AutoShape 30"/>
            <p:cNvSpPr>
              <a:spLocks noChangeArrowheads="1"/>
            </p:cNvSpPr>
            <p:nvPr/>
          </p:nvSpPr>
          <p:spPr bwMode="auto">
            <a:xfrm rot="16200000">
              <a:off x="965" y="2255"/>
              <a:ext cx="420" cy="581"/>
            </a:xfrm>
            <a:prstGeom prst="moon">
              <a:avLst>
                <a:gd name="adj" fmla="val 50000"/>
              </a:avLst>
            </a:prstGeom>
            <a:solidFill>
              <a:srgbClr val="66CCFF"/>
            </a:solidFill>
            <a:ln w="9525">
              <a:solidFill>
                <a:schemeClr val="tx1"/>
              </a:solidFill>
              <a:miter lim="800000"/>
              <a:headEnd/>
              <a:tailEnd/>
            </a:ln>
            <a:effectLst/>
          </p:spPr>
          <p:txBody>
            <a:bodyPr wrap="none" anchor="ctr"/>
            <a:lstStyle/>
            <a:p>
              <a:endParaRPr lang="de-CH">
                <a:latin typeface="+mn-lt"/>
              </a:endParaRPr>
            </a:p>
          </p:txBody>
        </p:sp>
        <p:sp>
          <p:nvSpPr>
            <p:cNvPr id="536607" name="AutoShape 31"/>
            <p:cNvSpPr>
              <a:spLocks noChangeArrowheads="1"/>
            </p:cNvSpPr>
            <p:nvPr/>
          </p:nvSpPr>
          <p:spPr bwMode="auto">
            <a:xfrm rot="16200000">
              <a:off x="541" y="2744"/>
              <a:ext cx="1267" cy="581"/>
            </a:xfrm>
            <a:prstGeom prst="moon">
              <a:avLst>
                <a:gd name="adj" fmla="val 24380"/>
              </a:avLst>
            </a:prstGeom>
            <a:solidFill>
              <a:srgbClr val="003366"/>
            </a:solidFill>
            <a:ln w="9525">
              <a:solidFill>
                <a:schemeClr val="tx1"/>
              </a:solidFill>
              <a:miter lim="800000"/>
              <a:headEnd/>
              <a:tailEnd/>
            </a:ln>
            <a:effectLst/>
          </p:spPr>
          <p:txBody>
            <a:bodyPr wrap="none" anchor="ctr"/>
            <a:lstStyle/>
            <a:p>
              <a:endParaRPr lang="de-CH">
                <a:latin typeface="+mn-lt"/>
              </a:endParaRPr>
            </a:p>
          </p:txBody>
        </p:sp>
        <p:sp>
          <p:nvSpPr>
            <p:cNvPr id="536608" name="Text Box 32"/>
            <p:cNvSpPr txBox="1">
              <a:spLocks noChangeArrowheads="1"/>
            </p:cNvSpPr>
            <p:nvPr/>
          </p:nvSpPr>
          <p:spPr bwMode="auto">
            <a:xfrm>
              <a:off x="940" y="2350"/>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A</a:t>
              </a:r>
              <a:endParaRPr lang="de-CH" sz="1700">
                <a:latin typeface="+mn-lt"/>
              </a:endParaRPr>
            </a:p>
          </p:txBody>
        </p:sp>
        <p:sp>
          <p:nvSpPr>
            <p:cNvPr id="536609" name="Text Box 33"/>
            <p:cNvSpPr txBox="1">
              <a:spLocks noChangeArrowheads="1"/>
            </p:cNvSpPr>
            <p:nvPr/>
          </p:nvSpPr>
          <p:spPr bwMode="auto">
            <a:xfrm>
              <a:off x="940" y="2539"/>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E</a:t>
              </a:r>
              <a:endParaRPr lang="de-CH" sz="1700">
                <a:latin typeface="+mn-lt"/>
              </a:endParaRPr>
            </a:p>
          </p:txBody>
        </p:sp>
        <p:sp>
          <p:nvSpPr>
            <p:cNvPr id="536610" name="Text Box 34"/>
            <p:cNvSpPr txBox="1">
              <a:spLocks noChangeArrowheads="1"/>
            </p:cNvSpPr>
            <p:nvPr/>
          </p:nvSpPr>
          <p:spPr bwMode="auto">
            <a:xfrm>
              <a:off x="939" y="2789"/>
              <a:ext cx="470"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I</a:t>
              </a:r>
              <a:endParaRPr lang="de-CH" sz="1700">
                <a:solidFill>
                  <a:schemeClr val="bg1"/>
                </a:solidFill>
                <a:latin typeface="+mn-lt"/>
              </a:endParaRPr>
            </a:p>
          </p:txBody>
        </p:sp>
        <p:sp>
          <p:nvSpPr>
            <p:cNvPr id="536611" name="Text Box 35"/>
            <p:cNvSpPr txBox="1">
              <a:spLocks noChangeArrowheads="1"/>
            </p:cNvSpPr>
            <p:nvPr/>
          </p:nvSpPr>
          <p:spPr bwMode="auto">
            <a:xfrm>
              <a:off x="928" y="3104"/>
              <a:ext cx="522"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V&amp;V</a:t>
              </a:r>
              <a:endParaRPr lang="de-CH" sz="1700">
                <a:solidFill>
                  <a:schemeClr val="bg1"/>
                </a:solidFill>
                <a:latin typeface="+mn-lt"/>
              </a:endParaRPr>
            </a:p>
          </p:txBody>
        </p:sp>
        <p:sp>
          <p:nvSpPr>
            <p:cNvPr id="536612" name="Text Box 36"/>
            <p:cNvSpPr txBox="1">
              <a:spLocks noChangeArrowheads="1"/>
            </p:cNvSpPr>
            <p:nvPr/>
          </p:nvSpPr>
          <p:spPr bwMode="auto">
            <a:xfrm>
              <a:off x="966" y="3423"/>
              <a:ext cx="423"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G</a:t>
              </a:r>
              <a:endParaRPr lang="de-CH" sz="1700">
                <a:solidFill>
                  <a:schemeClr val="bg1"/>
                </a:solidFill>
                <a:latin typeface="+mn-lt"/>
              </a:endParaRPr>
            </a:p>
          </p:txBody>
        </p:sp>
        <p:sp>
          <p:nvSpPr>
            <p:cNvPr id="536613" name="Line 37"/>
            <p:cNvSpPr>
              <a:spLocks noChangeShapeType="1"/>
            </p:cNvSpPr>
            <p:nvPr/>
          </p:nvSpPr>
          <p:spPr bwMode="auto">
            <a:xfrm>
              <a:off x="1173" y="2517"/>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14" name="Line 38"/>
            <p:cNvSpPr>
              <a:spLocks noChangeShapeType="1"/>
            </p:cNvSpPr>
            <p:nvPr/>
          </p:nvSpPr>
          <p:spPr bwMode="auto">
            <a:xfrm flipH="1" flipV="1">
              <a:off x="1171" y="2714"/>
              <a:ext cx="2" cy="105"/>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15" name="Line 39"/>
            <p:cNvSpPr>
              <a:spLocks noChangeShapeType="1"/>
            </p:cNvSpPr>
            <p:nvPr/>
          </p:nvSpPr>
          <p:spPr bwMode="auto">
            <a:xfrm>
              <a:off x="1173" y="2969"/>
              <a:ext cx="1" cy="178"/>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16" name="Line 40"/>
            <p:cNvSpPr>
              <a:spLocks noChangeShapeType="1"/>
            </p:cNvSpPr>
            <p:nvPr/>
          </p:nvSpPr>
          <p:spPr bwMode="auto">
            <a:xfrm>
              <a:off x="1173" y="3288"/>
              <a:ext cx="1" cy="171"/>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17" name="Line 41"/>
            <p:cNvSpPr>
              <a:spLocks noChangeShapeType="1"/>
            </p:cNvSpPr>
            <p:nvPr/>
          </p:nvSpPr>
          <p:spPr bwMode="auto">
            <a:xfrm>
              <a:off x="1174" y="3613"/>
              <a:ext cx="1" cy="89"/>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18" name="Line 42"/>
            <p:cNvSpPr>
              <a:spLocks noChangeShapeType="1"/>
            </p:cNvSpPr>
            <p:nvPr/>
          </p:nvSpPr>
          <p:spPr bwMode="auto">
            <a:xfrm>
              <a:off x="1172" y="2332"/>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grpSp>
      <p:grpSp>
        <p:nvGrpSpPr>
          <p:cNvPr id="4" name="Group 43"/>
          <p:cNvGrpSpPr>
            <a:grpSpLocks/>
          </p:cNvGrpSpPr>
          <p:nvPr/>
        </p:nvGrpSpPr>
        <p:grpSpPr bwMode="auto">
          <a:xfrm>
            <a:off x="4565650" y="2514600"/>
            <a:ext cx="1108075" cy="2408238"/>
            <a:chOff x="884" y="2274"/>
            <a:chExt cx="698" cy="1517"/>
          </a:xfrm>
        </p:grpSpPr>
        <p:sp>
          <p:nvSpPr>
            <p:cNvPr id="536620" name="Freeform 44"/>
            <p:cNvSpPr>
              <a:spLocks/>
            </p:cNvSpPr>
            <p:nvPr/>
          </p:nvSpPr>
          <p:spPr bwMode="auto">
            <a:xfrm>
              <a:off x="1330" y="2410"/>
              <a:ext cx="252" cy="1142"/>
            </a:xfrm>
            <a:custGeom>
              <a:avLst/>
              <a:gdLst/>
              <a:ahLst/>
              <a:cxnLst>
                <a:cxn ang="0">
                  <a:pos x="0" y="2353"/>
                </a:cxn>
                <a:cxn ang="0">
                  <a:pos x="365" y="1996"/>
                </a:cxn>
                <a:cxn ang="0">
                  <a:pos x="530" y="1370"/>
                </a:cxn>
                <a:cxn ang="0">
                  <a:pos x="480" y="329"/>
                </a:cxn>
                <a:cxn ang="0">
                  <a:pos x="308" y="0"/>
                </a:cxn>
              </a:cxnLst>
              <a:rect l="0" t="0" r="r" b="b"/>
              <a:pathLst>
                <a:path w="549" h="2353">
                  <a:moveTo>
                    <a:pt x="0" y="2353"/>
                  </a:moveTo>
                  <a:cubicBezTo>
                    <a:pt x="61" y="2294"/>
                    <a:pt x="277" y="2160"/>
                    <a:pt x="365" y="1996"/>
                  </a:cubicBezTo>
                  <a:cubicBezTo>
                    <a:pt x="453" y="1832"/>
                    <a:pt x="511" y="1648"/>
                    <a:pt x="530" y="1370"/>
                  </a:cubicBezTo>
                  <a:cubicBezTo>
                    <a:pt x="549" y="1092"/>
                    <a:pt x="517" y="556"/>
                    <a:pt x="480" y="329"/>
                  </a:cubicBezTo>
                  <a:cubicBezTo>
                    <a:pt x="443" y="101"/>
                    <a:pt x="344" y="68"/>
                    <a:pt x="308" y="0"/>
                  </a:cubicBezTo>
                </a:path>
              </a:pathLst>
            </a:custGeom>
            <a:noFill/>
            <a:ln w="38100" cmpd="sng">
              <a:solidFill>
                <a:srgbClr val="990000"/>
              </a:solidFill>
              <a:round/>
              <a:headEnd type="none" w="med" len="med"/>
              <a:tailEnd type="triangle" w="med" len="med"/>
            </a:ln>
            <a:effectLst/>
          </p:spPr>
          <p:txBody>
            <a:bodyPr/>
            <a:lstStyle/>
            <a:p>
              <a:endParaRPr lang="de-CH">
                <a:latin typeface="+mn-lt"/>
              </a:endParaRPr>
            </a:p>
          </p:txBody>
        </p:sp>
        <p:sp>
          <p:nvSpPr>
            <p:cNvPr id="536621" name="Line 45"/>
            <p:cNvSpPr>
              <a:spLocks noChangeShapeType="1"/>
            </p:cNvSpPr>
            <p:nvPr/>
          </p:nvSpPr>
          <p:spPr bwMode="auto">
            <a:xfrm>
              <a:off x="1171" y="2274"/>
              <a:ext cx="4" cy="1517"/>
            </a:xfrm>
            <a:prstGeom prst="line">
              <a:avLst/>
            </a:prstGeom>
            <a:noFill/>
            <a:ln w="28575">
              <a:solidFill>
                <a:srgbClr val="990000"/>
              </a:solidFill>
              <a:round/>
              <a:headEnd/>
              <a:tailEnd type="stealth" w="lg" len="lg"/>
            </a:ln>
            <a:effectLst/>
          </p:spPr>
          <p:txBody>
            <a:bodyPr/>
            <a:lstStyle/>
            <a:p>
              <a:endParaRPr lang="de-CH">
                <a:latin typeface="+mn-lt"/>
              </a:endParaRPr>
            </a:p>
          </p:txBody>
        </p:sp>
        <p:sp>
          <p:nvSpPr>
            <p:cNvPr id="536622" name="AutoShape 46"/>
            <p:cNvSpPr>
              <a:spLocks noChangeArrowheads="1"/>
            </p:cNvSpPr>
            <p:nvPr/>
          </p:nvSpPr>
          <p:spPr bwMode="auto">
            <a:xfrm rot="16200000">
              <a:off x="635" y="2588"/>
              <a:ext cx="1080" cy="581"/>
            </a:xfrm>
            <a:prstGeom prst="moon">
              <a:avLst>
                <a:gd name="adj" fmla="val 30250"/>
              </a:avLst>
            </a:prstGeom>
            <a:solidFill>
              <a:srgbClr val="0066CC"/>
            </a:solidFill>
            <a:ln w="9525">
              <a:solidFill>
                <a:schemeClr val="tx1"/>
              </a:solidFill>
              <a:miter lim="800000"/>
              <a:headEnd/>
              <a:tailEnd/>
            </a:ln>
            <a:effectLst/>
          </p:spPr>
          <p:txBody>
            <a:bodyPr wrap="none" anchor="ctr"/>
            <a:lstStyle/>
            <a:p>
              <a:endParaRPr lang="de-CH">
                <a:latin typeface="+mn-lt"/>
              </a:endParaRPr>
            </a:p>
          </p:txBody>
        </p:sp>
        <p:sp>
          <p:nvSpPr>
            <p:cNvPr id="536623" name="Freeform 47"/>
            <p:cNvSpPr>
              <a:spLocks/>
            </p:cNvSpPr>
            <p:nvPr/>
          </p:nvSpPr>
          <p:spPr bwMode="auto">
            <a:xfrm>
              <a:off x="884" y="2337"/>
              <a:ext cx="581" cy="208"/>
            </a:xfrm>
            <a:custGeom>
              <a:avLst/>
              <a:gdLst/>
              <a:ahLst/>
              <a:cxnLst>
                <a:cxn ang="0">
                  <a:pos x="0" y="0"/>
                </a:cxn>
                <a:cxn ang="0">
                  <a:pos x="1266" y="0"/>
                </a:cxn>
                <a:cxn ang="0">
                  <a:pos x="1240" y="44"/>
                </a:cxn>
                <a:cxn ang="0">
                  <a:pos x="1209" y="97"/>
                </a:cxn>
                <a:cxn ang="0">
                  <a:pos x="1170" y="145"/>
                </a:cxn>
                <a:cxn ang="0">
                  <a:pos x="1130" y="193"/>
                </a:cxn>
                <a:cxn ang="0">
                  <a:pos x="1083" y="239"/>
                </a:cxn>
                <a:cxn ang="0">
                  <a:pos x="1045" y="272"/>
                </a:cxn>
                <a:cxn ang="0">
                  <a:pos x="1017" y="296"/>
                </a:cxn>
                <a:cxn ang="0">
                  <a:pos x="977" y="322"/>
                </a:cxn>
                <a:cxn ang="0">
                  <a:pos x="952" y="340"/>
                </a:cxn>
                <a:cxn ang="0">
                  <a:pos x="905" y="365"/>
                </a:cxn>
                <a:cxn ang="0">
                  <a:pos x="871" y="385"/>
                </a:cxn>
                <a:cxn ang="0">
                  <a:pos x="796" y="409"/>
                </a:cxn>
                <a:cxn ang="0">
                  <a:pos x="738" y="421"/>
                </a:cxn>
                <a:cxn ang="0">
                  <a:pos x="654" y="429"/>
                </a:cxn>
                <a:cxn ang="0">
                  <a:pos x="589" y="429"/>
                </a:cxn>
                <a:cxn ang="0">
                  <a:pos x="550" y="425"/>
                </a:cxn>
                <a:cxn ang="0">
                  <a:pos x="498" y="415"/>
                </a:cxn>
                <a:cxn ang="0">
                  <a:pos x="418" y="389"/>
                </a:cxn>
                <a:cxn ang="0">
                  <a:pos x="358" y="365"/>
                </a:cxn>
                <a:cxn ang="0">
                  <a:pos x="300" y="332"/>
                </a:cxn>
                <a:cxn ang="0">
                  <a:pos x="262" y="305"/>
                </a:cxn>
                <a:cxn ang="0">
                  <a:pos x="221" y="272"/>
                </a:cxn>
                <a:cxn ang="0">
                  <a:pos x="180" y="235"/>
                </a:cxn>
                <a:cxn ang="0">
                  <a:pos x="150" y="208"/>
                </a:cxn>
                <a:cxn ang="0">
                  <a:pos x="126" y="178"/>
                </a:cxn>
                <a:cxn ang="0">
                  <a:pos x="87" y="133"/>
                </a:cxn>
                <a:cxn ang="0">
                  <a:pos x="57" y="89"/>
                </a:cxn>
                <a:cxn ang="0">
                  <a:pos x="0" y="0"/>
                </a:cxn>
              </a:cxnLst>
              <a:rect l="0" t="0" r="r" b="b"/>
              <a:pathLst>
                <a:path w="1266" h="429">
                  <a:moveTo>
                    <a:pt x="0" y="0"/>
                  </a:moveTo>
                  <a:lnTo>
                    <a:pt x="1266" y="0"/>
                  </a:lnTo>
                  <a:lnTo>
                    <a:pt x="1240" y="44"/>
                  </a:lnTo>
                  <a:lnTo>
                    <a:pt x="1209" y="97"/>
                  </a:lnTo>
                  <a:lnTo>
                    <a:pt x="1170" y="145"/>
                  </a:lnTo>
                  <a:lnTo>
                    <a:pt x="1130" y="193"/>
                  </a:lnTo>
                  <a:lnTo>
                    <a:pt x="1083" y="239"/>
                  </a:lnTo>
                  <a:lnTo>
                    <a:pt x="1045" y="272"/>
                  </a:lnTo>
                  <a:lnTo>
                    <a:pt x="1017" y="296"/>
                  </a:lnTo>
                  <a:lnTo>
                    <a:pt x="977" y="322"/>
                  </a:lnTo>
                  <a:lnTo>
                    <a:pt x="952" y="340"/>
                  </a:lnTo>
                  <a:lnTo>
                    <a:pt x="905" y="365"/>
                  </a:lnTo>
                  <a:lnTo>
                    <a:pt x="871" y="385"/>
                  </a:lnTo>
                  <a:lnTo>
                    <a:pt x="796" y="409"/>
                  </a:lnTo>
                  <a:lnTo>
                    <a:pt x="738" y="421"/>
                  </a:lnTo>
                  <a:lnTo>
                    <a:pt x="654" y="429"/>
                  </a:lnTo>
                  <a:lnTo>
                    <a:pt x="589" y="429"/>
                  </a:lnTo>
                  <a:lnTo>
                    <a:pt x="550" y="425"/>
                  </a:lnTo>
                  <a:lnTo>
                    <a:pt x="498" y="415"/>
                  </a:lnTo>
                  <a:lnTo>
                    <a:pt x="418" y="389"/>
                  </a:lnTo>
                  <a:lnTo>
                    <a:pt x="358" y="365"/>
                  </a:lnTo>
                  <a:lnTo>
                    <a:pt x="300" y="332"/>
                  </a:lnTo>
                  <a:lnTo>
                    <a:pt x="262" y="305"/>
                  </a:lnTo>
                  <a:lnTo>
                    <a:pt x="221" y="272"/>
                  </a:lnTo>
                  <a:lnTo>
                    <a:pt x="180" y="235"/>
                  </a:lnTo>
                  <a:lnTo>
                    <a:pt x="150" y="208"/>
                  </a:lnTo>
                  <a:lnTo>
                    <a:pt x="126" y="178"/>
                  </a:lnTo>
                  <a:lnTo>
                    <a:pt x="87" y="133"/>
                  </a:lnTo>
                  <a:lnTo>
                    <a:pt x="57" y="89"/>
                  </a:lnTo>
                  <a:lnTo>
                    <a:pt x="0" y="0"/>
                  </a:lnTo>
                  <a:close/>
                </a:path>
              </a:pathLst>
            </a:custGeom>
            <a:solidFill>
              <a:srgbClr val="00FFFF"/>
            </a:solidFill>
            <a:ln w="9525">
              <a:solidFill>
                <a:schemeClr val="tx1"/>
              </a:solidFill>
              <a:round/>
              <a:headEnd/>
              <a:tailEnd/>
            </a:ln>
            <a:effectLst/>
          </p:spPr>
          <p:txBody>
            <a:bodyPr/>
            <a:lstStyle/>
            <a:p>
              <a:endParaRPr lang="de-CH">
                <a:latin typeface="+mn-lt"/>
              </a:endParaRPr>
            </a:p>
          </p:txBody>
        </p:sp>
        <p:sp>
          <p:nvSpPr>
            <p:cNvPr id="536624" name="AutoShape 48"/>
            <p:cNvSpPr>
              <a:spLocks noChangeArrowheads="1"/>
            </p:cNvSpPr>
            <p:nvPr/>
          </p:nvSpPr>
          <p:spPr bwMode="auto">
            <a:xfrm rot="16200000">
              <a:off x="797" y="2424"/>
              <a:ext cx="756" cy="581"/>
            </a:xfrm>
            <a:prstGeom prst="moon">
              <a:avLst>
                <a:gd name="adj" fmla="val 44421"/>
              </a:avLst>
            </a:prstGeom>
            <a:solidFill>
              <a:srgbClr val="0099CC"/>
            </a:solidFill>
            <a:ln w="9525">
              <a:solidFill>
                <a:schemeClr val="tx1"/>
              </a:solidFill>
              <a:miter lim="800000"/>
              <a:headEnd/>
              <a:tailEnd/>
            </a:ln>
            <a:effectLst/>
          </p:spPr>
          <p:txBody>
            <a:bodyPr wrap="none" anchor="ctr"/>
            <a:lstStyle/>
            <a:p>
              <a:endParaRPr lang="de-CH">
                <a:latin typeface="+mn-lt"/>
              </a:endParaRPr>
            </a:p>
          </p:txBody>
        </p:sp>
        <p:sp>
          <p:nvSpPr>
            <p:cNvPr id="536625" name="AutoShape 49"/>
            <p:cNvSpPr>
              <a:spLocks noChangeArrowheads="1"/>
            </p:cNvSpPr>
            <p:nvPr/>
          </p:nvSpPr>
          <p:spPr bwMode="auto">
            <a:xfrm rot="16200000">
              <a:off x="965" y="2255"/>
              <a:ext cx="420" cy="581"/>
            </a:xfrm>
            <a:prstGeom prst="moon">
              <a:avLst>
                <a:gd name="adj" fmla="val 50000"/>
              </a:avLst>
            </a:prstGeom>
            <a:solidFill>
              <a:srgbClr val="66CCFF"/>
            </a:solidFill>
            <a:ln w="9525">
              <a:solidFill>
                <a:schemeClr val="tx1"/>
              </a:solidFill>
              <a:miter lim="800000"/>
              <a:headEnd/>
              <a:tailEnd/>
            </a:ln>
            <a:effectLst/>
          </p:spPr>
          <p:txBody>
            <a:bodyPr wrap="none" anchor="ctr"/>
            <a:lstStyle/>
            <a:p>
              <a:endParaRPr lang="de-CH">
                <a:latin typeface="+mn-lt"/>
              </a:endParaRPr>
            </a:p>
          </p:txBody>
        </p:sp>
        <p:sp>
          <p:nvSpPr>
            <p:cNvPr id="536626" name="AutoShape 50"/>
            <p:cNvSpPr>
              <a:spLocks noChangeArrowheads="1"/>
            </p:cNvSpPr>
            <p:nvPr/>
          </p:nvSpPr>
          <p:spPr bwMode="auto">
            <a:xfrm rot="16200000">
              <a:off x="541" y="2744"/>
              <a:ext cx="1267" cy="581"/>
            </a:xfrm>
            <a:prstGeom prst="moon">
              <a:avLst>
                <a:gd name="adj" fmla="val 24380"/>
              </a:avLst>
            </a:prstGeom>
            <a:solidFill>
              <a:srgbClr val="003366"/>
            </a:solidFill>
            <a:ln w="9525">
              <a:solidFill>
                <a:schemeClr val="tx1"/>
              </a:solidFill>
              <a:miter lim="800000"/>
              <a:headEnd/>
              <a:tailEnd/>
            </a:ln>
            <a:effectLst/>
          </p:spPr>
          <p:txBody>
            <a:bodyPr wrap="none" anchor="ctr"/>
            <a:lstStyle/>
            <a:p>
              <a:endParaRPr lang="de-CH">
                <a:latin typeface="+mn-lt"/>
              </a:endParaRPr>
            </a:p>
          </p:txBody>
        </p:sp>
        <p:sp>
          <p:nvSpPr>
            <p:cNvPr id="536627" name="Text Box 51"/>
            <p:cNvSpPr txBox="1">
              <a:spLocks noChangeArrowheads="1"/>
            </p:cNvSpPr>
            <p:nvPr/>
          </p:nvSpPr>
          <p:spPr bwMode="auto">
            <a:xfrm>
              <a:off x="940" y="2350"/>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A</a:t>
              </a:r>
              <a:endParaRPr lang="de-CH" sz="1700">
                <a:latin typeface="+mn-lt"/>
              </a:endParaRPr>
            </a:p>
          </p:txBody>
        </p:sp>
        <p:sp>
          <p:nvSpPr>
            <p:cNvPr id="536628" name="Text Box 52"/>
            <p:cNvSpPr txBox="1">
              <a:spLocks noChangeArrowheads="1"/>
            </p:cNvSpPr>
            <p:nvPr/>
          </p:nvSpPr>
          <p:spPr bwMode="auto">
            <a:xfrm>
              <a:off x="940" y="2539"/>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E</a:t>
              </a:r>
              <a:endParaRPr lang="de-CH" sz="1700">
                <a:latin typeface="+mn-lt"/>
              </a:endParaRPr>
            </a:p>
          </p:txBody>
        </p:sp>
        <p:sp>
          <p:nvSpPr>
            <p:cNvPr id="536629" name="Text Box 53"/>
            <p:cNvSpPr txBox="1">
              <a:spLocks noChangeArrowheads="1"/>
            </p:cNvSpPr>
            <p:nvPr/>
          </p:nvSpPr>
          <p:spPr bwMode="auto">
            <a:xfrm>
              <a:off x="939" y="2789"/>
              <a:ext cx="470"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I</a:t>
              </a:r>
              <a:endParaRPr lang="de-CH" sz="1700">
                <a:solidFill>
                  <a:schemeClr val="bg1"/>
                </a:solidFill>
                <a:latin typeface="+mn-lt"/>
              </a:endParaRPr>
            </a:p>
          </p:txBody>
        </p:sp>
        <p:sp>
          <p:nvSpPr>
            <p:cNvPr id="536630" name="Text Box 54"/>
            <p:cNvSpPr txBox="1">
              <a:spLocks noChangeArrowheads="1"/>
            </p:cNvSpPr>
            <p:nvPr/>
          </p:nvSpPr>
          <p:spPr bwMode="auto">
            <a:xfrm>
              <a:off x="928" y="3104"/>
              <a:ext cx="522"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V&amp;V</a:t>
              </a:r>
              <a:endParaRPr lang="de-CH" sz="1700">
                <a:solidFill>
                  <a:schemeClr val="bg1"/>
                </a:solidFill>
                <a:latin typeface="+mn-lt"/>
              </a:endParaRPr>
            </a:p>
          </p:txBody>
        </p:sp>
        <p:sp>
          <p:nvSpPr>
            <p:cNvPr id="536631" name="Text Box 55"/>
            <p:cNvSpPr txBox="1">
              <a:spLocks noChangeArrowheads="1"/>
            </p:cNvSpPr>
            <p:nvPr/>
          </p:nvSpPr>
          <p:spPr bwMode="auto">
            <a:xfrm>
              <a:off x="966" y="3423"/>
              <a:ext cx="423"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G</a:t>
              </a:r>
              <a:endParaRPr lang="de-CH" sz="1700">
                <a:solidFill>
                  <a:schemeClr val="bg1"/>
                </a:solidFill>
                <a:latin typeface="+mn-lt"/>
              </a:endParaRPr>
            </a:p>
          </p:txBody>
        </p:sp>
        <p:sp>
          <p:nvSpPr>
            <p:cNvPr id="536632" name="Line 56"/>
            <p:cNvSpPr>
              <a:spLocks noChangeShapeType="1"/>
            </p:cNvSpPr>
            <p:nvPr/>
          </p:nvSpPr>
          <p:spPr bwMode="auto">
            <a:xfrm>
              <a:off x="1173" y="2517"/>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33" name="Line 57"/>
            <p:cNvSpPr>
              <a:spLocks noChangeShapeType="1"/>
            </p:cNvSpPr>
            <p:nvPr/>
          </p:nvSpPr>
          <p:spPr bwMode="auto">
            <a:xfrm flipH="1" flipV="1">
              <a:off x="1171" y="2714"/>
              <a:ext cx="2" cy="105"/>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34" name="Line 58"/>
            <p:cNvSpPr>
              <a:spLocks noChangeShapeType="1"/>
            </p:cNvSpPr>
            <p:nvPr/>
          </p:nvSpPr>
          <p:spPr bwMode="auto">
            <a:xfrm>
              <a:off x="1173" y="2969"/>
              <a:ext cx="1" cy="178"/>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35" name="Line 59"/>
            <p:cNvSpPr>
              <a:spLocks noChangeShapeType="1"/>
            </p:cNvSpPr>
            <p:nvPr/>
          </p:nvSpPr>
          <p:spPr bwMode="auto">
            <a:xfrm>
              <a:off x="1173" y="3288"/>
              <a:ext cx="1" cy="171"/>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36" name="Line 60"/>
            <p:cNvSpPr>
              <a:spLocks noChangeShapeType="1"/>
            </p:cNvSpPr>
            <p:nvPr/>
          </p:nvSpPr>
          <p:spPr bwMode="auto">
            <a:xfrm>
              <a:off x="1174" y="3613"/>
              <a:ext cx="1" cy="89"/>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37" name="Line 61"/>
            <p:cNvSpPr>
              <a:spLocks noChangeShapeType="1"/>
            </p:cNvSpPr>
            <p:nvPr/>
          </p:nvSpPr>
          <p:spPr bwMode="auto">
            <a:xfrm>
              <a:off x="1172" y="2332"/>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grpSp>
      <p:grpSp>
        <p:nvGrpSpPr>
          <p:cNvPr id="5" name="Group 62"/>
          <p:cNvGrpSpPr>
            <a:grpSpLocks/>
          </p:cNvGrpSpPr>
          <p:nvPr/>
        </p:nvGrpSpPr>
        <p:grpSpPr bwMode="auto">
          <a:xfrm>
            <a:off x="6416675" y="3140075"/>
            <a:ext cx="1108075" cy="2408238"/>
            <a:chOff x="884" y="2274"/>
            <a:chExt cx="698" cy="1517"/>
          </a:xfrm>
        </p:grpSpPr>
        <p:sp>
          <p:nvSpPr>
            <p:cNvPr id="536639" name="Freeform 63"/>
            <p:cNvSpPr>
              <a:spLocks/>
            </p:cNvSpPr>
            <p:nvPr/>
          </p:nvSpPr>
          <p:spPr bwMode="auto">
            <a:xfrm>
              <a:off x="1330" y="2410"/>
              <a:ext cx="252" cy="1142"/>
            </a:xfrm>
            <a:custGeom>
              <a:avLst/>
              <a:gdLst/>
              <a:ahLst/>
              <a:cxnLst>
                <a:cxn ang="0">
                  <a:pos x="0" y="2353"/>
                </a:cxn>
                <a:cxn ang="0">
                  <a:pos x="365" y="1996"/>
                </a:cxn>
                <a:cxn ang="0">
                  <a:pos x="530" y="1370"/>
                </a:cxn>
                <a:cxn ang="0">
                  <a:pos x="480" y="329"/>
                </a:cxn>
                <a:cxn ang="0">
                  <a:pos x="308" y="0"/>
                </a:cxn>
              </a:cxnLst>
              <a:rect l="0" t="0" r="r" b="b"/>
              <a:pathLst>
                <a:path w="549" h="2353">
                  <a:moveTo>
                    <a:pt x="0" y="2353"/>
                  </a:moveTo>
                  <a:cubicBezTo>
                    <a:pt x="61" y="2294"/>
                    <a:pt x="277" y="2160"/>
                    <a:pt x="365" y="1996"/>
                  </a:cubicBezTo>
                  <a:cubicBezTo>
                    <a:pt x="453" y="1832"/>
                    <a:pt x="511" y="1648"/>
                    <a:pt x="530" y="1370"/>
                  </a:cubicBezTo>
                  <a:cubicBezTo>
                    <a:pt x="549" y="1092"/>
                    <a:pt x="517" y="556"/>
                    <a:pt x="480" y="329"/>
                  </a:cubicBezTo>
                  <a:cubicBezTo>
                    <a:pt x="443" y="101"/>
                    <a:pt x="344" y="68"/>
                    <a:pt x="308" y="0"/>
                  </a:cubicBezTo>
                </a:path>
              </a:pathLst>
            </a:custGeom>
            <a:noFill/>
            <a:ln w="38100" cmpd="sng">
              <a:solidFill>
                <a:srgbClr val="990000"/>
              </a:solidFill>
              <a:round/>
              <a:headEnd type="none" w="med" len="med"/>
              <a:tailEnd type="triangle" w="med" len="med"/>
            </a:ln>
            <a:effectLst/>
          </p:spPr>
          <p:txBody>
            <a:bodyPr/>
            <a:lstStyle/>
            <a:p>
              <a:endParaRPr lang="de-CH">
                <a:latin typeface="+mn-lt"/>
              </a:endParaRPr>
            </a:p>
          </p:txBody>
        </p:sp>
        <p:sp>
          <p:nvSpPr>
            <p:cNvPr id="536640" name="Line 64"/>
            <p:cNvSpPr>
              <a:spLocks noChangeShapeType="1"/>
            </p:cNvSpPr>
            <p:nvPr/>
          </p:nvSpPr>
          <p:spPr bwMode="auto">
            <a:xfrm>
              <a:off x="1171" y="2274"/>
              <a:ext cx="4" cy="1517"/>
            </a:xfrm>
            <a:prstGeom prst="line">
              <a:avLst/>
            </a:prstGeom>
            <a:noFill/>
            <a:ln w="28575">
              <a:solidFill>
                <a:srgbClr val="990000"/>
              </a:solidFill>
              <a:round/>
              <a:headEnd/>
              <a:tailEnd type="stealth" w="lg" len="lg"/>
            </a:ln>
            <a:effectLst/>
          </p:spPr>
          <p:txBody>
            <a:bodyPr/>
            <a:lstStyle/>
            <a:p>
              <a:endParaRPr lang="de-CH">
                <a:latin typeface="+mn-lt"/>
              </a:endParaRPr>
            </a:p>
          </p:txBody>
        </p:sp>
        <p:sp>
          <p:nvSpPr>
            <p:cNvPr id="536641" name="AutoShape 65"/>
            <p:cNvSpPr>
              <a:spLocks noChangeArrowheads="1"/>
            </p:cNvSpPr>
            <p:nvPr/>
          </p:nvSpPr>
          <p:spPr bwMode="auto">
            <a:xfrm rot="16200000">
              <a:off x="635" y="2588"/>
              <a:ext cx="1080" cy="581"/>
            </a:xfrm>
            <a:prstGeom prst="moon">
              <a:avLst>
                <a:gd name="adj" fmla="val 30250"/>
              </a:avLst>
            </a:prstGeom>
            <a:solidFill>
              <a:srgbClr val="0066CC"/>
            </a:solidFill>
            <a:ln w="9525">
              <a:solidFill>
                <a:schemeClr val="tx1"/>
              </a:solidFill>
              <a:miter lim="800000"/>
              <a:headEnd/>
              <a:tailEnd/>
            </a:ln>
            <a:effectLst/>
          </p:spPr>
          <p:txBody>
            <a:bodyPr wrap="none" anchor="ctr"/>
            <a:lstStyle/>
            <a:p>
              <a:endParaRPr lang="de-CH">
                <a:latin typeface="+mn-lt"/>
              </a:endParaRPr>
            </a:p>
          </p:txBody>
        </p:sp>
        <p:sp>
          <p:nvSpPr>
            <p:cNvPr id="536642" name="Freeform 66"/>
            <p:cNvSpPr>
              <a:spLocks/>
            </p:cNvSpPr>
            <p:nvPr/>
          </p:nvSpPr>
          <p:spPr bwMode="auto">
            <a:xfrm>
              <a:off x="884" y="2337"/>
              <a:ext cx="581" cy="208"/>
            </a:xfrm>
            <a:custGeom>
              <a:avLst/>
              <a:gdLst/>
              <a:ahLst/>
              <a:cxnLst>
                <a:cxn ang="0">
                  <a:pos x="0" y="0"/>
                </a:cxn>
                <a:cxn ang="0">
                  <a:pos x="1266" y="0"/>
                </a:cxn>
                <a:cxn ang="0">
                  <a:pos x="1240" y="44"/>
                </a:cxn>
                <a:cxn ang="0">
                  <a:pos x="1209" y="97"/>
                </a:cxn>
                <a:cxn ang="0">
                  <a:pos x="1170" y="145"/>
                </a:cxn>
                <a:cxn ang="0">
                  <a:pos x="1130" y="193"/>
                </a:cxn>
                <a:cxn ang="0">
                  <a:pos x="1083" y="239"/>
                </a:cxn>
                <a:cxn ang="0">
                  <a:pos x="1045" y="272"/>
                </a:cxn>
                <a:cxn ang="0">
                  <a:pos x="1017" y="296"/>
                </a:cxn>
                <a:cxn ang="0">
                  <a:pos x="977" y="322"/>
                </a:cxn>
                <a:cxn ang="0">
                  <a:pos x="952" y="340"/>
                </a:cxn>
                <a:cxn ang="0">
                  <a:pos x="905" y="365"/>
                </a:cxn>
                <a:cxn ang="0">
                  <a:pos x="871" y="385"/>
                </a:cxn>
                <a:cxn ang="0">
                  <a:pos x="796" y="409"/>
                </a:cxn>
                <a:cxn ang="0">
                  <a:pos x="738" y="421"/>
                </a:cxn>
                <a:cxn ang="0">
                  <a:pos x="654" y="429"/>
                </a:cxn>
                <a:cxn ang="0">
                  <a:pos x="589" y="429"/>
                </a:cxn>
                <a:cxn ang="0">
                  <a:pos x="550" y="425"/>
                </a:cxn>
                <a:cxn ang="0">
                  <a:pos x="498" y="415"/>
                </a:cxn>
                <a:cxn ang="0">
                  <a:pos x="418" y="389"/>
                </a:cxn>
                <a:cxn ang="0">
                  <a:pos x="358" y="365"/>
                </a:cxn>
                <a:cxn ang="0">
                  <a:pos x="300" y="332"/>
                </a:cxn>
                <a:cxn ang="0">
                  <a:pos x="262" y="305"/>
                </a:cxn>
                <a:cxn ang="0">
                  <a:pos x="221" y="272"/>
                </a:cxn>
                <a:cxn ang="0">
                  <a:pos x="180" y="235"/>
                </a:cxn>
                <a:cxn ang="0">
                  <a:pos x="150" y="208"/>
                </a:cxn>
                <a:cxn ang="0">
                  <a:pos x="126" y="178"/>
                </a:cxn>
                <a:cxn ang="0">
                  <a:pos x="87" y="133"/>
                </a:cxn>
                <a:cxn ang="0">
                  <a:pos x="57" y="89"/>
                </a:cxn>
                <a:cxn ang="0">
                  <a:pos x="0" y="0"/>
                </a:cxn>
              </a:cxnLst>
              <a:rect l="0" t="0" r="r" b="b"/>
              <a:pathLst>
                <a:path w="1266" h="429">
                  <a:moveTo>
                    <a:pt x="0" y="0"/>
                  </a:moveTo>
                  <a:lnTo>
                    <a:pt x="1266" y="0"/>
                  </a:lnTo>
                  <a:lnTo>
                    <a:pt x="1240" y="44"/>
                  </a:lnTo>
                  <a:lnTo>
                    <a:pt x="1209" y="97"/>
                  </a:lnTo>
                  <a:lnTo>
                    <a:pt x="1170" y="145"/>
                  </a:lnTo>
                  <a:lnTo>
                    <a:pt x="1130" y="193"/>
                  </a:lnTo>
                  <a:lnTo>
                    <a:pt x="1083" y="239"/>
                  </a:lnTo>
                  <a:lnTo>
                    <a:pt x="1045" y="272"/>
                  </a:lnTo>
                  <a:lnTo>
                    <a:pt x="1017" y="296"/>
                  </a:lnTo>
                  <a:lnTo>
                    <a:pt x="977" y="322"/>
                  </a:lnTo>
                  <a:lnTo>
                    <a:pt x="952" y="340"/>
                  </a:lnTo>
                  <a:lnTo>
                    <a:pt x="905" y="365"/>
                  </a:lnTo>
                  <a:lnTo>
                    <a:pt x="871" y="385"/>
                  </a:lnTo>
                  <a:lnTo>
                    <a:pt x="796" y="409"/>
                  </a:lnTo>
                  <a:lnTo>
                    <a:pt x="738" y="421"/>
                  </a:lnTo>
                  <a:lnTo>
                    <a:pt x="654" y="429"/>
                  </a:lnTo>
                  <a:lnTo>
                    <a:pt x="589" y="429"/>
                  </a:lnTo>
                  <a:lnTo>
                    <a:pt x="550" y="425"/>
                  </a:lnTo>
                  <a:lnTo>
                    <a:pt x="498" y="415"/>
                  </a:lnTo>
                  <a:lnTo>
                    <a:pt x="418" y="389"/>
                  </a:lnTo>
                  <a:lnTo>
                    <a:pt x="358" y="365"/>
                  </a:lnTo>
                  <a:lnTo>
                    <a:pt x="300" y="332"/>
                  </a:lnTo>
                  <a:lnTo>
                    <a:pt x="262" y="305"/>
                  </a:lnTo>
                  <a:lnTo>
                    <a:pt x="221" y="272"/>
                  </a:lnTo>
                  <a:lnTo>
                    <a:pt x="180" y="235"/>
                  </a:lnTo>
                  <a:lnTo>
                    <a:pt x="150" y="208"/>
                  </a:lnTo>
                  <a:lnTo>
                    <a:pt x="126" y="178"/>
                  </a:lnTo>
                  <a:lnTo>
                    <a:pt x="87" y="133"/>
                  </a:lnTo>
                  <a:lnTo>
                    <a:pt x="57" y="89"/>
                  </a:lnTo>
                  <a:lnTo>
                    <a:pt x="0" y="0"/>
                  </a:lnTo>
                  <a:close/>
                </a:path>
              </a:pathLst>
            </a:custGeom>
            <a:solidFill>
              <a:srgbClr val="00FFFF"/>
            </a:solidFill>
            <a:ln w="9525">
              <a:solidFill>
                <a:schemeClr val="tx1"/>
              </a:solidFill>
              <a:round/>
              <a:headEnd/>
              <a:tailEnd/>
            </a:ln>
            <a:effectLst/>
          </p:spPr>
          <p:txBody>
            <a:bodyPr/>
            <a:lstStyle/>
            <a:p>
              <a:endParaRPr lang="de-CH">
                <a:latin typeface="+mn-lt"/>
              </a:endParaRPr>
            </a:p>
          </p:txBody>
        </p:sp>
        <p:sp>
          <p:nvSpPr>
            <p:cNvPr id="536643" name="AutoShape 67"/>
            <p:cNvSpPr>
              <a:spLocks noChangeArrowheads="1"/>
            </p:cNvSpPr>
            <p:nvPr/>
          </p:nvSpPr>
          <p:spPr bwMode="auto">
            <a:xfrm rot="16200000">
              <a:off x="797" y="2424"/>
              <a:ext cx="756" cy="581"/>
            </a:xfrm>
            <a:prstGeom prst="moon">
              <a:avLst>
                <a:gd name="adj" fmla="val 44421"/>
              </a:avLst>
            </a:prstGeom>
            <a:solidFill>
              <a:srgbClr val="0099CC"/>
            </a:solidFill>
            <a:ln w="9525">
              <a:solidFill>
                <a:schemeClr val="tx1"/>
              </a:solidFill>
              <a:miter lim="800000"/>
              <a:headEnd/>
              <a:tailEnd/>
            </a:ln>
            <a:effectLst/>
          </p:spPr>
          <p:txBody>
            <a:bodyPr wrap="none" anchor="ctr"/>
            <a:lstStyle/>
            <a:p>
              <a:endParaRPr lang="de-CH">
                <a:latin typeface="+mn-lt"/>
              </a:endParaRPr>
            </a:p>
          </p:txBody>
        </p:sp>
        <p:sp>
          <p:nvSpPr>
            <p:cNvPr id="536644" name="AutoShape 68"/>
            <p:cNvSpPr>
              <a:spLocks noChangeArrowheads="1"/>
            </p:cNvSpPr>
            <p:nvPr/>
          </p:nvSpPr>
          <p:spPr bwMode="auto">
            <a:xfrm rot="16200000">
              <a:off x="965" y="2255"/>
              <a:ext cx="420" cy="581"/>
            </a:xfrm>
            <a:prstGeom prst="moon">
              <a:avLst>
                <a:gd name="adj" fmla="val 50000"/>
              </a:avLst>
            </a:prstGeom>
            <a:solidFill>
              <a:srgbClr val="66CCFF"/>
            </a:solidFill>
            <a:ln w="9525">
              <a:solidFill>
                <a:schemeClr val="tx1"/>
              </a:solidFill>
              <a:miter lim="800000"/>
              <a:headEnd/>
              <a:tailEnd/>
            </a:ln>
            <a:effectLst/>
          </p:spPr>
          <p:txBody>
            <a:bodyPr wrap="none" anchor="ctr"/>
            <a:lstStyle/>
            <a:p>
              <a:endParaRPr lang="de-CH">
                <a:latin typeface="+mn-lt"/>
              </a:endParaRPr>
            </a:p>
          </p:txBody>
        </p:sp>
        <p:sp>
          <p:nvSpPr>
            <p:cNvPr id="536645" name="AutoShape 69"/>
            <p:cNvSpPr>
              <a:spLocks noChangeArrowheads="1"/>
            </p:cNvSpPr>
            <p:nvPr/>
          </p:nvSpPr>
          <p:spPr bwMode="auto">
            <a:xfrm rot="16200000">
              <a:off x="541" y="2744"/>
              <a:ext cx="1267" cy="581"/>
            </a:xfrm>
            <a:prstGeom prst="moon">
              <a:avLst>
                <a:gd name="adj" fmla="val 24380"/>
              </a:avLst>
            </a:prstGeom>
            <a:solidFill>
              <a:srgbClr val="003366"/>
            </a:solidFill>
            <a:ln w="9525">
              <a:solidFill>
                <a:schemeClr val="tx1"/>
              </a:solidFill>
              <a:miter lim="800000"/>
              <a:headEnd/>
              <a:tailEnd/>
            </a:ln>
            <a:effectLst/>
          </p:spPr>
          <p:txBody>
            <a:bodyPr wrap="none" anchor="ctr"/>
            <a:lstStyle/>
            <a:p>
              <a:endParaRPr lang="de-CH">
                <a:latin typeface="+mn-lt"/>
              </a:endParaRPr>
            </a:p>
          </p:txBody>
        </p:sp>
        <p:sp>
          <p:nvSpPr>
            <p:cNvPr id="536646" name="Text Box 70"/>
            <p:cNvSpPr txBox="1">
              <a:spLocks noChangeArrowheads="1"/>
            </p:cNvSpPr>
            <p:nvPr/>
          </p:nvSpPr>
          <p:spPr bwMode="auto">
            <a:xfrm>
              <a:off x="940" y="2350"/>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A</a:t>
              </a:r>
              <a:endParaRPr lang="de-CH" sz="1700">
                <a:latin typeface="+mn-lt"/>
              </a:endParaRPr>
            </a:p>
          </p:txBody>
        </p:sp>
        <p:sp>
          <p:nvSpPr>
            <p:cNvPr id="536647" name="Text Box 71"/>
            <p:cNvSpPr txBox="1">
              <a:spLocks noChangeArrowheads="1"/>
            </p:cNvSpPr>
            <p:nvPr/>
          </p:nvSpPr>
          <p:spPr bwMode="auto">
            <a:xfrm>
              <a:off x="940" y="2539"/>
              <a:ext cx="469" cy="221"/>
            </a:xfrm>
            <a:prstGeom prst="rect">
              <a:avLst/>
            </a:prstGeom>
            <a:noFill/>
            <a:ln w="9525">
              <a:noFill/>
              <a:miter lim="800000"/>
              <a:headEnd/>
              <a:tailEnd/>
            </a:ln>
            <a:effectLst/>
          </p:spPr>
          <p:txBody>
            <a:bodyPr>
              <a:spAutoFit/>
            </a:bodyPr>
            <a:lstStyle/>
            <a:p>
              <a:pPr algn="ctr">
                <a:spcBef>
                  <a:spcPct val="50000"/>
                </a:spcBef>
              </a:pPr>
              <a:r>
                <a:rPr lang="de-CH" sz="1700" smtClean="0">
                  <a:latin typeface="+mn-lt"/>
                </a:rPr>
                <a:t>E</a:t>
              </a:r>
              <a:endParaRPr lang="de-CH" sz="1700">
                <a:latin typeface="+mn-lt"/>
              </a:endParaRPr>
            </a:p>
          </p:txBody>
        </p:sp>
        <p:sp>
          <p:nvSpPr>
            <p:cNvPr id="536648" name="Text Box 72"/>
            <p:cNvSpPr txBox="1">
              <a:spLocks noChangeArrowheads="1"/>
            </p:cNvSpPr>
            <p:nvPr/>
          </p:nvSpPr>
          <p:spPr bwMode="auto">
            <a:xfrm>
              <a:off x="939" y="2789"/>
              <a:ext cx="470"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I</a:t>
              </a:r>
              <a:endParaRPr lang="de-CH" sz="1700">
                <a:solidFill>
                  <a:schemeClr val="bg1"/>
                </a:solidFill>
                <a:latin typeface="+mn-lt"/>
              </a:endParaRPr>
            </a:p>
          </p:txBody>
        </p:sp>
        <p:sp>
          <p:nvSpPr>
            <p:cNvPr id="536649" name="Text Box 73"/>
            <p:cNvSpPr txBox="1">
              <a:spLocks noChangeArrowheads="1"/>
            </p:cNvSpPr>
            <p:nvPr/>
          </p:nvSpPr>
          <p:spPr bwMode="auto">
            <a:xfrm>
              <a:off x="928" y="3104"/>
              <a:ext cx="522"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V&amp;V</a:t>
              </a:r>
              <a:endParaRPr lang="de-CH" sz="1700">
                <a:solidFill>
                  <a:schemeClr val="bg1"/>
                </a:solidFill>
                <a:latin typeface="+mn-lt"/>
              </a:endParaRPr>
            </a:p>
          </p:txBody>
        </p:sp>
        <p:sp>
          <p:nvSpPr>
            <p:cNvPr id="536650" name="Text Box 74"/>
            <p:cNvSpPr txBox="1">
              <a:spLocks noChangeArrowheads="1"/>
            </p:cNvSpPr>
            <p:nvPr/>
          </p:nvSpPr>
          <p:spPr bwMode="auto">
            <a:xfrm>
              <a:off x="966" y="3423"/>
              <a:ext cx="423" cy="221"/>
            </a:xfrm>
            <a:prstGeom prst="rect">
              <a:avLst/>
            </a:prstGeom>
            <a:noFill/>
            <a:ln w="9525">
              <a:noFill/>
              <a:miter lim="800000"/>
              <a:headEnd/>
              <a:tailEnd/>
            </a:ln>
            <a:effectLst/>
          </p:spPr>
          <p:txBody>
            <a:bodyPr>
              <a:spAutoFit/>
            </a:bodyPr>
            <a:lstStyle/>
            <a:p>
              <a:pPr algn="ctr">
                <a:spcBef>
                  <a:spcPct val="50000"/>
                </a:spcBef>
              </a:pPr>
              <a:r>
                <a:rPr lang="de-CH" sz="1700" smtClean="0">
                  <a:solidFill>
                    <a:schemeClr val="bg1"/>
                  </a:solidFill>
                  <a:latin typeface="+mn-lt"/>
                </a:rPr>
                <a:t>G</a:t>
              </a:r>
              <a:endParaRPr lang="de-CH" sz="1700">
                <a:solidFill>
                  <a:schemeClr val="bg1"/>
                </a:solidFill>
                <a:latin typeface="+mn-lt"/>
              </a:endParaRPr>
            </a:p>
          </p:txBody>
        </p:sp>
        <p:sp>
          <p:nvSpPr>
            <p:cNvPr id="536651" name="Line 75"/>
            <p:cNvSpPr>
              <a:spLocks noChangeShapeType="1"/>
            </p:cNvSpPr>
            <p:nvPr/>
          </p:nvSpPr>
          <p:spPr bwMode="auto">
            <a:xfrm>
              <a:off x="1173" y="2517"/>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52" name="Line 76"/>
            <p:cNvSpPr>
              <a:spLocks noChangeShapeType="1"/>
            </p:cNvSpPr>
            <p:nvPr/>
          </p:nvSpPr>
          <p:spPr bwMode="auto">
            <a:xfrm flipH="1" flipV="1">
              <a:off x="1171" y="2714"/>
              <a:ext cx="2" cy="105"/>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53" name="Line 77"/>
            <p:cNvSpPr>
              <a:spLocks noChangeShapeType="1"/>
            </p:cNvSpPr>
            <p:nvPr/>
          </p:nvSpPr>
          <p:spPr bwMode="auto">
            <a:xfrm>
              <a:off x="1173" y="2969"/>
              <a:ext cx="1" cy="178"/>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54" name="Line 78"/>
            <p:cNvSpPr>
              <a:spLocks noChangeShapeType="1"/>
            </p:cNvSpPr>
            <p:nvPr/>
          </p:nvSpPr>
          <p:spPr bwMode="auto">
            <a:xfrm>
              <a:off x="1173" y="3288"/>
              <a:ext cx="1" cy="171"/>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55" name="Line 79"/>
            <p:cNvSpPr>
              <a:spLocks noChangeShapeType="1"/>
            </p:cNvSpPr>
            <p:nvPr/>
          </p:nvSpPr>
          <p:spPr bwMode="auto">
            <a:xfrm>
              <a:off x="1174" y="3613"/>
              <a:ext cx="1" cy="89"/>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sp>
          <p:nvSpPr>
            <p:cNvPr id="536656" name="Line 80"/>
            <p:cNvSpPr>
              <a:spLocks noChangeShapeType="1"/>
            </p:cNvSpPr>
            <p:nvPr/>
          </p:nvSpPr>
          <p:spPr bwMode="auto">
            <a:xfrm>
              <a:off x="1172" y="2332"/>
              <a:ext cx="1" cy="60"/>
            </a:xfrm>
            <a:prstGeom prst="line">
              <a:avLst/>
            </a:prstGeom>
            <a:noFill/>
            <a:ln w="28575">
              <a:pattFill prst="pct70">
                <a:fgClr>
                  <a:srgbClr val="990000"/>
                </a:fgClr>
                <a:bgClr>
                  <a:srgbClr val="FFFFFF"/>
                </a:bgClr>
              </a:pattFill>
              <a:round/>
              <a:headEnd/>
              <a:tailEnd type="none" w="lg" len="lg"/>
            </a:ln>
            <a:effectLst/>
          </p:spPr>
          <p:txBody>
            <a:bodyPr/>
            <a:lstStyle/>
            <a:p>
              <a:endParaRPr lang="de-CH">
                <a:latin typeface="+mn-lt"/>
              </a:endParaRP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de-CH" noProof="0" dirty="0" smtClean="0"/>
              <a:t>Das Cluster-Modell</a:t>
            </a:r>
            <a:endParaRPr lang="de-CH" noProof="0" dirty="0"/>
          </a:p>
        </p:txBody>
      </p:sp>
      <p:grpSp>
        <p:nvGrpSpPr>
          <p:cNvPr id="2" name="Group 3"/>
          <p:cNvGrpSpPr>
            <a:grpSpLocks/>
          </p:cNvGrpSpPr>
          <p:nvPr/>
        </p:nvGrpSpPr>
        <p:grpSpPr bwMode="auto">
          <a:xfrm>
            <a:off x="681038" y="1230313"/>
            <a:ext cx="857250" cy="2634909"/>
            <a:chOff x="1390" y="1273"/>
            <a:chExt cx="1139" cy="2474"/>
          </a:xfrm>
        </p:grpSpPr>
        <p:sp>
          <p:nvSpPr>
            <p:cNvPr id="538628" name="Freeform 4"/>
            <p:cNvSpPr>
              <a:spLocks/>
            </p:cNvSpPr>
            <p:nvPr/>
          </p:nvSpPr>
          <p:spPr bwMode="auto">
            <a:xfrm>
              <a:off x="1393" y="1630"/>
              <a:ext cx="1121" cy="1650"/>
            </a:xfrm>
            <a:custGeom>
              <a:avLst/>
              <a:gdLst/>
              <a:ahLst/>
              <a:cxnLst>
                <a:cxn ang="0">
                  <a:pos x="0" y="0"/>
                </a:cxn>
                <a:cxn ang="0">
                  <a:pos x="5" y="690"/>
                </a:cxn>
                <a:cxn ang="0">
                  <a:pos x="21" y="978"/>
                </a:cxn>
                <a:cxn ang="0">
                  <a:pos x="53" y="1212"/>
                </a:cxn>
                <a:cxn ang="0">
                  <a:pos x="80" y="1314"/>
                </a:cxn>
                <a:cxn ang="0">
                  <a:pos x="112" y="1398"/>
                </a:cxn>
                <a:cxn ang="0">
                  <a:pos x="155" y="1476"/>
                </a:cxn>
                <a:cxn ang="0">
                  <a:pos x="208" y="1536"/>
                </a:cxn>
                <a:cxn ang="0">
                  <a:pos x="267" y="1584"/>
                </a:cxn>
                <a:cxn ang="0">
                  <a:pos x="342" y="1620"/>
                </a:cxn>
                <a:cxn ang="0">
                  <a:pos x="427" y="1644"/>
                </a:cxn>
                <a:cxn ang="0">
                  <a:pos x="523" y="1650"/>
                </a:cxn>
                <a:cxn ang="0">
                  <a:pos x="625" y="1644"/>
                </a:cxn>
                <a:cxn ang="0">
                  <a:pos x="710" y="1626"/>
                </a:cxn>
                <a:cxn ang="0">
                  <a:pos x="785" y="1602"/>
                </a:cxn>
                <a:cxn ang="0">
                  <a:pos x="854" y="1560"/>
                </a:cxn>
                <a:cxn ang="0">
                  <a:pos x="913" y="1506"/>
                </a:cxn>
                <a:cxn ang="0">
                  <a:pos x="961" y="1446"/>
                </a:cxn>
                <a:cxn ang="0">
                  <a:pos x="1004" y="1368"/>
                </a:cxn>
                <a:cxn ang="0">
                  <a:pos x="1036" y="1278"/>
                </a:cxn>
                <a:cxn ang="0">
                  <a:pos x="1084" y="1050"/>
                </a:cxn>
                <a:cxn ang="0">
                  <a:pos x="1111" y="768"/>
                </a:cxn>
                <a:cxn ang="0">
                  <a:pos x="1121" y="426"/>
                </a:cxn>
                <a:cxn ang="0">
                  <a:pos x="1121" y="24"/>
                </a:cxn>
                <a:cxn ang="0">
                  <a:pos x="0" y="0"/>
                </a:cxn>
              </a:cxnLst>
              <a:rect l="0" t="0" r="r" b="b"/>
              <a:pathLst>
                <a:path w="1121" h="1650">
                  <a:moveTo>
                    <a:pt x="0" y="0"/>
                  </a:moveTo>
                  <a:lnTo>
                    <a:pt x="5" y="690"/>
                  </a:lnTo>
                  <a:lnTo>
                    <a:pt x="21" y="978"/>
                  </a:lnTo>
                  <a:lnTo>
                    <a:pt x="53" y="1212"/>
                  </a:lnTo>
                  <a:lnTo>
                    <a:pt x="80" y="1314"/>
                  </a:lnTo>
                  <a:lnTo>
                    <a:pt x="112" y="1398"/>
                  </a:lnTo>
                  <a:lnTo>
                    <a:pt x="155" y="1476"/>
                  </a:lnTo>
                  <a:lnTo>
                    <a:pt x="208" y="1536"/>
                  </a:lnTo>
                  <a:lnTo>
                    <a:pt x="267" y="1584"/>
                  </a:lnTo>
                  <a:lnTo>
                    <a:pt x="342" y="1620"/>
                  </a:lnTo>
                  <a:lnTo>
                    <a:pt x="427" y="1644"/>
                  </a:lnTo>
                  <a:lnTo>
                    <a:pt x="523" y="1650"/>
                  </a:lnTo>
                  <a:lnTo>
                    <a:pt x="625" y="1644"/>
                  </a:lnTo>
                  <a:lnTo>
                    <a:pt x="710" y="1626"/>
                  </a:lnTo>
                  <a:lnTo>
                    <a:pt x="785" y="1602"/>
                  </a:lnTo>
                  <a:lnTo>
                    <a:pt x="854" y="1560"/>
                  </a:lnTo>
                  <a:lnTo>
                    <a:pt x="913" y="1506"/>
                  </a:lnTo>
                  <a:lnTo>
                    <a:pt x="961" y="1446"/>
                  </a:lnTo>
                  <a:lnTo>
                    <a:pt x="1004" y="1368"/>
                  </a:lnTo>
                  <a:lnTo>
                    <a:pt x="1036" y="1278"/>
                  </a:lnTo>
                  <a:lnTo>
                    <a:pt x="1084" y="1050"/>
                  </a:lnTo>
                  <a:lnTo>
                    <a:pt x="1111" y="768"/>
                  </a:lnTo>
                  <a:lnTo>
                    <a:pt x="1121" y="426"/>
                  </a:lnTo>
                  <a:lnTo>
                    <a:pt x="1121" y="24"/>
                  </a:lnTo>
                  <a:lnTo>
                    <a:pt x="0"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629" name="Freeform 5"/>
            <p:cNvSpPr>
              <a:spLocks/>
            </p:cNvSpPr>
            <p:nvPr/>
          </p:nvSpPr>
          <p:spPr bwMode="auto">
            <a:xfrm>
              <a:off x="1392" y="1630"/>
              <a:ext cx="1116" cy="1656"/>
            </a:xfrm>
            <a:custGeom>
              <a:avLst/>
              <a:gdLst/>
              <a:ahLst/>
              <a:cxnLst>
                <a:cxn ang="0">
                  <a:pos x="10" y="690"/>
                </a:cxn>
                <a:cxn ang="0">
                  <a:pos x="10" y="690"/>
                </a:cxn>
                <a:cxn ang="0">
                  <a:pos x="26" y="978"/>
                </a:cxn>
                <a:cxn ang="0">
                  <a:pos x="58" y="1212"/>
                </a:cxn>
                <a:cxn ang="0">
                  <a:pos x="58" y="1212"/>
                </a:cxn>
                <a:cxn ang="0">
                  <a:pos x="85" y="1314"/>
                </a:cxn>
                <a:cxn ang="0">
                  <a:pos x="117" y="1398"/>
                </a:cxn>
                <a:cxn ang="0">
                  <a:pos x="117" y="1398"/>
                </a:cxn>
                <a:cxn ang="0">
                  <a:pos x="160" y="1476"/>
                </a:cxn>
                <a:cxn ang="0">
                  <a:pos x="213" y="1536"/>
                </a:cxn>
                <a:cxn ang="0">
                  <a:pos x="213" y="1536"/>
                </a:cxn>
                <a:cxn ang="0">
                  <a:pos x="267" y="1584"/>
                </a:cxn>
                <a:cxn ang="0">
                  <a:pos x="342" y="1620"/>
                </a:cxn>
                <a:cxn ang="0">
                  <a:pos x="342" y="1620"/>
                </a:cxn>
                <a:cxn ang="0">
                  <a:pos x="427" y="1644"/>
                </a:cxn>
                <a:cxn ang="0">
                  <a:pos x="523" y="1650"/>
                </a:cxn>
                <a:cxn ang="0">
                  <a:pos x="523" y="1650"/>
                </a:cxn>
                <a:cxn ang="0">
                  <a:pos x="625" y="1644"/>
                </a:cxn>
                <a:cxn ang="0">
                  <a:pos x="710" y="1626"/>
                </a:cxn>
                <a:cxn ang="0">
                  <a:pos x="710" y="1626"/>
                </a:cxn>
                <a:cxn ang="0">
                  <a:pos x="785" y="1602"/>
                </a:cxn>
                <a:cxn ang="0">
                  <a:pos x="854" y="1560"/>
                </a:cxn>
                <a:cxn ang="0">
                  <a:pos x="854" y="1560"/>
                </a:cxn>
                <a:cxn ang="0">
                  <a:pos x="913" y="1506"/>
                </a:cxn>
                <a:cxn ang="0">
                  <a:pos x="961" y="1446"/>
                </a:cxn>
                <a:cxn ang="0">
                  <a:pos x="961" y="1446"/>
                </a:cxn>
                <a:cxn ang="0">
                  <a:pos x="1004" y="1368"/>
                </a:cxn>
                <a:cxn ang="0">
                  <a:pos x="1036" y="1278"/>
                </a:cxn>
                <a:cxn ang="0">
                  <a:pos x="1036" y="1278"/>
                </a:cxn>
                <a:cxn ang="0">
                  <a:pos x="1084" y="1050"/>
                </a:cxn>
                <a:cxn ang="0">
                  <a:pos x="1111" y="768"/>
                </a:cxn>
                <a:cxn ang="0">
                  <a:pos x="1116" y="768"/>
                </a:cxn>
                <a:cxn ang="0">
                  <a:pos x="1089" y="1050"/>
                </a:cxn>
                <a:cxn ang="0">
                  <a:pos x="1089" y="1050"/>
                </a:cxn>
                <a:cxn ang="0">
                  <a:pos x="1041" y="1278"/>
                </a:cxn>
                <a:cxn ang="0">
                  <a:pos x="1009" y="1368"/>
                </a:cxn>
                <a:cxn ang="0">
                  <a:pos x="1009" y="1374"/>
                </a:cxn>
                <a:cxn ang="0">
                  <a:pos x="967" y="1452"/>
                </a:cxn>
                <a:cxn ang="0">
                  <a:pos x="918" y="1512"/>
                </a:cxn>
                <a:cxn ang="0">
                  <a:pos x="918" y="1512"/>
                </a:cxn>
                <a:cxn ang="0">
                  <a:pos x="860" y="1566"/>
                </a:cxn>
                <a:cxn ang="0">
                  <a:pos x="785" y="1608"/>
                </a:cxn>
                <a:cxn ang="0">
                  <a:pos x="785" y="1608"/>
                </a:cxn>
                <a:cxn ang="0">
                  <a:pos x="710" y="1632"/>
                </a:cxn>
                <a:cxn ang="0">
                  <a:pos x="625" y="1650"/>
                </a:cxn>
                <a:cxn ang="0">
                  <a:pos x="625" y="1650"/>
                </a:cxn>
                <a:cxn ang="0">
                  <a:pos x="523" y="1656"/>
                </a:cxn>
                <a:cxn ang="0">
                  <a:pos x="427" y="1650"/>
                </a:cxn>
                <a:cxn ang="0">
                  <a:pos x="427" y="1650"/>
                </a:cxn>
                <a:cxn ang="0">
                  <a:pos x="342" y="1626"/>
                </a:cxn>
                <a:cxn ang="0">
                  <a:pos x="267" y="1590"/>
                </a:cxn>
                <a:cxn ang="0">
                  <a:pos x="267" y="1590"/>
                </a:cxn>
                <a:cxn ang="0">
                  <a:pos x="208" y="1542"/>
                </a:cxn>
                <a:cxn ang="0">
                  <a:pos x="155" y="1482"/>
                </a:cxn>
                <a:cxn ang="0">
                  <a:pos x="155" y="1482"/>
                </a:cxn>
                <a:cxn ang="0">
                  <a:pos x="112" y="1404"/>
                </a:cxn>
                <a:cxn ang="0">
                  <a:pos x="80" y="1314"/>
                </a:cxn>
                <a:cxn ang="0">
                  <a:pos x="80" y="1314"/>
                </a:cxn>
                <a:cxn ang="0">
                  <a:pos x="53" y="1212"/>
                </a:cxn>
                <a:cxn ang="0">
                  <a:pos x="21" y="978"/>
                </a:cxn>
                <a:cxn ang="0">
                  <a:pos x="21" y="978"/>
                </a:cxn>
                <a:cxn ang="0">
                  <a:pos x="5" y="690"/>
                </a:cxn>
                <a:cxn ang="0">
                  <a:pos x="0" y="0"/>
                </a:cxn>
              </a:cxnLst>
              <a:rect l="0" t="0" r="r" b="b"/>
              <a:pathLst>
                <a:path w="1116" h="1656">
                  <a:moveTo>
                    <a:pt x="5" y="0"/>
                  </a:moveTo>
                  <a:lnTo>
                    <a:pt x="10" y="690"/>
                  </a:lnTo>
                  <a:lnTo>
                    <a:pt x="10" y="690"/>
                  </a:lnTo>
                  <a:lnTo>
                    <a:pt x="10" y="690"/>
                  </a:lnTo>
                  <a:lnTo>
                    <a:pt x="26" y="978"/>
                  </a:lnTo>
                  <a:lnTo>
                    <a:pt x="26" y="978"/>
                  </a:lnTo>
                  <a:lnTo>
                    <a:pt x="26" y="978"/>
                  </a:lnTo>
                  <a:lnTo>
                    <a:pt x="58" y="1212"/>
                  </a:lnTo>
                  <a:lnTo>
                    <a:pt x="58" y="1212"/>
                  </a:lnTo>
                  <a:lnTo>
                    <a:pt x="58" y="1212"/>
                  </a:lnTo>
                  <a:lnTo>
                    <a:pt x="85" y="1314"/>
                  </a:lnTo>
                  <a:lnTo>
                    <a:pt x="85" y="1314"/>
                  </a:lnTo>
                  <a:lnTo>
                    <a:pt x="85" y="1314"/>
                  </a:lnTo>
                  <a:lnTo>
                    <a:pt x="117" y="1398"/>
                  </a:lnTo>
                  <a:lnTo>
                    <a:pt x="117" y="1398"/>
                  </a:lnTo>
                  <a:lnTo>
                    <a:pt x="117" y="1398"/>
                  </a:lnTo>
                  <a:lnTo>
                    <a:pt x="160" y="1476"/>
                  </a:lnTo>
                  <a:lnTo>
                    <a:pt x="160" y="1476"/>
                  </a:lnTo>
                  <a:lnTo>
                    <a:pt x="160" y="1476"/>
                  </a:lnTo>
                  <a:lnTo>
                    <a:pt x="213" y="1536"/>
                  </a:lnTo>
                  <a:lnTo>
                    <a:pt x="213" y="1536"/>
                  </a:lnTo>
                  <a:lnTo>
                    <a:pt x="213" y="1536"/>
                  </a:lnTo>
                  <a:lnTo>
                    <a:pt x="272" y="1584"/>
                  </a:lnTo>
                  <a:lnTo>
                    <a:pt x="267" y="1584"/>
                  </a:lnTo>
                  <a:lnTo>
                    <a:pt x="267" y="1584"/>
                  </a:lnTo>
                  <a:lnTo>
                    <a:pt x="342" y="1620"/>
                  </a:lnTo>
                  <a:lnTo>
                    <a:pt x="342" y="1620"/>
                  </a:lnTo>
                  <a:lnTo>
                    <a:pt x="342" y="1620"/>
                  </a:lnTo>
                  <a:lnTo>
                    <a:pt x="427" y="1644"/>
                  </a:lnTo>
                  <a:lnTo>
                    <a:pt x="427" y="1644"/>
                  </a:lnTo>
                  <a:lnTo>
                    <a:pt x="427" y="1644"/>
                  </a:lnTo>
                  <a:lnTo>
                    <a:pt x="523" y="1650"/>
                  </a:lnTo>
                  <a:lnTo>
                    <a:pt x="523" y="1650"/>
                  </a:lnTo>
                  <a:lnTo>
                    <a:pt x="523" y="1650"/>
                  </a:lnTo>
                  <a:lnTo>
                    <a:pt x="625" y="1644"/>
                  </a:lnTo>
                  <a:lnTo>
                    <a:pt x="625" y="1644"/>
                  </a:lnTo>
                  <a:lnTo>
                    <a:pt x="625" y="1644"/>
                  </a:lnTo>
                  <a:lnTo>
                    <a:pt x="710" y="1626"/>
                  </a:lnTo>
                  <a:lnTo>
                    <a:pt x="710" y="1626"/>
                  </a:lnTo>
                  <a:lnTo>
                    <a:pt x="710" y="1626"/>
                  </a:lnTo>
                  <a:lnTo>
                    <a:pt x="785" y="1602"/>
                  </a:lnTo>
                  <a:lnTo>
                    <a:pt x="785" y="1602"/>
                  </a:lnTo>
                  <a:lnTo>
                    <a:pt x="785" y="1602"/>
                  </a:lnTo>
                  <a:lnTo>
                    <a:pt x="854" y="1560"/>
                  </a:lnTo>
                  <a:lnTo>
                    <a:pt x="854" y="1560"/>
                  </a:lnTo>
                  <a:lnTo>
                    <a:pt x="854" y="1560"/>
                  </a:lnTo>
                  <a:lnTo>
                    <a:pt x="913" y="1506"/>
                  </a:lnTo>
                  <a:lnTo>
                    <a:pt x="913" y="1506"/>
                  </a:lnTo>
                  <a:lnTo>
                    <a:pt x="913" y="1506"/>
                  </a:lnTo>
                  <a:lnTo>
                    <a:pt x="961" y="1446"/>
                  </a:lnTo>
                  <a:lnTo>
                    <a:pt x="961" y="1446"/>
                  </a:lnTo>
                  <a:lnTo>
                    <a:pt x="961" y="1446"/>
                  </a:lnTo>
                  <a:lnTo>
                    <a:pt x="1004" y="1368"/>
                  </a:lnTo>
                  <a:lnTo>
                    <a:pt x="1004" y="1368"/>
                  </a:lnTo>
                  <a:lnTo>
                    <a:pt x="1004" y="1368"/>
                  </a:lnTo>
                  <a:lnTo>
                    <a:pt x="1036" y="1278"/>
                  </a:lnTo>
                  <a:lnTo>
                    <a:pt x="1036" y="1278"/>
                  </a:lnTo>
                  <a:lnTo>
                    <a:pt x="1036" y="1278"/>
                  </a:lnTo>
                  <a:lnTo>
                    <a:pt x="1084" y="1050"/>
                  </a:lnTo>
                  <a:lnTo>
                    <a:pt x="1084" y="1050"/>
                  </a:lnTo>
                  <a:lnTo>
                    <a:pt x="1084" y="1050"/>
                  </a:lnTo>
                  <a:lnTo>
                    <a:pt x="1111" y="768"/>
                  </a:lnTo>
                  <a:lnTo>
                    <a:pt x="1111" y="768"/>
                  </a:lnTo>
                  <a:lnTo>
                    <a:pt x="1116" y="768"/>
                  </a:lnTo>
                  <a:lnTo>
                    <a:pt x="1116" y="768"/>
                  </a:lnTo>
                  <a:lnTo>
                    <a:pt x="1089" y="1050"/>
                  </a:lnTo>
                  <a:lnTo>
                    <a:pt x="1089" y="1050"/>
                  </a:lnTo>
                  <a:lnTo>
                    <a:pt x="1089" y="1050"/>
                  </a:lnTo>
                  <a:lnTo>
                    <a:pt x="1041" y="1278"/>
                  </a:lnTo>
                  <a:lnTo>
                    <a:pt x="1041" y="1278"/>
                  </a:lnTo>
                  <a:lnTo>
                    <a:pt x="1041" y="1278"/>
                  </a:lnTo>
                  <a:lnTo>
                    <a:pt x="1009" y="1368"/>
                  </a:lnTo>
                  <a:lnTo>
                    <a:pt x="1009" y="1368"/>
                  </a:lnTo>
                  <a:lnTo>
                    <a:pt x="1009" y="1374"/>
                  </a:lnTo>
                  <a:lnTo>
                    <a:pt x="967" y="1452"/>
                  </a:lnTo>
                  <a:lnTo>
                    <a:pt x="967" y="1452"/>
                  </a:lnTo>
                  <a:lnTo>
                    <a:pt x="967" y="1452"/>
                  </a:lnTo>
                  <a:lnTo>
                    <a:pt x="918" y="1512"/>
                  </a:lnTo>
                  <a:lnTo>
                    <a:pt x="918" y="1512"/>
                  </a:lnTo>
                  <a:lnTo>
                    <a:pt x="918" y="1512"/>
                  </a:lnTo>
                  <a:lnTo>
                    <a:pt x="860" y="1566"/>
                  </a:lnTo>
                  <a:lnTo>
                    <a:pt x="860" y="1566"/>
                  </a:lnTo>
                  <a:lnTo>
                    <a:pt x="854" y="1566"/>
                  </a:lnTo>
                  <a:lnTo>
                    <a:pt x="785" y="1608"/>
                  </a:lnTo>
                  <a:lnTo>
                    <a:pt x="785" y="1608"/>
                  </a:lnTo>
                  <a:lnTo>
                    <a:pt x="785" y="1608"/>
                  </a:lnTo>
                  <a:lnTo>
                    <a:pt x="710" y="1632"/>
                  </a:lnTo>
                  <a:lnTo>
                    <a:pt x="710" y="1632"/>
                  </a:lnTo>
                  <a:lnTo>
                    <a:pt x="710" y="1632"/>
                  </a:lnTo>
                  <a:lnTo>
                    <a:pt x="625" y="1650"/>
                  </a:lnTo>
                  <a:lnTo>
                    <a:pt x="625" y="1650"/>
                  </a:lnTo>
                  <a:lnTo>
                    <a:pt x="625" y="1650"/>
                  </a:lnTo>
                  <a:lnTo>
                    <a:pt x="523" y="1656"/>
                  </a:lnTo>
                  <a:lnTo>
                    <a:pt x="523" y="1656"/>
                  </a:lnTo>
                  <a:lnTo>
                    <a:pt x="523" y="1656"/>
                  </a:lnTo>
                  <a:lnTo>
                    <a:pt x="427" y="1650"/>
                  </a:lnTo>
                  <a:lnTo>
                    <a:pt x="427" y="1650"/>
                  </a:lnTo>
                  <a:lnTo>
                    <a:pt x="427" y="1650"/>
                  </a:lnTo>
                  <a:lnTo>
                    <a:pt x="342" y="1626"/>
                  </a:lnTo>
                  <a:lnTo>
                    <a:pt x="342" y="1626"/>
                  </a:lnTo>
                  <a:lnTo>
                    <a:pt x="342" y="1626"/>
                  </a:lnTo>
                  <a:lnTo>
                    <a:pt x="267" y="1590"/>
                  </a:lnTo>
                  <a:lnTo>
                    <a:pt x="267" y="1590"/>
                  </a:lnTo>
                  <a:lnTo>
                    <a:pt x="267" y="1590"/>
                  </a:lnTo>
                  <a:lnTo>
                    <a:pt x="208" y="1542"/>
                  </a:lnTo>
                  <a:lnTo>
                    <a:pt x="208" y="1542"/>
                  </a:lnTo>
                  <a:lnTo>
                    <a:pt x="208" y="1542"/>
                  </a:lnTo>
                  <a:lnTo>
                    <a:pt x="155" y="1482"/>
                  </a:lnTo>
                  <a:lnTo>
                    <a:pt x="155" y="1482"/>
                  </a:lnTo>
                  <a:lnTo>
                    <a:pt x="155" y="1482"/>
                  </a:lnTo>
                  <a:lnTo>
                    <a:pt x="112" y="1404"/>
                  </a:lnTo>
                  <a:lnTo>
                    <a:pt x="112" y="1404"/>
                  </a:lnTo>
                  <a:lnTo>
                    <a:pt x="112" y="1398"/>
                  </a:lnTo>
                  <a:lnTo>
                    <a:pt x="80" y="1314"/>
                  </a:lnTo>
                  <a:lnTo>
                    <a:pt x="80" y="1314"/>
                  </a:lnTo>
                  <a:lnTo>
                    <a:pt x="80" y="1314"/>
                  </a:lnTo>
                  <a:lnTo>
                    <a:pt x="53" y="1212"/>
                  </a:lnTo>
                  <a:lnTo>
                    <a:pt x="53" y="1212"/>
                  </a:lnTo>
                  <a:lnTo>
                    <a:pt x="53" y="1212"/>
                  </a:lnTo>
                  <a:lnTo>
                    <a:pt x="21" y="978"/>
                  </a:lnTo>
                  <a:lnTo>
                    <a:pt x="21" y="978"/>
                  </a:lnTo>
                  <a:lnTo>
                    <a:pt x="21" y="978"/>
                  </a:lnTo>
                  <a:lnTo>
                    <a:pt x="5" y="690"/>
                  </a:lnTo>
                  <a:lnTo>
                    <a:pt x="5" y="690"/>
                  </a:lnTo>
                  <a:lnTo>
                    <a:pt x="5" y="690"/>
                  </a:lnTo>
                  <a:lnTo>
                    <a:pt x="0" y="0"/>
                  </a:lnTo>
                  <a:lnTo>
                    <a:pt x="5"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630" name="Freeform 6"/>
            <p:cNvSpPr>
              <a:spLocks/>
            </p:cNvSpPr>
            <p:nvPr/>
          </p:nvSpPr>
          <p:spPr bwMode="auto">
            <a:xfrm>
              <a:off x="1395" y="1590"/>
              <a:ext cx="1112" cy="1245"/>
            </a:xfrm>
            <a:custGeom>
              <a:avLst/>
              <a:gdLst/>
              <a:ahLst/>
              <a:cxnLst>
                <a:cxn ang="0">
                  <a:pos x="0" y="0"/>
                </a:cxn>
                <a:cxn ang="0">
                  <a:pos x="6" y="525"/>
                </a:cxn>
                <a:cxn ang="0">
                  <a:pos x="17" y="739"/>
                </a:cxn>
                <a:cxn ang="0">
                  <a:pos x="55" y="916"/>
                </a:cxn>
                <a:cxn ang="0">
                  <a:pos x="76" y="989"/>
                </a:cxn>
                <a:cxn ang="0">
                  <a:pos x="109" y="1056"/>
                </a:cxn>
                <a:cxn ang="0">
                  <a:pos x="152" y="1111"/>
                </a:cxn>
                <a:cxn ang="0">
                  <a:pos x="206" y="1160"/>
                </a:cxn>
                <a:cxn ang="0">
                  <a:pos x="266" y="1196"/>
                </a:cxn>
                <a:cxn ang="0">
                  <a:pos x="337" y="1221"/>
                </a:cxn>
                <a:cxn ang="0">
                  <a:pos x="521" y="1245"/>
                </a:cxn>
                <a:cxn ang="0">
                  <a:pos x="706" y="1227"/>
                </a:cxn>
                <a:cxn ang="0">
                  <a:pos x="782" y="1208"/>
                </a:cxn>
                <a:cxn ang="0">
                  <a:pos x="847" y="1178"/>
                </a:cxn>
                <a:cxn ang="0">
                  <a:pos x="906" y="1135"/>
                </a:cxn>
                <a:cxn ang="0">
                  <a:pos x="955" y="1086"/>
                </a:cxn>
                <a:cxn ang="0">
                  <a:pos x="993" y="1031"/>
                </a:cxn>
                <a:cxn ang="0">
                  <a:pos x="1026" y="964"/>
                </a:cxn>
                <a:cxn ang="0">
                  <a:pos x="1074" y="794"/>
                </a:cxn>
                <a:cxn ang="0">
                  <a:pos x="1102" y="586"/>
                </a:cxn>
                <a:cxn ang="0">
                  <a:pos x="1112" y="324"/>
                </a:cxn>
                <a:cxn ang="0">
                  <a:pos x="1112" y="25"/>
                </a:cxn>
                <a:cxn ang="0">
                  <a:pos x="0" y="0"/>
                </a:cxn>
              </a:cxnLst>
              <a:rect l="0" t="0" r="r" b="b"/>
              <a:pathLst>
                <a:path w="1112" h="1245">
                  <a:moveTo>
                    <a:pt x="0" y="0"/>
                  </a:moveTo>
                  <a:lnTo>
                    <a:pt x="6" y="525"/>
                  </a:lnTo>
                  <a:lnTo>
                    <a:pt x="17" y="739"/>
                  </a:lnTo>
                  <a:lnTo>
                    <a:pt x="55" y="916"/>
                  </a:lnTo>
                  <a:lnTo>
                    <a:pt x="76" y="989"/>
                  </a:lnTo>
                  <a:lnTo>
                    <a:pt x="109" y="1056"/>
                  </a:lnTo>
                  <a:lnTo>
                    <a:pt x="152" y="1111"/>
                  </a:lnTo>
                  <a:lnTo>
                    <a:pt x="206" y="1160"/>
                  </a:lnTo>
                  <a:lnTo>
                    <a:pt x="266" y="1196"/>
                  </a:lnTo>
                  <a:lnTo>
                    <a:pt x="337" y="1221"/>
                  </a:lnTo>
                  <a:lnTo>
                    <a:pt x="521" y="1245"/>
                  </a:lnTo>
                  <a:lnTo>
                    <a:pt x="706" y="1227"/>
                  </a:lnTo>
                  <a:lnTo>
                    <a:pt x="782" y="1208"/>
                  </a:lnTo>
                  <a:lnTo>
                    <a:pt x="847" y="1178"/>
                  </a:lnTo>
                  <a:lnTo>
                    <a:pt x="906" y="1135"/>
                  </a:lnTo>
                  <a:lnTo>
                    <a:pt x="955" y="1086"/>
                  </a:lnTo>
                  <a:lnTo>
                    <a:pt x="993" y="1031"/>
                  </a:lnTo>
                  <a:lnTo>
                    <a:pt x="1026" y="964"/>
                  </a:lnTo>
                  <a:lnTo>
                    <a:pt x="1074" y="794"/>
                  </a:lnTo>
                  <a:lnTo>
                    <a:pt x="1102" y="586"/>
                  </a:lnTo>
                  <a:lnTo>
                    <a:pt x="1112" y="324"/>
                  </a:lnTo>
                  <a:lnTo>
                    <a:pt x="1112" y="25"/>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31" name="Rectangle 7"/>
            <p:cNvSpPr>
              <a:spLocks noChangeArrowheads="1"/>
            </p:cNvSpPr>
            <p:nvPr/>
          </p:nvSpPr>
          <p:spPr bwMode="auto">
            <a:xfrm>
              <a:off x="1395" y="1590"/>
              <a:ext cx="6" cy="1"/>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32" name="Freeform 8"/>
            <p:cNvSpPr>
              <a:spLocks/>
            </p:cNvSpPr>
            <p:nvPr/>
          </p:nvSpPr>
          <p:spPr bwMode="auto">
            <a:xfrm>
              <a:off x="1395" y="1590"/>
              <a:ext cx="1107" cy="1251"/>
            </a:xfrm>
            <a:custGeom>
              <a:avLst/>
              <a:gdLst/>
              <a:ahLst/>
              <a:cxnLst>
                <a:cxn ang="0">
                  <a:pos x="11" y="525"/>
                </a:cxn>
                <a:cxn ang="0">
                  <a:pos x="11" y="525"/>
                </a:cxn>
                <a:cxn ang="0">
                  <a:pos x="22" y="739"/>
                </a:cxn>
                <a:cxn ang="0">
                  <a:pos x="60" y="916"/>
                </a:cxn>
                <a:cxn ang="0">
                  <a:pos x="60" y="916"/>
                </a:cxn>
                <a:cxn ang="0">
                  <a:pos x="82" y="989"/>
                </a:cxn>
                <a:cxn ang="0">
                  <a:pos x="114" y="1056"/>
                </a:cxn>
                <a:cxn ang="0">
                  <a:pos x="114" y="1056"/>
                </a:cxn>
                <a:cxn ang="0">
                  <a:pos x="158" y="1111"/>
                </a:cxn>
                <a:cxn ang="0">
                  <a:pos x="212" y="1160"/>
                </a:cxn>
                <a:cxn ang="0">
                  <a:pos x="206" y="1160"/>
                </a:cxn>
                <a:cxn ang="0">
                  <a:pos x="266" y="1196"/>
                </a:cxn>
                <a:cxn ang="0">
                  <a:pos x="337" y="1221"/>
                </a:cxn>
                <a:cxn ang="0">
                  <a:pos x="337" y="1221"/>
                </a:cxn>
                <a:cxn ang="0">
                  <a:pos x="521" y="1245"/>
                </a:cxn>
                <a:cxn ang="0">
                  <a:pos x="706" y="1227"/>
                </a:cxn>
                <a:cxn ang="0">
                  <a:pos x="706" y="1227"/>
                </a:cxn>
                <a:cxn ang="0">
                  <a:pos x="782" y="1208"/>
                </a:cxn>
                <a:cxn ang="0">
                  <a:pos x="847" y="1178"/>
                </a:cxn>
                <a:cxn ang="0">
                  <a:pos x="847" y="1178"/>
                </a:cxn>
                <a:cxn ang="0">
                  <a:pos x="906" y="1135"/>
                </a:cxn>
                <a:cxn ang="0">
                  <a:pos x="955" y="1086"/>
                </a:cxn>
                <a:cxn ang="0">
                  <a:pos x="955" y="1086"/>
                </a:cxn>
                <a:cxn ang="0">
                  <a:pos x="993" y="1031"/>
                </a:cxn>
                <a:cxn ang="0">
                  <a:pos x="1026" y="964"/>
                </a:cxn>
                <a:cxn ang="0">
                  <a:pos x="1026" y="964"/>
                </a:cxn>
                <a:cxn ang="0">
                  <a:pos x="1074" y="794"/>
                </a:cxn>
                <a:cxn ang="0">
                  <a:pos x="1102" y="586"/>
                </a:cxn>
                <a:cxn ang="0">
                  <a:pos x="1107" y="586"/>
                </a:cxn>
                <a:cxn ang="0">
                  <a:pos x="1080" y="794"/>
                </a:cxn>
                <a:cxn ang="0">
                  <a:pos x="1080" y="794"/>
                </a:cxn>
                <a:cxn ang="0">
                  <a:pos x="1031" y="964"/>
                </a:cxn>
                <a:cxn ang="0">
                  <a:pos x="999" y="1031"/>
                </a:cxn>
                <a:cxn ang="0">
                  <a:pos x="999" y="1038"/>
                </a:cxn>
                <a:cxn ang="0">
                  <a:pos x="961" y="1092"/>
                </a:cxn>
                <a:cxn ang="0">
                  <a:pos x="912" y="1141"/>
                </a:cxn>
                <a:cxn ang="0">
                  <a:pos x="912" y="1141"/>
                </a:cxn>
                <a:cxn ang="0">
                  <a:pos x="852" y="1184"/>
                </a:cxn>
                <a:cxn ang="0">
                  <a:pos x="782" y="1214"/>
                </a:cxn>
                <a:cxn ang="0">
                  <a:pos x="782" y="1214"/>
                </a:cxn>
                <a:cxn ang="0">
                  <a:pos x="706" y="1233"/>
                </a:cxn>
                <a:cxn ang="0">
                  <a:pos x="521" y="1251"/>
                </a:cxn>
                <a:cxn ang="0">
                  <a:pos x="521" y="1251"/>
                </a:cxn>
                <a:cxn ang="0">
                  <a:pos x="337" y="1227"/>
                </a:cxn>
                <a:cxn ang="0">
                  <a:pos x="266" y="1202"/>
                </a:cxn>
                <a:cxn ang="0">
                  <a:pos x="266" y="1202"/>
                </a:cxn>
                <a:cxn ang="0">
                  <a:pos x="206" y="1166"/>
                </a:cxn>
                <a:cxn ang="0">
                  <a:pos x="152" y="1117"/>
                </a:cxn>
                <a:cxn ang="0">
                  <a:pos x="152" y="1117"/>
                </a:cxn>
                <a:cxn ang="0">
                  <a:pos x="109" y="1062"/>
                </a:cxn>
                <a:cxn ang="0">
                  <a:pos x="76" y="989"/>
                </a:cxn>
                <a:cxn ang="0">
                  <a:pos x="76" y="989"/>
                </a:cxn>
                <a:cxn ang="0">
                  <a:pos x="55" y="916"/>
                </a:cxn>
                <a:cxn ang="0">
                  <a:pos x="17" y="739"/>
                </a:cxn>
                <a:cxn ang="0">
                  <a:pos x="17" y="739"/>
                </a:cxn>
                <a:cxn ang="0">
                  <a:pos x="6" y="525"/>
                </a:cxn>
                <a:cxn ang="0">
                  <a:pos x="0" y="0"/>
                </a:cxn>
              </a:cxnLst>
              <a:rect l="0" t="0" r="r" b="b"/>
              <a:pathLst>
                <a:path w="1107" h="1251">
                  <a:moveTo>
                    <a:pt x="6" y="0"/>
                  </a:moveTo>
                  <a:lnTo>
                    <a:pt x="11" y="525"/>
                  </a:lnTo>
                  <a:lnTo>
                    <a:pt x="11" y="525"/>
                  </a:lnTo>
                  <a:lnTo>
                    <a:pt x="11" y="525"/>
                  </a:lnTo>
                  <a:lnTo>
                    <a:pt x="22" y="739"/>
                  </a:lnTo>
                  <a:lnTo>
                    <a:pt x="22" y="739"/>
                  </a:lnTo>
                  <a:lnTo>
                    <a:pt x="22" y="739"/>
                  </a:lnTo>
                  <a:lnTo>
                    <a:pt x="60" y="916"/>
                  </a:lnTo>
                  <a:lnTo>
                    <a:pt x="60" y="916"/>
                  </a:lnTo>
                  <a:lnTo>
                    <a:pt x="60" y="916"/>
                  </a:lnTo>
                  <a:lnTo>
                    <a:pt x="82" y="989"/>
                  </a:lnTo>
                  <a:lnTo>
                    <a:pt x="82" y="989"/>
                  </a:lnTo>
                  <a:lnTo>
                    <a:pt x="82" y="989"/>
                  </a:lnTo>
                  <a:lnTo>
                    <a:pt x="114" y="1056"/>
                  </a:lnTo>
                  <a:lnTo>
                    <a:pt x="114" y="1056"/>
                  </a:lnTo>
                  <a:lnTo>
                    <a:pt x="114" y="1056"/>
                  </a:lnTo>
                  <a:lnTo>
                    <a:pt x="158" y="1111"/>
                  </a:lnTo>
                  <a:lnTo>
                    <a:pt x="158" y="1111"/>
                  </a:lnTo>
                  <a:lnTo>
                    <a:pt x="158" y="1111"/>
                  </a:lnTo>
                  <a:lnTo>
                    <a:pt x="212" y="1160"/>
                  </a:lnTo>
                  <a:lnTo>
                    <a:pt x="206" y="1160"/>
                  </a:lnTo>
                  <a:lnTo>
                    <a:pt x="206" y="1160"/>
                  </a:lnTo>
                  <a:lnTo>
                    <a:pt x="266" y="1196"/>
                  </a:lnTo>
                  <a:lnTo>
                    <a:pt x="266" y="1196"/>
                  </a:lnTo>
                  <a:lnTo>
                    <a:pt x="266" y="1196"/>
                  </a:lnTo>
                  <a:lnTo>
                    <a:pt x="337" y="1221"/>
                  </a:lnTo>
                  <a:lnTo>
                    <a:pt x="337" y="1221"/>
                  </a:lnTo>
                  <a:lnTo>
                    <a:pt x="337" y="1221"/>
                  </a:lnTo>
                  <a:lnTo>
                    <a:pt x="521" y="1245"/>
                  </a:lnTo>
                  <a:lnTo>
                    <a:pt x="521" y="1245"/>
                  </a:lnTo>
                  <a:lnTo>
                    <a:pt x="521" y="1245"/>
                  </a:lnTo>
                  <a:lnTo>
                    <a:pt x="706" y="1227"/>
                  </a:lnTo>
                  <a:lnTo>
                    <a:pt x="706" y="1227"/>
                  </a:lnTo>
                  <a:lnTo>
                    <a:pt x="706" y="1227"/>
                  </a:lnTo>
                  <a:lnTo>
                    <a:pt x="782" y="1208"/>
                  </a:lnTo>
                  <a:lnTo>
                    <a:pt x="782" y="1208"/>
                  </a:lnTo>
                  <a:lnTo>
                    <a:pt x="782" y="1208"/>
                  </a:lnTo>
                  <a:lnTo>
                    <a:pt x="847" y="1178"/>
                  </a:lnTo>
                  <a:lnTo>
                    <a:pt x="847" y="1178"/>
                  </a:lnTo>
                  <a:lnTo>
                    <a:pt x="847" y="1178"/>
                  </a:lnTo>
                  <a:lnTo>
                    <a:pt x="906" y="1135"/>
                  </a:lnTo>
                  <a:lnTo>
                    <a:pt x="906" y="1135"/>
                  </a:lnTo>
                  <a:lnTo>
                    <a:pt x="906" y="1135"/>
                  </a:lnTo>
                  <a:lnTo>
                    <a:pt x="955" y="1086"/>
                  </a:lnTo>
                  <a:lnTo>
                    <a:pt x="955" y="1086"/>
                  </a:lnTo>
                  <a:lnTo>
                    <a:pt x="955" y="1086"/>
                  </a:lnTo>
                  <a:lnTo>
                    <a:pt x="993" y="1031"/>
                  </a:lnTo>
                  <a:lnTo>
                    <a:pt x="993" y="1031"/>
                  </a:lnTo>
                  <a:lnTo>
                    <a:pt x="993" y="1031"/>
                  </a:lnTo>
                  <a:lnTo>
                    <a:pt x="1026" y="964"/>
                  </a:lnTo>
                  <a:lnTo>
                    <a:pt x="1026" y="964"/>
                  </a:lnTo>
                  <a:lnTo>
                    <a:pt x="1026" y="964"/>
                  </a:lnTo>
                  <a:lnTo>
                    <a:pt x="1074" y="794"/>
                  </a:lnTo>
                  <a:lnTo>
                    <a:pt x="1074" y="794"/>
                  </a:lnTo>
                  <a:lnTo>
                    <a:pt x="1074" y="794"/>
                  </a:lnTo>
                  <a:lnTo>
                    <a:pt x="1102" y="586"/>
                  </a:lnTo>
                  <a:lnTo>
                    <a:pt x="1102" y="586"/>
                  </a:lnTo>
                  <a:lnTo>
                    <a:pt x="1107" y="586"/>
                  </a:lnTo>
                  <a:lnTo>
                    <a:pt x="1107" y="586"/>
                  </a:lnTo>
                  <a:lnTo>
                    <a:pt x="1080" y="794"/>
                  </a:lnTo>
                  <a:lnTo>
                    <a:pt x="1080" y="794"/>
                  </a:lnTo>
                  <a:lnTo>
                    <a:pt x="1080" y="794"/>
                  </a:lnTo>
                  <a:lnTo>
                    <a:pt x="1031" y="964"/>
                  </a:lnTo>
                  <a:lnTo>
                    <a:pt x="1031" y="964"/>
                  </a:lnTo>
                  <a:lnTo>
                    <a:pt x="1031" y="964"/>
                  </a:lnTo>
                  <a:lnTo>
                    <a:pt x="999" y="1031"/>
                  </a:lnTo>
                  <a:lnTo>
                    <a:pt x="999" y="1031"/>
                  </a:lnTo>
                  <a:lnTo>
                    <a:pt x="999" y="1038"/>
                  </a:lnTo>
                  <a:lnTo>
                    <a:pt x="961" y="1092"/>
                  </a:lnTo>
                  <a:lnTo>
                    <a:pt x="961" y="1092"/>
                  </a:lnTo>
                  <a:lnTo>
                    <a:pt x="961" y="1092"/>
                  </a:lnTo>
                  <a:lnTo>
                    <a:pt x="912" y="1141"/>
                  </a:lnTo>
                  <a:lnTo>
                    <a:pt x="912" y="1141"/>
                  </a:lnTo>
                  <a:lnTo>
                    <a:pt x="912" y="1141"/>
                  </a:lnTo>
                  <a:lnTo>
                    <a:pt x="852" y="1184"/>
                  </a:lnTo>
                  <a:lnTo>
                    <a:pt x="852" y="1184"/>
                  </a:lnTo>
                  <a:lnTo>
                    <a:pt x="847" y="1184"/>
                  </a:lnTo>
                  <a:lnTo>
                    <a:pt x="782" y="1214"/>
                  </a:lnTo>
                  <a:lnTo>
                    <a:pt x="782" y="1214"/>
                  </a:lnTo>
                  <a:lnTo>
                    <a:pt x="782" y="1214"/>
                  </a:lnTo>
                  <a:lnTo>
                    <a:pt x="706" y="1233"/>
                  </a:lnTo>
                  <a:lnTo>
                    <a:pt x="706" y="1233"/>
                  </a:lnTo>
                  <a:lnTo>
                    <a:pt x="706" y="1233"/>
                  </a:lnTo>
                  <a:lnTo>
                    <a:pt x="521" y="1251"/>
                  </a:lnTo>
                  <a:lnTo>
                    <a:pt x="521" y="1251"/>
                  </a:lnTo>
                  <a:lnTo>
                    <a:pt x="521" y="1251"/>
                  </a:lnTo>
                  <a:lnTo>
                    <a:pt x="337" y="1227"/>
                  </a:lnTo>
                  <a:lnTo>
                    <a:pt x="337" y="1227"/>
                  </a:lnTo>
                  <a:lnTo>
                    <a:pt x="337" y="1227"/>
                  </a:lnTo>
                  <a:lnTo>
                    <a:pt x="266" y="1202"/>
                  </a:lnTo>
                  <a:lnTo>
                    <a:pt x="266" y="1202"/>
                  </a:lnTo>
                  <a:lnTo>
                    <a:pt x="266" y="1202"/>
                  </a:lnTo>
                  <a:lnTo>
                    <a:pt x="206" y="1166"/>
                  </a:lnTo>
                  <a:lnTo>
                    <a:pt x="206" y="1166"/>
                  </a:lnTo>
                  <a:lnTo>
                    <a:pt x="206" y="1166"/>
                  </a:lnTo>
                  <a:lnTo>
                    <a:pt x="152" y="1117"/>
                  </a:lnTo>
                  <a:lnTo>
                    <a:pt x="152" y="1117"/>
                  </a:lnTo>
                  <a:lnTo>
                    <a:pt x="152" y="1117"/>
                  </a:lnTo>
                  <a:lnTo>
                    <a:pt x="109" y="1062"/>
                  </a:lnTo>
                  <a:lnTo>
                    <a:pt x="109" y="1062"/>
                  </a:lnTo>
                  <a:lnTo>
                    <a:pt x="109" y="1056"/>
                  </a:lnTo>
                  <a:lnTo>
                    <a:pt x="76" y="989"/>
                  </a:lnTo>
                  <a:lnTo>
                    <a:pt x="76" y="989"/>
                  </a:lnTo>
                  <a:lnTo>
                    <a:pt x="76" y="989"/>
                  </a:lnTo>
                  <a:lnTo>
                    <a:pt x="55" y="916"/>
                  </a:lnTo>
                  <a:lnTo>
                    <a:pt x="55" y="916"/>
                  </a:lnTo>
                  <a:lnTo>
                    <a:pt x="55" y="916"/>
                  </a:lnTo>
                  <a:lnTo>
                    <a:pt x="17" y="739"/>
                  </a:lnTo>
                  <a:lnTo>
                    <a:pt x="17" y="739"/>
                  </a:lnTo>
                  <a:lnTo>
                    <a:pt x="17" y="739"/>
                  </a:lnTo>
                  <a:lnTo>
                    <a:pt x="6" y="525"/>
                  </a:lnTo>
                  <a:lnTo>
                    <a:pt x="6" y="525"/>
                  </a:lnTo>
                  <a:lnTo>
                    <a:pt x="6" y="525"/>
                  </a:lnTo>
                  <a:lnTo>
                    <a:pt x="0" y="0"/>
                  </a:lnTo>
                  <a:lnTo>
                    <a:pt x="6"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33" name="Freeform 9"/>
            <p:cNvSpPr>
              <a:spLocks/>
            </p:cNvSpPr>
            <p:nvPr/>
          </p:nvSpPr>
          <p:spPr bwMode="auto">
            <a:xfrm>
              <a:off x="2497" y="1914"/>
              <a:ext cx="16" cy="262"/>
            </a:xfrm>
            <a:custGeom>
              <a:avLst/>
              <a:gdLst/>
              <a:ahLst/>
              <a:cxnLst>
                <a:cxn ang="0">
                  <a:pos x="0" y="262"/>
                </a:cxn>
                <a:cxn ang="0">
                  <a:pos x="10" y="0"/>
                </a:cxn>
                <a:cxn ang="0">
                  <a:pos x="10" y="0"/>
                </a:cxn>
                <a:cxn ang="0">
                  <a:pos x="16" y="0"/>
                </a:cxn>
                <a:cxn ang="0">
                  <a:pos x="16" y="0"/>
                </a:cxn>
                <a:cxn ang="0">
                  <a:pos x="5" y="262"/>
                </a:cxn>
                <a:cxn ang="0">
                  <a:pos x="0" y="262"/>
                </a:cxn>
              </a:cxnLst>
              <a:rect l="0" t="0" r="r" b="b"/>
              <a:pathLst>
                <a:path w="16" h="262">
                  <a:moveTo>
                    <a:pt x="0" y="262"/>
                  </a:moveTo>
                  <a:lnTo>
                    <a:pt x="10" y="0"/>
                  </a:lnTo>
                  <a:lnTo>
                    <a:pt x="10" y="0"/>
                  </a:lnTo>
                  <a:lnTo>
                    <a:pt x="16" y="0"/>
                  </a:lnTo>
                  <a:lnTo>
                    <a:pt x="16" y="0"/>
                  </a:lnTo>
                  <a:lnTo>
                    <a:pt x="5" y="262"/>
                  </a:lnTo>
                  <a:lnTo>
                    <a:pt x="0" y="26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34" name="Rectangle 10"/>
            <p:cNvSpPr>
              <a:spLocks noChangeArrowheads="1"/>
            </p:cNvSpPr>
            <p:nvPr/>
          </p:nvSpPr>
          <p:spPr bwMode="auto">
            <a:xfrm>
              <a:off x="2507" y="1615"/>
              <a:ext cx="6" cy="29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35" name="Freeform 11"/>
            <p:cNvSpPr>
              <a:spLocks/>
            </p:cNvSpPr>
            <p:nvPr/>
          </p:nvSpPr>
          <p:spPr bwMode="auto">
            <a:xfrm>
              <a:off x="1390" y="1578"/>
              <a:ext cx="1134" cy="867"/>
            </a:xfrm>
            <a:custGeom>
              <a:avLst/>
              <a:gdLst/>
              <a:ahLst/>
              <a:cxnLst>
                <a:cxn ang="0">
                  <a:pos x="0" y="0"/>
                </a:cxn>
                <a:cxn ang="0">
                  <a:pos x="5" y="366"/>
                </a:cxn>
                <a:cxn ang="0">
                  <a:pos x="22" y="513"/>
                </a:cxn>
                <a:cxn ang="0">
                  <a:pos x="54" y="641"/>
                </a:cxn>
                <a:cxn ang="0">
                  <a:pos x="81" y="690"/>
                </a:cxn>
                <a:cxn ang="0">
                  <a:pos x="114" y="738"/>
                </a:cxn>
                <a:cxn ang="0">
                  <a:pos x="157" y="775"/>
                </a:cxn>
                <a:cxn ang="0">
                  <a:pos x="206" y="812"/>
                </a:cxn>
                <a:cxn ang="0">
                  <a:pos x="342" y="854"/>
                </a:cxn>
                <a:cxn ang="0">
                  <a:pos x="526" y="867"/>
                </a:cxn>
                <a:cxn ang="0">
                  <a:pos x="716" y="854"/>
                </a:cxn>
                <a:cxn ang="0">
                  <a:pos x="862" y="824"/>
                </a:cxn>
                <a:cxn ang="0">
                  <a:pos x="966" y="763"/>
                </a:cxn>
                <a:cxn ang="0">
                  <a:pos x="1009" y="720"/>
                </a:cxn>
                <a:cxn ang="0">
                  <a:pos x="1041" y="671"/>
                </a:cxn>
                <a:cxn ang="0">
                  <a:pos x="1090" y="555"/>
                </a:cxn>
                <a:cxn ang="0">
                  <a:pos x="1117" y="409"/>
                </a:cxn>
                <a:cxn ang="0">
                  <a:pos x="1128" y="226"/>
                </a:cxn>
                <a:cxn ang="0">
                  <a:pos x="1134" y="12"/>
                </a:cxn>
                <a:cxn ang="0">
                  <a:pos x="0" y="0"/>
                </a:cxn>
              </a:cxnLst>
              <a:rect l="0" t="0" r="r" b="b"/>
              <a:pathLst>
                <a:path w="1134" h="867">
                  <a:moveTo>
                    <a:pt x="0" y="0"/>
                  </a:moveTo>
                  <a:lnTo>
                    <a:pt x="5" y="366"/>
                  </a:lnTo>
                  <a:lnTo>
                    <a:pt x="22" y="513"/>
                  </a:lnTo>
                  <a:lnTo>
                    <a:pt x="54" y="641"/>
                  </a:lnTo>
                  <a:lnTo>
                    <a:pt x="81" y="690"/>
                  </a:lnTo>
                  <a:lnTo>
                    <a:pt x="114" y="738"/>
                  </a:lnTo>
                  <a:lnTo>
                    <a:pt x="157" y="775"/>
                  </a:lnTo>
                  <a:lnTo>
                    <a:pt x="206" y="812"/>
                  </a:lnTo>
                  <a:lnTo>
                    <a:pt x="342" y="854"/>
                  </a:lnTo>
                  <a:lnTo>
                    <a:pt x="526" y="867"/>
                  </a:lnTo>
                  <a:lnTo>
                    <a:pt x="716" y="854"/>
                  </a:lnTo>
                  <a:lnTo>
                    <a:pt x="862" y="824"/>
                  </a:lnTo>
                  <a:lnTo>
                    <a:pt x="966" y="763"/>
                  </a:lnTo>
                  <a:lnTo>
                    <a:pt x="1009" y="720"/>
                  </a:lnTo>
                  <a:lnTo>
                    <a:pt x="1041" y="671"/>
                  </a:lnTo>
                  <a:lnTo>
                    <a:pt x="1090" y="555"/>
                  </a:lnTo>
                  <a:lnTo>
                    <a:pt x="1117" y="409"/>
                  </a:lnTo>
                  <a:lnTo>
                    <a:pt x="1128" y="226"/>
                  </a:lnTo>
                  <a:lnTo>
                    <a:pt x="1134" y="12"/>
                  </a:lnTo>
                  <a:lnTo>
                    <a:pt x="0"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36" name="Freeform 12"/>
            <p:cNvSpPr>
              <a:spLocks/>
            </p:cNvSpPr>
            <p:nvPr/>
          </p:nvSpPr>
          <p:spPr bwMode="auto">
            <a:xfrm>
              <a:off x="1390" y="1578"/>
              <a:ext cx="1123" cy="873"/>
            </a:xfrm>
            <a:custGeom>
              <a:avLst/>
              <a:gdLst/>
              <a:ahLst/>
              <a:cxnLst>
                <a:cxn ang="0">
                  <a:pos x="11" y="366"/>
                </a:cxn>
                <a:cxn ang="0">
                  <a:pos x="11" y="366"/>
                </a:cxn>
                <a:cxn ang="0">
                  <a:pos x="27" y="513"/>
                </a:cxn>
                <a:cxn ang="0">
                  <a:pos x="60" y="641"/>
                </a:cxn>
                <a:cxn ang="0">
                  <a:pos x="60" y="641"/>
                </a:cxn>
                <a:cxn ang="0">
                  <a:pos x="87" y="690"/>
                </a:cxn>
                <a:cxn ang="0">
                  <a:pos x="119" y="738"/>
                </a:cxn>
                <a:cxn ang="0">
                  <a:pos x="119" y="738"/>
                </a:cxn>
                <a:cxn ang="0">
                  <a:pos x="163" y="775"/>
                </a:cxn>
                <a:cxn ang="0">
                  <a:pos x="211" y="812"/>
                </a:cxn>
                <a:cxn ang="0">
                  <a:pos x="206" y="812"/>
                </a:cxn>
                <a:cxn ang="0">
                  <a:pos x="342" y="854"/>
                </a:cxn>
                <a:cxn ang="0">
                  <a:pos x="526" y="867"/>
                </a:cxn>
                <a:cxn ang="0">
                  <a:pos x="526" y="867"/>
                </a:cxn>
                <a:cxn ang="0">
                  <a:pos x="716" y="854"/>
                </a:cxn>
                <a:cxn ang="0">
                  <a:pos x="862" y="824"/>
                </a:cxn>
                <a:cxn ang="0">
                  <a:pos x="862" y="824"/>
                </a:cxn>
                <a:cxn ang="0">
                  <a:pos x="966" y="763"/>
                </a:cxn>
                <a:cxn ang="0">
                  <a:pos x="1009" y="720"/>
                </a:cxn>
                <a:cxn ang="0">
                  <a:pos x="1009" y="720"/>
                </a:cxn>
                <a:cxn ang="0">
                  <a:pos x="1041" y="671"/>
                </a:cxn>
                <a:cxn ang="0">
                  <a:pos x="1090" y="555"/>
                </a:cxn>
                <a:cxn ang="0">
                  <a:pos x="1090" y="555"/>
                </a:cxn>
                <a:cxn ang="0">
                  <a:pos x="1117" y="409"/>
                </a:cxn>
                <a:cxn ang="0">
                  <a:pos x="1123" y="409"/>
                </a:cxn>
                <a:cxn ang="0">
                  <a:pos x="1096" y="555"/>
                </a:cxn>
                <a:cxn ang="0">
                  <a:pos x="1047" y="671"/>
                </a:cxn>
                <a:cxn ang="0">
                  <a:pos x="1047" y="677"/>
                </a:cxn>
                <a:cxn ang="0">
                  <a:pos x="1014" y="726"/>
                </a:cxn>
                <a:cxn ang="0">
                  <a:pos x="971" y="769"/>
                </a:cxn>
                <a:cxn ang="0">
                  <a:pos x="966" y="769"/>
                </a:cxn>
                <a:cxn ang="0">
                  <a:pos x="862" y="830"/>
                </a:cxn>
                <a:cxn ang="0">
                  <a:pos x="716" y="860"/>
                </a:cxn>
                <a:cxn ang="0">
                  <a:pos x="716" y="860"/>
                </a:cxn>
                <a:cxn ang="0">
                  <a:pos x="526" y="873"/>
                </a:cxn>
                <a:cxn ang="0">
                  <a:pos x="342" y="860"/>
                </a:cxn>
                <a:cxn ang="0">
                  <a:pos x="342" y="860"/>
                </a:cxn>
                <a:cxn ang="0">
                  <a:pos x="206" y="818"/>
                </a:cxn>
                <a:cxn ang="0">
                  <a:pos x="157" y="781"/>
                </a:cxn>
                <a:cxn ang="0">
                  <a:pos x="157" y="781"/>
                </a:cxn>
                <a:cxn ang="0">
                  <a:pos x="114" y="745"/>
                </a:cxn>
                <a:cxn ang="0">
                  <a:pos x="81" y="696"/>
                </a:cxn>
                <a:cxn ang="0">
                  <a:pos x="81" y="696"/>
                </a:cxn>
                <a:cxn ang="0">
                  <a:pos x="54" y="647"/>
                </a:cxn>
                <a:cxn ang="0">
                  <a:pos x="22" y="513"/>
                </a:cxn>
                <a:cxn ang="0">
                  <a:pos x="22" y="513"/>
                </a:cxn>
                <a:cxn ang="0">
                  <a:pos x="5" y="366"/>
                </a:cxn>
                <a:cxn ang="0">
                  <a:pos x="0" y="0"/>
                </a:cxn>
              </a:cxnLst>
              <a:rect l="0" t="0" r="r" b="b"/>
              <a:pathLst>
                <a:path w="1123" h="873">
                  <a:moveTo>
                    <a:pt x="5" y="0"/>
                  </a:moveTo>
                  <a:lnTo>
                    <a:pt x="11" y="366"/>
                  </a:lnTo>
                  <a:lnTo>
                    <a:pt x="11" y="366"/>
                  </a:lnTo>
                  <a:lnTo>
                    <a:pt x="11" y="366"/>
                  </a:lnTo>
                  <a:lnTo>
                    <a:pt x="27" y="513"/>
                  </a:lnTo>
                  <a:lnTo>
                    <a:pt x="27" y="513"/>
                  </a:lnTo>
                  <a:lnTo>
                    <a:pt x="27" y="513"/>
                  </a:lnTo>
                  <a:lnTo>
                    <a:pt x="60" y="641"/>
                  </a:lnTo>
                  <a:lnTo>
                    <a:pt x="60" y="641"/>
                  </a:lnTo>
                  <a:lnTo>
                    <a:pt x="60" y="641"/>
                  </a:lnTo>
                  <a:lnTo>
                    <a:pt x="87" y="690"/>
                  </a:lnTo>
                  <a:lnTo>
                    <a:pt x="87" y="690"/>
                  </a:lnTo>
                  <a:lnTo>
                    <a:pt x="87" y="690"/>
                  </a:lnTo>
                  <a:lnTo>
                    <a:pt x="119" y="738"/>
                  </a:lnTo>
                  <a:lnTo>
                    <a:pt x="119" y="738"/>
                  </a:lnTo>
                  <a:lnTo>
                    <a:pt x="119" y="738"/>
                  </a:lnTo>
                  <a:lnTo>
                    <a:pt x="163" y="775"/>
                  </a:lnTo>
                  <a:lnTo>
                    <a:pt x="163" y="775"/>
                  </a:lnTo>
                  <a:lnTo>
                    <a:pt x="163" y="775"/>
                  </a:lnTo>
                  <a:lnTo>
                    <a:pt x="211" y="812"/>
                  </a:lnTo>
                  <a:lnTo>
                    <a:pt x="206" y="812"/>
                  </a:lnTo>
                  <a:lnTo>
                    <a:pt x="206" y="812"/>
                  </a:lnTo>
                  <a:lnTo>
                    <a:pt x="342" y="854"/>
                  </a:lnTo>
                  <a:lnTo>
                    <a:pt x="342" y="854"/>
                  </a:lnTo>
                  <a:lnTo>
                    <a:pt x="342" y="854"/>
                  </a:lnTo>
                  <a:lnTo>
                    <a:pt x="526" y="867"/>
                  </a:lnTo>
                  <a:lnTo>
                    <a:pt x="526" y="867"/>
                  </a:lnTo>
                  <a:lnTo>
                    <a:pt x="526" y="867"/>
                  </a:lnTo>
                  <a:lnTo>
                    <a:pt x="716" y="854"/>
                  </a:lnTo>
                  <a:lnTo>
                    <a:pt x="716" y="854"/>
                  </a:lnTo>
                  <a:lnTo>
                    <a:pt x="716" y="854"/>
                  </a:lnTo>
                  <a:lnTo>
                    <a:pt x="862" y="824"/>
                  </a:lnTo>
                  <a:lnTo>
                    <a:pt x="862" y="824"/>
                  </a:lnTo>
                  <a:lnTo>
                    <a:pt x="862" y="824"/>
                  </a:lnTo>
                  <a:lnTo>
                    <a:pt x="966" y="763"/>
                  </a:lnTo>
                  <a:lnTo>
                    <a:pt x="966" y="763"/>
                  </a:lnTo>
                  <a:lnTo>
                    <a:pt x="966" y="763"/>
                  </a:lnTo>
                  <a:lnTo>
                    <a:pt x="1009" y="720"/>
                  </a:lnTo>
                  <a:lnTo>
                    <a:pt x="1009" y="720"/>
                  </a:lnTo>
                  <a:lnTo>
                    <a:pt x="1009" y="720"/>
                  </a:lnTo>
                  <a:lnTo>
                    <a:pt x="1041" y="671"/>
                  </a:lnTo>
                  <a:lnTo>
                    <a:pt x="1041" y="671"/>
                  </a:lnTo>
                  <a:lnTo>
                    <a:pt x="1041" y="671"/>
                  </a:lnTo>
                  <a:lnTo>
                    <a:pt x="1090" y="555"/>
                  </a:lnTo>
                  <a:lnTo>
                    <a:pt x="1090" y="555"/>
                  </a:lnTo>
                  <a:lnTo>
                    <a:pt x="1090" y="555"/>
                  </a:lnTo>
                  <a:lnTo>
                    <a:pt x="1117" y="409"/>
                  </a:lnTo>
                  <a:lnTo>
                    <a:pt x="1117" y="409"/>
                  </a:lnTo>
                  <a:lnTo>
                    <a:pt x="1123" y="409"/>
                  </a:lnTo>
                  <a:lnTo>
                    <a:pt x="1123" y="409"/>
                  </a:lnTo>
                  <a:lnTo>
                    <a:pt x="1096" y="555"/>
                  </a:lnTo>
                  <a:lnTo>
                    <a:pt x="1096" y="555"/>
                  </a:lnTo>
                  <a:lnTo>
                    <a:pt x="1096" y="555"/>
                  </a:lnTo>
                  <a:lnTo>
                    <a:pt x="1047" y="671"/>
                  </a:lnTo>
                  <a:lnTo>
                    <a:pt x="1047" y="671"/>
                  </a:lnTo>
                  <a:lnTo>
                    <a:pt x="1047" y="677"/>
                  </a:lnTo>
                  <a:lnTo>
                    <a:pt x="1014" y="726"/>
                  </a:lnTo>
                  <a:lnTo>
                    <a:pt x="1014" y="726"/>
                  </a:lnTo>
                  <a:lnTo>
                    <a:pt x="1014" y="726"/>
                  </a:lnTo>
                  <a:lnTo>
                    <a:pt x="971" y="769"/>
                  </a:lnTo>
                  <a:lnTo>
                    <a:pt x="971" y="769"/>
                  </a:lnTo>
                  <a:lnTo>
                    <a:pt x="966" y="769"/>
                  </a:lnTo>
                  <a:lnTo>
                    <a:pt x="862" y="830"/>
                  </a:lnTo>
                  <a:lnTo>
                    <a:pt x="862" y="830"/>
                  </a:lnTo>
                  <a:lnTo>
                    <a:pt x="862" y="830"/>
                  </a:lnTo>
                  <a:lnTo>
                    <a:pt x="716" y="860"/>
                  </a:lnTo>
                  <a:lnTo>
                    <a:pt x="716" y="860"/>
                  </a:lnTo>
                  <a:lnTo>
                    <a:pt x="716" y="860"/>
                  </a:lnTo>
                  <a:lnTo>
                    <a:pt x="526" y="873"/>
                  </a:lnTo>
                  <a:lnTo>
                    <a:pt x="526" y="873"/>
                  </a:lnTo>
                  <a:lnTo>
                    <a:pt x="526" y="873"/>
                  </a:lnTo>
                  <a:lnTo>
                    <a:pt x="342" y="860"/>
                  </a:lnTo>
                  <a:lnTo>
                    <a:pt x="342" y="860"/>
                  </a:lnTo>
                  <a:lnTo>
                    <a:pt x="342" y="860"/>
                  </a:lnTo>
                  <a:lnTo>
                    <a:pt x="206" y="818"/>
                  </a:lnTo>
                  <a:lnTo>
                    <a:pt x="206" y="818"/>
                  </a:lnTo>
                  <a:lnTo>
                    <a:pt x="206" y="818"/>
                  </a:lnTo>
                  <a:lnTo>
                    <a:pt x="157" y="781"/>
                  </a:lnTo>
                  <a:lnTo>
                    <a:pt x="157" y="781"/>
                  </a:lnTo>
                  <a:lnTo>
                    <a:pt x="157" y="781"/>
                  </a:lnTo>
                  <a:lnTo>
                    <a:pt x="114" y="745"/>
                  </a:lnTo>
                  <a:lnTo>
                    <a:pt x="114" y="745"/>
                  </a:lnTo>
                  <a:lnTo>
                    <a:pt x="114" y="745"/>
                  </a:lnTo>
                  <a:lnTo>
                    <a:pt x="81" y="696"/>
                  </a:lnTo>
                  <a:lnTo>
                    <a:pt x="81" y="696"/>
                  </a:lnTo>
                  <a:lnTo>
                    <a:pt x="81" y="696"/>
                  </a:lnTo>
                  <a:lnTo>
                    <a:pt x="54" y="647"/>
                  </a:lnTo>
                  <a:lnTo>
                    <a:pt x="54" y="647"/>
                  </a:lnTo>
                  <a:lnTo>
                    <a:pt x="54" y="641"/>
                  </a:lnTo>
                  <a:lnTo>
                    <a:pt x="22" y="513"/>
                  </a:lnTo>
                  <a:lnTo>
                    <a:pt x="22" y="513"/>
                  </a:lnTo>
                  <a:lnTo>
                    <a:pt x="22" y="513"/>
                  </a:lnTo>
                  <a:lnTo>
                    <a:pt x="5" y="366"/>
                  </a:lnTo>
                  <a:lnTo>
                    <a:pt x="5" y="366"/>
                  </a:lnTo>
                  <a:lnTo>
                    <a:pt x="5" y="366"/>
                  </a:lnTo>
                  <a:lnTo>
                    <a:pt x="0" y="0"/>
                  </a:lnTo>
                  <a:lnTo>
                    <a:pt x="5"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37" name="Freeform 13"/>
            <p:cNvSpPr>
              <a:spLocks/>
            </p:cNvSpPr>
            <p:nvPr/>
          </p:nvSpPr>
          <p:spPr bwMode="auto">
            <a:xfrm>
              <a:off x="2507" y="1804"/>
              <a:ext cx="17" cy="183"/>
            </a:xfrm>
            <a:custGeom>
              <a:avLst/>
              <a:gdLst/>
              <a:ahLst/>
              <a:cxnLst>
                <a:cxn ang="0">
                  <a:pos x="0" y="183"/>
                </a:cxn>
                <a:cxn ang="0">
                  <a:pos x="11" y="0"/>
                </a:cxn>
                <a:cxn ang="0">
                  <a:pos x="11" y="0"/>
                </a:cxn>
                <a:cxn ang="0">
                  <a:pos x="17" y="0"/>
                </a:cxn>
                <a:cxn ang="0">
                  <a:pos x="17" y="0"/>
                </a:cxn>
                <a:cxn ang="0">
                  <a:pos x="6" y="183"/>
                </a:cxn>
                <a:cxn ang="0">
                  <a:pos x="0" y="183"/>
                </a:cxn>
              </a:cxnLst>
              <a:rect l="0" t="0" r="r" b="b"/>
              <a:pathLst>
                <a:path w="17" h="183">
                  <a:moveTo>
                    <a:pt x="0" y="183"/>
                  </a:moveTo>
                  <a:lnTo>
                    <a:pt x="11" y="0"/>
                  </a:lnTo>
                  <a:lnTo>
                    <a:pt x="11" y="0"/>
                  </a:lnTo>
                  <a:lnTo>
                    <a:pt x="17" y="0"/>
                  </a:lnTo>
                  <a:lnTo>
                    <a:pt x="17" y="0"/>
                  </a:lnTo>
                  <a:lnTo>
                    <a:pt x="6" y="183"/>
                  </a:lnTo>
                  <a:lnTo>
                    <a:pt x="0" y="183"/>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38" name="Freeform 14"/>
            <p:cNvSpPr>
              <a:spLocks/>
            </p:cNvSpPr>
            <p:nvPr/>
          </p:nvSpPr>
          <p:spPr bwMode="auto">
            <a:xfrm>
              <a:off x="2518" y="1590"/>
              <a:ext cx="11" cy="214"/>
            </a:xfrm>
            <a:custGeom>
              <a:avLst/>
              <a:gdLst/>
              <a:ahLst/>
              <a:cxnLst>
                <a:cxn ang="0">
                  <a:pos x="0" y="214"/>
                </a:cxn>
                <a:cxn ang="0">
                  <a:pos x="6" y="214"/>
                </a:cxn>
                <a:cxn ang="0">
                  <a:pos x="11" y="0"/>
                </a:cxn>
                <a:cxn ang="0">
                  <a:pos x="6" y="0"/>
                </a:cxn>
                <a:cxn ang="0">
                  <a:pos x="0" y="214"/>
                </a:cxn>
              </a:cxnLst>
              <a:rect l="0" t="0" r="r" b="b"/>
              <a:pathLst>
                <a:path w="11" h="214">
                  <a:moveTo>
                    <a:pt x="0" y="214"/>
                  </a:moveTo>
                  <a:lnTo>
                    <a:pt x="6" y="214"/>
                  </a:lnTo>
                  <a:lnTo>
                    <a:pt x="11" y="0"/>
                  </a:lnTo>
                  <a:lnTo>
                    <a:pt x="6" y="0"/>
                  </a:lnTo>
                  <a:lnTo>
                    <a:pt x="0" y="214"/>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39" name="Rectangle 15"/>
            <p:cNvSpPr>
              <a:spLocks noChangeArrowheads="1"/>
            </p:cNvSpPr>
            <p:nvPr/>
          </p:nvSpPr>
          <p:spPr bwMode="auto">
            <a:xfrm>
              <a:off x="1954" y="3512"/>
              <a:ext cx="22" cy="18"/>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40" name="Freeform 16"/>
            <p:cNvSpPr>
              <a:spLocks/>
            </p:cNvSpPr>
            <p:nvPr/>
          </p:nvSpPr>
          <p:spPr bwMode="auto">
            <a:xfrm>
              <a:off x="1954" y="3500"/>
              <a:ext cx="22" cy="24"/>
            </a:xfrm>
            <a:custGeom>
              <a:avLst/>
              <a:gdLst/>
              <a:ahLst/>
              <a:cxnLst>
                <a:cxn ang="0">
                  <a:pos x="11" y="24"/>
                </a:cxn>
                <a:cxn ang="0">
                  <a:pos x="16" y="24"/>
                </a:cxn>
                <a:cxn ang="0">
                  <a:pos x="22" y="12"/>
                </a:cxn>
                <a:cxn ang="0">
                  <a:pos x="16" y="6"/>
                </a:cxn>
                <a:cxn ang="0">
                  <a:pos x="11" y="0"/>
                </a:cxn>
                <a:cxn ang="0">
                  <a:pos x="0" y="6"/>
                </a:cxn>
                <a:cxn ang="0">
                  <a:pos x="0" y="12"/>
                </a:cxn>
                <a:cxn ang="0">
                  <a:pos x="0" y="24"/>
                </a:cxn>
                <a:cxn ang="0">
                  <a:pos x="11" y="24"/>
                </a:cxn>
              </a:cxnLst>
              <a:rect l="0" t="0" r="r" b="b"/>
              <a:pathLst>
                <a:path w="22" h="24">
                  <a:moveTo>
                    <a:pt x="11" y="24"/>
                  </a:moveTo>
                  <a:lnTo>
                    <a:pt x="16" y="24"/>
                  </a:lnTo>
                  <a:lnTo>
                    <a:pt x="22" y="12"/>
                  </a:lnTo>
                  <a:lnTo>
                    <a:pt x="16" y="6"/>
                  </a:lnTo>
                  <a:lnTo>
                    <a:pt x="11" y="0"/>
                  </a:lnTo>
                  <a:lnTo>
                    <a:pt x="0" y="6"/>
                  </a:lnTo>
                  <a:lnTo>
                    <a:pt x="0" y="12"/>
                  </a:lnTo>
                  <a:lnTo>
                    <a:pt x="0" y="24"/>
                  </a:lnTo>
                  <a:lnTo>
                    <a:pt x="11" y="24"/>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41" name="Freeform 17"/>
            <p:cNvSpPr>
              <a:spLocks/>
            </p:cNvSpPr>
            <p:nvPr/>
          </p:nvSpPr>
          <p:spPr bwMode="auto">
            <a:xfrm>
              <a:off x="1927" y="3518"/>
              <a:ext cx="70" cy="122"/>
            </a:xfrm>
            <a:custGeom>
              <a:avLst/>
              <a:gdLst/>
              <a:ahLst/>
              <a:cxnLst>
                <a:cxn ang="0">
                  <a:pos x="38" y="12"/>
                </a:cxn>
                <a:cxn ang="0">
                  <a:pos x="70" y="0"/>
                </a:cxn>
                <a:cxn ang="0">
                  <a:pos x="70" y="0"/>
                </a:cxn>
                <a:cxn ang="0">
                  <a:pos x="70" y="0"/>
                </a:cxn>
                <a:cxn ang="0">
                  <a:pos x="38" y="122"/>
                </a:cxn>
                <a:cxn ang="0">
                  <a:pos x="32" y="122"/>
                </a:cxn>
                <a:cxn ang="0">
                  <a:pos x="32" y="122"/>
                </a:cxn>
                <a:cxn ang="0">
                  <a:pos x="0" y="0"/>
                </a:cxn>
                <a:cxn ang="0">
                  <a:pos x="0" y="0"/>
                </a:cxn>
                <a:cxn ang="0">
                  <a:pos x="5" y="0"/>
                </a:cxn>
                <a:cxn ang="0">
                  <a:pos x="5" y="0"/>
                </a:cxn>
                <a:cxn ang="0">
                  <a:pos x="38" y="122"/>
                </a:cxn>
                <a:cxn ang="0">
                  <a:pos x="32" y="122"/>
                </a:cxn>
                <a:cxn ang="0">
                  <a:pos x="32" y="122"/>
                </a:cxn>
                <a:cxn ang="0">
                  <a:pos x="65" y="0"/>
                </a:cxn>
                <a:cxn ang="0">
                  <a:pos x="70" y="0"/>
                </a:cxn>
                <a:cxn ang="0">
                  <a:pos x="70" y="6"/>
                </a:cxn>
                <a:cxn ang="0">
                  <a:pos x="38" y="19"/>
                </a:cxn>
                <a:cxn ang="0">
                  <a:pos x="38" y="12"/>
                </a:cxn>
              </a:cxnLst>
              <a:rect l="0" t="0" r="r" b="b"/>
              <a:pathLst>
                <a:path w="70" h="122">
                  <a:moveTo>
                    <a:pt x="38" y="12"/>
                  </a:moveTo>
                  <a:lnTo>
                    <a:pt x="70" y="0"/>
                  </a:lnTo>
                  <a:lnTo>
                    <a:pt x="70" y="0"/>
                  </a:lnTo>
                  <a:lnTo>
                    <a:pt x="70" y="0"/>
                  </a:lnTo>
                  <a:lnTo>
                    <a:pt x="38" y="122"/>
                  </a:lnTo>
                  <a:lnTo>
                    <a:pt x="32" y="122"/>
                  </a:lnTo>
                  <a:lnTo>
                    <a:pt x="32" y="122"/>
                  </a:lnTo>
                  <a:lnTo>
                    <a:pt x="0" y="0"/>
                  </a:lnTo>
                  <a:lnTo>
                    <a:pt x="0" y="0"/>
                  </a:lnTo>
                  <a:lnTo>
                    <a:pt x="5" y="0"/>
                  </a:lnTo>
                  <a:lnTo>
                    <a:pt x="5" y="0"/>
                  </a:lnTo>
                  <a:lnTo>
                    <a:pt x="38" y="122"/>
                  </a:lnTo>
                  <a:lnTo>
                    <a:pt x="32" y="122"/>
                  </a:lnTo>
                  <a:lnTo>
                    <a:pt x="32" y="122"/>
                  </a:lnTo>
                  <a:lnTo>
                    <a:pt x="65" y="0"/>
                  </a:lnTo>
                  <a:lnTo>
                    <a:pt x="70" y="0"/>
                  </a:lnTo>
                  <a:lnTo>
                    <a:pt x="70" y="6"/>
                  </a:lnTo>
                  <a:lnTo>
                    <a:pt x="38" y="19"/>
                  </a:lnTo>
                  <a:lnTo>
                    <a:pt x="38"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42" name="Freeform 18"/>
            <p:cNvSpPr>
              <a:spLocks/>
            </p:cNvSpPr>
            <p:nvPr/>
          </p:nvSpPr>
          <p:spPr bwMode="auto">
            <a:xfrm>
              <a:off x="1932" y="3518"/>
              <a:ext cx="33" cy="19"/>
            </a:xfrm>
            <a:custGeom>
              <a:avLst/>
              <a:gdLst/>
              <a:ahLst/>
              <a:cxnLst>
                <a:cxn ang="0">
                  <a:pos x="0" y="0"/>
                </a:cxn>
                <a:cxn ang="0">
                  <a:pos x="33" y="12"/>
                </a:cxn>
                <a:cxn ang="0">
                  <a:pos x="33" y="19"/>
                </a:cxn>
                <a:cxn ang="0">
                  <a:pos x="33" y="19"/>
                </a:cxn>
                <a:cxn ang="0">
                  <a:pos x="33" y="19"/>
                </a:cxn>
                <a:cxn ang="0">
                  <a:pos x="0" y="6"/>
                </a:cxn>
                <a:cxn ang="0">
                  <a:pos x="0" y="0"/>
                </a:cxn>
              </a:cxnLst>
              <a:rect l="0" t="0" r="r" b="b"/>
              <a:pathLst>
                <a:path w="33" h="19">
                  <a:moveTo>
                    <a:pt x="0" y="0"/>
                  </a:moveTo>
                  <a:lnTo>
                    <a:pt x="33" y="12"/>
                  </a:lnTo>
                  <a:lnTo>
                    <a:pt x="33" y="19"/>
                  </a:lnTo>
                  <a:lnTo>
                    <a:pt x="33" y="19"/>
                  </a:lnTo>
                  <a:lnTo>
                    <a:pt x="33" y="19"/>
                  </a:lnTo>
                  <a:lnTo>
                    <a:pt x="0" y="6"/>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43" name="Freeform 19"/>
            <p:cNvSpPr>
              <a:spLocks/>
            </p:cNvSpPr>
            <p:nvPr/>
          </p:nvSpPr>
          <p:spPr bwMode="auto">
            <a:xfrm>
              <a:off x="1932" y="3518"/>
              <a:ext cx="65" cy="122"/>
            </a:xfrm>
            <a:custGeom>
              <a:avLst/>
              <a:gdLst/>
              <a:ahLst/>
              <a:cxnLst>
                <a:cxn ang="0">
                  <a:pos x="33" y="12"/>
                </a:cxn>
                <a:cxn ang="0">
                  <a:pos x="65" y="0"/>
                </a:cxn>
                <a:cxn ang="0">
                  <a:pos x="33" y="122"/>
                </a:cxn>
                <a:cxn ang="0">
                  <a:pos x="0" y="0"/>
                </a:cxn>
                <a:cxn ang="0">
                  <a:pos x="33" y="12"/>
                </a:cxn>
              </a:cxnLst>
              <a:rect l="0" t="0" r="r" b="b"/>
              <a:pathLst>
                <a:path w="65" h="122">
                  <a:moveTo>
                    <a:pt x="33" y="12"/>
                  </a:moveTo>
                  <a:lnTo>
                    <a:pt x="65" y="0"/>
                  </a:lnTo>
                  <a:lnTo>
                    <a:pt x="33" y="122"/>
                  </a:lnTo>
                  <a:lnTo>
                    <a:pt x="0" y="0"/>
                  </a:lnTo>
                  <a:lnTo>
                    <a:pt x="33"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44" name="Rectangle 20"/>
            <p:cNvSpPr>
              <a:spLocks noChangeArrowheads="1"/>
            </p:cNvSpPr>
            <p:nvPr/>
          </p:nvSpPr>
          <p:spPr bwMode="auto">
            <a:xfrm>
              <a:off x="1943" y="1273"/>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45" name="Rectangle 21"/>
            <p:cNvSpPr>
              <a:spLocks noChangeArrowheads="1"/>
            </p:cNvSpPr>
            <p:nvPr/>
          </p:nvSpPr>
          <p:spPr bwMode="auto">
            <a:xfrm>
              <a:off x="1954" y="3512"/>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46" name="Freeform 22"/>
            <p:cNvSpPr>
              <a:spLocks/>
            </p:cNvSpPr>
            <p:nvPr/>
          </p:nvSpPr>
          <p:spPr bwMode="auto">
            <a:xfrm>
              <a:off x="1943" y="1285"/>
              <a:ext cx="33" cy="2227"/>
            </a:xfrm>
            <a:custGeom>
              <a:avLst/>
              <a:gdLst/>
              <a:ahLst/>
              <a:cxnLst>
                <a:cxn ang="0">
                  <a:pos x="22" y="0"/>
                </a:cxn>
                <a:cxn ang="0">
                  <a:pos x="0" y="0"/>
                </a:cxn>
                <a:cxn ang="0">
                  <a:pos x="11" y="2227"/>
                </a:cxn>
                <a:cxn ang="0">
                  <a:pos x="33" y="2227"/>
                </a:cxn>
                <a:cxn ang="0">
                  <a:pos x="22" y="0"/>
                </a:cxn>
              </a:cxnLst>
              <a:rect l="0" t="0" r="r" b="b"/>
              <a:pathLst>
                <a:path w="33" h="2227">
                  <a:moveTo>
                    <a:pt x="22" y="0"/>
                  </a:moveTo>
                  <a:lnTo>
                    <a:pt x="0" y="0"/>
                  </a:lnTo>
                  <a:lnTo>
                    <a:pt x="11" y="2227"/>
                  </a:lnTo>
                  <a:lnTo>
                    <a:pt x="33" y="2227"/>
                  </a:lnTo>
                  <a:lnTo>
                    <a:pt x="22"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47" name="Rectangle 23"/>
            <p:cNvSpPr>
              <a:spLocks noChangeArrowheads="1"/>
            </p:cNvSpPr>
            <p:nvPr/>
          </p:nvSpPr>
          <p:spPr bwMode="auto">
            <a:xfrm>
              <a:off x="1839" y="2126"/>
              <a:ext cx="158" cy="246"/>
            </a:xfrm>
            <a:prstGeom prst="rect">
              <a:avLst/>
            </a:prstGeom>
            <a:noFill/>
            <a:ln w="9525">
              <a:noFill/>
              <a:miter lim="800000"/>
              <a:headEnd/>
              <a:tailEnd/>
            </a:ln>
          </p:spPr>
          <p:txBody>
            <a:bodyPr wrap="none" lIns="0" tIns="0" rIns="0" bIns="0">
              <a:spAutoFit/>
            </a:bodyPr>
            <a:lstStyle/>
            <a:p>
              <a:pPr eaLnBrk="0" hangingPunct="0"/>
              <a:r>
                <a:rPr lang="en-US" sz="1700" b="1">
                  <a:solidFill>
                    <a:srgbClr val="000000"/>
                  </a:solidFill>
                  <a:latin typeface="+mn-lt"/>
                </a:rPr>
                <a:t>I</a:t>
              </a:r>
              <a:endParaRPr lang="en-US">
                <a:latin typeface="+mn-lt"/>
              </a:endParaRPr>
            </a:p>
          </p:txBody>
        </p:sp>
        <p:sp>
          <p:nvSpPr>
            <p:cNvPr id="538648" name="Rectangle 24"/>
            <p:cNvSpPr>
              <a:spLocks noChangeArrowheads="1"/>
            </p:cNvSpPr>
            <p:nvPr/>
          </p:nvSpPr>
          <p:spPr bwMode="auto">
            <a:xfrm>
              <a:off x="1764" y="2542"/>
              <a:ext cx="358" cy="15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49" name="Rectangle 25"/>
            <p:cNvSpPr>
              <a:spLocks noChangeArrowheads="1"/>
            </p:cNvSpPr>
            <p:nvPr/>
          </p:nvSpPr>
          <p:spPr bwMode="auto">
            <a:xfrm>
              <a:off x="1810" y="2512"/>
              <a:ext cx="277"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V</a:t>
              </a:r>
              <a:endParaRPr lang="en-US">
                <a:latin typeface="+mn-lt"/>
              </a:endParaRPr>
            </a:p>
          </p:txBody>
        </p:sp>
        <p:sp>
          <p:nvSpPr>
            <p:cNvPr id="538650" name="Freeform 26"/>
            <p:cNvSpPr>
              <a:spLocks/>
            </p:cNvSpPr>
            <p:nvPr/>
          </p:nvSpPr>
          <p:spPr bwMode="auto">
            <a:xfrm>
              <a:off x="1390" y="1645"/>
              <a:ext cx="1128" cy="415"/>
            </a:xfrm>
            <a:custGeom>
              <a:avLst/>
              <a:gdLst/>
              <a:ahLst/>
              <a:cxnLst>
                <a:cxn ang="0">
                  <a:pos x="0" y="0"/>
                </a:cxn>
                <a:cxn ang="0">
                  <a:pos x="0" y="177"/>
                </a:cxn>
                <a:cxn ang="0">
                  <a:pos x="16" y="244"/>
                </a:cxn>
                <a:cxn ang="0">
                  <a:pos x="49" y="305"/>
                </a:cxn>
                <a:cxn ang="0">
                  <a:pos x="108" y="354"/>
                </a:cxn>
                <a:cxn ang="0">
                  <a:pos x="206" y="391"/>
                </a:cxn>
                <a:cxn ang="0">
                  <a:pos x="342" y="409"/>
                </a:cxn>
                <a:cxn ang="0">
                  <a:pos x="526" y="415"/>
                </a:cxn>
                <a:cxn ang="0">
                  <a:pos x="711" y="409"/>
                </a:cxn>
                <a:cxn ang="0">
                  <a:pos x="857" y="397"/>
                </a:cxn>
                <a:cxn ang="0">
                  <a:pos x="966" y="366"/>
                </a:cxn>
                <a:cxn ang="0">
                  <a:pos x="1041" y="324"/>
                </a:cxn>
                <a:cxn ang="0">
                  <a:pos x="1090" y="269"/>
                </a:cxn>
                <a:cxn ang="0">
                  <a:pos x="1117" y="196"/>
                </a:cxn>
                <a:cxn ang="0">
                  <a:pos x="1128" y="110"/>
                </a:cxn>
                <a:cxn ang="0">
                  <a:pos x="1128" y="6"/>
                </a:cxn>
                <a:cxn ang="0">
                  <a:pos x="0" y="0"/>
                </a:cxn>
              </a:cxnLst>
              <a:rect l="0" t="0" r="r" b="b"/>
              <a:pathLst>
                <a:path w="1128" h="415">
                  <a:moveTo>
                    <a:pt x="0" y="0"/>
                  </a:moveTo>
                  <a:lnTo>
                    <a:pt x="0" y="177"/>
                  </a:lnTo>
                  <a:lnTo>
                    <a:pt x="16" y="244"/>
                  </a:lnTo>
                  <a:lnTo>
                    <a:pt x="49" y="305"/>
                  </a:lnTo>
                  <a:lnTo>
                    <a:pt x="108" y="354"/>
                  </a:lnTo>
                  <a:lnTo>
                    <a:pt x="206" y="391"/>
                  </a:lnTo>
                  <a:lnTo>
                    <a:pt x="342" y="409"/>
                  </a:lnTo>
                  <a:lnTo>
                    <a:pt x="526" y="415"/>
                  </a:lnTo>
                  <a:lnTo>
                    <a:pt x="711" y="409"/>
                  </a:lnTo>
                  <a:lnTo>
                    <a:pt x="857" y="397"/>
                  </a:lnTo>
                  <a:lnTo>
                    <a:pt x="966" y="366"/>
                  </a:lnTo>
                  <a:lnTo>
                    <a:pt x="1041" y="324"/>
                  </a:lnTo>
                  <a:lnTo>
                    <a:pt x="1090" y="269"/>
                  </a:lnTo>
                  <a:lnTo>
                    <a:pt x="1117" y="196"/>
                  </a:lnTo>
                  <a:lnTo>
                    <a:pt x="1128" y="110"/>
                  </a:lnTo>
                  <a:lnTo>
                    <a:pt x="1128" y="6"/>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651" name="Freeform 27"/>
            <p:cNvSpPr>
              <a:spLocks/>
            </p:cNvSpPr>
            <p:nvPr/>
          </p:nvSpPr>
          <p:spPr bwMode="auto">
            <a:xfrm>
              <a:off x="1390" y="1645"/>
              <a:ext cx="1123" cy="421"/>
            </a:xfrm>
            <a:custGeom>
              <a:avLst/>
              <a:gdLst/>
              <a:ahLst/>
              <a:cxnLst>
                <a:cxn ang="0">
                  <a:pos x="5" y="177"/>
                </a:cxn>
                <a:cxn ang="0">
                  <a:pos x="5" y="177"/>
                </a:cxn>
                <a:cxn ang="0">
                  <a:pos x="22" y="244"/>
                </a:cxn>
                <a:cxn ang="0">
                  <a:pos x="54" y="305"/>
                </a:cxn>
                <a:cxn ang="0">
                  <a:pos x="54" y="305"/>
                </a:cxn>
                <a:cxn ang="0">
                  <a:pos x="108" y="354"/>
                </a:cxn>
                <a:cxn ang="0">
                  <a:pos x="206" y="391"/>
                </a:cxn>
                <a:cxn ang="0">
                  <a:pos x="206" y="391"/>
                </a:cxn>
                <a:cxn ang="0">
                  <a:pos x="342" y="409"/>
                </a:cxn>
                <a:cxn ang="0">
                  <a:pos x="526" y="415"/>
                </a:cxn>
                <a:cxn ang="0">
                  <a:pos x="526" y="415"/>
                </a:cxn>
                <a:cxn ang="0">
                  <a:pos x="711" y="409"/>
                </a:cxn>
                <a:cxn ang="0">
                  <a:pos x="857" y="397"/>
                </a:cxn>
                <a:cxn ang="0">
                  <a:pos x="857" y="397"/>
                </a:cxn>
                <a:cxn ang="0">
                  <a:pos x="966" y="366"/>
                </a:cxn>
                <a:cxn ang="0">
                  <a:pos x="1041" y="324"/>
                </a:cxn>
                <a:cxn ang="0">
                  <a:pos x="1041" y="324"/>
                </a:cxn>
                <a:cxn ang="0">
                  <a:pos x="1090" y="269"/>
                </a:cxn>
                <a:cxn ang="0">
                  <a:pos x="1117" y="196"/>
                </a:cxn>
                <a:cxn ang="0">
                  <a:pos x="1123" y="196"/>
                </a:cxn>
                <a:cxn ang="0">
                  <a:pos x="1096" y="269"/>
                </a:cxn>
                <a:cxn ang="0">
                  <a:pos x="1096" y="275"/>
                </a:cxn>
                <a:cxn ang="0">
                  <a:pos x="1047" y="330"/>
                </a:cxn>
                <a:cxn ang="0">
                  <a:pos x="966" y="372"/>
                </a:cxn>
                <a:cxn ang="0">
                  <a:pos x="966" y="372"/>
                </a:cxn>
                <a:cxn ang="0">
                  <a:pos x="857" y="403"/>
                </a:cxn>
                <a:cxn ang="0">
                  <a:pos x="711" y="415"/>
                </a:cxn>
                <a:cxn ang="0">
                  <a:pos x="711" y="415"/>
                </a:cxn>
                <a:cxn ang="0">
                  <a:pos x="526" y="421"/>
                </a:cxn>
                <a:cxn ang="0">
                  <a:pos x="342" y="415"/>
                </a:cxn>
                <a:cxn ang="0">
                  <a:pos x="342" y="415"/>
                </a:cxn>
                <a:cxn ang="0">
                  <a:pos x="206" y="397"/>
                </a:cxn>
                <a:cxn ang="0">
                  <a:pos x="108" y="360"/>
                </a:cxn>
                <a:cxn ang="0">
                  <a:pos x="108" y="360"/>
                </a:cxn>
                <a:cxn ang="0">
                  <a:pos x="49" y="311"/>
                </a:cxn>
                <a:cxn ang="0">
                  <a:pos x="16" y="250"/>
                </a:cxn>
                <a:cxn ang="0">
                  <a:pos x="16" y="244"/>
                </a:cxn>
                <a:cxn ang="0">
                  <a:pos x="0" y="177"/>
                </a:cxn>
                <a:cxn ang="0">
                  <a:pos x="0" y="0"/>
                </a:cxn>
              </a:cxnLst>
              <a:rect l="0" t="0" r="r" b="b"/>
              <a:pathLst>
                <a:path w="1123" h="421">
                  <a:moveTo>
                    <a:pt x="5" y="0"/>
                  </a:moveTo>
                  <a:lnTo>
                    <a:pt x="5" y="177"/>
                  </a:lnTo>
                  <a:lnTo>
                    <a:pt x="5" y="177"/>
                  </a:lnTo>
                  <a:lnTo>
                    <a:pt x="5" y="177"/>
                  </a:lnTo>
                  <a:lnTo>
                    <a:pt x="22" y="244"/>
                  </a:lnTo>
                  <a:lnTo>
                    <a:pt x="22" y="244"/>
                  </a:lnTo>
                  <a:lnTo>
                    <a:pt x="22" y="244"/>
                  </a:lnTo>
                  <a:lnTo>
                    <a:pt x="54" y="305"/>
                  </a:lnTo>
                  <a:lnTo>
                    <a:pt x="54" y="305"/>
                  </a:lnTo>
                  <a:lnTo>
                    <a:pt x="54" y="305"/>
                  </a:lnTo>
                  <a:lnTo>
                    <a:pt x="114" y="354"/>
                  </a:lnTo>
                  <a:lnTo>
                    <a:pt x="108" y="354"/>
                  </a:lnTo>
                  <a:lnTo>
                    <a:pt x="108" y="354"/>
                  </a:lnTo>
                  <a:lnTo>
                    <a:pt x="206" y="391"/>
                  </a:lnTo>
                  <a:lnTo>
                    <a:pt x="206" y="391"/>
                  </a:lnTo>
                  <a:lnTo>
                    <a:pt x="206" y="391"/>
                  </a:lnTo>
                  <a:lnTo>
                    <a:pt x="342" y="409"/>
                  </a:lnTo>
                  <a:lnTo>
                    <a:pt x="342" y="409"/>
                  </a:lnTo>
                  <a:lnTo>
                    <a:pt x="342" y="409"/>
                  </a:lnTo>
                  <a:lnTo>
                    <a:pt x="526" y="415"/>
                  </a:lnTo>
                  <a:lnTo>
                    <a:pt x="526" y="415"/>
                  </a:lnTo>
                  <a:lnTo>
                    <a:pt x="526" y="415"/>
                  </a:lnTo>
                  <a:lnTo>
                    <a:pt x="711" y="409"/>
                  </a:lnTo>
                  <a:lnTo>
                    <a:pt x="711" y="409"/>
                  </a:lnTo>
                  <a:lnTo>
                    <a:pt x="711" y="409"/>
                  </a:lnTo>
                  <a:lnTo>
                    <a:pt x="857" y="397"/>
                  </a:lnTo>
                  <a:lnTo>
                    <a:pt x="857" y="397"/>
                  </a:lnTo>
                  <a:lnTo>
                    <a:pt x="857" y="397"/>
                  </a:lnTo>
                  <a:lnTo>
                    <a:pt x="966" y="366"/>
                  </a:lnTo>
                  <a:lnTo>
                    <a:pt x="966" y="366"/>
                  </a:lnTo>
                  <a:lnTo>
                    <a:pt x="966" y="366"/>
                  </a:lnTo>
                  <a:lnTo>
                    <a:pt x="1041" y="324"/>
                  </a:lnTo>
                  <a:lnTo>
                    <a:pt x="1041" y="324"/>
                  </a:lnTo>
                  <a:lnTo>
                    <a:pt x="1041" y="324"/>
                  </a:lnTo>
                  <a:lnTo>
                    <a:pt x="1090" y="269"/>
                  </a:lnTo>
                  <a:lnTo>
                    <a:pt x="1090" y="269"/>
                  </a:lnTo>
                  <a:lnTo>
                    <a:pt x="1090" y="269"/>
                  </a:lnTo>
                  <a:lnTo>
                    <a:pt x="1117" y="196"/>
                  </a:lnTo>
                  <a:lnTo>
                    <a:pt x="1117" y="196"/>
                  </a:lnTo>
                  <a:lnTo>
                    <a:pt x="1123" y="196"/>
                  </a:lnTo>
                  <a:lnTo>
                    <a:pt x="1123" y="196"/>
                  </a:lnTo>
                  <a:lnTo>
                    <a:pt x="1096" y="269"/>
                  </a:lnTo>
                  <a:lnTo>
                    <a:pt x="1096" y="269"/>
                  </a:lnTo>
                  <a:lnTo>
                    <a:pt x="1096" y="275"/>
                  </a:lnTo>
                  <a:lnTo>
                    <a:pt x="1047" y="330"/>
                  </a:lnTo>
                  <a:lnTo>
                    <a:pt x="1047" y="330"/>
                  </a:lnTo>
                  <a:lnTo>
                    <a:pt x="1041" y="330"/>
                  </a:lnTo>
                  <a:lnTo>
                    <a:pt x="966" y="372"/>
                  </a:lnTo>
                  <a:lnTo>
                    <a:pt x="966" y="372"/>
                  </a:lnTo>
                  <a:lnTo>
                    <a:pt x="966" y="372"/>
                  </a:lnTo>
                  <a:lnTo>
                    <a:pt x="857" y="403"/>
                  </a:lnTo>
                  <a:lnTo>
                    <a:pt x="857" y="403"/>
                  </a:lnTo>
                  <a:lnTo>
                    <a:pt x="857" y="403"/>
                  </a:lnTo>
                  <a:lnTo>
                    <a:pt x="711" y="415"/>
                  </a:lnTo>
                  <a:lnTo>
                    <a:pt x="711" y="415"/>
                  </a:lnTo>
                  <a:lnTo>
                    <a:pt x="711" y="415"/>
                  </a:lnTo>
                  <a:lnTo>
                    <a:pt x="526" y="421"/>
                  </a:lnTo>
                  <a:lnTo>
                    <a:pt x="526" y="421"/>
                  </a:lnTo>
                  <a:lnTo>
                    <a:pt x="526" y="421"/>
                  </a:lnTo>
                  <a:lnTo>
                    <a:pt x="342" y="415"/>
                  </a:lnTo>
                  <a:lnTo>
                    <a:pt x="342" y="415"/>
                  </a:lnTo>
                  <a:lnTo>
                    <a:pt x="342" y="415"/>
                  </a:lnTo>
                  <a:lnTo>
                    <a:pt x="206" y="397"/>
                  </a:lnTo>
                  <a:lnTo>
                    <a:pt x="206" y="397"/>
                  </a:lnTo>
                  <a:lnTo>
                    <a:pt x="206" y="397"/>
                  </a:lnTo>
                  <a:lnTo>
                    <a:pt x="108" y="360"/>
                  </a:lnTo>
                  <a:lnTo>
                    <a:pt x="108" y="360"/>
                  </a:lnTo>
                  <a:lnTo>
                    <a:pt x="108" y="360"/>
                  </a:lnTo>
                  <a:lnTo>
                    <a:pt x="49" y="311"/>
                  </a:lnTo>
                  <a:lnTo>
                    <a:pt x="49" y="311"/>
                  </a:lnTo>
                  <a:lnTo>
                    <a:pt x="49" y="311"/>
                  </a:lnTo>
                  <a:lnTo>
                    <a:pt x="16" y="250"/>
                  </a:lnTo>
                  <a:lnTo>
                    <a:pt x="16" y="250"/>
                  </a:lnTo>
                  <a:lnTo>
                    <a:pt x="16" y="244"/>
                  </a:lnTo>
                  <a:lnTo>
                    <a:pt x="0" y="177"/>
                  </a:lnTo>
                  <a:lnTo>
                    <a:pt x="0" y="177"/>
                  </a:lnTo>
                  <a:lnTo>
                    <a:pt x="0" y="177"/>
                  </a:lnTo>
                  <a:lnTo>
                    <a:pt x="0" y="0"/>
                  </a:lnTo>
                  <a:lnTo>
                    <a:pt x="5"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652" name="Freeform 28"/>
            <p:cNvSpPr>
              <a:spLocks/>
            </p:cNvSpPr>
            <p:nvPr/>
          </p:nvSpPr>
          <p:spPr bwMode="auto">
            <a:xfrm>
              <a:off x="2507" y="1755"/>
              <a:ext cx="17" cy="86"/>
            </a:xfrm>
            <a:custGeom>
              <a:avLst/>
              <a:gdLst/>
              <a:ahLst/>
              <a:cxnLst>
                <a:cxn ang="0">
                  <a:pos x="0" y="86"/>
                </a:cxn>
                <a:cxn ang="0">
                  <a:pos x="11" y="0"/>
                </a:cxn>
                <a:cxn ang="0">
                  <a:pos x="11" y="0"/>
                </a:cxn>
                <a:cxn ang="0">
                  <a:pos x="17" y="0"/>
                </a:cxn>
                <a:cxn ang="0">
                  <a:pos x="17" y="0"/>
                </a:cxn>
                <a:cxn ang="0">
                  <a:pos x="6" y="86"/>
                </a:cxn>
                <a:cxn ang="0">
                  <a:pos x="0" y="86"/>
                </a:cxn>
              </a:cxnLst>
              <a:rect l="0" t="0" r="r" b="b"/>
              <a:pathLst>
                <a:path w="17" h="86">
                  <a:moveTo>
                    <a:pt x="0" y="86"/>
                  </a:moveTo>
                  <a:lnTo>
                    <a:pt x="11" y="0"/>
                  </a:lnTo>
                  <a:lnTo>
                    <a:pt x="11" y="0"/>
                  </a:lnTo>
                  <a:lnTo>
                    <a:pt x="17" y="0"/>
                  </a:lnTo>
                  <a:lnTo>
                    <a:pt x="17" y="0"/>
                  </a:lnTo>
                  <a:lnTo>
                    <a:pt x="6" y="86"/>
                  </a:lnTo>
                  <a:lnTo>
                    <a:pt x="0" y="86"/>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653" name="Rectangle 29"/>
            <p:cNvSpPr>
              <a:spLocks noChangeArrowheads="1"/>
            </p:cNvSpPr>
            <p:nvPr/>
          </p:nvSpPr>
          <p:spPr bwMode="auto">
            <a:xfrm>
              <a:off x="2518" y="1651"/>
              <a:ext cx="6" cy="10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654" name="Rectangle 30"/>
            <p:cNvSpPr>
              <a:spLocks noChangeArrowheads="1"/>
            </p:cNvSpPr>
            <p:nvPr/>
          </p:nvSpPr>
          <p:spPr bwMode="auto">
            <a:xfrm>
              <a:off x="1596" y="1847"/>
              <a:ext cx="716" cy="13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655" name="Rectangle 31"/>
            <p:cNvSpPr>
              <a:spLocks noChangeArrowheads="1"/>
            </p:cNvSpPr>
            <p:nvPr/>
          </p:nvSpPr>
          <p:spPr bwMode="auto">
            <a:xfrm>
              <a:off x="1789" y="1810"/>
              <a:ext cx="181" cy="246"/>
            </a:xfrm>
            <a:prstGeom prst="rect">
              <a:avLst/>
            </a:prstGeom>
            <a:noFill/>
            <a:ln w="9525">
              <a:noFill/>
              <a:miter lim="800000"/>
              <a:headEnd/>
              <a:tailEnd/>
            </a:ln>
          </p:spPr>
          <p:txBody>
            <a:bodyPr wrap="none" lIns="0" tIns="0" rIns="0" bIns="0">
              <a:spAutoFit/>
            </a:bodyPr>
            <a:lstStyle/>
            <a:p>
              <a:pPr eaLnBrk="0" hangingPunct="0"/>
              <a:r>
                <a:rPr lang="en-US" sz="1700" b="1" dirty="0" smtClean="0">
                  <a:solidFill>
                    <a:srgbClr val="000000"/>
                  </a:solidFill>
                  <a:latin typeface="+mn-lt"/>
                </a:rPr>
                <a:t>E</a:t>
              </a:r>
              <a:endParaRPr lang="en-US" dirty="0">
                <a:latin typeface="+mn-lt"/>
              </a:endParaRPr>
            </a:p>
          </p:txBody>
        </p:sp>
        <p:sp>
          <p:nvSpPr>
            <p:cNvPr id="538656" name="Freeform 32"/>
            <p:cNvSpPr>
              <a:spLocks/>
            </p:cNvSpPr>
            <p:nvPr/>
          </p:nvSpPr>
          <p:spPr bwMode="auto">
            <a:xfrm>
              <a:off x="1390" y="1401"/>
              <a:ext cx="1134" cy="372"/>
            </a:xfrm>
            <a:custGeom>
              <a:avLst/>
              <a:gdLst/>
              <a:ahLst/>
              <a:cxnLst>
                <a:cxn ang="0">
                  <a:pos x="97" y="0"/>
                </a:cxn>
                <a:cxn ang="0">
                  <a:pos x="60" y="13"/>
                </a:cxn>
                <a:cxn ang="0">
                  <a:pos x="27" y="31"/>
                </a:cxn>
                <a:cxn ang="0">
                  <a:pos x="5" y="67"/>
                </a:cxn>
                <a:cxn ang="0">
                  <a:pos x="0" y="110"/>
                </a:cxn>
                <a:cxn ang="0">
                  <a:pos x="0" y="183"/>
                </a:cxn>
                <a:cxn ang="0">
                  <a:pos x="0" y="263"/>
                </a:cxn>
                <a:cxn ang="0">
                  <a:pos x="5" y="305"/>
                </a:cxn>
                <a:cxn ang="0">
                  <a:pos x="27"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67"/>
                </a:cxn>
                <a:cxn ang="0">
                  <a:pos x="1101" y="31"/>
                </a:cxn>
                <a:cxn ang="0">
                  <a:pos x="1074" y="13"/>
                </a:cxn>
                <a:cxn ang="0">
                  <a:pos x="1036" y="0"/>
                </a:cxn>
                <a:cxn ang="0">
                  <a:pos x="564" y="0"/>
                </a:cxn>
                <a:cxn ang="0">
                  <a:pos x="97" y="0"/>
                </a:cxn>
              </a:cxnLst>
              <a:rect l="0" t="0" r="r" b="b"/>
              <a:pathLst>
                <a:path w="1134" h="372">
                  <a:moveTo>
                    <a:pt x="97" y="0"/>
                  </a:moveTo>
                  <a:lnTo>
                    <a:pt x="60" y="13"/>
                  </a:lnTo>
                  <a:lnTo>
                    <a:pt x="27" y="31"/>
                  </a:lnTo>
                  <a:lnTo>
                    <a:pt x="5" y="67"/>
                  </a:lnTo>
                  <a:lnTo>
                    <a:pt x="0" y="110"/>
                  </a:lnTo>
                  <a:lnTo>
                    <a:pt x="0" y="183"/>
                  </a:lnTo>
                  <a:lnTo>
                    <a:pt x="0" y="263"/>
                  </a:lnTo>
                  <a:lnTo>
                    <a:pt x="5" y="305"/>
                  </a:lnTo>
                  <a:lnTo>
                    <a:pt x="27" y="336"/>
                  </a:lnTo>
                  <a:lnTo>
                    <a:pt x="60" y="360"/>
                  </a:lnTo>
                  <a:lnTo>
                    <a:pt x="97" y="372"/>
                  </a:lnTo>
                  <a:lnTo>
                    <a:pt x="564" y="372"/>
                  </a:lnTo>
                  <a:lnTo>
                    <a:pt x="1036" y="372"/>
                  </a:lnTo>
                  <a:lnTo>
                    <a:pt x="1074" y="360"/>
                  </a:lnTo>
                  <a:lnTo>
                    <a:pt x="1101" y="336"/>
                  </a:lnTo>
                  <a:lnTo>
                    <a:pt x="1123" y="305"/>
                  </a:lnTo>
                  <a:lnTo>
                    <a:pt x="1134" y="263"/>
                  </a:lnTo>
                  <a:lnTo>
                    <a:pt x="1134" y="183"/>
                  </a:lnTo>
                  <a:lnTo>
                    <a:pt x="1134" y="110"/>
                  </a:lnTo>
                  <a:lnTo>
                    <a:pt x="1123" y="67"/>
                  </a:lnTo>
                  <a:lnTo>
                    <a:pt x="1101" y="31"/>
                  </a:lnTo>
                  <a:lnTo>
                    <a:pt x="1074" y="13"/>
                  </a:lnTo>
                  <a:lnTo>
                    <a:pt x="1036" y="0"/>
                  </a:lnTo>
                  <a:lnTo>
                    <a:pt x="564" y="0"/>
                  </a:lnTo>
                  <a:lnTo>
                    <a:pt x="97" y="0"/>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657" name="Freeform 33"/>
            <p:cNvSpPr>
              <a:spLocks/>
            </p:cNvSpPr>
            <p:nvPr/>
          </p:nvSpPr>
          <p:spPr bwMode="auto">
            <a:xfrm>
              <a:off x="1390" y="1401"/>
              <a:ext cx="1139" cy="379"/>
            </a:xfrm>
            <a:custGeom>
              <a:avLst/>
              <a:gdLst/>
              <a:ahLst/>
              <a:cxnLst>
                <a:cxn ang="0">
                  <a:pos x="60" y="19"/>
                </a:cxn>
                <a:cxn ang="0">
                  <a:pos x="32" y="37"/>
                </a:cxn>
                <a:cxn ang="0">
                  <a:pos x="11" y="67"/>
                </a:cxn>
                <a:cxn ang="0">
                  <a:pos x="5" y="110"/>
                </a:cxn>
                <a:cxn ang="0">
                  <a:pos x="5" y="183"/>
                </a:cxn>
                <a:cxn ang="0">
                  <a:pos x="5" y="263"/>
                </a:cxn>
                <a:cxn ang="0">
                  <a:pos x="11" y="305"/>
                </a:cxn>
                <a:cxn ang="0">
                  <a:pos x="32"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74"/>
                </a:cxn>
                <a:cxn ang="0">
                  <a:pos x="1101" y="37"/>
                </a:cxn>
                <a:cxn ang="0">
                  <a:pos x="1074" y="19"/>
                </a:cxn>
                <a:cxn ang="0">
                  <a:pos x="1036" y="6"/>
                </a:cxn>
                <a:cxn ang="0">
                  <a:pos x="564" y="6"/>
                </a:cxn>
                <a:cxn ang="0">
                  <a:pos x="97" y="6"/>
                </a:cxn>
                <a:cxn ang="0">
                  <a:pos x="564" y="0"/>
                </a:cxn>
                <a:cxn ang="0">
                  <a:pos x="1036" y="0"/>
                </a:cxn>
                <a:cxn ang="0">
                  <a:pos x="1074" y="13"/>
                </a:cxn>
                <a:cxn ang="0">
                  <a:pos x="1107" y="31"/>
                </a:cxn>
                <a:cxn ang="0">
                  <a:pos x="1128" y="67"/>
                </a:cxn>
                <a:cxn ang="0">
                  <a:pos x="1139" y="110"/>
                </a:cxn>
                <a:cxn ang="0">
                  <a:pos x="1139" y="183"/>
                </a:cxn>
                <a:cxn ang="0">
                  <a:pos x="1139" y="263"/>
                </a:cxn>
                <a:cxn ang="0">
                  <a:pos x="1128" y="305"/>
                </a:cxn>
                <a:cxn ang="0">
                  <a:pos x="1107" y="342"/>
                </a:cxn>
                <a:cxn ang="0">
                  <a:pos x="1079" y="366"/>
                </a:cxn>
                <a:cxn ang="0">
                  <a:pos x="1036" y="379"/>
                </a:cxn>
                <a:cxn ang="0">
                  <a:pos x="564" y="379"/>
                </a:cxn>
                <a:cxn ang="0">
                  <a:pos x="97" y="379"/>
                </a:cxn>
                <a:cxn ang="0">
                  <a:pos x="60" y="366"/>
                </a:cxn>
                <a:cxn ang="0">
                  <a:pos x="27" y="342"/>
                </a:cxn>
                <a:cxn ang="0">
                  <a:pos x="5" y="311"/>
                </a:cxn>
                <a:cxn ang="0">
                  <a:pos x="0" y="263"/>
                </a:cxn>
                <a:cxn ang="0">
                  <a:pos x="0" y="183"/>
                </a:cxn>
                <a:cxn ang="0">
                  <a:pos x="0" y="110"/>
                </a:cxn>
                <a:cxn ang="0">
                  <a:pos x="5" y="67"/>
                </a:cxn>
                <a:cxn ang="0">
                  <a:pos x="27" y="31"/>
                </a:cxn>
                <a:cxn ang="0">
                  <a:pos x="60" y="13"/>
                </a:cxn>
                <a:cxn ang="0">
                  <a:pos x="97" y="0"/>
                </a:cxn>
              </a:cxnLst>
              <a:rect l="0" t="0" r="r" b="b"/>
              <a:pathLst>
                <a:path w="1139" h="379">
                  <a:moveTo>
                    <a:pt x="97" y="6"/>
                  </a:moveTo>
                  <a:lnTo>
                    <a:pt x="60" y="19"/>
                  </a:lnTo>
                  <a:lnTo>
                    <a:pt x="60" y="19"/>
                  </a:lnTo>
                  <a:lnTo>
                    <a:pt x="60" y="19"/>
                  </a:lnTo>
                  <a:lnTo>
                    <a:pt x="27" y="37"/>
                  </a:lnTo>
                  <a:lnTo>
                    <a:pt x="32" y="37"/>
                  </a:lnTo>
                  <a:lnTo>
                    <a:pt x="32" y="37"/>
                  </a:lnTo>
                  <a:lnTo>
                    <a:pt x="11" y="74"/>
                  </a:lnTo>
                  <a:lnTo>
                    <a:pt x="11" y="67"/>
                  </a:lnTo>
                  <a:lnTo>
                    <a:pt x="11" y="67"/>
                  </a:lnTo>
                  <a:lnTo>
                    <a:pt x="5" y="110"/>
                  </a:lnTo>
                  <a:lnTo>
                    <a:pt x="5" y="110"/>
                  </a:lnTo>
                  <a:lnTo>
                    <a:pt x="5" y="110"/>
                  </a:lnTo>
                  <a:lnTo>
                    <a:pt x="5" y="183"/>
                  </a:lnTo>
                  <a:lnTo>
                    <a:pt x="5" y="183"/>
                  </a:lnTo>
                  <a:lnTo>
                    <a:pt x="5" y="183"/>
                  </a:lnTo>
                  <a:lnTo>
                    <a:pt x="5" y="263"/>
                  </a:lnTo>
                  <a:lnTo>
                    <a:pt x="5" y="263"/>
                  </a:lnTo>
                  <a:lnTo>
                    <a:pt x="5" y="263"/>
                  </a:lnTo>
                  <a:lnTo>
                    <a:pt x="11" y="305"/>
                  </a:lnTo>
                  <a:lnTo>
                    <a:pt x="11" y="305"/>
                  </a:lnTo>
                  <a:lnTo>
                    <a:pt x="11" y="305"/>
                  </a:lnTo>
                  <a:lnTo>
                    <a:pt x="32" y="336"/>
                  </a:lnTo>
                  <a:lnTo>
                    <a:pt x="32" y="336"/>
                  </a:lnTo>
                  <a:lnTo>
                    <a:pt x="32" y="336"/>
                  </a:lnTo>
                  <a:lnTo>
                    <a:pt x="65" y="360"/>
                  </a:lnTo>
                  <a:lnTo>
                    <a:pt x="60" y="360"/>
                  </a:lnTo>
                  <a:lnTo>
                    <a:pt x="60" y="360"/>
                  </a:lnTo>
                  <a:lnTo>
                    <a:pt x="97" y="372"/>
                  </a:lnTo>
                  <a:lnTo>
                    <a:pt x="97" y="372"/>
                  </a:lnTo>
                  <a:lnTo>
                    <a:pt x="97" y="372"/>
                  </a:lnTo>
                  <a:lnTo>
                    <a:pt x="564" y="372"/>
                  </a:lnTo>
                  <a:lnTo>
                    <a:pt x="564" y="372"/>
                  </a:lnTo>
                  <a:lnTo>
                    <a:pt x="564" y="372"/>
                  </a:lnTo>
                  <a:lnTo>
                    <a:pt x="1036" y="372"/>
                  </a:lnTo>
                  <a:lnTo>
                    <a:pt x="1036" y="372"/>
                  </a:lnTo>
                  <a:lnTo>
                    <a:pt x="1036" y="372"/>
                  </a:lnTo>
                  <a:lnTo>
                    <a:pt x="1074" y="360"/>
                  </a:lnTo>
                  <a:lnTo>
                    <a:pt x="1074" y="360"/>
                  </a:lnTo>
                  <a:lnTo>
                    <a:pt x="1074" y="360"/>
                  </a:lnTo>
                  <a:lnTo>
                    <a:pt x="1101" y="336"/>
                  </a:lnTo>
                  <a:lnTo>
                    <a:pt x="1101" y="336"/>
                  </a:lnTo>
                  <a:lnTo>
                    <a:pt x="1101" y="336"/>
                  </a:lnTo>
                  <a:lnTo>
                    <a:pt x="1123" y="305"/>
                  </a:lnTo>
                  <a:lnTo>
                    <a:pt x="1123" y="305"/>
                  </a:lnTo>
                  <a:lnTo>
                    <a:pt x="1123" y="305"/>
                  </a:lnTo>
                  <a:lnTo>
                    <a:pt x="1134" y="263"/>
                  </a:lnTo>
                  <a:lnTo>
                    <a:pt x="1134" y="263"/>
                  </a:lnTo>
                  <a:lnTo>
                    <a:pt x="1134" y="263"/>
                  </a:lnTo>
                  <a:lnTo>
                    <a:pt x="1134" y="183"/>
                  </a:lnTo>
                  <a:lnTo>
                    <a:pt x="1134" y="183"/>
                  </a:lnTo>
                  <a:lnTo>
                    <a:pt x="1134" y="183"/>
                  </a:lnTo>
                  <a:lnTo>
                    <a:pt x="1134" y="110"/>
                  </a:lnTo>
                  <a:lnTo>
                    <a:pt x="1134" y="110"/>
                  </a:lnTo>
                  <a:lnTo>
                    <a:pt x="1134" y="110"/>
                  </a:lnTo>
                  <a:lnTo>
                    <a:pt x="1123" y="67"/>
                  </a:lnTo>
                  <a:lnTo>
                    <a:pt x="1123" y="74"/>
                  </a:lnTo>
                  <a:lnTo>
                    <a:pt x="1123" y="74"/>
                  </a:lnTo>
                  <a:lnTo>
                    <a:pt x="1101" y="37"/>
                  </a:lnTo>
                  <a:lnTo>
                    <a:pt x="1101" y="37"/>
                  </a:lnTo>
                  <a:lnTo>
                    <a:pt x="1101" y="37"/>
                  </a:lnTo>
                  <a:lnTo>
                    <a:pt x="1074" y="19"/>
                  </a:lnTo>
                  <a:lnTo>
                    <a:pt x="1074" y="19"/>
                  </a:lnTo>
                  <a:lnTo>
                    <a:pt x="1074" y="19"/>
                  </a:lnTo>
                  <a:lnTo>
                    <a:pt x="1036" y="6"/>
                  </a:lnTo>
                  <a:lnTo>
                    <a:pt x="1036" y="6"/>
                  </a:lnTo>
                  <a:lnTo>
                    <a:pt x="1036" y="6"/>
                  </a:lnTo>
                  <a:lnTo>
                    <a:pt x="564" y="6"/>
                  </a:lnTo>
                  <a:lnTo>
                    <a:pt x="564" y="6"/>
                  </a:lnTo>
                  <a:lnTo>
                    <a:pt x="564" y="6"/>
                  </a:lnTo>
                  <a:lnTo>
                    <a:pt x="97" y="6"/>
                  </a:lnTo>
                  <a:lnTo>
                    <a:pt x="97" y="6"/>
                  </a:lnTo>
                  <a:lnTo>
                    <a:pt x="97" y="0"/>
                  </a:lnTo>
                  <a:lnTo>
                    <a:pt x="97" y="0"/>
                  </a:lnTo>
                  <a:lnTo>
                    <a:pt x="564" y="0"/>
                  </a:lnTo>
                  <a:lnTo>
                    <a:pt x="564" y="0"/>
                  </a:lnTo>
                  <a:lnTo>
                    <a:pt x="564" y="0"/>
                  </a:lnTo>
                  <a:lnTo>
                    <a:pt x="1036" y="0"/>
                  </a:lnTo>
                  <a:lnTo>
                    <a:pt x="1036" y="0"/>
                  </a:lnTo>
                  <a:lnTo>
                    <a:pt x="1036" y="0"/>
                  </a:lnTo>
                  <a:lnTo>
                    <a:pt x="1074" y="13"/>
                  </a:lnTo>
                  <a:lnTo>
                    <a:pt x="1074" y="13"/>
                  </a:lnTo>
                  <a:lnTo>
                    <a:pt x="1079" y="13"/>
                  </a:lnTo>
                  <a:lnTo>
                    <a:pt x="1107" y="31"/>
                  </a:lnTo>
                  <a:lnTo>
                    <a:pt x="1107" y="31"/>
                  </a:lnTo>
                  <a:lnTo>
                    <a:pt x="1107" y="31"/>
                  </a:lnTo>
                  <a:lnTo>
                    <a:pt x="1128" y="67"/>
                  </a:lnTo>
                  <a:lnTo>
                    <a:pt x="1128" y="67"/>
                  </a:lnTo>
                  <a:lnTo>
                    <a:pt x="1128" y="67"/>
                  </a:lnTo>
                  <a:lnTo>
                    <a:pt x="1139" y="110"/>
                  </a:lnTo>
                  <a:lnTo>
                    <a:pt x="1139" y="110"/>
                  </a:lnTo>
                  <a:lnTo>
                    <a:pt x="1139" y="110"/>
                  </a:lnTo>
                  <a:lnTo>
                    <a:pt x="1139" y="183"/>
                  </a:lnTo>
                  <a:lnTo>
                    <a:pt x="1139" y="183"/>
                  </a:lnTo>
                  <a:lnTo>
                    <a:pt x="1139" y="183"/>
                  </a:lnTo>
                  <a:lnTo>
                    <a:pt x="1139" y="263"/>
                  </a:lnTo>
                  <a:lnTo>
                    <a:pt x="1139" y="263"/>
                  </a:lnTo>
                  <a:lnTo>
                    <a:pt x="1139" y="263"/>
                  </a:lnTo>
                  <a:lnTo>
                    <a:pt x="1128" y="305"/>
                  </a:lnTo>
                  <a:lnTo>
                    <a:pt x="1128" y="305"/>
                  </a:lnTo>
                  <a:lnTo>
                    <a:pt x="1128" y="311"/>
                  </a:lnTo>
                  <a:lnTo>
                    <a:pt x="1107" y="342"/>
                  </a:lnTo>
                  <a:lnTo>
                    <a:pt x="1107" y="342"/>
                  </a:lnTo>
                  <a:lnTo>
                    <a:pt x="1107" y="342"/>
                  </a:lnTo>
                  <a:lnTo>
                    <a:pt x="1079" y="366"/>
                  </a:lnTo>
                  <a:lnTo>
                    <a:pt x="1079" y="366"/>
                  </a:lnTo>
                  <a:lnTo>
                    <a:pt x="1074" y="366"/>
                  </a:lnTo>
                  <a:lnTo>
                    <a:pt x="1036" y="379"/>
                  </a:lnTo>
                  <a:lnTo>
                    <a:pt x="1036" y="379"/>
                  </a:lnTo>
                  <a:lnTo>
                    <a:pt x="1036" y="379"/>
                  </a:lnTo>
                  <a:lnTo>
                    <a:pt x="564" y="379"/>
                  </a:lnTo>
                  <a:lnTo>
                    <a:pt x="564" y="379"/>
                  </a:lnTo>
                  <a:lnTo>
                    <a:pt x="564" y="379"/>
                  </a:lnTo>
                  <a:lnTo>
                    <a:pt x="97" y="379"/>
                  </a:lnTo>
                  <a:lnTo>
                    <a:pt x="97" y="379"/>
                  </a:lnTo>
                  <a:lnTo>
                    <a:pt x="97" y="379"/>
                  </a:lnTo>
                  <a:lnTo>
                    <a:pt x="60" y="366"/>
                  </a:lnTo>
                  <a:lnTo>
                    <a:pt x="60" y="366"/>
                  </a:lnTo>
                  <a:lnTo>
                    <a:pt x="60" y="366"/>
                  </a:lnTo>
                  <a:lnTo>
                    <a:pt x="27" y="342"/>
                  </a:lnTo>
                  <a:lnTo>
                    <a:pt x="27" y="342"/>
                  </a:lnTo>
                  <a:lnTo>
                    <a:pt x="27" y="342"/>
                  </a:lnTo>
                  <a:lnTo>
                    <a:pt x="5" y="311"/>
                  </a:lnTo>
                  <a:lnTo>
                    <a:pt x="5" y="311"/>
                  </a:lnTo>
                  <a:lnTo>
                    <a:pt x="5" y="305"/>
                  </a:lnTo>
                  <a:lnTo>
                    <a:pt x="0" y="263"/>
                  </a:lnTo>
                  <a:lnTo>
                    <a:pt x="0" y="263"/>
                  </a:lnTo>
                  <a:lnTo>
                    <a:pt x="0" y="263"/>
                  </a:lnTo>
                  <a:lnTo>
                    <a:pt x="0" y="183"/>
                  </a:lnTo>
                  <a:lnTo>
                    <a:pt x="0" y="183"/>
                  </a:lnTo>
                  <a:lnTo>
                    <a:pt x="0" y="183"/>
                  </a:lnTo>
                  <a:lnTo>
                    <a:pt x="0" y="110"/>
                  </a:lnTo>
                  <a:lnTo>
                    <a:pt x="0" y="110"/>
                  </a:lnTo>
                  <a:lnTo>
                    <a:pt x="0" y="110"/>
                  </a:lnTo>
                  <a:lnTo>
                    <a:pt x="5" y="67"/>
                  </a:lnTo>
                  <a:lnTo>
                    <a:pt x="5" y="67"/>
                  </a:lnTo>
                  <a:lnTo>
                    <a:pt x="5" y="67"/>
                  </a:lnTo>
                  <a:lnTo>
                    <a:pt x="27" y="31"/>
                  </a:lnTo>
                  <a:lnTo>
                    <a:pt x="27" y="31"/>
                  </a:lnTo>
                  <a:lnTo>
                    <a:pt x="27" y="31"/>
                  </a:lnTo>
                  <a:lnTo>
                    <a:pt x="60" y="13"/>
                  </a:lnTo>
                  <a:lnTo>
                    <a:pt x="60" y="13"/>
                  </a:lnTo>
                  <a:lnTo>
                    <a:pt x="60" y="13"/>
                  </a:lnTo>
                  <a:lnTo>
                    <a:pt x="97" y="0"/>
                  </a:lnTo>
                  <a:lnTo>
                    <a:pt x="97" y="6"/>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658" name="Rectangle 34"/>
            <p:cNvSpPr>
              <a:spLocks noChangeArrowheads="1"/>
            </p:cNvSpPr>
            <p:nvPr/>
          </p:nvSpPr>
          <p:spPr bwMode="auto">
            <a:xfrm>
              <a:off x="1774" y="1476"/>
              <a:ext cx="283"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S</a:t>
              </a:r>
              <a:endParaRPr lang="en-US">
                <a:latin typeface="+mn-lt"/>
              </a:endParaRPr>
            </a:p>
          </p:txBody>
        </p:sp>
        <p:sp>
          <p:nvSpPr>
            <p:cNvPr id="538659" name="Rectangle 35"/>
            <p:cNvSpPr>
              <a:spLocks noChangeArrowheads="1"/>
            </p:cNvSpPr>
            <p:nvPr/>
          </p:nvSpPr>
          <p:spPr bwMode="auto">
            <a:xfrm>
              <a:off x="1820" y="2880"/>
              <a:ext cx="279" cy="86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G</a:t>
              </a:r>
            </a:p>
            <a:p>
              <a:pPr eaLnBrk="0" hangingPunct="0"/>
              <a:endParaRPr lang="en-US">
                <a:latin typeface="+mn-lt"/>
              </a:endParaRPr>
            </a:p>
          </p:txBody>
        </p:sp>
      </p:grpSp>
      <p:grpSp>
        <p:nvGrpSpPr>
          <p:cNvPr id="3" name="Group 36"/>
          <p:cNvGrpSpPr>
            <a:grpSpLocks/>
          </p:cNvGrpSpPr>
          <p:nvPr/>
        </p:nvGrpSpPr>
        <p:grpSpPr bwMode="auto">
          <a:xfrm>
            <a:off x="2692400" y="1862138"/>
            <a:ext cx="857250" cy="2634909"/>
            <a:chOff x="1390" y="1273"/>
            <a:chExt cx="1139" cy="2474"/>
          </a:xfrm>
        </p:grpSpPr>
        <p:sp>
          <p:nvSpPr>
            <p:cNvPr id="538661" name="Freeform 37"/>
            <p:cNvSpPr>
              <a:spLocks/>
            </p:cNvSpPr>
            <p:nvPr/>
          </p:nvSpPr>
          <p:spPr bwMode="auto">
            <a:xfrm>
              <a:off x="1393" y="1630"/>
              <a:ext cx="1121" cy="1650"/>
            </a:xfrm>
            <a:custGeom>
              <a:avLst/>
              <a:gdLst/>
              <a:ahLst/>
              <a:cxnLst>
                <a:cxn ang="0">
                  <a:pos x="0" y="0"/>
                </a:cxn>
                <a:cxn ang="0">
                  <a:pos x="5" y="690"/>
                </a:cxn>
                <a:cxn ang="0">
                  <a:pos x="21" y="978"/>
                </a:cxn>
                <a:cxn ang="0">
                  <a:pos x="53" y="1212"/>
                </a:cxn>
                <a:cxn ang="0">
                  <a:pos x="80" y="1314"/>
                </a:cxn>
                <a:cxn ang="0">
                  <a:pos x="112" y="1398"/>
                </a:cxn>
                <a:cxn ang="0">
                  <a:pos x="155" y="1476"/>
                </a:cxn>
                <a:cxn ang="0">
                  <a:pos x="208" y="1536"/>
                </a:cxn>
                <a:cxn ang="0">
                  <a:pos x="267" y="1584"/>
                </a:cxn>
                <a:cxn ang="0">
                  <a:pos x="342" y="1620"/>
                </a:cxn>
                <a:cxn ang="0">
                  <a:pos x="427" y="1644"/>
                </a:cxn>
                <a:cxn ang="0">
                  <a:pos x="523" y="1650"/>
                </a:cxn>
                <a:cxn ang="0">
                  <a:pos x="625" y="1644"/>
                </a:cxn>
                <a:cxn ang="0">
                  <a:pos x="710" y="1626"/>
                </a:cxn>
                <a:cxn ang="0">
                  <a:pos x="785" y="1602"/>
                </a:cxn>
                <a:cxn ang="0">
                  <a:pos x="854" y="1560"/>
                </a:cxn>
                <a:cxn ang="0">
                  <a:pos x="913" y="1506"/>
                </a:cxn>
                <a:cxn ang="0">
                  <a:pos x="961" y="1446"/>
                </a:cxn>
                <a:cxn ang="0">
                  <a:pos x="1004" y="1368"/>
                </a:cxn>
                <a:cxn ang="0">
                  <a:pos x="1036" y="1278"/>
                </a:cxn>
                <a:cxn ang="0">
                  <a:pos x="1084" y="1050"/>
                </a:cxn>
                <a:cxn ang="0">
                  <a:pos x="1111" y="768"/>
                </a:cxn>
                <a:cxn ang="0">
                  <a:pos x="1121" y="426"/>
                </a:cxn>
                <a:cxn ang="0">
                  <a:pos x="1121" y="24"/>
                </a:cxn>
                <a:cxn ang="0">
                  <a:pos x="0" y="0"/>
                </a:cxn>
              </a:cxnLst>
              <a:rect l="0" t="0" r="r" b="b"/>
              <a:pathLst>
                <a:path w="1121" h="1650">
                  <a:moveTo>
                    <a:pt x="0" y="0"/>
                  </a:moveTo>
                  <a:lnTo>
                    <a:pt x="5" y="690"/>
                  </a:lnTo>
                  <a:lnTo>
                    <a:pt x="21" y="978"/>
                  </a:lnTo>
                  <a:lnTo>
                    <a:pt x="53" y="1212"/>
                  </a:lnTo>
                  <a:lnTo>
                    <a:pt x="80" y="1314"/>
                  </a:lnTo>
                  <a:lnTo>
                    <a:pt x="112" y="1398"/>
                  </a:lnTo>
                  <a:lnTo>
                    <a:pt x="155" y="1476"/>
                  </a:lnTo>
                  <a:lnTo>
                    <a:pt x="208" y="1536"/>
                  </a:lnTo>
                  <a:lnTo>
                    <a:pt x="267" y="1584"/>
                  </a:lnTo>
                  <a:lnTo>
                    <a:pt x="342" y="1620"/>
                  </a:lnTo>
                  <a:lnTo>
                    <a:pt x="427" y="1644"/>
                  </a:lnTo>
                  <a:lnTo>
                    <a:pt x="523" y="1650"/>
                  </a:lnTo>
                  <a:lnTo>
                    <a:pt x="625" y="1644"/>
                  </a:lnTo>
                  <a:lnTo>
                    <a:pt x="710" y="1626"/>
                  </a:lnTo>
                  <a:lnTo>
                    <a:pt x="785" y="1602"/>
                  </a:lnTo>
                  <a:lnTo>
                    <a:pt x="854" y="1560"/>
                  </a:lnTo>
                  <a:lnTo>
                    <a:pt x="913" y="1506"/>
                  </a:lnTo>
                  <a:lnTo>
                    <a:pt x="961" y="1446"/>
                  </a:lnTo>
                  <a:lnTo>
                    <a:pt x="1004" y="1368"/>
                  </a:lnTo>
                  <a:lnTo>
                    <a:pt x="1036" y="1278"/>
                  </a:lnTo>
                  <a:lnTo>
                    <a:pt x="1084" y="1050"/>
                  </a:lnTo>
                  <a:lnTo>
                    <a:pt x="1111" y="768"/>
                  </a:lnTo>
                  <a:lnTo>
                    <a:pt x="1121" y="426"/>
                  </a:lnTo>
                  <a:lnTo>
                    <a:pt x="1121" y="24"/>
                  </a:lnTo>
                  <a:lnTo>
                    <a:pt x="0"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662" name="Freeform 38"/>
            <p:cNvSpPr>
              <a:spLocks/>
            </p:cNvSpPr>
            <p:nvPr/>
          </p:nvSpPr>
          <p:spPr bwMode="auto">
            <a:xfrm>
              <a:off x="1392" y="1630"/>
              <a:ext cx="1116" cy="1656"/>
            </a:xfrm>
            <a:custGeom>
              <a:avLst/>
              <a:gdLst/>
              <a:ahLst/>
              <a:cxnLst>
                <a:cxn ang="0">
                  <a:pos x="10" y="690"/>
                </a:cxn>
                <a:cxn ang="0">
                  <a:pos x="10" y="690"/>
                </a:cxn>
                <a:cxn ang="0">
                  <a:pos x="26" y="978"/>
                </a:cxn>
                <a:cxn ang="0">
                  <a:pos x="58" y="1212"/>
                </a:cxn>
                <a:cxn ang="0">
                  <a:pos x="58" y="1212"/>
                </a:cxn>
                <a:cxn ang="0">
                  <a:pos x="85" y="1314"/>
                </a:cxn>
                <a:cxn ang="0">
                  <a:pos x="117" y="1398"/>
                </a:cxn>
                <a:cxn ang="0">
                  <a:pos x="117" y="1398"/>
                </a:cxn>
                <a:cxn ang="0">
                  <a:pos x="160" y="1476"/>
                </a:cxn>
                <a:cxn ang="0">
                  <a:pos x="213" y="1536"/>
                </a:cxn>
                <a:cxn ang="0">
                  <a:pos x="213" y="1536"/>
                </a:cxn>
                <a:cxn ang="0">
                  <a:pos x="267" y="1584"/>
                </a:cxn>
                <a:cxn ang="0">
                  <a:pos x="342" y="1620"/>
                </a:cxn>
                <a:cxn ang="0">
                  <a:pos x="342" y="1620"/>
                </a:cxn>
                <a:cxn ang="0">
                  <a:pos x="427" y="1644"/>
                </a:cxn>
                <a:cxn ang="0">
                  <a:pos x="523" y="1650"/>
                </a:cxn>
                <a:cxn ang="0">
                  <a:pos x="523" y="1650"/>
                </a:cxn>
                <a:cxn ang="0">
                  <a:pos x="625" y="1644"/>
                </a:cxn>
                <a:cxn ang="0">
                  <a:pos x="710" y="1626"/>
                </a:cxn>
                <a:cxn ang="0">
                  <a:pos x="710" y="1626"/>
                </a:cxn>
                <a:cxn ang="0">
                  <a:pos x="785" y="1602"/>
                </a:cxn>
                <a:cxn ang="0">
                  <a:pos x="854" y="1560"/>
                </a:cxn>
                <a:cxn ang="0">
                  <a:pos x="854" y="1560"/>
                </a:cxn>
                <a:cxn ang="0">
                  <a:pos x="913" y="1506"/>
                </a:cxn>
                <a:cxn ang="0">
                  <a:pos x="961" y="1446"/>
                </a:cxn>
                <a:cxn ang="0">
                  <a:pos x="961" y="1446"/>
                </a:cxn>
                <a:cxn ang="0">
                  <a:pos x="1004" y="1368"/>
                </a:cxn>
                <a:cxn ang="0">
                  <a:pos x="1036" y="1278"/>
                </a:cxn>
                <a:cxn ang="0">
                  <a:pos x="1036" y="1278"/>
                </a:cxn>
                <a:cxn ang="0">
                  <a:pos x="1084" y="1050"/>
                </a:cxn>
                <a:cxn ang="0">
                  <a:pos x="1111" y="768"/>
                </a:cxn>
                <a:cxn ang="0">
                  <a:pos x="1116" y="768"/>
                </a:cxn>
                <a:cxn ang="0">
                  <a:pos x="1089" y="1050"/>
                </a:cxn>
                <a:cxn ang="0">
                  <a:pos x="1089" y="1050"/>
                </a:cxn>
                <a:cxn ang="0">
                  <a:pos x="1041" y="1278"/>
                </a:cxn>
                <a:cxn ang="0">
                  <a:pos x="1009" y="1368"/>
                </a:cxn>
                <a:cxn ang="0">
                  <a:pos x="1009" y="1374"/>
                </a:cxn>
                <a:cxn ang="0">
                  <a:pos x="967" y="1452"/>
                </a:cxn>
                <a:cxn ang="0">
                  <a:pos x="918" y="1512"/>
                </a:cxn>
                <a:cxn ang="0">
                  <a:pos x="918" y="1512"/>
                </a:cxn>
                <a:cxn ang="0">
                  <a:pos x="860" y="1566"/>
                </a:cxn>
                <a:cxn ang="0">
                  <a:pos x="785" y="1608"/>
                </a:cxn>
                <a:cxn ang="0">
                  <a:pos x="785" y="1608"/>
                </a:cxn>
                <a:cxn ang="0">
                  <a:pos x="710" y="1632"/>
                </a:cxn>
                <a:cxn ang="0">
                  <a:pos x="625" y="1650"/>
                </a:cxn>
                <a:cxn ang="0">
                  <a:pos x="625" y="1650"/>
                </a:cxn>
                <a:cxn ang="0">
                  <a:pos x="523" y="1656"/>
                </a:cxn>
                <a:cxn ang="0">
                  <a:pos x="427" y="1650"/>
                </a:cxn>
                <a:cxn ang="0">
                  <a:pos x="427" y="1650"/>
                </a:cxn>
                <a:cxn ang="0">
                  <a:pos x="342" y="1626"/>
                </a:cxn>
                <a:cxn ang="0">
                  <a:pos x="267" y="1590"/>
                </a:cxn>
                <a:cxn ang="0">
                  <a:pos x="267" y="1590"/>
                </a:cxn>
                <a:cxn ang="0">
                  <a:pos x="208" y="1542"/>
                </a:cxn>
                <a:cxn ang="0">
                  <a:pos x="155" y="1482"/>
                </a:cxn>
                <a:cxn ang="0">
                  <a:pos x="155" y="1482"/>
                </a:cxn>
                <a:cxn ang="0">
                  <a:pos x="112" y="1404"/>
                </a:cxn>
                <a:cxn ang="0">
                  <a:pos x="80" y="1314"/>
                </a:cxn>
                <a:cxn ang="0">
                  <a:pos x="80" y="1314"/>
                </a:cxn>
                <a:cxn ang="0">
                  <a:pos x="53" y="1212"/>
                </a:cxn>
                <a:cxn ang="0">
                  <a:pos x="21" y="978"/>
                </a:cxn>
                <a:cxn ang="0">
                  <a:pos x="21" y="978"/>
                </a:cxn>
                <a:cxn ang="0">
                  <a:pos x="5" y="690"/>
                </a:cxn>
                <a:cxn ang="0">
                  <a:pos x="0" y="0"/>
                </a:cxn>
              </a:cxnLst>
              <a:rect l="0" t="0" r="r" b="b"/>
              <a:pathLst>
                <a:path w="1116" h="1656">
                  <a:moveTo>
                    <a:pt x="5" y="0"/>
                  </a:moveTo>
                  <a:lnTo>
                    <a:pt x="10" y="690"/>
                  </a:lnTo>
                  <a:lnTo>
                    <a:pt x="10" y="690"/>
                  </a:lnTo>
                  <a:lnTo>
                    <a:pt x="10" y="690"/>
                  </a:lnTo>
                  <a:lnTo>
                    <a:pt x="26" y="978"/>
                  </a:lnTo>
                  <a:lnTo>
                    <a:pt x="26" y="978"/>
                  </a:lnTo>
                  <a:lnTo>
                    <a:pt x="26" y="978"/>
                  </a:lnTo>
                  <a:lnTo>
                    <a:pt x="58" y="1212"/>
                  </a:lnTo>
                  <a:lnTo>
                    <a:pt x="58" y="1212"/>
                  </a:lnTo>
                  <a:lnTo>
                    <a:pt x="58" y="1212"/>
                  </a:lnTo>
                  <a:lnTo>
                    <a:pt x="85" y="1314"/>
                  </a:lnTo>
                  <a:lnTo>
                    <a:pt x="85" y="1314"/>
                  </a:lnTo>
                  <a:lnTo>
                    <a:pt x="85" y="1314"/>
                  </a:lnTo>
                  <a:lnTo>
                    <a:pt x="117" y="1398"/>
                  </a:lnTo>
                  <a:lnTo>
                    <a:pt x="117" y="1398"/>
                  </a:lnTo>
                  <a:lnTo>
                    <a:pt x="117" y="1398"/>
                  </a:lnTo>
                  <a:lnTo>
                    <a:pt x="160" y="1476"/>
                  </a:lnTo>
                  <a:lnTo>
                    <a:pt x="160" y="1476"/>
                  </a:lnTo>
                  <a:lnTo>
                    <a:pt x="160" y="1476"/>
                  </a:lnTo>
                  <a:lnTo>
                    <a:pt x="213" y="1536"/>
                  </a:lnTo>
                  <a:lnTo>
                    <a:pt x="213" y="1536"/>
                  </a:lnTo>
                  <a:lnTo>
                    <a:pt x="213" y="1536"/>
                  </a:lnTo>
                  <a:lnTo>
                    <a:pt x="272" y="1584"/>
                  </a:lnTo>
                  <a:lnTo>
                    <a:pt x="267" y="1584"/>
                  </a:lnTo>
                  <a:lnTo>
                    <a:pt x="267" y="1584"/>
                  </a:lnTo>
                  <a:lnTo>
                    <a:pt x="342" y="1620"/>
                  </a:lnTo>
                  <a:lnTo>
                    <a:pt x="342" y="1620"/>
                  </a:lnTo>
                  <a:lnTo>
                    <a:pt x="342" y="1620"/>
                  </a:lnTo>
                  <a:lnTo>
                    <a:pt x="427" y="1644"/>
                  </a:lnTo>
                  <a:lnTo>
                    <a:pt x="427" y="1644"/>
                  </a:lnTo>
                  <a:lnTo>
                    <a:pt x="427" y="1644"/>
                  </a:lnTo>
                  <a:lnTo>
                    <a:pt x="523" y="1650"/>
                  </a:lnTo>
                  <a:lnTo>
                    <a:pt x="523" y="1650"/>
                  </a:lnTo>
                  <a:lnTo>
                    <a:pt x="523" y="1650"/>
                  </a:lnTo>
                  <a:lnTo>
                    <a:pt x="625" y="1644"/>
                  </a:lnTo>
                  <a:lnTo>
                    <a:pt x="625" y="1644"/>
                  </a:lnTo>
                  <a:lnTo>
                    <a:pt x="625" y="1644"/>
                  </a:lnTo>
                  <a:lnTo>
                    <a:pt x="710" y="1626"/>
                  </a:lnTo>
                  <a:lnTo>
                    <a:pt x="710" y="1626"/>
                  </a:lnTo>
                  <a:lnTo>
                    <a:pt x="710" y="1626"/>
                  </a:lnTo>
                  <a:lnTo>
                    <a:pt x="785" y="1602"/>
                  </a:lnTo>
                  <a:lnTo>
                    <a:pt x="785" y="1602"/>
                  </a:lnTo>
                  <a:lnTo>
                    <a:pt x="785" y="1602"/>
                  </a:lnTo>
                  <a:lnTo>
                    <a:pt x="854" y="1560"/>
                  </a:lnTo>
                  <a:lnTo>
                    <a:pt x="854" y="1560"/>
                  </a:lnTo>
                  <a:lnTo>
                    <a:pt x="854" y="1560"/>
                  </a:lnTo>
                  <a:lnTo>
                    <a:pt x="913" y="1506"/>
                  </a:lnTo>
                  <a:lnTo>
                    <a:pt x="913" y="1506"/>
                  </a:lnTo>
                  <a:lnTo>
                    <a:pt x="913" y="1506"/>
                  </a:lnTo>
                  <a:lnTo>
                    <a:pt x="961" y="1446"/>
                  </a:lnTo>
                  <a:lnTo>
                    <a:pt x="961" y="1446"/>
                  </a:lnTo>
                  <a:lnTo>
                    <a:pt x="961" y="1446"/>
                  </a:lnTo>
                  <a:lnTo>
                    <a:pt x="1004" y="1368"/>
                  </a:lnTo>
                  <a:lnTo>
                    <a:pt x="1004" y="1368"/>
                  </a:lnTo>
                  <a:lnTo>
                    <a:pt x="1004" y="1368"/>
                  </a:lnTo>
                  <a:lnTo>
                    <a:pt x="1036" y="1278"/>
                  </a:lnTo>
                  <a:lnTo>
                    <a:pt x="1036" y="1278"/>
                  </a:lnTo>
                  <a:lnTo>
                    <a:pt x="1036" y="1278"/>
                  </a:lnTo>
                  <a:lnTo>
                    <a:pt x="1084" y="1050"/>
                  </a:lnTo>
                  <a:lnTo>
                    <a:pt x="1084" y="1050"/>
                  </a:lnTo>
                  <a:lnTo>
                    <a:pt x="1084" y="1050"/>
                  </a:lnTo>
                  <a:lnTo>
                    <a:pt x="1111" y="768"/>
                  </a:lnTo>
                  <a:lnTo>
                    <a:pt x="1111" y="768"/>
                  </a:lnTo>
                  <a:lnTo>
                    <a:pt x="1116" y="768"/>
                  </a:lnTo>
                  <a:lnTo>
                    <a:pt x="1116" y="768"/>
                  </a:lnTo>
                  <a:lnTo>
                    <a:pt x="1089" y="1050"/>
                  </a:lnTo>
                  <a:lnTo>
                    <a:pt x="1089" y="1050"/>
                  </a:lnTo>
                  <a:lnTo>
                    <a:pt x="1089" y="1050"/>
                  </a:lnTo>
                  <a:lnTo>
                    <a:pt x="1041" y="1278"/>
                  </a:lnTo>
                  <a:lnTo>
                    <a:pt x="1041" y="1278"/>
                  </a:lnTo>
                  <a:lnTo>
                    <a:pt x="1041" y="1278"/>
                  </a:lnTo>
                  <a:lnTo>
                    <a:pt x="1009" y="1368"/>
                  </a:lnTo>
                  <a:lnTo>
                    <a:pt x="1009" y="1368"/>
                  </a:lnTo>
                  <a:lnTo>
                    <a:pt x="1009" y="1374"/>
                  </a:lnTo>
                  <a:lnTo>
                    <a:pt x="967" y="1452"/>
                  </a:lnTo>
                  <a:lnTo>
                    <a:pt x="967" y="1452"/>
                  </a:lnTo>
                  <a:lnTo>
                    <a:pt x="967" y="1452"/>
                  </a:lnTo>
                  <a:lnTo>
                    <a:pt x="918" y="1512"/>
                  </a:lnTo>
                  <a:lnTo>
                    <a:pt x="918" y="1512"/>
                  </a:lnTo>
                  <a:lnTo>
                    <a:pt x="918" y="1512"/>
                  </a:lnTo>
                  <a:lnTo>
                    <a:pt x="860" y="1566"/>
                  </a:lnTo>
                  <a:lnTo>
                    <a:pt x="860" y="1566"/>
                  </a:lnTo>
                  <a:lnTo>
                    <a:pt x="854" y="1566"/>
                  </a:lnTo>
                  <a:lnTo>
                    <a:pt x="785" y="1608"/>
                  </a:lnTo>
                  <a:lnTo>
                    <a:pt x="785" y="1608"/>
                  </a:lnTo>
                  <a:lnTo>
                    <a:pt x="785" y="1608"/>
                  </a:lnTo>
                  <a:lnTo>
                    <a:pt x="710" y="1632"/>
                  </a:lnTo>
                  <a:lnTo>
                    <a:pt x="710" y="1632"/>
                  </a:lnTo>
                  <a:lnTo>
                    <a:pt x="710" y="1632"/>
                  </a:lnTo>
                  <a:lnTo>
                    <a:pt x="625" y="1650"/>
                  </a:lnTo>
                  <a:lnTo>
                    <a:pt x="625" y="1650"/>
                  </a:lnTo>
                  <a:lnTo>
                    <a:pt x="625" y="1650"/>
                  </a:lnTo>
                  <a:lnTo>
                    <a:pt x="523" y="1656"/>
                  </a:lnTo>
                  <a:lnTo>
                    <a:pt x="523" y="1656"/>
                  </a:lnTo>
                  <a:lnTo>
                    <a:pt x="523" y="1656"/>
                  </a:lnTo>
                  <a:lnTo>
                    <a:pt x="427" y="1650"/>
                  </a:lnTo>
                  <a:lnTo>
                    <a:pt x="427" y="1650"/>
                  </a:lnTo>
                  <a:lnTo>
                    <a:pt x="427" y="1650"/>
                  </a:lnTo>
                  <a:lnTo>
                    <a:pt x="342" y="1626"/>
                  </a:lnTo>
                  <a:lnTo>
                    <a:pt x="342" y="1626"/>
                  </a:lnTo>
                  <a:lnTo>
                    <a:pt x="342" y="1626"/>
                  </a:lnTo>
                  <a:lnTo>
                    <a:pt x="267" y="1590"/>
                  </a:lnTo>
                  <a:lnTo>
                    <a:pt x="267" y="1590"/>
                  </a:lnTo>
                  <a:lnTo>
                    <a:pt x="267" y="1590"/>
                  </a:lnTo>
                  <a:lnTo>
                    <a:pt x="208" y="1542"/>
                  </a:lnTo>
                  <a:lnTo>
                    <a:pt x="208" y="1542"/>
                  </a:lnTo>
                  <a:lnTo>
                    <a:pt x="208" y="1542"/>
                  </a:lnTo>
                  <a:lnTo>
                    <a:pt x="155" y="1482"/>
                  </a:lnTo>
                  <a:lnTo>
                    <a:pt x="155" y="1482"/>
                  </a:lnTo>
                  <a:lnTo>
                    <a:pt x="155" y="1482"/>
                  </a:lnTo>
                  <a:lnTo>
                    <a:pt x="112" y="1404"/>
                  </a:lnTo>
                  <a:lnTo>
                    <a:pt x="112" y="1404"/>
                  </a:lnTo>
                  <a:lnTo>
                    <a:pt x="112" y="1398"/>
                  </a:lnTo>
                  <a:lnTo>
                    <a:pt x="80" y="1314"/>
                  </a:lnTo>
                  <a:lnTo>
                    <a:pt x="80" y="1314"/>
                  </a:lnTo>
                  <a:lnTo>
                    <a:pt x="80" y="1314"/>
                  </a:lnTo>
                  <a:lnTo>
                    <a:pt x="53" y="1212"/>
                  </a:lnTo>
                  <a:lnTo>
                    <a:pt x="53" y="1212"/>
                  </a:lnTo>
                  <a:lnTo>
                    <a:pt x="53" y="1212"/>
                  </a:lnTo>
                  <a:lnTo>
                    <a:pt x="21" y="978"/>
                  </a:lnTo>
                  <a:lnTo>
                    <a:pt x="21" y="978"/>
                  </a:lnTo>
                  <a:lnTo>
                    <a:pt x="21" y="978"/>
                  </a:lnTo>
                  <a:lnTo>
                    <a:pt x="5" y="690"/>
                  </a:lnTo>
                  <a:lnTo>
                    <a:pt x="5" y="690"/>
                  </a:lnTo>
                  <a:lnTo>
                    <a:pt x="5" y="690"/>
                  </a:lnTo>
                  <a:lnTo>
                    <a:pt x="0" y="0"/>
                  </a:lnTo>
                  <a:lnTo>
                    <a:pt x="5"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663" name="Freeform 39"/>
            <p:cNvSpPr>
              <a:spLocks/>
            </p:cNvSpPr>
            <p:nvPr/>
          </p:nvSpPr>
          <p:spPr bwMode="auto">
            <a:xfrm>
              <a:off x="1395" y="1590"/>
              <a:ext cx="1112" cy="1245"/>
            </a:xfrm>
            <a:custGeom>
              <a:avLst/>
              <a:gdLst/>
              <a:ahLst/>
              <a:cxnLst>
                <a:cxn ang="0">
                  <a:pos x="0" y="0"/>
                </a:cxn>
                <a:cxn ang="0">
                  <a:pos x="6" y="525"/>
                </a:cxn>
                <a:cxn ang="0">
                  <a:pos x="17" y="739"/>
                </a:cxn>
                <a:cxn ang="0">
                  <a:pos x="55" y="916"/>
                </a:cxn>
                <a:cxn ang="0">
                  <a:pos x="76" y="989"/>
                </a:cxn>
                <a:cxn ang="0">
                  <a:pos x="109" y="1056"/>
                </a:cxn>
                <a:cxn ang="0">
                  <a:pos x="152" y="1111"/>
                </a:cxn>
                <a:cxn ang="0">
                  <a:pos x="206" y="1160"/>
                </a:cxn>
                <a:cxn ang="0">
                  <a:pos x="266" y="1196"/>
                </a:cxn>
                <a:cxn ang="0">
                  <a:pos x="337" y="1221"/>
                </a:cxn>
                <a:cxn ang="0">
                  <a:pos x="521" y="1245"/>
                </a:cxn>
                <a:cxn ang="0">
                  <a:pos x="706" y="1227"/>
                </a:cxn>
                <a:cxn ang="0">
                  <a:pos x="782" y="1208"/>
                </a:cxn>
                <a:cxn ang="0">
                  <a:pos x="847" y="1178"/>
                </a:cxn>
                <a:cxn ang="0">
                  <a:pos x="906" y="1135"/>
                </a:cxn>
                <a:cxn ang="0">
                  <a:pos x="955" y="1086"/>
                </a:cxn>
                <a:cxn ang="0">
                  <a:pos x="993" y="1031"/>
                </a:cxn>
                <a:cxn ang="0">
                  <a:pos x="1026" y="964"/>
                </a:cxn>
                <a:cxn ang="0">
                  <a:pos x="1074" y="794"/>
                </a:cxn>
                <a:cxn ang="0">
                  <a:pos x="1102" y="586"/>
                </a:cxn>
                <a:cxn ang="0">
                  <a:pos x="1112" y="324"/>
                </a:cxn>
                <a:cxn ang="0">
                  <a:pos x="1112" y="25"/>
                </a:cxn>
                <a:cxn ang="0">
                  <a:pos x="0" y="0"/>
                </a:cxn>
              </a:cxnLst>
              <a:rect l="0" t="0" r="r" b="b"/>
              <a:pathLst>
                <a:path w="1112" h="1245">
                  <a:moveTo>
                    <a:pt x="0" y="0"/>
                  </a:moveTo>
                  <a:lnTo>
                    <a:pt x="6" y="525"/>
                  </a:lnTo>
                  <a:lnTo>
                    <a:pt x="17" y="739"/>
                  </a:lnTo>
                  <a:lnTo>
                    <a:pt x="55" y="916"/>
                  </a:lnTo>
                  <a:lnTo>
                    <a:pt x="76" y="989"/>
                  </a:lnTo>
                  <a:lnTo>
                    <a:pt x="109" y="1056"/>
                  </a:lnTo>
                  <a:lnTo>
                    <a:pt x="152" y="1111"/>
                  </a:lnTo>
                  <a:lnTo>
                    <a:pt x="206" y="1160"/>
                  </a:lnTo>
                  <a:lnTo>
                    <a:pt x="266" y="1196"/>
                  </a:lnTo>
                  <a:lnTo>
                    <a:pt x="337" y="1221"/>
                  </a:lnTo>
                  <a:lnTo>
                    <a:pt x="521" y="1245"/>
                  </a:lnTo>
                  <a:lnTo>
                    <a:pt x="706" y="1227"/>
                  </a:lnTo>
                  <a:lnTo>
                    <a:pt x="782" y="1208"/>
                  </a:lnTo>
                  <a:lnTo>
                    <a:pt x="847" y="1178"/>
                  </a:lnTo>
                  <a:lnTo>
                    <a:pt x="906" y="1135"/>
                  </a:lnTo>
                  <a:lnTo>
                    <a:pt x="955" y="1086"/>
                  </a:lnTo>
                  <a:lnTo>
                    <a:pt x="993" y="1031"/>
                  </a:lnTo>
                  <a:lnTo>
                    <a:pt x="1026" y="964"/>
                  </a:lnTo>
                  <a:lnTo>
                    <a:pt x="1074" y="794"/>
                  </a:lnTo>
                  <a:lnTo>
                    <a:pt x="1102" y="586"/>
                  </a:lnTo>
                  <a:lnTo>
                    <a:pt x="1112" y="324"/>
                  </a:lnTo>
                  <a:lnTo>
                    <a:pt x="1112" y="25"/>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64" name="Rectangle 40"/>
            <p:cNvSpPr>
              <a:spLocks noChangeArrowheads="1"/>
            </p:cNvSpPr>
            <p:nvPr/>
          </p:nvSpPr>
          <p:spPr bwMode="auto">
            <a:xfrm>
              <a:off x="1395" y="1590"/>
              <a:ext cx="6" cy="1"/>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65" name="Freeform 41"/>
            <p:cNvSpPr>
              <a:spLocks/>
            </p:cNvSpPr>
            <p:nvPr/>
          </p:nvSpPr>
          <p:spPr bwMode="auto">
            <a:xfrm>
              <a:off x="1395" y="1590"/>
              <a:ext cx="1107" cy="1251"/>
            </a:xfrm>
            <a:custGeom>
              <a:avLst/>
              <a:gdLst/>
              <a:ahLst/>
              <a:cxnLst>
                <a:cxn ang="0">
                  <a:pos x="11" y="525"/>
                </a:cxn>
                <a:cxn ang="0">
                  <a:pos x="11" y="525"/>
                </a:cxn>
                <a:cxn ang="0">
                  <a:pos x="22" y="739"/>
                </a:cxn>
                <a:cxn ang="0">
                  <a:pos x="60" y="916"/>
                </a:cxn>
                <a:cxn ang="0">
                  <a:pos x="60" y="916"/>
                </a:cxn>
                <a:cxn ang="0">
                  <a:pos x="82" y="989"/>
                </a:cxn>
                <a:cxn ang="0">
                  <a:pos x="114" y="1056"/>
                </a:cxn>
                <a:cxn ang="0">
                  <a:pos x="114" y="1056"/>
                </a:cxn>
                <a:cxn ang="0">
                  <a:pos x="158" y="1111"/>
                </a:cxn>
                <a:cxn ang="0">
                  <a:pos x="212" y="1160"/>
                </a:cxn>
                <a:cxn ang="0">
                  <a:pos x="206" y="1160"/>
                </a:cxn>
                <a:cxn ang="0">
                  <a:pos x="266" y="1196"/>
                </a:cxn>
                <a:cxn ang="0">
                  <a:pos x="337" y="1221"/>
                </a:cxn>
                <a:cxn ang="0">
                  <a:pos x="337" y="1221"/>
                </a:cxn>
                <a:cxn ang="0">
                  <a:pos x="521" y="1245"/>
                </a:cxn>
                <a:cxn ang="0">
                  <a:pos x="706" y="1227"/>
                </a:cxn>
                <a:cxn ang="0">
                  <a:pos x="706" y="1227"/>
                </a:cxn>
                <a:cxn ang="0">
                  <a:pos x="782" y="1208"/>
                </a:cxn>
                <a:cxn ang="0">
                  <a:pos x="847" y="1178"/>
                </a:cxn>
                <a:cxn ang="0">
                  <a:pos x="847" y="1178"/>
                </a:cxn>
                <a:cxn ang="0">
                  <a:pos x="906" y="1135"/>
                </a:cxn>
                <a:cxn ang="0">
                  <a:pos x="955" y="1086"/>
                </a:cxn>
                <a:cxn ang="0">
                  <a:pos x="955" y="1086"/>
                </a:cxn>
                <a:cxn ang="0">
                  <a:pos x="993" y="1031"/>
                </a:cxn>
                <a:cxn ang="0">
                  <a:pos x="1026" y="964"/>
                </a:cxn>
                <a:cxn ang="0">
                  <a:pos x="1026" y="964"/>
                </a:cxn>
                <a:cxn ang="0">
                  <a:pos x="1074" y="794"/>
                </a:cxn>
                <a:cxn ang="0">
                  <a:pos x="1102" y="586"/>
                </a:cxn>
                <a:cxn ang="0">
                  <a:pos x="1107" y="586"/>
                </a:cxn>
                <a:cxn ang="0">
                  <a:pos x="1080" y="794"/>
                </a:cxn>
                <a:cxn ang="0">
                  <a:pos x="1080" y="794"/>
                </a:cxn>
                <a:cxn ang="0">
                  <a:pos x="1031" y="964"/>
                </a:cxn>
                <a:cxn ang="0">
                  <a:pos x="999" y="1031"/>
                </a:cxn>
                <a:cxn ang="0">
                  <a:pos x="999" y="1038"/>
                </a:cxn>
                <a:cxn ang="0">
                  <a:pos x="961" y="1092"/>
                </a:cxn>
                <a:cxn ang="0">
                  <a:pos x="912" y="1141"/>
                </a:cxn>
                <a:cxn ang="0">
                  <a:pos x="912" y="1141"/>
                </a:cxn>
                <a:cxn ang="0">
                  <a:pos x="852" y="1184"/>
                </a:cxn>
                <a:cxn ang="0">
                  <a:pos x="782" y="1214"/>
                </a:cxn>
                <a:cxn ang="0">
                  <a:pos x="782" y="1214"/>
                </a:cxn>
                <a:cxn ang="0">
                  <a:pos x="706" y="1233"/>
                </a:cxn>
                <a:cxn ang="0">
                  <a:pos x="521" y="1251"/>
                </a:cxn>
                <a:cxn ang="0">
                  <a:pos x="521" y="1251"/>
                </a:cxn>
                <a:cxn ang="0">
                  <a:pos x="337" y="1227"/>
                </a:cxn>
                <a:cxn ang="0">
                  <a:pos x="266" y="1202"/>
                </a:cxn>
                <a:cxn ang="0">
                  <a:pos x="266" y="1202"/>
                </a:cxn>
                <a:cxn ang="0">
                  <a:pos x="206" y="1166"/>
                </a:cxn>
                <a:cxn ang="0">
                  <a:pos x="152" y="1117"/>
                </a:cxn>
                <a:cxn ang="0">
                  <a:pos x="152" y="1117"/>
                </a:cxn>
                <a:cxn ang="0">
                  <a:pos x="109" y="1062"/>
                </a:cxn>
                <a:cxn ang="0">
                  <a:pos x="76" y="989"/>
                </a:cxn>
                <a:cxn ang="0">
                  <a:pos x="76" y="989"/>
                </a:cxn>
                <a:cxn ang="0">
                  <a:pos x="55" y="916"/>
                </a:cxn>
                <a:cxn ang="0">
                  <a:pos x="17" y="739"/>
                </a:cxn>
                <a:cxn ang="0">
                  <a:pos x="17" y="739"/>
                </a:cxn>
                <a:cxn ang="0">
                  <a:pos x="6" y="525"/>
                </a:cxn>
                <a:cxn ang="0">
                  <a:pos x="0" y="0"/>
                </a:cxn>
              </a:cxnLst>
              <a:rect l="0" t="0" r="r" b="b"/>
              <a:pathLst>
                <a:path w="1107" h="1251">
                  <a:moveTo>
                    <a:pt x="6" y="0"/>
                  </a:moveTo>
                  <a:lnTo>
                    <a:pt x="11" y="525"/>
                  </a:lnTo>
                  <a:lnTo>
                    <a:pt x="11" y="525"/>
                  </a:lnTo>
                  <a:lnTo>
                    <a:pt x="11" y="525"/>
                  </a:lnTo>
                  <a:lnTo>
                    <a:pt x="22" y="739"/>
                  </a:lnTo>
                  <a:lnTo>
                    <a:pt x="22" y="739"/>
                  </a:lnTo>
                  <a:lnTo>
                    <a:pt x="22" y="739"/>
                  </a:lnTo>
                  <a:lnTo>
                    <a:pt x="60" y="916"/>
                  </a:lnTo>
                  <a:lnTo>
                    <a:pt x="60" y="916"/>
                  </a:lnTo>
                  <a:lnTo>
                    <a:pt x="60" y="916"/>
                  </a:lnTo>
                  <a:lnTo>
                    <a:pt x="82" y="989"/>
                  </a:lnTo>
                  <a:lnTo>
                    <a:pt x="82" y="989"/>
                  </a:lnTo>
                  <a:lnTo>
                    <a:pt x="82" y="989"/>
                  </a:lnTo>
                  <a:lnTo>
                    <a:pt x="114" y="1056"/>
                  </a:lnTo>
                  <a:lnTo>
                    <a:pt x="114" y="1056"/>
                  </a:lnTo>
                  <a:lnTo>
                    <a:pt x="114" y="1056"/>
                  </a:lnTo>
                  <a:lnTo>
                    <a:pt x="158" y="1111"/>
                  </a:lnTo>
                  <a:lnTo>
                    <a:pt x="158" y="1111"/>
                  </a:lnTo>
                  <a:lnTo>
                    <a:pt x="158" y="1111"/>
                  </a:lnTo>
                  <a:lnTo>
                    <a:pt x="212" y="1160"/>
                  </a:lnTo>
                  <a:lnTo>
                    <a:pt x="206" y="1160"/>
                  </a:lnTo>
                  <a:lnTo>
                    <a:pt x="206" y="1160"/>
                  </a:lnTo>
                  <a:lnTo>
                    <a:pt x="266" y="1196"/>
                  </a:lnTo>
                  <a:lnTo>
                    <a:pt x="266" y="1196"/>
                  </a:lnTo>
                  <a:lnTo>
                    <a:pt x="266" y="1196"/>
                  </a:lnTo>
                  <a:lnTo>
                    <a:pt x="337" y="1221"/>
                  </a:lnTo>
                  <a:lnTo>
                    <a:pt x="337" y="1221"/>
                  </a:lnTo>
                  <a:lnTo>
                    <a:pt x="337" y="1221"/>
                  </a:lnTo>
                  <a:lnTo>
                    <a:pt x="521" y="1245"/>
                  </a:lnTo>
                  <a:lnTo>
                    <a:pt x="521" y="1245"/>
                  </a:lnTo>
                  <a:lnTo>
                    <a:pt x="521" y="1245"/>
                  </a:lnTo>
                  <a:lnTo>
                    <a:pt x="706" y="1227"/>
                  </a:lnTo>
                  <a:lnTo>
                    <a:pt x="706" y="1227"/>
                  </a:lnTo>
                  <a:lnTo>
                    <a:pt x="706" y="1227"/>
                  </a:lnTo>
                  <a:lnTo>
                    <a:pt x="782" y="1208"/>
                  </a:lnTo>
                  <a:lnTo>
                    <a:pt x="782" y="1208"/>
                  </a:lnTo>
                  <a:lnTo>
                    <a:pt x="782" y="1208"/>
                  </a:lnTo>
                  <a:lnTo>
                    <a:pt x="847" y="1178"/>
                  </a:lnTo>
                  <a:lnTo>
                    <a:pt x="847" y="1178"/>
                  </a:lnTo>
                  <a:lnTo>
                    <a:pt x="847" y="1178"/>
                  </a:lnTo>
                  <a:lnTo>
                    <a:pt x="906" y="1135"/>
                  </a:lnTo>
                  <a:lnTo>
                    <a:pt x="906" y="1135"/>
                  </a:lnTo>
                  <a:lnTo>
                    <a:pt x="906" y="1135"/>
                  </a:lnTo>
                  <a:lnTo>
                    <a:pt x="955" y="1086"/>
                  </a:lnTo>
                  <a:lnTo>
                    <a:pt x="955" y="1086"/>
                  </a:lnTo>
                  <a:lnTo>
                    <a:pt x="955" y="1086"/>
                  </a:lnTo>
                  <a:lnTo>
                    <a:pt x="993" y="1031"/>
                  </a:lnTo>
                  <a:lnTo>
                    <a:pt x="993" y="1031"/>
                  </a:lnTo>
                  <a:lnTo>
                    <a:pt x="993" y="1031"/>
                  </a:lnTo>
                  <a:lnTo>
                    <a:pt x="1026" y="964"/>
                  </a:lnTo>
                  <a:lnTo>
                    <a:pt x="1026" y="964"/>
                  </a:lnTo>
                  <a:lnTo>
                    <a:pt x="1026" y="964"/>
                  </a:lnTo>
                  <a:lnTo>
                    <a:pt x="1074" y="794"/>
                  </a:lnTo>
                  <a:lnTo>
                    <a:pt x="1074" y="794"/>
                  </a:lnTo>
                  <a:lnTo>
                    <a:pt x="1074" y="794"/>
                  </a:lnTo>
                  <a:lnTo>
                    <a:pt x="1102" y="586"/>
                  </a:lnTo>
                  <a:lnTo>
                    <a:pt x="1102" y="586"/>
                  </a:lnTo>
                  <a:lnTo>
                    <a:pt x="1107" y="586"/>
                  </a:lnTo>
                  <a:lnTo>
                    <a:pt x="1107" y="586"/>
                  </a:lnTo>
                  <a:lnTo>
                    <a:pt x="1080" y="794"/>
                  </a:lnTo>
                  <a:lnTo>
                    <a:pt x="1080" y="794"/>
                  </a:lnTo>
                  <a:lnTo>
                    <a:pt x="1080" y="794"/>
                  </a:lnTo>
                  <a:lnTo>
                    <a:pt x="1031" y="964"/>
                  </a:lnTo>
                  <a:lnTo>
                    <a:pt x="1031" y="964"/>
                  </a:lnTo>
                  <a:lnTo>
                    <a:pt x="1031" y="964"/>
                  </a:lnTo>
                  <a:lnTo>
                    <a:pt x="999" y="1031"/>
                  </a:lnTo>
                  <a:lnTo>
                    <a:pt x="999" y="1031"/>
                  </a:lnTo>
                  <a:lnTo>
                    <a:pt x="999" y="1038"/>
                  </a:lnTo>
                  <a:lnTo>
                    <a:pt x="961" y="1092"/>
                  </a:lnTo>
                  <a:lnTo>
                    <a:pt x="961" y="1092"/>
                  </a:lnTo>
                  <a:lnTo>
                    <a:pt x="961" y="1092"/>
                  </a:lnTo>
                  <a:lnTo>
                    <a:pt x="912" y="1141"/>
                  </a:lnTo>
                  <a:lnTo>
                    <a:pt x="912" y="1141"/>
                  </a:lnTo>
                  <a:lnTo>
                    <a:pt x="912" y="1141"/>
                  </a:lnTo>
                  <a:lnTo>
                    <a:pt x="852" y="1184"/>
                  </a:lnTo>
                  <a:lnTo>
                    <a:pt x="852" y="1184"/>
                  </a:lnTo>
                  <a:lnTo>
                    <a:pt x="847" y="1184"/>
                  </a:lnTo>
                  <a:lnTo>
                    <a:pt x="782" y="1214"/>
                  </a:lnTo>
                  <a:lnTo>
                    <a:pt x="782" y="1214"/>
                  </a:lnTo>
                  <a:lnTo>
                    <a:pt x="782" y="1214"/>
                  </a:lnTo>
                  <a:lnTo>
                    <a:pt x="706" y="1233"/>
                  </a:lnTo>
                  <a:lnTo>
                    <a:pt x="706" y="1233"/>
                  </a:lnTo>
                  <a:lnTo>
                    <a:pt x="706" y="1233"/>
                  </a:lnTo>
                  <a:lnTo>
                    <a:pt x="521" y="1251"/>
                  </a:lnTo>
                  <a:lnTo>
                    <a:pt x="521" y="1251"/>
                  </a:lnTo>
                  <a:lnTo>
                    <a:pt x="521" y="1251"/>
                  </a:lnTo>
                  <a:lnTo>
                    <a:pt x="337" y="1227"/>
                  </a:lnTo>
                  <a:lnTo>
                    <a:pt x="337" y="1227"/>
                  </a:lnTo>
                  <a:lnTo>
                    <a:pt x="337" y="1227"/>
                  </a:lnTo>
                  <a:lnTo>
                    <a:pt x="266" y="1202"/>
                  </a:lnTo>
                  <a:lnTo>
                    <a:pt x="266" y="1202"/>
                  </a:lnTo>
                  <a:lnTo>
                    <a:pt x="266" y="1202"/>
                  </a:lnTo>
                  <a:lnTo>
                    <a:pt x="206" y="1166"/>
                  </a:lnTo>
                  <a:lnTo>
                    <a:pt x="206" y="1166"/>
                  </a:lnTo>
                  <a:lnTo>
                    <a:pt x="206" y="1166"/>
                  </a:lnTo>
                  <a:lnTo>
                    <a:pt x="152" y="1117"/>
                  </a:lnTo>
                  <a:lnTo>
                    <a:pt x="152" y="1117"/>
                  </a:lnTo>
                  <a:lnTo>
                    <a:pt x="152" y="1117"/>
                  </a:lnTo>
                  <a:lnTo>
                    <a:pt x="109" y="1062"/>
                  </a:lnTo>
                  <a:lnTo>
                    <a:pt x="109" y="1062"/>
                  </a:lnTo>
                  <a:lnTo>
                    <a:pt x="109" y="1056"/>
                  </a:lnTo>
                  <a:lnTo>
                    <a:pt x="76" y="989"/>
                  </a:lnTo>
                  <a:lnTo>
                    <a:pt x="76" y="989"/>
                  </a:lnTo>
                  <a:lnTo>
                    <a:pt x="76" y="989"/>
                  </a:lnTo>
                  <a:lnTo>
                    <a:pt x="55" y="916"/>
                  </a:lnTo>
                  <a:lnTo>
                    <a:pt x="55" y="916"/>
                  </a:lnTo>
                  <a:lnTo>
                    <a:pt x="55" y="916"/>
                  </a:lnTo>
                  <a:lnTo>
                    <a:pt x="17" y="739"/>
                  </a:lnTo>
                  <a:lnTo>
                    <a:pt x="17" y="739"/>
                  </a:lnTo>
                  <a:lnTo>
                    <a:pt x="17" y="739"/>
                  </a:lnTo>
                  <a:lnTo>
                    <a:pt x="6" y="525"/>
                  </a:lnTo>
                  <a:lnTo>
                    <a:pt x="6" y="525"/>
                  </a:lnTo>
                  <a:lnTo>
                    <a:pt x="6" y="525"/>
                  </a:lnTo>
                  <a:lnTo>
                    <a:pt x="0" y="0"/>
                  </a:lnTo>
                  <a:lnTo>
                    <a:pt x="6"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66" name="Freeform 42"/>
            <p:cNvSpPr>
              <a:spLocks/>
            </p:cNvSpPr>
            <p:nvPr/>
          </p:nvSpPr>
          <p:spPr bwMode="auto">
            <a:xfrm>
              <a:off x="2497" y="1914"/>
              <a:ext cx="16" cy="262"/>
            </a:xfrm>
            <a:custGeom>
              <a:avLst/>
              <a:gdLst/>
              <a:ahLst/>
              <a:cxnLst>
                <a:cxn ang="0">
                  <a:pos x="0" y="262"/>
                </a:cxn>
                <a:cxn ang="0">
                  <a:pos x="10" y="0"/>
                </a:cxn>
                <a:cxn ang="0">
                  <a:pos x="10" y="0"/>
                </a:cxn>
                <a:cxn ang="0">
                  <a:pos x="16" y="0"/>
                </a:cxn>
                <a:cxn ang="0">
                  <a:pos x="16" y="0"/>
                </a:cxn>
                <a:cxn ang="0">
                  <a:pos x="5" y="262"/>
                </a:cxn>
                <a:cxn ang="0">
                  <a:pos x="0" y="262"/>
                </a:cxn>
              </a:cxnLst>
              <a:rect l="0" t="0" r="r" b="b"/>
              <a:pathLst>
                <a:path w="16" h="262">
                  <a:moveTo>
                    <a:pt x="0" y="262"/>
                  </a:moveTo>
                  <a:lnTo>
                    <a:pt x="10" y="0"/>
                  </a:lnTo>
                  <a:lnTo>
                    <a:pt x="10" y="0"/>
                  </a:lnTo>
                  <a:lnTo>
                    <a:pt x="16" y="0"/>
                  </a:lnTo>
                  <a:lnTo>
                    <a:pt x="16" y="0"/>
                  </a:lnTo>
                  <a:lnTo>
                    <a:pt x="5" y="262"/>
                  </a:lnTo>
                  <a:lnTo>
                    <a:pt x="0" y="26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67" name="Rectangle 43"/>
            <p:cNvSpPr>
              <a:spLocks noChangeArrowheads="1"/>
            </p:cNvSpPr>
            <p:nvPr/>
          </p:nvSpPr>
          <p:spPr bwMode="auto">
            <a:xfrm>
              <a:off x="2507" y="1615"/>
              <a:ext cx="6" cy="29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68" name="Freeform 44"/>
            <p:cNvSpPr>
              <a:spLocks/>
            </p:cNvSpPr>
            <p:nvPr/>
          </p:nvSpPr>
          <p:spPr bwMode="auto">
            <a:xfrm>
              <a:off x="1390" y="1578"/>
              <a:ext cx="1134" cy="867"/>
            </a:xfrm>
            <a:custGeom>
              <a:avLst/>
              <a:gdLst/>
              <a:ahLst/>
              <a:cxnLst>
                <a:cxn ang="0">
                  <a:pos x="0" y="0"/>
                </a:cxn>
                <a:cxn ang="0">
                  <a:pos x="5" y="366"/>
                </a:cxn>
                <a:cxn ang="0">
                  <a:pos x="22" y="513"/>
                </a:cxn>
                <a:cxn ang="0">
                  <a:pos x="54" y="641"/>
                </a:cxn>
                <a:cxn ang="0">
                  <a:pos x="81" y="690"/>
                </a:cxn>
                <a:cxn ang="0">
                  <a:pos x="114" y="738"/>
                </a:cxn>
                <a:cxn ang="0">
                  <a:pos x="157" y="775"/>
                </a:cxn>
                <a:cxn ang="0">
                  <a:pos x="206" y="812"/>
                </a:cxn>
                <a:cxn ang="0">
                  <a:pos x="342" y="854"/>
                </a:cxn>
                <a:cxn ang="0">
                  <a:pos x="526" y="867"/>
                </a:cxn>
                <a:cxn ang="0">
                  <a:pos x="716" y="854"/>
                </a:cxn>
                <a:cxn ang="0">
                  <a:pos x="862" y="824"/>
                </a:cxn>
                <a:cxn ang="0">
                  <a:pos x="966" y="763"/>
                </a:cxn>
                <a:cxn ang="0">
                  <a:pos x="1009" y="720"/>
                </a:cxn>
                <a:cxn ang="0">
                  <a:pos x="1041" y="671"/>
                </a:cxn>
                <a:cxn ang="0">
                  <a:pos x="1090" y="555"/>
                </a:cxn>
                <a:cxn ang="0">
                  <a:pos x="1117" y="409"/>
                </a:cxn>
                <a:cxn ang="0">
                  <a:pos x="1128" y="226"/>
                </a:cxn>
                <a:cxn ang="0">
                  <a:pos x="1134" y="12"/>
                </a:cxn>
                <a:cxn ang="0">
                  <a:pos x="0" y="0"/>
                </a:cxn>
              </a:cxnLst>
              <a:rect l="0" t="0" r="r" b="b"/>
              <a:pathLst>
                <a:path w="1134" h="867">
                  <a:moveTo>
                    <a:pt x="0" y="0"/>
                  </a:moveTo>
                  <a:lnTo>
                    <a:pt x="5" y="366"/>
                  </a:lnTo>
                  <a:lnTo>
                    <a:pt x="22" y="513"/>
                  </a:lnTo>
                  <a:lnTo>
                    <a:pt x="54" y="641"/>
                  </a:lnTo>
                  <a:lnTo>
                    <a:pt x="81" y="690"/>
                  </a:lnTo>
                  <a:lnTo>
                    <a:pt x="114" y="738"/>
                  </a:lnTo>
                  <a:lnTo>
                    <a:pt x="157" y="775"/>
                  </a:lnTo>
                  <a:lnTo>
                    <a:pt x="206" y="812"/>
                  </a:lnTo>
                  <a:lnTo>
                    <a:pt x="342" y="854"/>
                  </a:lnTo>
                  <a:lnTo>
                    <a:pt x="526" y="867"/>
                  </a:lnTo>
                  <a:lnTo>
                    <a:pt x="716" y="854"/>
                  </a:lnTo>
                  <a:lnTo>
                    <a:pt x="862" y="824"/>
                  </a:lnTo>
                  <a:lnTo>
                    <a:pt x="966" y="763"/>
                  </a:lnTo>
                  <a:lnTo>
                    <a:pt x="1009" y="720"/>
                  </a:lnTo>
                  <a:lnTo>
                    <a:pt x="1041" y="671"/>
                  </a:lnTo>
                  <a:lnTo>
                    <a:pt x="1090" y="555"/>
                  </a:lnTo>
                  <a:lnTo>
                    <a:pt x="1117" y="409"/>
                  </a:lnTo>
                  <a:lnTo>
                    <a:pt x="1128" y="226"/>
                  </a:lnTo>
                  <a:lnTo>
                    <a:pt x="1134" y="12"/>
                  </a:lnTo>
                  <a:lnTo>
                    <a:pt x="0"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69" name="Freeform 45"/>
            <p:cNvSpPr>
              <a:spLocks/>
            </p:cNvSpPr>
            <p:nvPr/>
          </p:nvSpPr>
          <p:spPr bwMode="auto">
            <a:xfrm>
              <a:off x="1390" y="1578"/>
              <a:ext cx="1123" cy="873"/>
            </a:xfrm>
            <a:custGeom>
              <a:avLst/>
              <a:gdLst/>
              <a:ahLst/>
              <a:cxnLst>
                <a:cxn ang="0">
                  <a:pos x="11" y="366"/>
                </a:cxn>
                <a:cxn ang="0">
                  <a:pos x="11" y="366"/>
                </a:cxn>
                <a:cxn ang="0">
                  <a:pos x="27" y="513"/>
                </a:cxn>
                <a:cxn ang="0">
                  <a:pos x="60" y="641"/>
                </a:cxn>
                <a:cxn ang="0">
                  <a:pos x="60" y="641"/>
                </a:cxn>
                <a:cxn ang="0">
                  <a:pos x="87" y="690"/>
                </a:cxn>
                <a:cxn ang="0">
                  <a:pos x="119" y="738"/>
                </a:cxn>
                <a:cxn ang="0">
                  <a:pos x="119" y="738"/>
                </a:cxn>
                <a:cxn ang="0">
                  <a:pos x="163" y="775"/>
                </a:cxn>
                <a:cxn ang="0">
                  <a:pos x="211" y="812"/>
                </a:cxn>
                <a:cxn ang="0">
                  <a:pos x="206" y="812"/>
                </a:cxn>
                <a:cxn ang="0">
                  <a:pos x="342" y="854"/>
                </a:cxn>
                <a:cxn ang="0">
                  <a:pos x="526" y="867"/>
                </a:cxn>
                <a:cxn ang="0">
                  <a:pos x="526" y="867"/>
                </a:cxn>
                <a:cxn ang="0">
                  <a:pos x="716" y="854"/>
                </a:cxn>
                <a:cxn ang="0">
                  <a:pos x="862" y="824"/>
                </a:cxn>
                <a:cxn ang="0">
                  <a:pos x="862" y="824"/>
                </a:cxn>
                <a:cxn ang="0">
                  <a:pos x="966" y="763"/>
                </a:cxn>
                <a:cxn ang="0">
                  <a:pos x="1009" y="720"/>
                </a:cxn>
                <a:cxn ang="0">
                  <a:pos x="1009" y="720"/>
                </a:cxn>
                <a:cxn ang="0">
                  <a:pos x="1041" y="671"/>
                </a:cxn>
                <a:cxn ang="0">
                  <a:pos x="1090" y="555"/>
                </a:cxn>
                <a:cxn ang="0">
                  <a:pos x="1090" y="555"/>
                </a:cxn>
                <a:cxn ang="0">
                  <a:pos x="1117" y="409"/>
                </a:cxn>
                <a:cxn ang="0">
                  <a:pos x="1123" y="409"/>
                </a:cxn>
                <a:cxn ang="0">
                  <a:pos x="1096" y="555"/>
                </a:cxn>
                <a:cxn ang="0">
                  <a:pos x="1047" y="671"/>
                </a:cxn>
                <a:cxn ang="0">
                  <a:pos x="1047" y="677"/>
                </a:cxn>
                <a:cxn ang="0">
                  <a:pos x="1014" y="726"/>
                </a:cxn>
                <a:cxn ang="0">
                  <a:pos x="971" y="769"/>
                </a:cxn>
                <a:cxn ang="0">
                  <a:pos x="966" y="769"/>
                </a:cxn>
                <a:cxn ang="0">
                  <a:pos x="862" y="830"/>
                </a:cxn>
                <a:cxn ang="0">
                  <a:pos x="716" y="860"/>
                </a:cxn>
                <a:cxn ang="0">
                  <a:pos x="716" y="860"/>
                </a:cxn>
                <a:cxn ang="0">
                  <a:pos x="526" y="873"/>
                </a:cxn>
                <a:cxn ang="0">
                  <a:pos x="342" y="860"/>
                </a:cxn>
                <a:cxn ang="0">
                  <a:pos x="342" y="860"/>
                </a:cxn>
                <a:cxn ang="0">
                  <a:pos x="206" y="818"/>
                </a:cxn>
                <a:cxn ang="0">
                  <a:pos x="157" y="781"/>
                </a:cxn>
                <a:cxn ang="0">
                  <a:pos x="157" y="781"/>
                </a:cxn>
                <a:cxn ang="0">
                  <a:pos x="114" y="745"/>
                </a:cxn>
                <a:cxn ang="0">
                  <a:pos x="81" y="696"/>
                </a:cxn>
                <a:cxn ang="0">
                  <a:pos x="81" y="696"/>
                </a:cxn>
                <a:cxn ang="0">
                  <a:pos x="54" y="647"/>
                </a:cxn>
                <a:cxn ang="0">
                  <a:pos x="22" y="513"/>
                </a:cxn>
                <a:cxn ang="0">
                  <a:pos x="22" y="513"/>
                </a:cxn>
                <a:cxn ang="0">
                  <a:pos x="5" y="366"/>
                </a:cxn>
                <a:cxn ang="0">
                  <a:pos x="0" y="0"/>
                </a:cxn>
              </a:cxnLst>
              <a:rect l="0" t="0" r="r" b="b"/>
              <a:pathLst>
                <a:path w="1123" h="873">
                  <a:moveTo>
                    <a:pt x="5" y="0"/>
                  </a:moveTo>
                  <a:lnTo>
                    <a:pt x="11" y="366"/>
                  </a:lnTo>
                  <a:lnTo>
                    <a:pt x="11" y="366"/>
                  </a:lnTo>
                  <a:lnTo>
                    <a:pt x="11" y="366"/>
                  </a:lnTo>
                  <a:lnTo>
                    <a:pt x="27" y="513"/>
                  </a:lnTo>
                  <a:lnTo>
                    <a:pt x="27" y="513"/>
                  </a:lnTo>
                  <a:lnTo>
                    <a:pt x="27" y="513"/>
                  </a:lnTo>
                  <a:lnTo>
                    <a:pt x="60" y="641"/>
                  </a:lnTo>
                  <a:lnTo>
                    <a:pt x="60" y="641"/>
                  </a:lnTo>
                  <a:lnTo>
                    <a:pt x="60" y="641"/>
                  </a:lnTo>
                  <a:lnTo>
                    <a:pt x="87" y="690"/>
                  </a:lnTo>
                  <a:lnTo>
                    <a:pt x="87" y="690"/>
                  </a:lnTo>
                  <a:lnTo>
                    <a:pt x="87" y="690"/>
                  </a:lnTo>
                  <a:lnTo>
                    <a:pt x="119" y="738"/>
                  </a:lnTo>
                  <a:lnTo>
                    <a:pt x="119" y="738"/>
                  </a:lnTo>
                  <a:lnTo>
                    <a:pt x="119" y="738"/>
                  </a:lnTo>
                  <a:lnTo>
                    <a:pt x="163" y="775"/>
                  </a:lnTo>
                  <a:lnTo>
                    <a:pt x="163" y="775"/>
                  </a:lnTo>
                  <a:lnTo>
                    <a:pt x="163" y="775"/>
                  </a:lnTo>
                  <a:lnTo>
                    <a:pt x="211" y="812"/>
                  </a:lnTo>
                  <a:lnTo>
                    <a:pt x="206" y="812"/>
                  </a:lnTo>
                  <a:lnTo>
                    <a:pt x="206" y="812"/>
                  </a:lnTo>
                  <a:lnTo>
                    <a:pt x="342" y="854"/>
                  </a:lnTo>
                  <a:lnTo>
                    <a:pt x="342" y="854"/>
                  </a:lnTo>
                  <a:lnTo>
                    <a:pt x="342" y="854"/>
                  </a:lnTo>
                  <a:lnTo>
                    <a:pt x="526" y="867"/>
                  </a:lnTo>
                  <a:lnTo>
                    <a:pt x="526" y="867"/>
                  </a:lnTo>
                  <a:lnTo>
                    <a:pt x="526" y="867"/>
                  </a:lnTo>
                  <a:lnTo>
                    <a:pt x="716" y="854"/>
                  </a:lnTo>
                  <a:lnTo>
                    <a:pt x="716" y="854"/>
                  </a:lnTo>
                  <a:lnTo>
                    <a:pt x="716" y="854"/>
                  </a:lnTo>
                  <a:lnTo>
                    <a:pt x="862" y="824"/>
                  </a:lnTo>
                  <a:lnTo>
                    <a:pt x="862" y="824"/>
                  </a:lnTo>
                  <a:lnTo>
                    <a:pt x="862" y="824"/>
                  </a:lnTo>
                  <a:lnTo>
                    <a:pt x="966" y="763"/>
                  </a:lnTo>
                  <a:lnTo>
                    <a:pt x="966" y="763"/>
                  </a:lnTo>
                  <a:lnTo>
                    <a:pt x="966" y="763"/>
                  </a:lnTo>
                  <a:lnTo>
                    <a:pt x="1009" y="720"/>
                  </a:lnTo>
                  <a:lnTo>
                    <a:pt x="1009" y="720"/>
                  </a:lnTo>
                  <a:lnTo>
                    <a:pt x="1009" y="720"/>
                  </a:lnTo>
                  <a:lnTo>
                    <a:pt x="1041" y="671"/>
                  </a:lnTo>
                  <a:lnTo>
                    <a:pt x="1041" y="671"/>
                  </a:lnTo>
                  <a:lnTo>
                    <a:pt x="1041" y="671"/>
                  </a:lnTo>
                  <a:lnTo>
                    <a:pt x="1090" y="555"/>
                  </a:lnTo>
                  <a:lnTo>
                    <a:pt x="1090" y="555"/>
                  </a:lnTo>
                  <a:lnTo>
                    <a:pt x="1090" y="555"/>
                  </a:lnTo>
                  <a:lnTo>
                    <a:pt x="1117" y="409"/>
                  </a:lnTo>
                  <a:lnTo>
                    <a:pt x="1117" y="409"/>
                  </a:lnTo>
                  <a:lnTo>
                    <a:pt x="1123" y="409"/>
                  </a:lnTo>
                  <a:lnTo>
                    <a:pt x="1123" y="409"/>
                  </a:lnTo>
                  <a:lnTo>
                    <a:pt x="1096" y="555"/>
                  </a:lnTo>
                  <a:lnTo>
                    <a:pt x="1096" y="555"/>
                  </a:lnTo>
                  <a:lnTo>
                    <a:pt x="1096" y="555"/>
                  </a:lnTo>
                  <a:lnTo>
                    <a:pt x="1047" y="671"/>
                  </a:lnTo>
                  <a:lnTo>
                    <a:pt x="1047" y="671"/>
                  </a:lnTo>
                  <a:lnTo>
                    <a:pt x="1047" y="677"/>
                  </a:lnTo>
                  <a:lnTo>
                    <a:pt x="1014" y="726"/>
                  </a:lnTo>
                  <a:lnTo>
                    <a:pt x="1014" y="726"/>
                  </a:lnTo>
                  <a:lnTo>
                    <a:pt x="1014" y="726"/>
                  </a:lnTo>
                  <a:lnTo>
                    <a:pt x="971" y="769"/>
                  </a:lnTo>
                  <a:lnTo>
                    <a:pt x="971" y="769"/>
                  </a:lnTo>
                  <a:lnTo>
                    <a:pt x="966" y="769"/>
                  </a:lnTo>
                  <a:lnTo>
                    <a:pt x="862" y="830"/>
                  </a:lnTo>
                  <a:lnTo>
                    <a:pt x="862" y="830"/>
                  </a:lnTo>
                  <a:lnTo>
                    <a:pt x="862" y="830"/>
                  </a:lnTo>
                  <a:lnTo>
                    <a:pt x="716" y="860"/>
                  </a:lnTo>
                  <a:lnTo>
                    <a:pt x="716" y="860"/>
                  </a:lnTo>
                  <a:lnTo>
                    <a:pt x="716" y="860"/>
                  </a:lnTo>
                  <a:lnTo>
                    <a:pt x="526" y="873"/>
                  </a:lnTo>
                  <a:lnTo>
                    <a:pt x="526" y="873"/>
                  </a:lnTo>
                  <a:lnTo>
                    <a:pt x="526" y="873"/>
                  </a:lnTo>
                  <a:lnTo>
                    <a:pt x="342" y="860"/>
                  </a:lnTo>
                  <a:lnTo>
                    <a:pt x="342" y="860"/>
                  </a:lnTo>
                  <a:lnTo>
                    <a:pt x="342" y="860"/>
                  </a:lnTo>
                  <a:lnTo>
                    <a:pt x="206" y="818"/>
                  </a:lnTo>
                  <a:lnTo>
                    <a:pt x="206" y="818"/>
                  </a:lnTo>
                  <a:lnTo>
                    <a:pt x="206" y="818"/>
                  </a:lnTo>
                  <a:lnTo>
                    <a:pt x="157" y="781"/>
                  </a:lnTo>
                  <a:lnTo>
                    <a:pt x="157" y="781"/>
                  </a:lnTo>
                  <a:lnTo>
                    <a:pt x="157" y="781"/>
                  </a:lnTo>
                  <a:lnTo>
                    <a:pt x="114" y="745"/>
                  </a:lnTo>
                  <a:lnTo>
                    <a:pt x="114" y="745"/>
                  </a:lnTo>
                  <a:lnTo>
                    <a:pt x="114" y="745"/>
                  </a:lnTo>
                  <a:lnTo>
                    <a:pt x="81" y="696"/>
                  </a:lnTo>
                  <a:lnTo>
                    <a:pt x="81" y="696"/>
                  </a:lnTo>
                  <a:lnTo>
                    <a:pt x="81" y="696"/>
                  </a:lnTo>
                  <a:lnTo>
                    <a:pt x="54" y="647"/>
                  </a:lnTo>
                  <a:lnTo>
                    <a:pt x="54" y="647"/>
                  </a:lnTo>
                  <a:lnTo>
                    <a:pt x="54" y="641"/>
                  </a:lnTo>
                  <a:lnTo>
                    <a:pt x="22" y="513"/>
                  </a:lnTo>
                  <a:lnTo>
                    <a:pt x="22" y="513"/>
                  </a:lnTo>
                  <a:lnTo>
                    <a:pt x="22" y="513"/>
                  </a:lnTo>
                  <a:lnTo>
                    <a:pt x="5" y="366"/>
                  </a:lnTo>
                  <a:lnTo>
                    <a:pt x="5" y="366"/>
                  </a:lnTo>
                  <a:lnTo>
                    <a:pt x="5" y="366"/>
                  </a:lnTo>
                  <a:lnTo>
                    <a:pt x="0" y="0"/>
                  </a:lnTo>
                  <a:lnTo>
                    <a:pt x="5"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70" name="Freeform 46"/>
            <p:cNvSpPr>
              <a:spLocks/>
            </p:cNvSpPr>
            <p:nvPr/>
          </p:nvSpPr>
          <p:spPr bwMode="auto">
            <a:xfrm>
              <a:off x="2507" y="1804"/>
              <a:ext cx="17" cy="183"/>
            </a:xfrm>
            <a:custGeom>
              <a:avLst/>
              <a:gdLst/>
              <a:ahLst/>
              <a:cxnLst>
                <a:cxn ang="0">
                  <a:pos x="0" y="183"/>
                </a:cxn>
                <a:cxn ang="0">
                  <a:pos x="11" y="0"/>
                </a:cxn>
                <a:cxn ang="0">
                  <a:pos x="11" y="0"/>
                </a:cxn>
                <a:cxn ang="0">
                  <a:pos x="17" y="0"/>
                </a:cxn>
                <a:cxn ang="0">
                  <a:pos x="17" y="0"/>
                </a:cxn>
                <a:cxn ang="0">
                  <a:pos x="6" y="183"/>
                </a:cxn>
                <a:cxn ang="0">
                  <a:pos x="0" y="183"/>
                </a:cxn>
              </a:cxnLst>
              <a:rect l="0" t="0" r="r" b="b"/>
              <a:pathLst>
                <a:path w="17" h="183">
                  <a:moveTo>
                    <a:pt x="0" y="183"/>
                  </a:moveTo>
                  <a:lnTo>
                    <a:pt x="11" y="0"/>
                  </a:lnTo>
                  <a:lnTo>
                    <a:pt x="11" y="0"/>
                  </a:lnTo>
                  <a:lnTo>
                    <a:pt x="17" y="0"/>
                  </a:lnTo>
                  <a:lnTo>
                    <a:pt x="17" y="0"/>
                  </a:lnTo>
                  <a:lnTo>
                    <a:pt x="6" y="183"/>
                  </a:lnTo>
                  <a:lnTo>
                    <a:pt x="0" y="183"/>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71" name="Freeform 47"/>
            <p:cNvSpPr>
              <a:spLocks/>
            </p:cNvSpPr>
            <p:nvPr/>
          </p:nvSpPr>
          <p:spPr bwMode="auto">
            <a:xfrm>
              <a:off x="2518" y="1590"/>
              <a:ext cx="11" cy="214"/>
            </a:xfrm>
            <a:custGeom>
              <a:avLst/>
              <a:gdLst/>
              <a:ahLst/>
              <a:cxnLst>
                <a:cxn ang="0">
                  <a:pos x="0" y="214"/>
                </a:cxn>
                <a:cxn ang="0">
                  <a:pos x="6" y="214"/>
                </a:cxn>
                <a:cxn ang="0">
                  <a:pos x="11" y="0"/>
                </a:cxn>
                <a:cxn ang="0">
                  <a:pos x="6" y="0"/>
                </a:cxn>
                <a:cxn ang="0">
                  <a:pos x="0" y="214"/>
                </a:cxn>
              </a:cxnLst>
              <a:rect l="0" t="0" r="r" b="b"/>
              <a:pathLst>
                <a:path w="11" h="214">
                  <a:moveTo>
                    <a:pt x="0" y="214"/>
                  </a:moveTo>
                  <a:lnTo>
                    <a:pt x="6" y="214"/>
                  </a:lnTo>
                  <a:lnTo>
                    <a:pt x="11" y="0"/>
                  </a:lnTo>
                  <a:lnTo>
                    <a:pt x="6" y="0"/>
                  </a:lnTo>
                  <a:lnTo>
                    <a:pt x="0" y="214"/>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672" name="Rectangle 48"/>
            <p:cNvSpPr>
              <a:spLocks noChangeArrowheads="1"/>
            </p:cNvSpPr>
            <p:nvPr/>
          </p:nvSpPr>
          <p:spPr bwMode="auto">
            <a:xfrm>
              <a:off x="1954" y="3512"/>
              <a:ext cx="22" cy="18"/>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73" name="Freeform 49"/>
            <p:cNvSpPr>
              <a:spLocks/>
            </p:cNvSpPr>
            <p:nvPr/>
          </p:nvSpPr>
          <p:spPr bwMode="auto">
            <a:xfrm>
              <a:off x="1954" y="3500"/>
              <a:ext cx="22" cy="24"/>
            </a:xfrm>
            <a:custGeom>
              <a:avLst/>
              <a:gdLst/>
              <a:ahLst/>
              <a:cxnLst>
                <a:cxn ang="0">
                  <a:pos x="11" y="24"/>
                </a:cxn>
                <a:cxn ang="0">
                  <a:pos x="16" y="24"/>
                </a:cxn>
                <a:cxn ang="0">
                  <a:pos x="22" y="12"/>
                </a:cxn>
                <a:cxn ang="0">
                  <a:pos x="16" y="6"/>
                </a:cxn>
                <a:cxn ang="0">
                  <a:pos x="11" y="0"/>
                </a:cxn>
                <a:cxn ang="0">
                  <a:pos x="0" y="6"/>
                </a:cxn>
                <a:cxn ang="0">
                  <a:pos x="0" y="12"/>
                </a:cxn>
                <a:cxn ang="0">
                  <a:pos x="0" y="24"/>
                </a:cxn>
                <a:cxn ang="0">
                  <a:pos x="11" y="24"/>
                </a:cxn>
              </a:cxnLst>
              <a:rect l="0" t="0" r="r" b="b"/>
              <a:pathLst>
                <a:path w="22" h="24">
                  <a:moveTo>
                    <a:pt x="11" y="24"/>
                  </a:moveTo>
                  <a:lnTo>
                    <a:pt x="16" y="24"/>
                  </a:lnTo>
                  <a:lnTo>
                    <a:pt x="22" y="12"/>
                  </a:lnTo>
                  <a:lnTo>
                    <a:pt x="16" y="6"/>
                  </a:lnTo>
                  <a:lnTo>
                    <a:pt x="11" y="0"/>
                  </a:lnTo>
                  <a:lnTo>
                    <a:pt x="0" y="6"/>
                  </a:lnTo>
                  <a:lnTo>
                    <a:pt x="0" y="12"/>
                  </a:lnTo>
                  <a:lnTo>
                    <a:pt x="0" y="24"/>
                  </a:lnTo>
                  <a:lnTo>
                    <a:pt x="11" y="24"/>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74" name="Freeform 50"/>
            <p:cNvSpPr>
              <a:spLocks/>
            </p:cNvSpPr>
            <p:nvPr/>
          </p:nvSpPr>
          <p:spPr bwMode="auto">
            <a:xfrm>
              <a:off x="1927" y="3518"/>
              <a:ext cx="70" cy="122"/>
            </a:xfrm>
            <a:custGeom>
              <a:avLst/>
              <a:gdLst/>
              <a:ahLst/>
              <a:cxnLst>
                <a:cxn ang="0">
                  <a:pos x="38" y="12"/>
                </a:cxn>
                <a:cxn ang="0">
                  <a:pos x="70" y="0"/>
                </a:cxn>
                <a:cxn ang="0">
                  <a:pos x="70" y="0"/>
                </a:cxn>
                <a:cxn ang="0">
                  <a:pos x="70" y="0"/>
                </a:cxn>
                <a:cxn ang="0">
                  <a:pos x="38" y="122"/>
                </a:cxn>
                <a:cxn ang="0">
                  <a:pos x="32" y="122"/>
                </a:cxn>
                <a:cxn ang="0">
                  <a:pos x="32" y="122"/>
                </a:cxn>
                <a:cxn ang="0">
                  <a:pos x="0" y="0"/>
                </a:cxn>
                <a:cxn ang="0">
                  <a:pos x="0" y="0"/>
                </a:cxn>
                <a:cxn ang="0">
                  <a:pos x="5" y="0"/>
                </a:cxn>
                <a:cxn ang="0">
                  <a:pos x="5" y="0"/>
                </a:cxn>
                <a:cxn ang="0">
                  <a:pos x="38" y="122"/>
                </a:cxn>
                <a:cxn ang="0">
                  <a:pos x="32" y="122"/>
                </a:cxn>
                <a:cxn ang="0">
                  <a:pos x="32" y="122"/>
                </a:cxn>
                <a:cxn ang="0">
                  <a:pos x="65" y="0"/>
                </a:cxn>
                <a:cxn ang="0">
                  <a:pos x="70" y="0"/>
                </a:cxn>
                <a:cxn ang="0">
                  <a:pos x="70" y="6"/>
                </a:cxn>
                <a:cxn ang="0">
                  <a:pos x="38" y="19"/>
                </a:cxn>
                <a:cxn ang="0">
                  <a:pos x="38" y="12"/>
                </a:cxn>
              </a:cxnLst>
              <a:rect l="0" t="0" r="r" b="b"/>
              <a:pathLst>
                <a:path w="70" h="122">
                  <a:moveTo>
                    <a:pt x="38" y="12"/>
                  </a:moveTo>
                  <a:lnTo>
                    <a:pt x="70" y="0"/>
                  </a:lnTo>
                  <a:lnTo>
                    <a:pt x="70" y="0"/>
                  </a:lnTo>
                  <a:lnTo>
                    <a:pt x="70" y="0"/>
                  </a:lnTo>
                  <a:lnTo>
                    <a:pt x="38" y="122"/>
                  </a:lnTo>
                  <a:lnTo>
                    <a:pt x="32" y="122"/>
                  </a:lnTo>
                  <a:lnTo>
                    <a:pt x="32" y="122"/>
                  </a:lnTo>
                  <a:lnTo>
                    <a:pt x="0" y="0"/>
                  </a:lnTo>
                  <a:lnTo>
                    <a:pt x="0" y="0"/>
                  </a:lnTo>
                  <a:lnTo>
                    <a:pt x="5" y="0"/>
                  </a:lnTo>
                  <a:lnTo>
                    <a:pt x="5" y="0"/>
                  </a:lnTo>
                  <a:lnTo>
                    <a:pt x="38" y="122"/>
                  </a:lnTo>
                  <a:lnTo>
                    <a:pt x="32" y="122"/>
                  </a:lnTo>
                  <a:lnTo>
                    <a:pt x="32" y="122"/>
                  </a:lnTo>
                  <a:lnTo>
                    <a:pt x="65" y="0"/>
                  </a:lnTo>
                  <a:lnTo>
                    <a:pt x="70" y="0"/>
                  </a:lnTo>
                  <a:lnTo>
                    <a:pt x="70" y="6"/>
                  </a:lnTo>
                  <a:lnTo>
                    <a:pt x="38" y="19"/>
                  </a:lnTo>
                  <a:lnTo>
                    <a:pt x="38"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75" name="Freeform 51"/>
            <p:cNvSpPr>
              <a:spLocks/>
            </p:cNvSpPr>
            <p:nvPr/>
          </p:nvSpPr>
          <p:spPr bwMode="auto">
            <a:xfrm>
              <a:off x="1932" y="3518"/>
              <a:ext cx="33" cy="19"/>
            </a:xfrm>
            <a:custGeom>
              <a:avLst/>
              <a:gdLst/>
              <a:ahLst/>
              <a:cxnLst>
                <a:cxn ang="0">
                  <a:pos x="0" y="0"/>
                </a:cxn>
                <a:cxn ang="0">
                  <a:pos x="33" y="12"/>
                </a:cxn>
                <a:cxn ang="0">
                  <a:pos x="33" y="19"/>
                </a:cxn>
                <a:cxn ang="0">
                  <a:pos x="33" y="19"/>
                </a:cxn>
                <a:cxn ang="0">
                  <a:pos x="33" y="19"/>
                </a:cxn>
                <a:cxn ang="0">
                  <a:pos x="0" y="6"/>
                </a:cxn>
                <a:cxn ang="0">
                  <a:pos x="0" y="0"/>
                </a:cxn>
              </a:cxnLst>
              <a:rect l="0" t="0" r="r" b="b"/>
              <a:pathLst>
                <a:path w="33" h="19">
                  <a:moveTo>
                    <a:pt x="0" y="0"/>
                  </a:moveTo>
                  <a:lnTo>
                    <a:pt x="33" y="12"/>
                  </a:lnTo>
                  <a:lnTo>
                    <a:pt x="33" y="19"/>
                  </a:lnTo>
                  <a:lnTo>
                    <a:pt x="33" y="19"/>
                  </a:lnTo>
                  <a:lnTo>
                    <a:pt x="33" y="19"/>
                  </a:lnTo>
                  <a:lnTo>
                    <a:pt x="0" y="6"/>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76" name="Freeform 52"/>
            <p:cNvSpPr>
              <a:spLocks/>
            </p:cNvSpPr>
            <p:nvPr/>
          </p:nvSpPr>
          <p:spPr bwMode="auto">
            <a:xfrm>
              <a:off x="1932" y="3518"/>
              <a:ext cx="65" cy="122"/>
            </a:xfrm>
            <a:custGeom>
              <a:avLst/>
              <a:gdLst/>
              <a:ahLst/>
              <a:cxnLst>
                <a:cxn ang="0">
                  <a:pos x="33" y="12"/>
                </a:cxn>
                <a:cxn ang="0">
                  <a:pos x="65" y="0"/>
                </a:cxn>
                <a:cxn ang="0">
                  <a:pos x="33" y="122"/>
                </a:cxn>
                <a:cxn ang="0">
                  <a:pos x="0" y="0"/>
                </a:cxn>
                <a:cxn ang="0">
                  <a:pos x="33" y="12"/>
                </a:cxn>
              </a:cxnLst>
              <a:rect l="0" t="0" r="r" b="b"/>
              <a:pathLst>
                <a:path w="65" h="122">
                  <a:moveTo>
                    <a:pt x="33" y="12"/>
                  </a:moveTo>
                  <a:lnTo>
                    <a:pt x="65" y="0"/>
                  </a:lnTo>
                  <a:lnTo>
                    <a:pt x="33" y="122"/>
                  </a:lnTo>
                  <a:lnTo>
                    <a:pt x="0" y="0"/>
                  </a:lnTo>
                  <a:lnTo>
                    <a:pt x="33"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77" name="Rectangle 53"/>
            <p:cNvSpPr>
              <a:spLocks noChangeArrowheads="1"/>
            </p:cNvSpPr>
            <p:nvPr/>
          </p:nvSpPr>
          <p:spPr bwMode="auto">
            <a:xfrm>
              <a:off x="1943" y="1273"/>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78" name="Rectangle 54"/>
            <p:cNvSpPr>
              <a:spLocks noChangeArrowheads="1"/>
            </p:cNvSpPr>
            <p:nvPr/>
          </p:nvSpPr>
          <p:spPr bwMode="auto">
            <a:xfrm>
              <a:off x="1954" y="3512"/>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79" name="Freeform 55"/>
            <p:cNvSpPr>
              <a:spLocks/>
            </p:cNvSpPr>
            <p:nvPr/>
          </p:nvSpPr>
          <p:spPr bwMode="auto">
            <a:xfrm>
              <a:off x="1943" y="1285"/>
              <a:ext cx="33" cy="2227"/>
            </a:xfrm>
            <a:custGeom>
              <a:avLst/>
              <a:gdLst/>
              <a:ahLst/>
              <a:cxnLst>
                <a:cxn ang="0">
                  <a:pos x="22" y="0"/>
                </a:cxn>
                <a:cxn ang="0">
                  <a:pos x="0" y="0"/>
                </a:cxn>
                <a:cxn ang="0">
                  <a:pos x="11" y="2227"/>
                </a:cxn>
                <a:cxn ang="0">
                  <a:pos x="33" y="2227"/>
                </a:cxn>
                <a:cxn ang="0">
                  <a:pos x="22" y="0"/>
                </a:cxn>
              </a:cxnLst>
              <a:rect l="0" t="0" r="r" b="b"/>
              <a:pathLst>
                <a:path w="33" h="2227">
                  <a:moveTo>
                    <a:pt x="22" y="0"/>
                  </a:moveTo>
                  <a:lnTo>
                    <a:pt x="0" y="0"/>
                  </a:lnTo>
                  <a:lnTo>
                    <a:pt x="11" y="2227"/>
                  </a:lnTo>
                  <a:lnTo>
                    <a:pt x="33" y="2227"/>
                  </a:lnTo>
                  <a:lnTo>
                    <a:pt x="22"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80" name="Rectangle 56"/>
            <p:cNvSpPr>
              <a:spLocks noChangeArrowheads="1"/>
            </p:cNvSpPr>
            <p:nvPr/>
          </p:nvSpPr>
          <p:spPr bwMode="auto">
            <a:xfrm>
              <a:off x="1839" y="2126"/>
              <a:ext cx="158" cy="246"/>
            </a:xfrm>
            <a:prstGeom prst="rect">
              <a:avLst/>
            </a:prstGeom>
            <a:noFill/>
            <a:ln w="9525">
              <a:noFill/>
              <a:miter lim="800000"/>
              <a:headEnd/>
              <a:tailEnd/>
            </a:ln>
          </p:spPr>
          <p:txBody>
            <a:bodyPr wrap="none" lIns="0" tIns="0" rIns="0" bIns="0">
              <a:spAutoFit/>
            </a:bodyPr>
            <a:lstStyle/>
            <a:p>
              <a:pPr eaLnBrk="0" hangingPunct="0"/>
              <a:r>
                <a:rPr lang="en-US" sz="1700" b="1">
                  <a:solidFill>
                    <a:srgbClr val="000000"/>
                  </a:solidFill>
                  <a:latin typeface="+mn-lt"/>
                </a:rPr>
                <a:t>I</a:t>
              </a:r>
              <a:endParaRPr lang="en-US">
                <a:latin typeface="+mn-lt"/>
              </a:endParaRPr>
            </a:p>
          </p:txBody>
        </p:sp>
        <p:sp>
          <p:nvSpPr>
            <p:cNvPr id="538681" name="Rectangle 57"/>
            <p:cNvSpPr>
              <a:spLocks noChangeArrowheads="1"/>
            </p:cNvSpPr>
            <p:nvPr/>
          </p:nvSpPr>
          <p:spPr bwMode="auto">
            <a:xfrm>
              <a:off x="1764" y="2542"/>
              <a:ext cx="358" cy="15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82" name="Rectangle 58"/>
            <p:cNvSpPr>
              <a:spLocks noChangeArrowheads="1"/>
            </p:cNvSpPr>
            <p:nvPr/>
          </p:nvSpPr>
          <p:spPr bwMode="auto">
            <a:xfrm>
              <a:off x="1810" y="2512"/>
              <a:ext cx="277"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V</a:t>
              </a:r>
              <a:endParaRPr lang="en-US">
                <a:latin typeface="+mn-lt"/>
              </a:endParaRPr>
            </a:p>
          </p:txBody>
        </p:sp>
        <p:sp>
          <p:nvSpPr>
            <p:cNvPr id="538683" name="Freeform 59"/>
            <p:cNvSpPr>
              <a:spLocks/>
            </p:cNvSpPr>
            <p:nvPr/>
          </p:nvSpPr>
          <p:spPr bwMode="auto">
            <a:xfrm>
              <a:off x="1390" y="1645"/>
              <a:ext cx="1128" cy="415"/>
            </a:xfrm>
            <a:custGeom>
              <a:avLst/>
              <a:gdLst/>
              <a:ahLst/>
              <a:cxnLst>
                <a:cxn ang="0">
                  <a:pos x="0" y="0"/>
                </a:cxn>
                <a:cxn ang="0">
                  <a:pos x="0" y="177"/>
                </a:cxn>
                <a:cxn ang="0">
                  <a:pos x="16" y="244"/>
                </a:cxn>
                <a:cxn ang="0">
                  <a:pos x="49" y="305"/>
                </a:cxn>
                <a:cxn ang="0">
                  <a:pos x="108" y="354"/>
                </a:cxn>
                <a:cxn ang="0">
                  <a:pos x="206" y="391"/>
                </a:cxn>
                <a:cxn ang="0">
                  <a:pos x="342" y="409"/>
                </a:cxn>
                <a:cxn ang="0">
                  <a:pos x="526" y="415"/>
                </a:cxn>
                <a:cxn ang="0">
                  <a:pos x="711" y="409"/>
                </a:cxn>
                <a:cxn ang="0">
                  <a:pos x="857" y="397"/>
                </a:cxn>
                <a:cxn ang="0">
                  <a:pos x="966" y="366"/>
                </a:cxn>
                <a:cxn ang="0">
                  <a:pos x="1041" y="324"/>
                </a:cxn>
                <a:cxn ang="0">
                  <a:pos x="1090" y="269"/>
                </a:cxn>
                <a:cxn ang="0">
                  <a:pos x="1117" y="196"/>
                </a:cxn>
                <a:cxn ang="0">
                  <a:pos x="1128" y="110"/>
                </a:cxn>
                <a:cxn ang="0">
                  <a:pos x="1128" y="6"/>
                </a:cxn>
                <a:cxn ang="0">
                  <a:pos x="0" y="0"/>
                </a:cxn>
              </a:cxnLst>
              <a:rect l="0" t="0" r="r" b="b"/>
              <a:pathLst>
                <a:path w="1128" h="415">
                  <a:moveTo>
                    <a:pt x="0" y="0"/>
                  </a:moveTo>
                  <a:lnTo>
                    <a:pt x="0" y="177"/>
                  </a:lnTo>
                  <a:lnTo>
                    <a:pt x="16" y="244"/>
                  </a:lnTo>
                  <a:lnTo>
                    <a:pt x="49" y="305"/>
                  </a:lnTo>
                  <a:lnTo>
                    <a:pt x="108" y="354"/>
                  </a:lnTo>
                  <a:lnTo>
                    <a:pt x="206" y="391"/>
                  </a:lnTo>
                  <a:lnTo>
                    <a:pt x="342" y="409"/>
                  </a:lnTo>
                  <a:lnTo>
                    <a:pt x="526" y="415"/>
                  </a:lnTo>
                  <a:lnTo>
                    <a:pt x="711" y="409"/>
                  </a:lnTo>
                  <a:lnTo>
                    <a:pt x="857" y="397"/>
                  </a:lnTo>
                  <a:lnTo>
                    <a:pt x="966" y="366"/>
                  </a:lnTo>
                  <a:lnTo>
                    <a:pt x="1041" y="324"/>
                  </a:lnTo>
                  <a:lnTo>
                    <a:pt x="1090" y="269"/>
                  </a:lnTo>
                  <a:lnTo>
                    <a:pt x="1117" y="196"/>
                  </a:lnTo>
                  <a:lnTo>
                    <a:pt x="1128" y="110"/>
                  </a:lnTo>
                  <a:lnTo>
                    <a:pt x="1128" y="6"/>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684" name="Freeform 60"/>
            <p:cNvSpPr>
              <a:spLocks/>
            </p:cNvSpPr>
            <p:nvPr/>
          </p:nvSpPr>
          <p:spPr bwMode="auto">
            <a:xfrm>
              <a:off x="1390" y="1645"/>
              <a:ext cx="1123" cy="421"/>
            </a:xfrm>
            <a:custGeom>
              <a:avLst/>
              <a:gdLst/>
              <a:ahLst/>
              <a:cxnLst>
                <a:cxn ang="0">
                  <a:pos x="5" y="177"/>
                </a:cxn>
                <a:cxn ang="0">
                  <a:pos x="5" y="177"/>
                </a:cxn>
                <a:cxn ang="0">
                  <a:pos x="22" y="244"/>
                </a:cxn>
                <a:cxn ang="0">
                  <a:pos x="54" y="305"/>
                </a:cxn>
                <a:cxn ang="0">
                  <a:pos x="54" y="305"/>
                </a:cxn>
                <a:cxn ang="0">
                  <a:pos x="108" y="354"/>
                </a:cxn>
                <a:cxn ang="0">
                  <a:pos x="206" y="391"/>
                </a:cxn>
                <a:cxn ang="0">
                  <a:pos x="206" y="391"/>
                </a:cxn>
                <a:cxn ang="0">
                  <a:pos x="342" y="409"/>
                </a:cxn>
                <a:cxn ang="0">
                  <a:pos x="526" y="415"/>
                </a:cxn>
                <a:cxn ang="0">
                  <a:pos x="526" y="415"/>
                </a:cxn>
                <a:cxn ang="0">
                  <a:pos x="711" y="409"/>
                </a:cxn>
                <a:cxn ang="0">
                  <a:pos x="857" y="397"/>
                </a:cxn>
                <a:cxn ang="0">
                  <a:pos x="857" y="397"/>
                </a:cxn>
                <a:cxn ang="0">
                  <a:pos x="966" y="366"/>
                </a:cxn>
                <a:cxn ang="0">
                  <a:pos x="1041" y="324"/>
                </a:cxn>
                <a:cxn ang="0">
                  <a:pos x="1041" y="324"/>
                </a:cxn>
                <a:cxn ang="0">
                  <a:pos x="1090" y="269"/>
                </a:cxn>
                <a:cxn ang="0">
                  <a:pos x="1117" y="196"/>
                </a:cxn>
                <a:cxn ang="0">
                  <a:pos x="1123" y="196"/>
                </a:cxn>
                <a:cxn ang="0">
                  <a:pos x="1096" y="269"/>
                </a:cxn>
                <a:cxn ang="0">
                  <a:pos x="1096" y="275"/>
                </a:cxn>
                <a:cxn ang="0">
                  <a:pos x="1047" y="330"/>
                </a:cxn>
                <a:cxn ang="0">
                  <a:pos x="966" y="372"/>
                </a:cxn>
                <a:cxn ang="0">
                  <a:pos x="966" y="372"/>
                </a:cxn>
                <a:cxn ang="0">
                  <a:pos x="857" y="403"/>
                </a:cxn>
                <a:cxn ang="0">
                  <a:pos x="711" y="415"/>
                </a:cxn>
                <a:cxn ang="0">
                  <a:pos x="711" y="415"/>
                </a:cxn>
                <a:cxn ang="0">
                  <a:pos x="526" y="421"/>
                </a:cxn>
                <a:cxn ang="0">
                  <a:pos x="342" y="415"/>
                </a:cxn>
                <a:cxn ang="0">
                  <a:pos x="342" y="415"/>
                </a:cxn>
                <a:cxn ang="0">
                  <a:pos x="206" y="397"/>
                </a:cxn>
                <a:cxn ang="0">
                  <a:pos x="108" y="360"/>
                </a:cxn>
                <a:cxn ang="0">
                  <a:pos x="108" y="360"/>
                </a:cxn>
                <a:cxn ang="0">
                  <a:pos x="49" y="311"/>
                </a:cxn>
                <a:cxn ang="0">
                  <a:pos x="16" y="250"/>
                </a:cxn>
                <a:cxn ang="0">
                  <a:pos x="16" y="244"/>
                </a:cxn>
                <a:cxn ang="0">
                  <a:pos x="0" y="177"/>
                </a:cxn>
                <a:cxn ang="0">
                  <a:pos x="0" y="0"/>
                </a:cxn>
              </a:cxnLst>
              <a:rect l="0" t="0" r="r" b="b"/>
              <a:pathLst>
                <a:path w="1123" h="421">
                  <a:moveTo>
                    <a:pt x="5" y="0"/>
                  </a:moveTo>
                  <a:lnTo>
                    <a:pt x="5" y="177"/>
                  </a:lnTo>
                  <a:lnTo>
                    <a:pt x="5" y="177"/>
                  </a:lnTo>
                  <a:lnTo>
                    <a:pt x="5" y="177"/>
                  </a:lnTo>
                  <a:lnTo>
                    <a:pt x="22" y="244"/>
                  </a:lnTo>
                  <a:lnTo>
                    <a:pt x="22" y="244"/>
                  </a:lnTo>
                  <a:lnTo>
                    <a:pt x="22" y="244"/>
                  </a:lnTo>
                  <a:lnTo>
                    <a:pt x="54" y="305"/>
                  </a:lnTo>
                  <a:lnTo>
                    <a:pt x="54" y="305"/>
                  </a:lnTo>
                  <a:lnTo>
                    <a:pt x="54" y="305"/>
                  </a:lnTo>
                  <a:lnTo>
                    <a:pt x="114" y="354"/>
                  </a:lnTo>
                  <a:lnTo>
                    <a:pt x="108" y="354"/>
                  </a:lnTo>
                  <a:lnTo>
                    <a:pt x="108" y="354"/>
                  </a:lnTo>
                  <a:lnTo>
                    <a:pt x="206" y="391"/>
                  </a:lnTo>
                  <a:lnTo>
                    <a:pt x="206" y="391"/>
                  </a:lnTo>
                  <a:lnTo>
                    <a:pt x="206" y="391"/>
                  </a:lnTo>
                  <a:lnTo>
                    <a:pt x="342" y="409"/>
                  </a:lnTo>
                  <a:lnTo>
                    <a:pt x="342" y="409"/>
                  </a:lnTo>
                  <a:lnTo>
                    <a:pt x="342" y="409"/>
                  </a:lnTo>
                  <a:lnTo>
                    <a:pt x="526" y="415"/>
                  </a:lnTo>
                  <a:lnTo>
                    <a:pt x="526" y="415"/>
                  </a:lnTo>
                  <a:lnTo>
                    <a:pt x="526" y="415"/>
                  </a:lnTo>
                  <a:lnTo>
                    <a:pt x="711" y="409"/>
                  </a:lnTo>
                  <a:lnTo>
                    <a:pt x="711" y="409"/>
                  </a:lnTo>
                  <a:lnTo>
                    <a:pt x="711" y="409"/>
                  </a:lnTo>
                  <a:lnTo>
                    <a:pt x="857" y="397"/>
                  </a:lnTo>
                  <a:lnTo>
                    <a:pt x="857" y="397"/>
                  </a:lnTo>
                  <a:lnTo>
                    <a:pt x="857" y="397"/>
                  </a:lnTo>
                  <a:lnTo>
                    <a:pt x="966" y="366"/>
                  </a:lnTo>
                  <a:lnTo>
                    <a:pt x="966" y="366"/>
                  </a:lnTo>
                  <a:lnTo>
                    <a:pt x="966" y="366"/>
                  </a:lnTo>
                  <a:lnTo>
                    <a:pt x="1041" y="324"/>
                  </a:lnTo>
                  <a:lnTo>
                    <a:pt x="1041" y="324"/>
                  </a:lnTo>
                  <a:lnTo>
                    <a:pt x="1041" y="324"/>
                  </a:lnTo>
                  <a:lnTo>
                    <a:pt x="1090" y="269"/>
                  </a:lnTo>
                  <a:lnTo>
                    <a:pt x="1090" y="269"/>
                  </a:lnTo>
                  <a:lnTo>
                    <a:pt x="1090" y="269"/>
                  </a:lnTo>
                  <a:lnTo>
                    <a:pt x="1117" y="196"/>
                  </a:lnTo>
                  <a:lnTo>
                    <a:pt x="1117" y="196"/>
                  </a:lnTo>
                  <a:lnTo>
                    <a:pt x="1123" y="196"/>
                  </a:lnTo>
                  <a:lnTo>
                    <a:pt x="1123" y="196"/>
                  </a:lnTo>
                  <a:lnTo>
                    <a:pt x="1096" y="269"/>
                  </a:lnTo>
                  <a:lnTo>
                    <a:pt x="1096" y="269"/>
                  </a:lnTo>
                  <a:lnTo>
                    <a:pt x="1096" y="275"/>
                  </a:lnTo>
                  <a:lnTo>
                    <a:pt x="1047" y="330"/>
                  </a:lnTo>
                  <a:lnTo>
                    <a:pt x="1047" y="330"/>
                  </a:lnTo>
                  <a:lnTo>
                    <a:pt x="1041" y="330"/>
                  </a:lnTo>
                  <a:lnTo>
                    <a:pt x="966" y="372"/>
                  </a:lnTo>
                  <a:lnTo>
                    <a:pt x="966" y="372"/>
                  </a:lnTo>
                  <a:lnTo>
                    <a:pt x="966" y="372"/>
                  </a:lnTo>
                  <a:lnTo>
                    <a:pt x="857" y="403"/>
                  </a:lnTo>
                  <a:lnTo>
                    <a:pt x="857" y="403"/>
                  </a:lnTo>
                  <a:lnTo>
                    <a:pt x="857" y="403"/>
                  </a:lnTo>
                  <a:lnTo>
                    <a:pt x="711" y="415"/>
                  </a:lnTo>
                  <a:lnTo>
                    <a:pt x="711" y="415"/>
                  </a:lnTo>
                  <a:lnTo>
                    <a:pt x="711" y="415"/>
                  </a:lnTo>
                  <a:lnTo>
                    <a:pt x="526" y="421"/>
                  </a:lnTo>
                  <a:lnTo>
                    <a:pt x="526" y="421"/>
                  </a:lnTo>
                  <a:lnTo>
                    <a:pt x="526" y="421"/>
                  </a:lnTo>
                  <a:lnTo>
                    <a:pt x="342" y="415"/>
                  </a:lnTo>
                  <a:lnTo>
                    <a:pt x="342" y="415"/>
                  </a:lnTo>
                  <a:lnTo>
                    <a:pt x="342" y="415"/>
                  </a:lnTo>
                  <a:lnTo>
                    <a:pt x="206" y="397"/>
                  </a:lnTo>
                  <a:lnTo>
                    <a:pt x="206" y="397"/>
                  </a:lnTo>
                  <a:lnTo>
                    <a:pt x="206" y="397"/>
                  </a:lnTo>
                  <a:lnTo>
                    <a:pt x="108" y="360"/>
                  </a:lnTo>
                  <a:lnTo>
                    <a:pt x="108" y="360"/>
                  </a:lnTo>
                  <a:lnTo>
                    <a:pt x="108" y="360"/>
                  </a:lnTo>
                  <a:lnTo>
                    <a:pt x="49" y="311"/>
                  </a:lnTo>
                  <a:lnTo>
                    <a:pt x="49" y="311"/>
                  </a:lnTo>
                  <a:lnTo>
                    <a:pt x="49" y="311"/>
                  </a:lnTo>
                  <a:lnTo>
                    <a:pt x="16" y="250"/>
                  </a:lnTo>
                  <a:lnTo>
                    <a:pt x="16" y="250"/>
                  </a:lnTo>
                  <a:lnTo>
                    <a:pt x="16" y="244"/>
                  </a:lnTo>
                  <a:lnTo>
                    <a:pt x="0" y="177"/>
                  </a:lnTo>
                  <a:lnTo>
                    <a:pt x="0" y="177"/>
                  </a:lnTo>
                  <a:lnTo>
                    <a:pt x="0" y="177"/>
                  </a:lnTo>
                  <a:lnTo>
                    <a:pt x="0" y="0"/>
                  </a:lnTo>
                  <a:lnTo>
                    <a:pt x="5"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685" name="Freeform 61"/>
            <p:cNvSpPr>
              <a:spLocks/>
            </p:cNvSpPr>
            <p:nvPr/>
          </p:nvSpPr>
          <p:spPr bwMode="auto">
            <a:xfrm>
              <a:off x="2507" y="1755"/>
              <a:ext cx="17" cy="86"/>
            </a:xfrm>
            <a:custGeom>
              <a:avLst/>
              <a:gdLst/>
              <a:ahLst/>
              <a:cxnLst>
                <a:cxn ang="0">
                  <a:pos x="0" y="86"/>
                </a:cxn>
                <a:cxn ang="0">
                  <a:pos x="11" y="0"/>
                </a:cxn>
                <a:cxn ang="0">
                  <a:pos x="11" y="0"/>
                </a:cxn>
                <a:cxn ang="0">
                  <a:pos x="17" y="0"/>
                </a:cxn>
                <a:cxn ang="0">
                  <a:pos x="17" y="0"/>
                </a:cxn>
                <a:cxn ang="0">
                  <a:pos x="6" y="86"/>
                </a:cxn>
                <a:cxn ang="0">
                  <a:pos x="0" y="86"/>
                </a:cxn>
              </a:cxnLst>
              <a:rect l="0" t="0" r="r" b="b"/>
              <a:pathLst>
                <a:path w="17" h="86">
                  <a:moveTo>
                    <a:pt x="0" y="86"/>
                  </a:moveTo>
                  <a:lnTo>
                    <a:pt x="11" y="0"/>
                  </a:lnTo>
                  <a:lnTo>
                    <a:pt x="11" y="0"/>
                  </a:lnTo>
                  <a:lnTo>
                    <a:pt x="17" y="0"/>
                  </a:lnTo>
                  <a:lnTo>
                    <a:pt x="17" y="0"/>
                  </a:lnTo>
                  <a:lnTo>
                    <a:pt x="6" y="86"/>
                  </a:lnTo>
                  <a:lnTo>
                    <a:pt x="0" y="86"/>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686" name="Rectangle 62"/>
            <p:cNvSpPr>
              <a:spLocks noChangeArrowheads="1"/>
            </p:cNvSpPr>
            <p:nvPr/>
          </p:nvSpPr>
          <p:spPr bwMode="auto">
            <a:xfrm>
              <a:off x="2518" y="1651"/>
              <a:ext cx="6" cy="10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687" name="Rectangle 63"/>
            <p:cNvSpPr>
              <a:spLocks noChangeArrowheads="1"/>
            </p:cNvSpPr>
            <p:nvPr/>
          </p:nvSpPr>
          <p:spPr bwMode="auto">
            <a:xfrm>
              <a:off x="1596" y="1847"/>
              <a:ext cx="716" cy="13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688" name="Rectangle 64"/>
            <p:cNvSpPr>
              <a:spLocks noChangeArrowheads="1"/>
            </p:cNvSpPr>
            <p:nvPr/>
          </p:nvSpPr>
          <p:spPr bwMode="auto">
            <a:xfrm>
              <a:off x="1789" y="1810"/>
              <a:ext cx="209" cy="246"/>
            </a:xfrm>
            <a:prstGeom prst="rect">
              <a:avLst/>
            </a:prstGeom>
            <a:noFill/>
            <a:ln w="9525">
              <a:noFill/>
              <a:miter lim="800000"/>
              <a:headEnd/>
              <a:tailEnd/>
            </a:ln>
          </p:spPr>
          <p:txBody>
            <a:bodyPr wrap="none" lIns="0" tIns="0" rIns="0" bIns="0">
              <a:spAutoFit/>
            </a:bodyPr>
            <a:lstStyle/>
            <a:p>
              <a:pPr eaLnBrk="0" hangingPunct="0"/>
              <a:r>
                <a:rPr lang="en-US" sz="1700" b="1">
                  <a:solidFill>
                    <a:srgbClr val="000000"/>
                  </a:solidFill>
                  <a:latin typeface="+mn-lt"/>
                </a:rPr>
                <a:t>D</a:t>
              </a:r>
              <a:endParaRPr lang="en-US">
                <a:latin typeface="+mn-lt"/>
              </a:endParaRPr>
            </a:p>
          </p:txBody>
        </p:sp>
        <p:sp>
          <p:nvSpPr>
            <p:cNvPr id="538689" name="Freeform 65"/>
            <p:cNvSpPr>
              <a:spLocks/>
            </p:cNvSpPr>
            <p:nvPr/>
          </p:nvSpPr>
          <p:spPr bwMode="auto">
            <a:xfrm>
              <a:off x="1390" y="1401"/>
              <a:ext cx="1134" cy="372"/>
            </a:xfrm>
            <a:custGeom>
              <a:avLst/>
              <a:gdLst/>
              <a:ahLst/>
              <a:cxnLst>
                <a:cxn ang="0">
                  <a:pos x="97" y="0"/>
                </a:cxn>
                <a:cxn ang="0">
                  <a:pos x="60" y="13"/>
                </a:cxn>
                <a:cxn ang="0">
                  <a:pos x="27" y="31"/>
                </a:cxn>
                <a:cxn ang="0">
                  <a:pos x="5" y="67"/>
                </a:cxn>
                <a:cxn ang="0">
                  <a:pos x="0" y="110"/>
                </a:cxn>
                <a:cxn ang="0">
                  <a:pos x="0" y="183"/>
                </a:cxn>
                <a:cxn ang="0">
                  <a:pos x="0" y="263"/>
                </a:cxn>
                <a:cxn ang="0">
                  <a:pos x="5" y="305"/>
                </a:cxn>
                <a:cxn ang="0">
                  <a:pos x="27"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67"/>
                </a:cxn>
                <a:cxn ang="0">
                  <a:pos x="1101" y="31"/>
                </a:cxn>
                <a:cxn ang="0">
                  <a:pos x="1074" y="13"/>
                </a:cxn>
                <a:cxn ang="0">
                  <a:pos x="1036" y="0"/>
                </a:cxn>
                <a:cxn ang="0">
                  <a:pos x="564" y="0"/>
                </a:cxn>
                <a:cxn ang="0">
                  <a:pos x="97" y="0"/>
                </a:cxn>
              </a:cxnLst>
              <a:rect l="0" t="0" r="r" b="b"/>
              <a:pathLst>
                <a:path w="1134" h="372">
                  <a:moveTo>
                    <a:pt x="97" y="0"/>
                  </a:moveTo>
                  <a:lnTo>
                    <a:pt x="60" y="13"/>
                  </a:lnTo>
                  <a:lnTo>
                    <a:pt x="27" y="31"/>
                  </a:lnTo>
                  <a:lnTo>
                    <a:pt x="5" y="67"/>
                  </a:lnTo>
                  <a:lnTo>
                    <a:pt x="0" y="110"/>
                  </a:lnTo>
                  <a:lnTo>
                    <a:pt x="0" y="183"/>
                  </a:lnTo>
                  <a:lnTo>
                    <a:pt x="0" y="263"/>
                  </a:lnTo>
                  <a:lnTo>
                    <a:pt x="5" y="305"/>
                  </a:lnTo>
                  <a:lnTo>
                    <a:pt x="27" y="336"/>
                  </a:lnTo>
                  <a:lnTo>
                    <a:pt x="60" y="360"/>
                  </a:lnTo>
                  <a:lnTo>
                    <a:pt x="97" y="372"/>
                  </a:lnTo>
                  <a:lnTo>
                    <a:pt x="564" y="372"/>
                  </a:lnTo>
                  <a:lnTo>
                    <a:pt x="1036" y="372"/>
                  </a:lnTo>
                  <a:lnTo>
                    <a:pt x="1074" y="360"/>
                  </a:lnTo>
                  <a:lnTo>
                    <a:pt x="1101" y="336"/>
                  </a:lnTo>
                  <a:lnTo>
                    <a:pt x="1123" y="305"/>
                  </a:lnTo>
                  <a:lnTo>
                    <a:pt x="1134" y="263"/>
                  </a:lnTo>
                  <a:lnTo>
                    <a:pt x="1134" y="183"/>
                  </a:lnTo>
                  <a:lnTo>
                    <a:pt x="1134" y="110"/>
                  </a:lnTo>
                  <a:lnTo>
                    <a:pt x="1123" y="67"/>
                  </a:lnTo>
                  <a:lnTo>
                    <a:pt x="1101" y="31"/>
                  </a:lnTo>
                  <a:lnTo>
                    <a:pt x="1074" y="13"/>
                  </a:lnTo>
                  <a:lnTo>
                    <a:pt x="1036" y="0"/>
                  </a:lnTo>
                  <a:lnTo>
                    <a:pt x="564" y="0"/>
                  </a:lnTo>
                  <a:lnTo>
                    <a:pt x="97" y="0"/>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690" name="Freeform 66"/>
            <p:cNvSpPr>
              <a:spLocks/>
            </p:cNvSpPr>
            <p:nvPr/>
          </p:nvSpPr>
          <p:spPr bwMode="auto">
            <a:xfrm>
              <a:off x="1390" y="1401"/>
              <a:ext cx="1139" cy="379"/>
            </a:xfrm>
            <a:custGeom>
              <a:avLst/>
              <a:gdLst/>
              <a:ahLst/>
              <a:cxnLst>
                <a:cxn ang="0">
                  <a:pos x="60" y="19"/>
                </a:cxn>
                <a:cxn ang="0">
                  <a:pos x="32" y="37"/>
                </a:cxn>
                <a:cxn ang="0">
                  <a:pos x="11" y="67"/>
                </a:cxn>
                <a:cxn ang="0">
                  <a:pos x="5" y="110"/>
                </a:cxn>
                <a:cxn ang="0">
                  <a:pos x="5" y="183"/>
                </a:cxn>
                <a:cxn ang="0">
                  <a:pos x="5" y="263"/>
                </a:cxn>
                <a:cxn ang="0">
                  <a:pos x="11" y="305"/>
                </a:cxn>
                <a:cxn ang="0">
                  <a:pos x="32"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74"/>
                </a:cxn>
                <a:cxn ang="0">
                  <a:pos x="1101" y="37"/>
                </a:cxn>
                <a:cxn ang="0">
                  <a:pos x="1074" y="19"/>
                </a:cxn>
                <a:cxn ang="0">
                  <a:pos x="1036" y="6"/>
                </a:cxn>
                <a:cxn ang="0">
                  <a:pos x="564" y="6"/>
                </a:cxn>
                <a:cxn ang="0">
                  <a:pos x="97" y="6"/>
                </a:cxn>
                <a:cxn ang="0">
                  <a:pos x="564" y="0"/>
                </a:cxn>
                <a:cxn ang="0">
                  <a:pos x="1036" y="0"/>
                </a:cxn>
                <a:cxn ang="0">
                  <a:pos x="1074" y="13"/>
                </a:cxn>
                <a:cxn ang="0">
                  <a:pos x="1107" y="31"/>
                </a:cxn>
                <a:cxn ang="0">
                  <a:pos x="1128" y="67"/>
                </a:cxn>
                <a:cxn ang="0">
                  <a:pos x="1139" y="110"/>
                </a:cxn>
                <a:cxn ang="0">
                  <a:pos x="1139" y="183"/>
                </a:cxn>
                <a:cxn ang="0">
                  <a:pos x="1139" y="263"/>
                </a:cxn>
                <a:cxn ang="0">
                  <a:pos x="1128" y="305"/>
                </a:cxn>
                <a:cxn ang="0">
                  <a:pos x="1107" y="342"/>
                </a:cxn>
                <a:cxn ang="0">
                  <a:pos x="1079" y="366"/>
                </a:cxn>
                <a:cxn ang="0">
                  <a:pos x="1036" y="379"/>
                </a:cxn>
                <a:cxn ang="0">
                  <a:pos x="564" y="379"/>
                </a:cxn>
                <a:cxn ang="0">
                  <a:pos x="97" y="379"/>
                </a:cxn>
                <a:cxn ang="0">
                  <a:pos x="60" y="366"/>
                </a:cxn>
                <a:cxn ang="0">
                  <a:pos x="27" y="342"/>
                </a:cxn>
                <a:cxn ang="0">
                  <a:pos x="5" y="311"/>
                </a:cxn>
                <a:cxn ang="0">
                  <a:pos x="0" y="263"/>
                </a:cxn>
                <a:cxn ang="0">
                  <a:pos x="0" y="183"/>
                </a:cxn>
                <a:cxn ang="0">
                  <a:pos x="0" y="110"/>
                </a:cxn>
                <a:cxn ang="0">
                  <a:pos x="5" y="67"/>
                </a:cxn>
                <a:cxn ang="0">
                  <a:pos x="27" y="31"/>
                </a:cxn>
                <a:cxn ang="0">
                  <a:pos x="60" y="13"/>
                </a:cxn>
                <a:cxn ang="0">
                  <a:pos x="97" y="0"/>
                </a:cxn>
              </a:cxnLst>
              <a:rect l="0" t="0" r="r" b="b"/>
              <a:pathLst>
                <a:path w="1139" h="379">
                  <a:moveTo>
                    <a:pt x="97" y="6"/>
                  </a:moveTo>
                  <a:lnTo>
                    <a:pt x="60" y="19"/>
                  </a:lnTo>
                  <a:lnTo>
                    <a:pt x="60" y="19"/>
                  </a:lnTo>
                  <a:lnTo>
                    <a:pt x="60" y="19"/>
                  </a:lnTo>
                  <a:lnTo>
                    <a:pt x="27" y="37"/>
                  </a:lnTo>
                  <a:lnTo>
                    <a:pt x="32" y="37"/>
                  </a:lnTo>
                  <a:lnTo>
                    <a:pt x="32" y="37"/>
                  </a:lnTo>
                  <a:lnTo>
                    <a:pt x="11" y="74"/>
                  </a:lnTo>
                  <a:lnTo>
                    <a:pt x="11" y="67"/>
                  </a:lnTo>
                  <a:lnTo>
                    <a:pt x="11" y="67"/>
                  </a:lnTo>
                  <a:lnTo>
                    <a:pt x="5" y="110"/>
                  </a:lnTo>
                  <a:lnTo>
                    <a:pt x="5" y="110"/>
                  </a:lnTo>
                  <a:lnTo>
                    <a:pt x="5" y="110"/>
                  </a:lnTo>
                  <a:lnTo>
                    <a:pt x="5" y="183"/>
                  </a:lnTo>
                  <a:lnTo>
                    <a:pt x="5" y="183"/>
                  </a:lnTo>
                  <a:lnTo>
                    <a:pt x="5" y="183"/>
                  </a:lnTo>
                  <a:lnTo>
                    <a:pt x="5" y="263"/>
                  </a:lnTo>
                  <a:lnTo>
                    <a:pt x="5" y="263"/>
                  </a:lnTo>
                  <a:lnTo>
                    <a:pt x="5" y="263"/>
                  </a:lnTo>
                  <a:lnTo>
                    <a:pt x="11" y="305"/>
                  </a:lnTo>
                  <a:lnTo>
                    <a:pt x="11" y="305"/>
                  </a:lnTo>
                  <a:lnTo>
                    <a:pt x="11" y="305"/>
                  </a:lnTo>
                  <a:lnTo>
                    <a:pt x="32" y="336"/>
                  </a:lnTo>
                  <a:lnTo>
                    <a:pt x="32" y="336"/>
                  </a:lnTo>
                  <a:lnTo>
                    <a:pt x="32" y="336"/>
                  </a:lnTo>
                  <a:lnTo>
                    <a:pt x="65" y="360"/>
                  </a:lnTo>
                  <a:lnTo>
                    <a:pt x="60" y="360"/>
                  </a:lnTo>
                  <a:lnTo>
                    <a:pt x="60" y="360"/>
                  </a:lnTo>
                  <a:lnTo>
                    <a:pt x="97" y="372"/>
                  </a:lnTo>
                  <a:lnTo>
                    <a:pt x="97" y="372"/>
                  </a:lnTo>
                  <a:lnTo>
                    <a:pt x="97" y="372"/>
                  </a:lnTo>
                  <a:lnTo>
                    <a:pt x="564" y="372"/>
                  </a:lnTo>
                  <a:lnTo>
                    <a:pt x="564" y="372"/>
                  </a:lnTo>
                  <a:lnTo>
                    <a:pt x="564" y="372"/>
                  </a:lnTo>
                  <a:lnTo>
                    <a:pt x="1036" y="372"/>
                  </a:lnTo>
                  <a:lnTo>
                    <a:pt x="1036" y="372"/>
                  </a:lnTo>
                  <a:lnTo>
                    <a:pt x="1036" y="372"/>
                  </a:lnTo>
                  <a:lnTo>
                    <a:pt x="1074" y="360"/>
                  </a:lnTo>
                  <a:lnTo>
                    <a:pt x="1074" y="360"/>
                  </a:lnTo>
                  <a:lnTo>
                    <a:pt x="1074" y="360"/>
                  </a:lnTo>
                  <a:lnTo>
                    <a:pt x="1101" y="336"/>
                  </a:lnTo>
                  <a:lnTo>
                    <a:pt x="1101" y="336"/>
                  </a:lnTo>
                  <a:lnTo>
                    <a:pt x="1101" y="336"/>
                  </a:lnTo>
                  <a:lnTo>
                    <a:pt x="1123" y="305"/>
                  </a:lnTo>
                  <a:lnTo>
                    <a:pt x="1123" y="305"/>
                  </a:lnTo>
                  <a:lnTo>
                    <a:pt x="1123" y="305"/>
                  </a:lnTo>
                  <a:lnTo>
                    <a:pt x="1134" y="263"/>
                  </a:lnTo>
                  <a:lnTo>
                    <a:pt x="1134" y="263"/>
                  </a:lnTo>
                  <a:lnTo>
                    <a:pt x="1134" y="263"/>
                  </a:lnTo>
                  <a:lnTo>
                    <a:pt x="1134" y="183"/>
                  </a:lnTo>
                  <a:lnTo>
                    <a:pt x="1134" y="183"/>
                  </a:lnTo>
                  <a:lnTo>
                    <a:pt x="1134" y="183"/>
                  </a:lnTo>
                  <a:lnTo>
                    <a:pt x="1134" y="110"/>
                  </a:lnTo>
                  <a:lnTo>
                    <a:pt x="1134" y="110"/>
                  </a:lnTo>
                  <a:lnTo>
                    <a:pt x="1134" y="110"/>
                  </a:lnTo>
                  <a:lnTo>
                    <a:pt x="1123" y="67"/>
                  </a:lnTo>
                  <a:lnTo>
                    <a:pt x="1123" y="74"/>
                  </a:lnTo>
                  <a:lnTo>
                    <a:pt x="1123" y="74"/>
                  </a:lnTo>
                  <a:lnTo>
                    <a:pt x="1101" y="37"/>
                  </a:lnTo>
                  <a:lnTo>
                    <a:pt x="1101" y="37"/>
                  </a:lnTo>
                  <a:lnTo>
                    <a:pt x="1101" y="37"/>
                  </a:lnTo>
                  <a:lnTo>
                    <a:pt x="1074" y="19"/>
                  </a:lnTo>
                  <a:lnTo>
                    <a:pt x="1074" y="19"/>
                  </a:lnTo>
                  <a:lnTo>
                    <a:pt x="1074" y="19"/>
                  </a:lnTo>
                  <a:lnTo>
                    <a:pt x="1036" y="6"/>
                  </a:lnTo>
                  <a:lnTo>
                    <a:pt x="1036" y="6"/>
                  </a:lnTo>
                  <a:lnTo>
                    <a:pt x="1036" y="6"/>
                  </a:lnTo>
                  <a:lnTo>
                    <a:pt x="564" y="6"/>
                  </a:lnTo>
                  <a:lnTo>
                    <a:pt x="564" y="6"/>
                  </a:lnTo>
                  <a:lnTo>
                    <a:pt x="564" y="6"/>
                  </a:lnTo>
                  <a:lnTo>
                    <a:pt x="97" y="6"/>
                  </a:lnTo>
                  <a:lnTo>
                    <a:pt x="97" y="6"/>
                  </a:lnTo>
                  <a:lnTo>
                    <a:pt x="97" y="0"/>
                  </a:lnTo>
                  <a:lnTo>
                    <a:pt x="97" y="0"/>
                  </a:lnTo>
                  <a:lnTo>
                    <a:pt x="564" y="0"/>
                  </a:lnTo>
                  <a:lnTo>
                    <a:pt x="564" y="0"/>
                  </a:lnTo>
                  <a:lnTo>
                    <a:pt x="564" y="0"/>
                  </a:lnTo>
                  <a:lnTo>
                    <a:pt x="1036" y="0"/>
                  </a:lnTo>
                  <a:lnTo>
                    <a:pt x="1036" y="0"/>
                  </a:lnTo>
                  <a:lnTo>
                    <a:pt x="1036" y="0"/>
                  </a:lnTo>
                  <a:lnTo>
                    <a:pt x="1074" y="13"/>
                  </a:lnTo>
                  <a:lnTo>
                    <a:pt x="1074" y="13"/>
                  </a:lnTo>
                  <a:lnTo>
                    <a:pt x="1079" y="13"/>
                  </a:lnTo>
                  <a:lnTo>
                    <a:pt x="1107" y="31"/>
                  </a:lnTo>
                  <a:lnTo>
                    <a:pt x="1107" y="31"/>
                  </a:lnTo>
                  <a:lnTo>
                    <a:pt x="1107" y="31"/>
                  </a:lnTo>
                  <a:lnTo>
                    <a:pt x="1128" y="67"/>
                  </a:lnTo>
                  <a:lnTo>
                    <a:pt x="1128" y="67"/>
                  </a:lnTo>
                  <a:lnTo>
                    <a:pt x="1128" y="67"/>
                  </a:lnTo>
                  <a:lnTo>
                    <a:pt x="1139" y="110"/>
                  </a:lnTo>
                  <a:lnTo>
                    <a:pt x="1139" y="110"/>
                  </a:lnTo>
                  <a:lnTo>
                    <a:pt x="1139" y="110"/>
                  </a:lnTo>
                  <a:lnTo>
                    <a:pt x="1139" y="183"/>
                  </a:lnTo>
                  <a:lnTo>
                    <a:pt x="1139" y="183"/>
                  </a:lnTo>
                  <a:lnTo>
                    <a:pt x="1139" y="183"/>
                  </a:lnTo>
                  <a:lnTo>
                    <a:pt x="1139" y="263"/>
                  </a:lnTo>
                  <a:lnTo>
                    <a:pt x="1139" y="263"/>
                  </a:lnTo>
                  <a:lnTo>
                    <a:pt x="1139" y="263"/>
                  </a:lnTo>
                  <a:lnTo>
                    <a:pt x="1128" y="305"/>
                  </a:lnTo>
                  <a:lnTo>
                    <a:pt x="1128" y="305"/>
                  </a:lnTo>
                  <a:lnTo>
                    <a:pt x="1128" y="311"/>
                  </a:lnTo>
                  <a:lnTo>
                    <a:pt x="1107" y="342"/>
                  </a:lnTo>
                  <a:lnTo>
                    <a:pt x="1107" y="342"/>
                  </a:lnTo>
                  <a:lnTo>
                    <a:pt x="1107" y="342"/>
                  </a:lnTo>
                  <a:lnTo>
                    <a:pt x="1079" y="366"/>
                  </a:lnTo>
                  <a:lnTo>
                    <a:pt x="1079" y="366"/>
                  </a:lnTo>
                  <a:lnTo>
                    <a:pt x="1074" y="366"/>
                  </a:lnTo>
                  <a:lnTo>
                    <a:pt x="1036" y="379"/>
                  </a:lnTo>
                  <a:lnTo>
                    <a:pt x="1036" y="379"/>
                  </a:lnTo>
                  <a:lnTo>
                    <a:pt x="1036" y="379"/>
                  </a:lnTo>
                  <a:lnTo>
                    <a:pt x="564" y="379"/>
                  </a:lnTo>
                  <a:lnTo>
                    <a:pt x="564" y="379"/>
                  </a:lnTo>
                  <a:lnTo>
                    <a:pt x="564" y="379"/>
                  </a:lnTo>
                  <a:lnTo>
                    <a:pt x="97" y="379"/>
                  </a:lnTo>
                  <a:lnTo>
                    <a:pt x="97" y="379"/>
                  </a:lnTo>
                  <a:lnTo>
                    <a:pt x="97" y="379"/>
                  </a:lnTo>
                  <a:lnTo>
                    <a:pt x="60" y="366"/>
                  </a:lnTo>
                  <a:lnTo>
                    <a:pt x="60" y="366"/>
                  </a:lnTo>
                  <a:lnTo>
                    <a:pt x="60" y="366"/>
                  </a:lnTo>
                  <a:lnTo>
                    <a:pt x="27" y="342"/>
                  </a:lnTo>
                  <a:lnTo>
                    <a:pt x="27" y="342"/>
                  </a:lnTo>
                  <a:lnTo>
                    <a:pt x="27" y="342"/>
                  </a:lnTo>
                  <a:lnTo>
                    <a:pt x="5" y="311"/>
                  </a:lnTo>
                  <a:lnTo>
                    <a:pt x="5" y="311"/>
                  </a:lnTo>
                  <a:lnTo>
                    <a:pt x="5" y="305"/>
                  </a:lnTo>
                  <a:lnTo>
                    <a:pt x="0" y="263"/>
                  </a:lnTo>
                  <a:lnTo>
                    <a:pt x="0" y="263"/>
                  </a:lnTo>
                  <a:lnTo>
                    <a:pt x="0" y="263"/>
                  </a:lnTo>
                  <a:lnTo>
                    <a:pt x="0" y="183"/>
                  </a:lnTo>
                  <a:lnTo>
                    <a:pt x="0" y="183"/>
                  </a:lnTo>
                  <a:lnTo>
                    <a:pt x="0" y="183"/>
                  </a:lnTo>
                  <a:lnTo>
                    <a:pt x="0" y="110"/>
                  </a:lnTo>
                  <a:lnTo>
                    <a:pt x="0" y="110"/>
                  </a:lnTo>
                  <a:lnTo>
                    <a:pt x="0" y="110"/>
                  </a:lnTo>
                  <a:lnTo>
                    <a:pt x="5" y="67"/>
                  </a:lnTo>
                  <a:lnTo>
                    <a:pt x="5" y="67"/>
                  </a:lnTo>
                  <a:lnTo>
                    <a:pt x="5" y="67"/>
                  </a:lnTo>
                  <a:lnTo>
                    <a:pt x="27" y="31"/>
                  </a:lnTo>
                  <a:lnTo>
                    <a:pt x="27" y="31"/>
                  </a:lnTo>
                  <a:lnTo>
                    <a:pt x="27" y="31"/>
                  </a:lnTo>
                  <a:lnTo>
                    <a:pt x="60" y="13"/>
                  </a:lnTo>
                  <a:lnTo>
                    <a:pt x="60" y="13"/>
                  </a:lnTo>
                  <a:lnTo>
                    <a:pt x="60" y="13"/>
                  </a:lnTo>
                  <a:lnTo>
                    <a:pt x="97" y="0"/>
                  </a:lnTo>
                  <a:lnTo>
                    <a:pt x="97" y="6"/>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691" name="Rectangle 67"/>
            <p:cNvSpPr>
              <a:spLocks noChangeArrowheads="1"/>
            </p:cNvSpPr>
            <p:nvPr/>
          </p:nvSpPr>
          <p:spPr bwMode="auto">
            <a:xfrm>
              <a:off x="1774" y="1476"/>
              <a:ext cx="283"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S</a:t>
              </a:r>
              <a:endParaRPr lang="en-US">
                <a:latin typeface="+mn-lt"/>
              </a:endParaRPr>
            </a:p>
          </p:txBody>
        </p:sp>
        <p:sp>
          <p:nvSpPr>
            <p:cNvPr id="538692" name="Rectangle 68"/>
            <p:cNvSpPr>
              <a:spLocks noChangeArrowheads="1"/>
            </p:cNvSpPr>
            <p:nvPr/>
          </p:nvSpPr>
          <p:spPr bwMode="auto">
            <a:xfrm>
              <a:off x="1820" y="2880"/>
              <a:ext cx="279" cy="86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G</a:t>
              </a:r>
            </a:p>
            <a:p>
              <a:pPr eaLnBrk="0" hangingPunct="0"/>
              <a:endParaRPr lang="en-US">
                <a:latin typeface="+mn-lt"/>
              </a:endParaRPr>
            </a:p>
          </p:txBody>
        </p:sp>
      </p:grpSp>
      <p:grpSp>
        <p:nvGrpSpPr>
          <p:cNvPr id="4" name="Group 69"/>
          <p:cNvGrpSpPr>
            <a:grpSpLocks/>
          </p:cNvGrpSpPr>
          <p:nvPr/>
        </p:nvGrpSpPr>
        <p:grpSpPr bwMode="auto">
          <a:xfrm>
            <a:off x="4706938" y="2871788"/>
            <a:ext cx="857250" cy="2634909"/>
            <a:chOff x="1390" y="1273"/>
            <a:chExt cx="1139" cy="2474"/>
          </a:xfrm>
        </p:grpSpPr>
        <p:sp>
          <p:nvSpPr>
            <p:cNvPr id="538694" name="Freeform 70"/>
            <p:cNvSpPr>
              <a:spLocks/>
            </p:cNvSpPr>
            <p:nvPr/>
          </p:nvSpPr>
          <p:spPr bwMode="auto">
            <a:xfrm>
              <a:off x="1393" y="1630"/>
              <a:ext cx="1121" cy="1650"/>
            </a:xfrm>
            <a:custGeom>
              <a:avLst/>
              <a:gdLst/>
              <a:ahLst/>
              <a:cxnLst>
                <a:cxn ang="0">
                  <a:pos x="0" y="0"/>
                </a:cxn>
                <a:cxn ang="0">
                  <a:pos x="5" y="690"/>
                </a:cxn>
                <a:cxn ang="0">
                  <a:pos x="21" y="978"/>
                </a:cxn>
                <a:cxn ang="0">
                  <a:pos x="53" y="1212"/>
                </a:cxn>
                <a:cxn ang="0">
                  <a:pos x="80" y="1314"/>
                </a:cxn>
                <a:cxn ang="0">
                  <a:pos x="112" y="1398"/>
                </a:cxn>
                <a:cxn ang="0">
                  <a:pos x="155" y="1476"/>
                </a:cxn>
                <a:cxn ang="0">
                  <a:pos x="208" y="1536"/>
                </a:cxn>
                <a:cxn ang="0">
                  <a:pos x="267" y="1584"/>
                </a:cxn>
                <a:cxn ang="0">
                  <a:pos x="342" y="1620"/>
                </a:cxn>
                <a:cxn ang="0">
                  <a:pos x="427" y="1644"/>
                </a:cxn>
                <a:cxn ang="0">
                  <a:pos x="523" y="1650"/>
                </a:cxn>
                <a:cxn ang="0">
                  <a:pos x="625" y="1644"/>
                </a:cxn>
                <a:cxn ang="0">
                  <a:pos x="710" y="1626"/>
                </a:cxn>
                <a:cxn ang="0">
                  <a:pos x="785" y="1602"/>
                </a:cxn>
                <a:cxn ang="0">
                  <a:pos x="854" y="1560"/>
                </a:cxn>
                <a:cxn ang="0">
                  <a:pos x="913" y="1506"/>
                </a:cxn>
                <a:cxn ang="0">
                  <a:pos x="961" y="1446"/>
                </a:cxn>
                <a:cxn ang="0">
                  <a:pos x="1004" y="1368"/>
                </a:cxn>
                <a:cxn ang="0">
                  <a:pos x="1036" y="1278"/>
                </a:cxn>
                <a:cxn ang="0">
                  <a:pos x="1084" y="1050"/>
                </a:cxn>
                <a:cxn ang="0">
                  <a:pos x="1111" y="768"/>
                </a:cxn>
                <a:cxn ang="0">
                  <a:pos x="1121" y="426"/>
                </a:cxn>
                <a:cxn ang="0">
                  <a:pos x="1121" y="24"/>
                </a:cxn>
                <a:cxn ang="0">
                  <a:pos x="0" y="0"/>
                </a:cxn>
              </a:cxnLst>
              <a:rect l="0" t="0" r="r" b="b"/>
              <a:pathLst>
                <a:path w="1121" h="1650">
                  <a:moveTo>
                    <a:pt x="0" y="0"/>
                  </a:moveTo>
                  <a:lnTo>
                    <a:pt x="5" y="690"/>
                  </a:lnTo>
                  <a:lnTo>
                    <a:pt x="21" y="978"/>
                  </a:lnTo>
                  <a:lnTo>
                    <a:pt x="53" y="1212"/>
                  </a:lnTo>
                  <a:lnTo>
                    <a:pt x="80" y="1314"/>
                  </a:lnTo>
                  <a:lnTo>
                    <a:pt x="112" y="1398"/>
                  </a:lnTo>
                  <a:lnTo>
                    <a:pt x="155" y="1476"/>
                  </a:lnTo>
                  <a:lnTo>
                    <a:pt x="208" y="1536"/>
                  </a:lnTo>
                  <a:lnTo>
                    <a:pt x="267" y="1584"/>
                  </a:lnTo>
                  <a:lnTo>
                    <a:pt x="342" y="1620"/>
                  </a:lnTo>
                  <a:lnTo>
                    <a:pt x="427" y="1644"/>
                  </a:lnTo>
                  <a:lnTo>
                    <a:pt x="523" y="1650"/>
                  </a:lnTo>
                  <a:lnTo>
                    <a:pt x="625" y="1644"/>
                  </a:lnTo>
                  <a:lnTo>
                    <a:pt x="710" y="1626"/>
                  </a:lnTo>
                  <a:lnTo>
                    <a:pt x="785" y="1602"/>
                  </a:lnTo>
                  <a:lnTo>
                    <a:pt x="854" y="1560"/>
                  </a:lnTo>
                  <a:lnTo>
                    <a:pt x="913" y="1506"/>
                  </a:lnTo>
                  <a:lnTo>
                    <a:pt x="961" y="1446"/>
                  </a:lnTo>
                  <a:lnTo>
                    <a:pt x="1004" y="1368"/>
                  </a:lnTo>
                  <a:lnTo>
                    <a:pt x="1036" y="1278"/>
                  </a:lnTo>
                  <a:lnTo>
                    <a:pt x="1084" y="1050"/>
                  </a:lnTo>
                  <a:lnTo>
                    <a:pt x="1111" y="768"/>
                  </a:lnTo>
                  <a:lnTo>
                    <a:pt x="1121" y="426"/>
                  </a:lnTo>
                  <a:lnTo>
                    <a:pt x="1121" y="24"/>
                  </a:lnTo>
                  <a:lnTo>
                    <a:pt x="0"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695" name="Freeform 71"/>
            <p:cNvSpPr>
              <a:spLocks/>
            </p:cNvSpPr>
            <p:nvPr/>
          </p:nvSpPr>
          <p:spPr bwMode="auto">
            <a:xfrm>
              <a:off x="1392" y="1630"/>
              <a:ext cx="1116" cy="1656"/>
            </a:xfrm>
            <a:custGeom>
              <a:avLst/>
              <a:gdLst/>
              <a:ahLst/>
              <a:cxnLst>
                <a:cxn ang="0">
                  <a:pos x="10" y="690"/>
                </a:cxn>
                <a:cxn ang="0">
                  <a:pos x="10" y="690"/>
                </a:cxn>
                <a:cxn ang="0">
                  <a:pos x="26" y="978"/>
                </a:cxn>
                <a:cxn ang="0">
                  <a:pos x="58" y="1212"/>
                </a:cxn>
                <a:cxn ang="0">
                  <a:pos x="58" y="1212"/>
                </a:cxn>
                <a:cxn ang="0">
                  <a:pos x="85" y="1314"/>
                </a:cxn>
                <a:cxn ang="0">
                  <a:pos x="117" y="1398"/>
                </a:cxn>
                <a:cxn ang="0">
                  <a:pos x="117" y="1398"/>
                </a:cxn>
                <a:cxn ang="0">
                  <a:pos x="160" y="1476"/>
                </a:cxn>
                <a:cxn ang="0">
                  <a:pos x="213" y="1536"/>
                </a:cxn>
                <a:cxn ang="0">
                  <a:pos x="213" y="1536"/>
                </a:cxn>
                <a:cxn ang="0">
                  <a:pos x="267" y="1584"/>
                </a:cxn>
                <a:cxn ang="0">
                  <a:pos x="342" y="1620"/>
                </a:cxn>
                <a:cxn ang="0">
                  <a:pos x="342" y="1620"/>
                </a:cxn>
                <a:cxn ang="0">
                  <a:pos x="427" y="1644"/>
                </a:cxn>
                <a:cxn ang="0">
                  <a:pos x="523" y="1650"/>
                </a:cxn>
                <a:cxn ang="0">
                  <a:pos x="523" y="1650"/>
                </a:cxn>
                <a:cxn ang="0">
                  <a:pos x="625" y="1644"/>
                </a:cxn>
                <a:cxn ang="0">
                  <a:pos x="710" y="1626"/>
                </a:cxn>
                <a:cxn ang="0">
                  <a:pos x="710" y="1626"/>
                </a:cxn>
                <a:cxn ang="0">
                  <a:pos x="785" y="1602"/>
                </a:cxn>
                <a:cxn ang="0">
                  <a:pos x="854" y="1560"/>
                </a:cxn>
                <a:cxn ang="0">
                  <a:pos x="854" y="1560"/>
                </a:cxn>
                <a:cxn ang="0">
                  <a:pos x="913" y="1506"/>
                </a:cxn>
                <a:cxn ang="0">
                  <a:pos x="961" y="1446"/>
                </a:cxn>
                <a:cxn ang="0">
                  <a:pos x="961" y="1446"/>
                </a:cxn>
                <a:cxn ang="0">
                  <a:pos x="1004" y="1368"/>
                </a:cxn>
                <a:cxn ang="0">
                  <a:pos x="1036" y="1278"/>
                </a:cxn>
                <a:cxn ang="0">
                  <a:pos x="1036" y="1278"/>
                </a:cxn>
                <a:cxn ang="0">
                  <a:pos x="1084" y="1050"/>
                </a:cxn>
                <a:cxn ang="0">
                  <a:pos x="1111" y="768"/>
                </a:cxn>
                <a:cxn ang="0">
                  <a:pos x="1116" y="768"/>
                </a:cxn>
                <a:cxn ang="0">
                  <a:pos x="1089" y="1050"/>
                </a:cxn>
                <a:cxn ang="0">
                  <a:pos x="1089" y="1050"/>
                </a:cxn>
                <a:cxn ang="0">
                  <a:pos x="1041" y="1278"/>
                </a:cxn>
                <a:cxn ang="0">
                  <a:pos x="1009" y="1368"/>
                </a:cxn>
                <a:cxn ang="0">
                  <a:pos x="1009" y="1374"/>
                </a:cxn>
                <a:cxn ang="0">
                  <a:pos x="967" y="1452"/>
                </a:cxn>
                <a:cxn ang="0">
                  <a:pos x="918" y="1512"/>
                </a:cxn>
                <a:cxn ang="0">
                  <a:pos x="918" y="1512"/>
                </a:cxn>
                <a:cxn ang="0">
                  <a:pos x="860" y="1566"/>
                </a:cxn>
                <a:cxn ang="0">
                  <a:pos x="785" y="1608"/>
                </a:cxn>
                <a:cxn ang="0">
                  <a:pos x="785" y="1608"/>
                </a:cxn>
                <a:cxn ang="0">
                  <a:pos x="710" y="1632"/>
                </a:cxn>
                <a:cxn ang="0">
                  <a:pos x="625" y="1650"/>
                </a:cxn>
                <a:cxn ang="0">
                  <a:pos x="625" y="1650"/>
                </a:cxn>
                <a:cxn ang="0">
                  <a:pos x="523" y="1656"/>
                </a:cxn>
                <a:cxn ang="0">
                  <a:pos x="427" y="1650"/>
                </a:cxn>
                <a:cxn ang="0">
                  <a:pos x="427" y="1650"/>
                </a:cxn>
                <a:cxn ang="0">
                  <a:pos x="342" y="1626"/>
                </a:cxn>
                <a:cxn ang="0">
                  <a:pos x="267" y="1590"/>
                </a:cxn>
                <a:cxn ang="0">
                  <a:pos x="267" y="1590"/>
                </a:cxn>
                <a:cxn ang="0">
                  <a:pos x="208" y="1542"/>
                </a:cxn>
                <a:cxn ang="0">
                  <a:pos x="155" y="1482"/>
                </a:cxn>
                <a:cxn ang="0">
                  <a:pos x="155" y="1482"/>
                </a:cxn>
                <a:cxn ang="0">
                  <a:pos x="112" y="1404"/>
                </a:cxn>
                <a:cxn ang="0">
                  <a:pos x="80" y="1314"/>
                </a:cxn>
                <a:cxn ang="0">
                  <a:pos x="80" y="1314"/>
                </a:cxn>
                <a:cxn ang="0">
                  <a:pos x="53" y="1212"/>
                </a:cxn>
                <a:cxn ang="0">
                  <a:pos x="21" y="978"/>
                </a:cxn>
                <a:cxn ang="0">
                  <a:pos x="21" y="978"/>
                </a:cxn>
                <a:cxn ang="0">
                  <a:pos x="5" y="690"/>
                </a:cxn>
                <a:cxn ang="0">
                  <a:pos x="0" y="0"/>
                </a:cxn>
              </a:cxnLst>
              <a:rect l="0" t="0" r="r" b="b"/>
              <a:pathLst>
                <a:path w="1116" h="1656">
                  <a:moveTo>
                    <a:pt x="5" y="0"/>
                  </a:moveTo>
                  <a:lnTo>
                    <a:pt x="10" y="690"/>
                  </a:lnTo>
                  <a:lnTo>
                    <a:pt x="10" y="690"/>
                  </a:lnTo>
                  <a:lnTo>
                    <a:pt x="10" y="690"/>
                  </a:lnTo>
                  <a:lnTo>
                    <a:pt x="26" y="978"/>
                  </a:lnTo>
                  <a:lnTo>
                    <a:pt x="26" y="978"/>
                  </a:lnTo>
                  <a:lnTo>
                    <a:pt x="26" y="978"/>
                  </a:lnTo>
                  <a:lnTo>
                    <a:pt x="58" y="1212"/>
                  </a:lnTo>
                  <a:lnTo>
                    <a:pt x="58" y="1212"/>
                  </a:lnTo>
                  <a:lnTo>
                    <a:pt x="58" y="1212"/>
                  </a:lnTo>
                  <a:lnTo>
                    <a:pt x="85" y="1314"/>
                  </a:lnTo>
                  <a:lnTo>
                    <a:pt x="85" y="1314"/>
                  </a:lnTo>
                  <a:lnTo>
                    <a:pt x="85" y="1314"/>
                  </a:lnTo>
                  <a:lnTo>
                    <a:pt x="117" y="1398"/>
                  </a:lnTo>
                  <a:lnTo>
                    <a:pt x="117" y="1398"/>
                  </a:lnTo>
                  <a:lnTo>
                    <a:pt x="117" y="1398"/>
                  </a:lnTo>
                  <a:lnTo>
                    <a:pt x="160" y="1476"/>
                  </a:lnTo>
                  <a:lnTo>
                    <a:pt x="160" y="1476"/>
                  </a:lnTo>
                  <a:lnTo>
                    <a:pt x="160" y="1476"/>
                  </a:lnTo>
                  <a:lnTo>
                    <a:pt x="213" y="1536"/>
                  </a:lnTo>
                  <a:lnTo>
                    <a:pt x="213" y="1536"/>
                  </a:lnTo>
                  <a:lnTo>
                    <a:pt x="213" y="1536"/>
                  </a:lnTo>
                  <a:lnTo>
                    <a:pt x="272" y="1584"/>
                  </a:lnTo>
                  <a:lnTo>
                    <a:pt x="267" y="1584"/>
                  </a:lnTo>
                  <a:lnTo>
                    <a:pt x="267" y="1584"/>
                  </a:lnTo>
                  <a:lnTo>
                    <a:pt x="342" y="1620"/>
                  </a:lnTo>
                  <a:lnTo>
                    <a:pt x="342" y="1620"/>
                  </a:lnTo>
                  <a:lnTo>
                    <a:pt x="342" y="1620"/>
                  </a:lnTo>
                  <a:lnTo>
                    <a:pt x="427" y="1644"/>
                  </a:lnTo>
                  <a:lnTo>
                    <a:pt x="427" y="1644"/>
                  </a:lnTo>
                  <a:lnTo>
                    <a:pt x="427" y="1644"/>
                  </a:lnTo>
                  <a:lnTo>
                    <a:pt x="523" y="1650"/>
                  </a:lnTo>
                  <a:lnTo>
                    <a:pt x="523" y="1650"/>
                  </a:lnTo>
                  <a:lnTo>
                    <a:pt x="523" y="1650"/>
                  </a:lnTo>
                  <a:lnTo>
                    <a:pt x="625" y="1644"/>
                  </a:lnTo>
                  <a:lnTo>
                    <a:pt x="625" y="1644"/>
                  </a:lnTo>
                  <a:lnTo>
                    <a:pt x="625" y="1644"/>
                  </a:lnTo>
                  <a:lnTo>
                    <a:pt x="710" y="1626"/>
                  </a:lnTo>
                  <a:lnTo>
                    <a:pt x="710" y="1626"/>
                  </a:lnTo>
                  <a:lnTo>
                    <a:pt x="710" y="1626"/>
                  </a:lnTo>
                  <a:lnTo>
                    <a:pt x="785" y="1602"/>
                  </a:lnTo>
                  <a:lnTo>
                    <a:pt x="785" y="1602"/>
                  </a:lnTo>
                  <a:lnTo>
                    <a:pt x="785" y="1602"/>
                  </a:lnTo>
                  <a:lnTo>
                    <a:pt x="854" y="1560"/>
                  </a:lnTo>
                  <a:lnTo>
                    <a:pt x="854" y="1560"/>
                  </a:lnTo>
                  <a:lnTo>
                    <a:pt x="854" y="1560"/>
                  </a:lnTo>
                  <a:lnTo>
                    <a:pt x="913" y="1506"/>
                  </a:lnTo>
                  <a:lnTo>
                    <a:pt x="913" y="1506"/>
                  </a:lnTo>
                  <a:lnTo>
                    <a:pt x="913" y="1506"/>
                  </a:lnTo>
                  <a:lnTo>
                    <a:pt x="961" y="1446"/>
                  </a:lnTo>
                  <a:lnTo>
                    <a:pt x="961" y="1446"/>
                  </a:lnTo>
                  <a:lnTo>
                    <a:pt x="961" y="1446"/>
                  </a:lnTo>
                  <a:lnTo>
                    <a:pt x="1004" y="1368"/>
                  </a:lnTo>
                  <a:lnTo>
                    <a:pt x="1004" y="1368"/>
                  </a:lnTo>
                  <a:lnTo>
                    <a:pt x="1004" y="1368"/>
                  </a:lnTo>
                  <a:lnTo>
                    <a:pt x="1036" y="1278"/>
                  </a:lnTo>
                  <a:lnTo>
                    <a:pt x="1036" y="1278"/>
                  </a:lnTo>
                  <a:lnTo>
                    <a:pt x="1036" y="1278"/>
                  </a:lnTo>
                  <a:lnTo>
                    <a:pt x="1084" y="1050"/>
                  </a:lnTo>
                  <a:lnTo>
                    <a:pt x="1084" y="1050"/>
                  </a:lnTo>
                  <a:lnTo>
                    <a:pt x="1084" y="1050"/>
                  </a:lnTo>
                  <a:lnTo>
                    <a:pt x="1111" y="768"/>
                  </a:lnTo>
                  <a:lnTo>
                    <a:pt x="1111" y="768"/>
                  </a:lnTo>
                  <a:lnTo>
                    <a:pt x="1116" y="768"/>
                  </a:lnTo>
                  <a:lnTo>
                    <a:pt x="1116" y="768"/>
                  </a:lnTo>
                  <a:lnTo>
                    <a:pt x="1089" y="1050"/>
                  </a:lnTo>
                  <a:lnTo>
                    <a:pt x="1089" y="1050"/>
                  </a:lnTo>
                  <a:lnTo>
                    <a:pt x="1089" y="1050"/>
                  </a:lnTo>
                  <a:lnTo>
                    <a:pt x="1041" y="1278"/>
                  </a:lnTo>
                  <a:lnTo>
                    <a:pt x="1041" y="1278"/>
                  </a:lnTo>
                  <a:lnTo>
                    <a:pt x="1041" y="1278"/>
                  </a:lnTo>
                  <a:lnTo>
                    <a:pt x="1009" y="1368"/>
                  </a:lnTo>
                  <a:lnTo>
                    <a:pt x="1009" y="1368"/>
                  </a:lnTo>
                  <a:lnTo>
                    <a:pt x="1009" y="1374"/>
                  </a:lnTo>
                  <a:lnTo>
                    <a:pt x="967" y="1452"/>
                  </a:lnTo>
                  <a:lnTo>
                    <a:pt x="967" y="1452"/>
                  </a:lnTo>
                  <a:lnTo>
                    <a:pt x="967" y="1452"/>
                  </a:lnTo>
                  <a:lnTo>
                    <a:pt x="918" y="1512"/>
                  </a:lnTo>
                  <a:lnTo>
                    <a:pt x="918" y="1512"/>
                  </a:lnTo>
                  <a:lnTo>
                    <a:pt x="918" y="1512"/>
                  </a:lnTo>
                  <a:lnTo>
                    <a:pt x="860" y="1566"/>
                  </a:lnTo>
                  <a:lnTo>
                    <a:pt x="860" y="1566"/>
                  </a:lnTo>
                  <a:lnTo>
                    <a:pt x="854" y="1566"/>
                  </a:lnTo>
                  <a:lnTo>
                    <a:pt x="785" y="1608"/>
                  </a:lnTo>
                  <a:lnTo>
                    <a:pt x="785" y="1608"/>
                  </a:lnTo>
                  <a:lnTo>
                    <a:pt x="785" y="1608"/>
                  </a:lnTo>
                  <a:lnTo>
                    <a:pt x="710" y="1632"/>
                  </a:lnTo>
                  <a:lnTo>
                    <a:pt x="710" y="1632"/>
                  </a:lnTo>
                  <a:lnTo>
                    <a:pt x="710" y="1632"/>
                  </a:lnTo>
                  <a:lnTo>
                    <a:pt x="625" y="1650"/>
                  </a:lnTo>
                  <a:lnTo>
                    <a:pt x="625" y="1650"/>
                  </a:lnTo>
                  <a:lnTo>
                    <a:pt x="625" y="1650"/>
                  </a:lnTo>
                  <a:lnTo>
                    <a:pt x="523" y="1656"/>
                  </a:lnTo>
                  <a:lnTo>
                    <a:pt x="523" y="1656"/>
                  </a:lnTo>
                  <a:lnTo>
                    <a:pt x="523" y="1656"/>
                  </a:lnTo>
                  <a:lnTo>
                    <a:pt x="427" y="1650"/>
                  </a:lnTo>
                  <a:lnTo>
                    <a:pt x="427" y="1650"/>
                  </a:lnTo>
                  <a:lnTo>
                    <a:pt x="427" y="1650"/>
                  </a:lnTo>
                  <a:lnTo>
                    <a:pt x="342" y="1626"/>
                  </a:lnTo>
                  <a:lnTo>
                    <a:pt x="342" y="1626"/>
                  </a:lnTo>
                  <a:lnTo>
                    <a:pt x="342" y="1626"/>
                  </a:lnTo>
                  <a:lnTo>
                    <a:pt x="267" y="1590"/>
                  </a:lnTo>
                  <a:lnTo>
                    <a:pt x="267" y="1590"/>
                  </a:lnTo>
                  <a:lnTo>
                    <a:pt x="267" y="1590"/>
                  </a:lnTo>
                  <a:lnTo>
                    <a:pt x="208" y="1542"/>
                  </a:lnTo>
                  <a:lnTo>
                    <a:pt x="208" y="1542"/>
                  </a:lnTo>
                  <a:lnTo>
                    <a:pt x="208" y="1542"/>
                  </a:lnTo>
                  <a:lnTo>
                    <a:pt x="155" y="1482"/>
                  </a:lnTo>
                  <a:lnTo>
                    <a:pt x="155" y="1482"/>
                  </a:lnTo>
                  <a:lnTo>
                    <a:pt x="155" y="1482"/>
                  </a:lnTo>
                  <a:lnTo>
                    <a:pt x="112" y="1404"/>
                  </a:lnTo>
                  <a:lnTo>
                    <a:pt x="112" y="1404"/>
                  </a:lnTo>
                  <a:lnTo>
                    <a:pt x="112" y="1398"/>
                  </a:lnTo>
                  <a:lnTo>
                    <a:pt x="80" y="1314"/>
                  </a:lnTo>
                  <a:lnTo>
                    <a:pt x="80" y="1314"/>
                  </a:lnTo>
                  <a:lnTo>
                    <a:pt x="80" y="1314"/>
                  </a:lnTo>
                  <a:lnTo>
                    <a:pt x="53" y="1212"/>
                  </a:lnTo>
                  <a:lnTo>
                    <a:pt x="53" y="1212"/>
                  </a:lnTo>
                  <a:lnTo>
                    <a:pt x="53" y="1212"/>
                  </a:lnTo>
                  <a:lnTo>
                    <a:pt x="21" y="978"/>
                  </a:lnTo>
                  <a:lnTo>
                    <a:pt x="21" y="978"/>
                  </a:lnTo>
                  <a:lnTo>
                    <a:pt x="21" y="978"/>
                  </a:lnTo>
                  <a:lnTo>
                    <a:pt x="5" y="690"/>
                  </a:lnTo>
                  <a:lnTo>
                    <a:pt x="5" y="690"/>
                  </a:lnTo>
                  <a:lnTo>
                    <a:pt x="5" y="690"/>
                  </a:lnTo>
                  <a:lnTo>
                    <a:pt x="0" y="0"/>
                  </a:lnTo>
                  <a:lnTo>
                    <a:pt x="5"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696" name="Freeform 72"/>
            <p:cNvSpPr>
              <a:spLocks/>
            </p:cNvSpPr>
            <p:nvPr/>
          </p:nvSpPr>
          <p:spPr bwMode="auto">
            <a:xfrm>
              <a:off x="1395" y="1590"/>
              <a:ext cx="1112" cy="1245"/>
            </a:xfrm>
            <a:custGeom>
              <a:avLst/>
              <a:gdLst/>
              <a:ahLst/>
              <a:cxnLst>
                <a:cxn ang="0">
                  <a:pos x="0" y="0"/>
                </a:cxn>
                <a:cxn ang="0">
                  <a:pos x="6" y="525"/>
                </a:cxn>
                <a:cxn ang="0">
                  <a:pos x="17" y="739"/>
                </a:cxn>
                <a:cxn ang="0">
                  <a:pos x="55" y="916"/>
                </a:cxn>
                <a:cxn ang="0">
                  <a:pos x="76" y="989"/>
                </a:cxn>
                <a:cxn ang="0">
                  <a:pos x="109" y="1056"/>
                </a:cxn>
                <a:cxn ang="0">
                  <a:pos x="152" y="1111"/>
                </a:cxn>
                <a:cxn ang="0">
                  <a:pos x="206" y="1160"/>
                </a:cxn>
                <a:cxn ang="0">
                  <a:pos x="266" y="1196"/>
                </a:cxn>
                <a:cxn ang="0">
                  <a:pos x="337" y="1221"/>
                </a:cxn>
                <a:cxn ang="0">
                  <a:pos x="521" y="1245"/>
                </a:cxn>
                <a:cxn ang="0">
                  <a:pos x="706" y="1227"/>
                </a:cxn>
                <a:cxn ang="0">
                  <a:pos x="782" y="1208"/>
                </a:cxn>
                <a:cxn ang="0">
                  <a:pos x="847" y="1178"/>
                </a:cxn>
                <a:cxn ang="0">
                  <a:pos x="906" y="1135"/>
                </a:cxn>
                <a:cxn ang="0">
                  <a:pos x="955" y="1086"/>
                </a:cxn>
                <a:cxn ang="0">
                  <a:pos x="993" y="1031"/>
                </a:cxn>
                <a:cxn ang="0">
                  <a:pos x="1026" y="964"/>
                </a:cxn>
                <a:cxn ang="0">
                  <a:pos x="1074" y="794"/>
                </a:cxn>
                <a:cxn ang="0">
                  <a:pos x="1102" y="586"/>
                </a:cxn>
                <a:cxn ang="0">
                  <a:pos x="1112" y="324"/>
                </a:cxn>
                <a:cxn ang="0">
                  <a:pos x="1112" y="25"/>
                </a:cxn>
                <a:cxn ang="0">
                  <a:pos x="0" y="0"/>
                </a:cxn>
              </a:cxnLst>
              <a:rect l="0" t="0" r="r" b="b"/>
              <a:pathLst>
                <a:path w="1112" h="1245">
                  <a:moveTo>
                    <a:pt x="0" y="0"/>
                  </a:moveTo>
                  <a:lnTo>
                    <a:pt x="6" y="525"/>
                  </a:lnTo>
                  <a:lnTo>
                    <a:pt x="17" y="739"/>
                  </a:lnTo>
                  <a:lnTo>
                    <a:pt x="55" y="916"/>
                  </a:lnTo>
                  <a:lnTo>
                    <a:pt x="76" y="989"/>
                  </a:lnTo>
                  <a:lnTo>
                    <a:pt x="109" y="1056"/>
                  </a:lnTo>
                  <a:lnTo>
                    <a:pt x="152" y="1111"/>
                  </a:lnTo>
                  <a:lnTo>
                    <a:pt x="206" y="1160"/>
                  </a:lnTo>
                  <a:lnTo>
                    <a:pt x="266" y="1196"/>
                  </a:lnTo>
                  <a:lnTo>
                    <a:pt x="337" y="1221"/>
                  </a:lnTo>
                  <a:lnTo>
                    <a:pt x="521" y="1245"/>
                  </a:lnTo>
                  <a:lnTo>
                    <a:pt x="706" y="1227"/>
                  </a:lnTo>
                  <a:lnTo>
                    <a:pt x="782" y="1208"/>
                  </a:lnTo>
                  <a:lnTo>
                    <a:pt x="847" y="1178"/>
                  </a:lnTo>
                  <a:lnTo>
                    <a:pt x="906" y="1135"/>
                  </a:lnTo>
                  <a:lnTo>
                    <a:pt x="955" y="1086"/>
                  </a:lnTo>
                  <a:lnTo>
                    <a:pt x="993" y="1031"/>
                  </a:lnTo>
                  <a:lnTo>
                    <a:pt x="1026" y="964"/>
                  </a:lnTo>
                  <a:lnTo>
                    <a:pt x="1074" y="794"/>
                  </a:lnTo>
                  <a:lnTo>
                    <a:pt x="1102" y="586"/>
                  </a:lnTo>
                  <a:lnTo>
                    <a:pt x="1112" y="324"/>
                  </a:lnTo>
                  <a:lnTo>
                    <a:pt x="1112" y="25"/>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97" name="Rectangle 73"/>
            <p:cNvSpPr>
              <a:spLocks noChangeArrowheads="1"/>
            </p:cNvSpPr>
            <p:nvPr/>
          </p:nvSpPr>
          <p:spPr bwMode="auto">
            <a:xfrm>
              <a:off x="1395" y="1590"/>
              <a:ext cx="6" cy="1"/>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698" name="Freeform 74"/>
            <p:cNvSpPr>
              <a:spLocks/>
            </p:cNvSpPr>
            <p:nvPr/>
          </p:nvSpPr>
          <p:spPr bwMode="auto">
            <a:xfrm>
              <a:off x="1395" y="1590"/>
              <a:ext cx="1107" cy="1251"/>
            </a:xfrm>
            <a:custGeom>
              <a:avLst/>
              <a:gdLst/>
              <a:ahLst/>
              <a:cxnLst>
                <a:cxn ang="0">
                  <a:pos x="11" y="525"/>
                </a:cxn>
                <a:cxn ang="0">
                  <a:pos x="11" y="525"/>
                </a:cxn>
                <a:cxn ang="0">
                  <a:pos x="22" y="739"/>
                </a:cxn>
                <a:cxn ang="0">
                  <a:pos x="60" y="916"/>
                </a:cxn>
                <a:cxn ang="0">
                  <a:pos x="60" y="916"/>
                </a:cxn>
                <a:cxn ang="0">
                  <a:pos x="82" y="989"/>
                </a:cxn>
                <a:cxn ang="0">
                  <a:pos x="114" y="1056"/>
                </a:cxn>
                <a:cxn ang="0">
                  <a:pos x="114" y="1056"/>
                </a:cxn>
                <a:cxn ang="0">
                  <a:pos x="158" y="1111"/>
                </a:cxn>
                <a:cxn ang="0">
                  <a:pos x="212" y="1160"/>
                </a:cxn>
                <a:cxn ang="0">
                  <a:pos x="206" y="1160"/>
                </a:cxn>
                <a:cxn ang="0">
                  <a:pos x="266" y="1196"/>
                </a:cxn>
                <a:cxn ang="0">
                  <a:pos x="337" y="1221"/>
                </a:cxn>
                <a:cxn ang="0">
                  <a:pos x="337" y="1221"/>
                </a:cxn>
                <a:cxn ang="0">
                  <a:pos x="521" y="1245"/>
                </a:cxn>
                <a:cxn ang="0">
                  <a:pos x="706" y="1227"/>
                </a:cxn>
                <a:cxn ang="0">
                  <a:pos x="706" y="1227"/>
                </a:cxn>
                <a:cxn ang="0">
                  <a:pos x="782" y="1208"/>
                </a:cxn>
                <a:cxn ang="0">
                  <a:pos x="847" y="1178"/>
                </a:cxn>
                <a:cxn ang="0">
                  <a:pos x="847" y="1178"/>
                </a:cxn>
                <a:cxn ang="0">
                  <a:pos x="906" y="1135"/>
                </a:cxn>
                <a:cxn ang="0">
                  <a:pos x="955" y="1086"/>
                </a:cxn>
                <a:cxn ang="0">
                  <a:pos x="955" y="1086"/>
                </a:cxn>
                <a:cxn ang="0">
                  <a:pos x="993" y="1031"/>
                </a:cxn>
                <a:cxn ang="0">
                  <a:pos x="1026" y="964"/>
                </a:cxn>
                <a:cxn ang="0">
                  <a:pos x="1026" y="964"/>
                </a:cxn>
                <a:cxn ang="0">
                  <a:pos x="1074" y="794"/>
                </a:cxn>
                <a:cxn ang="0">
                  <a:pos x="1102" y="586"/>
                </a:cxn>
                <a:cxn ang="0">
                  <a:pos x="1107" y="586"/>
                </a:cxn>
                <a:cxn ang="0">
                  <a:pos x="1080" y="794"/>
                </a:cxn>
                <a:cxn ang="0">
                  <a:pos x="1080" y="794"/>
                </a:cxn>
                <a:cxn ang="0">
                  <a:pos x="1031" y="964"/>
                </a:cxn>
                <a:cxn ang="0">
                  <a:pos x="999" y="1031"/>
                </a:cxn>
                <a:cxn ang="0">
                  <a:pos x="999" y="1038"/>
                </a:cxn>
                <a:cxn ang="0">
                  <a:pos x="961" y="1092"/>
                </a:cxn>
                <a:cxn ang="0">
                  <a:pos x="912" y="1141"/>
                </a:cxn>
                <a:cxn ang="0">
                  <a:pos x="912" y="1141"/>
                </a:cxn>
                <a:cxn ang="0">
                  <a:pos x="852" y="1184"/>
                </a:cxn>
                <a:cxn ang="0">
                  <a:pos x="782" y="1214"/>
                </a:cxn>
                <a:cxn ang="0">
                  <a:pos x="782" y="1214"/>
                </a:cxn>
                <a:cxn ang="0">
                  <a:pos x="706" y="1233"/>
                </a:cxn>
                <a:cxn ang="0">
                  <a:pos x="521" y="1251"/>
                </a:cxn>
                <a:cxn ang="0">
                  <a:pos x="521" y="1251"/>
                </a:cxn>
                <a:cxn ang="0">
                  <a:pos x="337" y="1227"/>
                </a:cxn>
                <a:cxn ang="0">
                  <a:pos x="266" y="1202"/>
                </a:cxn>
                <a:cxn ang="0">
                  <a:pos x="266" y="1202"/>
                </a:cxn>
                <a:cxn ang="0">
                  <a:pos x="206" y="1166"/>
                </a:cxn>
                <a:cxn ang="0">
                  <a:pos x="152" y="1117"/>
                </a:cxn>
                <a:cxn ang="0">
                  <a:pos x="152" y="1117"/>
                </a:cxn>
                <a:cxn ang="0">
                  <a:pos x="109" y="1062"/>
                </a:cxn>
                <a:cxn ang="0">
                  <a:pos x="76" y="989"/>
                </a:cxn>
                <a:cxn ang="0">
                  <a:pos x="76" y="989"/>
                </a:cxn>
                <a:cxn ang="0">
                  <a:pos x="55" y="916"/>
                </a:cxn>
                <a:cxn ang="0">
                  <a:pos x="17" y="739"/>
                </a:cxn>
                <a:cxn ang="0">
                  <a:pos x="17" y="739"/>
                </a:cxn>
                <a:cxn ang="0">
                  <a:pos x="6" y="525"/>
                </a:cxn>
                <a:cxn ang="0">
                  <a:pos x="0" y="0"/>
                </a:cxn>
              </a:cxnLst>
              <a:rect l="0" t="0" r="r" b="b"/>
              <a:pathLst>
                <a:path w="1107" h="1251">
                  <a:moveTo>
                    <a:pt x="6" y="0"/>
                  </a:moveTo>
                  <a:lnTo>
                    <a:pt x="11" y="525"/>
                  </a:lnTo>
                  <a:lnTo>
                    <a:pt x="11" y="525"/>
                  </a:lnTo>
                  <a:lnTo>
                    <a:pt x="11" y="525"/>
                  </a:lnTo>
                  <a:lnTo>
                    <a:pt x="22" y="739"/>
                  </a:lnTo>
                  <a:lnTo>
                    <a:pt x="22" y="739"/>
                  </a:lnTo>
                  <a:lnTo>
                    <a:pt x="22" y="739"/>
                  </a:lnTo>
                  <a:lnTo>
                    <a:pt x="60" y="916"/>
                  </a:lnTo>
                  <a:lnTo>
                    <a:pt x="60" y="916"/>
                  </a:lnTo>
                  <a:lnTo>
                    <a:pt x="60" y="916"/>
                  </a:lnTo>
                  <a:lnTo>
                    <a:pt x="82" y="989"/>
                  </a:lnTo>
                  <a:lnTo>
                    <a:pt x="82" y="989"/>
                  </a:lnTo>
                  <a:lnTo>
                    <a:pt x="82" y="989"/>
                  </a:lnTo>
                  <a:lnTo>
                    <a:pt x="114" y="1056"/>
                  </a:lnTo>
                  <a:lnTo>
                    <a:pt x="114" y="1056"/>
                  </a:lnTo>
                  <a:lnTo>
                    <a:pt x="114" y="1056"/>
                  </a:lnTo>
                  <a:lnTo>
                    <a:pt x="158" y="1111"/>
                  </a:lnTo>
                  <a:lnTo>
                    <a:pt x="158" y="1111"/>
                  </a:lnTo>
                  <a:lnTo>
                    <a:pt x="158" y="1111"/>
                  </a:lnTo>
                  <a:lnTo>
                    <a:pt x="212" y="1160"/>
                  </a:lnTo>
                  <a:lnTo>
                    <a:pt x="206" y="1160"/>
                  </a:lnTo>
                  <a:lnTo>
                    <a:pt x="206" y="1160"/>
                  </a:lnTo>
                  <a:lnTo>
                    <a:pt x="266" y="1196"/>
                  </a:lnTo>
                  <a:lnTo>
                    <a:pt x="266" y="1196"/>
                  </a:lnTo>
                  <a:lnTo>
                    <a:pt x="266" y="1196"/>
                  </a:lnTo>
                  <a:lnTo>
                    <a:pt x="337" y="1221"/>
                  </a:lnTo>
                  <a:lnTo>
                    <a:pt x="337" y="1221"/>
                  </a:lnTo>
                  <a:lnTo>
                    <a:pt x="337" y="1221"/>
                  </a:lnTo>
                  <a:lnTo>
                    <a:pt x="521" y="1245"/>
                  </a:lnTo>
                  <a:lnTo>
                    <a:pt x="521" y="1245"/>
                  </a:lnTo>
                  <a:lnTo>
                    <a:pt x="521" y="1245"/>
                  </a:lnTo>
                  <a:lnTo>
                    <a:pt x="706" y="1227"/>
                  </a:lnTo>
                  <a:lnTo>
                    <a:pt x="706" y="1227"/>
                  </a:lnTo>
                  <a:lnTo>
                    <a:pt x="706" y="1227"/>
                  </a:lnTo>
                  <a:lnTo>
                    <a:pt x="782" y="1208"/>
                  </a:lnTo>
                  <a:lnTo>
                    <a:pt x="782" y="1208"/>
                  </a:lnTo>
                  <a:lnTo>
                    <a:pt x="782" y="1208"/>
                  </a:lnTo>
                  <a:lnTo>
                    <a:pt x="847" y="1178"/>
                  </a:lnTo>
                  <a:lnTo>
                    <a:pt x="847" y="1178"/>
                  </a:lnTo>
                  <a:lnTo>
                    <a:pt x="847" y="1178"/>
                  </a:lnTo>
                  <a:lnTo>
                    <a:pt x="906" y="1135"/>
                  </a:lnTo>
                  <a:lnTo>
                    <a:pt x="906" y="1135"/>
                  </a:lnTo>
                  <a:lnTo>
                    <a:pt x="906" y="1135"/>
                  </a:lnTo>
                  <a:lnTo>
                    <a:pt x="955" y="1086"/>
                  </a:lnTo>
                  <a:lnTo>
                    <a:pt x="955" y="1086"/>
                  </a:lnTo>
                  <a:lnTo>
                    <a:pt x="955" y="1086"/>
                  </a:lnTo>
                  <a:lnTo>
                    <a:pt x="993" y="1031"/>
                  </a:lnTo>
                  <a:lnTo>
                    <a:pt x="993" y="1031"/>
                  </a:lnTo>
                  <a:lnTo>
                    <a:pt x="993" y="1031"/>
                  </a:lnTo>
                  <a:lnTo>
                    <a:pt x="1026" y="964"/>
                  </a:lnTo>
                  <a:lnTo>
                    <a:pt x="1026" y="964"/>
                  </a:lnTo>
                  <a:lnTo>
                    <a:pt x="1026" y="964"/>
                  </a:lnTo>
                  <a:lnTo>
                    <a:pt x="1074" y="794"/>
                  </a:lnTo>
                  <a:lnTo>
                    <a:pt x="1074" y="794"/>
                  </a:lnTo>
                  <a:lnTo>
                    <a:pt x="1074" y="794"/>
                  </a:lnTo>
                  <a:lnTo>
                    <a:pt x="1102" y="586"/>
                  </a:lnTo>
                  <a:lnTo>
                    <a:pt x="1102" y="586"/>
                  </a:lnTo>
                  <a:lnTo>
                    <a:pt x="1107" y="586"/>
                  </a:lnTo>
                  <a:lnTo>
                    <a:pt x="1107" y="586"/>
                  </a:lnTo>
                  <a:lnTo>
                    <a:pt x="1080" y="794"/>
                  </a:lnTo>
                  <a:lnTo>
                    <a:pt x="1080" y="794"/>
                  </a:lnTo>
                  <a:lnTo>
                    <a:pt x="1080" y="794"/>
                  </a:lnTo>
                  <a:lnTo>
                    <a:pt x="1031" y="964"/>
                  </a:lnTo>
                  <a:lnTo>
                    <a:pt x="1031" y="964"/>
                  </a:lnTo>
                  <a:lnTo>
                    <a:pt x="1031" y="964"/>
                  </a:lnTo>
                  <a:lnTo>
                    <a:pt x="999" y="1031"/>
                  </a:lnTo>
                  <a:lnTo>
                    <a:pt x="999" y="1031"/>
                  </a:lnTo>
                  <a:lnTo>
                    <a:pt x="999" y="1038"/>
                  </a:lnTo>
                  <a:lnTo>
                    <a:pt x="961" y="1092"/>
                  </a:lnTo>
                  <a:lnTo>
                    <a:pt x="961" y="1092"/>
                  </a:lnTo>
                  <a:lnTo>
                    <a:pt x="961" y="1092"/>
                  </a:lnTo>
                  <a:lnTo>
                    <a:pt x="912" y="1141"/>
                  </a:lnTo>
                  <a:lnTo>
                    <a:pt x="912" y="1141"/>
                  </a:lnTo>
                  <a:lnTo>
                    <a:pt x="912" y="1141"/>
                  </a:lnTo>
                  <a:lnTo>
                    <a:pt x="852" y="1184"/>
                  </a:lnTo>
                  <a:lnTo>
                    <a:pt x="852" y="1184"/>
                  </a:lnTo>
                  <a:lnTo>
                    <a:pt x="847" y="1184"/>
                  </a:lnTo>
                  <a:lnTo>
                    <a:pt x="782" y="1214"/>
                  </a:lnTo>
                  <a:lnTo>
                    <a:pt x="782" y="1214"/>
                  </a:lnTo>
                  <a:lnTo>
                    <a:pt x="782" y="1214"/>
                  </a:lnTo>
                  <a:lnTo>
                    <a:pt x="706" y="1233"/>
                  </a:lnTo>
                  <a:lnTo>
                    <a:pt x="706" y="1233"/>
                  </a:lnTo>
                  <a:lnTo>
                    <a:pt x="706" y="1233"/>
                  </a:lnTo>
                  <a:lnTo>
                    <a:pt x="521" y="1251"/>
                  </a:lnTo>
                  <a:lnTo>
                    <a:pt x="521" y="1251"/>
                  </a:lnTo>
                  <a:lnTo>
                    <a:pt x="521" y="1251"/>
                  </a:lnTo>
                  <a:lnTo>
                    <a:pt x="337" y="1227"/>
                  </a:lnTo>
                  <a:lnTo>
                    <a:pt x="337" y="1227"/>
                  </a:lnTo>
                  <a:lnTo>
                    <a:pt x="337" y="1227"/>
                  </a:lnTo>
                  <a:lnTo>
                    <a:pt x="266" y="1202"/>
                  </a:lnTo>
                  <a:lnTo>
                    <a:pt x="266" y="1202"/>
                  </a:lnTo>
                  <a:lnTo>
                    <a:pt x="266" y="1202"/>
                  </a:lnTo>
                  <a:lnTo>
                    <a:pt x="206" y="1166"/>
                  </a:lnTo>
                  <a:lnTo>
                    <a:pt x="206" y="1166"/>
                  </a:lnTo>
                  <a:lnTo>
                    <a:pt x="206" y="1166"/>
                  </a:lnTo>
                  <a:lnTo>
                    <a:pt x="152" y="1117"/>
                  </a:lnTo>
                  <a:lnTo>
                    <a:pt x="152" y="1117"/>
                  </a:lnTo>
                  <a:lnTo>
                    <a:pt x="152" y="1117"/>
                  </a:lnTo>
                  <a:lnTo>
                    <a:pt x="109" y="1062"/>
                  </a:lnTo>
                  <a:lnTo>
                    <a:pt x="109" y="1062"/>
                  </a:lnTo>
                  <a:lnTo>
                    <a:pt x="109" y="1056"/>
                  </a:lnTo>
                  <a:lnTo>
                    <a:pt x="76" y="989"/>
                  </a:lnTo>
                  <a:lnTo>
                    <a:pt x="76" y="989"/>
                  </a:lnTo>
                  <a:lnTo>
                    <a:pt x="76" y="989"/>
                  </a:lnTo>
                  <a:lnTo>
                    <a:pt x="55" y="916"/>
                  </a:lnTo>
                  <a:lnTo>
                    <a:pt x="55" y="916"/>
                  </a:lnTo>
                  <a:lnTo>
                    <a:pt x="55" y="916"/>
                  </a:lnTo>
                  <a:lnTo>
                    <a:pt x="17" y="739"/>
                  </a:lnTo>
                  <a:lnTo>
                    <a:pt x="17" y="739"/>
                  </a:lnTo>
                  <a:lnTo>
                    <a:pt x="17" y="739"/>
                  </a:lnTo>
                  <a:lnTo>
                    <a:pt x="6" y="525"/>
                  </a:lnTo>
                  <a:lnTo>
                    <a:pt x="6" y="525"/>
                  </a:lnTo>
                  <a:lnTo>
                    <a:pt x="6" y="525"/>
                  </a:lnTo>
                  <a:lnTo>
                    <a:pt x="0" y="0"/>
                  </a:lnTo>
                  <a:lnTo>
                    <a:pt x="6"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699" name="Freeform 75"/>
            <p:cNvSpPr>
              <a:spLocks/>
            </p:cNvSpPr>
            <p:nvPr/>
          </p:nvSpPr>
          <p:spPr bwMode="auto">
            <a:xfrm>
              <a:off x="2497" y="1914"/>
              <a:ext cx="16" cy="262"/>
            </a:xfrm>
            <a:custGeom>
              <a:avLst/>
              <a:gdLst/>
              <a:ahLst/>
              <a:cxnLst>
                <a:cxn ang="0">
                  <a:pos x="0" y="262"/>
                </a:cxn>
                <a:cxn ang="0">
                  <a:pos x="10" y="0"/>
                </a:cxn>
                <a:cxn ang="0">
                  <a:pos x="10" y="0"/>
                </a:cxn>
                <a:cxn ang="0">
                  <a:pos x="16" y="0"/>
                </a:cxn>
                <a:cxn ang="0">
                  <a:pos x="16" y="0"/>
                </a:cxn>
                <a:cxn ang="0">
                  <a:pos x="5" y="262"/>
                </a:cxn>
                <a:cxn ang="0">
                  <a:pos x="0" y="262"/>
                </a:cxn>
              </a:cxnLst>
              <a:rect l="0" t="0" r="r" b="b"/>
              <a:pathLst>
                <a:path w="16" h="262">
                  <a:moveTo>
                    <a:pt x="0" y="262"/>
                  </a:moveTo>
                  <a:lnTo>
                    <a:pt x="10" y="0"/>
                  </a:lnTo>
                  <a:lnTo>
                    <a:pt x="10" y="0"/>
                  </a:lnTo>
                  <a:lnTo>
                    <a:pt x="16" y="0"/>
                  </a:lnTo>
                  <a:lnTo>
                    <a:pt x="16" y="0"/>
                  </a:lnTo>
                  <a:lnTo>
                    <a:pt x="5" y="262"/>
                  </a:lnTo>
                  <a:lnTo>
                    <a:pt x="0" y="26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00" name="Rectangle 76"/>
            <p:cNvSpPr>
              <a:spLocks noChangeArrowheads="1"/>
            </p:cNvSpPr>
            <p:nvPr/>
          </p:nvSpPr>
          <p:spPr bwMode="auto">
            <a:xfrm>
              <a:off x="2507" y="1615"/>
              <a:ext cx="6" cy="29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01" name="Freeform 77"/>
            <p:cNvSpPr>
              <a:spLocks/>
            </p:cNvSpPr>
            <p:nvPr/>
          </p:nvSpPr>
          <p:spPr bwMode="auto">
            <a:xfrm>
              <a:off x="1390" y="1578"/>
              <a:ext cx="1134" cy="867"/>
            </a:xfrm>
            <a:custGeom>
              <a:avLst/>
              <a:gdLst/>
              <a:ahLst/>
              <a:cxnLst>
                <a:cxn ang="0">
                  <a:pos x="0" y="0"/>
                </a:cxn>
                <a:cxn ang="0">
                  <a:pos x="5" y="366"/>
                </a:cxn>
                <a:cxn ang="0">
                  <a:pos x="22" y="513"/>
                </a:cxn>
                <a:cxn ang="0">
                  <a:pos x="54" y="641"/>
                </a:cxn>
                <a:cxn ang="0">
                  <a:pos x="81" y="690"/>
                </a:cxn>
                <a:cxn ang="0">
                  <a:pos x="114" y="738"/>
                </a:cxn>
                <a:cxn ang="0">
                  <a:pos x="157" y="775"/>
                </a:cxn>
                <a:cxn ang="0">
                  <a:pos x="206" y="812"/>
                </a:cxn>
                <a:cxn ang="0">
                  <a:pos x="342" y="854"/>
                </a:cxn>
                <a:cxn ang="0">
                  <a:pos x="526" y="867"/>
                </a:cxn>
                <a:cxn ang="0">
                  <a:pos x="716" y="854"/>
                </a:cxn>
                <a:cxn ang="0">
                  <a:pos x="862" y="824"/>
                </a:cxn>
                <a:cxn ang="0">
                  <a:pos x="966" y="763"/>
                </a:cxn>
                <a:cxn ang="0">
                  <a:pos x="1009" y="720"/>
                </a:cxn>
                <a:cxn ang="0">
                  <a:pos x="1041" y="671"/>
                </a:cxn>
                <a:cxn ang="0">
                  <a:pos x="1090" y="555"/>
                </a:cxn>
                <a:cxn ang="0">
                  <a:pos x="1117" y="409"/>
                </a:cxn>
                <a:cxn ang="0">
                  <a:pos x="1128" y="226"/>
                </a:cxn>
                <a:cxn ang="0">
                  <a:pos x="1134" y="12"/>
                </a:cxn>
                <a:cxn ang="0">
                  <a:pos x="0" y="0"/>
                </a:cxn>
              </a:cxnLst>
              <a:rect l="0" t="0" r="r" b="b"/>
              <a:pathLst>
                <a:path w="1134" h="867">
                  <a:moveTo>
                    <a:pt x="0" y="0"/>
                  </a:moveTo>
                  <a:lnTo>
                    <a:pt x="5" y="366"/>
                  </a:lnTo>
                  <a:lnTo>
                    <a:pt x="22" y="513"/>
                  </a:lnTo>
                  <a:lnTo>
                    <a:pt x="54" y="641"/>
                  </a:lnTo>
                  <a:lnTo>
                    <a:pt x="81" y="690"/>
                  </a:lnTo>
                  <a:lnTo>
                    <a:pt x="114" y="738"/>
                  </a:lnTo>
                  <a:lnTo>
                    <a:pt x="157" y="775"/>
                  </a:lnTo>
                  <a:lnTo>
                    <a:pt x="206" y="812"/>
                  </a:lnTo>
                  <a:lnTo>
                    <a:pt x="342" y="854"/>
                  </a:lnTo>
                  <a:lnTo>
                    <a:pt x="526" y="867"/>
                  </a:lnTo>
                  <a:lnTo>
                    <a:pt x="716" y="854"/>
                  </a:lnTo>
                  <a:lnTo>
                    <a:pt x="862" y="824"/>
                  </a:lnTo>
                  <a:lnTo>
                    <a:pt x="966" y="763"/>
                  </a:lnTo>
                  <a:lnTo>
                    <a:pt x="1009" y="720"/>
                  </a:lnTo>
                  <a:lnTo>
                    <a:pt x="1041" y="671"/>
                  </a:lnTo>
                  <a:lnTo>
                    <a:pt x="1090" y="555"/>
                  </a:lnTo>
                  <a:lnTo>
                    <a:pt x="1117" y="409"/>
                  </a:lnTo>
                  <a:lnTo>
                    <a:pt x="1128" y="226"/>
                  </a:lnTo>
                  <a:lnTo>
                    <a:pt x="1134" y="12"/>
                  </a:lnTo>
                  <a:lnTo>
                    <a:pt x="0"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02" name="Freeform 78"/>
            <p:cNvSpPr>
              <a:spLocks/>
            </p:cNvSpPr>
            <p:nvPr/>
          </p:nvSpPr>
          <p:spPr bwMode="auto">
            <a:xfrm>
              <a:off x="1390" y="1578"/>
              <a:ext cx="1123" cy="873"/>
            </a:xfrm>
            <a:custGeom>
              <a:avLst/>
              <a:gdLst/>
              <a:ahLst/>
              <a:cxnLst>
                <a:cxn ang="0">
                  <a:pos x="11" y="366"/>
                </a:cxn>
                <a:cxn ang="0">
                  <a:pos x="11" y="366"/>
                </a:cxn>
                <a:cxn ang="0">
                  <a:pos x="27" y="513"/>
                </a:cxn>
                <a:cxn ang="0">
                  <a:pos x="60" y="641"/>
                </a:cxn>
                <a:cxn ang="0">
                  <a:pos x="60" y="641"/>
                </a:cxn>
                <a:cxn ang="0">
                  <a:pos x="87" y="690"/>
                </a:cxn>
                <a:cxn ang="0">
                  <a:pos x="119" y="738"/>
                </a:cxn>
                <a:cxn ang="0">
                  <a:pos x="119" y="738"/>
                </a:cxn>
                <a:cxn ang="0">
                  <a:pos x="163" y="775"/>
                </a:cxn>
                <a:cxn ang="0">
                  <a:pos x="211" y="812"/>
                </a:cxn>
                <a:cxn ang="0">
                  <a:pos x="206" y="812"/>
                </a:cxn>
                <a:cxn ang="0">
                  <a:pos x="342" y="854"/>
                </a:cxn>
                <a:cxn ang="0">
                  <a:pos x="526" y="867"/>
                </a:cxn>
                <a:cxn ang="0">
                  <a:pos x="526" y="867"/>
                </a:cxn>
                <a:cxn ang="0">
                  <a:pos x="716" y="854"/>
                </a:cxn>
                <a:cxn ang="0">
                  <a:pos x="862" y="824"/>
                </a:cxn>
                <a:cxn ang="0">
                  <a:pos x="862" y="824"/>
                </a:cxn>
                <a:cxn ang="0">
                  <a:pos x="966" y="763"/>
                </a:cxn>
                <a:cxn ang="0">
                  <a:pos x="1009" y="720"/>
                </a:cxn>
                <a:cxn ang="0">
                  <a:pos x="1009" y="720"/>
                </a:cxn>
                <a:cxn ang="0">
                  <a:pos x="1041" y="671"/>
                </a:cxn>
                <a:cxn ang="0">
                  <a:pos x="1090" y="555"/>
                </a:cxn>
                <a:cxn ang="0">
                  <a:pos x="1090" y="555"/>
                </a:cxn>
                <a:cxn ang="0">
                  <a:pos x="1117" y="409"/>
                </a:cxn>
                <a:cxn ang="0">
                  <a:pos x="1123" y="409"/>
                </a:cxn>
                <a:cxn ang="0">
                  <a:pos x="1096" y="555"/>
                </a:cxn>
                <a:cxn ang="0">
                  <a:pos x="1047" y="671"/>
                </a:cxn>
                <a:cxn ang="0">
                  <a:pos x="1047" y="677"/>
                </a:cxn>
                <a:cxn ang="0">
                  <a:pos x="1014" y="726"/>
                </a:cxn>
                <a:cxn ang="0">
                  <a:pos x="971" y="769"/>
                </a:cxn>
                <a:cxn ang="0">
                  <a:pos x="966" y="769"/>
                </a:cxn>
                <a:cxn ang="0">
                  <a:pos x="862" y="830"/>
                </a:cxn>
                <a:cxn ang="0">
                  <a:pos x="716" y="860"/>
                </a:cxn>
                <a:cxn ang="0">
                  <a:pos x="716" y="860"/>
                </a:cxn>
                <a:cxn ang="0">
                  <a:pos x="526" y="873"/>
                </a:cxn>
                <a:cxn ang="0">
                  <a:pos x="342" y="860"/>
                </a:cxn>
                <a:cxn ang="0">
                  <a:pos x="342" y="860"/>
                </a:cxn>
                <a:cxn ang="0">
                  <a:pos x="206" y="818"/>
                </a:cxn>
                <a:cxn ang="0">
                  <a:pos x="157" y="781"/>
                </a:cxn>
                <a:cxn ang="0">
                  <a:pos x="157" y="781"/>
                </a:cxn>
                <a:cxn ang="0">
                  <a:pos x="114" y="745"/>
                </a:cxn>
                <a:cxn ang="0">
                  <a:pos x="81" y="696"/>
                </a:cxn>
                <a:cxn ang="0">
                  <a:pos x="81" y="696"/>
                </a:cxn>
                <a:cxn ang="0">
                  <a:pos x="54" y="647"/>
                </a:cxn>
                <a:cxn ang="0">
                  <a:pos x="22" y="513"/>
                </a:cxn>
                <a:cxn ang="0">
                  <a:pos x="22" y="513"/>
                </a:cxn>
                <a:cxn ang="0">
                  <a:pos x="5" y="366"/>
                </a:cxn>
                <a:cxn ang="0">
                  <a:pos x="0" y="0"/>
                </a:cxn>
              </a:cxnLst>
              <a:rect l="0" t="0" r="r" b="b"/>
              <a:pathLst>
                <a:path w="1123" h="873">
                  <a:moveTo>
                    <a:pt x="5" y="0"/>
                  </a:moveTo>
                  <a:lnTo>
                    <a:pt x="11" y="366"/>
                  </a:lnTo>
                  <a:lnTo>
                    <a:pt x="11" y="366"/>
                  </a:lnTo>
                  <a:lnTo>
                    <a:pt x="11" y="366"/>
                  </a:lnTo>
                  <a:lnTo>
                    <a:pt x="27" y="513"/>
                  </a:lnTo>
                  <a:lnTo>
                    <a:pt x="27" y="513"/>
                  </a:lnTo>
                  <a:lnTo>
                    <a:pt x="27" y="513"/>
                  </a:lnTo>
                  <a:lnTo>
                    <a:pt x="60" y="641"/>
                  </a:lnTo>
                  <a:lnTo>
                    <a:pt x="60" y="641"/>
                  </a:lnTo>
                  <a:lnTo>
                    <a:pt x="60" y="641"/>
                  </a:lnTo>
                  <a:lnTo>
                    <a:pt x="87" y="690"/>
                  </a:lnTo>
                  <a:lnTo>
                    <a:pt x="87" y="690"/>
                  </a:lnTo>
                  <a:lnTo>
                    <a:pt x="87" y="690"/>
                  </a:lnTo>
                  <a:lnTo>
                    <a:pt x="119" y="738"/>
                  </a:lnTo>
                  <a:lnTo>
                    <a:pt x="119" y="738"/>
                  </a:lnTo>
                  <a:lnTo>
                    <a:pt x="119" y="738"/>
                  </a:lnTo>
                  <a:lnTo>
                    <a:pt x="163" y="775"/>
                  </a:lnTo>
                  <a:lnTo>
                    <a:pt x="163" y="775"/>
                  </a:lnTo>
                  <a:lnTo>
                    <a:pt x="163" y="775"/>
                  </a:lnTo>
                  <a:lnTo>
                    <a:pt x="211" y="812"/>
                  </a:lnTo>
                  <a:lnTo>
                    <a:pt x="206" y="812"/>
                  </a:lnTo>
                  <a:lnTo>
                    <a:pt x="206" y="812"/>
                  </a:lnTo>
                  <a:lnTo>
                    <a:pt x="342" y="854"/>
                  </a:lnTo>
                  <a:lnTo>
                    <a:pt x="342" y="854"/>
                  </a:lnTo>
                  <a:lnTo>
                    <a:pt x="342" y="854"/>
                  </a:lnTo>
                  <a:lnTo>
                    <a:pt x="526" y="867"/>
                  </a:lnTo>
                  <a:lnTo>
                    <a:pt x="526" y="867"/>
                  </a:lnTo>
                  <a:lnTo>
                    <a:pt x="526" y="867"/>
                  </a:lnTo>
                  <a:lnTo>
                    <a:pt x="716" y="854"/>
                  </a:lnTo>
                  <a:lnTo>
                    <a:pt x="716" y="854"/>
                  </a:lnTo>
                  <a:lnTo>
                    <a:pt x="716" y="854"/>
                  </a:lnTo>
                  <a:lnTo>
                    <a:pt x="862" y="824"/>
                  </a:lnTo>
                  <a:lnTo>
                    <a:pt x="862" y="824"/>
                  </a:lnTo>
                  <a:lnTo>
                    <a:pt x="862" y="824"/>
                  </a:lnTo>
                  <a:lnTo>
                    <a:pt x="966" y="763"/>
                  </a:lnTo>
                  <a:lnTo>
                    <a:pt x="966" y="763"/>
                  </a:lnTo>
                  <a:lnTo>
                    <a:pt x="966" y="763"/>
                  </a:lnTo>
                  <a:lnTo>
                    <a:pt x="1009" y="720"/>
                  </a:lnTo>
                  <a:lnTo>
                    <a:pt x="1009" y="720"/>
                  </a:lnTo>
                  <a:lnTo>
                    <a:pt x="1009" y="720"/>
                  </a:lnTo>
                  <a:lnTo>
                    <a:pt x="1041" y="671"/>
                  </a:lnTo>
                  <a:lnTo>
                    <a:pt x="1041" y="671"/>
                  </a:lnTo>
                  <a:lnTo>
                    <a:pt x="1041" y="671"/>
                  </a:lnTo>
                  <a:lnTo>
                    <a:pt x="1090" y="555"/>
                  </a:lnTo>
                  <a:lnTo>
                    <a:pt x="1090" y="555"/>
                  </a:lnTo>
                  <a:lnTo>
                    <a:pt x="1090" y="555"/>
                  </a:lnTo>
                  <a:lnTo>
                    <a:pt x="1117" y="409"/>
                  </a:lnTo>
                  <a:lnTo>
                    <a:pt x="1117" y="409"/>
                  </a:lnTo>
                  <a:lnTo>
                    <a:pt x="1123" y="409"/>
                  </a:lnTo>
                  <a:lnTo>
                    <a:pt x="1123" y="409"/>
                  </a:lnTo>
                  <a:lnTo>
                    <a:pt x="1096" y="555"/>
                  </a:lnTo>
                  <a:lnTo>
                    <a:pt x="1096" y="555"/>
                  </a:lnTo>
                  <a:lnTo>
                    <a:pt x="1096" y="555"/>
                  </a:lnTo>
                  <a:lnTo>
                    <a:pt x="1047" y="671"/>
                  </a:lnTo>
                  <a:lnTo>
                    <a:pt x="1047" y="671"/>
                  </a:lnTo>
                  <a:lnTo>
                    <a:pt x="1047" y="677"/>
                  </a:lnTo>
                  <a:lnTo>
                    <a:pt x="1014" y="726"/>
                  </a:lnTo>
                  <a:lnTo>
                    <a:pt x="1014" y="726"/>
                  </a:lnTo>
                  <a:lnTo>
                    <a:pt x="1014" y="726"/>
                  </a:lnTo>
                  <a:lnTo>
                    <a:pt x="971" y="769"/>
                  </a:lnTo>
                  <a:lnTo>
                    <a:pt x="971" y="769"/>
                  </a:lnTo>
                  <a:lnTo>
                    <a:pt x="966" y="769"/>
                  </a:lnTo>
                  <a:lnTo>
                    <a:pt x="862" y="830"/>
                  </a:lnTo>
                  <a:lnTo>
                    <a:pt x="862" y="830"/>
                  </a:lnTo>
                  <a:lnTo>
                    <a:pt x="862" y="830"/>
                  </a:lnTo>
                  <a:lnTo>
                    <a:pt x="716" y="860"/>
                  </a:lnTo>
                  <a:lnTo>
                    <a:pt x="716" y="860"/>
                  </a:lnTo>
                  <a:lnTo>
                    <a:pt x="716" y="860"/>
                  </a:lnTo>
                  <a:lnTo>
                    <a:pt x="526" y="873"/>
                  </a:lnTo>
                  <a:lnTo>
                    <a:pt x="526" y="873"/>
                  </a:lnTo>
                  <a:lnTo>
                    <a:pt x="526" y="873"/>
                  </a:lnTo>
                  <a:lnTo>
                    <a:pt x="342" y="860"/>
                  </a:lnTo>
                  <a:lnTo>
                    <a:pt x="342" y="860"/>
                  </a:lnTo>
                  <a:lnTo>
                    <a:pt x="342" y="860"/>
                  </a:lnTo>
                  <a:lnTo>
                    <a:pt x="206" y="818"/>
                  </a:lnTo>
                  <a:lnTo>
                    <a:pt x="206" y="818"/>
                  </a:lnTo>
                  <a:lnTo>
                    <a:pt x="206" y="818"/>
                  </a:lnTo>
                  <a:lnTo>
                    <a:pt x="157" y="781"/>
                  </a:lnTo>
                  <a:lnTo>
                    <a:pt x="157" y="781"/>
                  </a:lnTo>
                  <a:lnTo>
                    <a:pt x="157" y="781"/>
                  </a:lnTo>
                  <a:lnTo>
                    <a:pt x="114" y="745"/>
                  </a:lnTo>
                  <a:lnTo>
                    <a:pt x="114" y="745"/>
                  </a:lnTo>
                  <a:lnTo>
                    <a:pt x="114" y="745"/>
                  </a:lnTo>
                  <a:lnTo>
                    <a:pt x="81" y="696"/>
                  </a:lnTo>
                  <a:lnTo>
                    <a:pt x="81" y="696"/>
                  </a:lnTo>
                  <a:lnTo>
                    <a:pt x="81" y="696"/>
                  </a:lnTo>
                  <a:lnTo>
                    <a:pt x="54" y="647"/>
                  </a:lnTo>
                  <a:lnTo>
                    <a:pt x="54" y="647"/>
                  </a:lnTo>
                  <a:lnTo>
                    <a:pt x="54" y="641"/>
                  </a:lnTo>
                  <a:lnTo>
                    <a:pt x="22" y="513"/>
                  </a:lnTo>
                  <a:lnTo>
                    <a:pt x="22" y="513"/>
                  </a:lnTo>
                  <a:lnTo>
                    <a:pt x="22" y="513"/>
                  </a:lnTo>
                  <a:lnTo>
                    <a:pt x="5" y="366"/>
                  </a:lnTo>
                  <a:lnTo>
                    <a:pt x="5" y="366"/>
                  </a:lnTo>
                  <a:lnTo>
                    <a:pt x="5" y="366"/>
                  </a:lnTo>
                  <a:lnTo>
                    <a:pt x="0" y="0"/>
                  </a:lnTo>
                  <a:lnTo>
                    <a:pt x="5"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03" name="Freeform 79"/>
            <p:cNvSpPr>
              <a:spLocks/>
            </p:cNvSpPr>
            <p:nvPr/>
          </p:nvSpPr>
          <p:spPr bwMode="auto">
            <a:xfrm>
              <a:off x="2507" y="1804"/>
              <a:ext cx="17" cy="183"/>
            </a:xfrm>
            <a:custGeom>
              <a:avLst/>
              <a:gdLst/>
              <a:ahLst/>
              <a:cxnLst>
                <a:cxn ang="0">
                  <a:pos x="0" y="183"/>
                </a:cxn>
                <a:cxn ang="0">
                  <a:pos x="11" y="0"/>
                </a:cxn>
                <a:cxn ang="0">
                  <a:pos x="11" y="0"/>
                </a:cxn>
                <a:cxn ang="0">
                  <a:pos x="17" y="0"/>
                </a:cxn>
                <a:cxn ang="0">
                  <a:pos x="17" y="0"/>
                </a:cxn>
                <a:cxn ang="0">
                  <a:pos x="6" y="183"/>
                </a:cxn>
                <a:cxn ang="0">
                  <a:pos x="0" y="183"/>
                </a:cxn>
              </a:cxnLst>
              <a:rect l="0" t="0" r="r" b="b"/>
              <a:pathLst>
                <a:path w="17" h="183">
                  <a:moveTo>
                    <a:pt x="0" y="183"/>
                  </a:moveTo>
                  <a:lnTo>
                    <a:pt x="11" y="0"/>
                  </a:lnTo>
                  <a:lnTo>
                    <a:pt x="11" y="0"/>
                  </a:lnTo>
                  <a:lnTo>
                    <a:pt x="17" y="0"/>
                  </a:lnTo>
                  <a:lnTo>
                    <a:pt x="17" y="0"/>
                  </a:lnTo>
                  <a:lnTo>
                    <a:pt x="6" y="183"/>
                  </a:lnTo>
                  <a:lnTo>
                    <a:pt x="0" y="183"/>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04" name="Freeform 80"/>
            <p:cNvSpPr>
              <a:spLocks/>
            </p:cNvSpPr>
            <p:nvPr/>
          </p:nvSpPr>
          <p:spPr bwMode="auto">
            <a:xfrm>
              <a:off x="2518" y="1590"/>
              <a:ext cx="11" cy="214"/>
            </a:xfrm>
            <a:custGeom>
              <a:avLst/>
              <a:gdLst/>
              <a:ahLst/>
              <a:cxnLst>
                <a:cxn ang="0">
                  <a:pos x="0" y="214"/>
                </a:cxn>
                <a:cxn ang="0">
                  <a:pos x="6" y="214"/>
                </a:cxn>
                <a:cxn ang="0">
                  <a:pos x="11" y="0"/>
                </a:cxn>
                <a:cxn ang="0">
                  <a:pos x="6" y="0"/>
                </a:cxn>
                <a:cxn ang="0">
                  <a:pos x="0" y="214"/>
                </a:cxn>
              </a:cxnLst>
              <a:rect l="0" t="0" r="r" b="b"/>
              <a:pathLst>
                <a:path w="11" h="214">
                  <a:moveTo>
                    <a:pt x="0" y="214"/>
                  </a:moveTo>
                  <a:lnTo>
                    <a:pt x="6" y="214"/>
                  </a:lnTo>
                  <a:lnTo>
                    <a:pt x="11" y="0"/>
                  </a:lnTo>
                  <a:lnTo>
                    <a:pt x="6" y="0"/>
                  </a:lnTo>
                  <a:lnTo>
                    <a:pt x="0" y="214"/>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05" name="Rectangle 81"/>
            <p:cNvSpPr>
              <a:spLocks noChangeArrowheads="1"/>
            </p:cNvSpPr>
            <p:nvPr/>
          </p:nvSpPr>
          <p:spPr bwMode="auto">
            <a:xfrm>
              <a:off x="1954" y="3512"/>
              <a:ext cx="22" cy="18"/>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06" name="Freeform 82"/>
            <p:cNvSpPr>
              <a:spLocks/>
            </p:cNvSpPr>
            <p:nvPr/>
          </p:nvSpPr>
          <p:spPr bwMode="auto">
            <a:xfrm>
              <a:off x="1954" y="3500"/>
              <a:ext cx="22" cy="24"/>
            </a:xfrm>
            <a:custGeom>
              <a:avLst/>
              <a:gdLst/>
              <a:ahLst/>
              <a:cxnLst>
                <a:cxn ang="0">
                  <a:pos x="11" y="24"/>
                </a:cxn>
                <a:cxn ang="0">
                  <a:pos x="16" y="24"/>
                </a:cxn>
                <a:cxn ang="0">
                  <a:pos x="22" y="12"/>
                </a:cxn>
                <a:cxn ang="0">
                  <a:pos x="16" y="6"/>
                </a:cxn>
                <a:cxn ang="0">
                  <a:pos x="11" y="0"/>
                </a:cxn>
                <a:cxn ang="0">
                  <a:pos x="0" y="6"/>
                </a:cxn>
                <a:cxn ang="0">
                  <a:pos x="0" y="12"/>
                </a:cxn>
                <a:cxn ang="0">
                  <a:pos x="0" y="24"/>
                </a:cxn>
                <a:cxn ang="0">
                  <a:pos x="11" y="24"/>
                </a:cxn>
              </a:cxnLst>
              <a:rect l="0" t="0" r="r" b="b"/>
              <a:pathLst>
                <a:path w="22" h="24">
                  <a:moveTo>
                    <a:pt x="11" y="24"/>
                  </a:moveTo>
                  <a:lnTo>
                    <a:pt x="16" y="24"/>
                  </a:lnTo>
                  <a:lnTo>
                    <a:pt x="22" y="12"/>
                  </a:lnTo>
                  <a:lnTo>
                    <a:pt x="16" y="6"/>
                  </a:lnTo>
                  <a:lnTo>
                    <a:pt x="11" y="0"/>
                  </a:lnTo>
                  <a:lnTo>
                    <a:pt x="0" y="6"/>
                  </a:lnTo>
                  <a:lnTo>
                    <a:pt x="0" y="12"/>
                  </a:lnTo>
                  <a:lnTo>
                    <a:pt x="0" y="24"/>
                  </a:lnTo>
                  <a:lnTo>
                    <a:pt x="11" y="24"/>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07" name="Freeform 83"/>
            <p:cNvSpPr>
              <a:spLocks/>
            </p:cNvSpPr>
            <p:nvPr/>
          </p:nvSpPr>
          <p:spPr bwMode="auto">
            <a:xfrm>
              <a:off x="1927" y="3518"/>
              <a:ext cx="70" cy="122"/>
            </a:xfrm>
            <a:custGeom>
              <a:avLst/>
              <a:gdLst/>
              <a:ahLst/>
              <a:cxnLst>
                <a:cxn ang="0">
                  <a:pos x="38" y="12"/>
                </a:cxn>
                <a:cxn ang="0">
                  <a:pos x="70" y="0"/>
                </a:cxn>
                <a:cxn ang="0">
                  <a:pos x="70" y="0"/>
                </a:cxn>
                <a:cxn ang="0">
                  <a:pos x="70" y="0"/>
                </a:cxn>
                <a:cxn ang="0">
                  <a:pos x="38" y="122"/>
                </a:cxn>
                <a:cxn ang="0">
                  <a:pos x="32" y="122"/>
                </a:cxn>
                <a:cxn ang="0">
                  <a:pos x="32" y="122"/>
                </a:cxn>
                <a:cxn ang="0">
                  <a:pos x="0" y="0"/>
                </a:cxn>
                <a:cxn ang="0">
                  <a:pos x="0" y="0"/>
                </a:cxn>
                <a:cxn ang="0">
                  <a:pos x="5" y="0"/>
                </a:cxn>
                <a:cxn ang="0">
                  <a:pos x="5" y="0"/>
                </a:cxn>
                <a:cxn ang="0">
                  <a:pos x="38" y="122"/>
                </a:cxn>
                <a:cxn ang="0">
                  <a:pos x="32" y="122"/>
                </a:cxn>
                <a:cxn ang="0">
                  <a:pos x="32" y="122"/>
                </a:cxn>
                <a:cxn ang="0">
                  <a:pos x="65" y="0"/>
                </a:cxn>
                <a:cxn ang="0">
                  <a:pos x="70" y="0"/>
                </a:cxn>
                <a:cxn ang="0">
                  <a:pos x="70" y="6"/>
                </a:cxn>
                <a:cxn ang="0">
                  <a:pos x="38" y="19"/>
                </a:cxn>
                <a:cxn ang="0">
                  <a:pos x="38" y="12"/>
                </a:cxn>
              </a:cxnLst>
              <a:rect l="0" t="0" r="r" b="b"/>
              <a:pathLst>
                <a:path w="70" h="122">
                  <a:moveTo>
                    <a:pt x="38" y="12"/>
                  </a:moveTo>
                  <a:lnTo>
                    <a:pt x="70" y="0"/>
                  </a:lnTo>
                  <a:lnTo>
                    <a:pt x="70" y="0"/>
                  </a:lnTo>
                  <a:lnTo>
                    <a:pt x="70" y="0"/>
                  </a:lnTo>
                  <a:lnTo>
                    <a:pt x="38" y="122"/>
                  </a:lnTo>
                  <a:lnTo>
                    <a:pt x="32" y="122"/>
                  </a:lnTo>
                  <a:lnTo>
                    <a:pt x="32" y="122"/>
                  </a:lnTo>
                  <a:lnTo>
                    <a:pt x="0" y="0"/>
                  </a:lnTo>
                  <a:lnTo>
                    <a:pt x="0" y="0"/>
                  </a:lnTo>
                  <a:lnTo>
                    <a:pt x="5" y="0"/>
                  </a:lnTo>
                  <a:lnTo>
                    <a:pt x="5" y="0"/>
                  </a:lnTo>
                  <a:lnTo>
                    <a:pt x="38" y="122"/>
                  </a:lnTo>
                  <a:lnTo>
                    <a:pt x="32" y="122"/>
                  </a:lnTo>
                  <a:lnTo>
                    <a:pt x="32" y="122"/>
                  </a:lnTo>
                  <a:lnTo>
                    <a:pt x="65" y="0"/>
                  </a:lnTo>
                  <a:lnTo>
                    <a:pt x="70" y="0"/>
                  </a:lnTo>
                  <a:lnTo>
                    <a:pt x="70" y="6"/>
                  </a:lnTo>
                  <a:lnTo>
                    <a:pt x="38" y="19"/>
                  </a:lnTo>
                  <a:lnTo>
                    <a:pt x="38"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08" name="Freeform 84"/>
            <p:cNvSpPr>
              <a:spLocks/>
            </p:cNvSpPr>
            <p:nvPr/>
          </p:nvSpPr>
          <p:spPr bwMode="auto">
            <a:xfrm>
              <a:off x="1932" y="3518"/>
              <a:ext cx="33" cy="19"/>
            </a:xfrm>
            <a:custGeom>
              <a:avLst/>
              <a:gdLst/>
              <a:ahLst/>
              <a:cxnLst>
                <a:cxn ang="0">
                  <a:pos x="0" y="0"/>
                </a:cxn>
                <a:cxn ang="0">
                  <a:pos x="33" y="12"/>
                </a:cxn>
                <a:cxn ang="0">
                  <a:pos x="33" y="19"/>
                </a:cxn>
                <a:cxn ang="0">
                  <a:pos x="33" y="19"/>
                </a:cxn>
                <a:cxn ang="0">
                  <a:pos x="33" y="19"/>
                </a:cxn>
                <a:cxn ang="0">
                  <a:pos x="0" y="6"/>
                </a:cxn>
                <a:cxn ang="0">
                  <a:pos x="0" y="0"/>
                </a:cxn>
              </a:cxnLst>
              <a:rect l="0" t="0" r="r" b="b"/>
              <a:pathLst>
                <a:path w="33" h="19">
                  <a:moveTo>
                    <a:pt x="0" y="0"/>
                  </a:moveTo>
                  <a:lnTo>
                    <a:pt x="33" y="12"/>
                  </a:lnTo>
                  <a:lnTo>
                    <a:pt x="33" y="19"/>
                  </a:lnTo>
                  <a:lnTo>
                    <a:pt x="33" y="19"/>
                  </a:lnTo>
                  <a:lnTo>
                    <a:pt x="33" y="19"/>
                  </a:lnTo>
                  <a:lnTo>
                    <a:pt x="0" y="6"/>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09" name="Freeform 85"/>
            <p:cNvSpPr>
              <a:spLocks/>
            </p:cNvSpPr>
            <p:nvPr/>
          </p:nvSpPr>
          <p:spPr bwMode="auto">
            <a:xfrm>
              <a:off x="1932" y="3518"/>
              <a:ext cx="65" cy="122"/>
            </a:xfrm>
            <a:custGeom>
              <a:avLst/>
              <a:gdLst/>
              <a:ahLst/>
              <a:cxnLst>
                <a:cxn ang="0">
                  <a:pos x="33" y="12"/>
                </a:cxn>
                <a:cxn ang="0">
                  <a:pos x="65" y="0"/>
                </a:cxn>
                <a:cxn ang="0">
                  <a:pos x="33" y="122"/>
                </a:cxn>
                <a:cxn ang="0">
                  <a:pos x="0" y="0"/>
                </a:cxn>
                <a:cxn ang="0">
                  <a:pos x="33" y="12"/>
                </a:cxn>
              </a:cxnLst>
              <a:rect l="0" t="0" r="r" b="b"/>
              <a:pathLst>
                <a:path w="65" h="122">
                  <a:moveTo>
                    <a:pt x="33" y="12"/>
                  </a:moveTo>
                  <a:lnTo>
                    <a:pt x="65" y="0"/>
                  </a:lnTo>
                  <a:lnTo>
                    <a:pt x="33" y="122"/>
                  </a:lnTo>
                  <a:lnTo>
                    <a:pt x="0" y="0"/>
                  </a:lnTo>
                  <a:lnTo>
                    <a:pt x="33"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10" name="Rectangle 86"/>
            <p:cNvSpPr>
              <a:spLocks noChangeArrowheads="1"/>
            </p:cNvSpPr>
            <p:nvPr/>
          </p:nvSpPr>
          <p:spPr bwMode="auto">
            <a:xfrm>
              <a:off x="1943" y="1273"/>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11" name="Rectangle 87"/>
            <p:cNvSpPr>
              <a:spLocks noChangeArrowheads="1"/>
            </p:cNvSpPr>
            <p:nvPr/>
          </p:nvSpPr>
          <p:spPr bwMode="auto">
            <a:xfrm>
              <a:off x="1954" y="3512"/>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12" name="Freeform 88"/>
            <p:cNvSpPr>
              <a:spLocks/>
            </p:cNvSpPr>
            <p:nvPr/>
          </p:nvSpPr>
          <p:spPr bwMode="auto">
            <a:xfrm>
              <a:off x="1943" y="1285"/>
              <a:ext cx="33" cy="2227"/>
            </a:xfrm>
            <a:custGeom>
              <a:avLst/>
              <a:gdLst/>
              <a:ahLst/>
              <a:cxnLst>
                <a:cxn ang="0">
                  <a:pos x="22" y="0"/>
                </a:cxn>
                <a:cxn ang="0">
                  <a:pos x="0" y="0"/>
                </a:cxn>
                <a:cxn ang="0">
                  <a:pos x="11" y="2227"/>
                </a:cxn>
                <a:cxn ang="0">
                  <a:pos x="33" y="2227"/>
                </a:cxn>
                <a:cxn ang="0">
                  <a:pos x="22" y="0"/>
                </a:cxn>
              </a:cxnLst>
              <a:rect l="0" t="0" r="r" b="b"/>
              <a:pathLst>
                <a:path w="33" h="2227">
                  <a:moveTo>
                    <a:pt x="22" y="0"/>
                  </a:moveTo>
                  <a:lnTo>
                    <a:pt x="0" y="0"/>
                  </a:lnTo>
                  <a:lnTo>
                    <a:pt x="11" y="2227"/>
                  </a:lnTo>
                  <a:lnTo>
                    <a:pt x="33" y="2227"/>
                  </a:lnTo>
                  <a:lnTo>
                    <a:pt x="22"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13" name="Rectangle 89"/>
            <p:cNvSpPr>
              <a:spLocks noChangeArrowheads="1"/>
            </p:cNvSpPr>
            <p:nvPr/>
          </p:nvSpPr>
          <p:spPr bwMode="auto">
            <a:xfrm>
              <a:off x="1839" y="2126"/>
              <a:ext cx="158" cy="246"/>
            </a:xfrm>
            <a:prstGeom prst="rect">
              <a:avLst/>
            </a:prstGeom>
            <a:noFill/>
            <a:ln w="9525">
              <a:noFill/>
              <a:miter lim="800000"/>
              <a:headEnd/>
              <a:tailEnd/>
            </a:ln>
          </p:spPr>
          <p:txBody>
            <a:bodyPr wrap="none" lIns="0" tIns="0" rIns="0" bIns="0">
              <a:spAutoFit/>
            </a:bodyPr>
            <a:lstStyle/>
            <a:p>
              <a:pPr eaLnBrk="0" hangingPunct="0"/>
              <a:r>
                <a:rPr lang="en-US" sz="1700" b="1">
                  <a:solidFill>
                    <a:srgbClr val="000000"/>
                  </a:solidFill>
                  <a:latin typeface="+mn-lt"/>
                </a:rPr>
                <a:t>I</a:t>
              </a:r>
              <a:endParaRPr lang="en-US">
                <a:latin typeface="+mn-lt"/>
              </a:endParaRPr>
            </a:p>
          </p:txBody>
        </p:sp>
        <p:sp>
          <p:nvSpPr>
            <p:cNvPr id="538714" name="Rectangle 90"/>
            <p:cNvSpPr>
              <a:spLocks noChangeArrowheads="1"/>
            </p:cNvSpPr>
            <p:nvPr/>
          </p:nvSpPr>
          <p:spPr bwMode="auto">
            <a:xfrm>
              <a:off x="1764" y="2542"/>
              <a:ext cx="358" cy="15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15" name="Rectangle 91"/>
            <p:cNvSpPr>
              <a:spLocks noChangeArrowheads="1"/>
            </p:cNvSpPr>
            <p:nvPr/>
          </p:nvSpPr>
          <p:spPr bwMode="auto">
            <a:xfrm>
              <a:off x="1810" y="2512"/>
              <a:ext cx="277"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V</a:t>
              </a:r>
              <a:endParaRPr lang="en-US">
                <a:latin typeface="+mn-lt"/>
              </a:endParaRPr>
            </a:p>
          </p:txBody>
        </p:sp>
        <p:sp>
          <p:nvSpPr>
            <p:cNvPr id="538716" name="Freeform 92"/>
            <p:cNvSpPr>
              <a:spLocks/>
            </p:cNvSpPr>
            <p:nvPr/>
          </p:nvSpPr>
          <p:spPr bwMode="auto">
            <a:xfrm>
              <a:off x="1390" y="1645"/>
              <a:ext cx="1128" cy="415"/>
            </a:xfrm>
            <a:custGeom>
              <a:avLst/>
              <a:gdLst/>
              <a:ahLst/>
              <a:cxnLst>
                <a:cxn ang="0">
                  <a:pos x="0" y="0"/>
                </a:cxn>
                <a:cxn ang="0">
                  <a:pos x="0" y="177"/>
                </a:cxn>
                <a:cxn ang="0">
                  <a:pos x="16" y="244"/>
                </a:cxn>
                <a:cxn ang="0">
                  <a:pos x="49" y="305"/>
                </a:cxn>
                <a:cxn ang="0">
                  <a:pos x="108" y="354"/>
                </a:cxn>
                <a:cxn ang="0">
                  <a:pos x="206" y="391"/>
                </a:cxn>
                <a:cxn ang="0">
                  <a:pos x="342" y="409"/>
                </a:cxn>
                <a:cxn ang="0">
                  <a:pos x="526" y="415"/>
                </a:cxn>
                <a:cxn ang="0">
                  <a:pos x="711" y="409"/>
                </a:cxn>
                <a:cxn ang="0">
                  <a:pos x="857" y="397"/>
                </a:cxn>
                <a:cxn ang="0">
                  <a:pos x="966" y="366"/>
                </a:cxn>
                <a:cxn ang="0">
                  <a:pos x="1041" y="324"/>
                </a:cxn>
                <a:cxn ang="0">
                  <a:pos x="1090" y="269"/>
                </a:cxn>
                <a:cxn ang="0">
                  <a:pos x="1117" y="196"/>
                </a:cxn>
                <a:cxn ang="0">
                  <a:pos x="1128" y="110"/>
                </a:cxn>
                <a:cxn ang="0">
                  <a:pos x="1128" y="6"/>
                </a:cxn>
                <a:cxn ang="0">
                  <a:pos x="0" y="0"/>
                </a:cxn>
              </a:cxnLst>
              <a:rect l="0" t="0" r="r" b="b"/>
              <a:pathLst>
                <a:path w="1128" h="415">
                  <a:moveTo>
                    <a:pt x="0" y="0"/>
                  </a:moveTo>
                  <a:lnTo>
                    <a:pt x="0" y="177"/>
                  </a:lnTo>
                  <a:lnTo>
                    <a:pt x="16" y="244"/>
                  </a:lnTo>
                  <a:lnTo>
                    <a:pt x="49" y="305"/>
                  </a:lnTo>
                  <a:lnTo>
                    <a:pt x="108" y="354"/>
                  </a:lnTo>
                  <a:lnTo>
                    <a:pt x="206" y="391"/>
                  </a:lnTo>
                  <a:lnTo>
                    <a:pt x="342" y="409"/>
                  </a:lnTo>
                  <a:lnTo>
                    <a:pt x="526" y="415"/>
                  </a:lnTo>
                  <a:lnTo>
                    <a:pt x="711" y="409"/>
                  </a:lnTo>
                  <a:lnTo>
                    <a:pt x="857" y="397"/>
                  </a:lnTo>
                  <a:lnTo>
                    <a:pt x="966" y="366"/>
                  </a:lnTo>
                  <a:lnTo>
                    <a:pt x="1041" y="324"/>
                  </a:lnTo>
                  <a:lnTo>
                    <a:pt x="1090" y="269"/>
                  </a:lnTo>
                  <a:lnTo>
                    <a:pt x="1117" y="196"/>
                  </a:lnTo>
                  <a:lnTo>
                    <a:pt x="1128" y="110"/>
                  </a:lnTo>
                  <a:lnTo>
                    <a:pt x="1128" y="6"/>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717" name="Freeform 93"/>
            <p:cNvSpPr>
              <a:spLocks/>
            </p:cNvSpPr>
            <p:nvPr/>
          </p:nvSpPr>
          <p:spPr bwMode="auto">
            <a:xfrm>
              <a:off x="1390" y="1645"/>
              <a:ext cx="1123" cy="421"/>
            </a:xfrm>
            <a:custGeom>
              <a:avLst/>
              <a:gdLst/>
              <a:ahLst/>
              <a:cxnLst>
                <a:cxn ang="0">
                  <a:pos x="5" y="177"/>
                </a:cxn>
                <a:cxn ang="0">
                  <a:pos x="5" y="177"/>
                </a:cxn>
                <a:cxn ang="0">
                  <a:pos x="22" y="244"/>
                </a:cxn>
                <a:cxn ang="0">
                  <a:pos x="54" y="305"/>
                </a:cxn>
                <a:cxn ang="0">
                  <a:pos x="54" y="305"/>
                </a:cxn>
                <a:cxn ang="0">
                  <a:pos x="108" y="354"/>
                </a:cxn>
                <a:cxn ang="0">
                  <a:pos x="206" y="391"/>
                </a:cxn>
                <a:cxn ang="0">
                  <a:pos x="206" y="391"/>
                </a:cxn>
                <a:cxn ang="0">
                  <a:pos x="342" y="409"/>
                </a:cxn>
                <a:cxn ang="0">
                  <a:pos x="526" y="415"/>
                </a:cxn>
                <a:cxn ang="0">
                  <a:pos x="526" y="415"/>
                </a:cxn>
                <a:cxn ang="0">
                  <a:pos x="711" y="409"/>
                </a:cxn>
                <a:cxn ang="0">
                  <a:pos x="857" y="397"/>
                </a:cxn>
                <a:cxn ang="0">
                  <a:pos x="857" y="397"/>
                </a:cxn>
                <a:cxn ang="0">
                  <a:pos x="966" y="366"/>
                </a:cxn>
                <a:cxn ang="0">
                  <a:pos x="1041" y="324"/>
                </a:cxn>
                <a:cxn ang="0">
                  <a:pos x="1041" y="324"/>
                </a:cxn>
                <a:cxn ang="0">
                  <a:pos x="1090" y="269"/>
                </a:cxn>
                <a:cxn ang="0">
                  <a:pos x="1117" y="196"/>
                </a:cxn>
                <a:cxn ang="0">
                  <a:pos x="1123" y="196"/>
                </a:cxn>
                <a:cxn ang="0">
                  <a:pos x="1096" y="269"/>
                </a:cxn>
                <a:cxn ang="0">
                  <a:pos x="1096" y="275"/>
                </a:cxn>
                <a:cxn ang="0">
                  <a:pos x="1047" y="330"/>
                </a:cxn>
                <a:cxn ang="0">
                  <a:pos x="966" y="372"/>
                </a:cxn>
                <a:cxn ang="0">
                  <a:pos x="966" y="372"/>
                </a:cxn>
                <a:cxn ang="0">
                  <a:pos x="857" y="403"/>
                </a:cxn>
                <a:cxn ang="0">
                  <a:pos x="711" y="415"/>
                </a:cxn>
                <a:cxn ang="0">
                  <a:pos x="711" y="415"/>
                </a:cxn>
                <a:cxn ang="0">
                  <a:pos x="526" y="421"/>
                </a:cxn>
                <a:cxn ang="0">
                  <a:pos x="342" y="415"/>
                </a:cxn>
                <a:cxn ang="0">
                  <a:pos x="342" y="415"/>
                </a:cxn>
                <a:cxn ang="0">
                  <a:pos x="206" y="397"/>
                </a:cxn>
                <a:cxn ang="0">
                  <a:pos x="108" y="360"/>
                </a:cxn>
                <a:cxn ang="0">
                  <a:pos x="108" y="360"/>
                </a:cxn>
                <a:cxn ang="0">
                  <a:pos x="49" y="311"/>
                </a:cxn>
                <a:cxn ang="0">
                  <a:pos x="16" y="250"/>
                </a:cxn>
                <a:cxn ang="0">
                  <a:pos x="16" y="244"/>
                </a:cxn>
                <a:cxn ang="0">
                  <a:pos x="0" y="177"/>
                </a:cxn>
                <a:cxn ang="0">
                  <a:pos x="0" y="0"/>
                </a:cxn>
              </a:cxnLst>
              <a:rect l="0" t="0" r="r" b="b"/>
              <a:pathLst>
                <a:path w="1123" h="421">
                  <a:moveTo>
                    <a:pt x="5" y="0"/>
                  </a:moveTo>
                  <a:lnTo>
                    <a:pt x="5" y="177"/>
                  </a:lnTo>
                  <a:lnTo>
                    <a:pt x="5" y="177"/>
                  </a:lnTo>
                  <a:lnTo>
                    <a:pt x="5" y="177"/>
                  </a:lnTo>
                  <a:lnTo>
                    <a:pt x="22" y="244"/>
                  </a:lnTo>
                  <a:lnTo>
                    <a:pt x="22" y="244"/>
                  </a:lnTo>
                  <a:lnTo>
                    <a:pt x="22" y="244"/>
                  </a:lnTo>
                  <a:lnTo>
                    <a:pt x="54" y="305"/>
                  </a:lnTo>
                  <a:lnTo>
                    <a:pt x="54" y="305"/>
                  </a:lnTo>
                  <a:lnTo>
                    <a:pt x="54" y="305"/>
                  </a:lnTo>
                  <a:lnTo>
                    <a:pt x="114" y="354"/>
                  </a:lnTo>
                  <a:lnTo>
                    <a:pt x="108" y="354"/>
                  </a:lnTo>
                  <a:lnTo>
                    <a:pt x="108" y="354"/>
                  </a:lnTo>
                  <a:lnTo>
                    <a:pt x="206" y="391"/>
                  </a:lnTo>
                  <a:lnTo>
                    <a:pt x="206" y="391"/>
                  </a:lnTo>
                  <a:lnTo>
                    <a:pt x="206" y="391"/>
                  </a:lnTo>
                  <a:lnTo>
                    <a:pt x="342" y="409"/>
                  </a:lnTo>
                  <a:lnTo>
                    <a:pt x="342" y="409"/>
                  </a:lnTo>
                  <a:lnTo>
                    <a:pt x="342" y="409"/>
                  </a:lnTo>
                  <a:lnTo>
                    <a:pt x="526" y="415"/>
                  </a:lnTo>
                  <a:lnTo>
                    <a:pt x="526" y="415"/>
                  </a:lnTo>
                  <a:lnTo>
                    <a:pt x="526" y="415"/>
                  </a:lnTo>
                  <a:lnTo>
                    <a:pt x="711" y="409"/>
                  </a:lnTo>
                  <a:lnTo>
                    <a:pt x="711" y="409"/>
                  </a:lnTo>
                  <a:lnTo>
                    <a:pt x="711" y="409"/>
                  </a:lnTo>
                  <a:lnTo>
                    <a:pt x="857" y="397"/>
                  </a:lnTo>
                  <a:lnTo>
                    <a:pt x="857" y="397"/>
                  </a:lnTo>
                  <a:lnTo>
                    <a:pt x="857" y="397"/>
                  </a:lnTo>
                  <a:lnTo>
                    <a:pt x="966" y="366"/>
                  </a:lnTo>
                  <a:lnTo>
                    <a:pt x="966" y="366"/>
                  </a:lnTo>
                  <a:lnTo>
                    <a:pt x="966" y="366"/>
                  </a:lnTo>
                  <a:lnTo>
                    <a:pt x="1041" y="324"/>
                  </a:lnTo>
                  <a:lnTo>
                    <a:pt x="1041" y="324"/>
                  </a:lnTo>
                  <a:lnTo>
                    <a:pt x="1041" y="324"/>
                  </a:lnTo>
                  <a:lnTo>
                    <a:pt x="1090" y="269"/>
                  </a:lnTo>
                  <a:lnTo>
                    <a:pt x="1090" y="269"/>
                  </a:lnTo>
                  <a:lnTo>
                    <a:pt x="1090" y="269"/>
                  </a:lnTo>
                  <a:lnTo>
                    <a:pt x="1117" y="196"/>
                  </a:lnTo>
                  <a:lnTo>
                    <a:pt x="1117" y="196"/>
                  </a:lnTo>
                  <a:lnTo>
                    <a:pt x="1123" y="196"/>
                  </a:lnTo>
                  <a:lnTo>
                    <a:pt x="1123" y="196"/>
                  </a:lnTo>
                  <a:lnTo>
                    <a:pt x="1096" y="269"/>
                  </a:lnTo>
                  <a:lnTo>
                    <a:pt x="1096" y="269"/>
                  </a:lnTo>
                  <a:lnTo>
                    <a:pt x="1096" y="275"/>
                  </a:lnTo>
                  <a:lnTo>
                    <a:pt x="1047" y="330"/>
                  </a:lnTo>
                  <a:lnTo>
                    <a:pt x="1047" y="330"/>
                  </a:lnTo>
                  <a:lnTo>
                    <a:pt x="1041" y="330"/>
                  </a:lnTo>
                  <a:lnTo>
                    <a:pt x="966" y="372"/>
                  </a:lnTo>
                  <a:lnTo>
                    <a:pt x="966" y="372"/>
                  </a:lnTo>
                  <a:lnTo>
                    <a:pt x="966" y="372"/>
                  </a:lnTo>
                  <a:lnTo>
                    <a:pt x="857" y="403"/>
                  </a:lnTo>
                  <a:lnTo>
                    <a:pt x="857" y="403"/>
                  </a:lnTo>
                  <a:lnTo>
                    <a:pt x="857" y="403"/>
                  </a:lnTo>
                  <a:lnTo>
                    <a:pt x="711" y="415"/>
                  </a:lnTo>
                  <a:lnTo>
                    <a:pt x="711" y="415"/>
                  </a:lnTo>
                  <a:lnTo>
                    <a:pt x="711" y="415"/>
                  </a:lnTo>
                  <a:lnTo>
                    <a:pt x="526" y="421"/>
                  </a:lnTo>
                  <a:lnTo>
                    <a:pt x="526" y="421"/>
                  </a:lnTo>
                  <a:lnTo>
                    <a:pt x="526" y="421"/>
                  </a:lnTo>
                  <a:lnTo>
                    <a:pt x="342" y="415"/>
                  </a:lnTo>
                  <a:lnTo>
                    <a:pt x="342" y="415"/>
                  </a:lnTo>
                  <a:lnTo>
                    <a:pt x="342" y="415"/>
                  </a:lnTo>
                  <a:lnTo>
                    <a:pt x="206" y="397"/>
                  </a:lnTo>
                  <a:lnTo>
                    <a:pt x="206" y="397"/>
                  </a:lnTo>
                  <a:lnTo>
                    <a:pt x="206" y="397"/>
                  </a:lnTo>
                  <a:lnTo>
                    <a:pt x="108" y="360"/>
                  </a:lnTo>
                  <a:lnTo>
                    <a:pt x="108" y="360"/>
                  </a:lnTo>
                  <a:lnTo>
                    <a:pt x="108" y="360"/>
                  </a:lnTo>
                  <a:lnTo>
                    <a:pt x="49" y="311"/>
                  </a:lnTo>
                  <a:lnTo>
                    <a:pt x="49" y="311"/>
                  </a:lnTo>
                  <a:lnTo>
                    <a:pt x="49" y="311"/>
                  </a:lnTo>
                  <a:lnTo>
                    <a:pt x="16" y="250"/>
                  </a:lnTo>
                  <a:lnTo>
                    <a:pt x="16" y="250"/>
                  </a:lnTo>
                  <a:lnTo>
                    <a:pt x="16" y="244"/>
                  </a:lnTo>
                  <a:lnTo>
                    <a:pt x="0" y="177"/>
                  </a:lnTo>
                  <a:lnTo>
                    <a:pt x="0" y="177"/>
                  </a:lnTo>
                  <a:lnTo>
                    <a:pt x="0" y="177"/>
                  </a:lnTo>
                  <a:lnTo>
                    <a:pt x="0" y="0"/>
                  </a:lnTo>
                  <a:lnTo>
                    <a:pt x="5"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718" name="Freeform 94"/>
            <p:cNvSpPr>
              <a:spLocks/>
            </p:cNvSpPr>
            <p:nvPr/>
          </p:nvSpPr>
          <p:spPr bwMode="auto">
            <a:xfrm>
              <a:off x="2507" y="1755"/>
              <a:ext cx="17" cy="86"/>
            </a:xfrm>
            <a:custGeom>
              <a:avLst/>
              <a:gdLst/>
              <a:ahLst/>
              <a:cxnLst>
                <a:cxn ang="0">
                  <a:pos x="0" y="86"/>
                </a:cxn>
                <a:cxn ang="0">
                  <a:pos x="11" y="0"/>
                </a:cxn>
                <a:cxn ang="0">
                  <a:pos x="11" y="0"/>
                </a:cxn>
                <a:cxn ang="0">
                  <a:pos x="17" y="0"/>
                </a:cxn>
                <a:cxn ang="0">
                  <a:pos x="17" y="0"/>
                </a:cxn>
                <a:cxn ang="0">
                  <a:pos x="6" y="86"/>
                </a:cxn>
                <a:cxn ang="0">
                  <a:pos x="0" y="86"/>
                </a:cxn>
              </a:cxnLst>
              <a:rect l="0" t="0" r="r" b="b"/>
              <a:pathLst>
                <a:path w="17" h="86">
                  <a:moveTo>
                    <a:pt x="0" y="86"/>
                  </a:moveTo>
                  <a:lnTo>
                    <a:pt x="11" y="0"/>
                  </a:lnTo>
                  <a:lnTo>
                    <a:pt x="11" y="0"/>
                  </a:lnTo>
                  <a:lnTo>
                    <a:pt x="17" y="0"/>
                  </a:lnTo>
                  <a:lnTo>
                    <a:pt x="17" y="0"/>
                  </a:lnTo>
                  <a:lnTo>
                    <a:pt x="6" y="86"/>
                  </a:lnTo>
                  <a:lnTo>
                    <a:pt x="0" y="86"/>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719" name="Rectangle 95"/>
            <p:cNvSpPr>
              <a:spLocks noChangeArrowheads="1"/>
            </p:cNvSpPr>
            <p:nvPr/>
          </p:nvSpPr>
          <p:spPr bwMode="auto">
            <a:xfrm>
              <a:off x="2518" y="1651"/>
              <a:ext cx="6" cy="10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720" name="Rectangle 96"/>
            <p:cNvSpPr>
              <a:spLocks noChangeArrowheads="1"/>
            </p:cNvSpPr>
            <p:nvPr/>
          </p:nvSpPr>
          <p:spPr bwMode="auto">
            <a:xfrm>
              <a:off x="1596" y="1847"/>
              <a:ext cx="716" cy="13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721" name="Rectangle 97"/>
            <p:cNvSpPr>
              <a:spLocks noChangeArrowheads="1"/>
            </p:cNvSpPr>
            <p:nvPr/>
          </p:nvSpPr>
          <p:spPr bwMode="auto">
            <a:xfrm>
              <a:off x="1789" y="1810"/>
              <a:ext cx="181" cy="246"/>
            </a:xfrm>
            <a:prstGeom prst="rect">
              <a:avLst/>
            </a:prstGeom>
            <a:noFill/>
            <a:ln w="9525">
              <a:noFill/>
              <a:miter lim="800000"/>
              <a:headEnd/>
              <a:tailEnd/>
            </a:ln>
          </p:spPr>
          <p:txBody>
            <a:bodyPr wrap="none" lIns="0" tIns="0" rIns="0" bIns="0">
              <a:spAutoFit/>
            </a:bodyPr>
            <a:lstStyle/>
            <a:p>
              <a:pPr eaLnBrk="0" hangingPunct="0"/>
              <a:r>
                <a:rPr lang="en-US" sz="1700" b="1" dirty="0" smtClean="0">
                  <a:solidFill>
                    <a:srgbClr val="000000"/>
                  </a:solidFill>
                  <a:latin typeface="+mn-lt"/>
                </a:rPr>
                <a:t>E</a:t>
              </a:r>
              <a:endParaRPr lang="en-US" dirty="0">
                <a:latin typeface="+mn-lt"/>
              </a:endParaRPr>
            </a:p>
          </p:txBody>
        </p:sp>
        <p:sp>
          <p:nvSpPr>
            <p:cNvPr id="538722" name="Freeform 98"/>
            <p:cNvSpPr>
              <a:spLocks/>
            </p:cNvSpPr>
            <p:nvPr/>
          </p:nvSpPr>
          <p:spPr bwMode="auto">
            <a:xfrm>
              <a:off x="1390" y="1401"/>
              <a:ext cx="1134" cy="372"/>
            </a:xfrm>
            <a:custGeom>
              <a:avLst/>
              <a:gdLst/>
              <a:ahLst/>
              <a:cxnLst>
                <a:cxn ang="0">
                  <a:pos x="97" y="0"/>
                </a:cxn>
                <a:cxn ang="0">
                  <a:pos x="60" y="13"/>
                </a:cxn>
                <a:cxn ang="0">
                  <a:pos x="27" y="31"/>
                </a:cxn>
                <a:cxn ang="0">
                  <a:pos x="5" y="67"/>
                </a:cxn>
                <a:cxn ang="0">
                  <a:pos x="0" y="110"/>
                </a:cxn>
                <a:cxn ang="0">
                  <a:pos x="0" y="183"/>
                </a:cxn>
                <a:cxn ang="0">
                  <a:pos x="0" y="263"/>
                </a:cxn>
                <a:cxn ang="0">
                  <a:pos x="5" y="305"/>
                </a:cxn>
                <a:cxn ang="0">
                  <a:pos x="27"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67"/>
                </a:cxn>
                <a:cxn ang="0">
                  <a:pos x="1101" y="31"/>
                </a:cxn>
                <a:cxn ang="0">
                  <a:pos x="1074" y="13"/>
                </a:cxn>
                <a:cxn ang="0">
                  <a:pos x="1036" y="0"/>
                </a:cxn>
                <a:cxn ang="0">
                  <a:pos x="564" y="0"/>
                </a:cxn>
                <a:cxn ang="0">
                  <a:pos x="97" y="0"/>
                </a:cxn>
              </a:cxnLst>
              <a:rect l="0" t="0" r="r" b="b"/>
              <a:pathLst>
                <a:path w="1134" h="372">
                  <a:moveTo>
                    <a:pt x="97" y="0"/>
                  </a:moveTo>
                  <a:lnTo>
                    <a:pt x="60" y="13"/>
                  </a:lnTo>
                  <a:lnTo>
                    <a:pt x="27" y="31"/>
                  </a:lnTo>
                  <a:lnTo>
                    <a:pt x="5" y="67"/>
                  </a:lnTo>
                  <a:lnTo>
                    <a:pt x="0" y="110"/>
                  </a:lnTo>
                  <a:lnTo>
                    <a:pt x="0" y="183"/>
                  </a:lnTo>
                  <a:lnTo>
                    <a:pt x="0" y="263"/>
                  </a:lnTo>
                  <a:lnTo>
                    <a:pt x="5" y="305"/>
                  </a:lnTo>
                  <a:lnTo>
                    <a:pt x="27" y="336"/>
                  </a:lnTo>
                  <a:lnTo>
                    <a:pt x="60" y="360"/>
                  </a:lnTo>
                  <a:lnTo>
                    <a:pt x="97" y="372"/>
                  </a:lnTo>
                  <a:lnTo>
                    <a:pt x="564" y="372"/>
                  </a:lnTo>
                  <a:lnTo>
                    <a:pt x="1036" y="372"/>
                  </a:lnTo>
                  <a:lnTo>
                    <a:pt x="1074" y="360"/>
                  </a:lnTo>
                  <a:lnTo>
                    <a:pt x="1101" y="336"/>
                  </a:lnTo>
                  <a:lnTo>
                    <a:pt x="1123" y="305"/>
                  </a:lnTo>
                  <a:lnTo>
                    <a:pt x="1134" y="263"/>
                  </a:lnTo>
                  <a:lnTo>
                    <a:pt x="1134" y="183"/>
                  </a:lnTo>
                  <a:lnTo>
                    <a:pt x="1134" y="110"/>
                  </a:lnTo>
                  <a:lnTo>
                    <a:pt x="1123" y="67"/>
                  </a:lnTo>
                  <a:lnTo>
                    <a:pt x="1101" y="31"/>
                  </a:lnTo>
                  <a:lnTo>
                    <a:pt x="1074" y="13"/>
                  </a:lnTo>
                  <a:lnTo>
                    <a:pt x="1036" y="0"/>
                  </a:lnTo>
                  <a:lnTo>
                    <a:pt x="564" y="0"/>
                  </a:lnTo>
                  <a:lnTo>
                    <a:pt x="97" y="0"/>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723" name="Freeform 99"/>
            <p:cNvSpPr>
              <a:spLocks/>
            </p:cNvSpPr>
            <p:nvPr/>
          </p:nvSpPr>
          <p:spPr bwMode="auto">
            <a:xfrm>
              <a:off x="1390" y="1401"/>
              <a:ext cx="1139" cy="379"/>
            </a:xfrm>
            <a:custGeom>
              <a:avLst/>
              <a:gdLst/>
              <a:ahLst/>
              <a:cxnLst>
                <a:cxn ang="0">
                  <a:pos x="60" y="19"/>
                </a:cxn>
                <a:cxn ang="0">
                  <a:pos x="32" y="37"/>
                </a:cxn>
                <a:cxn ang="0">
                  <a:pos x="11" y="67"/>
                </a:cxn>
                <a:cxn ang="0">
                  <a:pos x="5" y="110"/>
                </a:cxn>
                <a:cxn ang="0">
                  <a:pos x="5" y="183"/>
                </a:cxn>
                <a:cxn ang="0">
                  <a:pos x="5" y="263"/>
                </a:cxn>
                <a:cxn ang="0">
                  <a:pos x="11" y="305"/>
                </a:cxn>
                <a:cxn ang="0">
                  <a:pos x="32"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74"/>
                </a:cxn>
                <a:cxn ang="0">
                  <a:pos x="1101" y="37"/>
                </a:cxn>
                <a:cxn ang="0">
                  <a:pos x="1074" y="19"/>
                </a:cxn>
                <a:cxn ang="0">
                  <a:pos x="1036" y="6"/>
                </a:cxn>
                <a:cxn ang="0">
                  <a:pos x="564" y="6"/>
                </a:cxn>
                <a:cxn ang="0">
                  <a:pos x="97" y="6"/>
                </a:cxn>
                <a:cxn ang="0">
                  <a:pos x="564" y="0"/>
                </a:cxn>
                <a:cxn ang="0">
                  <a:pos x="1036" y="0"/>
                </a:cxn>
                <a:cxn ang="0">
                  <a:pos x="1074" y="13"/>
                </a:cxn>
                <a:cxn ang="0">
                  <a:pos x="1107" y="31"/>
                </a:cxn>
                <a:cxn ang="0">
                  <a:pos x="1128" y="67"/>
                </a:cxn>
                <a:cxn ang="0">
                  <a:pos x="1139" y="110"/>
                </a:cxn>
                <a:cxn ang="0">
                  <a:pos x="1139" y="183"/>
                </a:cxn>
                <a:cxn ang="0">
                  <a:pos x="1139" y="263"/>
                </a:cxn>
                <a:cxn ang="0">
                  <a:pos x="1128" y="305"/>
                </a:cxn>
                <a:cxn ang="0">
                  <a:pos x="1107" y="342"/>
                </a:cxn>
                <a:cxn ang="0">
                  <a:pos x="1079" y="366"/>
                </a:cxn>
                <a:cxn ang="0">
                  <a:pos x="1036" y="379"/>
                </a:cxn>
                <a:cxn ang="0">
                  <a:pos x="564" y="379"/>
                </a:cxn>
                <a:cxn ang="0">
                  <a:pos x="97" y="379"/>
                </a:cxn>
                <a:cxn ang="0">
                  <a:pos x="60" y="366"/>
                </a:cxn>
                <a:cxn ang="0">
                  <a:pos x="27" y="342"/>
                </a:cxn>
                <a:cxn ang="0">
                  <a:pos x="5" y="311"/>
                </a:cxn>
                <a:cxn ang="0">
                  <a:pos x="0" y="263"/>
                </a:cxn>
                <a:cxn ang="0">
                  <a:pos x="0" y="183"/>
                </a:cxn>
                <a:cxn ang="0">
                  <a:pos x="0" y="110"/>
                </a:cxn>
                <a:cxn ang="0">
                  <a:pos x="5" y="67"/>
                </a:cxn>
                <a:cxn ang="0">
                  <a:pos x="27" y="31"/>
                </a:cxn>
                <a:cxn ang="0">
                  <a:pos x="60" y="13"/>
                </a:cxn>
                <a:cxn ang="0">
                  <a:pos x="97" y="0"/>
                </a:cxn>
              </a:cxnLst>
              <a:rect l="0" t="0" r="r" b="b"/>
              <a:pathLst>
                <a:path w="1139" h="379">
                  <a:moveTo>
                    <a:pt x="97" y="6"/>
                  </a:moveTo>
                  <a:lnTo>
                    <a:pt x="60" y="19"/>
                  </a:lnTo>
                  <a:lnTo>
                    <a:pt x="60" y="19"/>
                  </a:lnTo>
                  <a:lnTo>
                    <a:pt x="60" y="19"/>
                  </a:lnTo>
                  <a:lnTo>
                    <a:pt x="27" y="37"/>
                  </a:lnTo>
                  <a:lnTo>
                    <a:pt x="32" y="37"/>
                  </a:lnTo>
                  <a:lnTo>
                    <a:pt x="32" y="37"/>
                  </a:lnTo>
                  <a:lnTo>
                    <a:pt x="11" y="74"/>
                  </a:lnTo>
                  <a:lnTo>
                    <a:pt x="11" y="67"/>
                  </a:lnTo>
                  <a:lnTo>
                    <a:pt x="11" y="67"/>
                  </a:lnTo>
                  <a:lnTo>
                    <a:pt x="5" y="110"/>
                  </a:lnTo>
                  <a:lnTo>
                    <a:pt x="5" y="110"/>
                  </a:lnTo>
                  <a:lnTo>
                    <a:pt x="5" y="110"/>
                  </a:lnTo>
                  <a:lnTo>
                    <a:pt x="5" y="183"/>
                  </a:lnTo>
                  <a:lnTo>
                    <a:pt x="5" y="183"/>
                  </a:lnTo>
                  <a:lnTo>
                    <a:pt x="5" y="183"/>
                  </a:lnTo>
                  <a:lnTo>
                    <a:pt x="5" y="263"/>
                  </a:lnTo>
                  <a:lnTo>
                    <a:pt x="5" y="263"/>
                  </a:lnTo>
                  <a:lnTo>
                    <a:pt x="5" y="263"/>
                  </a:lnTo>
                  <a:lnTo>
                    <a:pt x="11" y="305"/>
                  </a:lnTo>
                  <a:lnTo>
                    <a:pt x="11" y="305"/>
                  </a:lnTo>
                  <a:lnTo>
                    <a:pt x="11" y="305"/>
                  </a:lnTo>
                  <a:lnTo>
                    <a:pt x="32" y="336"/>
                  </a:lnTo>
                  <a:lnTo>
                    <a:pt x="32" y="336"/>
                  </a:lnTo>
                  <a:lnTo>
                    <a:pt x="32" y="336"/>
                  </a:lnTo>
                  <a:lnTo>
                    <a:pt x="65" y="360"/>
                  </a:lnTo>
                  <a:lnTo>
                    <a:pt x="60" y="360"/>
                  </a:lnTo>
                  <a:lnTo>
                    <a:pt x="60" y="360"/>
                  </a:lnTo>
                  <a:lnTo>
                    <a:pt x="97" y="372"/>
                  </a:lnTo>
                  <a:lnTo>
                    <a:pt x="97" y="372"/>
                  </a:lnTo>
                  <a:lnTo>
                    <a:pt x="97" y="372"/>
                  </a:lnTo>
                  <a:lnTo>
                    <a:pt x="564" y="372"/>
                  </a:lnTo>
                  <a:lnTo>
                    <a:pt x="564" y="372"/>
                  </a:lnTo>
                  <a:lnTo>
                    <a:pt x="564" y="372"/>
                  </a:lnTo>
                  <a:lnTo>
                    <a:pt x="1036" y="372"/>
                  </a:lnTo>
                  <a:lnTo>
                    <a:pt x="1036" y="372"/>
                  </a:lnTo>
                  <a:lnTo>
                    <a:pt x="1036" y="372"/>
                  </a:lnTo>
                  <a:lnTo>
                    <a:pt x="1074" y="360"/>
                  </a:lnTo>
                  <a:lnTo>
                    <a:pt x="1074" y="360"/>
                  </a:lnTo>
                  <a:lnTo>
                    <a:pt x="1074" y="360"/>
                  </a:lnTo>
                  <a:lnTo>
                    <a:pt x="1101" y="336"/>
                  </a:lnTo>
                  <a:lnTo>
                    <a:pt x="1101" y="336"/>
                  </a:lnTo>
                  <a:lnTo>
                    <a:pt x="1101" y="336"/>
                  </a:lnTo>
                  <a:lnTo>
                    <a:pt x="1123" y="305"/>
                  </a:lnTo>
                  <a:lnTo>
                    <a:pt x="1123" y="305"/>
                  </a:lnTo>
                  <a:lnTo>
                    <a:pt x="1123" y="305"/>
                  </a:lnTo>
                  <a:lnTo>
                    <a:pt x="1134" y="263"/>
                  </a:lnTo>
                  <a:lnTo>
                    <a:pt x="1134" y="263"/>
                  </a:lnTo>
                  <a:lnTo>
                    <a:pt x="1134" y="263"/>
                  </a:lnTo>
                  <a:lnTo>
                    <a:pt x="1134" y="183"/>
                  </a:lnTo>
                  <a:lnTo>
                    <a:pt x="1134" y="183"/>
                  </a:lnTo>
                  <a:lnTo>
                    <a:pt x="1134" y="183"/>
                  </a:lnTo>
                  <a:lnTo>
                    <a:pt x="1134" y="110"/>
                  </a:lnTo>
                  <a:lnTo>
                    <a:pt x="1134" y="110"/>
                  </a:lnTo>
                  <a:lnTo>
                    <a:pt x="1134" y="110"/>
                  </a:lnTo>
                  <a:lnTo>
                    <a:pt x="1123" y="67"/>
                  </a:lnTo>
                  <a:lnTo>
                    <a:pt x="1123" y="74"/>
                  </a:lnTo>
                  <a:lnTo>
                    <a:pt x="1123" y="74"/>
                  </a:lnTo>
                  <a:lnTo>
                    <a:pt x="1101" y="37"/>
                  </a:lnTo>
                  <a:lnTo>
                    <a:pt x="1101" y="37"/>
                  </a:lnTo>
                  <a:lnTo>
                    <a:pt x="1101" y="37"/>
                  </a:lnTo>
                  <a:lnTo>
                    <a:pt x="1074" y="19"/>
                  </a:lnTo>
                  <a:lnTo>
                    <a:pt x="1074" y="19"/>
                  </a:lnTo>
                  <a:lnTo>
                    <a:pt x="1074" y="19"/>
                  </a:lnTo>
                  <a:lnTo>
                    <a:pt x="1036" y="6"/>
                  </a:lnTo>
                  <a:lnTo>
                    <a:pt x="1036" y="6"/>
                  </a:lnTo>
                  <a:lnTo>
                    <a:pt x="1036" y="6"/>
                  </a:lnTo>
                  <a:lnTo>
                    <a:pt x="564" y="6"/>
                  </a:lnTo>
                  <a:lnTo>
                    <a:pt x="564" y="6"/>
                  </a:lnTo>
                  <a:lnTo>
                    <a:pt x="564" y="6"/>
                  </a:lnTo>
                  <a:lnTo>
                    <a:pt x="97" y="6"/>
                  </a:lnTo>
                  <a:lnTo>
                    <a:pt x="97" y="6"/>
                  </a:lnTo>
                  <a:lnTo>
                    <a:pt x="97" y="0"/>
                  </a:lnTo>
                  <a:lnTo>
                    <a:pt x="97" y="0"/>
                  </a:lnTo>
                  <a:lnTo>
                    <a:pt x="564" y="0"/>
                  </a:lnTo>
                  <a:lnTo>
                    <a:pt x="564" y="0"/>
                  </a:lnTo>
                  <a:lnTo>
                    <a:pt x="564" y="0"/>
                  </a:lnTo>
                  <a:lnTo>
                    <a:pt x="1036" y="0"/>
                  </a:lnTo>
                  <a:lnTo>
                    <a:pt x="1036" y="0"/>
                  </a:lnTo>
                  <a:lnTo>
                    <a:pt x="1036" y="0"/>
                  </a:lnTo>
                  <a:lnTo>
                    <a:pt x="1074" y="13"/>
                  </a:lnTo>
                  <a:lnTo>
                    <a:pt x="1074" y="13"/>
                  </a:lnTo>
                  <a:lnTo>
                    <a:pt x="1079" y="13"/>
                  </a:lnTo>
                  <a:lnTo>
                    <a:pt x="1107" y="31"/>
                  </a:lnTo>
                  <a:lnTo>
                    <a:pt x="1107" y="31"/>
                  </a:lnTo>
                  <a:lnTo>
                    <a:pt x="1107" y="31"/>
                  </a:lnTo>
                  <a:lnTo>
                    <a:pt x="1128" y="67"/>
                  </a:lnTo>
                  <a:lnTo>
                    <a:pt x="1128" y="67"/>
                  </a:lnTo>
                  <a:lnTo>
                    <a:pt x="1128" y="67"/>
                  </a:lnTo>
                  <a:lnTo>
                    <a:pt x="1139" y="110"/>
                  </a:lnTo>
                  <a:lnTo>
                    <a:pt x="1139" y="110"/>
                  </a:lnTo>
                  <a:lnTo>
                    <a:pt x="1139" y="110"/>
                  </a:lnTo>
                  <a:lnTo>
                    <a:pt x="1139" y="183"/>
                  </a:lnTo>
                  <a:lnTo>
                    <a:pt x="1139" y="183"/>
                  </a:lnTo>
                  <a:lnTo>
                    <a:pt x="1139" y="183"/>
                  </a:lnTo>
                  <a:lnTo>
                    <a:pt x="1139" y="263"/>
                  </a:lnTo>
                  <a:lnTo>
                    <a:pt x="1139" y="263"/>
                  </a:lnTo>
                  <a:lnTo>
                    <a:pt x="1139" y="263"/>
                  </a:lnTo>
                  <a:lnTo>
                    <a:pt x="1128" y="305"/>
                  </a:lnTo>
                  <a:lnTo>
                    <a:pt x="1128" y="305"/>
                  </a:lnTo>
                  <a:lnTo>
                    <a:pt x="1128" y="311"/>
                  </a:lnTo>
                  <a:lnTo>
                    <a:pt x="1107" y="342"/>
                  </a:lnTo>
                  <a:lnTo>
                    <a:pt x="1107" y="342"/>
                  </a:lnTo>
                  <a:lnTo>
                    <a:pt x="1107" y="342"/>
                  </a:lnTo>
                  <a:lnTo>
                    <a:pt x="1079" y="366"/>
                  </a:lnTo>
                  <a:lnTo>
                    <a:pt x="1079" y="366"/>
                  </a:lnTo>
                  <a:lnTo>
                    <a:pt x="1074" y="366"/>
                  </a:lnTo>
                  <a:lnTo>
                    <a:pt x="1036" y="379"/>
                  </a:lnTo>
                  <a:lnTo>
                    <a:pt x="1036" y="379"/>
                  </a:lnTo>
                  <a:lnTo>
                    <a:pt x="1036" y="379"/>
                  </a:lnTo>
                  <a:lnTo>
                    <a:pt x="564" y="379"/>
                  </a:lnTo>
                  <a:lnTo>
                    <a:pt x="564" y="379"/>
                  </a:lnTo>
                  <a:lnTo>
                    <a:pt x="564" y="379"/>
                  </a:lnTo>
                  <a:lnTo>
                    <a:pt x="97" y="379"/>
                  </a:lnTo>
                  <a:lnTo>
                    <a:pt x="97" y="379"/>
                  </a:lnTo>
                  <a:lnTo>
                    <a:pt x="97" y="379"/>
                  </a:lnTo>
                  <a:lnTo>
                    <a:pt x="60" y="366"/>
                  </a:lnTo>
                  <a:lnTo>
                    <a:pt x="60" y="366"/>
                  </a:lnTo>
                  <a:lnTo>
                    <a:pt x="60" y="366"/>
                  </a:lnTo>
                  <a:lnTo>
                    <a:pt x="27" y="342"/>
                  </a:lnTo>
                  <a:lnTo>
                    <a:pt x="27" y="342"/>
                  </a:lnTo>
                  <a:lnTo>
                    <a:pt x="27" y="342"/>
                  </a:lnTo>
                  <a:lnTo>
                    <a:pt x="5" y="311"/>
                  </a:lnTo>
                  <a:lnTo>
                    <a:pt x="5" y="311"/>
                  </a:lnTo>
                  <a:lnTo>
                    <a:pt x="5" y="305"/>
                  </a:lnTo>
                  <a:lnTo>
                    <a:pt x="0" y="263"/>
                  </a:lnTo>
                  <a:lnTo>
                    <a:pt x="0" y="263"/>
                  </a:lnTo>
                  <a:lnTo>
                    <a:pt x="0" y="263"/>
                  </a:lnTo>
                  <a:lnTo>
                    <a:pt x="0" y="183"/>
                  </a:lnTo>
                  <a:lnTo>
                    <a:pt x="0" y="183"/>
                  </a:lnTo>
                  <a:lnTo>
                    <a:pt x="0" y="183"/>
                  </a:lnTo>
                  <a:lnTo>
                    <a:pt x="0" y="110"/>
                  </a:lnTo>
                  <a:lnTo>
                    <a:pt x="0" y="110"/>
                  </a:lnTo>
                  <a:lnTo>
                    <a:pt x="0" y="110"/>
                  </a:lnTo>
                  <a:lnTo>
                    <a:pt x="5" y="67"/>
                  </a:lnTo>
                  <a:lnTo>
                    <a:pt x="5" y="67"/>
                  </a:lnTo>
                  <a:lnTo>
                    <a:pt x="5" y="67"/>
                  </a:lnTo>
                  <a:lnTo>
                    <a:pt x="27" y="31"/>
                  </a:lnTo>
                  <a:lnTo>
                    <a:pt x="27" y="31"/>
                  </a:lnTo>
                  <a:lnTo>
                    <a:pt x="27" y="31"/>
                  </a:lnTo>
                  <a:lnTo>
                    <a:pt x="60" y="13"/>
                  </a:lnTo>
                  <a:lnTo>
                    <a:pt x="60" y="13"/>
                  </a:lnTo>
                  <a:lnTo>
                    <a:pt x="60" y="13"/>
                  </a:lnTo>
                  <a:lnTo>
                    <a:pt x="97" y="0"/>
                  </a:lnTo>
                  <a:lnTo>
                    <a:pt x="97" y="6"/>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724" name="Rectangle 100"/>
            <p:cNvSpPr>
              <a:spLocks noChangeArrowheads="1"/>
            </p:cNvSpPr>
            <p:nvPr/>
          </p:nvSpPr>
          <p:spPr bwMode="auto">
            <a:xfrm>
              <a:off x="1774" y="1476"/>
              <a:ext cx="283"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S</a:t>
              </a:r>
              <a:endParaRPr lang="en-US">
                <a:latin typeface="+mn-lt"/>
              </a:endParaRPr>
            </a:p>
          </p:txBody>
        </p:sp>
        <p:sp>
          <p:nvSpPr>
            <p:cNvPr id="538725" name="Rectangle 101"/>
            <p:cNvSpPr>
              <a:spLocks noChangeArrowheads="1"/>
            </p:cNvSpPr>
            <p:nvPr/>
          </p:nvSpPr>
          <p:spPr bwMode="auto">
            <a:xfrm>
              <a:off x="1820" y="2880"/>
              <a:ext cx="279" cy="86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G</a:t>
              </a:r>
            </a:p>
            <a:p>
              <a:pPr eaLnBrk="0" hangingPunct="0"/>
              <a:endParaRPr lang="en-US">
                <a:latin typeface="+mn-lt"/>
              </a:endParaRPr>
            </a:p>
          </p:txBody>
        </p:sp>
      </p:grpSp>
      <p:sp>
        <p:nvSpPr>
          <p:cNvPr id="538726" name="Text Box 102"/>
          <p:cNvSpPr txBox="1">
            <a:spLocks noChangeArrowheads="1"/>
          </p:cNvSpPr>
          <p:nvPr/>
        </p:nvSpPr>
        <p:spPr bwMode="auto">
          <a:xfrm>
            <a:off x="1630363" y="1293813"/>
            <a:ext cx="1182687" cy="369332"/>
          </a:xfrm>
          <a:prstGeom prst="rect">
            <a:avLst/>
          </a:prstGeom>
          <a:noFill/>
          <a:ln w="9525">
            <a:noFill/>
            <a:miter lim="800000"/>
            <a:headEnd/>
            <a:tailEnd/>
          </a:ln>
          <a:effectLst/>
        </p:spPr>
        <p:txBody>
          <a:bodyPr>
            <a:spAutoFit/>
          </a:bodyPr>
          <a:lstStyle/>
          <a:p>
            <a:pPr>
              <a:spcBef>
                <a:spcPct val="50000"/>
              </a:spcBef>
            </a:pPr>
            <a:r>
              <a:rPr lang="en-US" sz="1800" i="1" dirty="0">
                <a:latin typeface="+mn-lt"/>
              </a:rPr>
              <a:t>Cluster 1</a:t>
            </a:r>
          </a:p>
        </p:txBody>
      </p:sp>
      <p:sp>
        <p:nvSpPr>
          <p:cNvPr id="538727" name="Text Box 103"/>
          <p:cNvSpPr txBox="1">
            <a:spLocks noChangeArrowheads="1"/>
          </p:cNvSpPr>
          <p:nvPr/>
        </p:nvSpPr>
        <p:spPr bwMode="auto">
          <a:xfrm>
            <a:off x="3189288" y="1557338"/>
            <a:ext cx="1182687" cy="369332"/>
          </a:xfrm>
          <a:prstGeom prst="rect">
            <a:avLst/>
          </a:prstGeom>
          <a:noFill/>
          <a:ln w="9525">
            <a:noFill/>
            <a:miter lim="800000"/>
            <a:headEnd/>
            <a:tailEnd/>
          </a:ln>
          <a:effectLst/>
        </p:spPr>
        <p:txBody>
          <a:bodyPr>
            <a:spAutoFit/>
          </a:bodyPr>
          <a:lstStyle/>
          <a:p>
            <a:pPr>
              <a:spcBef>
                <a:spcPct val="50000"/>
              </a:spcBef>
            </a:pPr>
            <a:r>
              <a:rPr lang="en-US" sz="1800" i="1">
                <a:latin typeface="+mn-lt"/>
              </a:rPr>
              <a:t>Cluster 2</a:t>
            </a:r>
          </a:p>
        </p:txBody>
      </p:sp>
      <p:grpSp>
        <p:nvGrpSpPr>
          <p:cNvPr id="5" name="Group 104"/>
          <p:cNvGrpSpPr>
            <a:grpSpLocks/>
          </p:cNvGrpSpPr>
          <p:nvPr/>
        </p:nvGrpSpPr>
        <p:grpSpPr bwMode="auto">
          <a:xfrm>
            <a:off x="7005638" y="2468563"/>
            <a:ext cx="1487487" cy="3048000"/>
            <a:chOff x="4413" y="1555"/>
            <a:chExt cx="937" cy="1920"/>
          </a:xfrm>
        </p:grpSpPr>
        <p:grpSp>
          <p:nvGrpSpPr>
            <p:cNvPr id="6" name="Group 105"/>
            <p:cNvGrpSpPr>
              <a:grpSpLocks/>
            </p:cNvGrpSpPr>
            <p:nvPr/>
          </p:nvGrpSpPr>
          <p:grpSpPr bwMode="auto">
            <a:xfrm>
              <a:off x="4413" y="1815"/>
              <a:ext cx="540" cy="1660"/>
              <a:chOff x="1390" y="1273"/>
              <a:chExt cx="1139" cy="2474"/>
            </a:xfrm>
          </p:grpSpPr>
          <p:sp>
            <p:nvSpPr>
              <p:cNvPr id="538730" name="Freeform 106"/>
              <p:cNvSpPr>
                <a:spLocks/>
              </p:cNvSpPr>
              <p:nvPr/>
            </p:nvSpPr>
            <p:spPr bwMode="auto">
              <a:xfrm>
                <a:off x="1393" y="1630"/>
                <a:ext cx="1121" cy="1650"/>
              </a:xfrm>
              <a:custGeom>
                <a:avLst/>
                <a:gdLst/>
                <a:ahLst/>
                <a:cxnLst>
                  <a:cxn ang="0">
                    <a:pos x="0" y="0"/>
                  </a:cxn>
                  <a:cxn ang="0">
                    <a:pos x="5" y="690"/>
                  </a:cxn>
                  <a:cxn ang="0">
                    <a:pos x="21" y="978"/>
                  </a:cxn>
                  <a:cxn ang="0">
                    <a:pos x="53" y="1212"/>
                  </a:cxn>
                  <a:cxn ang="0">
                    <a:pos x="80" y="1314"/>
                  </a:cxn>
                  <a:cxn ang="0">
                    <a:pos x="112" y="1398"/>
                  </a:cxn>
                  <a:cxn ang="0">
                    <a:pos x="155" y="1476"/>
                  </a:cxn>
                  <a:cxn ang="0">
                    <a:pos x="208" y="1536"/>
                  </a:cxn>
                  <a:cxn ang="0">
                    <a:pos x="267" y="1584"/>
                  </a:cxn>
                  <a:cxn ang="0">
                    <a:pos x="342" y="1620"/>
                  </a:cxn>
                  <a:cxn ang="0">
                    <a:pos x="427" y="1644"/>
                  </a:cxn>
                  <a:cxn ang="0">
                    <a:pos x="523" y="1650"/>
                  </a:cxn>
                  <a:cxn ang="0">
                    <a:pos x="625" y="1644"/>
                  </a:cxn>
                  <a:cxn ang="0">
                    <a:pos x="710" y="1626"/>
                  </a:cxn>
                  <a:cxn ang="0">
                    <a:pos x="785" y="1602"/>
                  </a:cxn>
                  <a:cxn ang="0">
                    <a:pos x="854" y="1560"/>
                  </a:cxn>
                  <a:cxn ang="0">
                    <a:pos x="913" y="1506"/>
                  </a:cxn>
                  <a:cxn ang="0">
                    <a:pos x="961" y="1446"/>
                  </a:cxn>
                  <a:cxn ang="0">
                    <a:pos x="1004" y="1368"/>
                  </a:cxn>
                  <a:cxn ang="0">
                    <a:pos x="1036" y="1278"/>
                  </a:cxn>
                  <a:cxn ang="0">
                    <a:pos x="1084" y="1050"/>
                  </a:cxn>
                  <a:cxn ang="0">
                    <a:pos x="1111" y="768"/>
                  </a:cxn>
                  <a:cxn ang="0">
                    <a:pos x="1121" y="426"/>
                  </a:cxn>
                  <a:cxn ang="0">
                    <a:pos x="1121" y="24"/>
                  </a:cxn>
                  <a:cxn ang="0">
                    <a:pos x="0" y="0"/>
                  </a:cxn>
                </a:cxnLst>
                <a:rect l="0" t="0" r="r" b="b"/>
                <a:pathLst>
                  <a:path w="1121" h="1650">
                    <a:moveTo>
                      <a:pt x="0" y="0"/>
                    </a:moveTo>
                    <a:lnTo>
                      <a:pt x="5" y="690"/>
                    </a:lnTo>
                    <a:lnTo>
                      <a:pt x="21" y="978"/>
                    </a:lnTo>
                    <a:lnTo>
                      <a:pt x="53" y="1212"/>
                    </a:lnTo>
                    <a:lnTo>
                      <a:pt x="80" y="1314"/>
                    </a:lnTo>
                    <a:lnTo>
                      <a:pt x="112" y="1398"/>
                    </a:lnTo>
                    <a:lnTo>
                      <a:pt x="155" y="1476"/>
                    </a:lnTo>
                    <a:lnTo>
                      <a:pt x="208" y="1536"/>
                    </a:lnTo>
                    <a:lnTo>
                      <a:pt x="267" y="1584"/>
                    </a:lnTo>
                    <a:lnTo>
                      <a:pt x="342" y="1620"/>
                    </a:lnTo>
                    <a:lnTo>
                      <a:pt x="427" y="1644"/>
                    </a:lnTo>
                    <a:lnTo>
                      <a:pt x="523" y="1650"/>
                    </a:lnTo>
                    <a:lnTo>
                      <a:pt x="625" y="1644"/>
                    </a:lnTo>
                    <a:lnTo>
                      <a:pt x="710" y="1626"/>
                    </a:lnTo>
                    <a:lnTo>
                      <a:pt x="785" y="1602"/>
                    </a:lnTo>
                    <a:lnTo>
                      <a:pt x="854" y="1560"/>
                    </a:lnTo>
                    <a:lnTo>
                      <a:pt x="913" y="1506"/>
                    </a:lnTo>
                    <a:lnTo>
                      <a:pt x="961" y="1446"/>
                    </a:lnTo>
                    <a:lnTo>
                      <a:pt x="1004" y="1368"/>
                    </a:lnTo>
                    <a:lnTo>
                      <a:pt x="1036" y="1278"/>
                    </a:lnTo>
                    <a:lnTo>
                      <a:pt x="1084" y="1050"/>
                    </a:lnTo>
                    <a:lnTo>
                      <a:pt x="1111" y="768"/>
                    </a:lnTo>
                    <a:lnTo>
                      <a:pt x="1121" y="426"/>
                    </a:lnTo>
                    <a:lnTo>
                      <a:pt x="1121" y="24"/>
                    </a:lnTo>
                    <a:lnTo>
                      <a:pt x="0"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731" name="Freeform 107"/>
              <p:cNvSpPr>
                <a:spLocks/>
              </p:cNvSpPr>
              <p:nvPr/>
            </p:nvSpPr>
            <p:spPr bwMode="auto">
              <a:xfrm>
                <a:off x="1392" y="1630"/>
                <a:ext cx="1116" cy="1656"/>
              </a:xfrm>
              <a:custGeom>
                <a:avLst/>
                <a:gdLst/>
                <a:ahLst/>
                <a:cxnLst>
                  <a:cxn ang="0">
                    <a:pos x="10" y="690"/>
                  </a:cxn>
                  <a:cxn ang="0">
                    <a:pos x="10" y="690"/>
                  </a:cxn>
                  <a:cxn ang="0">
                    <a:pos x="26" y="978"/>
                  </a:cxn>
                  <a:cxn ang="0">
                    <a:pos x="58" y="1212"/>
                  </a:cxn>
                  <a:cxn ang="0">
                    <a:pos x="58" y="1212"/>
                  </a:cxn>
                  <a:cxn ang="0">
                    <a:pos x="85" y="1314"/>
                  </a:cxn>
                  <a:cxn ang="0">
                    <a:pos x="117" y="1398"/>
                  </a:cxn>
                  <a:cxn ang="0">
                    <a:pos x="117" y="1398"/>
                  </a:cxn>
                  <a:cxn ang="0">
                    <a:pos x="160" y="1476"/>
                  </a:cxn>
                  <a:cxn ang="0">
                    <a:pos x="213" y="1536"/>
                  </a:cxn>
                  <a:cxn ang="0">
                    <a:pos x="213" y="1536"/>
                  </a:cxn>
                  <a:cxn ang="0">
                    <a:pos x="267" y="1584"/>
                  </a:cxn>
                  <a:cxn ang="0">
                    <a:pos x="342" y="1620"/>
                  </a:cxn>
                  <a:cxn ang="0">
                    <a:pos x="342" y="1620"/>
                  </a:cxn>
                  <a:cxn ang="0">
                    <a:pos x="427" y="1644"/>
                  </a:cxn>
                  <a:cxn ang="0">
                    <a:pos x="523" y="1650"/>
                  </a:cxn>
                  <a:cxn ang="0">
                    <a:pos x="523" y="1650"/>
                  </a:cxn>
                  <a:cxn ang="0">
                    <a:pos x="625" y="1644"/>
                  </a:cxn>
                  <a:cxn ang="0">
                    <a:pos x="710" y="1626"/>
                  </a:cxn>
                  <a:cxn ang="0">
                    <a:pos x="710" y="1626"/>
                  </a:cxn>
                  <a:cxn ang="0">
                    <a:pos x="785" y="1602"/>
                  </a:cxn>
                  <a:cxn ang="0">
                    <a:pos x="854" y="1560"/>
                  </a:cxn>
                  <a:cxn ang="0">
                    <a:pos x="854" y="1560"/>
                  </a:cxn>
                  <a:cxn ang="0">
                    <a:pos x="913" y="1506"/>
                  </a:cxn>
                  <a:cxn ang="0">
                    <a:pos x="961" y="1446"/>
                  </a:cxn>
                  <a:cxn ang="0">
                    <a:pos x="961" y="1446"/>
                  </a:cxn>
                  <a:cxn ang="0">
                    <a:pos x="1004" y="1368"/>
                  </a:cxn>
                  <a:cxn ang="0">
                    <a:pos x="1036" y="1278"/>
                  </a:cxn>
                  <a:cxn ang="0">
                    <a:pos x="1036" y="1278"/>
                  </a:cxn>
                  <a:cxn ang="0">
                    <a:pos x="1084" y="1050"/>
                  </a:cxn>
                  <a:cxn ang="0">
                    <a:pos x="1111" y="768"/>
                  </a:cxn>
                  <a:cxn ang="0">
                    <a:pos x="1116" y="768"/>
                  </a:cxn>
                  <a:cxn ang="0">
                    <a:pos x="1089" y="1050"/>
                  </a:cxn>
                  <a:cxn ang="0">
                    <a:pos x="1089" y="1050"/>
                  </a:cxn>
                  <a:cxn ang="0">
                    <a:pos x="1041" y="1278"/>
                  </a:cxn>
                  <a:cxn ang="0">
                    <a:pos x="1009" y="1368"/>
                  </a:cxn>
                  <a:cxn ang="0">
                    <a:pos x="1009" y="1374"/>
                  </a:cxn>
                  <a:cxn ang="0">
                    <a:pos x="967" y="1452"/>
                  </a:cxn>
                  <a:cxn ang="0">
                    <a:pos x="918" y="1512"/>
                  </a:cxn>
                  <a:cxn ang="0">
                    <a:pos x="918" y="1512"/>
                  </a:cxn>
                  <a:cxn ang="0">
                    <a:pos x="860" y="1566"/>
                  </a:cxn>
                  <a:cxn ang="0">
                    <a:pos x="785" y="1608"/>
                  </a:cxn>
                  <a:cxn ang="0">
                    <a:pos x="785" y="1608"/>
                  </a:cxn>
                  <a:cxn ang="0">
                    <a:pos x="710" y="1632"/>
                  </a:cxn>
                  <a:cxn ang="0">
                    <a:pos x="625" y="1650"/>
                  </a:cxn>
                  <a:cxn ang="0">
                    <a:pos x="625" y="1650"/>
                  </a:cxn>
                  <a:cxn ang="0">
                    <a:pos x="523" y="1656"/>
                  </a:cxn>
                  <a:cxn ang="0">
                    <a:pos x="427" y="1650"/>
                  </a:cxn>
                  <a:cxn ang="0">
                    <a:pos x="427" y="1650"/>
                  </a:cxn>
                  <a:cxn ang="0">
                    <a:pos x="342" y="1626"/>
                  </a:cxn>
                  <a:cxn ang="0">
                    <a:pos x="267" y="1590"/>
                  </a:cxn>
                  <a:cxn ang="0">
                    <a:pos x="267" y="1590"/>
                  </a:cxn>
                  <a:cxn ang="0">
                    <a:pos x="208" y="1542"/>
                  </a:cxn>
                  <a:cxn ang="0">
                    <a:pos x="155" y="1482"/>
                  </a:cxn>
                  <a:cxn ang="0">
                    <a:pos x="155" y="1482"/>
                  </a:cxn>
                  <a:cxn ang="0">
                    <a:pos x="112" y="1404"/>
                  </a:cxn>
                  <a:cxn ang="0">
                    <a:pos x="80" y="1314"/>
                  </a:cxn>
                  <a:cxn ang="0">
                    <a:pos x="80" y="1314"/>
                  </a:cxn>
                  <a:cxn ang="0">
                    <a:pos x="53" y="1212"/>
                  </a:cxn>
                  <a:cxn ang="0">
                    <a:pos x="21" y="978"/>
                  </a:cxn>
                  <a:cxn ang="0">
                    <a:pos x="21" y="978"/>
                  </a:cxn>
                  <a:cxn ang="0">
                    <a:pos x="5" y="690"/>
                  </a:cxn>
                  <a:cxn ang="0">
                    <a:pos x="0" y="0"/>
                  </a:cxn>
                </a:cxnLst>
                <a:rect l="0" t="0" r="r" b="b"/>
                <a:pathLst>
                  <a:path w="1116" h="1656">
                    <a:moveTo>
                      <a:pt x="5" y="0"/>
                    </a:moveTo>
                    <a:lnTo>
                      <a:pt x="10" y="690"/>
                    </a:lnTo>
                    <a:lnTo>
                      <a:pt x="10" y="690"/>
                    </a:lnTo>
                    <a:lnTo>
                      <a:pt x="10" y="690"/>
                    </a:lnTo>
                    <a:lnTo>
                      <a:pt x="26" y="978"/>
                    </a:lnTo>
                    <a:lnTo>
                      <a:pt x="26" y="978"/>
                    </a:lnTo>
                    <a:lnTo>
                      <a:pt x="26" y="978"/>
                    </a:lnTo>
                    <a:lnTo>
                      <a:pt x="58" y="1212"/>
                    </a:lnTo>
                    <a:lnTo>
                      <a:pt x="58" y="1212"/>
                    </a:lnTo>
                    <a:lnTo>
                      <a:pt x="58" y="1212"/>
                    </a:lnTo>
                    <a:lnTo>
                      <a:pt x="85" y="1314"/>
                    </a:lnTo>
                    <a:lnTo>
                      <a:pt x="85" y="1314"/>
                    </a:lnTo>
                    <a:lnTo>
                      <a:pt x="85" y="1314"/>
                    </a:lnTo>
                    <a:lnTo>
                      <a:pt x="117" y="1398"/>
                    </a:lnTo>
                    <a:lnTo>
                      <a:pt x="117" y="1398"/>
                    </a:lnTo>
                    <a:lnTo>
                      <a:pt x="117" y="1398"/>
                    </a:lnTo>
                    <a:lnTo>
                      <a:pt x="160" y="1476"/>
                    </a:lnTo>
                    <a:lnTo>
                      <a:pt x="160" y="1476"/>
                    </a:lnTo>
                    <a:lnTo>
                      <a:pt x="160" y="1476"/>
                    </a:lnTo>
                    <a:lnTo>
                      <a:pt x="213" y="1536"/>
                    </a:lnTo>
                    <a:lnTo>
                      <a:pt x="213" y="1536"/>
                    </a:lnTo>
                    <a:lnTo>
                      <a:pt x="213" y="1536"/>
                    </a:lnTo>
                    <a:lnTo>
                      <a:pt x="272" y="1584"/>
                    </a:lnTo>
                    <a:lnTo>
                      <a:pt x="267" y="1584"/>
                    </a:lnTo>
                    <a:lnTo>
                      <a:pt x="267" y="1584"/>
                    </a:lnTo>
                    <a:lnTo>
                      <a:pt x="342" y="1620"/>
                    </a:lnTo>
                    <a:lnTo>
                      <a:pt x="342" y="1620"/>
                    </a:lnTo>
                    <a:lnTo>
                      <a:pt x="342" y="1620"/>
                    </a:lnTo>
                    <a:lnTo>
                      <a:pt x="427" y="1644"/>
                    </a:lnTo>
                    <a:lnTo>
                      <a:pt x="427" y="1644"/>
                    </a:lnTo>
                    <a:lnTo>
                      <a:pt x="427" y="1644"/>
                    </a:lnTo>
                    <a:lnTo>
                      <a:pt x="523" y="1650"/>
                    </a:lnTo>
                    <a:lnTo>
                      <a:pt x="523" y="1650"/>
                    </a:lnTo>
                    <a:lnTo>
                      <a:pt x="523" y="1650"/>
                    </a:lnTo>
                    <a:lnTo>
                      <a:pt x="625" y="1644"/>
                    </a:lnTo>
                    <a:lnTo>
                      <a:pt x="625" y="1644"/>
                    </a:lnTo>
                    <a:lnTo>
                      <a:pt x="625" y="1644"/>
                    </a:lnTo>
                    <a:lnTo>
                      <a:pt x="710" y="1626"/>
                    </a:lnTo>
                    <a:lnTo>
                      <a:pt x="710" y="1626"/>
                    </a:lnTo>
                    <a:lnTo>
                      <a:pt x="710" y="1626"/>
                    </a:lnTo>
                    <a:lnTo>
                      <a:pt x="785" y="1602"/>
                    </a:lnTo>
                    <a:lnTo>
                      <a:pt x="785" y="1602"/>
                    </a:lnTo>
                    <a:lnTo>
                      <a:pt x="785" y="1602"/>
                    </a:lnTo>
                    <a:lnTo>
                      <a:pt x="854" y="1560"/>
                    </a:lnTo>
                    <a:lnTo>
                      <a:pt x="854" y="1560"/>
                    </a:lnTo>
                    <a:lnTo>
                      <a:pt x="854" y="1560"/>
                    </a:lnTo>
                    <a:lnTo>
                      <a:pt x="913" y="1506"/>
                    </a:lnTo>
                    <a:lnTo>
                      <a:pt x="913" y="1506"/>
                    </a:lnTo>
                    <a:lnTo>
                      <a:pt x="913" y="1506"/>
                    </a:lnTo>
                    <a:lnTo>
                      <a:pt x="961" y="1446"/>
                    </a:lnTo>
                    <a:lnTo>
                      <a:pt x="961" y="1446"/>
                    </a:lnTo>
                    <a:lnTo>
                      <a:pt x="961" y="1446"/>
                    </a:lnTo>
                    <a:lnTo>
                      <a:pt x="1004" y="1368"/>
                    </a:lnTo>
                    <a:lnTo>
                      <a:pt x="1004" y="1368"/>
                    </a:lnTo>
                    <a:lnTo>
                      <a:pt x="1004" y="1368"/>
                    </a:lnTo>
                    <a:lnTo>
                      <a:pt x="1036" y="1278"/>
                    </a:lnTo>
                    <a:lnTo>
                      <a:pt x="1036" y="1278"/>
                    </a:lnTo>
                    <a:lnTo>
                      <a:pt x="1036" y="1278"/>
                    </a:lnTo>
                    <a:lnTo>
                      <a:pt x="1084" y="1050"/>
                    </a:lnTo>
                    <a:lnTo>
                      <a:pt x="1084" y="1050"/>
                    </a:lnTo>
                    <a:lnTo>
                      <a:pt x="1084" y="1050"/>
                    </a:lnTo>
                    <a:lnTo>
                      <a:pt x="1111" y="768"/>
                    </a:lnTo>
                    <a:lnTo>
                      <a:pt x="1111" y="768"/>
                    </a:lnTo>
                    <a:lnTo>
                      <a:pt x="1116" y="768"/>
                    </a:lnTo>
                    <a:lnTo>
                      <a:pt x="1116" y="768"/>
                    </a:lnTo>
                    <a:lnTo>
                      <a:pt x="1089" y="1050"/>
                    </a:lnTo>
                    <a:lnTo>
                      <a:pt x="1089" y="1050"/>
                    </a:lnTo>
                    <a:lnTo>
                      <a:pt x="1089" y="1050"/>
                    </a:lnTo>
                    <a:lnTo>
                      <a:pt x="1041" y="1278"/>
                    </a:lnTo>
                    <a:lnTo>
                      <a:pt x="1041" y="1278"/>
                    </a:lnTo>
                    <a:lnTo>
                      <a:pt x="1041" y="1278"/>
                    </a:lnTo>
                    <a:lnTo>
                      <a:pt x="1009" y="1368"/>
                    </a:lnTo>
                    <a:lnTo>
                      <a:pt x="1009" y="1368"/>
                    </a:lnTo>
                    <a:lnTo>
                      <a:pt x="1009" y="1374"/>
                    </a:lnTo>
                    <a:lnTo>
                      <a:pt x="967" y="1452"/>
                    </a:lnTo>
                    <a:lnTo>
                      <a:pt x="967" y="1452"/>
                    </a:lnTo>
                    <a:lnTo>
                      <a:pt x="967" y="1452"/>
                    </a:lnTo>
                    <a:lnTo>
                      <a:pt x="918" y="1512"/>
                    </a:lnTo>
                    <a:lnTo>
                      <a:pt x="918" y="1512"/>
                    </a:lnTo>
                    <a:lnTo>
                      <a:pt x="918" y="1512"/>
                    </a:lnTo>
                    <a:lnTo>
                      <a:pt x="860" y="1566"/>
                    </a:lnTo>
                    <a:lnTo>
                      <a:pt x="860" y="1566"/>
                    </a:lnTo>
                    <a:lnTo>
                      <a:pt x="854" y="1566"/>
                    </a:lnTo>
                    <a:lnTo>
                      <a:pt x="785" y="1608"/>
                    </a:lnTo>
                    <a:lnTo>
                      <a:pt x="785" y="1608"/>
                    </a:lnTo>
                    <a:lnTo>
                      <a:pt x="785" y="1608"/>
                    </a:lnTo>
                    <a:lnTo>
                      <a:pt x="710" y="1632"/>
                    </a:lnTo>
                    <a:lnTo>
                      <a:pt x="710" y="1632"/>
                    </a:lnTo>
                    <a:lnTo>
                      <a:pt x="710" y="1632"/>
                    </a:lnTo>
                    <a:lnTo>
                      <a:pt x="625" y="1650"/>
                    </a:lnTo>
                    <a:lnTo>
                      <a:pt x="625" y="1650"/>
                    </a:lnTo>
                    <a:lnTo>
                      <a:pt x="625" y="1650"/>
                    </a:lnTo>
                    <a:lnTo>
                      <a:pt x="523" y="1656"/>
                    </a:lnTo>
                    <a:lnTo>
                      <a:pt x="523" y="1656"/>
                    </a:lnTo>
                    <a:lnTo>
                      <a:pt x="523" y="1656"/>
                    </a:lnTo>
                    <a:lnTo>
                      <a:pt x="427" y="1650"/>
                    </a:lnTo>
                    <a:lnTo>
                      <a:pt x="427" y="1650"/>
                    </a:lnTo>
                    <a:lnTo>
                      <a:pt x="427" y="1650"/>
                    </a:lnTo>
                    <a:lnTo>
                      <a:pt x="342" y="1626"/>
                    </a:lnTo>
                    <a:lnTo>
                      <a:pt x="342" y="1626"/>
                    </a:lnTo>
                    <a:lnTo>
                      <a:pt x="342" y="1626"/>
                    </a:lnTo>
                    <a:lnTo>
                      <a:pt x="267" y="1590"/>
                    </a:lnTo>
                    <a:lnTo>
                      <a:pt x="267" y="1590"/>
                    </a:lnTo>
                    <a:lnTo>
                      <a:pt x="267" y="1590"/>
                    </a:lnTo>
                    <a:lnTo>
                      <a:pt x="208" y="1542"/>
                    </a:lnTo>
                    <a:lnTo>
                      <a:pt x="208" y="1542"/>
                    </a:lnTo>
                    <a:lnTo>
                      <a:pt x="208" y="1542"/>
                    </a:lnTo>
                    <a:lnTo>
                      <a:pt x="155" y="1482"/>
                    </a:lnTo>
                    <a:lnTo>
                      <a:pt x="155" y="1482"/>
                    </a:lnTo>
                    <a:lnTo>
                      <a:pt x="155" y="1482"/>
                    </a:lnTo>
                    <a:lnTo>
                      <a:pt x="112" y="1404"/>
                    </a:lnTo>
                    <a:lnTo>
                      <a:pt x="112" y="1404"/>
                    </a:lnTo>
                    <a:lnTo>
                      <a:pt x="112" y="1398"/>
                    </a:lnTo>
                    <a:lnTo>
                      <a:pt x="80" y="1314"/>
                    </a:lnTo>
                    <a:lnTo>
                      <a:pt x="80" y="1314"/>
                    </a:lnTo>
                    <a:lnTo>
                      <a:pt x="80" y="1314"/>
                    </a:lnTo>
                    <a:lnTo>
                      <a:pt x="53" y="1212"/>
                    </a:lnTo>
                    <a:lnTo>
                      <a:pt x="53" y="1212"/>
                    </a:lnTo>
                    <a:lnTo>
                      <a:pt x="53" y="1212"/>
                    </a:lnTo>
                    <a:lnTo>
                      <a:pt x="21" y="978"/>
                    </a:lnTo>
                    <a:lnTo>
                      <a:pt x="21" y="978"/>
                    </a:lnTo>
                    <a:lnTo>
                      <a:pt x="21" y="978"/>
                    </a:lnTo>
                    <a:lnTo>
                      <a:pt x="5" y="690"/>
                    </a:lnTo>
                    <a:lnTo>
                      <a:pt x="5" y="690"/>
                    </a:lnTo>
                    <a:lnTo>
                      <a:pt x="5" y="690"/>
                    </a:lnTo>
                    <a:lnTo>
                      <a:pt x="0" y="0"/>
                    </a:lnTo>
                    <a:lnTo>
                      <a:pt x="5" y="0"/>
                    </a:lnTo>
                    <a:close/>
                  </a:path>
                </a:pathLst>
              </a:custGeom>
              <a:blipFill dpi="0" rotWithShape="0">
                <a:blip r:embed="rId3" cstate="print"/>
                <a:srcRect/>
                <a:tile tx="0" ty="0" sx="100000" sy="100000" flip="none" algn="tl"/>
              </a:blipFill>
              <a:ln w="9525">
                <a:noFill/>
                <a:round/>
                <a:headEnd/>
                <a:tailEnd/>
              </a:ln>
            </p:spPr>
            <p:txBody>
              <a:bodyPr/>
              <a:lstStyle/>
              <a:p>
                <a:endParaRPr lang="de-CH">
                  <a:latin typeface="+mn-lt"/>
                </a:endParaRPr>
              </a:p>
            </p:txBody>
          </p:sp>
          <p:sp>
            <p:nvSpPr>
              <p:cNvPr id="538732" name="Freeform 108"/>
              <p:cNvSpPr>
                <a:spLocks/>
              </p:cNvSpPr>
              <p:nvPr/>
            </p:nvSpPr>
            <p:spPr bwMode="auto">
              <a:xfrm>
                <a:off x="1395" y="1590"/>
                <a:ext cx="1112" cy="1245"/>
              </a:xfrm>
              <a:custGeom>
                <a:avLst/>
                <a:gdLst/>
                <a:ahLst/>
                <a:cxnLst>
                  <a:cxn ang="0">
                    <a:pos x="0" y="0"/>
                  </a:cxn>
                  <a:cxn ang="0">
                    <a:pos x="6" y="525"/>
                  </a:cxn>
                  <a:cxn ang="0">
                    <a:pos x="17" y="739"/>
                  </a:cxn>
                  <a:cxn ang="0">
                    <a:pos x="55" y="916"/>
                  </a:cxn>
                  <a:cxn ang="0">
                    <a:pos x="76" y="989"/>
                  </a:cxn>
                  <a:cxn ang="0">
                    <a:pos x="109" y="1056"/>
                  </a:cxn>
                  <a:cxn ang="0">
                    <a:pos x="152" y="1111"/>
                  </a:cxn>
                  <a:cxn ang="0">
                    <a:pos x="206" y="1160"/>
                  </a:cxn>
                  <a:cxn ang="0">
                    <a:pos x="266" y="1196"/>
                  </a:cxn>
                  <a:cxn ang="0">
                    <a:pos x="337" y="1221"/>
                  </a:cxn>
                  <a:cxn ang="0">
                    <a:pos x="521" y="1245"/>
                  </a:cxn>
                  <a:cxn ang="0">
                    <a:pos x="706" y="1227"/>
                  </a:cxn>
                  <a:cxn ang="0">
                    <a:pos x="782" y="1208"/>
                  </a:cxn>
                  <a:cxn ang="0">
                    <a:pos x="847" y="1178"/>
                  </a:cxn>
                  <a:cxn ang="0">
                    <a:pos x="906" y="1135"/>
                  </a:cxn>
                  <a:cxn ang="0">
                    <a:pos x="955" y="1086"/>
                  </a:cxn>
                  <a:cxn ang="0">
                    <a:pos x="993" y="1031"/>
                  </a:cxn>
                  <a:cxn ang="0">
                    <a:pos x="1026" y="964"/>
                  </a:cxn>
                  <a:cxn ang="0">
                    <a:pos x="1074" y="794"/>
                  </a:cxn>
                  <a:cxn ang="0">
                    <a:pos x="1102" y="586"/>
                  </a:cxn>
                  <a:cxn ang="0">
                    <a:pos x="1112" y="324"/>
                  </a:cxn>
                  <a:cxn ang="0">
                    <a:pos x="1112" y="25"/>
                  </a:cxn>
                  <a:cxn ang="0">
                    <a:pos x="0" y="0"/>
                  </a:cxn>
                </a:cxnLst>
                <a:rect l="0" t="0" r="r" b="b"/>
                <a:pathLst>
                  <a:path w="1112" h="1245">
                    <a:moveTo>
                      <a:pt x="0" y="0"/>
                    </a:moveTo>
                    <a:lnTo>
                      <a:pt x="6" y="525"/>
                    </a:lnTo>
                    <a:lnTo>
                      <a:pt x="17" y="739"/>
                    </a:lnTo>
                    <a:lnTo>
                      <a:pt x="55" y="916"/>
                    </a:lnTo>
                    <a:lnTo>
                      <a:pt x="76" y="989"/>
                    </a:lnTo>
                    <a:lnTo>
                      <a:pt x="109" y="1056"/>
                    </a:lnTo>
                    <a:lnTo>
                      <a:pt x="152" y="1111"/>
                    </a:lnTo>
                    <a:lnTo>
                      <a:pt x="206" y="1160"/>
                    </a:lnTo>
                    <a:lnTo>
                      <a:pt x="266" y="1196"/>
                    </a:lnTo>
                    <a:lnTo>
                      <a:pt x="337" y="1221"/>
                    </a:lnTo>
                    <a:lnTo>
                      <a:pt x="521" y="1245"/>
                    </a:lnTo>
                    <a:lnTo>
                      <a:pt x="706" y="1227"/>
                    </a:lnTo>
                    <a:lnTo>
                      <a:pt x="782" y="1208"/>
                    </a:lnTo>
                    <a:lnTo>
                      <a:pt x="847" y="1178"/>
                    </a:lnTo>
                    <a:lnTo>
                      <a:pt x="906" y="1135"/>
                    </a:lnTo>
                    <a:lnTo>
                      <a:pt x="955" y="1086"/>
                    </a:lnTo>
                    <a:lnTo>
                      <a:pt x="993" y="1031"/>
                    </a:lnTo>
                    <a:lnTo>
                      <a:pt x="1026" y="964"/>
                    </a:lnTo>
                    <a:lnTo>
                      <a:pt x="1074" y="794"/>
                    </a:lnTo>
                    <a:lnTo>
                      <a:pt x="1102" y="586"/>
                    </a:lnTo>
                    <a:lnTo>
                      <a:pt x="1112" y="324"/>
                    </a:lnTo>
                    <a:lnTo>
                      <a:pt x="1112" y="25"/>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33" name="Rectangle 109"/>
              <p:cNvSpPr>
                <a:spLocks noChangeArrowheads="1"/>
              </p:cNvSpPr>
              <p:nvPr/>
            </p:nvSpPr>
            <p:spPr bwMode="auto">
              <a:xfrm>
                <a:off x="1395" y="1590"/>
                <a:ext cx="6" cy="1"/>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34" name="Freeform 110"/>
              <p:cNvSpPr>
                <a:spLocks/>
              </p:cNvSpPr>
              <p:nvPr/>
            </p:nvSpPr>
            <p:spPr bwMode="auto">
              <a:xfrm>
                <a:off x="1395" y="1590"/>
                <a:ext cx="1107" cy="1251"/>
              </a:xfrm>
              <a:custGeom>
                <a:avLst/>
                <a:gdLst/>
                <a:ahLst/>
                <a:cxnLst>
                  <a:cxn ang="0">
                    <a:pos x="11" y="525"/>
                  </a:cxn>
                  <a:cxn ang="0">
                    <a:pos x="11" y="525"/>
                  </a:cxn>
                  <a:cxn ang="0">
                    <a:pos x="22" y="739"/>
                  </a:cxn>
                  <a:cxn ang="0">
                    <a:pos x="60" y="916"/>
                  </a:cxn>
                  <a:cxn ang="0">
                    <a:pos x="60" y="916"/>
                  </a:cxn>
                  <a:cxn ang="0">
                    <a:pos x="82" y="989"/>
                  </a:cxn>
                  <a:cxn ang="0">
                    <a:pos x="114" y="1056"/>
                  </a:cxn>
                  <a:cxn ang="0">
                    <a:pos x="114" y="1056"/>
                  </a:cxn>
                  <a:cxn ang="0">
                    <a:pos x="158" y="1111"/>
                  </a:cxn>
                  <a:cxn ang="0">
                    <a:pos x="212" y="1160"/>
                  </a:cxn>
                  <a:cxn ang="0">
                    <a:pos x="206" y="1160"/>
                  </a:cxn>
                  <a:cxn ang="0">
                    <a:pos x="266" y="1196"/>
                  </a:cxn>
                  <a:cxn ang="0">
                    <a:pos x="337" y="1221"/>
                  </a:cxn>
                  <a:cxn ang="0">
                    <a:pos x="337" y="1221"/>
                  </a:cxn>
                  <a:cxn ang="0">
                    <a:pos x="521" y="1245"/>
                  </a:cxn>
                  <a:cxn ang="0">
                    <a:pos x="706" y="1227"/>
                  </a:cxn>
                  <a:cxn ang="0">
                    <a:pos x="706" y="1227"/>
                  </a:cxn>
                  <a:cxn ang="0">
                    <a:pos x="782" y="1208"/>
                  </a:cxn>
                  <a:cxn ang="0">
                    <a:pos x="847" y="1178"/>
                  </a:cxn>
                  <a:cxn ang="0">
                    <a:pos x="847" y="1178"/>
                  </a:cxn>
                  <a:cxn ang="0">
                    <a:pos x="906" y="1135"/>
                  </a:cxn>
                  <a:cxn ang="0">
                    <a:pos x="955" y="1086"/>
                  </a:cxn>
                  <a:cxn ang="0">
                    <a:pos x="955" y="1086"/>
                  </a:cxn>
                  <a:cxn ang="0">
                    <a:pos x="993" y="1031"/>
                  </a:cxn>
                  <a:cxn ang="0">
                    <a:pos x="1026" y="964"/>
                  </a:cxn>
                  <a:cxn ang="0">
                    <a:pos x="1026" y="964"/>
                  </a:cxn>
                  <a:cxn ang="0">
                    <a:pos x="1074" y="794"/>
                  </a:cxn>
                  <a:cxn ang="0">
                    <a:pos x="1102" y="586"/>
                  </a:cxn>
                  <a:cxn ang="0">
                    <a:pos x="1107" y="586"/>
                  </a:cxn>
                  <a:cxn ang="0">
                    <a:pos x="1080" y="794"/>
                  </a:cxn>
                  <a:cxn ang="0">
                    <a:pos x="1080" y="794"/>
                  </a:cxn>
                  <a:cxn ang="0">
                    <a:pos x="1031" y="964"/>
                  </a:cxn>
                  <a:cxn ang="0">
                    <a:pos x="999" y="1031"/>
                  </a:cxn>
                  <a:cxn ang="0">
                    <a:pos x="999" y="1038"/>
                  </a:cxn>
                  <a:cxn ang="0">
                    <a:pos x="961" y="1092"/>
                  </a:cxn>
                  <a:cxn ang="0">
                    <a:pos x="912" y="1141"/>
                  </a:cxn>
                  <a:cxn ang="0">
                    <a:pos x="912" y="1141"/>
                  </a:cxn>
                  <a:cxn ang="0">
                    <a:pos x="852" y="1184"/>
                  </a:cxn>
                  <a:cxn ang="0">
                    <a:pos x="782" y="1214"/>
                  </a:cxn>
                  <a:cxn ang="0">
                    <a:pos x="782" y="1214"/>
                  </a:cxn>
                  <a:cxn ang="0">
                    <a:pos x="706" y="1233"/>
                  </a:cxn>
                  <a:cxn ang="0">
                    <a:pos x="521" y="1251"/>
                  </a:cxn>
                  <a:cxn ang="0">
                    <a:pos x="521" y="1251"/>
                  </a:cxn>
                  <a:cxn ang="0">
                    <a:pos x="337" y="1227"/>
                  </a:cxn>
                  <a:cxn ang="0">
                    <a:pos x="266" y="1202"/>
                  </a:cxn>
                  <a:cxn ang="0">
                    <a:pos x="266" y="1202"/>
                  </a:cxn>
                  <a:cxn ang="0">
                    <a:pos x="206" y="1166"/>
                  </a:cxn>
                  <a:cxn ang="0">
                    <a:pos x="152" y="1117"/>
                  </a:cxn>
                  <a:cxn ang="0">
                    <a:pos x="152" y="1117"/>
                  </a:cxn>
                  <a:cxn ang="0">
                    <a:pos x="109" y="1062"/>
                  </a:cxn>
                  <a:cxn ang="0">
                    <a:pos x="76" y="989"/>
                  </a:cxn>
                  <a:cxn ang="0">
                    <a:pos x="76" y="989"/>
                  </a:cxn>
                  <a:cxn ang="0">
                    <a:pos x="55" y="916"/>
                  </a:cxn>
                  <a:cxn ang="0">
                    <a:pos x="17" y="739"/>
                  </a:cxn>
                  <a:cxn ang="0">
                    <a:pos x="17" y="739"/>
                  </a:cxn>
                  <a:cxn ang="0">
                    <a:pos x="6" y="525"/>
                  </a:cxn>
                  <a:cxn ang="0">
                    <a:pos x="0" y="0"/>
                  </a:cxn>
                </a:cxnLst>
                <a:rect l="0" t="0" r="r" b="b"/>
                <a:pathLst>
                  <a:path w="1107" h="1251">
                    <a:moveTo>
                      <a:pt x="6" y="0"/>
                    </a:moveTo>
                    <a:lnTo>
                      <a:pt x="11" y="525"/>
                    </a:lnTo>
                    <a:lnTo>
                      <a:pt x="11" y="525"/>
                    </a:lnTo>
                    <a:lnTo>
                      <a:pt x="11" y="525"/>
                    </a:lnTo>
                    <a:lnTo>
                      <a:pt x="22" y="739"/>
                    </a:lnTo>
                    <a:lnTo>
                      <a:pt x="22" y="739"/>
                    </a:lnTo>
                    <a:lnTo>
                      <a:pt x="22" y="739"/>
                    </a:lnTo>
                    <a:lnTo>
                      <a:pt x="60" y="916"/>
                    </a:lnTo>
                    <a:lnTo>
                      <a:pt x="60" y="916"/>
                    </a:lnTo>
                    <a:lnTo>
                      <a:pt x="60" y="916"/>
                    </a:lnTo>
                    <a:lnTo>
                      <a:pt x="82" y="989"/>
                    </a:lnTo>
                    <a:lnTo>
                      <a:pt x="82" y="989"/>
                    </a:lnTo>
                    <a:lnTo>
                      <a:pt x="82" y="989"/>
                    </a:lnTo>
                    <a:lnTo>
                      <a:pt x="114" y="1056"/>
                    </a:lnTo>
                    <a:lnTo>
                      <a:pt x="114" y="1056"/>
                    </a:lnTo>
                    <a:lnTo>
                      <a:pt x="114" y="1056"/>
                    </a:lnTo>
                    <a:lnTo>
                      <a:pt x="158" y="1111"/>
                    </a:lnTo>
                    <a:lnTo>
                      <a:pt x="158" y="1111"/>
                    </a:lnTo>
                    <a:lnTo>
                      <a:pt x="158" y="1111"/>
                    </a:lnTo>
                    <a:lnTo>
                      <a:pt x="212" y="1160"/>
                    </a:lnTo>
                    <a:lnTo>
                      <a:pt x="206" y="1160"/>
                    </a:lnTo>
                    <a:lnTo>
                      <a:pt x="206" y="1160"/>
                    </a:lnTo>
                    <a:lnTo>
                      <a:pt x="266" y="1196"/>
                    </a:lnTo>
                    <a:lnTo>
                      <a:pt x="266" y="1196"/>
                    </a:lnTo>
                    <a:lnTo>
                      <a:pt x="266" y="1196"/>
                    </a:lnTo>
                    <a:lnTo>
                      <a:pt x="337" y="1221"/>
                    </a:lnTo>
                    <a:lnTo>
                      <a:pt x="337" y="1221"/>
                    </a:lnTo>
                    <a:lnTo>
                      <a:pt x="337" y="1221"/>
                    </a:lnTo>
                    <a:lnTo>
                      <a:pt x="521" y="1245"/>
                    </a:lnTo>
                    <a:lnTo>
                      <a:pt x="521" y="1245"/>
                    </a:lnTo>
                    <a:lnTo>
                      <a:pt x="521" y="1245"/>
                    </a:lnTo>
                    <a:lnTo>
                      <a:pt x="706" y="1227"/>
                    </a:lnTo>
                    <a:lnTo>
                      <a:pt x="706" y="1227"/>
                    </a:lnTo>
                    <a:lnTo>
                      <a:pt x="706" y="1227"/>
                    </a:lnTo>
                    <a:lnTo>
                      <a:pt x="782" y="1208"/>
                    </a:lnTo>
                    <a:lnTo>
                      <a:pt x="782" y="1208"/>
                    </a:lnTo>
                    <a:lnTo>
                      <a:pt x="782" y="1208"/>
                    </a:lnTo>
                    <a:lnTo>
                      <a:pt x="847" y="1178"/>
                    </a:lnTo>
                    <a:lnTo>
                      <a:pt x="847" y="1178"/>
                    </a:lnTo>
                    <a:lnTo>
                      <a:pt x="847" y="1178"/>
                    </a:lnTo>
                    <a:lnTo>
                      <a:pt x="906" y="1135"/>
                    </a:lnTo>
                    <a:lnTo>
                      <a:pt x="906" y="1135"/>
                    </a:lnTo>
                    <a:lnTo>
                      <a:pt x="906" y="1135"/>
                    </a:lnTo>
                    <a:lnTo>
                      <a:pt x="955" y="1086"/>
                    </a:lnTo>
                    <a:lnTo>
                      <a:pt x="955" y="1086"/>
                    </a:lnTo>
                    <a:lnTo>
                      <a:pt x="955" y="1086"/>
                    </a:lnTo>
                    <a:lnTo>
                      <a:pt x="993" y="1031"/>
                    </a:lnTo>
                    <a:lnTo>
                      <a:pt x="993" y="1031"/>
                    </a:lnTo>
                    <a:lnTo>
                      <a:pt x="993" y="1031"/>
                    </a:lnTo>
                    <a:lnTo>
                      <a:pt x="1026" y="964"/>
                    </a:lnTo>
                    <a:lnTo>
                      <a:pt x="1026" y="964"/>
                    </a:lnTo>
                    <a:lnTo>
                      <a:pt x="1026" y="964"/>
                    </a:lnTo>
                    <a:lnTo>
                      <a:pt x="1074" y="794"/>
                    </a:lnTo>
                    <a:lnTo>
                      <a:pt x="1074" y="794"/>
                    </a:lnTo>
                    <a:lnTo>
                      <a:pt x="1074" y="794"/>
                    </a:lnTo>
                    <a:lnTo>
                      <a:pt x="1102" y="586"/>
                    </a:lnTo>
                    <a:lnTo>
                      <a:pt x="1102" y="586"/>
                    </a:lnTo>
                    <a:lnTo>
                      <a:pt x="1107" y="586"/>
                    </a:lnTo>
                    <a:lnTo>
                      <a:pt x="1107" y="586"/>
                    </a:lnTo>
                    <a:lnTo>
                      <a:pt x="1080" y="794"/>
                    </a:lnTo>
                    <a:lnTo>
                      <a:pt x="1080" y="794"/>
                    </a:lnTo>
                    <a:lnTo>
                      <a:pt x="1080" y="794"/>
                    </a:lnTo>
                    <a:lnTo>
                      <a:pt x="1031" y="964"/>
                    </a:lnTo>
                    <a:lnTo>
                      <a:pt x="1031" y="964"/>
                    </a:lnTo>
                    <a:lnTo>
                      <a:pt x="1031" y="964"/>
                    </a:lnTo>
                    <a:lnTo>
                      <a:pt x="999" y="1031"/>
                    </a:lnTo>
                    <a:lnTo>
                      <a:pt x="999" y="1031"/>
                    </a:lnTo>
                    <a:lnTo>
                      <a:pt x="999" y="1038"/>
                    </a:lnTo>
                    <a:lnTo>
                      <a:pt x="961" y="1092"/>
                    </a:lnTo>
                    <a:lnTo>
                      <a:pt x="961" y="1092"/>
                    </a:lnTo>
                    <a:lnTo>
                      <a:pt x="961" y="1092"/>
                    </a:lnTo>
                    <a:lnTo>
                      <a:pt x="912" y="1141"/>
                    </a:lnTo>
                    <a:lnTo>
                      <a:pt x="912" y="1141"/>
                    </a:lnTo>
                    <a:lnTo>
                      <a:pt x="912" y="1141"/>
                    </a:lnTo>
                    <a:lnTo>
                      <a:pt x="852" y="1184"/>
                    </a:lnTo>
                    <a:lnTo>
                      <a:pt x="852" y="1184"/>
                    </a:lnTo>
                    <a:lnTo>
                      <a:pt x="847" y="1184"/>
                    </a:lnTo>
                    <a:lnTo>
                      <a:pt x="782" y="1214"/>
                    </a:lnTo>
                    <a:lnTo>
                      <a:pt x="782" y="1214"/>
                    </a:lnTo>
                    <a:lnTo>
                      <a:pt x="782" y="1214"/>
                    </a:lnTo>
                    <a:lnTo>
                      <a:pt x="706" y="1233"/>
                    </a:lnTo>
                    <a:lnTo>
                      <a:pt x="706" y="1233"/>
                    </a:lnTo>
                    <a:lnTo>
                      <a:pt x="706" y="1233"/>
                    </a:lnTo>
                    <a:lnTo>
                      <a:pt x="521" y="1251"/>
                    </a:lnTo>
                    <a:lnTo>
                      <a:pt x="521" y="1251"/>
                    </a:lnTo>
                    <a:lnTo>
                      <a:pt x="521" y="1251"/>
                    </a:lnTo>
                    <a:lnTo>
                      <a:pt x="337" y="1227"/>
                    </a:lnTo>
                    <a:lnTo>
                      <a:pt x="337" y="1227"/>
                    </a:lnTo>
                    <a:lnTo>
                      <a:pt x="337" y="1227"/>
                    </a:lnTo>
                    <a:lnTo>
                      <a:pt x="266" y="1202"/>
                    </a:lnTo>
                    <a:lnTo>
                      <a:pt x="266" y="1202"/>
                    </a:lnTo>
                    <a:lnTo>
                      <a:pt x="266" y="1202"/>
                    </a:lnTo>
                    <a:lnTo>
                      <a:pt x="206" y="1166"/>
                    </a:lnTo>
                    <a:lnTo>
                      <a:pt x="206" y="1166"/>
                    </a:lnTo>
                    <a:lnTo>
                      <a:pt x="206" y="1166"/>
                    </a:lnTo>
                    <a:lnTo>
                      <a:pt x="152" y="1117"/>
                    </a:lnTo>
                    <a:lnTo>
                      <a:pt x="152" y="1117"/>
                    </a:lnTo>
                    <a:lnTo>
                      <a:pt x="152" y="1117"/>
                    </a:lnTo>
                    <a:lnTo>
                      <a:pt x="109" y="1062"/>
                    </a:lnTo>
                    <a:lnTo>
                      <a:pt x="109" y="1062"/>
                    </a:lnTo>
                    <a:lnTo>
                      <a:pt x="109" y="1056"/>
                    </a:lnTo>
                    <a:lnTo>
                      <a:pt x="76" y="989"/>
                    </a:lnTo>
                    <a:lnTo>
                      <a:pt x="76" y="989"/>
                    </a:lnTo>
                    <a:lnTo>
                      <a:pt x="76" y="989"/>
                    </a:lnTo>
                    <a:lnTo>
                      <a:pt x="55" y="916"/>
                    </a:lnTo>
                    <a:lnTo>
                      <a:pt x="55" y="916"/>
                    </a:lnTo>
                    <a:lnTo>
                      <a:pt x="55" y="916"/>
                    </a:lnTo>
                    <a:lnTo>
                      <a:pt x="17" y="739"/>
                    </a:lnTo>
                    <a:lnTo>
                      <a:pt x="17" y="739"/>
                    </a:lnTo>
                    <a:lnTo>
                      <a:pt x="17" y="739"/>
                    </a:lnTo>
                    <a:lnTo>
                      <a:pt x="6" y="525"/>
                    </a:lnTo>
                    <a:lnTo>
                      <a:pt x="6" y="525"/>
                    </a:lnTo>
                    <a:lnTo>
                      <a:pt x="6" y="525"/>
                    </a:lnTo>
                    <a:lnTo>
                      <a:pt x="0" y="0"/>
                    </a:lnTo>
                    <a:lnTo>
                      <a:pt x="6"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35" name="Freeform 111"/>
              <p:cNvSpPr>
                <a:spLocks/>
              </p:cNvSpPr>
              <p:nvPr/>
            </p:nvSpPr>
            <p:spPr bwMode="auto">
              <a:xfrm>
                <a:off x="2497" y="1914"/>
                <a:ext cx="16" cy="262"/>
              </a:xfrm>
              <a:custGeom>
                <a:avLst/>
                <a:gdLst/>
                <a:ahLst/>
                <a:cxnLst>
                  <a:cxn ang="0">
                    <a:pos x="0" y="262"/>
                  </a:cxn>
                  <a:cxn ang="0">
                    <a:pos x="10" y="0"/>
                  </a:cxn>
                  <a:cxn ang="0">
                    <a:pos x="10" y="0"/>
                  </a:cxn>
                  <a:cxn ang="0">
                    <a:pos x="16" y="0"/>
                  </a:cxn>
                  <a:cxn ang="0">
                    <a:pos x="16" y="0"/>
                  </a:cxn>
                  <a:cxn ang="0">
                    <a:pos x="5" y="262"/>
                  </a:cxn>
                  <a:cxn ang="0">
                    <a:pos x="0" y="262"/>
                  </a:cxn>
                </a:cxnLst>
                <a:rect l="0" t="0" r="r" b="b"/>
                <a:pathLst>
                  <a:path w="16" h="262">
                    <a:moveTo>
                      <a:pt x="0" y="262"/>
                    </a:moveTo>
                    <a:lnTo>
                      <a:pt x="10" y="0"/>
                    </a:lnTo>
                    <a:lnTo>
                      <a:pt x="10" y="0"/>
                    </a:lnTo>
                    <a:lnTo>
                      <a:pt x="16" y="0"/>
                    </a:lnTo>
                    <a:lnTo>
                      <a:pt x="16" y="0"/>
                    </a:lnTo>
                    <a:lnTo>
                      <a:pt x="5" y="262"/>
                    </a:lnTo>
                    <a:lnTo>
                      <a:pt x="0" y="26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36" name="Rectangle 112"/>
              <p:cNvSpPr>
                <a:spLocks noChangeArrowheads="1"/>
              </p:cNvSpPr>
              <p:nvPr/>
            </p:nvSpPr>
            <p:spPr bwMode="auto">
              <a:xfrm>
                <a:off x="2507" y="1615"/>
                <a:ext cx="6" cy="29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37" name="Freeform 113"/>
              <p:cNvSpPr>
                <a:spLocks/>
              </p:cNvSpPr>
              <p:nvPr/>
            </p:nvSpPr>
            <p:spPr bwMode="auto">
              <a:xfrm>
                <a:off x="1390" y="1578"/>
                <a:ext cx="1134" cy="867"/>
              </a:xfrm>
              <a:custGeom>
                <a:avLst/>
                <a:gdLst/>
                <a:ahLst/>
                <a:cxnLst>
                  <a:cxn ang="0">
                    <a:pos x="0" y="0"/>
                  </a:cxn>
                  <a:cxn ang="0">
                    <a:pos x="5" y="366"/>
                  </a:cxn>
                  <a:cxn ang="0">
                    <a:pos x="22" y="513"/>
                  </a:cxn>
                  <a:cxn ang="0">
                    <a:pos x="54" y="641"/>
                  </a:cxn>
                  <a:cxn ang="0">
                    <a:pos x="81" y="690"/>
                  </a:cxn>
                  <a:cxn ang="0">
                    <a:pos x="114" y="738"/>
                  </a:cxn>
                  <a:cxn ang="0">
                    <a:pos x="157" y="775"/>
                  </a:cxn>
                  <a:cxn ang="0">
                    <a:pos x="206" y="812"/>
                  </a:cxn>
                  <a:cxn ang="0">
                    <a:pos x="342" y="854"/>
                  </a:cxn>
                  <a:cxn ang="0">
                    <a:pos x="526" y="867"/>
                  </a:cxn>
                  <a:cxn ang="0">
                    <a:pos x="716" y="854"/>
                  </a:cxn>
                  <a:cxn ang="0">
                    <a:pos x="862" y="824"/>
                  </a:cxn>
                  <a:cxn ang="0">
                    <a:pos x="966" y="763"/>
                  </a:cxn>
                  <a:cxn ang="0">
                    <a:pos x="1009" y="720"/>
                  </a:cxn>
                  <a:cxn ang="0">
                    <a:pos x="1041" y="671"/>
                  </a:cxn>
                  <a:cxn ang="0">
                    <a:pos x="1090" y="555"/>
                  </a:cxn>
                  <a:cxn ang="0">
                    <a:pos x="1117" y="409"/>
                  </a:cxn>
                  <a:cxn ang="0">
                    <a:pos x="1128" y="226"/>
                  </a:cxn>
                  <a:cxn ang="0">
                    <a:pos x="1134" y="12"/>
                  </a:cxn>
                  <a:cxn ang="0">
                    <a:pos x="0" y="0"/>
                  </a:cxn>
                </a:cxnLst>
                <a:rect l="0" t="0" r="r" b="b"/>
                <a:pathLst>
                  <a:path w="1134" h="867">
                    <a:moveTo>
                      <a:pt x="0" y="0"/>
                    </a:moveTo>
                    <a:lnTo>
                      <a:pt x="5" y="366"/>
                    </a:lnTo>
                    <a:lnTo>
                      <a:pt x="22" y="513"/>
                    </a:lnTo>
                    <a:lnTo>
                      <a:pt x="54" y="641"/>
                    </a:lnTo>
                    <a:lnTo>
                      <a:pt x="81" y="690"/>
                    </a:lnTo>
                    <a:lnTo>
                      <a:pt x="114" y="738"/>
                    </a:lnTo>
                    <a:lnTo>
                      <a:pt x="157" y="775"/>
                    </a:lnTo>
                    <a:lnTo>
                      <a:pt x="206" y="812"/>
                    </a:lnTo>
                    <a:lnTo>
                      <a:pt x="342" y="854"/>
                    </a:lnTo>
                    <a:lnTo>
                      <a:pt x="526" y="867"/>
                    </a:lnTo>
                    <a:lnTo>
                      <a:pt x="716" y="854"/>
                    </a:lnTo>
                    <a:lnTo>
                      <a:pt x="862" y="824"/>
                    </a:lnTo>
                    <a:lnTo>
                      <a:pt x="966" y="763"/>
                    </a:lnTo>
                    <a:lnTo>
                      <a:pt x="1009" y="720"/>
                    </a:lnTo>
                    <a:lnTo>
                      <a:pt x="1041" y="671"/>
                    </a:lnTo>
                    <a:lnTo>
                      <a:pt x="1090" y="555"/>
                    </a:lnTo>
                    <a:lnTo>
                      <a:pt x="1117" y="409"/>
                    </a:lnTo>
                    <a:lnTo>
                      <a:pt x="1128" y="226"/>
                    </a:lnTo>
                    <a:lnTo>
                      <a:pt x="1134" y="12"/>
                    </a:lnTo>
                    <a:lnTo>
                      <a:pt x="0"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38" name="Freeform 114"/>
              <p:cNvSpPr>
                <a:spLocks/>
              </p:cNvSpPr>
              <p:nvPr/>
            </p:nvSpPr>
            <p:spPr bwMode="auto">
              <a:xfrm>
                <a:off x="1390" y="1578"/>
                <a:ext cx="1123" cy="873"/>
              </a:xfrm>
              <a:custGeom>
                <a:avLst/>
                <a:gdLst/>
                <a:ahLst/>
                <a:cxnLst>
                  <a:cxn ang="0">
                    <a:pos x="11" y="366"/>
                  </a:cxn>
                  <a:cxn ang="0">
                    <a:pos x="11" y="366"/>
                  </a:cxn>
                  <a:cxn ang="0">
                    <a:pos x="27" y="513"/>
                  </a:cxn>
                  <a:cxn ang="0">
                    <a:pos x="60" y="641"/>
                  </a:cxn>
                  <a:cxn ang="0">
                    <a:pos x="60" y="641"/>
                  </a:cxn>
                  <a:cxn ang="0">
                    <a:pos x="87" y="690"/>
                  </a:cxn>
                  <a:cxn ang="0">
                    <a:pos x="119" y="738"/>
                  </a:cxn>
                  <a:cxn ang="0">
                    <a:pos x="119" y="738"/>
                  </a:cxn>
                  <a:cxn ang="0">
                    <a:pos x="163" y="775"/>
                  </a:cxn>
                  <a:cxn ang="0">
                    <a:pos x="211" y="812"/>
                  </a:cxn>
                  <a:cxn ang="0">
                    <a:pos x="206" y="812"/>
                  </a:cxn>
                  <a:cxn ang="0">
                    <a:pos x="342" y="854"/>
                  </a:cxn>
                  <a:cxn ang="0">
                    <a:pos x="526" y="867"/>
                  </a:cxn>
                  <a:cxn ang="0">
                    <a:pos x="526" y="867"/>
                  </a:cxn>
                  <a:cxn ang="0">
                    <a:pos x="716" y="854"/>
                  </a:cxn>
                  <a:cxn ang="0">
                    <a:pos x="862" y="824"/>
                  </a:cxn>
                  <a:cxn ang="0">
                    <a:pos x="862" y="824"/>
                  </a:cxn>
                  <a:cxn ang="0">
                    <a:pos x="966" y="763"/>
                  </a:cxn>
                  <a:cxn ang="0">
                    <a:pos x="1009" y="720"/>
                  </a:cxn>
                  <a:cxn ang="0">
                    <a:pos x="1009" y="720"/>
                  </a:cxn>
                  <a:cxn ang="0">
                    <a:pos x="1041" y="671"/>
                  </a:cxn>
                  <a:cxn ang="0">
                    <a:pos x="1090" y="555"/>
                  </a:cxn>
                  <a:cxn ang="0">
                    <a:pos x="1090" y="555"/>
                  </a:cxn>
                  <a:cxn ang="0">
                    <a:pos x="1117" y="409"/>
                  </a:cxn>
                  <a:cxn ang="0">
                    <a:pos x="1123" y="409"/>
                  </a:cxn>
                  <a:cxn ang="0">
                    <a:pos x="1096" y="555"/>
                  </a:cxn>
                  <a:cxn ang="0">
                    <a:pos x="1047" y="671"/>
                  </a:cxn>
                  <a:cxn ang="0">
                    <a:pos x="1047" y="677"/>
                  </a:cxn>
                  <a:cxn ang="0">
                    <a:pos x="1014" y="726"/>
                  </a:cxn>
                  <a:cxn ang="0">
                    <a:pos x="971" y="769"/>
                  </a:cxn>
                  <a:cxn ang="0">
                    <a:pos x="966" y="769"/>
                  </a:cxn>
                  <a:cxn ang="0">
                    <a:pos x="862" y="830"/>
                  </a:cxn>
                  <a:cxn ang="0">
                    <a:pos x="716" y="860"/>
                  </a:cxn>
                  <a:cxn ang="0">
                    <a:pos x="716" y="860"/>
                  </a:cxn>
                  <a:cxn ang="0">
                    <a:pos x="526" y="873"/>
                  </a:cxn>
                  <a:cxn ang="0">
                    <a:pos x="342" y="860"/>
                  </a:cxn>
                  <a:cxn ang="0">
                    <a:pos x="342" y="860"/>
                  </a:cxn>
                  <a:cxn ang="0">
                    <a:pos x="206" y="818"/>
                  </a:cxn>
                  <a:cxn ang="0">
                    <a:pos x="157" y="781"/>
                  </a:cxn>
                  <a:cxn ang="0">
                    <a:pos x="157" y="781"/>
                  </a:cxn>
                  <a:cxn ang="0">
                    <a:pos x="114" y="745"/>
                  </a:cxn>
                  <a:cxn ang="0">
                    <a:pos x="81" y="696"/>
                  </a:cxn>
                  <a:cxn ang="0">
                    <a:pos x="81" y="696"/>
                  </a:cxn>
                  <a:cxn ang="0">
                    <a:pos x="54" y="647"/>
                  </a:cxn>
                  <a:cxn ang="0">
                    <a:pos x="22" y="513"/>
                  </a:cxn>
                  <a:cxn ang="0">
                    <a:pos x="22" y="513"/>
                  </a:cxn>
                  <a:cxn ang="0">
                    <a:pos x="5" y="366"/>
                  </a:cxn>
                  <a:cxn ang="0">
                    <a:pos x="0" y="0"/>
                  </a:cxn>
                </a:cxnLst>
                <a:rect l="0" t="0" r="r" b="b"/>
                <a:pathLst>
                  <a:path w="1123" h="873">
                    <a:moveTo>
                      <a:pt x="5" y="0"/>
                    </a:moveTo>
                    <a:lnTo>
                      <a:pt x="11" y="366"/>
                    </a:lnTo>
                    <a:lnTo>
                      <a:pt x="11" y="366"/>
                    </a:lnTo>
                    <a:lnTo>
                      <a:pt x="11" y="366"/>
                    </a:lnTo>
                    <a:lnTo>
                      <a:pt x="27" y="513"/>
                    </a:lnTo>
                    <a:lnTo>
                      <a:pt x="27" y="513"/>
                    </a:lnTo>
                    <a:lnTo>
                      <a:pt x="27" y="513"/>
                    </a:lnTo>
                    <a:lnTo>
                      <a:pt x="60" y="641"/>
                    </a:lnTo>
                    <a:lnTo>
                      <a:pt x="60" y="641"/>
                    </a:lnTo>
                    <a:lnTo>
                      <a:pt x="60" y="641"/>
                    </a:lnTo>
                    <a:lnTo>
                      <a:pt x="87" y="690"/>
                    </a:lnTo>
                    <a:lnTo>
                      <a:pt x="87" y="690"/>
                    </a:lnTo>
                    <a:lnTo>
                      <a:pt x="87" y="690"/>
                    </a:lnTo>
                    <a:lnTo>
                      <a:pt x="119" y="738"/>
                    </a:lnTo>
                    <a:lnTo>
                      <a:pt x="119" y="738"/>
                    </a:lnTo>
                    <a:lnTo>
                      <a:pt x="119" y="738"/>
                    </a:lnTo>
                    <a:lnTo>
                      <a:pt x="163" y="775"/>
                    </a:lnTo>
                    <a:lnTo>
                      <a:pt x="163" y="775"/>
                    </a:lnTo>
                    <a:lnTo>
                      <a:pt x="163" y="775"/>
                    </a:lnTo>
                    <a:lnTo>
                      <a:pt x="211" y="812"/>
                    </a:lnTo>
                    <a:lnTo>
                      <a:pt x="206" y="812"/>
                    </a:lnTo>
                    <a:lnTo>
                      <a:pt x="206" y="812"/>
                    </a:lnTo>
                    <a:lnTo>
                      <a:pt x="342" y="854"/>
                    </a:lnTo>
                    <a:lnTo>
                      <a:pt x="342" y="854"/>
                    </a:lnTo>
                    <a:lnTo>
                      <a:pt x="342" y="854"/>
                    </a:lnTo>
                    <a:lnTo>
                      <a:pt x="526" y="867"/>
                    </a:lnTo>
                    <a:lnTo>
                      <a:pt x="526" y="867"/>
                    </a:lnTo>
                    <a:lnTo>
                      <a:pt x="526" y="867"/>
                    </a:lnTo>
                    <a:lnTo>
                      <a:pt x="716" y="854"/>
                    </a:lnTo>
                    <a:lnTo>
                      <a:pt x="716" y="854"/>
                    </a:lnTo>
                    <a:lnTo>
                      <a:pt x="716" y="854"/>
                    </a:lnTo>
                    <a:lnTo>
                      <a:pt x="862" y="824"/>
                    </a:lnTo>
                    <a:lnTo>
                      <a:pt x="862" y="824"/>
                    </a:lnTo>
                    <a:lnTo>
                      <a:pt x="862" y="824"/>
                    </a:lnTo>
                    <a:lnTo>
                      <a:pt x="966" y="763"/>
                    </a:lnTo>
                    <a:lnTo>
                      <a:pt x="966" y="763"/>
                    </a:lnTo>
                    <a:lnTo>
                      <a:pt x="966" y="763"/>
                    </a:lnTo>
                    <a:lnTo>
                      <a:pt x="1009" y="720"/>
                    </a:lnTo>
                    <a:lnTo>
                      <a:pt x="1009" y="720"/>
                    </a:lnTo>
                    <a:lnTo>
                      <a:pt x="1009" y="720"/>
                    </a:lnTo>
                    <a:lnTo>
                      <a:pt x="1041" y="671"/>
                    </a:lnTo>
                    <a:lnTo>
                      <a:pt x="1041" y="671"/>
                    </a:lnTo>
                    <a:lnTo>
                      <a:pt x="1041" y="671"/>
                    </a:lnTo>
                    <a:lnTo>
                      <a:pt x="1090" y="555"/>
                    </a:lnTo>
                    <a:lnTo>
                      <a:pt x="1090" y="555"/>
                    </a:lnTo>
                    <a:lnTo>
                      <a:pt x="1090" y="555"/>
                    </a:lnTo>
                    <a:lnTo>
                      <a:pt x="1117" y="409"/>
                    </a:lnTo>
                    <a:lnTo>
                      <a:pt x="1117" y="409"/>
                    </a:lnTo>
                    <a:lnTo>
                      <a:pt x="1123" y="409"/>
                    </a:lnTo>
                    <a:lnTo>
                      <a:pt x="1123" y="409"/>
                    </a:lnTo>
                    <a:lnTo>
                      <a:pt x="1096" y="555"/>
                    </a:lnTo>
                    <a:lnTo>
                      <a:pt x="1096" y="555"/>
                    </a:lnTo>
                    <a:lnTo>
                      <a:pt x="1096" y="555"/>
                    </a:lnTo>
                    <a:lnTo>
                      <a:pt x="1047" y="671"/>
                    </a:lnTo>
                    <a:lnTo>
                      <a:pt x="1047" y="671"/>
                    </a:lnTo>
                    <a:lnTo>
                      <a:pt x="1047" y="677"/>
                    </a:lnTo>
                    <a:lnTo>
                      <a:pt x="1014" y="726"/>
                    </a:lnTo>
                    <a:lnTo>
                      <a:pt x="1014" y="726"/>
                    </a:lnTo>
                    <a:lnTo>
                      <a:pt x="1014" y="726"/>
                    </a:lnTo>
                    <a:lnTo>
                      <a:pt x="971" y="769"/>
                    </a:lnTo>
                    <a:lnTo>
                      <a:pt x="971" y="769"/>
                    </a:lnTo>
                    <a:lnTo>
                      <a:pt x="966" y="769"/>
                    </a:lnTo>
                    <a:lnTo>
                      <a:pt x="862" y="830"/>
                    </a:lnTo>
                    <a:lnTo>
                      <a:pt x="862" y="830"/>
                    </a:lnTo>
                    <a:lnTo>
                      <a:pt x="862" y="830"/>
                    </a:lnTo>
                    <a:lnTo>
                      <a:pt x="716" y="860"/>
                    </a:lnTo>
                    <a:lnTo>
                      <a:pt x="716" y="860"/>
                    </a:lnTo>
                    <a:lnTo>
                      <a:pt x="716" y="860"/>
                    </a:lnTo>
                    <a:lnTo>
                      <a:pt x="526" y="873"/>
                    </a:lnTo>
                    <a:lnTo>
                      <a:pt x="526" y="873"/>
                    </a:lnTo>
                    <a:lnTo>
                      <a:pt x="526" y="873"/>
                    </a:lnTo>
                    <a:lnTo>
                      <a:pt x="342" y="860"/>
                    </a:lnTo>
                    <a:lnTo>
                      <a:pt x="342" y="860"/>
                    </a:lnTo>
                    <a:lnTo>
                      <a:pt x="342" y="860"/>
                    </a:lnTo>
                    <a:lnTo>
                      <a:pt x="206" y="818"/>
                    </a:lnTo>
                    <a:lnTo>
                      <a:pt x="206" y="818"/>
                    </a:lnTo>
                    <a:lnTo>
                      <a:pt x="206" y="818"/>
                    </a:lnTo>
                    <a:lnTo>
                      <a:pt x="157" y="781"/>
                    </a:lnTo>
                    <a:lnTo>
                      <a:pt x="157" y="781"/>
                    </a:lnTo>
                    <a:lnTo>
                      <a:pt x="157" y="781"/>
                    </a:lnTo>
                    <a:lnTo>
                      <a:pt x="114" y="745"/>
                    </a:lnTo>
                    <a:lnTo>
                      <a:pt x="114" y="745"/>
                    </a:lnTo>
                    <a:lnTo>
                      <a:pt x="114" y="745"/>
                    </a:lnTo>
                    <a:lnTo>
                      <a:pt x="81" y="696"/>
                    </a:lnTo>
                    <a:lnTo>
                      <a:pt x="81" y="696"/>
                    </a:lnTo>
                    <a:lnTo>
                      <a:pt x="81" y="696"/>
                    </a:lnTo>
                    <a:lnTo>
                      <a:pt x="54" y="647"/>
                    </a:lnTo>
                    <a:lnTo>
                      <a:pt x="54" y="647"/>
                    </a:lnTo>
                    <a:lnTo>
                      <a:pt x="54" y="641"/>
                    </a:lnTo>
                    <a:lnTo>
                      <a:pt x="22" y="513"/>
                    </a:lnTo>
                    <a:lnTo>
                      <a:pt x="22" y="513"/>
                    </a:lnTo>
                    <a:lnTo>
                      <a:pt x="22" y="513"/>
                    </a:lnTo>
                    <a:lnTo>
                      <a:pt x="5" y="366"/>
                    </a:lnTo>
                    <a:lnTo>
                      <a:pt x="5" y="366"/>
                    </a:lnTo>
                    <a:lnTo>
                      <a:pt x="5" y="366"/>
                    </a:lnTo>
                    <a:lnTo>
                      <a:pt x="0" y="0"/>
                    </a:lnTo>
                    <a:lnTo>
                      <a:pt x="5" y="0"/>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39" name="Freeform 115"/>
              <p:cNvSpPr>
                <a:spLocks/>
              </p:cNvSpPr>
              <p:nvPr/>
            </p:nvSpPr>
            <p:spPr bwMode="auto">
              <a:xfrm>
                <a:off x="2507" y="1804"/>
                <a:ext cx="17" cy="183"/>
              </a:xfrm>
              <a:custGeom>
                <a:avLst/>
                <a:gdLst/>
                <a:ahLst/>
                <a:cxnLst>
                  <a:cxn ang="0">
                    <a:pos x="0" y="183"/>
                  </a:cxn>
                  <a:cxn ang="0">
                    <a:pos x="11" y="0"/>
                  </a:cxn>
                  <a:cxn ang="0">
                    <a:pos x="11" y="0"/>
                  </a:cxn>
                  <a:cxn ang="0">
                    <a:pos x="17" y="0"/>
                  </a:cxn>
                  <a:cxn ang="0">
                    <a:pos x="17" y="0"/>
                  </a:cxn>
                  <a:cxn ang="0">
                    <a:pos x="6" y="183"/>
                  </a:cxn>
                  <a:cxn ang="0">
                    <a:pos x="0" y="183"/>
                  </a:cxn>
                </a:cxnLst>
                <a:rect l="0" t="0" r="r" b="b"/>
                <a:pathLst>
                  <a:path w="17" h="183">
                    <a:moveTo>
                      <a:pt x="0" y="183"/>
                    </a:moveTo>
                    <a:lnTo>
                      <a:pt x="11" y="0"/>
                    </a:lnTo>
                    <a:lnTo>
                      <a:pt x="11" y="0"/>
                    </a:lnTo>
                    <a:lnTo>
                      <a:pt x="17" y="0"/>
                    </a:lnTo>
                    <a:lnTo>
                      <a:pt x="17" y="0"/>
                    </a:lnTo>
                    <a:lnTo>
                      <a:pt x="6" y="183"/>
                    </a:lnTo>
                    <a:lnTo>
                      <a:pt x="0" y="183"/>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40" name="Freeform 116"/>
              <p:cNvSpPr>
                <a:spLocks/>
              </p:cNvSpPr>
              <p:nvPr/>
            </p:nvSpPr>
            <p:spPr bwMode="auto">
              <a:xfrm>
                <a:off x="2518" y="1590"/>
                <a:ext cx="11" cy="214"/>
              </a:xfrm>
              <a:custGeom>
                <a:avLst/>
                <a:gdLst/>
                <a:ahLst/>
                <a:cxnLst>
                  <a:cxn ang="0">
                    <a:pos x="0" y="214"/>
                  </a:cxn>
                  <a:cxn ang="0">
                    <a:pos x="6" y="214"/>
                  </a:cxn>
                  <a:cxn ang="0">
                    <a:pos x="11" y="0"/>
                  </a:cxn>
                  <a:cxn ang="0">
                    <a:pos x="6" y="0"/>
                  </a:cxn>
                  <a:cxn ang="0">
                    <a:pos x="0" y="214"/>
                  </a:cxn>
                </a:cxnLst>
                <a:rect l="0" t="0" r="r" b="b"/>
                <a:pathLst>
                  <a:path w="11" h="214">
                    <a:moveTo>
                      <a:pt x="0" y="214"/>
                    </a:moveTo>
                    <a:lnTo>
                      <a:pt x="6" y="214"/>
                    </a:lnTo>
                    <a:lnTo>
                      <a:pt x="11" y="0"/>
                    </a:lnTo>
                    <a:lnTo>
                      <a:pt x="6" y="0"/>
                    </a:lnTo>
                    <a:lnTo>
                      <a:pt x="0" y="214"/>
                    </a:lnTo>
                    <a:close/>
                  </a:path>
                </a:pathLst>
              </a:custGeom>
              <a:blipFill dpi="0" rotWithShape="0">
                <a:blip r:embed="rId5" cstate="print"/>
                <a:srcRect/>
                <a:tile tx="0" ty="0" sx="100000" sy="100000" flip="none" algn="tl"/>
              </a:blipFill>
              <a:ln w="9525">
                <a:noFill/>
                <a:round/>
                <a:headEnd/>
                <a:tailEnd/>
              </a:ln>
            </p:spPr>
            <p:txBody>
              <a:bodyPr/>
              <a:lstStyle/>
              <a:p>
                <a:endParaRPr lang="de-CH">
                  <a:latin typeface="+mn-lt"/>
                </a:endParaRPr>
              </a:p>
            </p:txBody>
          </p:sp>
          <p:sp>
            <p:nvSpPr>
              <p:cNvPr id="538741" name="Rectangle 117"/>
              <p:cNvSpPr>
                <a:spLocks noChangeArrowheads="1"/>
              </p:cNvSpPr>
              <p:nvPr/>
            </p:nvSpPr>
            <p:spPr bwMode="auto">
              <a:xfrm>
                <a:off x="1954" y="3512"/>
                <a:ext cx="22" cy="18"/>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42" name="Freeform 118"/>
              <p:cNvSpPr>
                <a:spLocks/>
              </p:cNvSpPr>
              <p:nvPr/>
            </p:nvSpPr>
            <p:spPr bwMode="auto">
              <a:xfrm>
                <a:off x="1954" y="3500"/>
                <a:ext cx="22" cy="24"/>
              </a:xfrm>
              <a:custGeom>
                <a:avLst/>
                <a:gdLst/>
                <a:ahLst/>
                <a:cxnLst>
                  <a:cxn ang="0">
                    <a:pos x="11" y="24"/>
                  </a:cxn>
                  <a:cxn ang="0">
                    <a:pos x="16" y="24"/>
                  </a:cxn>
                  <a:cxn ang="0">
                    <a:pos x="22" y="12"/>
                  </a:cxn>
                  <a:cxn ang="0">
                    <a:pos x="16" y="6"/>
                  </a:cxn>
                  <a:cxn ang="0">
                    <a:pos x="11" y="0"/>
                  </a:cxn>
                  <a:cxn ang="0">
                    <a:pos x="0" y="6"/>
                  </a:cxn>
                  <a:cxn ang="0">
                    <a:pos x="0" y="12"/>
                  </a:cxn>
                  <a:cxn ang="0">
                    <a:pos x="0" y="24"/>
                  </a:cxn>
                  <a:cxn ang="0">
                    <a:pos x="11" y="24"/>
                  </a:cxn>
                </a:cxnLst>
                <a:rect l="0" t="0" r="r" b="b"/>
                <a:pathLst>
                  <a:path w="22" h="24">
                    <a:moveTo>
                      <a:pt x="11" y="24"/>
                    </a:moveTo>
                    <a:lnTo>
                      <a:pt x="16" y="24"/>
                    </a:lnTo>
                    <a:lnTo>
                      <a:pt x="22" y="12"/>
                    </a:lnTo>
                    <a:lnTo>
                      <a:pt x="16" y="6"/>
                    </a:lnTo>
                    <a:lnTo>
                      <a:pt x="11" y="0"/>
                    </a:lnTo>
                    <a:lnTo>
                      <a:pt x="0" y="6"/>
                    </a:lnTo>
                    <a:lnTo>
                      <a:pt x="0" y="12"/>
                    </a:lnTo>
                    <a:lnTo>
                      <a:pt x="0" y="24"/>
                    </a:lnTo>
                    <a:lnTo>
                      <a:pt x="11" y="24"/>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43" name="Freeform 119"/>
              <p:cNvSpPr>
                <a:spLocks/>
              </p:cNvSpPr>
              <p:nvPr/>
            </p:nvSpPr>
            <p:spPr bwMode="auto">
              <a:xfrm>
                <a:off x="1927" y="3518"/>
                <a:ext cx="70" cy="122"/>
              </a:xfrm>
              <a:custGeom>
                <a:avLst/>
                <a:gdLst/>
                <a:ahLst/>
                <a:cxnLst>
                  <a:cxn ang="0">
                    <a:pos x="38" y="12"/>
                  </a:cxn>
                  <a:cxn ang="0">
                    <a:pos x="70" y="0"/>
                  </a:cxn>
                  <a:cxn ang="0">
                    <a:pos x="70" y="0"/>
                  </a:cxn>
                  <a:cxn ang="0">
                    <a:pos x="70" y="0"/>
                  </a:cxn>
                  <a:cxn ang="0">
                    <a:pos x="38" y="122"/>
                  </a:cxn>
                  <a:cxn ang="0">
                    <a:pos x="32" y="122"/>
                  </a:cxn>
                  <a:cxn ang="0">
                    <a:pos x="32" y="122"/>
                  </a:cxn>
                  <a:cxn ang="0">
                    <a:pos x="0" y="0"/>
                  </a:cxn>
                  <a:cxn ang="0">
                    <a:pos x="0" y="0"/>
                  </a:cxn>
                  <a:cxn ang="0">
                    <a:pos x="5" y="0"/>
                  </a:cxn>
                  <a:cxn ang="0">
                    <a:pos x="5" y="0"/>
                  </a:cxn>
                  <a:cxn ang="0">
                    <a:pos x="38" y="122"/>
                  </a:cxn>
                  <a:cxn ang="0">
                    <a:pos x="32" y="122"/>
                  </a:cxn>
                  <a:cxn ang="0">
                    <a:pos x="32" y="122"/>
                  </a:cxn>
                  <a:cxn ang="0">
                    <a:pos x="65" y="0"/>
                  </a:cxn>
                  <a:cxn ang="0">
                    <a:pos x="70" y="0"/>
                  </a:cxn>
                  <a:cxn ang="0">
                    <a:pos x="70" y="6"/>
                  </a:cxn>
                  <a:cxn ang="0">
                    <a:pos x="38" y="19"/>
                  </a:cxn>
                  <a:cxn ang="0">
                    <a:pos x="38" y="12"/>
                  </a:cxn>
                </a:cxnLst>
                <a:rect l="0" t="0" r="r" b="b"/>
                <a:pathLst>
                  <a:path w="70" h="122">
                    <a:moveTo>
                      <a:pt x="38" y="12"/>
                    </a:moveTo>
                    <a:lnTo>
                      <a:pt x="70" y="0"/>
                    </a:lnTo>
                    <a:lnTo>
                      <a:pt x="70" y="0"/>
                    </a:lnTo>
                    <a:lnTo>
                      <a:pt x="70" y="0"/>
                    </a:lnTo>
                    <a:lnTo>
                      <a:pt x="38" y="122"/>
                    </a:lnTo>
                    <a:lnTo>
                      <a:pt x="32" y="122"/>
                    </a:lnTo>
                    <a:lnTo>
                      <a:pt x="32" y="122"/>
                    </a:lnTo>
                    <a:lnTo>
                      <a:pt x="0" y="0"/>
                    </a:lnTo>
                    <a:lnTo>
                      <a:pt x="0" y="0"/>
                    </a:lnTo>
                    <a:lnTo>
                      <a:pt x="5" y="0"/>
                    </a:lnTo>
                    <a:lnTo>
                      <a:pt x="5" y="0"/>
                    </a:lnTo>
                    <a:lnTo>
                      <a:pt x="38" y="122"/>
                    </a:lnTo>
                    <a:lnTo>
                      <a:pt x="32" y="122"/>
                    </a:lnTo>
                    <a:lnTo>
                      <a:pt x="32" y="122"/>
                    </a:lnTo>
                    <a:lnTo>
                      <a:pt x="65" y="0"/>
                    </a:lnTo>
                    <a:lnTo>
                      <a:pt x="70" y="0"/>
                    </a:lnTo>
                    <a:lnTo>
                      <a:pt x="70" y="6"/>
                    </a:lnTo>
                    <a:lnTo>
                      <a:pt x="38" y="19"/>
                    </a:lnTo>
                    <a:lnTo>
                      <a:pt x="38"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44" name="Freeform 120"/>
              <p:cNvSpPr>
                <a:spLocks/>
              </p:cNvSpPr>
              <p:nvPr/>
            </p:nvSpPr>
            <p:spPr bwMode="auto">
              <a:xfrm>
                <a:off x="1932" y="3518"/>
                <a:ext cx="33" cy="19"/>
              </a:xfrm>
              <a:custGeom>
                <a:avLst/>
                <a:gdLst/>
                <a:ahLst/>
                <a:cxnLst>
                  <a:cxn ang="0">
                    <a:pos x="0" y="0"/>
                  </a:cxn>
                  <a:cxn ang="0">
                    <a:pos x="33" y="12"/>
                  </a:cxn>
                  <a:cxn ang="0">
                    <a:pos x="33" y="19"/>
                  </a:cxn>
                  <a:cxn ang="0">
                    <a:pos x="33" y="19"/>
                  </a:cxn>
                  <a:cxn ang="0">
                    <a:pos x="33" y="19"/>
                  </a:cxn>
                  <a:cxn ang="0">
                    <a:pos x="0" y="6"/>
                  </a:cxn>
                  <a:cxn ang="0">
                    <a:pos x="0" y="0"/>
                  </a:cxn>
                </a:cxnLst>
                <a:rect l="0" t="0" r="r" b="b"/>
                <a:pathLst>
                  <a:path w="33" h="19">
                    <a:moveTo>
                      <a:pt x="0" y="0"/>
                    </a:moveTo>
                    <a:lnTo>
                      <a:pt x="33" y="12"/>
                    </a:lnTo>
                    <a:lnTo>
                      <a:pt x="33" y="19"/>
                    </a:lnTo>
                    <a:lnTo>
                      <a:pt x="33" y="19"/>
                    </a:lnTo>
                    <a:lnTo>
                      <a:pt x="33" y="19"/>
                    </a:lnTo>
                    <a:lnTo>
                      <a:pt x="0" y="6"/>
                    </a:lnTo>
                    <a:lnTo>
                      <a:pt x="0"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45" name="Freeform 121"/>
              <p:cNvSpPr>
                <a:spLocks/>
              </p:cNvSpPr>
              <p:nvPr/>
            </p:nvSpPr>
            <p:spPr bwMode="auto">
              <a:xfrm>
                <a:off x="1932" y="3518"/>
                <a:ext cx="65" cy="122"/>
              </a:xfrm>
              <a:custGeom>
                <a:avLst/>
                <a:gdLst/>
                <a:ahLst/>
                <a:cxnLst>
                  <a:cxn ang="0">
                    <a:pos x="33" y="12"/>
                  </a:cxn>
                  <a:cxn ang="0">
                    <a:pos x="65" y="0"/>
                  </a:cxn>
                  <a:cxn ang="0">
                    <a:pos x="33" y="122"/>
                  </a:cxn>
                  <a:cxn ang="0">
                    <a:pos x="0" y="0"/>
                  </a:cxn>
                  <a:cxn ang="0">
                    <a:pos x="33" y="12"/>
                  </a:cxn>
                </a:cxnLst>
                <a:rect l="0" t="0" r="r" b="b"/>
                <a:pathLst>
                  <a:path w="65" h="122">
                    <a:moveTo>
                      <a:pt x="33" y="12"/>
                    </a:moveTo>
                    <a:lnTo>
                      <a:pt x="65" y="0"/>
                    </a:lnTo>
                    <a:lnTo>
                      <a:pt x="33" y="122"/>
                    </a:lnTo>
                    <a:lnTo>
                      <a:pt x="0" y="0"/>
                    </a:lnTo>
                    <a:lnTo>
                      <a:pt x="33" y="12"/>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46" name="Rectangle 122"/>
              <p:cNvSpPr>
                <a:spLocks noChangeArrowheads="1"/>
              </p:cNvSpPr>
              <p:nvPr/>
            </p:nvSpPr>
            <p:spPr bwMode="auto">
              <a:xfrm>
                <a:off x="1943" y="1273"/>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47" name="Rectangle 123"/>
              <p:cNvSpPr>
                <a:spLocks noChangeArrowheads="1"/>
              </p:cNvSpPr>
              <p:nvPr/>
            </p:nvSpPr>
            <p:spPr bwMode="auto">
              <a:xfrm>
                <a:off x="1954" y="3512"/>
                <a:ext cx="22" cy="12"/>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48" name="Freeform 124"/>
              <p:cNvSpPr>
                <a:spLocks/>
              </p:cNvSpPr>
              <p:nvPr/>
            </p:nvSpPr>
            <p:spPr bwMode="auto">
              <a:xfrm>
                <a:off x="1943" y="1285"/>
                <a:ext cx="33" cy="2227"/>
              </a:xfrm>
              <a:custGeom>
                <a:avLst/>
                <a:gdLst/>
                <a:ahLst/>
                <a:cxnLst>
                  <a:cxn ang="0">
                    <a:pos x="22" y="0"/>
                  </a:cxn>
                  <a:cxn ang="0">
                    <a:pos x="0" y="0"/>
                  </a:cxn>
                  <a:cxn ang="0">
                    <a:pos x="11" y="2227"/>
                  </a:cxn>
                  <a:cxn ang="0">
                    <a:pos x="33" y="2227"/>
                  </a:cxn>
                  <a:cxn ang="0">
                    <a:pos x="22" y="0"/>
                  </a:cxn>
                </a:cxnLst>
                <a:rect l="0" t="0" r="r" b="b"/>
                <a:pathLst>
                  <a:path w="33" h="2227">
                    <a:moveTo>
                      <a:pt x="22" y="0"/>
                    </a:moveTo>
                    <a:lnTo>
                      <a:pt x="0" y="0"/>
                    </a:lnTo>
                    <a:lnTo>
                      <a:pt x="11" y="2227"/>
                    </a:lnTo>
                    <a:lnTo>
                      <a:pt x="33" y="2227"/>
                    </a:lnTo>
                    <a:lnTo>
                      <a:pt x="22" y="0"/>
                    </a:lnTo>
                    <a:close/>
                  </a:path>
                </a:pathLst>
              </a:custGeom>
              <a:blipFill dpi="0" rotWithShape="0">
                <a:blip r:embed="rId4" cstate="print"/>
                <a:srcRect/>
                <a:tile tx="0" ty="0" sx="100000" sy="100000" flip="none" algn="tl"/>
              </a:blipFill>
              <a:ln w="9525">
                <a:noFill/>
                <a:round/>
                <a:headEnd/>
                <a:tailEnd/>
              </a:ln>
            </p:spPr>
            <p:txBody>
              <a:bodyPr/>
              <a:lstStyle/>
              <a:p>
                <a:endParaRPr lang="de-CH">
                  <a:latin typeface="+mn-lt"/>
                </a:endParaRPr>
              </a:p>
            </p:txBody>
          </p:sp>
          <p:sp>
            <p:nvSpPr>
              <p:cNvPr id="538749" name="Rectangle 125"/>
              <p:cNvSpPr>
                <a:spLocks noChangeArrowheads="1"/>
              </p:cNvSpPr>
              <p:nvPr/>
            </p:nvSpPr>
            <p:spPr bwMode="auto">
              <a:xfrm>
                <a:off x="1839" y="2126"/>
                <a:ext cx="158" cy="246"/>
              </a:xfrm>
              <a:prstGeom prst="rect">
                <a:avLst/>
              </a:prstGeom>
              <a:noFill/>
              <a:ln w="9525">
                <a:noFill/>
                <a:miter lim="800000"/>
                <a:headEnd/>
                <a:tailEnd/>
              </a:ln>
            </p:spPr>
            <p:txBody>
              <a:bodyPr wrap="none" lIns="0" tIns="0" rIns="0" bIns="0">
                <a:spAutoFit/>
              </a:bodyPr>
              <a:lstStyle/>
              <a:p>
                <a:pPr eaLnBrk="0" hangingPunct="0"/>
                <a:r>
                  <a:rPr lang="en-US" sz="1700" b="1">
                    <a:solidFill>
                      <a:srgbClr val="000000"/>
                    </a:solidFill>
                    <a:latin typeface="+mn-lt"/>
                  </a:rPr>
                  <a:t>I</a:t>
                </a:r>
                <a:endParaRPr lang="en-US">
                  <a:latin typeface="+mn-lt"/>
                </a:endParaRPr>
              </a:p>
            </p:txBody>
          </p:sp>
          <p:sp>
            <p:nvSpPr>
              <p:cNvPr id="538750" name="Rectangle 126"/>
              <p:cNvSpPr>
                <a:spLocks noChangeArrowheads="1"/>
              </p:cNvSpPr>
              <p:nvPr/>
            </p:nvSpPr>
            <p:spPr bwMode="auto">
              <a:xfrm>
                <a:off x="1764" y="2542"/>
                <a:ext cx="358" cy="159"/>
              </a:xfrm>
              <a:prstGeom prst="rect">
                <a:avLst/>
              </a:prstGeom>
              <a:blipFill dpi="0" rotWithShape="0">
                <a:blip r:embed="rId4" cstate="print"/>
                <a:srcRect/>
                <a:tile tx="0" ty="0" sx="100000" sy="100000" flip="none" algn="tl"/>
              </a:blipFill>
              <a:ln w="9525">
                <a:noFill/>
                <a:miter lim="800000"/>
                <a:headEnd/>
                <a:tailEnd/>
              </a:ln>
            </p:spPr>
            <p:txBody>
              <a:bodyPr/>
              <a:lstStyle/>
              <a:p>
                <a:endParaRPr lang="de-CH">
                  <a:latin typeface="+mn-lt"/>
                </a:endParaRPr>
              </a:p>
            </p:txBody>
          </p:sp>
          <p:sp>
            <p:nvSpPr>
              <p:cNvPr id="538751" name="Rectangle 127"/>
              <p:cNvSpPr>
                <a:spLocks noChangeArrowheads="1"/>
              </p:cNvSpPr>
              <p:nvPr/>
            </p:nvSpPr>
            <p:spPr bwMode="auto">
              <a:xfrm>
                <a:off x="1810" y="2512"/>
                <a:ext cx="277"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V</a:t>
                </a:r>
                <a:endParaRPr lang="en-US">
                  <a:latin typeface="+mn-lt"/>
                </a:endParaRPr>
              </a:p>
            </p:txBody>
          </p:sp>
          <p:sp>
            <p:nvSpPr>
              <p:cNvPr id="538752" name="Freeform 128"/>
              <p:cNvSpPr>
                <a:spLocks/>
              </p:cNvSpPr>
              <p:nvPr/>
            </p:nvSpPr>
            <p:spPr bwMode="auto">
              <a:xfrm>
                <a:off x="1390" y="1645"/>
                <a:ext cx="1128" cy="415"/>
              </a:xfrm>
              <a:custGeom>
                <a:avLst/>
                <a:gdLst/>
                <a:ahLst/>
                <a:cxnLst>
                  <a:cxn ang="0">
                    <a:pos x="0" y="0"/>
                  </a:cxn>
                  <a:cxn ang="0">
                    <a:pos x="0" y="177"/>
                  </a:cxn>
                  <a:cxn ang="0">
                    <a:pos x="16" y="244"/>
                  </a:cxn>
                  <a:cxn ang="0">
                    <a:pos x="49" y="305"/>
                  </a:cxn>
                  <a:cxn ang="0">
                    <a:pos x="108" y="354"/>
                  </a:cxn>
                  <a:cxn ang="0">
                    <a:pos x="206" y="391"/>
                  </a:cxn>
                  <a:cxn ang="0">
                    <a:pos x="342" y="409"/>
                  </a:cxn>
                  <a:cxn ang="0">
                    <a:pos x="526" y="415"/>
                  </a:cxn>
                  <a:cxn ang="0">
                    <a:pos x="711" y="409"/>
                  </a:cxn>
                  <a:cxn ang="0">
                    <a:pos x="857" y="397"/>
                  </a:cxn>
                  <a:cxn ang="0">
                    <a:pos x="966" y="366"/>
                  </a:cxn>
                  <a:cxn ang="0">
                    <a:pos x="1041" y="324"/>
                  </a:cxn>
                  <a:cxn ang="0">
                    <a:pos x="1090" y="269"/>
                  </a:cxn>
                  <a:cxn ang="0">
                    <a:pos x="1117" y="196"/>
                  </a:cxn>
                  <a:cxn ang="0">
                    <a:pos x="1128" y="110"/>
                  </a:cxn>
                  <a:cxn ang="0">
                    <a:pos x="1128" y="6"/>
                  </a:cxn>
                  <a:cxn ang="0">
                    <a:pos x="0" y="0"/>
                  </a:cxn>
                </a:cxnLst>
                <a:rect l="0" t="0" r="r" b="b"/>
                <a:pathLst>
                  <a:path w="1128" h="415">
                    <a:moveTo>
                      <a:pt x="0" y="0"/>
                    </a:moveTo>
                    <a:lnTo>
                      <a:pt x="0" y="177"/>
                    </a:lnTo>
                    <a:lnTo>
                      <a:pt x="16" y="244"/>
                    </a:lnTo>
                    <a:lnTo>
                      <a:pt x="49" y="305"/>
                    </a:lnTo>
                    <a:lnTo>
                      <a:pt x="108" y="354"/>
                    </a:lnTo>
                    <a:lnTo>
                      <a:pt x="206" y="391"/>
                    </a:lnTo>
                    <a:lnTo>
                      <a:pt x="342" y="409"/>
                    </a:lnTo>
                    <a:lnTo>
                      <a:pt x="526" y="415"/>
                    </a:lnTo>
                    <a:lnTo>
                      <a:pt x="711" y="409"/>
                    </a:lnTo>
                    <a:lnTo>
                      <a:pt x="857" y="397"/>
                    </a:lnTo>
                    <a:lnTo>
                      <a:pt x="966" y="366"/>
                    </a:lnTo>
                    <a:lnTo>
                      <a:pt x="1041" y="324"/>
                    </a:lnTo>
                    <a:lnTo>
                      <a:pt x="1090" y="269"/>
                    </a:lnTo>
                    <a:lnTo>
                      <a:pt x="1117" y="196"/>
                    </a:lnTo>
                    <a:lnTo>
                      <a:pt x="1128" y="110"/>
                    </a:lnTo>
                    <a:lnTo>
                      <a:pt x="1128" y="6"/>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753" name="Freeform 129"/>
              <p:cNvSpPr>
                <a:spLocks/>
              </p:cNvSpPr>
              <p:nvPr/>
            </p:nvSpPr>
            <p:spPr bwMode="auto">
              <a:xfrm>
                <a:off x="1390" y="1645"/>
                <a:ext cx="1123" cy="421"/>
              </a:xfrm>
              <a:custGeom>
                <a:avLst/>
                <a:gdLst/>
                <a:ahLst/>
                <a:cxnLst>
                  <a:cxn ang="0">
                    <a:pos x="5" y="177"/>
                  </a:cxn>
                  <a:cxn ang="0">
                    <a:pos x="5" y="177"/>
                  </a:cxn>
                  <a:cxn ang="0">
                    <a:pos x="22" y="244"/>
                  </a:cxn>
                  <a:cxn ang="0">
                    <a:pos x="54" y="305"/>
                  </a:cxn>
                  <a:cxn ang="0">
                    <a:pos x="54" y="305"/>
                  </a:cxn>
                  <a:cxn ang="0">
                    <a:pos x="108" y="354"/>
                  </a:cxn>
                  <a:cxn ang="0">
                    <a:pos x="206" y="391"/>
                  </a:cxn>
                  <a:cxn ang="0">
                    <a:pos x="206" y="391"/>
                  </a:cxn>
                  <a:cxn ang="0">
                    <a:pos x="342" y="409"/>
                  </a:cxn>
                  <a:cxn ang="0">
                    <a:pos x="526" y="415"/>
                  </a:cxn>
                  <a:cxn ang="0">
                    <a:pos x="526" y="415"/>
                  </a:cxn>
                  <a:cxn ang="0">
                    <a:pos x="711" y="409"/>
                  </a:cxn>
                  <a:cxn ang="0">
                    <a:pos x="857" y="397"/>
                  </a:cxn>
                  <a:cxn ang="0">
                    <a:pos x="857" y="397"/>
                  </a:cxn>
                  <a:cxn ang="0">
                    <a:pos x="966" y="366"/>
                  </a:cxn>
                  <a:cxn ang="0">
                    <a:pos x="1041" y="324"/>
                  </a:cxn>
                  <a:cxn ang="0">
                    <a:pos x="1041" y="324"/>
                  </a:cxn>
                  <a:cxn ang="0">
                    <a:pos x="1090" y="269"/>
                  </a:cxn>
                  <a:cxn ang="0">
                    <a:pos x="1117" y="196"/>
                  </a:cxn>
                  <a:cxn ang="0">
                    <a:pos x="1123" y="196"/>
                  </a:cxn>
                  <a:cxn ang="0">
                    <a:pos x="1096" y="269"/>
                  </a:cxn>
                  <a:cxn ang="0">
                    <a:pos x="1096" y="275"/>
                  </a:cxn>
                  <a:cxn ang="0">
                    <a:pos x="1047" y="330"/>
                  </a:cxn>
                  <a:cxn ang="0">
                    <a:pos x="966" y="372"/>
                  </a:cxn>
                  <a:cxn ang="0">
                    <a:pos x="966" y="372"/>
                  </a:cxn>
                  <a:cxn ang="0">
                    <a:pos x="857" y="403"/>
                  </a:cxn>
                  <a:cxn ang="0">
                    <a:pos x="711" y="415"/>
                  </a:cxn>
                  <a:cxn ang="0">
                    <a:pos x="711" y="415"/>
                  </a:cxn>
                  <a:cxn ang="0">
                    <a:pos x="526" y="421"/>
                  </a:cxn>
                  <a:cxn ang="0">
                    <a:pos x="342" y="415"/>
                  </a:cxn>
                  <a:cxn ang="0">
                    <a:pos x="342" y="415"/>
                  </a:cxn>
                  <a:cxn ang="0">
                    <a:pos x="206" y="397"/>
                  </a:cxn>
                  <a:cxn ang="0">
                    <a:pos x="108" y="360"/>
                  </a:cxn>
                  <a:cxn ang="0">
                    <a:pos x="108" y="360"/>
                  </a:cxn>
                  <a:cxn ang="0">
                    <a:pos x="49" y="311"/>
                  </a:cxn>
                  <a:cxn ang="0">
                    <a:pos x="16" y="250"/>
                  </a:cxn>
                  <a:cxn ang="0">
                    <a:pos x="16" y="244"/>
                  </a:cxn>
                  <a:cxn ang="0">
                    <a:pos x="0" y="177"/>
                  </a:cxn>
                  <a:cxn ang="0">
                    <a:pos x="0" y="0"/>
                  </a:cxn>
                </a:cxnLst>
                <a:rect l="0" t="0" r="r" b="b"/>
                <a:pathLst>
                  <a:path w="1123" h="421">
                    <a:moveTo>
                      <a:pt x="5" y="0"/>
                    </a:moveTo>
                    <a:lnTo>
                      <a:pt x="5" y="177"/>
                    </a:lnTo>
                    <a:lnTo>
                      <a:pt x="5" y="177"/>
                    </a:lnTo>
                    <a:lnTo>
                      <a:pt x="5" y="177"/>
                    </a:lnTo>
                    <a:lnTo>
                      <a:pt x="22" y="244"/>
                    </a:lnTo>
                    <a:lnTo>
                      <a:pt x="22" y="244"/>
                    </a:lnTo>
                    <a:lnTo>
                      <a:pt x="22" y="244"/>
                    </a:lnTo>
                    <a:lnTo>
                      <a:pt x="54" y="305"/>
                    </a:lnTo>
                    <a:lnTo>
                      <a:pt x="54" y="305"/>
                    </a:lnTo>
                    <a:lnTo>
                      <a:pt x="54" y="305"/>
                    </a:lnTo>
                    <a:lnTo>
                      <a:pt x="114" y="354"/>
                    </a:lnTo>
                    <a:lnTo>
                      <a:pt x="108" y="354"/>
                    </a:lnTo>
                    <a:lnTo>
                      <a:pt x="108" y="354"/>
                    </a:lnTo>
                    <a:lnTo>
                      <a:pt x="206" y="391"/>
                    </a:lnTo>
                    <a:lnTo>
                      <a:pt x="206" y="391"/>
                    </a:lnTo>
                    <a:lnTo>
                      <a:pt x="206" y="391"/>
                    </a:lnTo>
                    <a:lnTo>
                      <a:pt x="342" y="409"/>
                    </a:lnTo>
                    <a:lnTo>
                      <a:pt x="342" y="409"/>
                    </a:lnTo>
                    <a:lnTo>
                      <a:pt x="342" y="409"/>
                    </a:lnTo>
                    <a:lnTo>
                      <a:pt x="526" y="415"/>
                    </a:lnTo>
                    <a:lnTo>
                      <a:pt x="526" y="415"/>
                    </a:lnTo>
                    <a:lnTo>
                      <a:pt x="526" y="415"/>
                    </a:lnTo>
                    <a:lnTo>
                      <a:pt x="711" y="409"/>
                    </a:lnTo>
                    <a:lnTo>
                      <a:pt x="711" y="409"/>
                    </a:lnTo>
                    <a:lnTo>
                      <a:pt x="711" y="409"/>
                    </a:lnTo>
                    <a:lnTo>
                      <a:pt x="857" y="397"/>
                    </a:lnTo>
                    <a:lnTo>
                      <a:pt x="857" y="397"/>
                    </a:lnTo>
                    <a:lnTo>
                      <a:pt x="857" y="397"/>
                    </a:lnTo>
                    <a:lnTo>
                      <a:pt x="966" y="366"/>
                    </a:lnTo>
                    <a:lnTo>
                      <a:pt x="966" y="366"/>
                    </a:lnTo>
                    <a:lnTo>
                      <a:pt x="966" y="366"/>
                    </a:lnTo>
                    <a:lnTo>
                      <a:pt x="1041" y="324"/>
                    </a:lnTo>
                    <a:lnTo>
                      <a:pt x="1041" y="324"/>
                    </a:lnTo>
                    <a:lnTo>
                      <a:pt x="1041" y="324"/>
                    </a:lnTo>
                    <a:lnTo>
                      <a:pt x="1090" y="269"/>
                    </a:lnTo>
                    <a:lnTo>
                      <a:pt x="1090" y="269"/>
                    </a:lnTo>
                    <a:lnTo>
                      <a:pt x="1090" y="269"/>
                    </a:lnTo>
                    <a:lnTo>
                      <a:pt x="1117" y="196"/>
                    </a:lnTo>
                    <a:lnTo>
                      <a:pt x="1117" y="196"/>
                    </a:lnTo>
                    <a:lnTo>
                      <a:pt x="1123" y="196"/>
                    </a:lnTo>
                    <a:lnTo>
                      <a:pt x="1123" y="196"/>
                    </a:lnTo>
                    <a:lnTo>
                      <a:pt x="1096" y="269"/>
                    </a:lnTo>
                    <a:lnTo>
                      <a:pt x="1096" y="269"/>
                    </a:lnTo>
                    <a:lnTo>
                      <a:pt x="1096" y="275"/>
                    </a:lnTo>
                    <a:lnTo>
                      <a:pt x="1047" y="330"/>
                    </a:lnTo>
                    <a:lnTo>
                      <a:pt x="1047" y="330"/>
                    </a:lnTo>
                    <a:lnTo>
                      <a:pt x="1041" y="330"/>
                    </a:lnTo>
                    <a:lnTo>
                      <a:pt x="966" y="372"/>
                    </a:lnTo>
                    <a:lnTo>
                      <a:pt x="966" y="372"/>
                    </a:lnTo>
                    <a:lnTo>
                      <a:pt x="966" y="372"/>
                    </a:lnTo>
                    <a:lnTo>
                      <a:pt x="857" y="403"/>
                    </a:lnTo>
                    <a:lnTo>
                      <a:pt x="857" y="403"/>
                    </a:lnTo>
                    <a:lnTo>
                      <a:pt x="857" y="403"/>
                    </a:lnTo>
                    <a:lnTo>
                      <a:pt x="711" y="415"/>
                    </a:lnTo>
                    <a:lnTo>
                      <a:pt x="711" y="415"/>
                    </a:lnTo>
                    <a:lnTo>
                      <a:pt x="711" y="415"/>
                    </a:lnTo>
                    <a:lnTo>
                      <a:pt x="526" y="421"/>
                    </a:lnTo>
                    <a:lnTo>
                      <a:pt x="526" y="421"/>
                    </a:lnTo>
                    <a:lnTo>
                      <a:pt x="526" y="421"/>
                    </a:lnTo>
                    <a:lnTo>
                      <a:pt x="342" y="415"/>
                    </a:lnTo>
                    <a:lnTo>
                      <a:pt x="342" y="415"/>
                    </a:lnTo>
                    <a:lnTo>
                      <a:pt x="342" y="415"/>
                    </a:lnTo>
                    <a:lnTo>
                      <a:pt x="206" y="397"/>
                    </a:lnTo>
                    <a:lnTo>
                      <a:pt x="206" y="397"/>
                    </a:lnTo>
                    <a:lnTo>
                      <a:pt x="206" y="397"/>
                    </a:lnTo>
                    <a:lnTo>
                      <a:pt x="108" y="360"/>
                    </a:lnTo>
                    <a:lnTo>
                      <a:pt x="108" y="360"/>
                    </a:lnTo>
                    <a:lnTo>
                      <a:pt x="108" y="360"/>
                    </a:lnTo>
                    <a:lnTo>
                      <a:pt x="49" y="311"/>
                    </a:lnTo>
                    <a:lnTo>
                      <a:pt x="49" y="311"/>
                    </a:lnTo>
                    <a:lnTo>
                      <a:pt x="49" y="311"/>
                    </a:lnTo>
                    <a:lnTo>
                      <a:pt x="16" y="250"/>
                    </a:lnTo>
                    <a:lnTo>
                      <a:pt x="16" y="250"/>
                    </a:lnTo>
                    <a:lnTo>
                      <a:pt x="16" y="244"/>
                    </a:lnTo>
                    <a:lnTo>
                      <a:pt x="0" y="177"/>
                    </a:lnTo>
                    <a:lnTo>
                      <a:pt x="0" y="177"/>
                    </a:lnTo>
                    <a:lnTo>
                      <a:pt x="0" y="177"/>
                    </a:lnTo>
                    <a:lnTo>
                      <a:pt x="0" y="0"/>
                    </a:lnTo>
                    <a:lnTo>
                      <a:pt x="5" y="0"/>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754" name="Freeform 130"/>
              <p:cNvSpPr>
                <a:spLocks/>
              </p:cNvSpPr>
              <p:nvPr/>
            </p:nvSpPr>
            <p:spPr bwMode="auto">
              <a:xfrm>
                <a:off x="2507" y="1755"/>
                <a:ext cx="17" cy="86"/>
              </a:xfrm>
              <a:custGeom>
                <a:avLst/>
                <a:gdLst/>
                <a:ahLst/>
                <a:cxnLst>
                  <a:cxn ang="0">
                    <a:pos x="0" y="86"/>
                  </a:cxn>
                  <a:cxn ang="0">
                    <a:pos x="11" y="0"/>
                  </a:cxn>
                  <a:cxn ang="0">
                    <a:pos x="11" y="0"/>
                  </a:cxn>
                  <a:cxn ang="0">
                    <a:pos x="17" y="0"/>
                  </a:cxn>
                  <a:cxn ang="0">
                    <a:pos x="17" y="0"/>
                  </a:cxn>
                  <a:cxn ang="0">
                    <a:pos x="6" y="86"/>
                  </a:cxn>
                  <a:cxn ang="0">
                    <a:pos x="0" y="86"/>
                  </a:cxn>
                </a:cxnLst>
                <a:rect l="0" t="0" r="r" b="b"/>
                <a:pathLst>
                  <a:path w="17" h="86">
                    <a:moveTo>
                      <a:pt x="0" y="86"/>
                    </a:moveTo>
                    <a:lnTo>
                      <a:pt x="11" y="0"/>
                    </a:lnTo>
                    <a:lnTo>
                      <a:pt x="11" y="0"/>
                    </a:lnTo>
                    <a:lnTo>
                      <a:pt x="17" y="0"/>
                    </a:lnTo>
                    <a:lnTo>
                      <a:pt x="17" y="0"/>
                    </a:lnTo>
                    <a:lnTo>
                      <a:pt x="6" y="86"/>
                    </a:lnTo>
                    <a:lnTo>
                      <a:pt x="0" y="86"/>
                    </a:lnTo>
                    <a:close/>
                  </a:path>
                </a:pathLst>
              </a:custGeom>
              <a:blipFill dpi="0" rotWithShape="0">
                <a:blip r:embed="rId6" cstate="print"/>
                <a:srcRect/>
                <a:tile tx="0" ty="0" sx="100000" sy="100000" flip="none" algn="tl"/>
              </a:blipFill>
              <a:ln w="9525">
                <a:noFill/>
                <a:round/>
                <a:headEnd/>
                <a:tailEnd/>
              </a:ln>
            </p:spPr>
            <p:txBody>
              <a:bodyPr/>
              <a:lstStyle/>
              <a:p>
                <a:endParaRPr lang="de-CH">
                  <a:latin typeface="+mn-lt"/>
                </a:endParaRPr>
              </a:p>
            </p:txBody>
          </p:sp>
          <p:sp>
            <p:nvSpPr>
              <p:cNvPr id="538755" name="Rectangle 131"/>
              <p:cNvSpPr>
                <a:spLocks noChangeArrowheads="1"/>
              </p:cNvSpPr>
              <p:nvPr/>
            </p:nvSpPr>
            <p:spPr bwMode="auto">
              <a:xfrm>
                <a:off x="2518" y="1651"/>
                <a:ext cx="6" cy="10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756" name="Rectangle 132"/>
              <p:cNvSpPr>
                <a:spLocks noChangeArrowheads="1"/>
              </p:cNvSpPr>
              <p:nvPr/>
            </p:nvSpPr>
            <p:spPr bwMode="auto">
              <a:xfrm>
                <a:off x="1596" y="1847"/>
                <a:ext cx="716" cy="134"/>
              </a:xfrm>
              <a:prstGeom prst="rect">
                <a:avLst/>
              </a:prstGeom>
              <a:blipFill dpi="0" rotWithShape="0">
                <a:blip r:embed="rId6" cstate="print"/>
                <a:srcRect/>
                <a:tile tx="0" ty="0" sx="100000" sy="100000" flip="none" algn="tl"/>
              </a:blipFill>
              <a:ln w="9525">
                <a:noFill/>
                <a:miter lim="800000"/>
                <a:headEnd/>
                <a:tailEnd/>
              </a:ln>
            </p:spPr>
            <p:txBody>
              <a:bodyPr/>
              <a:lstStyle/>
              <a:p>
                <a:endParaRPr lang="de-CH">
                  <a:latin typeface="+mn-lt"/>
                </a:endParaRPr>
              </a:p>
            </p:txBody>
          </p:sp>
          <p:sp>
            <p:nvSpPr>
              <p:cNvPr id="538757" name="Rectangle 133"/>
              <p:cNvSpPr>
                <a:spLocks noChangeArrowheads="1"/>
              </p:cNvSpPr>
              <p:nvPr/>
            </p:nvSpPr>
            <p:spPr bwMode="auto">
              <a:xfrm>
                <a:off x="1789" y="1810"/>
                <a:ext cx="181" cy="246"/>
              </a:xfrm>
              <a:prstGeom prst="rect">
                <a:avLst/>
              </a:prstGeom>
              <a:noFill/>
              <a:ln w="9525">
                <a:noFill/>
                <a:miter lim="800000"/>
                <a:headEnd/>
                <a:tailEnd/>
              </a:ln>
            </p:spPr>
            <p:txBody>
              <a:bodyPr wrap="none" lIns="0" tIns="0" rIns="0" bIns="0">
                <a:spAutoFit/>
              </a:bodyPr>
              <a:lstStyle/>
              <a:p>
                <a:pPr eaLnBrk="0" hangingPunct="0"/>
                <a:r>
                  <a:rPr lang="en-US" sz="1700" b="1" dirty="0" smtClean="0">
                    <a:solidFill>
                      <a:srgbClr val="000000"/>
                    </a:solidFill>
                    <a:latin typeface="+mn-lt"/>
                  </a:rPr>
                  <a:t>E</a:t>
                </a:r>
                <a:endParaRPr lang="en-US" dirty="0">
                  <a:latin typeface="+mn-lt"/>
                </a:endParaRPr>
              </a:p>
            </p:txBody>
          </p:sp>
          <p:sp>
            <p:nvSpPr>
              <p:cNvPr id="538758" name="Freeform 134"/>
              <p:cNvSpPr>
                <a:spLocks/>
              </p:cNvSpPr>
              <p:nvPr/>
            </p:nvSpPr>
            <p:spPr bwMode="auto">
              <a:xfrm>
                <a:off x="1390" y="1401"/>
                <a:ext cx="1134" cy="372"/>
              </a:xfrm>
              <a:custGeom>
                <a:avLst/>
                <a:gdLst/>
                <a:ahLst/>
                <a:cxnLst>
                  <a:cxn ang="0">
                    <a:pos x="97" y="0"/>
                  </a:cxn>
                  <a:cxn ang="0">
                    <a:pos x="60" y="13"/>
                  </a:cxn>
                  <a:cxn ang="0">
                    <a:pos x="27" y="31"/>
                  </a:cxn>
                  <a:cxn ang="0">
                    <a:pos x="5" y="67"/>
                  </a:cxn>
                  <a:cxn ang="0">
                    <a:pos x="0" y="110"/>
                  </a:cxn>
                  <a:cxn ang="0">
                    <a:pos x="0" y="183"/>
                  </a:cxn>
                  <a:cxn ang="0">
                    <a:pos x="0" y="263"/>
                  </a:cxn>
                  <a:cxn ang="0">
                    <a:pos x="5" y="305"/>
                  </a:cxn>
                  <a:cxn ang="0">
                    <a:pos x="27"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67"/>
                  </a:cxn>
                  <a:cxn ang="0">
                    <a:pos x="1101" y="31"/>
                  </a:cxn>
                  <a:cxn ang="0">
                    <a:pos x="1074" y="13"/>
                  </a:cxn>
                  <a:cxn ang="0">
                    <a:pos x="1036" y="0"/>
                  </a:cxn>
                  <a:cxn ang="0">
                    <a:pos x="564" y="0"/>
                  </a:cxn>
                  <a:cxn ang="0">
                    <a:pos x="97" y="0"/>
                  </a:cxn>
                </a:cxnLst>
                <a:rect l="0" t="0" r="r" b="b"/>
                <a:pathLst>
                  <a:path w="1134" h="372">
                    <a:moveTo>
                      <a:pt x="97" y="0"/>
                    </a:moveTo>
                    <a:lnTo>
                      <a:pt x="60" y="13"/>
                    </a:lnTo>
                    <a:lnTo>
                      <a:pt x="27" y="31"/>
                    </a:lnTo>
                    <a:lnTo>
                      <a:pt x="5" y="67"/>
                    </a:lnTo>
                    <a:lnTo>
                      <a:pt x="0" y="110"/>
                    </a:lnTo>
                    <a:lnTo>
                      <a:pt x="0" y="183"/>
                    </a:lnTo>
                    <a:lnTo>
                      <a:pt x="0" y="263"/>
                    </a:lnTo>
                    <a:lnTo>
                      <a:pt x="5" y="305"/>
                    </a:lnTo>
                    <a:lnTo>
                      <a:pt x="27" y="336"/>
                    </a:lnTo>
                    <a:lnTo>
                      <a:pt x="60" y="360"/>
                    </a:lnTo>
                    <a:lnTo>
                      <a:pt x="97" y="372"/>
                    </a:lnTo>
                    <a:lnTo>
                      <a:pt x="564" y="372"/>
                    </a:lnTo>
                    <a:lnTo>
                      <a:pt x="1036" y="372"/>
                    </a:lnTo>
                    <a:lnTo>
                      <a:pt x="1074" y="360"/>
                    </a:lnTo>
                    <a:lnTo>
                      <a:pt x="1101" y="336"/>
                    </a:lnTo>
                    <a:lnTo>
                      <a:pt x="1123" y="305"/>
                    </a:lnTo>
                    <a:lnTo>
                      <a:pt x="1134" y="263"/>
                    </a:lnTo>
                    <a:lnTo>
                      <a:pt x="1134" y="183"/>
                    </a:lnTo>
                    <a:lnTo>
                      <a:pt x="1134" y="110"/>
                    </a:lnTo>
                    <a:lnTo>
                      <a:pt x="1123" y="67"/>
                    </a:lnTo>
                    <a:lnTo>
                      <a:pt x="1101" y="31"/>
                    </a:lnTo>
                    <a:lnTo>
                      <a:pt x="1074" y="13"/>
                    </a:lnTo>
                    <a:lnTo>
                      <a:pt x="1036" y="0"/>
                    </a:lnTo>
                    <a:lnTo>
                      <a:pt x="564" y="0"/>
                    </a:lnTo>
                    <a:lnTo>
                      <a:pt x="97" y="0"/>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759" name="Freeform 135"/>
              <p:cNvSpPr>
                <a:spLocks/>
              </p:cNvSpPr>
              <p:nvPr/>
            </p:nvSpPr>
            <p:spPr bwMode="auto">
              <a:xfrm>
                <a:off x="1390" y="1401"/>
                <a:ext cx="1139" cy="379"/>
              </a:xfrm>
              <a:custGeom>
                <a:avLst/>
                <a:gdLst/>
                <a:ahLst/>
                <a:cxnLst>
                  <a:cxn ang="0">
                    <a:pos x="60" y="19"/>
                  </a:cxn>
                  <a:cxn ang="0">
                    <a:pos x="32" y="37"/>
                  </a:cxn>
                  <a:cxn ang="0">
                    <a:pos x="11" y="67"/>
                  </a:cxn>
                  <a:cxn ang="0">
                    <a:pos x="5" y="110"/>
                  </a:cxn>
                  <a:cxn ang="0">
                    <a:pos x="5" y="183"/>
                  </a:cxn>
                  <a:cxn ang="0">
                    <a:pos x="5" y="263"/>
                  </a:cxn>
                  <a:cxn ang="0">
                    <a:pos x="11" y="305"/>
                  </a:cxn>
                  <a:cxn ang="0">
                    <a:pos x="32"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74"/>
                  </a:cxn>
                  <a:cxn ang="0">
                    <a:pos x="1101" y="37"/>
                  </a:cxn>
                  <a:cxn ang="0">
                    <a:pos x="1074" y="19"/>
                  </a:cxn>
                  <a:cxn ang="0">
                    <a:pos x="1036" y="6"/>
                  </a:cxn>
                  <a:cxn ang="0">
                    <a:pos x="564" y="6"/>
                  </a:cxn>
                  <a:cxn ang="0">
                    <a:pos x="97" y="6"/>
                  </a:cxn>
                  <a:cxn ang="0">
                    <a:pos x="564" y="0"/>
                  </a:cxn>
                  <a:cxn ang="0">
                    <a:pos x="1036" y="0"/>
                  </a:cxn>
                  <a:cxn ang="0">
                    <a:pos x="1074" y="13"/>
                  </a:cxn>
                  <a:cxn ang="0">
                    <a:pos x="1107" y="31"/>
                  </a:cxn>
                  <a:cxn ang="0">
                    <a:pos x="1128" y="67"/>
                  </a:cxn>
                  <a:cxn ang="0">
                    <a:pos x="1139" y="110"/>
                  </a:cxn>
                  <a:cxn ang="0">
                    <a:pos x="1139" y="183"/>
                  </a:cxn>
                  <a:cxn ang="0">
                    <a:pos x="1139" y="263"/>
                  </a:cxn>
                  <a:cxn ang="0">
                    <a:pos x="1128" y="305"/>
                  </a:cxn>
                  <a:cxn ang="0">
                    <a:pos x="1107" y="342"/>
                  </a:cxn>
                  <a:cxn ang="0">
                    <a:pos x="1079" y="366"/>
                  </a:cxn>
                  <a:cxn ang="0">
                    <a:pos x="1036" y="379"/>
                  </a:cxn>
                  <a:cxn ang="0">
                    <a:pos x="564" y="379"/>
                  </a:cxn>
                  <a:cxn ang="0">
                    <a:pos x="97" y="379"/>
                  </a:cxn>
                  <a:cxn ang="0">
                    <a:pos x="60" y="366"/>
                  </a:cxn>
                  <a:cxn ang="0">
                    <a:pos x="27" y="342"/>
                  </a:cxn>
                  <a:cxn ang="0">
                    <a:pos x="5" y="311"/>
                  </a:cxn>
                  <a:cxn ang="0">
                    <a:pos x="0" y="263"/>
                  </a:cxn>
                  <a:cxn ang="0">
                    <a:pos x="0" y="183"/>
                  </a:cxn>
                  <a:cxn ang="0">
                    <a:pos x="0" y="110"/>
                  </a:cxn>
                  <a:cxn ang="0">
                    <a:pos x="5" y="67"/>
                  </a:cxn>
                  <a:cxn ang="0">
                    <a:pos x="27" y="31"/>
                  </a:cxn>
                  <a:cxn ang="0">
                    <a:pos x="60" y="13"/>
                  </a:cxn>
                  <a:cxn ang="0">
                    <a:pos x="97" y="0"/>
                  </a:cxn>
                </a:cxnLst>
                <a:rect l="0" t="0" r="r" b="b"/>
                <a:pathLst>
                  <a:path w="1139" h="379">
                    <a:moveTo>
                      <a:pt x="97" y="6"/>
                    </a:moveTo>
                    <a:lnTo>
                      <a:pt x="60" y="19"/>
                    </a:lnTo>
                    <a:lnTo>
                      <a:pt x="60" y="19"/>
                    </a:lnTo>
                    <a:lnTo>
                      <a:pt x="60" y="19"/>
                    </a:lnTo>
                    <a:lnTo>
                      <a:pt x="27" y="37"/>
                    </a:lnTo>
                    <a:lnTo>
                      <a:pt x="32" y="37"/>
                    </a:lnTo>
                    <a:lnTo>
                      <a:pt x="32" y="37"/>
                    </a:lnTo>
                    <a:lnTo>
                      <a:pt x="11" y="74"/>
                    </a:lnTo>
                    <a:lnTo>
                      <a:pt x="11" y="67"/>
                    </a:lnTo>
                    <a:lnTo>
                      <a:pt x="11" y="67"/>
                    </a:lnTo>
                    <a:lnTo>
                      <a:pt x="5" y="110"/>
                    </a:lnTo>
                    <a:lnTo>
                      <a:pt x="5" y="110"/>
                    </a:lnTo>
                    <a:lnTo>
                      <a:pt x="5" y="110"/>
                    </a:lnTo>
                    <a:lnTo>
                      <a:pt x="5" y="183"/>
                    </a:lnTo>
                    <a:lnTo>
                      <a:pt x="5" y="183"/>
                    </a:lnTo>
                    <a:lnTo>
                      <a:pt x="5" y="183"/>
                    </a:lnTo>
                    <a:lnTo>
                      <a:pt x="5" y="263"/>
                    </a:lnTo>
                    <a:lnTo>
                      <a:pt x="5" y="263"/>
                    </a:lnTo>
                    <a:lnTo>
                      <a:pt x="5" y="263"/>
                    </a:lnTo>
                    <a:lnTo>
                      <a:pt x="11" y="305"/>
                    </a:lnTo>
                    <a:lnTo>
                      <a:pt x="11" y="305"/>
                    </a:lnTo>
                    <a:lnTo>
                      <a:pt x="11" y="305"/>
                    </a:lnTo>
                    <a:lnTo>
                      <a:pt x="32" y="336"/>
                    </a:lnTo>
                    <a:lnTo>
                      <a:pt x="32" y="336"/>
                    </a:lnTo>
                    <a:lnTo>
                      <a:pt x="32" y="336"/>
                    </a:lnTo>
                    <a:lnTo>
                      <a:pt x="65" y="360"/>
                    </a:lnTo>
                    <a:lnTo>
                      <a:pt x="60" y="360"/>
                    </a:lnTo>
                    <a:lnTo>
                      <a:pt x="60" y="360"/>
                    </a:lnTo>
                    <a:lnTo>
                      <a:pt x="97" y="372"/>
                    </a:lnTo>
                    <a:lnTo>
                      <a:pt x="97" y="372"/>
                    </a:lnTo>
                    <a:lnTo>
                      <a:pt x="97" y="372"/>
                    </a:lnTo>
                    <a:lnTo>
                      <a:pt x="564" y="372"/>
                    </a:lnTo>
                    <a:lnTo>
                      <a:pt x="564" y="372"/>
                    </a:lnTo>
                    <a:lnTo>
                      <a:pt x="564" y="372"/>
                    </a:lnTo>
                    <a:lnTo>
                      <a:pt x="1036" y="372"/>
                    </a:lnTo>
                    <a:lnTo>
                      <a:pt x="1036" y="372"/>
                    </a:lnTo>
                    <a:lnTo>
                      <a:pt x="1036" y="372"/>
                    </a:lnTo>
                    <a:lnTo>
                      <a:pt x="1074" y="360"/>
                    </a:lnTo>
                    <a:lnTo>
                      <a:pt x="1074" y="360"/>
                    </a:lnTo>
                    <a:lnTo>
                      <a:pt x="1074" y="360"/>
                    </a:lnTo>
                    <a:lnTo>
                      <a:pt x="1101" y="336"/>
                    </a:lnTo>
                    <a:lnTo>
                      <a:pt x="1101" y="336"/>
                    </a:lnTo>
                    <a:lnTo>
                      <a:pt x="1101" y="336"/>
                    </a:lnTo>
                    <a:lnTo>
                      <a:pt x="1123" y="305"/>
                    </a:lnTo>
                    <a:lnTo>
                      <a:pt x="1123" y="305"/>
                    </a:lnTo>
                    <a:lnTo>
                      <a:pt x="1123" y="305"/>
                    </a:lnTo>
                    <a:lnTo>
                      <a:pt x="1134" y="263"/>
                    </a:lnTo>
                    <a:lnTo>
                      <a:pt x="1134" y="263"/>
                    </a:lnTo>
                    <a:lnTo>
                      <a:pt x="1134" y="263"/>
                    </a:lnTo>
                    <a:lnTo>
                      <a:pt x="1134" y="183"/>
                    </a:lnTo>
                    <a:lnTo>
                      <a:pt x="1134" y="183"/>
                    </a:lnTo>
                    <a:lnTo>
                      <a:pt x="1134" y="183"/>
                    </a:lnTo>
                    <a:lnTo>
                      <a:pt x="1134" y="110"/>
                    </a:lnTo>
                    <a:lnTo>
                      <a:pt x="1134" y="110"/>
                    </a:lnTo>
                    <a:lnTo>
                      <a:pt x="1134" y="110"/>
                    </a:lnTo>
                    <a:lnTo>
                      <a:pt x="1123" y="67"/>
                    </a:lnTo>
                    <a:lnTo>
                      <a:pt x="1123" y="74"/>
                    </a:lnTo>
                    <a:lnTo>
                      <a:pt x="1123" y="74"/>
                    </a:lnTo>
                    <a:lnTo>
                      <a:pt x="1101" y="37"/>
                    </a:lnTo>
                    <a:lnTo>
                      <a:pt x="1101" y="37"/>
                    </a:lnTo>
                    <a:lnTo>
                      <a:pt x="1101" y="37"/>
                    </a:lnTo>
                    <a:lnTo>
                      <a:pt x="1074" y="19"/>
                    </a:lnTo>
                    <a:lnTo>
                      <a:pt x="1074" y="19"/>
                    </a:lnTo>
                    <a:lnTo>
                      <a:pt x="1074" y="19"/>
                    </a:lnTo>
                    <a:lnTo>
                      <a:pt x="1036" y="6"/>
                    </a:lnTo>
                    <a:lnTo>
                      <a:pt x="1036" y="6"/>
                    </a:lnTo>
                    <a:lnTo>
                      <a:pt x="1036" y="6"/>
                    </a:lnTo>
                    <a:lnTo>
                      <a:pt x="564" y="6"/>
                    </a:lnTo>
                    <a:lnTo>
                      <a:pt x="564" y="6"/>
                    </a:lnTo>
                    <a:lnTo>
                      <a:pt x="564" y="6"/>
                    </a:lnTo>
                    <a:lnTo>
                      <a:pt x="97" y="6"/>
                    </a:lnTo>
                    <a:lnTo>
                      <a:pt x="97" y="6"/>
                    </a:lnTo>
                    <a:lnTo>
                      <a:pt x="97" y="0"/>
                    </a:lnTo>
                    <a:lnTo>
                      <a:pt x="97" y="0"/>
                    </a:lnTo>
                    <a:lnTo>
                      <a:pt x="564" y="0"/>
                    </a:lnTo>
                    <a:lnTo>
                      <a:pt x="564" y="0"/>
                    </a:lnTo>
                    <a:lnTo>
                      <a:pt x="564" y="0"/>
                    </a:lnTo>
                    <a:lnTo>
                      <a:pt x="1036" y="0"/>
                    </a:lnTo>
                    <a:lnTo>
                      <a:pt x="1036" y="0"/>
                    </a:lnTo>
                    <a:lnTo>
                      <a:pt x="1036" y="0"/>
                    </a:lnTo>
                    <a:lnTo>
                      <a:pt x="1074" y="13"/>
                    </a:lnTo>
                    <a:lnTo>
                      <a:pt x="1074" y="13"/>
                    </a:lnTo>
                    <a:lnTo>
                      <a:pt x="1079" y="13"/>
                    </a:lnTo>
                    <a:lnTo>
                      <a:pt x="1107" y="31"/>
                    </a:lnTo>
                    <a:lnTo>
                      <a:pt x="1107" y="31"/>
                    </a:lnTo>
                    <a:lnTo>
                      <a:pt x="1107" y="31"/>
                    </a:lnTo>
                    <a:lnTo>
                      <a:pt x="1128" y="67"/>
                    </a:lnTo>
                    <a:lnTo>
                      <a:pt x="1128" y="67"/>
                    </a:lnTo>
                    <a:lnTo>
                      <a:pt x="1128" y="67"/>
                    </a:lnTo>
                    <a:lnTo>
                      <a:pt x="1139" y="110"/>
                    </a:lnTo>
                    <a:lnTo>
                      <a:pt x="1139" y="110"/>
                    </a:lnTo>
                    <a:lnTo>
                      <a:pt x="1139" y="110"/>
                    </a:lnTo>
                    <a:lnTo>
                      <a:pt x="1139" y="183"/>
                    </a:lnTo>
                    <a:lnTo>
                      <a:pt x="1139" y="183"/>
                    </a:lnTo>
                    <a:lnTo>
                      <a:pt x="1139" y="183"/>
                    </a:lnTo>
                    <a:lnTo>
                      <a:pt x="1139" y="263"/>
                    </a:lnTo>
                    <a:lnTo>
                      <a:pt x="1139" y="263"/>
                    </a:lnTo>
                    <a:lnTo>
                      <a:pt x="1139" y="263"/>
                    </a:lnTo>
                    <a:lnTo>
                      <a:pt x="1128" y="305"/>
                    </a:lnTo>
                    <a:lnTo>
                      <a:pt x="1128" y="305"/>
                    </a:lnTo>
                    <a:lnTo>
                      <a:pt x="1128" y="311"/>
                    </a:lnTo>
                    <a:lnTo>
                      <a:pt x="1107" y="342"/>
                    </a:lnTo>
                    <a:lnTo>
                      <a:pt x="1107" y="342"/>
                    </a:lnTo>
                    <a:lnTo>
                      <a:pt x="1107" y="342"/>
                    </a:lnTo>
                    <a:lnTo>
                      <a:pt x="1079" y="366"/>
                    </a:lnTo>
                    <a:lnTo>
                      <a:pt x="1079" y="366"/>
                    </a:lnTo>
                    <a:lnTo>
                      <a:pt x="1074" y="366"/>
                    </a:lnTo>
                    <a:lnTo>
                      <a:pt x="1036" y="379"/>
                    </a:lnTo>
                    <a:lnTo>
                      <a:pt x="1036" y="379"/>
                    </a:lnTo>
                    <a:lnTo>
                      <a:pt x="1036" y="379"/>
                    </a:lnTo>
                    <a:lnTo>
                      <a:pt x="564" y="379"/>
                    </a:lnTo>
                    <a:lnTo>
                      <a:pt x="564" y="379"/>
                    </a:lnTo>
                    <a:lnTo>
                      <a:pt x="564" y="379"/>
                    </a:lnTo>
                    <a:lnTo>
                      <a:pt x="97" y="379"/>
                    </a:lnTo>
                    <a:lnTo>
                      <a:pt x="97" y="379"/>
                    </a:lnTo>
                    <a:lnTo>
                      <a:pt x="97" y="379"/>
                    </a:lnTo>
                    <a:lnTo>
                      <a:pt x="60" y="366"/>
                    </a:lnTo>
                    <a:lnTo>
                      <a:pt x="60" y="366"/>
                    </a:lnTo>
                    <a:lnTo>
                      <a:pt x="60" y="366"/>
                    </a:lnTo>
                    <a:lnTo>
                      <a:pt x="27" y="342"/>
                    </a:lnTo>
                    <a:lnTo>
                      <a:pt x="27" y="342"/>
                    </a:lnTo>
                    <a:lnTo>
                      <a:pt x="27" y="342"/>
                    </a:lnTo>
                    <a:lnTo>
                      <a:pt x="5" y="311"/>
                    </a:lnTo>
                    <a:lnTo>
                      <a:pt x="5" y="311"/>
                    </a:lnTo>
                    <a:lnTo>
                      <a:pt x="5" y="305"/>
                    </a:lnTo>
                    <a:lnTo>
                      <a:pt x="0" y="263"/>
                    </a:lnTo>
                    <a:lnTo>
                      <a:pt x="0" y="263"/>
                    </a:lnTo>
                    <a:lnTo>
                      <a:pt x="0" y="263"/>
                    </a:lnTo>
                    <a:lnTo>
                      <a:pt x="0" y="183"/>
                    </a:lnTo>
                    <a:lnTo>
                      <a:pt x="0" y="183"/>
                    </a:lnTo>
                    <a:lnTo>
                      <a:pt x="0" y="183"/>
                    </a:lnTo>
                    <a:lnTo>
                      <a:pt x="0" y="110"/>
                    </a:lnTo>
                    <a:lnTo>
                      <a:pt x="0" y="110"/>
                    </a:lnTo>
                    <a:lnTo>
                      <a:pt x="0" y="110"/>
                    </a:lnTo>
                    <a:lnTo>
                      <a:pt x="5" y="67"/>
                    </a:lnTo>
                    <a:lnTo>
                      <a:pt x="5" y="67"/>
                    </a:lnTo>
                    <a:lnTo>
                      <a:pt x="5" y="67"/>
                    </a:lnTo>
                    <a:lnTo>
                      <a:pt x="27" y="31"/>
                    </a:lnTo>
                    <a:lnTo>
                      <a:pt x="27" y="31"/>
                    </a:lnTo>
                    <a:lnTo>
                      <a:pt x="27" y="31"/>
                    </a:lnTo>
                    <a:lnTo>
                      <a:pt x="60" y="13"/>
                    </a:lnTo>
                    <a:lnTo>
                      <a:pt x="60" y="13"/>
                    </a:lnTo>
                    <a:lnTo>
                      <a:pt x="60" y="13"/>
                    </a:lnTo>
                    <a:lnTo>
                      <a:pt x="97" y="0"/>
                    </a:lnTo>
                    <a:lnTo>
                      <a:pt x="97" y="6"/>
                    </a:lnTo>
                    <a:close/>
                  </a:path>
                </a:pathLst>
              </a:custGeom>
              <a:blipFill dpi="0" rotWithShape="0">
                <a:blip r:embed="rId7" cstate="print"/>
                <a:srcRect/>
                <a:tile tx="0" ty="0" sx="100000" sy="100000" flip="none" algn="tl"/>
              </a:blipFill>
              <a:ln w="9525">
                <a:noFill/>
                <a:round/>
                <a:headEnd/>
                <a:tailEnd/>
              </a:ln>
            </p:spPr>
            <p:txBody>
              <a:bodyPr/>
              <a:lstStyle/>
              <a:p>
                <a:endParaRPr lang="de-CH">
                  <a:latin typeface="+mn-lt"/>
                </a:endParaRPr>
              </a:p>
            </p:txBody>
          </p:sp>
          <p:sp>
            <p:nvSpPr>
              <p:cNvPr id="538760" name="Rectangle 136"/>
              <p:cNvSpPr>
                <a:spLocks noChangeArrowheads="1"/>
              </p:cNvSpPr>
              <p:nvPr/>
            </p:nvSpPr>
            <p:spPr bwMode="auto">
              <a:xfrm>
                <a:off x="1774" y="1476"/>
                <a:ext cx="283" cy="34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S</a:t>
                </a:r>
                <a:endParaRPr lang="en-US">
                  <a:latin typeface="+mn-lt"/>
                </a:endParaRPr>
              </a:p>
            </p:txBody>
          </p:sp>
          <p:sp>
            <p:nvSpPr>
              <p:cNvPr id="538761" name="Rectangle 137"/>
              <p:cNvSpPr>
                <a:spLocks noChangeArrowheads="1"/>
              </p:cNvSpPr>
              <p:nvPr/>
            </p:nvSpPr>
            <p:spPr bwMode="auto">
              <a:xfrm>
                <a:off x="1820" y="2880"/>
                <a:ext cx="279" cy="86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mn-lt"/>
                  </a:rPr>
                  <a:t>G</a:t>
                </a:r>
              </a:p>
              <a:p>
                <a:pPr eaLnBrk="0" hangingPunct="0"/>
                <a:endParaRPr lang="en-US">
                  <a:latin typeface="+mn-lt"/>
                </a:endParaRPr>
              </a:p>
            </p:txBody>
          </p:sp>
        </p:grpSp>
        <p:sp>
          <p:nvSpPr>
            <p:cNvPr id="538762" name="Text Box 138"/>
            <p:cNvSpPr txBox="1">
              <a:spLocks noChangeArrowheads="1"/>
            </p:cNvSpPr>
            <p:nvPr/>
          </p:nvSpPr>
          <p:spPr bwMode="auto">
            <a:xfrm>
              <a:off x="4605" y="1555"/>
              <a:ext cx="745" cy="233"/>
            </a:xfrm>
            <a:prstGeom prst="rect">
              <a:avLst/>
            </a:prstGeom>
            <a:noFill/>
            <a:ln w="9525">
              <a:noFill/>
              <a:miter lim="800000"/>
              <a:headEnd/>
              <a:tailEnd/>
            </a:ln>
            <a:effectLst/>
          </p:spPr>
          <p:txBody>
            <a:bodyPr>
              <a:spAutoFit/>
            </a:bodyPr>
            <a:lstStyle/>
            <a:p>
              <a:pPr>
                <a:spcBef>
                  <a:spcPct val="50000"/>
                </a:spcBef>
              </a:pPr>
              <a:r>
                <a:rPr lang="en-US" sz="1800" i="1" dirty="0">
                  <a:latin typeface="+mn-lt"/>
                </a:rPr>
                <a:t>Cluster n</a:t>
              </a:r>
            </a:p>
          </p:txBody>
        </p:sp>
      </p:grpSp>
      <p:grpSp>
        <p:nvGrpSpPr>
          <p:cNvPr id="7" name="Group 139"/>
          <p:cNvGrpSpPr>
            <a:grpSpLocks/>
          </p:cNvGrpSpPr>
          <p:nvPr/>
        </p:nvGrpSpPr>
        <p:grpSpPr bwMode="auto">
          <a:xfrm>
            <a:off x="1254125" y="3203575"/>
            <a:ext cx="857250" cy="2520950"/>
            <a:chOff x="429" y="775"/>
            <a:chExt cx="540" cy="1588"/>
          </a:xfrm>
        </p:grpSpPr>
        <p:sp>
          <p:nvSpPr>
            <p:cNvPr id="538764" name="Freeform 140"/>
            <p:cNvSpPr>
              <a:spLocks/>
            </p:cNvSpPr>
            <p:nvPr/>
          </p:nvSpPr>
          <p:spPr bwMode="auto">
            <a:xfrm>
              <a:off x="691" y="783"/>
              <a:ext cx="16" cy="1494"/>
            </a:xfrm>
            <a:custGeom>
              <a:avLst/>
              <a:gdLst/>
              <a:ahLst/>
              <a:cxnLst>
                <a:cxn ang="0">
                  <a:pos x="22" y="0"/>
                </a:cxn>
                <a:cxn ang="0">
                  <a:pos x="0" y="0"/>
                </a:cxn>
                <a:cxn ang="0">
                  <a:pos x="11" y="2227"/>
                </a:cxn>
                <a:cxn ang="0">
                  <a:pos x="33" y="2227"/>
                </a:cxn>
                <a:cxn ang="0">
                  <a:pos x="22" y="0"/>
                </a:cxn>
              </a:cxnLst>
              <a:rect l="0" t="0" r="r" b="b"/>
              <a:pathLst>
                <a:path w="33" h="2227">
                  <a:moveTo>
                    <a:pt x="22" y="0"/>
                  </a:moveTo>
                  <a:lnTo>
                    <a:pt x="0" y="0"/>
                  </a:lnTo>
                  <a:lnTo>
                    <a:pt x="11" y="2227"/>
                  </a:lnTo>
                  <a:lnTo>
                    <a:pt x="33" y="2227"/>
                  </a:lnTo>
                  <a:lnTo>
                    <a:pt x="22"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65" name="Freeform 141"/>
            <p:cNvSpPr>
              <a:spLocks/>
            </p:cNvSpPr>
            <p:nvPr/>
          </p:nvSpPr>
          <p:spPr bwMode="auto">
            <a:xfrm>
              <a:off x="430" y="1015"/>
              <a:ext cx="532" cy="1106"/>
            </a:xfrm>
            <a:custGeom>
              <a:avLst/>
              <a:gdLst/>
              <a:ahLst/>
              <a:cxnLst>
                <a:cxn ang="0">
                  <a:pos x="0" y="0"/>
                </a:cxn>
                <a:cxn ang="0">
                  <a:pos x="5" y="690"/>
                </a:cxn>
                <a:cxn ang="0">
                  <a:pos x="21" y="978"/>
                </a:cxn>
                <a:cxn ang="0">
                  <a:pos x="53" y="1212"/>
                </a:cxn>
                <a:cxn ang="0">
                  <a:pos x="80" y="1314"/>
                </a:cxn>
                <a:cxn ang="0">
                  <a:pos x="112" y="1398"/>
                </a:cxn>
                <a:cxn ang="0">
                  <a:pos x="155" y="1476"/>
                </a:cxn>
                <a:cxn ang="0">
                  <a:pos x="208" y="1536"/>
                </a:cxn>
                <a:cxn ang="0">
                  <a:pos x="267" y="1584"/>
                </a:cxn>
                <a:cxn ang="0">
                  <a:pos x="342" y="1620"/>
                </a:cxn>
                <a:cxn ang="0">
                  <a:pos x="427" y="1644"/>
                </a:cxn>
                <a:cxn ang="0">
                  <a:pos x="523" y="1650"/>
                </a:cxn>
                <a:cxn ang="0">
                  <a:pos x="625" y="1644"/>
                </a:cxn>
                <a:cxn ang="0">
                  <a:pos x="710" y="1626"/>
                </a:cxn>
                <a:cxn ang="0">
                  <a:pos x="785" y="1602"/>
                </a:cxn>
                <a:cxn ang="0">
                  <a:pos x="854" y="1560"/>
                </a:cxn>
                <a:cxn ang="0">
                  <a:pos x="913" y="1506"/>
                </a:cxn>
                <a:cxn ang="0">
                  <a:pos x="961" y="1446"/>
                </a:cxn>
                <a:cxn ang="0">
                  <a:pos x="1004" y="1368"/>
                </a:cxn>
                <a:cxn ang="0">
                  <a:pos x="1036" y="1278"/>
                </a:cxn>
                <a:cxn ang="0">
                  <a:pos x="1084" y="1050"/>
                </a:cxn>
                <a:cxn ang="0">
                  <a:pos x="1111" y="768"/>
                </a:cxn>
                <a:cxn ang="0">
                  <a:pos x="1121" y="426"/>
                </a:cxn>
                <a:cxn ang="0">
                  <a:pos x="1121" y="24"/>
                </a:cxn>
                <a:cxn ang="0">
                  <a:pos x="0" y="0"/>
                </a:cxn>
              </a:cxnLst>
              <a:rect l="0" t="0" r="r" b="b"/>
              <a:pathLst>
                <a:path w="1121" h="1650">
                  <a:moveTo>
                    <a:pt x="0" y="0"/>
                  </a:moveTo>
                  <a:lnTo>
                    <a:pt x="5" y="690"/>
                  </a:lnTo>
                  <a:lnTo>
                    <a:pt x="21" y="978"/>
                  </a:lnTo>
                  <a:lnTo>
                    <a:pt x="53" y="1212"/>
                  </a:lnTo>
                  <a:lnTo>
                    <a:pt x="80" y="1314"/>
                  </a:lnTo>
                  <a:lnTo>
                    <a:pt x="112" y="1398"/>
                  </a:lnTo>
                  <a:lnTo>
                    <a:pt x="155" y="1476"/>
                  </a:lnTo>
                  <a:lnTo>
                    <a:pt x="208" y="1536"/>
                  </a:lnTo>
                  <a:lnTo>
                    <a:pt x="267" y="1584"/>
                  </a:lnTo>
                  <a:lnTo>
                    <a:pt x="342" y="1620"/>
                  </a:lnTo>
                  <a:lnTo>
                    <a:pt x="427" y="1644"/>
                  </a:lnTo>
                  <a:lnTo>
                    <a:pt x="523" y="1650"/>
                  </a:lnTo>
                  <a:lnTo>
                    <a:pt x="625" y="1644"/>
                  </a:lnTo>
                  <a:lnTo>
                    <a:pt x="710" y="1626"/>
                  </a:lnTo>
                  <a:lnTo>
                    <a:pt x="785" y="1602"/>
                  </a:lnTo>
                  <a:lnTo>
                    <a:pt x="854" y="1560"/>
                  </a:lnTo>
                  <a:lnTo>
                    <a:pt x="913" y="1506"/>
                  </a:lnTo>
                  <a:lnTo>
                    <a:pt x="961" y="1446"/>
                  </a:lnTo>
                  <a:lnTo>
                    <a:pt x="1004" y="1368"/>
                  </a:lnTo>
                  <a:lnTo>
                    <a:pt x="1036" y="1278"/>
                  </a:lnTo>
                  <a:lnTo>
                    <a:pt x="1084" y="1050"/>
                  </a:lnTo>
                  <a:lnTo>
                    <a:pt x="1111" y="768"/>
                  </a:lnTo>
                  <a:lnTo>
                    <a:pt x="1121" y="426"/>
                  </a:lnTo>
                  <a:lnTo>
                    <a:pt x="1121" y="24"/>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66" name="Freeform 142"/>
            <p:cNvSpPr>
              <a:spLocks/>
            </p:cNvSpPr>
            <p:nvPr/>
          </p:nvSpPr>
          <p:spPr bwMode="auto">
            <a:xfrm>
              <a:off x="430" y="1015"/>
              <a:ext cx="529" cy="1111"/>
            </a:xfrm>
            <a:custGeom>
              <a:avLst/>
              <a:gdLst/>
              <a:ahLst/>
              <a:cxnLst>
                <a:cxn ang="0">
                  <a:pos x="10" y="690"/>
                </a:cxn>
                <a:cxn ang="0">
                  <a:pos x="10" y="690"/>
                </a:cxn>
                <a:cxn ang="0">
                  <a:pos x="26" y="978"/>
                </a:cxn>
                <a:cxn ang="0">
                  <a:pos x="58" y="1212"/>
                </a:cxn>
                <a:cxn ang="0">
                  <a:pos x="58" y="1212"/>
                </a:cxn>
                <a:cxn ang="0">
                  <a:pos x="85" y="1314"/>
                </a:cxn>
                <a:cxn ang="0">
                  <a:pos x="117" y="1398"/>
                </a:cxn>
                <a:cxn ang="0">
                  <a:pos x="117" y="1398"/>
                </a:cxn>
                <a:cxn ang="0">
                  <a:pos x="160" y="1476"/>
                </a:cxn>
                <a:cxn ang="0">
                  <a:pos x="213" y="1536"/>
                </a:cxn>
                <a:cxn ang="0">
                  <a:pos x="213" y="1536"/>
                </a:cxn>
                <a:cxn ang="0">
                  <a:pos x="267" y="1584"/>
                </a:cxn>
                <a:cxn ang="0">
                  <a:pos x="342" y="1620"/>
                </a:cxn>
                <a:cxn ang="0">
                  <a:pos x="342" y="1620"/>
                </a:cxn>
                <a:cxn ang="0">
                  <a:pos x="427" y="1644"/>
                </a:cxn>
                <a:cxn ang="0">
                  <a:pos x="523" y="1650"/>
                </a:cxn>
                <a:cxn ang="0">
                  <a:pos x="523" y="1650"/>
                </a:cxn>
                <a:cxn ang="0">
                  <a:pos x="625" y="1644"/>
                </a:cxn>
                <a:cxn ang="0">
                  <a:pos x="710" y="1626"/>
                </a:cxn>
                <a:cxn ang="0">
                  <a:pos x="710" y="1626"/>
                </a:cxn>
                <a:cxn ang="0">
                  <a:pos x="785" y="1602"/>
                </a:cxn>
                <a:cxn ang="0">
                  <a:pos x="854" y="1560"/>
                </a:cxn>
                <a:cxn ang="0">
                  <a:pos x="854" y="1560"/>
                </a:cxn>
                <a:cxn ang="0">
                  <a:pos x="913" y="1506"/>
                </a:cxn>
                <a:cxn ang="0">
                  <a:pos x="961" y="1446"/>
                </a:cxn>
                <a:cxn ang="0">
                  <a:pos x="961" y="1446"/>
                </a:cxn>
                <a:cxn ang="0">
                  <a:pos x="1004" y="1368"/>
                </a:cxn>
                <a:cxn ang="0">
                  <a:pos x="1036" y="1278"/>
                </a:cxn>
                <a:cxn ang="0">
                  <a:pos x="1036" y="1278"/>
                </a:cxn>
                <a:cxn ang="0">
                  <a:pos x="1084" y="1050"/>
                </a:cxn>
                <a:cxn ang="0">
                  <a:pos x="1111" y="768"/>
                </a:cxn>
                <a:cxn ang="0">
                  <a:pos x="1116" y="768"/>
                </a:cxn>
                <a:cxn ang="0">
                  <a:pos x="1089" y="1050"/>
                </a:cxn>
                <a:cxn ang="0">
                  <a:pos x="1089" y="1050"/>
                </a:cxn>
                <a:cxn ang="0">
                  <a:pos x="1041" y="1278"/>
                </a:cxn>
                <a:cxn ang="0">
                  <a:pos x="1009" y="1368"/>
                </a:cxn>
                <a:cxn ang="0">
                  <a:pos x="1009" y="1374"/>
                </a:cxn>
                <a:cxn ang="0">
                  <a:pos x="967" y="1452"/>
                </a:cxn>
                <a:cxn ang="0">
                  <a:pos x="918" y="1512"/>
                </a:cxn>
                <a:cxn ang="0">
                  <a:pos x="918" y="1512"/>
                </a:cxn>
                <a:cxn ang="0">
                  <a:pos x="860" y="1566"/>
                </a:cxn>
                <a:cxn ang="0">
                  <a:pos x="785" y="1608"/>
                </a:cxn>
                <a:cxn ang="0">
                  <a:pos x="785" y="1608"/>
                </a:cxn>
                <a:cxn ang="0">
                  <a:pos x="710" y="1632"/>
                </a:cxn>
                <a:cxn ang="0">
                  <a:pos x="625" y="1650"/>
                </a:cxn>
                <a:cxn ang="0">
                  <a:pos x="625" y="1650"/>
                </a:cxn>
                <a:cxn ang="0">
                  <a:pos x="523" y="1656"/>
                </a:cxn>
                <a:cxn ang="0">
                  <a:pos x="427" y="1650"/>
                </a:cxn>
                <a:cxn ang="0">
                  <a:pos x="427" y="1650"/>
                </a:cxn>
                <a:cxn ang="0">
                  <a:pos x="342" y="1626"/>
                </a:cxn>
                <a:cxn ang="0">
                  <a:pos x="267" y="1590"/>
                </a:cxn>
                <a:cxn ang="0">
                  <a:pos x="267" y="1590"/>
                </a:cxn>
                <a:cxn ang="0">
                  <a:pos x="208" y="1542"/>
                </a:cxn>
                <a:cxn ang="0">
                  <a:pos x="155" y="1482"/>
                </a:cxn>
                <a:cxn ang="0">
                  <a:pos x="155" y="1482"/>
                </a:cxn>
                <a:cxn ang="0">
                  <a:pos x="112" y="1404"/>
                </a:cxn>
                <a:cxn ang="0">
                  <a:pos x="80" y="1314"/>
                </a:cxn>
                <a:cxn ang="0">
                  <a:pos x="80" y="1314"/>
                </a:cxn>
                <a:cxn ang="0">
                  <a:pos x="53" y="1212"/>
                </a:cxn>
                <a:cxn ang="0">
                  <a:pos x="21" y="978"/>
                </a:cxn>
                <a:cxn ang="0">
                  <a:pos x="21" y="978"/>
                </a:cxn>
                <a:cxn ang="0">
                  <a:pos x="5" y="690"/>
                </a:cxn>
                <a:cxn ang="0">
                  <a:pos x="0" y="0"/>
                </a:cxn>
              </a:cxnLst>
              <a:rect l="0" t="0" r="r" b="b"/>
              <a:pathLst>
                <a:path w="1116" h="1656">
                  <a:moveTo>
                    <a:pt x="5" y="0"/>
                  </a:moveTo>
                  <a:lnTo>
                    <a:pt x="10" y="690"/>
                  </a:lnTo>
                  <a:lnTo>
                    <a:pt x="10" y="690"/>
                  </a:lnTo>
                  <a:lnTo>
                    <a:pt x="10" y="690"/>
                  </a:lnTo>
                  <a:lnTo>
                    <a:pt x="26" y="978"/>
                  </a:lnTo>
                  <a:lnTo>
                    <a:pt x="26" y="978"/>
                  </a:lnTo>
                  <a:lnTo>
                    <a:pt x="26" y="978"/>
                  </a:lnTo>
                  <a:lnTo>
                    <a:pt x="58" y="1212"/>
                  </a:lnTo>
                  <a:lnTo>
                    <a:pt x="58" y="1212"/>
                  </a:lnTo>
                  <a:lnTo>
                    <a:pt x="58" y="1212"/>
                  </a:lnTo>
                  <a:lnTo>
                    <a:pt x="85" y="1314"/>
                  </a:lnTo>
                  <a:lnTo>
                    <a:pt x="85" y="1314"/>
                  </a:lnTo>
                  <a:lnTo>
                    <a:pt x="85" y="1314"/>
                  </a:lnTo>
                  <a:lnTo>
                    <a:pt x="117" y="1398"/>
                  </a:lnTo>
                  <a:lnTo>
                    <a:pt x="117" y="1398"/>
                  </a:lnTo>
                  <a:lnTo>
                    <a:pt x="117" y="1398"/>
                  </a:lnTo>
                  <a:lnTo>
                    <a:pt x="160" y="1476"/>
                  </a:lnTo>
                  <a:lnTo>
                    <a:pt x="160" y="1476"/>
                  </a:lnTo>
                  <a:lnTo>
                    <a:pt x="160" y="1476"/>
                  </a:lnTo>
                  <a:lnTo>
                    <a:pt x="213" y="1536"/>
                  </a:lnTo>
                  <a:lnTo>
                    <a:pt x="213" y="1536"/>
                  </a:lnTo>
                  <a:lnTo>
                    <a:pt x="213" y="1536"/>
                  </a:lnTo>
                  <a:lnTo>
                    <a:pt x="272" y="1584"/>
                  </a:lnTo>
                  <a:lnTo>
                    <a:pt x="267" y="1584"/>
                  </a:lnTo>
                  <a:lnTo>
                    <a:pt x="267" y="1584"/>
                  </a:lnTo>
                  <a:lnTo>
                    <a:pt x="342" y="1620"/>
                  </a:lnTo>
                  <a:lnTo>
                    <a:pt x="342" y="1620"/>
                  </a:lnTo>
                  <a:lnTo>
                    <a:pt x="342" y="1620"/>
                  </a:lnTo>
                  <a:lnTo>
                    <a:pt x="427" y="1644"/>
                  </a:lnTo>
                  <a:lnTo>
                    <a:pt x="427" y="1644"/>
                  </a:lnTo>
                  <a:lnTo>
                    <a:pt x="427" y="1644"/>
                  </a:lnTo>
                  <a:lnTo>
                    <a:pt x="523" y="1650"/>
                  </a:lnTo>
                  <a:lnTo>
                    <a:pt x="523" y="1650"/>
                  </a:lnTo>
                  <a:lnTo>
                    <a:pt x="523" y="1650"/>
                  </a:lnTo>
                  <a:lnTo>
                    <a:pt x="625" y="1644"/>
                  </a:lnTo>
                  <a:lnTo>
                    <a:pt x="625" y="1644"/>
                  </a:lnTo>
                  <a:lnTo>
                    <a:pt x="625" y="1644"/>
                  </a:lnTo>
                  <a:lnTo>
                    <a:pt x="710" y="1626"/>
                  </a:lnTo>
                  <a:lnTo>
                    <a:pt x="710" y="1626"/>
                  </a:lnTo>
                  <a:lnTo>
                    <a:pt x="710" y="1626"/>
                  </a:lnTo>
                  <a:lnTo>
                    <a:pt x="785" y="1602"/>
                  </a:lnTo>
                  <a:lnTo>
                    <a:pt x="785" y="1602"/>
                  </a:lnTo>
                  <a:lnTo>
                    <a:pt x="785" y="1602"/>
                  </a:lnTo>
                  <a:lnTo>
                    <a:pt x="854" y="1560"/>
                  </a:lnTo>
                  <a:lnTo>
                    <a:pt x="854" y="1560"/>
                  </a:lnTo>
                  <a:lnTo>
                    <a:pt x="854" y="1560"/>
                  </a:lnTo>
                  <a:lnTo>
                    <a:pt x="913" y="1506"/>
                  </a:lnTo>
                  <a:lnTo>
                    <a:pt x="913" y="1506"/>
                  </a:lnTo>
                  <a:lnTo>
                    <a:pt x="913" y="1506"/>
                  </a:lnTo>
                  <a:lnTo>
                    <a:pt x="961" y="1446"/>
                  </a:lnTo>
                  <a:lnTo>
                    <a:pt x="961" y="1446"/>
                  </a:lnTo>
                  <a:lnTo>
                    <a:pt x="961" y="1446"/>
                  </a:lnTo>
                  <a:lnTo>
                    <a:pt x="1004" y="1368"/>
                  </a:lnTo>
                  <a:lnTo>
                    <a:pt x="1004" y="1368"/>
                  </a:lnTo>
                  <a:lnTo>
                    <a:pt x="1004" y="1368"/>
                  </a:lnTo>
                  <a:lnTo>
                    <a:pt x="1036" y="1278"/>
                  </a:lnTo>
                  <a:lnTo>
                    <a:pt x="1036" y="1278"/>
                  </a:lnTo>
                  <a:lnTo>
                    <a:pt x="1036" y="1278"/>
                  </a:lnTo>
                  <a:lnTo>
                    <a:pt x="1084" y="1050"/>
                  </a:lnTo>
                  <a:lnTo>
                    <a:pt x="1084" y="1050"/>
                  </a:lnTo>
                  <a:lnTo>
                    <a:pt x="1084" y="1050"/>
                  </a:lnTo>
                  <a:lnTo>
                    <a:pt x="1111" y="768"/>
                  </a:lnTo>
                  <a:lnTo>
                    <a:pt x="1111" y="768"/>
                  </a:lnTo>
                  <a:lnTo>
                    <a:pt x="1116" y="768"/>
                  </a:lnTo>
                  <a:lnTo>
                    <a:pt x="1116" y="768"/>
                  </a:lnTo>
                  <a:lnTo>
                    <a:pt x="1089" y="1050"/>
                  </a:lnTo>
                  <a:lnTo>
                    <a:pt x="1089" y="1050"/>
                  </a:lnTo>
                  <a:lnTo>
                    <a:pt x="1089" y="1050"/>
                  </a:lnTo>
                  <a:lnTo>
                    <a:pt x="1041" y="1278"/>
                  </a:lnTo>
                  <a:lnTo>
                    <a:pt x="1041" y="1278"/>
                  </a:lnTo>
                  <a:lnTo>
                    <a:pt x="1041" y="1278"/>
                  </a:lnTo>
                  <a:lnTo>
                    <a:pt x="1009" y="1368"/>
                  </a:lnTo>
                  <a:lnTo>
                    <a:pt x="1009" y="1368"/>
                  </a:lnTo>
                  <a:lnTo>
                    <a:pt x="1009" y="1374"/>
                  </a:lnTo>
                  <a:lnTo>
                    <a:pt x="967" y="1452"/>
                  </a:lnTo>
                  <a:lnTo>
                    <a:pt x="967" y="1452"/>
                  </a:lnTo>
                  <a:lnTo>
                    <a:pt x="967" y="1452"/>
                  </a:lnTo>
                  <a:lnTo>
                    <a:pt x="918" y="1512"/>
                  </a:lnTo>
                  <a:lnTo>
                    <a:pt x="918" y="1512"/>
                  </a:lnTo>
                  <a:lnTo>
                    <a:pt x="918" y="1512"/>
                  </a:lnTo>
                  <a:lnTo>
                    <a:pt x="860" y="1566"/>
                  </a:lnTo>
                  <a:lnTo>
                    <a:pt x="860" y="1566"/>
                  </a:lnTo>
                  <a:lnTo>
                    <a:pt x="854" y="1566"/>
                  </a:lnTo>
                  <a:lnTo>
                    <a:pt x="785" y="1608"/>
                  </a:lnTo>
                  <a:lnTo>
                    <a:pt x="785" y="1608"/>
                  </a:lnTo>
                  <a:lnTo>
                    <a:pt x="785" y="1608"/>
                  </a:lnTo>
                  <a:lnTo>
                    <a:pt x="710" y="1632"/>
                  </a:lnTo>
                  <a:lnTo>
                    <a:pt x="710" y="1632"/>
                  </a:lnTo>
                  <a:lnTo>
                    <a:pt x="710" y="1632"/>
                  </a:lnTo>
                  <a:lnTo>
                    <a:pt x="625" y="1650"/>
                  </a:lnTo>
                  <a:lnTo>
                    <a:pt x="625" y="1650"/>
                  </a:lnTo>
                  <a:lnTo>
                    <a:pt x="625" y="1650"/>
                  </a:lnTo>
                  <a:lnTo>
                    <a:pt x="523" y="1656"/>
                  </a:lnTo>
                  <a:lnTo>
                    <a:pt x="523" y="1656"/>
                  </a:lnTo>
                  <a:lnTo>
                    <a:pt x="523" y="1656"/>
                  </a:lnTo>
                  <a:lnTo>
                    <a:pt x="427" y="1650"/>
                  </a:lnTo>
                  <a:lnTo>
                    <a:pt x="427" y="1650"/>
                  </a:lnTo>
                  <a:lnTo>
                    <a:pt x="427" y="1650"/>
                  </a:lnTo>
                  <a:lnTo>
                    <a:pt x="342" y="1626"/>
                  </a:lnTo>
                  <a:lnTo>
                    <a:pt x="342" y="1626"/>
                  </a:lnTo>
                  <a:lnTo>
                    <a:pt x="342" y="1626"/>
                  </a:lnTo>
                  <a:lnTo>
                    <a:pt x="267" y="1590"/>
                  </a:lnTo>
                  <a:lnTo>
                    <a:pt x="267" y="1590"/>
                  </a:lnTo>
                  <a:lnTo>
                    <a:pt x="267" y="1590"/>
                  </a:lnTo>
                  <a:lnTo>
                    <a:pt x="208" y="1542"/>
                  </a:lnTo>
                  <a:lnTo>
                    <a:pt x="208" y="1542"/>
                  </a:lnTo>
                  <a:lnTo>
                    <a:pt x="208" y="1542"/>
                  </a:lnTo>
                  <a:lnTo>
                    <a:pt x="155" y="1482"/>
                  </a:lnTo>
                  <a:lnTo>
                    <a:pt x="155" y="1482"/>
                  </a:lnTo>
                  <a:lnTo>
                    <a:pt x="155" y="1482"/>
                  </a:lnTo>
                  <a:lnTo>
                    <a:pt x="112" y="1404"/>
                  </a:lnTo>
                  <a:lnTo>
                    <a:pt x="112" y="1404"/>
                  </a:lnTo>
                  <a:lnTo>
                    <a:pt x="112" y="1398"/>
                  </a:lnTo>
                  <a:lnTo>
                    <a:pt x="80" y="1314"/>
                  </a:lnTo>
                  <a:lnTo>
                    <a:pt x="80" y="1314"/>
                  </a:lnTo>
                  <a:lnTo>
                    <a:pt x="80" y="1314"/>
                  </a:lnTo>
                  <a:lnTo>
                    <a:pt x="53" y="1212"/>
                  </a:lnTo>
                  <a:lnTo>
                    <a:pt x="53" y="1212"/>
                  </a:lnTo>
                  <a:lnTo>
                    <a:pt x="53" y="1212"/>
                  </a:lnTo>
                  <a:lnTo>
                    <a:pt x="21" y="978"/>
                  </a:lnTo>
                  <a:lnTo>
                    <a:pt x="21" y="978"/>
                  </a:lnTo>
                  <a:lnTo>
                    <a:pt x="21" y="978"/>
                  </a:lnTo>
                  <a:lnTo>
                    <a:pt x="5" y="690"/>
                  </a:lnTo>
                  <a:lnTo>
                    <a:pt x="5" y="690"/>
                  </a:lnTo>
                  <a:lnTo>
                    <a:pt x="5" y="690"/>
                  </a:lnTo>
                  <a:lnTo>
                    <a:pt x="0" y="0"/>
                  </a:lnTo>
                  <a:lnTo>
                    <a:pt x="5"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67" name="Freeform 143"/>
            <p:cNvSpPr>
              <a:spLocks/>
            </p:cNvSpPr>
            <p:nvPr/>
          </p:nvSpPr>
          <p:spPr bwMode="auto">
            <a:xfrm>
              <a:off x="431" y="988"/>
              <a:ext cx="528" cy="835"/>
            </a:xfrm>
            <a:custGeom>
              <a:avLst/>
              <a:gdLst/>
              <a:ahLst/>
              <a:cxnLst>
                <a:cxn ang="0">
                  <a:pos x="0" y="0"/>
                </a:cxn>
                <a:cxn ang="0">
                  <a:pos x="6" y="525"/>
                </a:cxn>
                <a:cxn ang="0">
                  <a:pos x="17" y="739"/>
                </a:cxn>
                <a:cxn ang="0">
                  <a:pos x="55" y="916"/>
                </a:cxn>
                <a:cxn ang="0">
                  <a:pos x="76" y="989"/>
                </a:cxn>
                <a:cxn ang="0">
                  <a:pos x="109" y="1056"/>
                </a:cxn>
                <a:cxn ang="0">
                  <a:pos x="152" y="1111"/>
                </a:cxn>
                <a:cxn ang="0">
                  <a:pos x="206" y="1160"/>
                </a:cxn>
                <a:cxn ang="0">
                  <a:pos x="266" y="1196"/>
                </a:cxn>
                <a:cxn ang="0">
                  <a:pos x="337" y="1221"/>
                </a:cxn>
                <a:cxn ang="0">
                  <a:pos x="521" y="1245"/>
                </a:cxn>
                <a:cxn ang="0">
                  <a:pos x="706" y="1227"/>
                </a:cxn>
                <a:cxn ang="0">
                  <a:pos x="782" y="1208"/>
                </a:cxn>
                <a:cxn ang="0">
                  <a:pos x="847" y="1178"/>
                </a:cxn>
                <a:cxn ang="0">
                  <a:pos x="906" y="1135"/>
                </a:cxn>
                <a:cxn ang="0">
                  <a:pos x="955" y="1086"/>
                </a:cxn>
                <a:cxn ang="0">
                  <a:pos x="993" y="1031"/>
                </a:cxn>
                <a:cxn ang="0">
                  <a:pos x="1026" y="964"/>
                </a:cxn>
                <a:cxn ang="0">
                  <a:pos x="1074" y="794"/>
                </a:cxn>
                <a:cxn ang="0">
                  <a:pos x="1102" y="586"/>
                </a:cxn>
                <a:cxn ang="0">
                  <a:pos x="1112" y="324"/>
                </a:cxn>
                <a:cxn ang="0">
                  <a:pos x="1112" y="25"/>
                </a:cxn>
                <a:cxn ang="0">
                  <a:pos x="0" y="0"/>
                </a:cxn>
              </a:cxnLst>
              <a:rect l="0" t="0" r="r" b="b"/>
              <a:pathLst>
                <a:path w="1112" h="1245">
                  <a:moveTo>
                    <a:pt x="0" y="0"/>
                  </a:moveTo>
                  <a:lnTo>
                    <a:pt x="6" y="525"/>
                  </a:lnTo>
                  <a:lnTo>
                    <a:pt x="17" y="739"/>
                  </a:lnTo>
                  <a:lnTo>
                    <a:pt x="55" y="916"/>
                  </a:lnTo>
                  <a:lnTo>
                    <a:pt x="76" y="989"/>
                  </a:lnTo>
                  <a:lnTo>
                    <a:pt x="109" y="1056"/>
                  </a:lnTo>
                  <a:lnTo>
                    <a:pt x="152" y="1111"/>
                  </a:lnTo>
                  <a:lnTo>
                    <a:pt x="206" y="1160"/>
                  </a:lnTo>
                  <a:lnTo>
                    <a:pt x="266" y="1196"/>
                  </a:lnTo>
                  <a:lnTo>
                    <a:pt x="337" y="1221"/>
                  </a:lnTo>
                  <a:lnTo>
                    <a:pt x="521" y="1245"/>
                  </a:lnTo>
                  <a:lnTo>
                    <a:pt x="706" y="1227"/>
                  </a:lnTo>
                  <a:lnTo>
                    <a:pt x="782" y="1208"/>
                  </a:lnTo>
                  <a:lnTo>
                    <a:pt x="847" y="1178"/>
                  </a:lnTo>
                  <a:lnTo>
                    <a:pt x="906" y="1135"/>
                  </a:lnTo>
                  <a:lnTo>
                    <a:pt x="955" y="1086"/>
                  </a:lnTo>
                  <a:lnTo>
                    <a:pt x="993" y="1031"/>
                  </a:lnTo>
                  <a:lnTo>
                    <a:pt x="1026" y="964"/>
                  </a:lnTo>
                  <a:lnTo>
                    <a:pt x="1074" y="794"/>
                  </a:lnTo>
                  <a:lnTo>
                    <a:pt x="1102" y="586"/>
                  </a:lnTo>
                  <a:lnTo>
                    <a:pt x="1112" y="324"/>
                  </a:lnTo>
                  <a:lnTo>
                    <a:pt x="1112" y="25"/>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68" name="Freeform 144"/>
            <p:cNvSpPr>
              <a:spLocks/>
            </p:cNvSpPr>
            <p:nvPr/>
          </p:nvSpPr>
          <p:spPr bwMode="auto">
            <a:xfrm>
              <a:off x="431" y="988"/>
              <a:ext cx="525" cy="839"/>
            </a:xfrm>
            <a:custGeom>
              <a:avLst/>
              <a:gdLst/>
              <a:ahLst/>
              <a:cxnLst>
                <a:cxn ang="0">
                  <a:pos x="11" y="525"/>
                </a:cxn>
                <a:cxn ang="0">
                  <a:pos x="11" y="525"/>
                </a:cxn>
                <a:cxn ang="0">
                  <a:pos x="22" y="739"/>
                </a:cxn>
                <a:cxn ang="0">
                  <a:pos x="60" y="916"/>
                </a:cxn>
                <a:cxn ang="0">
                  <a:pos x="60" y="916"/>
                </a:cxn>
                <a:cxn ang="0">
                  <a:pos x="82" y="989"/>
                </a:cxn>
                <a:cxn ang="0">
                  <a:pos x="114" y="1056"/>
                </a:cxn>
                <a:cxn ang="0">
                  <a:pos x="114" y="1056"/>
                </a:cxn>
                <a:cxn ang="0">
                  <a:pos x="158" y="1111"/>
                </a:cxn>
                <a:cxn ang="0">
                  <a:pos x="212" y="1160"/>
                </a:cxn>
                <a:cxn ang="0">
                  <a:pos x="206" y="1160"/>
                </a:cxn>
                <a:cxn ang="0">
                  <a:pos x="266" y="1196"/>
                </a:cxn>
                <a:cxn ang="0">
                  <a:pos x="337" y="1221"/>
                </a:cxn>
                <a:cxn ang="0">
                  <a:pos x="337" y="1221"/>
                </a:cxn>
                <a:cxn ang="0">
                  <a:pos x="521" y="1245"/>
                </a:cxn>
                <a:cxn ang="0">
                  <a:pos x="706" y="1227"/>
                </a:cxn>
                <a:cxn ang="0">
                  <a:pos x="706" y="1227"/>
                </a:cxn>
                <a:cxn ang="0">
                  <a:pos x="782" y="1208"/>
                </a:cxn>
                <a:cxn ang="0">
                  <a:pos x="847" y="1178"/>
                </a:cxn>
                <a:cxn ang="0">
                  <a:pos x="847" y="1178"/>
                </a:cxn>
                <a:cxn ang="0">
                  <a:pos x="906" y="1135"/>
                </a:cxn>
                <a:cxn ang="0">
                  <a:pos x="955" y="1086"/>
                </a:cxn>
                <a:cxn ang="0">
                  <a:pos x="955" y="1086"/>
                </a:cxn>
                <a:cxn ang="0">
                  <a:pos x="993" y="1031"/>
                </a:cxn>
                <a:cxn ang="0">
                  <a:pos x="1026" y="964"/>
                </a:cxn>
                <a:cxn ang="0">
                  <a:pos x="1026" y="964"/>
                </a:cxn>
                <a:cxn ang="0">
                  <a:pos x="1074" y="794"/>
                </a:cxn>
                <a:cxn ang="0">
                  <a:pos x="1102" y="586"/>
                </a:cxn>
                <a:cxn ang="0">
                  <a:pos x="1107" y="586"/>
                </a:cxn>
                <a:cxn ang="0">
                  <a:pos x="1080" y="794"/>
                </a:cxn>
                <a:cxn ang="0">
                  <a:pos x="1080" y="794"/>
                </a:cxn>
                <a:cxn ang="0">
                  <a:pos x="1031" y="964"/>
                </a:cxn>
                <a:cxn ang="0">
                  <a:pos x="999" y="1031"/>
                </a:cxn>
                <a:cxn ang="0">
                  <a:pos x="999" y="1038"/>
                </a:cxn>
                <a:cxn ang="0">
                  <a:pos x="961" y="1092"/>
                </a:cxn>
                <a:cxn ang="0">
                  <a:pos x="912" y="1141"/>
                </a:cxn>
                <a:cxn ang="0">
                  <a:pos x="912" y="1141"/>
                </a:cxn>
                <a:cxn ang="0">
                  <a:pos x="852" y="1184"/>
                </a:cxn>
                <a:cxn ang="0">
                  <a:pos x="782" y="1214"/>
                </a:cxn>
                <a:cxn ang="0">
                  <a:pos x="782" y="1214"/>
                </a:cxn>
                <a:cxn ang="0">
                  <a:pos x="706" y="1233"/>
                </a:cxn>
                <a:cxn ang="0">
                  <a:pos x="521" y="1251"/>
                </a:cxn>
                <a:cxn ang="0">
                  <a:pos x="521" y="1251"/>
                </a:cxn>
                <a:cxn ang="0">
                  <a:pos x="337" y="1227"/>
                </a:cxn>
                <a:cxn ang="0">
                  <a:pos x="266" y="1202"/>
                </a:cxn>
                <a:cxn ang="0">
                  <a:pos x="266" y="1202"/>
                </a:cxn>
                <a:cxn ang="0">
                  <a:pos x="206" y="1166"/>
                </a:cxn>
                <a:cxn ang="0">
                  <a:pos x="152" y="1117"/>
                </a:cxn>
                <a:cxn ang="0">
                  <a:pos x="152" y="1117"/>
                </a:cxn>
                <a:cxn ang="0">
                  <a:pos x="109" y="1062"/>
                </a:cxn>
                <a:cxn ang="0">
                  <a:pos x="76" y="989"/>
                </a:cxn>
                <a:cxn ang="0">
                  <a:pos x="76" y="989"/>
                </a:cxn>
                <a:cxn ang="0">
                  <a:pos x="55" y="916"/>
                </a:cxn>
                <a:cxn ang="0">
                  <a:pos x="17" y="739"/>
                </a:cxn>
                <a:cxn ang="0">
                  <a:pos x="17" y="739"/>
                </a:cxn>
                <a:cxn ang="0">
                  <a:pos x="6" y="525"/>
                </a:cxn>
                <a:cxn ang="0">
                  <a:pos x="0" y="0"/>
                </a:cxn>
              </a:cxnLst>
              <a:rect l="0" t="0" r="r" b="b"/>
              <a:pathLst>
                <a:path w="1107" h="1251">
                  <a:moveTo>
                    <a:pt x="6" y="0"/>
                  </a:moveTo>
                  <a:lnTo>
                    <a:pt x="11" y="525"/>
                  </a:lnTo>
                  <a:lnTo>
                    <a:pt x="11" y="525"/>
                  </a:lnTo>
                  <a:lnTo>
                    <a:pt x="11" y="525"/>
                  </a:lnTo>
                  <a:lnTo>
                    <a:pt x="22" y="739"/>
                  </a:lnTo>
                  <a:lnTo>
                    <a:pt x="22" y="739"/>
                  </a:lnTo>
                  <a:lnTo>
                    <a:pt x="22" y="739"/>
                  </a:lnTo>
                  <a:lnTo>
                    <a:pt x="60" y="916"/>
                  </a:lnTo>
                  <a:lnTo>
                    <a:pt x="60" y="916"/>
                  </a:lnTo>
                  <a:lnTo>
                    <a:pt x="60" y="916"/>
                  </a:lnTo>
                  <a:lnTo>
                    <a:pt x="82" y="989"/>
                  </a:lnTo>
                  <a:lnTo>
                    <a:pt x="82" y="989"/>
                  </a:lnTo>
                  <a:lnTo>
                    <a:pt x="82" y="989"/>
                  </a:lnTo>
                  <a:lnTo>
                    <a:pt x="114" y="1056"/>
                  </a:lnTo>
                  <a:lnTo>
                    <a:pt x="114" y="1056"/>
                  </a:lnTo>
                  <a:lnTo>
                    <a:pt x="114" y="1056"/>
                  </a:lnTo>
                  <a:lnTo>
                    <a:pt x="158" y="1111"/>
                  </a:lnTo>
                  <a:lnTo>
                    <a:pt x="158" y="1111"/>
                  </a:lnTo>
                  <a:lnTo>
                    <a:pt x="158" y="1111"/>
                  </a:lnTo>
                  <a:lnTo>
                    <a:pt x="212" y="1160"/>
                  </a:lnTo>
                  <a:lnTo>
                    <a:pt x="206" y="1160"/>
                  </a:lnTo>
                  <a:lnTo>
                    <a:pt x="206" y="1160"/>
                  </a:lnTo>
                  <a:lnTo>
                    <a:pt x="266" y="1196"/>
                  </a:lnTo>
                  <a:lnTo>
                    <a:pt x="266" y="1196"/>
                  </a:lnTo>
                  <a:lnTo>
                    <a:pt x="266" y="1196"/>
                  </a:lnTo>
                  <a:lnTo>
                    <a:pt x="337" y="1221"/>
                  </a:lnTo>
                  <a:lnTo>
                    <a:pt x="337" y="1221"/>
                  </a:lnTo>
                  <a:lnTo>
                    <a:pt x="337" y="1221"/>
                  </a:lnTo>
                  <a:lnTo>
                    <a:pt x="521" y="1245"/>
                  </a:lnTo>
                  <a:lnTo>
                    <a:pt x="521" y="1245"/>
                  </a:lnTo>
                  <a:lnTo>
                    <a:pt x="521" y="1245"/>
                  </a:lnTo>
                  <a:lnTo>
                    <a:pt x="706" y="1227"/>
                  </a:lnTo>
                  <a:lnTo>
                    <a:pt x="706" y="1227"/>
                  </a:lnTo>
                  <a:lnTo>
                    <a:pt x="706" y="1227"/>
                  </a:lnTo>
                  <a:lnTo>
                    <a:pt x="782" y="1208"/>
                  </a:lnTo>
                  <a:lnTo>
                    <a:pt x="782" y="1208"/>
                  </a:lnTo>
                  <a:lnTo>
                    <a:pt x="782" y="1208"/>
                  </a:lnTo>
                  <a:lnTo>
                    <a:pt x="847" y="1178"/>
                  </a:lnTo>
                  <a:lnTo>
                    <a:pt x="847" y="1178"/>
                  </a:lnTo>
                  <a:lnTo>
                    <a:pt x="847" y="1178"/>
                  </a:lnTo>
                  <a:lnTo>
                    <a:pt x="906" y="1135"/>
                  </a:lnTo>
                  <a:lnTo>
                    <a:pt x="906" y="1135"/>
                  </a:lnTo>
                  <a:lnTo>
                    <a:pt x="906" y="1135"/>
                  </a:lnTo>
                  <a:lnTo>
                    <a:pt x="955" y="1086"/>
                  </a:lnTo>
                  <a:lnTo>
                    <a:pt x="955" y="1086"/>
                  </a:lnTo>
                  <a:lnTo>
                    <a:pt x="955" y="1086"/>
                  </a:lnTo>
                  <a:lnTo>
                    <a:pt x="993" y="1031"/>
                  </a:lnTo>
                  <a:lnTo>
                    <a:pt x="993" y="1031"/>
                  </a:lnTo>
                  <a:lnTo>
                    <a:pt x="993" y="1031"/>
                  </a:lnTo>
                  <a:lnTo>
                    <a:pt x="1026" y="964"/>
                  </a:lnTo>
                  <a:lnTo>
                    <a:pt x="1026" y="964"/>
                  </a:lnTo>
                  <a:lnTo>
                    <a:pt x="1026" y="964"/>
                  </a:lnTo>
                  <a:lnTo>
                    <a:pt x="1074" y="794"/>
                  </a:lnTo>
                  <a:lnTo>
                    <a:pt x="1074" y="794"/>
                  </a:lnTo>
                  <a:lnTo>
                    <a:pt x="1074" y="794"/>
                  </a:lnTo>
                  <a:lnTo>
                    <a:pt x="1102" y="586"/>
                  </a:lnTo>
                  <a:lnTo>
                    <a:pt x="1102" y="586"/>
                  </a:lnTo>
                  <a:lnTo>
                    <a:pt x="1107" y="586"/>
                  </a:lnTo>
                  <a:lnTo>
                    <a:pt x="1107" y="586"/>
                  </a:lnTo>
                  <a:lnTo>
                    <a:pt x="1080" y="794"/>
                  </a:lnTo>
                  <a:lnTo>
                    <a:pt x="1080" y="794"/>
                  </a:lnTo>
                  <a:lnTo>
                    <a:pt x="1080" y="794"/>
                  </a:lnTo>
                  <a:lnTo>
                    <a:pt x="1031" y="964"/>
                  </a:lnTo>
                  <a:lnTo>
                    <a:pt x="1031" y="964"/>
                  </a:lnTo>
                  <a:lnTo>
                    <a:pt x="1031" y="964"/>
                  </a:lnTo>
                  <a:lnTo>
                    <a:pt x="999" y="1031"/>
                  </a:lnTo>
                  <a:lnTo>
                    <a:pt x="999" y="1031"/>
                  </a:lnTo>
                  <a:lnTo>
                    <a:pt x="999" y="1038"/>
                  </a:lnTo>
                  <a:lnTo>
                    <a:pt x="961" y="1092"/>
                  </a:lnTo>
                  <a:lnTo>
                    <a:pt x="961" y="1092"/>
                  </a:lnTo>
                  <a:lnTo>
                    <a:pt x="961" y="1092"/>
                  </a:lnTo>
                  <a:lnTo>
                    <a:pt x="912" y="1141"/>
                  </a:lnTo>
                  <a:lnTo>
                    <a:pt x="912" y="1141"/>
                  </a:lnTo>
                  <a:lnTo>
                    <a:pt x="912" y="1141"/>
                  </a:lnTo>
                  <a:lnTo>
                    <a:pt x="852" y="1184"/>
                  </a:lnTo>
                  <a:lnTo>
                    <a:pt x="852" y="1184"/>
                  </a:lnTo>
                  <a:lnTo>
                    <a:pt x="847" y="1184"/>
                  </a:lnTo>
                  <a:lnTo>
                    <a:pt x="782" y="1214"/>
                  </a:lnTo>
                  <a:lnTo>
                    <a:pt x="782" y="1214"/>
                  </a:lnTo>
                  <a:lnTo>
                    <a:pt x="782" y="1214"/>
                  </a:lnTo>
                  <a:lnTo>
                    <a:pt x="706" y="1233"/>
                  </a:lnTo>
                  <a:lnTo>
                    <a:pt x="706" y="1233"/>
                  </a:lnTo>
                  <a:lnTo>
                    <a:pt x="706" y="1233"/>
                  </a:lnTo>
                  <a:lnTo>
                    <a:pt x="521" y="1251"/>
                  </a:lnTo>
                  <a:lnTo>
                    <a:pt x="521" y="1251"/>
                  </a:lnTo>
                  <a:lnTo>
                    <a:pt x="521" y="1251"/>
                  </a:lnTo>
                  <a:lnTo>
                    <a:pt x="337" y="1227"/>
                  </a:lnTo>
                  <a:lnTo>
                    <a:pt x="337" y="1227"/>
                  </a:lnTo>
                  <a:lnTo>
                    <a:pt x="337" y="1227"/>
                  </a:lnTo>
                  <a:lnTo>
                    <a:pt x="266" y="1202"/>
                  </a:lnTo>
                  <a:lnTo>
                    <a:pt x="266" y="1202"/>
                  </a:lnTo>
                  <a:lnTo>
                    <a:pt x="266" y="1202"/>
                  </a:lnTo>
                  <a:lnTo>
                    <a:pt x="206" y="1166"/>
                  </a:lnTo>
                  <a:lnTo>
                    <a:pt x="206" y="1166"/>
                  </a:lnTo>
                  <a:lnTo>
                    <a:pt x="206" y="1166"/>
                  </a:lnTo>
                  <a:lnTo>
                    <a:pt x="152" y="1117"/>
                  </a:lnTo>
                  <a:lnTo>
                    <a:pt x="152" y="1117"/>
                  </a:lnTo>
                  <a:lnTo>
                    <a:pt x="152" y="1117"/>
                  </a:lnTo>
                  <a:lnTo>
                    <a:pt x="109" y="1062"/>
                  </a:lnTo>
                  <a:lnTo>
                    <a:pt x="109" y="1062"/>
                  </a:lnTo>
                  <a:lnTo>
                    <a:pt x="109" y="1056"/>
                  </a:lnTo>
                  <a:lnTo>
                    <a:pt x="76" y="989"/>
                  </a:lnTo>
                  <a:lnTo>
                    <a:pt x="76" y="989"/>
                  </a:lnTo>
                  <a:lnTo>
                    <a:pt x="76" y="989"/>
                  </a:lnTo>
                  <a:lnTo>
                    <a:pt x="55" y="916"/>
                  </a:lnTo>
                  <a:lnTo>
                    <a:pt x="55" y="916"/>
                  </a:lnTo>
                  <a:lnTo>
                    <a:pt x="55" y="916"/>
                  </a:lnTo>
                  <a:lnTo>
                    <a:pt x="17" y="739"/>
                  </a:lnTo>
                  <a:lnTo>
                    <a:pt x="17" y="739"/>
                  </a:lnTo>
                  <a:lnTo>
                    <a:pt x="17" y="739"/>
                  </a:lnTo>
                  <a:lnTo>
                    <a:pt x="6" y="525"/>
                  </a:lnTo>
                  <a:lnTo>
                    <a:pt x="6" y="525"/>
                  </a:lnTo>
                  <a:lnTo>
                    <a:pt x="6" y="525"/>
                  </a:lnTo>
                  <a:lnTo>
                    <a:pt x="0" y="0"/>
                  </a:lnTo>
                  <a:lnTo>
                    <a:pt x="6"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69" name="Freeform 145"/>
            <p:cNvSpPr>
              <a:spLocks/>
            </p:cNvSpPr>
            <p:nvPr/>
          </p:nvSpPr>
          <p:spPr bwMode="auto">
            <a:xfrm>
              <a:off x="954" y="1205"/>
              <a:ext cx="7" cy="176"/>
            </a:xfrm>
            <a:custGeom>
              <a:avLst/>
              <a:gdLst/>
              <a:ahLst/>
              <a:cxnLst>
                <a:cxn ang="0">
                  <a:pos x="0" y="262"/>
                </a:cxn>
                <a:cxn ang="0">
                  <a:pos x="10" y="0"/>
                </a:cxn>
                <a:cxn ang="0">
                  <a:pos x="10" y="0"/>
                </a:cxn>
                <a:cxn ang="0">
                  <a:pos x="16" y="0"/>
                </a:cxn>
                <a:cxn ang="0">
                  <a:pos x="16" y="0"/>
                </a:cxn>
                <a:cxn ang="0">
                  <a:pos x="5" y="262"/>
                </a:cxn>
                <a:cxn ang="0">
                  <a:pos x="0" y="262"/>
                </a:cxn>
              </a:cxnLst>
              <a:rect l="0" t="0" r="r" b="b"/>
              <a:pathLst>
                <a:path w="16" h="262">
                  <a:moveTo>
                    <a:pt x="0" y="262"/>
                  </a:moveTo>
                  <a:lnTo>
                    <a:pt x="10" y="0"/>
                  </a:lnTo>
                  <a:lnTo>
                    <a:pt x="10" y="0"/>
                  </a:lnTo>
                  <a:lnTo>
                    <a:pt x="16" y="0"/>
                  </a:lnTo>
                  <a:lnTo>
                    <a:pt x="16" y="0"/>
                  </a:lnTo>
                  <a:lnTo>
                    <a:pt x="5" y="262"/>
                  </a:lnTo>
                  <a:lnTo>
                    <a:pt x="0" y="262"/>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0" name="Freeform 146"/>
            <p:cNvSpPr>
              <a:spLocks/>
            </p:cNvSpPr>
            <p:nvPr/>
          </p:nvSpPr>
          <p:spPr bwMode="auto">
            <a:xfrm>
              <a:off x="429" y="980"/>
              <a:ext cx="538" cy="581"/>
            </a:xfrm>
            <a:custGeom>
              <a:avLst/>
              <a:gdLst/>
              <a:ahLst/>
              <a:cxnLst>
                <a:cxn ang="0">
                  <a:pos x="0" y="0"/>
                </a:cxn>
                <a:cxn ang="0">
                  <a:pos x="5" y="366"/>
                </a:cxn>
                <a:cxn ang="0">
                  <a:pos x="22" y="513"/>
                </a:cxn>
                <a:cxn ang="0">
                  <a:pos x="54" y="641"/>
                </a:cxn>
                <a:cxn ang="0">
                  <a:pos x="81" y="690"/>
                </a:cxn>
                <a:cxn ang="0">
                  <a:pos x="114" y="738"/>
                </a:cxn>
                <a:cxn ang="0">
                  <a:pos x="157" y="775"/>
                </a:cxn>
                <a:cxn ang="0">
                  <a:pos x="206" y="812"/>
                </a:cxn>
                <a:cxn ang="0">
                  <a:pos x="342" y="854"/>
                </a:cxn>
                <a:cxn ang="0">
                  <a:pos x="526" y="867"/>
                </a:cxn>
                <a:cxn ang="0">
                  <a:pos x="716" y="854"/>
                </a:cxn>
                <a:cxn ang="0">
                  <a:pos x="862" y="824"/>
                </a:cxn>
                <a:cxn ang="0">
                  <a:pos x="966" y="763"/>
                </a:cxn>
                <a:cxn ang="0">
                  <a:pos x="1009" y="720"/>
                </a:cxn>
                <a:cxn ang="0">
                  <a:pos x="1041" y="671"/>
                </a:cxn>
                <a:cxn ang="0">
                  <a:pos x="1090" y="555"/>
                </a:cxn>
                <a:cxn ang="0">
                  <a:pos x="1117" y="409"/>
                </a:cxn>
                <a:cxn ang="0">
                  <a:pos x="1128" y="226"/>
                </a:cxn>
                <a:cxn ang="0">
                  <a:pos x="1134" y="12"/>
                </a:cxn>
                <a:cxn ang="0">
                  <a:pos x="0" y="0"/>
                </a:cxn>
              </a:cxnLst>
              <a:rect l="0" t="0" r="r" b="b"/>
              <a:pathLst>
                <a:path w="1134" h="867">
                  <a:moveTo>
                    <a:pt x="0" y="0"/>
                  </a:moveTo>
                  <a:lnTo>
                    <a:pt x="5" y="366"/>
                  </a:lnTo>
                  <a:lnTo>
                    <a:pt x="22" y="513"/>
                  </a:lnTo>
                  <a:lnTo>
                    <a:pt x="54" y="641"/>
                  </a:lnTo>
                  <a:lnTo>
                    <a:pt x="81" y="690"/>
                  </a:lnTo>
                  <a:lnTo>
                    <a:pt x="114" y="738"/>
                  </a:lnTo>
                  <a:lnTo>
                    <a:pt x="157" y="775"/>
                  </a:lnTo>
                  <a:lnTo>
                    <a:pt x="206" y="812"/>
                  </a:lnTo>
                  <a:lnTo>
                    <a:pt x="342" y="854"/>
                  </a:lnTo>
                  <a:lnTo>
                    <a:pt x="526" y="867"/>
                  </a:lnTo>
                  <a:lnTo>
                    <a:pt x="716" y="854"/>
                  </a:lnTo>
                  <a:lnTo>
                    <a:pt x="862" y="824"/>
                  </a:lnTo>
                  <a:lnTo>
                    <a:pt x="966" y="763"/>
                  </a:lnTo>
                  <a:lnTo>
                    <a:pt x="1009" y="720"/>
                  </a:lnTo>
                  <a:lnTo>
                    <a:pt x="1041" y="671"/>
                  </a:lnTo>
                  <a:lnTo>
                    <a:pt x="1090" y="555"/>
                  </a:lnTo>
                  <a:lnTo>
                    <a:pt x="1117" y="409"/>
                  </a:lnTo>
                  <a:lnTo>
                    <a:pt x="1128" y="226"/>
                  </a:lnTo>
                  <a:lnTo>
                    <a:pt x="1134" y="12"/>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1" name="Freeform 147"/>
            <p:cNvSpPr>
              <a:spLocks/>
            </p:cNvSpPr>
            <p:nvPr/>
          </p:nvSpPr>
          <p:spPr bwMode="auto">
            <a:xfrm>
              <a:off x="429" y="980"/>
              <a:ext cx="532" cy="585"/>
            </a:xfrm>
            <a:custGeom>
              <a:avLst/>
              <a:gdLst/>
              <a:ahLst/>
              <a:cxnLst>
                <a:cxn ang="0">
                  <a:pos x="11" y="366"/>
                </a:cxn>
                <a:cxn ang="0">
                  <a:pos x="11" y="366"/>
                </a:cxn>
                <a:cxn ang="0">
                  <a:pos x="27" y="513"/>
                </a:cxn>
                <a:cxn ang="0">
                  <a:pos x="60" y="641"/>
                </a:cxn>
                <a:cxn ang="0">
                  <a:pos x="60" y="641"/>
                </a:cxn>
                <a:cxn ang="0">
                  <a:pos x="87" y="690"/>
                </a:cxn>
                <a:cxn ang="0">
                  <a:pos x="119" y="738"/>
                </a:cxn>
                <a:cxn ang="0">
                  <a:pos x="119" y="738"/>
                </a:cxn>
                <a:cxn ang="0">
                  <a:pos x="163" y="775"/>
                </a:cxn>
                <a:cxn ang="0">
                  <a:pos x="211" y="812"/>
                </a:cxn>
                <a:cxn ang="0">
                  <a:pos x="206" y="812"/>
                </a:cxn>
                <a:cxn ang="0">
                  <a:pos x="342" y="854"/>
                </a:cxn>
                <a:cxn ang="0">
                  <a:pos x="526" y="867"/>
                </a:cxn>
                <a:cxn ang="0">
                  <a:pos x="526" y="867"/>
                </a:cxn>
                <a:cxn ang="0">
                  <a:pos x="716" y="854"/>
                </a:cxn>
                <a:cxn ang="0">
                  <a:pos x="862" y="824"/>
                </a:cxn>
                <a:cxn ang="0">
                  <a:pos x="862" y="824"/>
                </a:cxn>
                <a:cxn ang="0">
                  <a:pos x="966" y="763"/>
                </a:cxn>
                <a:cxn ang="0">
                  <a:pos x="1009" y="720"/>
                </a:cxn>
                <a:cxn ang="0">
                  <a:pos x="1009" y="720"/>
                </a:cxn>
                <a:cxn ang="0">
                  <a:pos x="1041" y="671"/>
                </a:cxn>
                <a:cxn ang="0">
                  <a:pos x="1090" y="555"/>
                </a:cxn>
                <a:cxn ang="0">
                  <a:pos x="1090" y="555"/>
                </a:cxn>
                <a:cxn ang="0">
                  <a:pos x="1117" y="409"/>
                </a:cxn>
                <a:cxn ang="0">
                  <a:pos x="1123" y="409"/>
                </a:cxn>
                <a:cxn ang="0">
                  <a:pos x="1096" y="555"/>
                </a:cxn>
                <a:cxn ang="0">
                  <a:pos x="1047" y="671"/>
                </a:cxn>
                <a:cxn ang="0">
                  <a:pos x="1047" y="677"/>
                </a:cxn>
                <a:cxn ang="0">
                  <a:pos x="1014" y="726"/>
                </a:cxn>
                <a:cxn ang="0">
                  <a:pos x="971" y="769"/>
                </a:cxn>
                <a:cxn ang="0">
                  <a:pos x="966" y="769"/>
                </a:cxn>
                <a:cxn ang="0">
                  <a:pos x="862" y="830"/>
                </a:cxn>
                <a:cxn ang="0">
                  <a:pos x="716" y="860"/>
                </a:cxn>
                <a:cxn ang="0">
                  <a:pos x="716" y="860"/>
                </a:cxn>
                <a:cxn ang="0">
                  <a:pos x="526" y="873"/>
                </a:cxn>
                <a:cxn ang="0">
                  <a:pos x="342" y="860"/>
                </a:cxn>
                <a:cxn ang="0">
                  <a:pos x="342" y="860"/>
                </a:cxn>
                <a:cxn ang="0">
                  <a:pos x="206" y="818"/>
                </a:cxn>
                <a:cxn ang="0">
                  <a:pos x="157" y="781"/>
                </a:cxn>
                <a:cxn ang="0">
                  <a:pos x="157" y="781"/>
                </a:cxn>
                <a:cxn ang="0">
                  <a:pos x="114" y="745"/>
                </a:cxn>
                <a:cxn ang="0">
                  <a:pos x="81" y="696"/>
                </a:cxn>
                <a:cxn ang="0">
                  <a:pos x="81" y="696"/>
                </a:cxn>
                <a:cxn ang="0">
                  <a:pos x="54" y="647"/>
                </a:cxn>
                <a:cxn ang="0">
                  <a:pos x="22" y="513"/>
                </a:cxn>
                <a:cxn ang="0">
                  <a:pos x="22" y="513"/>
                </a:cxn>
                <a:cxn ang="0">
                  <a:pos x="5" y="366"/>
                </a:cxn>
                <a:cxn ang="0">
                  <a:pos x="0" y="0"/>
                </a:cxn>
              </a:cxnLst>
              <a:rect l="0" t="0" r="r" b="b"/>
              <a:pathLst>
                <a:path w="1123" h="873">
                  <a:moveTo>
                    <a:pt x="5" y="0"/>
                  </a:moveTo>
                  <a:lnTo>
                    <a:pt x="11" y="366"/>
                  </a:lnTo>
                  <a:lnTo>
                    <a:pt x="11" y="366"/>
                  </a:lnTo>
                  <a:lnTo>
                    <a:pt x="11" y="366"/>
                  </a:lnTo>
                  <a:lnTo>
                    <a:pt x="27" y="513"/>
                  </a:lnTo>
                  <a:lnTo>
                    <a:pt x="27" y="513"/>
                  </a:lnTo>
                  <a:lnTo>
                    <a:pt x="27" y="513"/>
                  </a:lnTo>
                  <a:lnTo>
                    <a:pt x="60" y="641"/>
                  </a:lnTo>
                  <a:lnTo>
                    <a:pt x="60" y="641"/>
                  </a:lnTo>
                  <a:lnTo>
                    <a:pt x="60" y="641"/>
                  </a:lnTo>
                  <a:lnTo>
                    <a:pt x="87" y="690"/>
                  </a:lnTo>
                  <a:lnTo>
                    <a:pt x="87" y="690"/>
                  </a:lnTo>
                  <a:lnTo>
                    <a:pt x="87" y="690"/>
                  </a:lnTo>
                  <a:lnTo>
                    <a:pt x="119" y="738"/>
                  </a:lnTo>
                  <a:lnTo>
                    <a:pt x="119" y="738"/>
                  </a:lnTo>
                  <a:lnTo>
                    <a:pt x="119" y="738"/>
                  </a:lnTo>
                  <a:lnTo>
                    <a:pt x="163" y="775"/>
                  </a:lnTo>
                  <a:lnTo>
                    <a:pt x="163" y="775"/>
                  </a:lnTo>
                  <a:lnTo>
                    <a:pt x="163" y="775"/>
                  </a:lnTo>
                  <a:lnTo>
                    <a:pt x="211" y="812"/>
                  </a:lnTo>
                  <a:lnTo>
                    <a:pt x="206" y="812"/>
                  </a:lnTo>
                  <a:lnTo>
                    <a:pt x="206" y="812"/>
                  </a:lnTo>
                  <a:lnTo>
                    <a:pt x="342" y="854"/>
                  </a:lnTo>
                  <a:lnTo>
                    <a:pt x="342" y="854"/>
                  </a:lnTo>
                  <a:lnTo>
                    <a:pt x="342" y="854"/>
                  </a:lnTo>
                  <a:lnTo>
                    <a:pt x="526" y="867"/>
                  </a:lnTo>
                  <a:lnTo>
                    <a:pt x="526" y="867"/>
                  </a:lnTo>
                  <a:lnTo>
                    <a:pt x="526" y="867"/>
                  </a:lnTo>
                  <a:lnTo>
                    <a:pt x="716" y="854"/>
                  </a:lnTo>
                  <a:lnTo>
                    <a:pt x="716" y="854"/>
                  </a:lnTo>
                  <a:lnTo>
                    <a:pt x="716" y="854"/>
                  </a:lnTo>
                  <a:lnTo>
                    <a:pt x="862" y="824"/>
                  </a:lnTo>
                  <a:lnTo>
                    <a:pt x="862" y="824"/>
                  </a:lnTo>
                  <a:lnTo>
                    <a:pt x="862" y="824"/>
                  </a:lnTo>
                  <a:lnTo>
                    <a:pt x="966" y="763"/>
                  </a:lnTo>
                  <a:lnTo>
                    <a:pt x="966" y="763"/>
                  </a:lnTo>
                  <a:lnTo>
                    <a:pt x="966" y="763"/>
                  </a:lnTo>
                  <a:lnTo>
                    <a:pt x="1009" y="720"/>
                  </a:lnTo>
                  <a:lnTo>
                    <a:pt x="1009" y="720"/>
                  </a:lnTo>
                  <a:lnTo>
                    <a:pt x="1009" y="720"/>
                  </a:lnTo>
                  <a:lnTo>
                    <a:pt x="1041" y="671"/>
                  </a:lnTo>
                  <a:lnTo>
                    <a:pt x="1041" y="671"/>
                  </a:lnTo>
                  <a:lnTo>
                    <a:pt x="1041" y="671"/>
                  </a:lnTo>
                  <a:lnTo>
                    <a:pt x="1090" y="555"/>
                  </a:lnTo>
                  <a:lnTo>
                    <a:pt x="1090" y="555"/>
                  </a:lnTo>
                  <a:lnTo>
                    <a:pt x="1090" y="555"/>
                  </a:lnTo>
                  <a:lnTo>
                    <a:pt x="1117" y="409"/>
                  </a:lnTo>
                  <a:lnTo>
                    <a:pt x="1117" y="409"/>
                  </a:lnTo>
                  <a:lnTo>
                    <a:pt x="1123" y="409"/>
                  </a:lnTo>
                  <a:lnTo>
                    <a:pt x="1123" y="409"/>
                  </a:lnTo>
                  <a:lnTo>
                    <a:pt x="1096" y="555"/>
                  </a:lnTo>
                  <a:lnTo>
                    <a:pt x="1096" y="555"/>
                  </a:lnTo>
                  <a:lnTo>
                    <a:pt x="1096" y="555"/>
                  </a:lnTo>
                  <a:lnTo>
                    <a:pt x="1047" y="671"/>
                  </a:lnTo>
                  <a:lnTo>
                    <a:pt x="1047" y="671"/>
                  </a:lnTo>
                  <a:lnTo>
                    <a:pt x="1047" y="677"/>
                  </a:lnTo>
                  <a:lnTo>
                    <a:pt x="1014" y="726"/>
                  </a:lnTo>
                  <a:lnTo>
                    <a:pt x="1014" y="726"/>
                  </a:lnTo>
                  <a:lnTo>
                    <a:pt x="1014" y="726"/>
                  </a:lnTo>
                  <a:lnTo>
                    <a:pt x="971" y="769"/>
                  </a:lnTo>
                  <a:lnTo>
                    <a:pt x="971" y="769"/>
                  </a:lnTo>
                  <a:lnTo>
                    <a:pt x="966" y="769"/>
                  </a:lnTo>
                  <a:lnTo>
                    <a:pt x="862" y="830"/>
                  </a:lnTo>
                  <a:lnTo>
                    <a:pt x="862" y="830"/>
                  </a:lnTo>
                  <a:lnTo>
                    <a:pt x="862" y="830"/>
                  </a:lnTo>
                  <a:lnTo>
                    <a:pt x="716" y="860"/>
                  </a:lnTo>
                  <a:lnTo>
                    <a:pt x="716" y="860"/>
                  </a:lnTo>
                  <a:lnTo>
                    <a:pt x="716" y="860"/>
                  </a:lnTo>
                  <a:lnTo>
                    <a:pt x="526" y="873"/>
                  </a:lnTo>
                  <a:lnTo>
                    <a:pt x="526" y="873"/>
                  </a:lnTo>
                  <a:lnTo>
                    <a:pt x="526" y="873"/>
                  </a:lnTo>
                  <a:lnTo>
                    <a:pt x="342" y="860"/>
                  </a:lnTo>
                  <a:lnTo>
                    <a:pt x="342" y="860"/>
                  </a:lnTo>
                  <a:lnTo>
                    <a:pt x="342" y="860"/>
                  </a:lnTo>
                  <a:lnTo>
                    <a:pt x="206" y="818"/>
                  </a:lnTo>
                  <a:lnTo>
                    <a:pt x="206" y="818"/>
                  </a:lnTo>
                  <a:lnTo>
                    <a:pt x="206" y="818"/>
                  </a:lnTo>
                  <a:lnTo>
                    <a:pt x="157" y="781"/>
                  </a:lnTo>
                  <a:lnTo>
                    <a:pt x="157" y="781"/>
                  </a:lnTo>
                  <a:lnTo>
                    <a:pt x="157" y="781"/>
                  </a:lnTo>
                  <a:lnTo>
                    <a:pt x="114" y="745"/>
                  </a:lnTo>
                  <a:lnTo>
                    <a:pt x="114" y="745"/>
                  </a:lnTo>
                  <a:lnTo>
                    <a:pt x="114" y="745"/>
                  </a:lnTo>
                  <a:lnTo>
                    <a:pt x="81" y="696"/>
                  </a:lnTo>
                  <a:lnTo>
                    <a:pt x="81" y="696"/>
                  </a:lnTo>
                  <a:lnTo>
                    <a:pt x="81" y="696"/>
                  </a:lnTo>
                  <a:lnTo>
                    <a:pt x="54" y="647"/>
                  </a:lnTo>
                  <a:lnTo>
                    <a:pt x="54" y="647"/>
                  </a:lnTo>
                  <a:lnTo>
                    <a:pt x="54" y="641"/>
                  </a:lnTo>
                  <a:lnTo>
                    <a:pt x="22" y="513"/>
                  </a:lnTo>
                  <a:lnTo>
                    <a:pt x="22" y="513"/>
                  </a:lnTo>
                  <a:lnTo>
                    <a:pt x="22" y="513"/>
                  </a:lnTo>
                  <a:lnTo>
                    <a:pt x="5" y="366"/>
                  </a:lnTo>
                  <a:lnTo>
                    <a:pt x="5" y="366"/>
                  </a:lnTo>
                  <a:lnTo>
                    <a:pt x="5" y="366"/>
                  </a:lnTo>
                  <a:lnTo>
                    <a:pt x="0" y="0"/>
                  </a:lnTo>
                  <a:lnTo>
                    <a:pt x="5"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2" name="Freeform 148"/>
            <p:cNvSpPr>
              <a:spLocks/>
            </p:cNvSpPr>
            <p:nvPr/>
          </p:nvSpPr>
          <p:spPr bwMode="auto">
            <a:xfrm>
              <a:off x="959" y="1131"/>
              <a:ext cx="8" cy="123"/>
            </a:xfrm>
            <a:custGeom>
              <a:avLst/>
              <a:gdLst/>
              <a:ahLst/>
              <a:cxnLst>
                <a:cxn ang="0">
                  <a:pos x="0" y="183"/>
                </a:cxn>
                <a:cxn ang="0">
                  <a:pos x="11" y="0"/>
                </a:cxn>
                <a:cxn ang="0">
                  <a:pos x="11" y="0"/>
                </a:cxn>
                <a:cxn ang="0">
                  <a:pos x="17" y="0"/>
                </a:cxn>
                <a:cxn ang="0">
                  <a:pos x="17" y="0"/>
                </a:cxn>
                <a:cxn ang="0">
                  <a:pos x="6" y="183"/>
                </a:cxn>
                <a:cxn ang="0">
                  <a:pos x="0" y="183"/>
                </a:cxn>
              </a:cxnLst>
              <a:rect l="0" t="0" r="r" b="b"/>
              <a:pathLst>
                <a:path w="17" h="183">
                  <a:moveTo>
                    <a:pt x="0" y="183"/>
                  </a:moveTo>
                  <a:lnTo>
                    <a:pt x="11" y="0"/>
                  </a:lnTo>
                  <a:lnTo>
                    <a:pt x="11" y="0"/>
                  </a:lnTo>
                  <a:lnTo>
                    <a:pt x="17" y="0"/>
                  </a:lnTo>
                  <a:lnTo>
                    <a:pt x="17" y="0"/>
                  </a:lnTo>
                  <a:lnTo>
                    <a:pt x="6" y="183"/>
                  </a:lnTo>
                  <a:lnTo>
                    <a:pt x="0" y="183"/>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3" name="Freeform 149"/>
            <p:cNvSpPr>
              <a:spLocks/>
            </p:cNvSpPr>
            <p:nvPr/>
          </p:nvSpPr>
          <p:spPr bwMode="auto">
            <a:xfrm>
              <a:off x="964" y="988"/>
              <a:ext cx="5" cy="143"/>
            </a:xfrm>
            <a:custGeom>
              <a:avLst/>
              <a:gdLst/>
              <a:ahLst/>
              <a:cxnLst>
                <a:cxn ang="0">
                  <a:pos x="0" y="214"/>
                </a:cxn>
                <a:cxn ang="0">
                  <a:pos x="6" y="214"/>
                </a:cxn>
                <a:cxn ang="0">
                  <a:pos x="11" y="0"/>
                </a:cxn>
                <a:cxn ang="0">
                  <a:pos x="6" y="0"/>
                </a:cxn>
                <a:cxn ang="0">
                  <a:pos x="0" y="214"/>
                </a:cxn>
              </a:cxnLst>
              <a:rect l="0" t="0" r="r" b="b"/>
              <a:pathLst>
                <a:path w="11" h="214">
                  <a:moveTo>
                    <a:pt x="0" y="214"/>
                  </a:moveTo>
                  <a:lnTo>
                    <a:pt x="6" y="214"/>
                  </a:lnTo>
                  <a:lnTo>
                    <a:pt x="11" y="0"/>
                  </a:lnTo>
                  <a:lnTo>
                    <a:pt x="6" y="0"/>
                  </a:lnTo>
                  <a:lnTo>
                    <a:pt x="0" y="214"/>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4" name="Rectangle 150"/>
            <p:cNvSpPr>
              <a:spLocks noChangeArrowheads="1"/>
            </p:cNvSpPr>
            <p:nvPr/>
          </p:nvSpPr>
          <p:spPr bwMode="auto">
            <a:xfrm>
              <a:off x="696" y="2277"/>
              <a:ext cx="11" cy="12"/>
            </a:xfrm>
            <a:prstGeom prst="rect">
              <a:avLst/>
            </a:prstGeom>
            <a:solidFill>
              <a:schemeClr val="bg2"/>
            </a:solidFill>
            <a:ln w="9525">
              <a:solidFill>
                <a:srgbClr val="787878"/>
              </a:solidFill>
              <a:miter lim="800000"/>
              <a:headEnd/>
              <a:tailEnd/>
            </a:ln>
          </p:spPr>
          <p:txBody>
            <a:bodyPr/>
            <a:lstStyle/>
            <a:p>
              <a:endParaRPr lang="de-CH">
                <a:latin typeface="+mn-lt"/>
              </a:endParaRPr>
            </a:p>
          </p:txBody>
        </p:sp>
        <p:sp>
          <p:nvSpPr>
            <p:cNvPr id="538775" name="Freeform 151"/>
            <p:cNvSpPr>
              <a:spLocks/>
            </p:cNvSpPr>
            <p:nvPr/>
          </p:nvSpPr>
          <p:spPr bwMode="auto">
            <a:xfrm>
              <a:off x="696" y="2269"/>
              <a:ext cx="11" cy="16"/>
            </a:xfrm>
            <a:custGeom>
              <a:avLst/>
              <a:gdLst/>
              <a:ahLst/>
              <a:cxnLst>
                <a:cxn ang="0">
                  <a:pos x="11" y="24"/>
                </a:cxn>
                <a:cxn ang="0">
                  <a:pos x="16" y="24"/>
                </a:cxn>
                <a:cxn ang="0">
                  <a:pos x="22" y="12"/>
                </a:cxn>
                <a:cxn ang="0">
                  <a:pos x="16" y="6"/>
                </a:cxn>
                <a:cxn ang="0">
                  <a:pos x="11" y="0"/>
                </a:cxn>
                <a:cxn ang="0">
                  <a:pos x="0" y="6"/>
                </a:cxn>
                <a:cxn ang="0">
                  <a:pos x="0" y="12"/>
                </a:cxn>
                <a:cxn ang="0">
                  <a:pos x="0" y="24"/>
                </a:cxn>
                <a:cxn ang="0">
                  <a:pos x="11" y="24"/>
                </a:cxn>
              </a:cxnLst>
              <a:rect l="0" t="0" r="r" b="b"/>
              <a:pathLst>
                <a:path w="22" h="24">
                  <a:moveTo>
                    <a:pt x="11" y="24"/>
                  </a:moveTo>
                  <a:lnTo>
                    <a:pt x="16" y="24"/>
                  </a:lnTo>
                  <a:lnTo>
                    <a:pt x="22" y="12"/>
                  </a:lnTo>
                  <a:lnTo>
                    <a:pt x="16" y="6"/>
                  </a:lnTo>
                  <a:lnTo>
                    <a:pt x="11" y="0"/>
                  </a:lnTo>
                  <a:lnTo>
                    <a:pt x="0" y="6"/>
                  </a:lnTo>
                  <a:lnTo>
                    <a:pt x="0" y="12"/>
                  </a:lnTo>
                  <a:lnTo>
                    <a:pt x="0" y="24"/>
                  </a:lnTo>
                  <a:lnTo>
                    <a:pt x="11" y="24"/>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6" name="Freeform 152"/>
            <p:cNvSpPr>
              <a:spLocks/>
            </p:cNvSpPr>
            <p:nvPr/>
          </p:nvSpPr>
          <p:spPr bwMode="auto">
            <a:xfrm>
              <a:off x="684" y="2281"/>
              <a:ext cx="33" cy="82"/>
            </a:xfrm>
            <a:custGeom>
              <a:avLst/>
              <a:gdLst/>
              <a:ahLst/>
              <a:cxnLst>
                <a:cxn ang="0">
                  <a:pos x="38" y="12"/>
                </a:cxn>
                <a:cxn ang="0">
                  <a:pos x="70" y="0"/>
                </a:cxn>
                <a:cxn ang="0">
                  <a:pos x="70" y="0"/>
                </a:cxn>
                <a:cxn ang="0">
                  <a:pos x="70" y="0"/>
                </a:cxn>
                <a:cxn ang="0">
                  <a:pos x="38" y="122"/>
                </a:cxn>
                <a:cxn ang="0">
                  <a:pos x="32" y="122"/>
                </a:cxn>
                <a:cxn ang="0">
                  <a:pos x="32" y="122"/>
                </a:cxn>
                <a:cxn ang="0">
                  <a:pos x="0" y="0"/>
                </a:cxn>
                <a:cxn ang="0">
                  <a:pos x="0" y="0"/>
                </a:cxn>
                <a:cxn ang="0">
                  <a:pos x="5" y="0"/>
                </a:cxn>
                <a:cxn ang="0">
                  <a:pos x="5" y="0"/>
                </a:cxn>
                <a:cxn ang="0">
                  <a:pos x="38" y="122"/>
                </a:cxn>
                <a:cxn ang="0">
                  <a:pos x="32" y="122"/>
                </a:cxn>
                <a:cxn ang="0">
                  <a:pos x="32" y="122"/>
                </a:cxn>
                <a:cxn ang="0">
                  <a:pos x="65" y="0"/>
                </a:cxn>
                <a:cxn ang="0">
                  <a:pos x="70" y="0"/>
                </a:cxn>
                <a:cxn ang="0">
                  <a:pos x="70" y="6"/>
                </a:cxn>
                <a:cxn ang="0">
                  <a:pos x="38" y="19"/>
                </a:cxn>
                <a:cxn ang="0">
                  <a:pos x="38" y="12"/>
                </a:cxn>
              </a:cxnLst>
              <a:rect l="0" t="0" r="r" b="b"/>
              <a:pathLst>
                <a:path w="70" h="122">
                  <a:moveTo>
                    <a:pt x="38" y="12"/>
                  </a:moveTo>
                  <a:lnTo>
                    <a:pt x="70" y="0"/>
                  </a:lnTo>
                  <a:lnTo>
                    <a:pt x="70" y="0"/>
                  </a:lnTo>
                  <a:lnTo>
                    <a:pt x="70" y="0"/>
                  </a:lnTo>
                  <a:lnTo>
                    <a:pt x="38" y="122"/>
                  </a:lnTo>
                  <a:lnTo>
                    <a:pt x="32" y="122"/>
                  </a:lnTo>
                  <a:lnTo>
                    <a:pt x="32" y="122"/>
                  </a:lnTo>
                  <a:lnTo>
                    <a:pt x="0" y="0"/>
                  </a:lnTo>
                  <a:lnTo>
                    <a:pt x="0" y="0"/>
                  </a:lnTo>
                  <a:lnTo>
                    <a:pt x="5" y="0"/>
                  </a:lnTo>
                  <a:lnTo>
                    <a:pt x="5" y="0"/>
                  </a:lnTo>
                  <a:lnTo>
                    <a:pt x="38" y="122"/>
                  </a:lnTo>
                  <a:lnTo>
                    <a:pt x="32" y="122"/>
                  </a:lnTo>
                  <a:lnTo>
                    <a:pt x="32" y="122"/>
                  </a:lnTo>
                  <a:lnTo>
                    <a:pt x="65" y="0"/>
                  </a:lnTo>
                  <a:lnTo>
                    <a:pt x="70" y="0"/>
                  </a:lnTo>
                  <a:lnTo>
                    <a:pt x="70" y="6"/>
                  </a:lnTo>
                  <a:lnTo>
                    <a:pt x="38" y="19"/>
                  </a:lnTo>
                  <a:lnTo>
                    <a:pt x="38" y="12"/>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7" name="Freeform 153"/>
            <p:cNvSpPr>
              <a:spLocks/>
            </p:cNvSpPr>
            <p:nvPr/>
          </p:nvSpPr>
          <p:spPr bwMode="auto">
            <a:xfrm>
              <a:off x="686" y="2281"/>
              <a:ext cx="16" cy="13"/>
            </a:xfrm>
            <a:custGeom>
              <a:avLst/>
              <a:gdLst/>
              <a:ahLst/>
              <a:cxnLst>
                <a:cxn ang="0">
                  <a:pos x="0" y="0"/>
                </a:cxn>
                <a:cxn ang="0">
                  <a:pos x="33" y="12"/>
                </a:cxn>
                <a:cxn ang="0">
                  <a:pos x="33" y="19"/>
                </a:cxn>
                <a:cxn ang="0">
                  <a:pos x="33" y="19"/>
                </a:cxn>
                <a:cxn ang="0">
                  <a:pos x="33" y="19"/>
                </a:cxn>
                <a:cxn ang="0">
                  <a:pos x="0" y="6"/>
                </a:cxn>
                <a:cxn ang="0">
                  <a:pos x="0" y="0"/>
                </a:cxn>
              </a:cxnLst>
              <a:rect l="0" t="0" r="r" b="b"/>
              <a:pathLst>
                <a:path w="33" h="19">
                  <a:moveTo>
                    <a:pt x="0" y="0"/>
                  </a:moveTo>
                  <a:lnTo>
                    <a:pt x="33" y="12"/>
                  </a:lnTo>
                  <a:lnTo>
                    <a:pt x="33" y="19"/>
                  </a:lnTo>
                  <a:lnTo>
                    <a:pt x="33" y="19"/>
                  </a:lnTo>
                  <a:lnTo>
                    <a:pt x="33" y="19"/>
                  </a:lnTo>
                  <a:lnTo>
                    <a:pt x="0" y="6"/>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8" name="Freeform 154"/>
            <p:cNvSpPr>
              <a:spLocks/>
            </p:cNvSpPr>
            <p:nvPr/>
          </p:nvSpPr>
          <p:spPr bwMode="auto">
            <a:xfrm>
              <a:off x="686" y="2281"/>
              <a:ext cx="31" cy="82"/>
            </a:xfrm>
            <a:custGeom>
              <a:avLst/>
              <a:gdLst/>
              <a:ahLst/>
              <a:cxnLst>
                <a:cxn ang="0">
                  <a:pos x="33" y="12"/>
                </a:cxn>
                <a:cxn ang="0">
                  <a:pos x="65" y="0"/>
                </a:cxn>
                <a:cxn ang="0">
                  <a:pos x="33" y="122"/>
                </a:cxn>
                <a:cxn ang="0">
                  <a:pos x="0" y="0"/>
                </a:cxn>
                <a:cxn ang="0">
                  <a:pos x="33" y="12"/>
                </a:cxn>
              </a:cxnLst>
              <a:rect l="0" t="0" r="r" b="b"/>
              <a:pathLst>
                <a:path w="65" h="122">
                  <a:moveTo>
                    <a:pt x="33" y="12"/>
                  </a:moveTo>
                  <a:lnTo>
                    <a:pt x="65" y="0"/>
                  </a:lnTo>
                  <a:lnTo>
                    <a:pt x="33" y="122"/>
                  </a:lnTo>
                  <a:lnTo>
                    <a:pt x="0" y="0"/>
                  </a:lnTo>
                  <a:lnTo>
                    <a:pt x="33" y="12"/>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79" name="Rectangle 155"/>
            <p:cNvSpPr>
              <a:spLocks noChangeArrowheads="1"/>
            </p:cNvSpPr>
            <p:nvPr/>
          </p:nvSpPr>
          <p:spPr bwMode="auto">
            <a:xfrm>
              <a:off x="691" y="775"/>
              <a:ext cx="11" cy="8"/>
            </a:xfrm>
            <a:prstGeom prst="rect">
              <a:avLst/>
            </a:prstGeom>
            <a:solidFill>
              <a:schemeClr val="bg2"/>
            </a:solidFill>
            <a:ln w="9525">
              <a:noFill/>
              <a:miter lim="800000"/>
              <a:headEnd/>
              <a:tailEnd/>
            </a:ln>
          </p:spPr>
          <p:txBody>
            <a:bodyPr/>
            <a:lstStyle/>
            <a:p>
              <a:endParaRPr lang="de-CH">
                <a:latin typeface="+mn-lt"/>
              </a:endParaRPr>
            </a:p>
          </p:txBody>
        </p:sp>
        <p:sp>
          <p:nvSpPr>
            <p:cNvPr id="538780" name="Rectangle 156"/>
            <p:cNvSpPr>
              <a:spLocks noChangeArrowheads="1"/>
            </p:cNvSpPr>
            <p:nvPr/>
          </p:nvSpPr>
          <p:spPr bwMode="auto">
            <a:xfrm>
              <a:off x="696" y="2277"/>
              <a:ext cx="11" cy="8"/>
            </a:xfrm>
            <a:prstGeom prst="rect">
              <a:avLst/>
            </a:prstGeom>
            <a:solidFill>
              <a:schemeClr val="bg2"/>
            </a:solidFill>
            <a:ln w="9525">
              <a:solidFill>
                <a:srgbClr val="787878"/>
              </a:solidFill>
              <a:miter lim="800000"/>
              <a:headEnd/>
              <a:tailEnd/>
            </a:ln>
          </p:spPr>
          <p:txBody>
            <a:bodyPr/>
            <a:lstStyle/>
            <a:p>
              <a:endParaRPr lang="de-CH">
                <a:latin typeface="+mn-lt"/>
              </a:endParaRPr>
            </a:p>
          </p:txBody>
        </p:sp>
        <p:sp>
          <p:nvSpPr>
            <p:cNvPr id="538781" name="Rectangle 157"/>
            <p:cNvSpPr>
              <a:spLocks noChangeArrowheads="1"/>
            </p:cNvSpPr>
            <p:nvPr/>
          </p:nvSpPr>
          <p:spPr bwMode="auto">
            <a:xfrm>
              <a:off x="642" y="1347"/>
              <a:ext cx="75" cy="165"/>
            </a:xfrm>
            <a:prstGeom prst="rect">
              <a:avLst/>
            </a:prstGeom>
            <a:solidFill>
              <a:schemeClr val="bg2"/>
            </a:solidFill>
            <a:ln w="9525">
              <a:noFill/>
              <a:miter lim="800000"/>
              <a:headEnd/>
              <a:tailEnd/>
            </a:ln>
          </p:spPr>
          <p:txBody>
            <a:bodyPr wrap="none" lIns="0" tIns="0" rIns="0" bIns="0">
              <a:spAutoFit/>
            </a:bodyPr>
            <a:lstStyle/>
            <a:p>
              <a:pPr eaLnBrk="0" hangingPunct="0"/>
              <a:r>
                <a:rPr lang="en-US" sz="1700" b="1">
                  <a:solidFill>
                    <a:srgbClr val="787878"/>
                  </a:solidFill>
                  <a:latin typeface="+mn-lt"/>
                </a:rPr>
                <a:t>I</a:t>
              </a:r>
              <a:endParaRPr lang="en-US">
                <a:solidFill>
                  <a:srgbClr val="787878"/>
                </a:solidFill>
                <a:latin typeface="+mn-lt"/>
              </a:endParaRPr>
            </a:p>
          </p:txBody>
        </p:sp>
        <p:sp>
          <p:nvSpPr>
            <p:cNvPr id="538782" name="Rectangle 158"/>
            <p:cNvSpPr>
              <a:spLocks noChangeArrowheads="1"/>
            </p:cNvSpPr>
            <p:nvPr/>
          </p:nvSpPr>
          <p:spPr bwMode="auto">
            <a:xfrm>
              <a:off x="606" y="1626"/>
              <a:ext cx="170" cy="107"/>
            </a:xfrm>
            <a:prstGeom prst="rect">
              <a:avLst/>
            </a:prstGeom>
            <a:solidFill>
              <a:schemeClr val="bg2"/>
            </a:solidFill>
            <a:ln w="9525">
              <a:noFill/>
              <a:miter lim="800000"/>
              <a:headEnd/>
              <a:tailEnd/>
            </a:ln>
          </p:spPr>
          <p:txBody>
            <a:bodyPr/>
            <a:lstStyle/>
            <a:p>
              <a:endParaRPr lang="de-CH">
                <a:latin typeface="+mn-lt"/>
              </a:endParaRPr>
            </a:p>
          </p:txBody>
        </p:sp>
        <p:sp>
          <p:nvSpPr>
            <p:cNvPr id="538783" name="Rectangle 159"/>
            <p:cNvSpPr>
              <a:spLocks noChangeArrowheads="1"/>
            </p:cNvSpPr>
            <p:nvPr/>
          </p:nvSpPr>
          <p:spPr bwMode="auto">
            <a:xfrm>
              <a:off x="628" y="1606"/>
              <a:ext cx="131" cy="233"/>
            </a:xfrm>
            <a:prstGeom prst="rect">
              <a:avLst/>
            </a:prstGeom>
            <a:solidFill>
              <a:schemeClr val="bg2"/>
            </a:solidFill>
            <a:ln w="9525">
              <a:noFill/>
              <a:miter lim="800000"/>
              <a:headEnd/>
              <a:tailEnd/>
            </a:ln>
          </p:spPr>
          <p:txBody>
            <a:bodyPr wrap="none" lIns="0" tIns="0" rIns="0" bIns="0">
              <a:spAutoFit/>
            </a:bodyPr>
            <a:lstStyle/>
            <a:p>
              <a:pPr eaLnBrk="0" hangingPunct="0"/>
              <a:r>
                <a:rPr lang="en-US" b="1">
                  <a:solidFill>
                    <a:srgbClr val="787878"/>
                  </a:solidFill>
                  <a:latin typeface="+mn-lt"/>
                </a:rPr>
                <a:t>V</a:t>
              </a:r>
              <a:endParaRPr lang="en-US">
                <a:solidFill>
                  <a:srgbClr val="787878"/>
                </a:solidFill>
                <a:latin typeface="+mn-lt"/>
              </a:endParaRPr>
            </a:p>
          </p:txBody>
        </p:sp>
        <p:sp>
          <p:nvSpPr>
            <p:cNvPr id="538784" name="Freeform 160"/>
            <p:cNvSpPr>
              <a:spLocks/>
            </p:cNvSpPr>
            <p:nvPr/>
          </p:nvSpPr>
          <p:spPr bwMode="auto">
            <a:xfrm>
              <a:off x="429" y="1025"/>
              <a:ext cx="535" cy="278"/>
            </a:xfrm>
            <a:custGeom>
              <a:avLst/>
              <a:gdLst/>
              <a:ahLst/>
              <a:cxnLst>
                <a:cxn ang="0">
                  <a:pos x="0" y="0"/>
                </a:cxn>
                <a:cxn ang="0">
                  <a:pos x="0" y="177"/>
                </a:cxn>
                <a:cxn ang="0">
                  <a:pos x="16" y="244"/>
                </a:cxn>
                <a:cxn ang="0">
                  <a:pos x="49" y="305"/>
                </a:cxn>
                <a:cxn ang="0">
                  <a:pos x="108" y="354"/>
                </a:cxn>
                <a:cxn ang="0">
                  <a:pos x="206" y="391"/>
                </a:cxn>
                <a:cxn ang="0">
                  <a:pos x="342" y="409"/>
                </a:cxn>
                <a:cxn ang="0">
                  <a:pos x="526" y="415"/>
                </a:cxn>
                <a:cxn ang="0">
                  <a:pos x="711" y="409"/>
                </a:cxn>
                <a:cxn ang="0">
                  <a:pos x="857" y="397"/>
                </a:cxn>
                <a:cxn ang="0">
                  <a:pos x="966" y="366"/>
                </a:cxn>
                <a:cxn ang="0">
                  <a:pos x="1041" y="324"/>
                </a:cxn>
                <a:cxn ang="0">
                  <a:pos x="1090" y="269"/>
                </a:cxn>
                <a:cxn ang="0">
                  <a:pos x="1117" y="196"/>
                </a:cxn>
                <a:cxn ang="0">
                  <a:pos x="1128" y="110"/>
                </a:cxn>
                <a:cxn ang="0">
                  <a:pos x="1128" y="6"/>
                </a:cxn>
                <a:cxn ang="0">
                  <a:pos x="0" y="0"/>
                </a:cxn>
              </a:cxnLst>
              <a:rect l="0" t="0" r="r" b="b"/>
              <a:pathLst>
                <a:path w="1128" h="415">
                  <a:moveTo>
                    <a:pt x="0" y="0"/>
                  </a:moveTo>
                  <a:lnTo>
                    <a:pt x="0" y="177"/>
                  </a:lnTo>
                  <a:lnTo>
                    <a:pt x="16" y="244"/>
                  </a:lnTo>
                  <a:lnTo>
                    <a:pt x="49" y="305"/>
                  </a:lnTo>
                  <a:lnTo>
                    <a:pt x="108" y="354"/>
                  </a:lnTo>
                  <a:lnTo>
                    <a:pt x="206" y="391"/>
                  </a:lnTo>
                  <a:lnTo>
                    <a:pt x="342" y="409"/>
                  </a:lnTo>
                  <a:lnTo>
                    <a:pt x="526" y="415"/>
                  </a:lnTo>
                  <a:lnTo>
                    <a:pt x="711" y="409"/>
                  </a:lnTo>
                  <a:lnTo>
                    <a:pt x="857" y="397"/>
                  </a:lnTo>
                  <a:lnTo>
                    <a:pt x="966" y="366"/>
                  </a:lnTo>
                  <a:lnTo>
                    <a:pt x="1041" y="324"/>
                  </a:lnTo>
                  <a:lnTo>
                    <a:pt x="1090" y="269"/>
                  </a:lnTo>
                  <a:lnTo>
                    <a:pt x="1117" y="196"/>
                  </a:lnTo>
                  <a:lnTo>
                    <a:pt x="1128" y="110"/>
                  </a:lnTo>
                  <a:lnTo>
                    <a:pt x="1128" y="6"/>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85" name="Freeform 161"/>
            <p:cNvSpPr>
              <a:spLocks/>
            </p:cNvSpPr>
            <p:nvPr/>
          </p:nvSpPr>
          <p:spPr bwMode="auto">
            <a:xfrm>
              <a:off x="429" y="1025"/>
              <a:ext cx="532" cy="282"/>
            </a:xfrm>
            <a:custGeom>
              <a:avLst/>
              <a:gdLst/>
              <a:ahLst/>
              <a:cxnLst>
                <a:cxn ang="0">
                  <a:pos x="5" y="177"/>
                </a:cxn>
                <a:cxn ang="0">
                  <a:pos x="5" y="177"/>
                </a:cxn>
                <a:cxn ang="0">
                  <a:pos x="22" y="244"/>
                </a:cxn>
                <a:cxn ang="0">
                  <a:pos x="54" y="305"/>
                </a:cxn>
                <a:cxn ang="0">
                  <a:pos x="54" y="305"/>
                </a:cxn>
                <a:cxn ang="0">
                  <a:pos x="108" y="354"/>
                </a:cxn>
                <a:cxn ang="0">
                  <a:pos x="206" y="391"/>
                </a:cxn>
                <a:cxn ang="0">
                  <a:pos x="206" y="391"/>
                </a:cxn>
                <a:cxn ang="0">
                  <a:pos x="342" y="409"/>
                </a:cxn>
                <a:cxn ang="0">
                  <a:pos x="526" y="415"/>
                </a:cxn>
                <a:cxn ang="0">
                  <a:pos x="526" y="415"/>
                </a:cxn>
                <a:cxn ang="0">
                  <a:pos x="711" y="409"/>
                </a:cxn>
                <a:cxn ang="0">
                  <a:pos x="857" y="397"/>
                </a:cxn>
                <a:cxn ang="0">
                  <a:pos x="857" y="397"/>
                </a:cxn>
                <a:cxn ang="0">
                  <a:pos x="966" y="366"/>
                </a:cxn>
                <a:cxn ang="0">
                  <a:pos x="1041" y="324"/>
                </a:cxn>
                <a:cxn ang="0">
                  <a:pos x="1041" y="324"/>
                </a:cxn>
                <a:cxn ang="0">
                  <a:pos x="1090" y="269"/>
                </a:cxn>
                <a:cxn ang="0">
                  <a:pos x="1117" y="196"/>
                </a:cxn>
                <a:cxn ang="0">
                  <a:pos x="1123" y="196"/>
                </a:cxn>
                <a:cxn ang="0">
                  <a:pos x="1096" y="269"/>
                </a:cxn>
                <a:cxn ang="0">
                  <a:pos x="1096" y="275"/>
                </a:cxn>
                <a:cxn ang="0">
                  <a:pos x="1047" y="330"/>
                </a:cxn>
                <a:cxn ang="0">
                  <a:pos x="966" y="372"/>
                </a:cxn>
                <a:cxn ang="0">
                  <a:pos x="966" y="372"/>
                </a:cxn>
                <a:cxn ang="0">
                  <a:pos x="857" y="403"/>
                </a:cxn>
                <a:cxn ang="0">
                  <a:pos x="711" y="415"/>
                </a:cxn>
                <a:cxn ang="0">
                  <a:pos x="711" y="415"/>
                </a:cxn>
                <a:cxn ang="0">
                  <a:pos x="526" y="421"/>
                </a:cxn>
                <a:cxn ang="0">
                  <a:pos x="342" y="415"/>
                </a:cxn>
                <a:cxn ang="0">
                  <a:pos x="342" y="415"/>
                </a:cxn>
                <a:cxn ang="0">
                  <a:pos x="206" y="397"/>
                </a:cxn>
                <a:cxn ang="0">
                  <a:pos x="108" y="360"/>
                </a:cxn>
                <a:cxn ang="0">
                  <a:pos x="108" y="360"/>
                </a:cxn>
                <a:cxn ang="0">
                  <a:pos x="49" y="311"/>
                </a:cxn>
                <a:cxn ang="0">
                  <a:pos x="16" y="250"/>
                </a:cxn>
                <a:cxn ang="0">
                  <a:pos x="16" y="244"/>
                </a:cxn>
                <a:cxn ang="0">
                  <a:pos x="0" y="177"/>
                </a:cxn>
                <a:cxn ang="0">
                  <a:pos x="0" y="0"/>
                </a:cxn>
              </a:cxnLst>
              <a:rect l="0" t="0" r="r" b="b"/>
              <a:pathLst>
                <a:path w="1123" h="421">
                  <a:moveTo>
                    <a:pt x="5" y="0"/>
                  </a:moveTo>
                  <a:lnTo>
                    <a:pt x="5" y="177"/>
                  </a:lnTo>
                  <a:lnTo>
                    <a:pt x="5" y="177"/>
                  </a:lnTo>
                  <a:lnTo>
                    <a:pt x="5" y="177"/>
                  </a:lnTo>
                  <a:lnTo>
                    <a:pt x="22" y="244"/>
                  </a:lnTo>
                  <a:lnTo>
                    <a:pt x="22" y="244"/>
                  </a:lnTo>
                  <a:lnTo>
                    <a:pt x="22" y="244"/>
                  </a:lnTo>
                  <a:lnTo>
                    <a:pt x="54" y="305"/>
                  </a:lnTo>
                  <a:lnTo>
                    <a:pt x="54" y="305"/>
                  </a:lnTo>
                  <a:lnTo>
                    <a:pt x="54" y="305"/>
                  </a:lnTo>
                  <a:lnTo>
                    <a:pt x="114" y="354"/>
                  </a:lnTo>
                  <a:lnTo>
                    <a:pt x="108" y="354"/>
                  </a:lnTo>
                  <a:lnTo>
                    <a:pt x="108" y="354"/>
                  </a:lnTo>
                  <a:lnTo>
                    <a:pt x="206" y="391"/>
                  </a:lnTo>
                  <a:lnTo>
                    <a:pt x="206" y="391"/>
                  </a:lnTo>
                  <a:lnTo>
                    <a:pt x="206" y="391"/>
                  </a:lnTo>
                  <a:lnTo>
                    <a:pt x="342" y="409"/>
                  </a:lnTo>
                  <a:lnTo>
                    <a:pt x="342" y="409"/>
                  </a:lnTo>
                  <a:lnTo>
                    <a:pt x="342" y="409"/>
                  </a:lnTo>
                  <a:lnTo>
                    <a:pt x="526" y="415"/>
                  </a:lnTo>
                  <a:lnTo>
                    <a:pt x="526" y="415"/>
                  </a:lnTo>
                  <a:lnTo>
                    <a:pt x="526" y="415"/>
                  </a:lnTo>
                  <a:lnTo>
                    <a:pt x="711" y="409"/>
                  </a:lnTo>
                  <a:lnTo>
                    <a:pt x="711" y="409"/>
                  </a:lnTo>
                  <a:lnTo>
                    <a:pt x="711" y="409"/>
                  </a:lnTo>
                  <a:lnTo>
                    <a:pt x="857" y="397"/>
                  </a:lnTo>
                  <a:lnTo>
                    <a:pt x="857" y="397"/>
                  </a:lnTo>
                  <a:lnTo>
                    <a:pt x="857" y="397"/>
                  </a:lnTo>
                  <a:lnTo>
                    <a:pt x="966" y="366"/>
                  </a:lnTo>
                  <a:lnTo>
                    <a:pt x="966" y="366"/>
                  </a:lnTo>
                  <a:lnTo>
                    <a:pt x="966" y="366"/>
                  </a:lnTo>
                  <a:lnTo>
                    <a:pt x="1041" y="324"/>
                  </a:lnTo>
                  <a:lnTo>
                    <a:pt x="1041" y="324"/>
                  </a:lnTo>
                  <a:lnTo>
                    <a:pt x="1041" y="324"/>
                  </a:lnTo>
                  <a:lnTo>
                    <a:pt x="1090" y="269"/>
                  </a:lnTo>
                  <a:lnTo>
                    <a:pt x="1090" y="269"/>
                  </a:lnTo>
                  <a:lnTo>
                    <a:pt x="1090" y="269"/>
                  </a:lnTo>
                  <a:lnTo>
                    <a:pt x="1117" y="196"/>
                  </a:lnTo>
                  <a:lnTo>
                    <a:pt x="1117" y="196"/>
                  </a:lnTo>
                  <a:lnTo>
                    <a:pt x="1123" y="196"/>
                  </a:lnTo>
                  <a:lnTo>
                    <a:pt x="1123" y="196"/>
                  </a:lnTo>
                  <a:lnTo>
                    <a:pt x="1096" y="269"/>
                  </a:lnTo>
                  <a:lnTo>
                    <a:pt x="1096" y="269"/>
                  </a:lnTo>
                  <a:lnTo>
                    <a:pt x="1096" y="275"/>
                  </a:lnTo>
                  <a:lnTo>
                    <a:pt x="1047" y="330"/>
                  </a:lnTo>
                  <a:lnTo>
                    <a:pt x="1047" y="330"/>
                  </a:lnTo>
                  <a:lnTo>
                    <a:pt x="1041" y="330"/>
                  </a:lnTo>
                  <a:lnTo>
                    <a:pt x="966" y="372"/>
                  </a:lnTo>
                  <a:lnTo>
                    <a:pt x="966" y="372"/>
                  </a:lnTo>
                  <a:lnTo>
                    <a:pt x="966" y="372"/>
                  </a:lnTo>
                  <a:lnTo>
                    <a:pt x="857" y="403"/>
                  </a:lnTo>
                  <a:lnTo>
                    <a:pt x="857" y="403"/>
                  </a:lnTo>
                  <a:lnTo>
                    <a:pt x="857" y="403"/>
                  </a:lnTo>
                  <a:lnTo>
                    <a:pt x="711" y="415"/>
                  </a:lnTo>
                  <a:lnTo>
                    <a:pt x="711" y="415"/>
                  </a:lnTo>
                  <a:lnTo>
                    <a:pt x="711" y="415"/>
                  </a:lnTo>
                  <a:lnTo>
                    <a:pt x="526" y="421"/>
                  </a:lnTo>
                  <a:lnTo>
                    <a:pt x="526" y="421"/>
                  </a:lnTo>
                  <a:lnTo>
                    <a:pt x="526" y="421"/>
                  </a:lnTo>
                  <a:lnTo>
                    <a:pt x="342" y="415"/>
                  </a:lnTo>
                  <a:lnTo>
                    <a:pt x="342" y="415"/>
                  </a:lnTo>
                  <a:lnTo>
                    <a:pt x="342" y="415"/>
                  </a:lnTo>
                  <a:lnTo>
                    <a:pt x="206" y="397"/>
                  </a:lnTo>
                  <a:lnTo>
                    <a:pt x="206" y="397"/>
                  </a:lnTo>
                  <a:lnTo>
                    <a:pt x="206" y="397"/>
                  </a:lnTo>
                  <a:lnTo>
                    <a:pt x="108" y="360"/>
                  </a:lnTo>
                  <a:lnTo>
                    <a:pt x="108" y="360"/>
                  </a:lnTo>
                  <a:lnTo>
                    <a:pt x="108" y="360"/>
                  </a:lnTo>
                  <a:lnTo>
                    <a:pt x="49" y="311"/>
                  </a:lnTo>
                  <a:lnTo>
                    <a:pt x="49" y="311"/>
                  </a:lnTo>
                  <a:lnTo>
                    <a:pt x="49" y="311"/>
                  </a:lnTo>
                  <a:lnTo>
                    <a:pt x="16" y="250"/>
                  </a:lnTo>
                  <a:lnTo>
                    <a:pt x="16" y="250"/>
                  </a:lnTo>
                  <a:lnTo>
                    <a:pt x="16" y="244"/>
                  </a:lnTo>
                  <a:lnTo>
                    <a:pt x="0" y="177"/>
                  </a:lnTo>
                  <a:lnTo>
                    <a:pt x="0" y="177"/>
                  </a:lnTo>
                  <a:lnTo>
                    <a:pt x="0" y="177"/>
                  </a:lnTo>
                  <a:lnTo>
                    <a:pt x="0" y="0"/>
                  </a:lnTo>
                  <a:lnTo>
                    <a:pt x="5"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86" name="Freeform 162"/>
            <p:cNvSpPr>
              <a:spLocks/>
            </p:cNvSpPr>
            <p:nvPr/>
          </p:nvSpPr>
          <p:spPr bwMode="auto">
            <a:xfrm>
              <a:off x="959" y="1098"/>
              <a:ext cx="8" cy="58"/>
            </a:xfrm>
            <a:custGeom>
              <a:avLst/>
              <a:gdLst/>
              <a:ahLst/>
              <a:cxnLst>
                <a:cxn ang="0">
                  <a:pos x="0" y="86"/>
                </a:cxn>
                <a:cxn ang="0">
                  <a:pos x="11" y="0"/>
                </a:cxn>
                <a:cxn ang="0">
                  <a:pos x="11" y="0"/>
                </a:cxn>
                <a:cxn ang="0">
                  <a:pos x="17" y="0"/>
                </a:cxn>
                <a:cxn ang="0">
                  <a:pos x="17" y="0"/>
                </a:cxn>
                <a:cxn ang="0">
                  <a:pos x="6" y="86"/>
                </a:cxn>
                <a:cxn ang="0">
                  <a:pos x="0" y="86"/>
                </a:cxn>
              </a:cxnLst>
              <a:rect l="0" t="0" r="r" b="b"/>
              <a:pathLst>
                <a:path w="17" h="86">
                  <a:moveTo>
                    <a:pt x="0" y="86"/>
                  </a:moveTo>
                  <a:lnTo>
                    <a:pt x="11" y="0"/>
                  </a:lnTo>
                  <a:lnTo>
                    <a:pt x="11" y="0"/>
                  </a:lnTo>
                  <a:lnTo>
                    <a:pt x="17" y="0"/>
                  </a:lnTo>
                  <a:lnTo>
                    <a:pt x="17" y="0"/>
                  </a:lnTo>
                  <a:lnTo>
                    <a:pt x="6" y="86"/>
                  </a:lnTo>
                  <a:lnTo>
                    <a:pt x="0" y="86"/>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87" name="Rectangle 163"/>
            <p:cNvSpPr>
              <a:spLocks noChangeArrowheads="1"/>
            </p:cNvSpPr>
            <p:nvPr/>
          </p:nvSpPr>
          <p:spPr bwMode="auto">
            <a:xfrm>
              <a:off x="964" y="1029"/>
              <a:ext cx="3" cy="69"/>
            </a:xfrm>
            <a:prstGeom prst="rect">
              <a:avLst/>
            </a:prstGeom>
            <a:solidFill>
              <a:schemeClr val="bg2"/>
            </a:solidFill>
            <a:ln w="9525">
              <a:solidFill>
                <a:srgbClr val="787878"/>
              </a:solidFill>
              <a:miter lim="800000"/>
              <a:headEnd/>
              <a:tailEnd/>
            </a:ln>
          </p:spPr>
          <p:txBody>
            <a:bodyPr/>
            <a:lstStyle/>
            <a:p>
              <a:endParaRPr lang="de-CH">
                <a:latin typeface="+mn-lt"/>
              </a:endParaRPr>
            </a:p>
          </p:txBody>
        </p:sp>
        <p:sp>
          <p:nvSpPr>
            <p:cNvPr id="538788" name="Rectangle 164"/>
            <p:cNvSpPr>
              <a:spLocks noChangeArrowheads="1"/>
            </p:cNvSpPr>
            <p:nvPr/>
          </p:nvSpPr>
          <p:spPr bwMode="auto">
            <a:xfrm>
              <a:off x="527" y="1160"/>
              <a:ext cx="339" cy="90"/>
            </a:xfrm>
            <a:prstGeom prst="rect">
              <a:avLst/>
            </a:prstGeom>
            <a:solidFill>
              <a:schemeClr val="bg2"/>
            </a:solidFill>
            <a:ln w="9525">
              <a:noFill/>
              <a:miter lim="800000"/>
              <a:headEnd/>
              <a:tailEnd/>
            </a:ln>
          </p:spPr>
          <p:txBody>
            <a:bodyPr/>
            <a:lstStyle/>
            <a:p>
              <a:endParaRPr lang="de-CH">
                <a:latin typeface="+mn-lt"/>
              </a:endParaRPr>
            </a:p>
          </p:txBody>
        </p:sp>
        <p:sp>
          <p:nvSpPr>
            <p:cNvPr id="538789" name="Rectangle 165"/>
            <p:cNvSpPr>
              <a:spLocks noChangeArrowheads="1"/>
            </p:cNvSpPr>
            <p:nvPr/>
          </p:nvSpPr>
          <p:spPr bwMode="auto">
            <a:xfrm>
              <a:off x="618" y="1135"/>
              <a:ext cx="86" cy="165"/>
            </a:xfrm>
            <a:prstGeom prst="rect">
              <a:avLst/>
            </a:prstGeom>
            <a:solidFill>
              <a:schemeClr val="bg2"/>
            </a:solidFill>
            <a:ln w="9525">
              <a:noFill/>
              <a:miter lim="800000"/>
              <a:headEnd/>
              <a:tailEnd/>
            </a:ln>
          </p:spPr>
          <p:txBody>
            <a:bodyPr wrap="none" lIns="0" tIns="0" rIns="0" bIns="0">
              <a:spAutoFit/>
            </a:bodyPr>
            <a:lstStyle/>
            <a:p>
              <a:pPr eaLnBrk="0" hangingPunct="0"/>
              <a:r>
                <a:rPr lang="en-US" sz="1700" b="1" dirty="0" smtClean="0">
                  <a:solidFill>
                    <a:srgbClr val="787878"/>
                  </a:solidFill>
                  <a:latin typeface="+mn-lt"/>
                </a:rPr>
                <a:t>E</a:t>
              </a:r>
              <a:endParaRPr lang="en-US" dirty="0">
                <a:solidFill>
                  <a:srgbClr val="787878"/>
                </a:solidFill>
                <a:latin typeface="+mn-lt"/>
              </a:endParaRPr>
            </a:p>
          </p:txBody>
        </p:sp>
        <p:sp>
          <p:nvSpPr>
            <p:cNvPr id="538790" name="Freeform 166"/>
            <p:cNvSpPr>
              <a:spLocks/>
            </p:cNvSpPr>
            <p:nvPr/>
          </p:nvSpPr>
          <p:spPr bwMode="auto">
            <a:xfrm>
              <a:off x="429" y="861"/>
              <a:ext cx="538" cy="249"/>
            </a:xfrm>
            <a:custGeom>
              <a:avLst/>
              <a:gdLst/>
              <a:ahLst/>
              <a:cxnLst>
                <a:cxn ang="0">
                  <a:pos x="97" y="0"/>
                </a:cxn>
                <a:cxn ang="0">
                  <a:pos x="60" y="13"/>
                </a:cxn>
                <a:cxn ang="0">
                  <a:pos x="27" y="31"/>
                </a:cxn>
                <a:cxn ang="0">
                  <a:pos x="5" y="67"/>
                </a:cxn>
                <a:cxn ang="0">
                  <a:pos x="0" y="110"/>
                </a:cxn>
                <a:cxn ang="0">
                  <a:pos x="0" y="183"/>
                </a:cxn>
                <a:cxn ang="0">
                  <a:pos x="0" y="263"/>
                </a:cxn>
                <a:cxn ang="0">
                  <a:pos x="5" y="305"/>
                </a:cxn>
                <a:cxn ang="0">
                  <a:pos x="27"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67"/>
                </a:cxn>
                <a:cxn ang="0">
                  <a:pos x="1101" y="31"/>
                </a:cxn>
                <a:cxn ang="0">
                  <a:pos x="1074" y="13"/>
                </a:cxn>
                <a:cxn ang="0">
                  <a:pos x="1036" y="0"/>
                </a:cxn>
                <a:cxn ang="0">
                  <a:pos x="564" y="0"/>
                </a:cxn>
                <a:cxn ang="0">
                  <a:pos x="97" y="0"/>
                </a:cxn>
              </a:cxnLst>
              <a:rect l="0" t="0" r="r" b="b"/>
              <a:pathLst>
                <a:path w="1134" h="372">
                  <a:moveTo>
                    <a:pt x="97" y="0"/>
                  </a:moveTo>
                  <a:lnTo>
                    <a:pt x="60" y="13"/>
                  </a:lnTo>
                  <a:lnTo>
                    <a:pt x="27" y="31"/>
                  </a:lnTo>
                  <a:lnTo>
                    <a:pt x="5" y="67"/>
                  </a:lnTo>
                  <a:lnTo>
                    <a:pt x="0" y="110"/>
                  </a:lnTo>
                  <a:lnTo>
                    <a:pt x="0" y="183"/>
                  </a:lnTo>
                  <a:lnTo>
                    <a:pt x="0" y="263"/>
                  </a:lnTo>
                  <a:lnTo>
                    <a:pt x="5" y="305"/>
                  </a:lnTo>
                  <a:lnTo>
                    <a:pt x="27" y="336"/>
                  </a:lnTo>
                  <a:lnTo>
                    <a:pt x="60" y="360"/>
                  </a:lnTo>
                  <a:lnTo>
                    <a:pt x="97" y="372"/>
                  </a:lnTo>
                  <a:lnTo>
                    <a:pt x="564" y="372"/>
                  </a:lnTo>
                  <a:lnTo>
                    <a:pt x="1036" y="372"/>
                  </a:lnTo>
                  <a:lnTo>
                    <a:pt x="1074" y="360"/>
                  </a:lnTo>
                  <a:lnTo>
                    <a:pt x="1101" y="336"/>
                  </a:lnTo>
                  <a:lnTo>
                    <a:pt x="1123" y="305"/>
                  </a:lnTo>
                  <a:lnTo>
                    <a:pt x="1134" y="263"/>
                  </a:lnTo>
                  <a:lnTo>
                    <a:pt x="1134" y="183"/>
                  </a:lnTo>
                  <a:lnTo>
                    <a:pt x="1134" y="110"/>
                  </a:lnTo>
                  <a:lnTo>
                    <a:pt x="1123" y="67"/>
                  </a:lnTo>
                  <a:lnTo>
                    <a:pt x="1101" y="31"/>
                  </a:lnTo>
                  <a:lnTo>
                    <a:pt x="1074" y="13"/>
                  </a:lnTo>
                  <a:lnTo>
                    <a:pt x="1036" y="0"/>
                  </a:lnTo>
                  <a:lnTo>
                    <a:pt x="564" y="0"/>
                  </a:lnTo>
                  <a:lnTo>
                    <a:pt x="97"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91" name="Freeform 167"/>
            <p:cNvSpPr>
              <a:spLocks/>
            </p:cNvSpPr>
            <p:nvPr/>
          </p:nvSpPr>
          <p:spPr bwMode="auto">
            <a:xfrm>
              <a:off x="429" y="861"/>
              <a:ext cx="540" cy="254"/>
            </a:xfrm>
            <a:custGeom>
              <a:avLst/>
              <a:gdLst/>
              <a:ahLst/>
              <a:cxnLst>
                <a:cxn ang="0">
                  <a:pos x="60" y="19"/>
                </a:cxn>
                <a:cxn ang="0">
                  <a:pos x="32" y="37"/>
                </a:cxn>
                <a:cxn ang="0">
                  <a:pos x="11" y="67"/>
                </a:cxn>
                <a:cxn ang="0">
                  <a:pos x="5" y="110"/>
                </a:cxn>
                <a:cxn ang="0">
                  <a:pos x="5" y="183"/>
                </a:cxn>
                <a:cxn ang="0">
                  <a:pos x="5" y="263"/>
                </a:cxn>
                <a:cxn ang="0">
                  <a:pos x="11" y="305"/>
                </a:cxn>
                <a:cxn ang="0">
                  <a:pos x="32"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74"/>
                </a:cxn>
                <a:cxn ang="0">
                  <a:pos x="1101" y="37"/>
                </a:cxn>
                <a:cxn ang="0">
                  <a:pos x="1074" y="19"/>
                </a:cxn>
                <a:cxn ang="0">
                  <a:pos x="1036" y="6"/>
                </a:cxn>
                <a:cxn ang="0">
                  <a:pos x="564" y="6"/>
                </a:cxn>
                <a:cxn ang="0">
                  <a:pos x="97" y="6"/>
                </a:cxn>
                <a:cxn ang="0">
                  <a:pos x="564" y="0"/>
                </a:cxn>
                <a:cxn ang="0">
                  <a:pos x="1036" y="0"/>
                </a:cxn>
                <a:cxn ang="0">
                  <a:pos x="1074" y="13"/>
                </a:cxn>
                <a:cxn ang="0">
                  <a:pos x="1107" y="31"/>
                </a:cxn>
                <a:cxn ang="0">
                  <a:pos x="1128" y="67"/>
                </a:cxn>
                <a:cxn ang="0">
                  <a:pos x="1139" y="110"/>
                </a:cxn>
                <a:cxn ang="0">
                  <a:pos x="1139" y="183"/>
                </a:cxn>
                <a:cxn ang="0">
                  <a:pos x="1139" y="263"/>
                </a:cxn>
                <a:cxn ang="0">
                  <a:pos x="1128" y="305"/>
                </a:cxn>
                <a:cxn ang="0">
                  <a:pos x="1107" y="342"/>
                </a:cxn>
                <a:cxn ang="0">
                  <a:pos x="1079" y="366"/>
                </a:cxn>
                <a:cxn ang="0">
                  <a:pos x="1036" y="379"/>
                </a:cxn>
                <a:cxn ang="0">
                  <a:pos x="564" y="379"/>
                </a:cxn>
                <a:cxn ang="0">
                  <a:pos x="97" y="379"/>
                </a:cxn>
                <a:cxn ang="0">
                  <a:pos x="60" y="366"/>
                </a:cxn>
                <a:cxn ang="0">
                  <a:pos x="27" y="342"/>
                </a:cxn>
                <a:cxn ang="0">
                  <a:pos x="5" y="311"/>
                </a:cxn>
                <a:cxn ang="0">
                  <a:pos x="0" y="263"/>
                </a:cxn>
                <a:cxn ang="0">
                  <a:pos x="0" y="183"/>
                </a:cxn>
                <a:cxn ang="0">
                  <a:pos x="0" y="110"/>
                </a:cxn>
                <a:cxn ang="0">
                  <a:pos x="5" y="67"/>
                </a:cxn>
                <a:cxn ang="0">
                  <a:pos x="27" y="31"/>
                </a:cxn>
                <a:cxn ang="0">
                  <a:pos x="60" y="13"/>
                </a:cxn>
                <a:cxn ang="0">
                  <a:pos x="97" y="0"/>
                </a:cxn>
              </a:cxnLst>
              <a:rect l="0" t="0" r="r" b="b"/>
              <a:pathLst>
                <a:path w="1139" h="379">
                  <a:moveTo>
                    <a:pt x="97" y="6"/>
                  </a:moveTo>
                  <a:lnTo>
                    <a:pt x="60" y="19"/>
                  </a:lnTo>
                  <a:lnTo>
                    <a:pt x="60" y="19"/>
                  </a:lnTo>
                  <a:lnTo>
                    <a:pt x="60" y="19"/>
                  </a:lnTo>
                  <a:lnTo>
                    <a:pt x="27" y="37"/>
                  </a:lnTo>
                  <a:lnTo>
                    <a:pt x="32" y="37"/>
                  </a:lnTo>
                  <a:lnTo>
                    <a:pt x="32" y="37"/>
                  </a:lnTo>
                  <a:lnTo>
                    <a:pt x="11" y="74"/>
                  </a:lnTo>
                  <a:lnTo>
                    <a:pt x="11" y="67"/>
                  </a:lnTo>
                  <a:lnTo>
                    <a:pt x="11" y="67"/>
                  </a:lnTo>
                  <a:lnTo>
                    <a:pt x="5" y="110"/>
                  </a:lnTo>
                  <a:lnTo>
                    <a:pt x="5" y="110"/>
                  </a:lnTo>
                  <a:lnTo>
                    <a:pt x="5" y="110"/>
                  </a:lnTo>
                  <a:lnTo>
                    <a:pt x="5" y="183"/>
                  </a:lnTo>
                  <a:lnTo>
                    <a:pt x="5" y="183"/>
                  </a:lnTo>
                  <a:lnTo>
                    <a:pt x="5" y="183"/>
                  </a:lnTo>
                  <a:lnTo>
                    <a:pt x="5" y="263"/>
                  </a:lnTo>
                  <a:lnTo>
                    <a:pt x="5" y="263"/>
                  </a:lnTo>
                  <a:lnTo>
                    <a:pt x="5" y="263"/>
                  </a:lnTo>
                  <a:lnTo>
                    <a:pt x="11" y="305"/>
                  </a:lnTo>
                  <a:lnTo>
                    <a:pt x="11" y="305"/>
                  </a:lnTo>
                  <a:lnTo>
                    <a:pt x="11" y="305"/>
                  </a:lnTo>
                  <a:lnTo>
                    <a:pt x="32" y="336"/>
                  </a:lnTo>
                  <a:lnTo>
                    <a:pt x="32" y="336"/>
                  </a:lnTo>
                  <a:lnTo>
                    <a:pt x="32" y="336"/>
                  </a:lnTo>
                  <a:lnTo>
                    <a:pt x="65" y="360"/>
                  </a:lnTo>
                  <a:lnTo>
                    <a:pt x="60" y="360"/>
                  </a:lnTo>
                  <a:lnTo>
                    <a:pt x="60" y="360"/>
                  </a:lnTo>
                  <a:lnTo>
                    <a:pt x="97" y="372"/>
                  </a:lnTo>
                  <a:lnTo>
                    <a:pt x="97" y="372"/>
                  </a:lnTo>
                  <a:lnTo>
                    <a:pt x="97" y="372"/>
                  </a:lnTo>
                  <a:lnTo>
                    <a:pt x="564" y="372"/>
                  </a:lnTo>
                  <a:lnTo>
                    <a:pt x="564" y="372"/>
                  </a:lnTo>
                  <a:lnTo>
                    <a:pt x="564" y="372"/>
                  </a:lnTo>
                  <a:lnTo>
                    <a:pt x="1036" y="372"/>
                  </a:lnTo>
                  <a:lnTo>
                    <a:pt x="1036" y="372"/>
                  </a:lnTo>
                  <a:lnTo>
                    <a:pt x="1036" y="372"/>
                  </a:lnTo>
                  <a:lnTo>
                    <a:pt x="1074" y="360"/>
                  </a:lnTo>
                  <a:lnTo>
                    <a:pt x="1074" y="360"/>
                  </a:lnTo>
                  <a:lnTo>
                    <a:pt x="1074" y="360"/>
                  </a:lnTo>
                  <a:lnTo>
                    <a:pt x="1101" y="336"/>
                  </a:lnTo>
                  <a:lnTo>
                    <a:pt x="1101" y="336"/>
                  </a:lnTo>
                  <a:lnTo>
                    <a:pt x="1101" y="336"/>
                  </a:lnTo>
                  <a:lnTo>
                    <a:pt x="1123" y="305"/>
                  </a:lnTo>
                  <a:lnTo>
                    <a:pt x="1123" y="305"/>
                  </a:lnTo>
                  <a:lnTo>
                    <a:pt x="1123" y="305"/>
                  </a:lnTo>
                  <a:lnTo>
                    <a:pt x="1134" y="263"/>
                  </a:lnTo>
                  <a:lnTo>
                    <a:pt x="1134" y="263"/>
                  </a:lnTo>
                  <a:lnTo>
                    <a:pt x="1134" y="263"/>
                  </a:lnTo>
                  <a:lnTo>
                    <a:pt x="1134" y="183"/>
                  </a:lnTo>
                  <a:lnTo>
                    <a:pt x="1134" y="183"/>
                  </a:lnTo>
                  <a:lnTo>
                    <a:pt x="1134" y="183"/>
                  </a:lnTo>
                  <a:lnTo>
                    <a:pt x="1134" y="110"/>
                  </a:lnTo>
                  <a:lnTo>
                    <a:pt x="1134" y="110"/>
                  </a:lnTo>
                  <a:lnTo>
                    <a:pt x="1134" y="110"/>
                  </a:lnTo>
                  <a:lnTo>
                    <a:pt x="1123" y="67"/>
                  </a:lnTo>
                  <a:lnTo>
                    <a:pt x="1123" y="74"/>
                  </a:lnTo>
                  <a:lnTo>
                    <a:pt x="1123" y="74"/>
                  </a:lnTo>
                  <a:lnTo>
                    <a:pt x="1101" y="37"/>
                  </a:lnTo>
                  <a:lnTo>
                    <a:pt x="1101" y="37"/>
                  </a:lnTo>
                  <a:lnTo>
                    <a:pt x="1101" y="37"/>
                  </a:lnTo>
                  <a:lnTo>
                    <a:pt x="1074" y="19"/>
                  </a:lnTo>
                  <a:lnTo>
                    <a:pt x="1074" y="19"/>
                  </a:lnTo>
                  <a:lnTo>
                    <a:pt x="1074" y="19"/>
                  </a:lnTo>
                  <a:lnTo>
                    <a:pt x="1036" y="6"/>
                  </a:lnTo>
                  <a:lnTo>
                    <a:pt x="1036" y="6"/>
                  </a:lnTo>
                  <a:lnTo>
                    <a:pt x="1036" y="6"/>
                  </a:lnTo>
                  <a:lnTo>
                    <a:pt x="564" y="6"/>
                  </a:lnTo>
                  <a:lnTo>
                    <a:pt x="564" y="6"/>
                  </a:lnTo>
                  <a:lnTo>
                    <a:pt x="564" y="6"/>
                  </a:lnTo>
                  <a:lnTo>
                    <a:pt x="97" y="6"/>
                  </a:lnTo>
                  <a:lnTo>
                    <a:pt x="97" y="6"/>
                  </a:lnTo>
                  <a:lnTo>
                    <a:pt x="97" y="0"/>
                  </a:lnTo>
                  <a:lnTo>
                    <a:pt x="97" y="0"/>
                  </a:lnTo>
                  <a:lnTo>
                    <a:pt x="564" y="0"/>
                  </a:lnTo>
                  <a:lnTo>
                    <a:pt x="564" y="0"/>
                  </a:lnTo>
                  <a:lnTo>
                    <a:pt x="564" y="0"/>
                  </a:lnTo>
                  <a:lnTo>
                    <a:pt x="1036" y="0"/>
                  </a:lnTo>
                  <a:lnTo>
                    <a:pt x="1036" y="0"/>
                  </a:lnTo>
                  <a:lnTo>
                    <a:pt x="1036" y="0"/>
                  </a:lnTo>
                  <a:lnTo>
                    <a:pt x="1074" y="13"/>
                  </a:lnTo>
                  <a:lnTo>
                    <a:pt x="1074" y="13"/>
                  </a:lnTo>
                  <a:lnTo>
                    <a:pt x="1079" y="13"/>
                  </a:lnTo>
                  <a:lnTo>
                    <a:pt x="1107" y="31"/>
                  </a:lnTo>
                  <a:lnTo>
                    <a:pt x="1107" y="31"/>
                  </a:lnTo>
                  <a:lnTo>
                    <a:pt x="1107" y="31"/>
                  </a:lnTo>
                  <a:lnTo>
                    <a:pt x="1128" y="67"/>
                  </a:lnTo>
                  <a:lnTo>
                    <a:pt x="1128" y="67"/>
                  </a:lnTo>
                  <a:lnTo>
                    <a:pt x="1128" y="67"/>
                  </a:lnTo>
                  <a:lnTo>
                    <a:pt x="1139" y="110"/>
                  </a:lnTo>
                  <a:lnTo>
                    <a:pt x="1139" y="110"/>
                  </a:lnTo>
                  <a:lnTo>
                    <a:pt x="1139" y="110"/>
                  </a:lnTo>
                  <a:lnTo>
                    <a:pt x="1139" y="183"/>
                  </a:lnTo>
                  <a:lnTo>
                    <a:pt x="1139" y="183"/>
                  </a:lnTo>
                  <a:lnTo>
                    <a:pt x="1139" y="183"/>
                  </a:lnTo>
                  <a:lnTo>
                    <a:pt x="1139" y="263"/>
                  </a:lnTo>
                  <a:lnTo>
                    <a:pt x="1139" y="263"/>
                  </a:lnTo>
                  <a:lnTo>
                    <a:pt x="1139" y="263"/>
                  </a:lnTo>
                  <a:lnTo>
                    <a:pt x="1128" y="305"/>
                  </a:lnTo>
                  <a:lnTo>
                    <a:pt x="1128" y="305"/>
                  </a:lnTo>
                  <a:lnTo>
                    <a:pt x="1128" y="311"/>
                  </a:lnTo>
                  <a:lnTo>
                    <a:pt x="1107" y="342"/>
                  </a:lnTo>
                  <a:lnTo>
                    <a:pt x="1107" y="342"/>
                  </a:lnTo>
                  <a:lnTo>
                    <a:pt x="1107" y="342"/>
                  </a:lnTo>
                  <a:lnTo>
                    <a:pt x="1079" y="366"/>
                  </a:lnTo>
                  <a:lnTo>
                    <a:pt x="1079" y="366"/>
                  </a:lnTo>
                  <a:lnTo>
                    <a:pt x="1074" y="366"/>
                  </a:lnTo>
                  <a:lnTo>
                    <a:pt x="1036" y="379"/>
                  </a:lnTo>
                  <a:lnTo>
                    <a:pt x="1036" y="379"/>
                  </a:lnTo>
                  <a:lnTo>
                    <a:pt x="1036" y="379"/>
                  </a:lnTo>
                  <a:lnTo>
                    <a:pt x="564" y="379"/>
                  </a:lnTo>
                  <a:lnTo>
                    <a:pt x="564" y="379"/>
                  </a:lnTo>
                  <a:lnTo>
                    <a:pt x="564" y="379"/>
                  </a:lnTo>
                  <a:lnTo>
                    <a:pt x="97" y="379"/>
                  </a:lnTo>
                  <a:lnTo>
                    <a:pt x="97" y="379"/>
                  </a:lnTo>
                  <a:lnTo>
                    <a:pt x="97" y="379"/>
                  </a:lnTo>
                  <a:lnTo>
                    <a:pt x="60" y="366"/>
                  </a:lnTo>
                  <a:lnTo>
                    <a:pt x="60" y="366"/>
                  </a:lnTo>
                  <a:lnTo>
                    <a:pt x="60" y="366"/>
                  </a:lnTo>
                  <a:lnTo>
                    <a:pt x="27" y="342"/>
                  </a:lnTo>
                  <a:lnTo>
                    <a:pt x="27" y="342"/>
                  </a:lnTo>
                  <a:lnTo>
                    <a:pt x="27" y="342"/>
                  </a:lnTo>
                  <a:lnTo>
                    <a:pt x="5" y="311"/>
                  </a:lnTo>
                  <a:lnTo>
                    <a:pt x="5" y="311"/>
                  </a:lnTo>
                  <a:lnTo>
                    <a:pt x="5" y="305"/>
                  </a:lnTo>
                  <a:lnTo>
                    <a:pt x="0" y="263"/>
                  </a:lnTo>
                  <a:lnTo>
                    <a:pt x="0" y="263"/>
                  </a:lnTo>
                  <a:lnTo>
                    <a:pt x="0" y="263"/>
                  </a:lnTo>
                  <a:lnTo>
                    <a:pt x="0" y="183"/>
                  </a:lnTo>
                  <a:lnTo>
                    <a:pt x="0" y="183"/>
                  </a:lnTo>
                  <a:lnTo>
                    <a:pt x="0" y="183"/>
                  </a:lnTo>
                  <a:lnTo>
                    <a:pt x="0" y="110"/>
                  </a:lnTo>
                  <a:lnTo>
                    <a:pt x="0" y="110"/>
                  </a:lnTo>
                  <a:lnTo>
                    <a:pt x="0" y="110"/>
                  </a:lnTo>
                  <a:lnTo>
                    <a:pt x="5" y="67"/>
                  </a:lnTo>
                  <a:lnTo>
                    <a:pt x="5" y="67"/>
                  </a:lnTo>
                  <a:lnTo>
                    <a:pt x="5" y="67"/>
                  </a:lnTo>
                  <a:lnTo>
                    <a:pt x="27" y="31"/>
                  </a:lnTo>
                  <a:lnTo>
                    <a:pt x="27" y="31"/>
                  </a:lnTo>
                  <a:lnTo>
                    <a:pt x="27" y="31"/>
                  </a:lnTo>
                  <a:lnTo>
                    <a:pt x="60" y="13"/>
                  </a:lnTo>
                  <a:lnTo>
                    <a:pt x="60" y="13"/>
                  </a:lnTo>
                  <a:lnTo>
                    <a:pt x="60" y="13"/>
                  </a:lnTo>
                  <a:lnTo>
                    <a:pt x="97" y="0"/>
                  </a:lnTo>
                  <a:lnTo>
                    <a:pt x="97" y="6"/>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92" name="Rectangle 168"/>
            <p:cNvSpPr>
              <a:spLocks noChangeArrowheads="1"/>
            </p:cNvSpPr>
            <p:nvPr/>
          </p:nvSpPr>
          <p:spPr bwMode="auto">
            <a:xfrm>
              <a:off x="611" y="911"/>
              <a:ext cx="134" cy="233"/>
            </a:xfrm>
            <a:prstGeom prst="rect">
              <a:avLst/>
            </a:prstGeom>
            <a:solidFill>
              <a:schemeClr val="bg2"/>
            </a:solidFill>
            <a:ln w="9525">
              <a:noFill/>
              <a:miter lim="800000"/>
              <a:headEnd/>
              <a:tailEnd/>
            </a:ln>
          </p:spPr>
          <p:txBody>
            <a:bodyPr wrap="none" lIns="0" tIns="0" rIns="0" bIns="0">
              <a:spAutoFit/>
            </a:bodyPr>
            <a:lstStyle/>
            <a:p>
              <a:pPr eaLnBrk="0" hangingPunct="0"/>
              <a:r>
                <a:rPr lang="en-US" b="1">
                  <a:solidFill>
                    <a:srgbClr val="787878"/>
                  </a:solidFill>
                  <a:latin typeface="+mn-lt"/>
                </a:rPr>
                <a:t>S</a:t>
              </a:r>
              <a:endParaRPr lang="en-US">
                <a:solidFill>
                  <a:srgbClr val="787878"/>
                </a:solidFill>
                <a:latin typeface="+mn-lt"/>
              </a:endParaRPr>
            </a:p>
          </p:txBody>
        </p:sp>
        <p:sp>
          <p:nvSpPr>
            <p:cNvPr id="538793" name="Rectangle 169"/>
            <p:cNvSpPr>
              <a:spLocks noChangeArrowheads="1"/>
            </p:cNvSpPr>
            <p:nvPr/>
          </p:nvSpPr>
          <p:spPr bwMode="auto">
            <a:xfrm>
              <a:off x="633" y="1853"/>
              <a:ext cx="132" cy="233"/>
            </a:xfrm>
            <a:prstGeom prst="rect">
              <a:avLst/>
            </a:prstGeom>
            <a:solidFill>
              <a:schemeClr val="bg2"/>
            </a:solidFill>
            <a:ln w="9525">
              <a:noFill/>
              <a:miter lim="800000"/>
              <a:headEnd/>
              <a:tailEnd/>
            </a:ln>
          </p:spPr>
          <p:txBody>
            <a:bodyPr wrap="none" lIns="0" tIns="0" rIns="0" bIns="0">
              <a:spAutoFit/>
            </a:bodyPr>
            <a:lstStyle/>
            <a:p>
              <a:pPr eaLnBrk="0" hangingPunct="0"/>
              <a:r>
                <a:rPr lang="en-US" b="1">
                  <a:solidFill>
                    <a:srgbClr val="787878"/>
                  </a:solidFill>
                  <a:latin typeface="+mn-lt"/>
                </a:rPr>
                <a:t>G</a:t>
              </a:r>
              <a:endParaRPr lang="en-US">
                <a:solidFill>
                  <a:srgbClr val="787878"/>
                </a:solidFill>
                <a:latin typeface="+mn-lt"/>
              </a:endParaRPr>
            </a:p>
          </p:txBody>
        </p:sp>
      </p:grpSp>
      <p:grpSp>
        <p:nvGrpSpPr>
          <p:cNvPr id="8" name="Group 170"/>
          <p:cNvGrpSpPr>
            <a:grpSpLocks/>
          </p:cNvGrpSpPr>
          <p:nvPr/>
        </p:nvGrpSpPr>
        <p:grpSpPr bwMode="auto">
          <a:xfrm>
            <a:off x="2687638" y="1865313"/>
            <a:ext cx="857250" cy="2520950"/>
            <a:chOff x="429" y="775"/>
            <a:chExt cx="540" cy="1588"/>
          </a:xfrm>
        </p:grpSpPr>
        <p:sp>
          <p:nvSpPr>
            <p:cNvPr id="538795" name="Freeform 171"/>
            <p:cNvSpPr>
              <a:spLocks/>
            </p:cNvSpPr>
            <p:nvPr/>
          </p:nvSpPr>
          <p:spPr bwMode="auto">
            <a:xfrm>
              <a:off x="691" y="783"/>
              <a:ext cx="16" cy="1494"/>
            </a:xfrm>
            <a:custGeom>
              <a:avLst/>
              <a:gdLst/>
              <a:ahLst/>
              <a:cxnLst>
                <a:cxn ang="0">
                  <a:pos x="22" y="0"/>
                </a:cxn>
                <a:cxn ang="0">
                  <a:pos x="0" y="0"/>
                </a:cxn>
                <a:cxn ang="0">
                  <a:pos x="11" y="2227"/>
                </a:cxn>
                <a:cxn ang="0">
                  <a:pos x="33" y="2227"/>
                </a:cxn>
                <a:cxn ang="0">
                  <a:pos x="22" y="0"/>
                </a:cxn>
              </a:cxnLst>
              <a:rect l="0" t="0" r="r" b="b"/>
              <a:pathLst>
                <a:path w="33" h="2227">
                  <a:moveTo>
                    <a:pt x="22" y="0"/>
                  </a:moveTo>
                  <a:lnTo>
                    <a:pt x="0" y="0"/>
                  </a:lnTo>
                  <a:lnTo>
                    <a:pt x="11" y="2227"/>
                  </a:lnTo>
                  <a:lnTo>
                    <a:pt x="33" y="2227"/>
                  </a:lnTo>
                  <a:lnTo>
                    <a:pt x="22"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96" name="Freeform 172"/>
            <p:cNvSpPr>
              <a:spLocks/>
            </p:cNvSpPr>
            <p:nvPr/>
          </p:nvSpPr>
          <p:spPr bwMode="auto">
            <a:xfrm>
              <a:off x="430" y="1015"/>
              <a:ext cx="532" cy="1106"/>
            </a:xfrm>
            <a:custGeom>
              <a:avLst/>
              <a:gdLst/>
              <a:ahLst/>
              <a:cxnLst>
                <a:cxn ang="0">
                  <a:pos x="0" y="0"/>
                </a:cxn>
                <a:cxn ang="0">
                  <a:pos x="5" y="690"/>
                </a:cxn>
                <a:cxn ang="0">
                  <a:pos x="21" y="978"/>
                </a:cxn>
                <a:cxn ang="0">
                  <a:pos x="53" y="1212"/>
                </a:cxn>
                <a:cxn ang="0">
                  <a:pos x="80" y="1314"/>
                </a:cxn>
                <a:cxn ang="0">
                  <a:pos x="112" y="1398"/>
                </a:cxn>
                <a:cxn ang="0">
                  <a:pos x="155" y="1476"/>
                </a:cxn>
                <a:cxn ang="0">
                  <a:pos x="208" y="1536"/>
                </a:cxn>
                <a:cxn ang="0">
                  <a:pos x="267" y="1584"/>
                </a:cxn>
                <a:cxn ang="0">
                  <a:pos x="342" y="1620"/>
                </a:cxn>
                <a:cxn ang="0">
                  <a:pos x="427" y="1644"/>
                </a:cxn>
                <a:cxn ang="0">
                  <a:pos x="523" y="1650"/>
                </a:cxn>
                <a:cxn ang="0">
                  <a:pos x="625" y="1644"/>
                </a:cxn>
                <a:cxn ang="0">
                  <a:pos x="710" y="1626"/>
                </a:cxn>
                <a:cxn ang="0">
                  <a:pos x="785" y="1602"/>
                </a:cxn>
                <a:cxn ang="0">
                  <a:pos x="854" y="1560"/>
                </a:cxn>
                <a:cxn ang="0">
                  <a:pos x="913" y="1506"/>
                </a:cxn>
                <a:cxn ang="0">
                  <a:pos x="961" y="1446"/>
                </a:cxn>
                <a:cxn ang="0">
                  <a:pos x="1004" y="1368"/>
                </a:cxn>
                <a:cxn ang="0">
                  <a:pos x="1036" y="1278"/>
                </a:cxn>
                <a:cxn ang="0">
                  <a:pos x="1084" y="1050"/>
                </a:cxn>
                <a:cxn ang="0">
                  <a:pos x="1111" y="768"/>
                </a:cxn>
                <a:cxn ang="0">
                  <a:pos x="1121" y="426"/>
                </a:cxn>
                <a:cxn ang="0">
                  <a:pos x="1121" y="24"/>
                </a:cxn>
                <a:cxn ang="0">
                  <a:pos x="0" y="0"/>
                </a:cxn>
              </a:cxnLst>
              <a:rect l="0" t="0" r="r" b="b"/>
              <a:pathLst>
                <a:path w="1121" h="1650">
                  <a:moveTo>
                    <a:pt x="0" y="0"/>
                  </a:moveTo>
                  <a:lnTo>
                    <a:pt x="5" y="690"/>
                  </a:lnTo>
                  <a:lnTo>
                    <a:pt x="21" y="978"/>
                  </a:lnTo>
                  <a:lnTo>
                    <a:pt x="53" y="1212"/>
                  </a:lnTo>
                  <a:lnTo>
                    <a:pt x="80" y="1314"/>
                  </a:lnTo>
                  <a:lnTo>
                    <a:pt x="112" y="1398"/>
                  </a:lnTo>
                  <a:lnTo>
                    <a:pt x="155" y="1476"/>
                  </a:lnTo>
                  <a:lnTo>
                    <a:pt x="208" y="1536"/>
                  </a:lnTo>
                  <a:lnTo>
                    <a:pt x="267" y="1584"/>
                  </a:lnTo>
                  <a:lnTo>
                    <a:pt x="342" y="1620"/>
                  </a:lnTo>
                  <a:lnTo>
                    <a:pt x="427" y="1644"/>
                  </a:lnTo>
                  <a:lnTo>
                    <a:pt x="523" y="1650"/>
                  </a:lnTo>
                  <a:lnTo>
                    <a:pt x="625" y="1644"/>
                  </a:lnTo>
                  <a:lnTo>
                    <a:pt x="710" y="1626"/>
                  </a:lnTo>
                  <a:lnTo>
                    <a:pt x="785" y="1602"/>
                  </a:lnTo>
                  <a:lnTo>
                    <a:pt x="854" y="1560"/>
                  </a:lnTo>
                  <a:lnTo>
                    <a:pt x="913" y="1506"/>
                  </a:lnTo>
                  <a:lnTo>
                    <a:pt x="961" y="1446"/>
                  </a:lnTo>
                  <a:lnTo>
                    <a:pt x="1004" y="1368"/>
                  </a:lnTo>
                  <a:lnTo>
                    <a:pt x="1036" y="1278"/>
                  </a:lnTo>
                  <a:lnTo>
                    <a:pt x="1084" y="1050"/>
                  </a:lnTo>
                  <a:lnTo>
                    <a:pt x="1111" y="768"/>
                  </a:lnTo>
                  <a:lnTo>
                    <a:pt x="1121" y="426"/>
                  </a:lnTo>
                  <a:lnTo>
                    <a:pt x="1121" y="24"/>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97" name="Freeform 173"/>
            <p:cNvSpPr>
              <a:spLocks/>
            </p:cNvSpPr>
            <p:nvPr/>
          </p:nvSpPr>
          <p:spPr bwMode="auto">
            <a:xfrm>
              <a:off x="430" y="1015"/>
              <a:ext cx="529" cy="1111"/>
            </a:xfrm>
            <a:custGeom>
              <a:avLst/>
              <a:gdLst/>
              <a:ahLst/>
              <a:cxnLst>
                <a:cxn ang="0">
                  <a:pos x="10" y="690"/>
                </a:cxn>
                <a:cxn ang="0">
                  <a:pos x="10" y="690"/>
                </a:cxn>
                <a:cxn ang="0">
                  <a:pos x="26" y="978"/>
                </a:cxn>
                <a:cxn ang="0">
                  <a:pos x="58" y="1212"/>
                </a:cxn>
                <a:cxn ang="0">
                  <a:pos x="58" y="1212"/>
                </a:cxn>
                <a:cxn ang="0">
                  <a:pos x="85" y="1314"/>
                </a:cxn>
                <a:cxn ang="0">
                  <a:pos x="117" y="1398"/>
                </a:cxn>
                <a:cxn ang="0">
                  <a:pos x="117" y="1398"/>
                </a:cxn>
                <a:cxn ang="0">
                  <a:pos x="160" y="1476"/>
                </a:cxn>
                <a:cxn ang="0">
                  <a:pos x="213" y="1536"/>
                </a:cxn>
                <a:cxn ang="0">
                  <a:pos x="213" y="1536"/>
                </a:cxn>
                <a:cxn ang="0">
                  <a:pos x="267" y="1584"/>
                </a:cxn>
                <a:cxn ang="0">
                  <a:pos x="342" y="1620"/>
                </a:cxn>
                <a:cxn ang="0">
                  <a:pos x="342" y="1620"/>
                </a:cxn>
                <a:cxn ang="0">
                  <a:pos x="427" y="1644"/>
                </a:cxn>
                <a:cxn ang="0">
                  <a:pos x="523" y="1650"/>
                </a:cxn>
                <a:cxn ang="0">
                  <a:pos x="523" y="1650"/>
                </a:cxn>
                <a:cxn ang="0">
                  <a:pos x="625" y="1644"/>
                </a:cxn>
                <a:cxn ang="0">
                  <a:pos x="710" y="1626"/>
                </a:cxn>
                <a:cxn ang="0">
                  <a:pos x="710" y="1626"/>
                </a:cxn>
                <a:cxn ang="0">
                  <a:pos x="785" y="1602"/>
                </a:cxn>
                <a:cxn ang="0">
                  <a:pos x="854" y="1560"/>
                </a:cxn>
                <a:cxn ang="0">
                  <a:pos x="854" y="1560"/>
                </a:cxn>
                <a:cxn ang="0">
                  <a:pos x="913" y="1506"/>
                </a:cxn>
                <a:cxn ang="0">
                  <a:pos x="961" y="1446"/>
                </a:cxn>
                <a:cxn ang="0">
                  <a:pos x="961" y="1446"/>
                </a:cxn>
                <a:cxn ang="0">
                  <a:pos x="1004" y="1368"/>
                </a:cxn>
                <a:cxn ang="0">
                  <a:pos x="1036" y="1278"/>
                </a:cxn>
                <a:cxn ang="0">
                  <a:pos x="1036" y="1278"/>
                </a:cxn>
                <a:cxn ang="0">
                  <a:pos x="1084" y="1050"/>
                </a:cxn>
                <a:cxn ang="0">
                  <a:pos x="1111" y="768"/>
                </a:cxn>
                <a:cxn ang="0">
                  <a:pos x="1116" y="768"/>
                </a:cxn>
                <a:cxn ang="0">
                  <a:pos x="1089" y="1050"/>
                </a:cxn>
                <a:cxn ang="0">
                  <a:pos x="1089" y="1050"/>
                </a:cxn>
                <a:cxn ang="0">
                  <a:pos x="1041" y="1278"/>
                </a:cxn>
                <a:cxn ang="0">
                  <a:pos x="1009" y="1368"/>
                </a:cxn>
                <a:cxn ang="0">
                  <a:pos x="1009" y="1374"/>
                </a:cxn>
                <a:cxn ang="0">
                  <a:pos x="967" y="1452"/>
                </a:cxn>
                <a:cxn ang="0">
                  <a:pos x="918" y="1512"/>
                </a:cxn>
                <a:cxn ang="0">
                  <a:pos x="918" y="1512"/>
                </a:cxn>
                <a:cxn ang="0">
                  <a:pos x="860" y="1566"/>
                </a:cxn>
                <a:cxn ang="0">
                  <a:pos x="785" y="1608"/>
                </a:cxn>
                <a:cxn ang="0">
                  <a:pos x="785" y="1608"/>
                </a:cxn>
                <a:cxn ang="0">
                  <a:pos x="710" y="1632"/>
                </a:cxn>
                <a:cxn ang="0">
                  <a:pos x="625" y="1650"/>
                </a:cxn>
                <a:cxn ang="0">
                  <a:pos x="625" y="1650"/>
                </a:cxn>
                <a:cxn ang="0">
                  <a:pos x="523" y="1656"/>
                </a:cxn>
                <a:cxn ang="0">
                  <a:pos x="427" y="1650"/>
                </a:cxn>
                <a:cxn ang="0">
                  <a:pos x="427" y="1650"/>
                </a:cxn>
                <a:cxn ang="0">
                  <a:pos x="342" y="1626"/>
                </a:cxn>
                <a:cxn ang="0">
                  <a:pos x="267" y="1590"/>
                </a:cxn>
                <a:cxn ang="0">
                  <a:pos x="267" y="1590"/>
                </a:cxn>
                <a:cxn ang="0">
                  <a:pos x="208" y="1542"/>
                </a:cxn>
                <a:cxn ang="0">
                  <a:pos x="155" y="1482"/>
                </a:cxn>
                <a:cxn ang="0">
                  <a:pos x="155" y="1482"/>
                </a:cxn>
                <a:cxn ang="0">
                  <a:pos x="112" y="1404"/>
                </a:cxn>
                <a:cxn ang="0">
                  <a:pos x="80" y="1314"/>
                </a:cxn>
                <a:cxn ang="0">
                  <a:pos x="80" y="1314"/>
                </a:cxn>
                <a:cxn ang="0">
                  <a:pos x="53" y="1212"/>
                </a:cxn>
                <a:cxn ang="0">
                  <a:pos x="21" y="978"/>
                </a:cxn>
                <a:cxn ang="0">
                  <a:pos x="21" y="978"/>
                </a:cxn>
                <a:cxn ang="0">
                  <a:pos x="5" y="690"/>
                </a:cxn>
                <a:cxn ang="0">
                  <a:pos x="0" y="0"/>
                </a:cxn>
              </a:cxnLst>
              <a:rect l="0" t="0" r="r" b="b"/>
              <a:pathLst>
                <a:path w="1116" h="1656">
                  <a:moveTo>
                    <a:pt x="5" y="0"/>
                  </a:moveTo>
                  <a:lnTo>
                    <a:pt x="10" y="690"/>
                  </a:lnTo>
                  <a:lnTo>
                    <a:pt x="10" y="690"/>
                  </a:lnTo>
                  <a:lnTo>
                    <a:pt x="10" y="690"/>
                  </a:lnTo>
                  <a:lnTo>
                    <a:pt x="26" y="978"/>
                  </a:lnTo>
                  <a:lnTo>
                    <a:pt x="26" y="978"/>
                  </a:lnTo>
                  <a:lnTo>
                    <a:pt x="26" y="978"/>
                  </a:lnTo>
                  <a:lnTo>
                    <a:pt x="58" y="1212"/>
                  </a:lnTo>
                  <a:lnTo>
                    <a:pt x="58" y="1212"/>
                  </a:lnTo>
                  <a:lnTo>
                    <a:pt x="58" y="1212"/>
                  </a:lnTo>
                  <a:lnTo>
                    <a:pt x="85" y="1314"/>
                  </a:lnTo>
                  <a:lnTo>
                    <a:pt x="85" y="1314"/>
                  </a:lnTo>
                  <a:lnTo>
                    <a:pt x="85" y="1314"/>
                  </a:lnTo>
                  <a:lnTo>
                    <a:pt x="117" y="1398"/>
                  </a:lnTo>
                  <a:lnTo>
                    <a:pt x="117" y="1398"/>
                  </a:lnTo>
                  <a:lnTo>
                    <a:pt x="117" y="1398"/>
                  </a:lnTo>
                  <a:lnTo>
                    <a:pt x="160" y="1476"/>
                  </a:lnTo>
                  <a:lnTo>
                    <a:pt x="160" y="1476"/>
                  </a:lnTo>
                  <a:lnTo>
                    <a:pt x="160" y="1476"/>
                  </a:lnTo>
                  <a:lnTo>
                    <a:pt x="213" y="1536"/>
                  </a:lnTo>
                  <a:lnTo>
                    <a:pt x="213" y="1536"/>
                  </a:lnTo>
                  <a:lnTo>
                    <a:pt x="213" y="1536"/>
                  </a:lnTo>
                  <a:lnTo>
                    <a:pt x="272" y="1584"/>
                  </a:lnTo>
                  <a:lnTo>
                    <a:pt x="267" y="1584"/>
                  </a:lnTo>
                  <a:lnTo>
                    <a:pt x="267" y="1584"/>
                  </a:lnTo>
                  <a:lnTo>
                    <a:pt x="342" y="1620"/>
                  </a:lnTo>
                  <a:lnTo>
                    <a:pt x="342" y="1620"/>
                  </a:lnTo>
                  <a:lnTo>
                    <a:pt x="342" y="1620"/>
                  </a:lnTo>
                  <a:lnTo>
                    <a:pt x="427" y="1644"/>
                  </a:lnTo>
                  <a:lnTo>
                    <a:pt x="427" y="1644"/>
                  </a:lnTo>
                  <a:lnTo>
                    <a:pt x="427" y="1644"/>
                  </a:lnTo>
                  <a:lnTo>
                    <a:pt x="523" y="1650"/>
                  </a:lnTo>
                  <a:lnTo>
                    <a:pt x="523" y="1650"/>
                  </a:lnTo>
                  <a:lnTo>
                    <a:pt x="523" y="1650"/>
                  </a:lnTo>
                  <a:lnTo>
                    <a:pt x="625" y="1644"/>
                  </a:lnTo>
                  <a:lnTo>
                    <a:pt x="625" y="1644"/>
                  </a:lnTo>
                  <a:lnTo>
                    <a:pt x="625" y="1644"/>
                  </a:lnTo>
                  <a:lnTo>
                    <a:pt x="710" y="1626"/>
                  </a:lnTo>
                  <a:lnTo>
                    <a:pt x="710" y="1626"/>
                  </a:lnTo>
                  <a:lnTo>
                    <a:pt x="710" y="1626"/>
                  </a:lnTo>
                  <a:lnTo>
                    <a:pt x="785" y="1602"/>
                  </a:lnTo>
                  <a:lnTo>
                    <a:pt x="785" y="1602"/>
                  </a:lnTo>
                  <a:lnTo>
                    <a:pt x="785" y="1602"/>
                  </a:lnTo>
                  <a:lnTo>
                    <a:pt x="854" y="1560"/>
                  </a:lnTo>
                  <a:lnTo>
                    <a:pt x="854" y="1560"/>
                  </a:lnTo>
                  <a:lnTo>
                    <a:pt x="854" y="1560"/>
                  </a:lnTo>
                  <a:lnTo>
                    <a:pt x="913" y="1506"/>
                  </a:lnTo>
                  <a:lnTo>
                    <a:pt x="913" y="1506"/>
                  </a:lnTo>
                  <a:lnTo>
                    <a:pt x="913" y="1506"/>
                  </a:lnTo>
                  <a:lnTo>
                    <a:pt x="961" y="1446"/>
                  </a:lnTo>
                  <a:lnTo>
                    <a:pt x="961" y="1446"/>
                  </a:lnTo>
                  <a:lnTo>
                    <a:pt x="961" y="1446"/>
                  </a:lnTo>
                  <a:lnTo>
                    <a:pt x="1004" y="1368"/>
                  </a:lnTo>
                  <a:lnTo>
                    <a:pt x="1004" y="1368"/>
                  </a:lnTo>
                  <a:lnTo>
                    <a:pt x="1004" y="1368"/>
                  </a:lnTo>
                  <a:lnTo>
                    <a:pt x="1036" y="1278"/>
                  </a:lnTo>
                  <a:lnTo>
                    <a:pt x="1036" y="1278"/>
                  </a:lnTo>
                  <a:lnTo>
                    <a:pt x="1036" y="1278"/>
                  </a:lnTo>
                  <a:lnTo>
                    <a:pt x="1084" y="1050"/>
                  </a:lnTo>
                  <a:lnTo>
                    <a:pt x="1084" y="1050"/>
                  </a:lnTo>
                  <a:lnTo>
                    <a:pt x="1084" y="1050"/>
                  </a:lnTo>
                  <a:lnTo>
                    <a:pt x="1111" y="768"/>
                  </a:lnTo>
                  <a:lnTo>
                    <a:pt x="1111" y="768"/>
                  </a:lnTo>
                  <a:lnTo>
                    <a:pt x="1116" y="768"/>
                  </a:lnTo>
                  <a:lnTo>
                    <a:pt x="1116" y="768"/>
                  </a:lnTo>
                  <a:lnTo>
                    <a:pt x="1089" y="1050"/>
                  </a:lnTo>
                  <a:lnTo>
                    <a:pt x="1089" y="1050"/>
                  </a:lnTo>
                  <a:lnTo>
                    <a:pt x="1089" y="1050"/>
                  </a:lnTo>
                  <a:lnTo>
                    <a:pt x="1041" y="1278"/>
                  </a:lnTo>
                  <a:lnTo>
                    <a:pt x="1041" y="1278"/>
                  </a:lnTo>
                  <a:lnTo>
                    <a:pt x="1041" y="1278"/>
                  </a:lnTo>
                  <a:lnTo>
                    <a:pt x="1009" y="1368"/>
                  </a:lnTo>
                  <a:lnTo>
                    <a:pt x="1009" y="1368"/>
                  </a:lnTo>
                  <a:lnTo>
                    <a:pt x="1009" y="1374"/>
                  </a:lnTo>
                  <a:lnTo>
                    <a:pt x="967" y="1452"/>
                  </a:lnTo>
                  <a:lnTo>
                    <a:pt x="967" y="1452"/>
                  </a:lnTo>
                  <a:lnTo>
                    <a:pt x="967" y="1452"/>
                  </a:lnTo>
                  <a:lnTo>
                    <a:pt x="918" y="1512"/>
                  </a:lnTo>
                  <a:lnTo>
                    <a:pt x="918" y="1512"/>
                  </a:lnTo>
                  <a:lnTo>
                    <a:pt x="918" y="1512"/>
                  </a:lnTo>
                  <a:lnTo>
                    <a:pt x="860" y="1566"/>
                  </a:lnTo>
                  <a:lnTo>
                    <a:pt x="860" y="1566"/>
                  </a:lnTo>
                  <a:lnTo>
                    <a:pt x="854" y="1566"/>
                  </a:lnTo>
                  <a:lnTo>
                    <a:pt x="785" y="1608"/>
                  </a:lnTo>
                  <a:lnTo>
                    <a:pt x="785" y="1608"/>
                  </a:lnTo>
                  <a:lnTo>
                    <a:pt x="785" y="1608"/>
                  </a:lnTo>
                  <a:lnTo>
                    <a:pt x="710" y="1632"/>
                  </a:lnTo>
                  <a:lnTo>
                    <a:pt x="710" y="1632"/>
                  </a:lnTo>
                  <a:lnTo>
                    <a:pt x="710" y="1632"/>
                  </a:lnTo>
                  <a:lnTo>
                    <a:pt x="625" y="1650"/>
                  </a:lnTo>
                  <a:lnTo>
                    <a:pt x="625" y="1650"/>
                  </a:lnTo>
                  <a:lnTo>
                    <a:pt x="625" y="1650"/>
                  </a:lnTo>
                  <a:lnTo>
                    <a:pt x="523" y="1656"/>
                  </a:lnTo>
                  <a:lnTo>
                    <a:pt x="523" y="1656"/>
                  </a:lnTo>
                  <a:lnTo>
                    <a:pt x="523" y="1656"/>
                  </a:lnTo>
                  <a:lnTo>
                    <a:pt x="427" y="1650"/>
                  </a:lnTo>
                  <a:lnTo>
                    <a:pt x="427" y="1650"/>
                  </a:lnTo>
                  <a:lnTo>
                    <a:pt x="427" y="1650"/>
                  </a:lnTo>
                  <a:lnTo>
                    <a:pt x="342" y="1626"/>
                  </a:lnTo>
                  <a:lnTo>
                    <a:pt x="342" y="1626"/>
                  </a:lnTo>
                  <a:lnTo>
                    <a:pt x="342" y="1626"/>
                  </a:lnTo>
                  <a:lnTo>
                    <a:pt x="267" y="1590"/>
                  </a:lnTo>
                  <a:lnTo>
                    <a:pt x="267" y="1590"/>
                  </a:lnTo>
                  <a:lnTo>
                    <a:pt x="267" y="1590"/>
                  </a:lnTo>
                  <a:lnTo>
                    <a:pt x="208" y="1542"/>
                  </a:lnTo>
                  <a:lnTo>
                    <a:pt x="208" y="1542"/>
                  </a:lnTo>
                  <a:lnTo>
                    <a:pt x="208" y="1542"/>
                  </a:lnTo>
                  <a:lnTo>
                    <a:pt x="155" y="1482"/>
                  </a:lnTo>
                  <a:lnTo>
                    <a:pt x="155" y="1482"/>
                  </a:lnTo>
                  <a:lnTo>
                    <a:pt x="155" y="1482"/>
                  </a:lnTo>
                  <a:lnTo>
                    <a:pt x="112" y="1404"/>
                  </a:lnTo>
                  <a:lnTo>
                    <a:pt x="112" y="1404"/>
                  </a:lnTo>
                  <a:lnTo>
                    <a:pt x="112" y="1398"/>
                  </a:lnTo>
                  <a:lnTo>
                    <a:pt x="80" y="1314"/>
                  </a:lnTo>
                  <a:lnTo>
                    <a:pt x="80" y="1314"/>
                  </a:lnTo>
                  <a:lnTo>
                    <a:pt x="80" y="1314"/>
                  </a:lnTo>
                  <a:lnTo>
                    <a:pt x="53" y="1212"/>
                  </a:lnTo>
                  <a:lnTo>
                    <a:pt x="53" y="1212"/>
                  </a:lnTo>
                  <a:lnTo>
                    <a:pt x="53" y="1212"/>
                  </a:lnTo>
                  <a:lnTo>
                    <a:pt x="21" y="978"/>
                  </a:lnTo>
                  <a:lnTo>
                    <a:pt x="21" y="978"/>
                  </a:lnTo>
                  <a:lnTo>
                    <a:pt x="21" y="978"/>
                  </a:lnTo>
                  <a:lnTo>
                    <a:pt x="5" y="690"/>
                  </a:lnTo>
                  <a:lnTo>
                    <a:pt x="5" y="690"/>
                  </a:lnTo>
                  <a:lnTo>
                    <a:pt x="5" y="690"/>
                  </a:lnTo>
                  <a:lnTo>
                    <a:pt x="0" y="0"/>
                  </a:lnTo>
                  <a:lnTo>
                    <a:pt x="5"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98" name="Freeform 174"/>
            <p:cNvSpPr>
              <a:spLocks/>
            </p:cNvSpPr>
            <p:nvPr/>
          </p:nvSpPr>
          <p:spPr bwMode="auto">
            <a:xfrm>
              <a:off x="431" y="988"/>
              <a:ext cx="528" cy="835"/>
            </a:xfrm>
            <a:custGeom>
              <a:avLst/>
              <a:gdLst/>
              <a:ahLst/>
              <a:cxnLst>
                <a:cxn ang="0">
                  <a:pos x="0" y="0"/>
                </a:cxn>
                <a:cxn ang="0">
                  <a:pos x="6" y="525"/>
                </a:cxn>
                <a:cxn ang="0">
                  <a:pos x="17" y="739"/>
                </a:cxn>
                <a:cxn ang="0">
                  <a:pos x="55" y="916"/>
                </a:cxn>
                <a:cxn ang="0">
                  <a:pos x="76" y="989"/>
                </a:cxn>
                <a:cxn ang="0">
                  <a:pos x="109" y="1056"/>
                </a:cxn>
                <a:cxn ang="0">
                  <a:pos x="152" y="1111"/>
                </a:cxn>
                <a:cxn ang="0">
                  <a:pos x="206" y="1160"/>
                </a:cxn>
                <a:cxn ang="0">
                  <a:pos x="266" y="1196"/>
                </a:cxn>
                <a:cxn ang="0">
                  <a:pos x="337" y="1221"/>
                </a:cxn>
                <a:cxn ang="0">
                  <a:pos x="521" y="1245"/>
                </a:cxn>
                <a:cxn ang="0">
                  <a:pos x="706" y="1227"/>
                </a:cxn>
                <a:cxn ang="0">
                  <a:pos x="782" y="1208"/>
                </a:cxn>
                <a:cxn ang="0">
                  <a:pos x="847" y="1178"/>
                </a:cxn>
                <a:cxn ang="0">
                  <a:pos x="906" y="1135"/>
                </a:cxn>
                <a:cxn ang="0">
                  <a:pos x="955" y="1086"/>
                </a:cxn>
                <a:cxn ang="0">
                  <a:pos x="993" y="1031"/>
                </a:cxn>
                <a:cxn ang="0">
                  <a:pos x="1026" y="964"/>
                </a:cxn>
                <a:cxn ang="0">
                  <a:pos x="1074" y="794"/>
                </a:cxn>
                <a:cxn ang="0">
                  <a:pos x="1102" y="586"/>
                </a:cxn>
                <a:cxn ang="0">
                  <a:pos x="1112" y="324"/>
                </a:cxn>
                <a:cxn ang="0">
                  <a:pos x="1112" y="25"/>
                </a:cxn>
                <a:cxn ang="0">
                  <a:pos x="0" y="0"/>
                </a:cxn>
              </a:cxnLst>
              <a:rect l="0" t="0" r="r" b="b"/>
              <a:pathLst>
                <a:path w="1112" h="1245">
                  <a:moveTo>
                    <a:pt x="0" y="0"/>
                  </a:moveTo>
                  <a:lnTo>
                    <a:pt x="6" y="525"/>
                  </a:lnTo>
                  <a:lnTo>
                    <a:pt x="17" y="739"/>
                  </a:lnTo>
                  <a:lnTo>
                    <a:pt x="55" y="916"/>
                  </a:lnTo>
                  <a:lnTo>
                    <a:pt x="76" y="989"/>
                  </a:lnTo>
                  <a:lnTo>
                    <a:pt x="109" y="1056"/>
                  </a:lnTo>
                  <a:lnTo>
                    <a:pt x="152" y="1111"/>
                  </a:lnTo>
                  <a:lnTo>
                    <a:pt x="206" y="1160"/>
                  </a:lnTo>
                  <a:lnTo>
                    <a:pt x="266" y="1196"/>
                  </a:lnTo>
                  <a:lnTo>
                    <a:pt x="337" y="1221"/>
                  </a:lnTo>
                  <a:lnTo>
                    <a:pt x="521" y="1245"/>
                  </a:lnTo>
                  <a:lnTo>
                    <a:pt x="706" y="1227"/>
                  </a:lnTo>
                  <a:lnTo>
                    <a:pt x="782" y="1208"/>
                  </a:lnTo>
                  <a:lnTo>
                    <a:pt x="847" y="1178"/>
                  </a:lnTo>
                  <a:lnTo>
                    <a:pt x="906" y="1135"/>
                  </a:lnTo>
                  <a:lnTo>
                    <a:pt x="955" y="1086"/>
                  </a:lnTo>
                  <a:lnTo>
                    <a:pt x="993" y="1031"/>
                  </a:lnTo>
                  <a:lnTo>
                    <a:pt x="1026" y="964"/>
                  </a:lnTo>
                  <a:lnTo>
                    <a:pt x="1074" y="794"/>
                  </a:lnTo>
                  <a:lnTo>
                    <a:pt x="1102" y="586"/>
                  </a:lnTo>
                  <a:lnTo>
                    <a:pt x="1112" y="324"/>
                  </a:lnTo>
                  <a:lnTo>
                    <a:pt x="1112" y="25"/>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799" name="Freeform 175"/>
            <p:cNvSpPr>
              <a:spLocks/>
            </p:cNvSpPr>
            <p:nvPr/>
          </p:nvSpPr>
          <p:spPr bwMode="auto">
            <a:xfrm>
              <a:off x="431" y="988"/>
              <a:ext cx="525" cy="839"/>
            </a:xfrm>
            <a:custGeom>
              <a:avLst/>
              <a:gdLst/>
              <a:ahLst/>
              <a:cxnLst>
                <a:cxn ang="0">
                  <a:pos x="11" y="525"/>
                </a:cxn>
                <a:cxn ang="0">
                  <a:pos x="11" y="525"/>
                </a:cxn>
                <a:cxn ang="0">
                  <a:pos x="22" y="739"/>
                </a:cxn>
                <a:cxn ang="0">
                  <a:pos x="60" y="916"/>
                </a:cxn>
                <a:cxn ang="0">
                  <a:pos x="60" y="916"/>
                </a:cxn>
                <a:cxn ang="0">
                  <a:pos x="82" y="989"/>
                </a:cxn>
                <a:cxn ang="0">
                  <a:pos x="114" y="1056"/>
                </a:cxn>
                <a:cxn ang="0">
                  <a:pos x="114" y="1056"/>
                </a:cxn>
                <a:cxn ang="0">
                  <a:pos x="158" y="1111"/>
                </a:cxn>
                <a:cxn ang="0">
                  <a:pos x="212" y="1160"/>
                </a:cxn>
                <a:cxn ang="0">
                  <a:pos x="206" y="1160"/>
                </a:cxn>
                <a:cxn ang="0">
                  <a:pos x="266" y="1196"/>
                </a:cxn>
                <a:cxn ang="0">
                  <a:pos x="337" y="1221"/>
                </a:cxn>
                <a:cxn ang="0">
                  <a:pos x="337" y="1221"/>
                </a:cxn>
                <a:cxn ang="0">
                  <a:pos x="521" y="1245"/>
                </a:cxn>
                <a:cxn ang="0">
                  <a:pos x="706" y="1227"/>
                </a:cxn>
                <a:cxn ang="0">
                  <a:pos x="706" y="1227"/>
                </a:cxn>
                <a:cxn ang="0">
                  <a:pos x="782" y="1208"/>
                </a:cxn>
                <a:cxn ang="0">
                  <a:pos x="847" y="1178"/>
                </a:cxn>
                <a:cxn ang="0">
                  <a:pos x="847" y="1178"/>
                </a:cxn>
                <a:cxn ang="0">
                  <a:pos x="906" y="1135"/>
                </a:cxn>
                <a:cxn ang="0">
                  <a:pos x="955" y="1086"/>
                </a:cxn>
                <a:cxn ang="0">
                  <a:pos x="955" y="1086"/>
                </a:cxn>
                <a:cxn ang="0">
                  <a:pos x="993" y="1031"/>
                </a:cxn>
                <a:cxn ang="0">
                  <a:pos x="1026" y="964"/>
                </a:cxn>
                <a:cxn ang="0">
                  <a:pos x="1026" y="964"/>
                </a:cxn>
                <a:cxn ang="0">
                  <a:pos x="1074" y="794"/>
                </a:cxn>
                <a:cxn ang="0">
                  <a:pos x="1102" y="586"/>
                </a:cxn>
                <a:cxn ang="0">
                  <a:pos x="1107" y="586"/>
                </a:cxn>
                <a:cxn ang="0">
                  <a:pos x="1080" y="794"/>
                </a:cxn>
                <a:cxn ang="0">
                  <a:pos x="1080" y="794"/>
                </a:cxn>
                <a:cxn ang="0">
                  <a:pos x="1031" y="964"/>
                </a:cxn>
                <a:cxn ang="0">
                  <a:pos x="999" y="1031"/>
                </a:cxn>
                <a:cxn ang="0">
                  <a:pos x="999" y="1038"/>
                </a:cxn>
                <a:cxn ang="0">
                  <a:pos x="961" y="1092"/>
                </a:cxn>
                <a:cxn ang="0">
                  <a:pos x="912" y="1141"/>
                </a:cxn>
                <a:cxn ang="0">
                  <a:pos x="912" y="1141"/>
                </a:cxn>
                <a:cxn ang="0">
                  <a:pos x="852" y="1184"/>
                </a:cxn>
                <a:cxn ang="0">
                  <a:pos x="782" y="1214"/>
                </a:cxn>
                <a:cxn ang="0">
                  <a:pos x="782" y="1214"/>
                </a:cxn>
                <a:cxn ang="0">
                  <a:pos x="706" y="1233"/>
                </a:cxn>
                <a:cxn ang="0">
                  <a:pos x="521" y="1251"/>
                </a:cxn>
                <a:cxn ang="0">
                  <a:pos x="521" y="1251"/>
                </a:cxn>
                <a:cxn ang="0">
                  <a:pos x="337" y="1227"/>
                </a:cxn>
                <a:cxn ang="0">
                  <a:pos x="266" y="1202"/>
                </a:cxn>
                <a:cxn ang="0">
                  <a:pos x="266" y="1202"/>
                </a:cxn>
                <a:cxn ang="0">
                  <a:pos x="206" y="1166"/>
                </a:cxn>
                <a:cxn ang="0">
                  <a:pos x="152" y="1117"/>
                </a:cxn>
                <a:cxn ang="0">
                  <a:pos x="152" y="1117"/>
                </a:cxn>
                <a:cxn ang="0">
                  <a:pos x="109" y="1062"/>
                </a:cxn>
                <a:cxn ang="0">
                  <a:pos x="76" y="989"/>
                </a:cxn>
                <a:cxn ang="0">
                  <a:pos x="76" y="989"/>
                </a:cxn>
                <a:cxn ang="0">
                  <a:pos x="55" y="916"/>
                </a:cxn>
                <a:cxn ang="0">
                  <a:pos x="17" y="739"/>
                </a:cxn>
                <a:cxn ang="0">
                  <a:pos x="17" y="739"/>
                </a:cxn>
                <a:cxn ang="0">
                  <a:pos x="6" y="525"/>
                </a:cxn>
                <a:cxn ang="0">
                  <a:pos x="0" y="0"/>
                </a:cxn>
              </a:cxnLst>
              <a:rect l="0" t="0" r="r" b="b"/>
              <a:pathLst>
                <a:path w="1107" h="1251">
                  <a:moveTo>
                    <a:pt x="6" y="0"/>
                  </a:moveTo>
                  <a:lnTo>
                    <a:pt x="11" y="525"/>
                  </a:lnTo>
                  <a:lnTo>
                    <a:pt x="11" y="525"/>
                  </a:lnTo>
                  <a:lnTo>
                    <a:pt x="11" y="525"/>
                  </a:lnTo>
                  <a:lnTo>
                    <a:pt x="22" y="739"/>
                  </a:lnTo>
                  <a:lnTo>
                    <a:pt x="22" y="739"/>
                  </a:lnTo>
                  <a:lnTo>
                    <a:pt x="22" y="739"/>
                  </a:lnTo>
                  <a:lnTo>
                    <a:pt x="60" y="916"/>
                  </a:lnTo>
                  <a:lnTo>
                    <a:pt x="60" y="916"/>
                  </a:lnTo>
                  <a:lnTo>
                    <a:pt x="60" y="916"/>
                  </a:lnTo>
                  <a:lnTo>
                    <a:pt x="82" y="989"/>
                  </a:lnTo>
                  <a:lnTo>
                    <a:pt x="82" y="989"/>
                  </a:lnTo>
                  <a:lnTo>
                    <a:pt x="82" y="989"/>
                  </a:lnTo>
                  <a:lnTo>
                    <a:pt x="114" y="1056"/>
                  </a:lnTo>
                  <a:lnTo>
                    <a:pt x="114" y="1056"/>
                  </a:lnTo>
                  <a:lnTo>
                    <a:pt x="114" y="1056"/>
                  </a:lnTo>
                  <a:lnTo>
                    <a:pt x="158" y="1111"/>
                  </a:lnTo>
                  <a:lnTo>
                    <a:pt x="158" y="1111"/>
                  </a:lnTo>
                  <a:lnTo>
                    <a:pt x="158" y="1111"/>
                  </a:lnTo>
                  <a:lnTo>
                    <a:pt x="212" y="1160"/>
                  </a:lnTo>
                  <a:lnTo>
                    <a:pt x="206" y="1160"/>
                  </a:lnTo>
                  <a:lnTo>
                    <a:pt x="206" y="1160"/>
                  </a:lnTo>
                  <a:lnTo>
                    <a:pt x="266" y="1196"/>
                  </a:lnTo>
                  <a:lnTo>
                    <a:pt x="266" y="1196"/>
                  </a:lnTo>
                  <a:lnTo>
                    <a:pt x="266" y="1196"/>
                  </a:lnTo>
                  <a:lnTo>
                    <a:pt x="337" y="1221"/>
                  </a:lnTo>
                  <a:lnTo>
                    <a:pt x="337" y="1221"/>
                  </a:lnTo>
                  <a:lnTo>
                    <a:pt x="337" y="1221"/>
                  </a:lnTo>
                  <a:lnTo>
                    <a:pt x="521" y="1245"/>
                  </a:lnTo>
                  <a:lnTo>
                    <a:pt x="521" y="1245"/>
                  </a:lnTo>
                  <a:lnTo>
                    <a:pt x="521" y="1245"/>
                  </a:lnTo>
                  <a:lnTo>
                    <a:pt x="706" y="1227"/>
                  </a:lnTo>
                  <a:lnTo>
                    <a:pt x="706" y="1227"/>
                  </a:lnTo>
                  <a:lnTo>
                    <a:pt x="706" y="1227"/>
                  </a:lnTo>
                  <a:lnTo>
                    <a:pt x="782" y="1208"/>
                  </a:lnTo>
                  <a:lnTo>
                    <a:pt x="782" y="1208"/>
                  </a:lnTo>
                  <a:lnTo>
                    <a:pt x="782" y="1208"/>
                  </a:lnTo>
                  <a:lnTo>
                    <a:pt x="847" y="1178"/>
                  </a:lnTo>
                  <a:lnTo>
                    <a:pt x="847" y="1178"/>
                  </a:lnTo>
                  <a:lnTo>
                    <a:pt x="847" y="1178"/>
                  </a:lnTo>
                  <a:lnTo>
                    <a:pt x="906" y="1135"/>
                  </a:lnTo>
                  <a:lnTo>
                    <a:pt x="906" y="1135"/>
                  </a:lnTo>
                  <a:lnTo>
                    <a:pt x="906" y="1135"/>
                  </a:lnTo>
                  <a:lnTo>
                    <a:pt x="955" y="1086"/>
                  </a:lnTo>
                  <a:lnTo>
                    <a:pt x="955" y="1086"/>
                  </a:lnTo>
                  <a:lnTo>
                    <a:pt x="955" y="1086"/>
                  </a:lnTo>
                  <a:lnTo>
                    <a:pt x="993" y="1031"/>
                  </a:lnTo>
                  <a:lnTo>
                    <a:pt x="993" y="1031"/>
                  </a:lnTo>
                  <a:lnTo>
                    <a:pt x="993" y="1031"/>
                  </a:lnTo>
                  <a:lnTo>
                    <a:pt x="1026" y="964"/>
                  </a:lnTo>
                  <a:lnTo>
                    <a:pt x="1026" y="964"/>
                  </a:lnTo>
                  <a:lnTo>
                    <a:pt x="1026" y="964"/>
                  </a:lnTo>
                  <a:lnTo>
                    <a:pt x="1074" y="794"/>
                  </a:lnTo>
                  <a:lnTo>
                    <a:pt x="1074" y="794"/>
                  </a:lnTo>
                  <a:lnTo>
                    <a:pt x="1074" y="794"/>
                  </a:lnTo>
                  <a:lnTo>
                    <a:pt x="1102" y="586"/>
                  </a:lnTo>
                  <a:lnTo>
                    <a:pt x="1102" y="586"/>
                  </a:lnTo>
                  <a:lnTo>
                    <a:pt x="1107" y="586"/>
                  </a:lnTo>
                  <a:lnTo>
                    <a:pt x="1107" y="586"/>
                  </a:lnTo>
                  <a:lnTo>
                    <a:pt x="1080" y="794"/>
                  </a:lnTo>
                  <a:lnTo>
                    <a:pt x="1080" y="794"/>
                  </a:lnTo>
                  <a:lnTo>
                    <a:pt x="1080" y="794"/>
                  </a:lnTo>
                  <a:lnTo>
                    <a:pt x="1031" y="964"/>
                  </a:lnTo>
                  <a:lnTo>
                    <a:pt x="1031" y="964"/>
                  </a:lnTo>
                  <a:lnTo>
                    <a:pt x="1031" y="964"/>
                  </a:lnTo>
                  <a:lnTo>
                    <a:pt x="999" y="1031"/>
                  </a:lnTo>
                  <a:lnTo>
                    <a:pt x="999" y="1031"/>
                  </a:lnTo>
                  <a:lnTo>
                    <a:pt x="999" y="1038"/>
                  </a:lnTo>
                  <a:lnTo>
                    <a:pt x="961" y="1092"/>
                  </a:lnTo>
                  <a:lnTo>
                    <a:pt x="961" y="1092"/>
                  </a:lnTo>
                  <a:lnTo>
                    <a:pt x="961" y="1092"/>
                  </a:lnTo>
                  <a:lnTo>
                    <a:pt x="912" y="1141"/>
                  </a:lnTo>
                  <a:lnTo>
                    <a:pt x="912" y="1141"/>
                  </a:lnTo>
                  <a:lnTo>
                    <a:pt x="912" y="1141"/>
                  </a:lnTo>
                  <a:lnTo>
                    <a:pt x="852" y="1184"/>
                  </a:lnTo>
                  <a:lnTo>
                    <a:pt x="852" y="1184"/>
                  </a:lnTo>
                  <a:lnTo>
                    <a:pt x="847" y="1184"/>
                  </a:lnTo>
                  <a:lnTo>
                    <a:pt x="782" y="1214"/>
                  </a:lnTo>
                  <a:lnTo>
                    <a:pt x="782" y="1214"/>
                  </a:lnTo>
                  <a:lnTo>
                    <a:pt x="782" y="1214"/>
                  </a:lnTo>
                  <a:lnTo>
                    <a:pt x="706" y="1233"/>
                  </a:lnTo>
                  <a:lnTo>
                    <a:pt x="706" y="1233"/>
                  </a:lnTo>
                  <a:lnTo>
                    <a:pt x="706" y="1233"/>
                  </a:lnTo>
                  <a:lnTo>
                    <a:pt x="521" y="1251"/>
                  </a:lnTo>
                  <a:lnTo>
                    <a:pt x="521" y="1251"/>
                  </a:lnTo>
                  <a:lnTo>
                    <a:pt x="521" y="1251"/>
                  </a:lnTo>
                  <a:lnTo>
                    <a:pt x="337" y="1227"/>
                  </a:lnTo>
                  <a:lnTo>
                    <a:pt x="337" y="1227"/>
                  </a:lnTo>
                  <a:lnTo>
                    <a:pt x="337" y="1227"/>
                  </a:lnTo>
                  <a:lnTo>
                    <a:pt x="266" y="1202"/>
                  </a:lnTo>
                  <a:lnTo>
                    <a:pt x="266" y="1202"/>
                  </a:lnTo>
                  <a:lnTo>
                    <a:pt x="266" y="1202"/>
                  </a:lnTo>
                  <a:lnTo>
                    <a:pt x="206" y="1166"/>
                  </a:lnTo>
                  <a:lnTo>
                    <a:pt x="206" y="1166"/>
                  </a:lnTo>
                  <a:lnTo>
                    <a:pt x="206" y="1166"/>
                  </a:lnTo>
                  <a:lnTo>
                    <a:pt x="152" y="1117"/>
                  </a:lnTo>
                  <a:lnTo>
                    <a:pt x="152" y="1117"/>
                  </a:lnTo>
                  <a:lnTo>
                    <a:pt x="152" y="1117"/>
                  </a:lnTo>
                  <a:lnTo>
                    <a:pt x="109" y="1062"/>
                  </a:lnTo>
                  <a:lnTo>
                    <a:pt x="109" y="1062"/>
                  </a:lnTo>
                  <a:lnTo>
                    <a:pt x="109" y="1056"/>
                  </a:lnTo>
                  <a:lnTo>
                    <a:pt x="76" y="989"/>
                  </a:lnTo>
                  <a:lnTo>
                    <a:pt x="76" y="989"/>
                  </a:lnTo>
                  <a:lnTo>
                    <a:pt x="76" y="989"/>
                  </a:lnTo>
                  <a:lnTo>
                    <a:pt x="55" y="916"/>
                  </a:lnTo>
                  <a:lnTo>
                    <a:pt x="55" y="916"/>
                  </a:lnTo>
                  <a:lnTo>
                    <a:pt x="55" y="916"/>
                  </a:lnTo>
                  <a:lnTo>
                    <a:pt x="17" y="739"/>
                  </a:lnTo>
                  <a:lnTo>
                    <a:pt x="17" y="739"/>
                  </a:lnTo>
                  <a:lnTo>
                    <a:pt x="17" y="739"/>
                  </a:lnTo>
                  <a:lnTo>
                    <a:pt x="6" y="525"/>
                  </a:lnTo>
                  <a:lnTo>
                    <a:pt x="6" y="525"/>
                  </a:lnTo>
                  <a:lnTo>
                    <a:pt x="6" y="525"/>
                  </a:lnTo>
                  <a:lnTo>
                    <a:pt x="0" y="0"/>
                  </a:lnTo>
                  <a:lnTo>
                    <a:pt x="6"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0" name="Freeform 176"/>
            <p:cNvSpPr>
              <a:spLocks/>
            </p:cNvSpPr>
            <p:nvPr/>
          </p:nvSpPr>
          <p:spPr bwMode="auto">
            <a:xfrm>
              <a:off x="954" y="1205"/>
              <a:ext cx="7" cy="176"/>
            </a:xfrm>
            <a:custGeom>
              <a:avLst/>
              <a:gdLst/>
              <a:ahLst/>
              <a:cxnLst>
                <a:cxn ang="0">
                  <a:pos x="0" y="262"/>
                </a:cxn>
                <a:cxn ang="0">
                  <a:pos x="10" y="0"/>
                </a:cxn>
                <a:cxn ang="0">
                  <a:pos x="10" y="0"/>
                </a:cxn>
                <a:cxn ang="0">
                  <a:pos x="16" y="0"/>
                </a:cxn>
                <a:cxn ang="0">
                  <a:pos x="16" y="0"/>
                </a:cxn>
                <a:cxn ang="0">
                  <a:pos x="5" y="262"/>
                </a:cxn>
                <a:cxn ang="0">
                  <a:pos x="0" y="262"/>
                </a:cxn>
              </a:cxnLst>
              <a:rect l="0" t="0" r="r" b="b"/>
              <a:pathLst>
                <a:path w="16" h="262">
                  <a:moveTo>
                    <a:pt x="0" y="262"/>
                  </a:moveTo>
                  <a:lnTo>
                    <a:pt x="10" y="0"/>
                  </a:lnTo>
                  <a:lnTo>
                    <a:pt x="10" y="0"/>
                  </a:lnTo>
                  <a:lnTo>
                    <a:pt x="16" y="0"/>
                  </a:lnTo>
                  <a:lnTo>
                    <a:pt x="16" y="0"/>
                  </a:lnTo>
                  <a:lnTo>
                    <a:pt x="5" y="262"/>
                  </a:lnTo>
                  <a:lnTo>
                    <a:pt x="0" y="262"/>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1" name="Freeform 177"/>
            <p:cNvSpPr>
              <a:spLocks/>
            </p:cNvSpPr>
            <p:nvPr/>
          </p:nvSpPr>
          <p:spPr bwMode="auto">
            <a:xfrm>
              <a:off x="429" y="980"/>
              <a:ext cx="538" cy="581"/>
            </a:xfrm>
            <a:custGeom>
              <a:avLst/>
              <a:gdLst/>
              <a:ahLst/>
              <a:cxnLst>
                <a:cxn ang="0">
                  <a:pos x="0" y="0"/>
                </a:cxn>
                <a:cxn ang="0">
                  <a:pos x="5" y="366"/>
                </a:cxn>
                <a:cxn ang="0">
                  <a:pos x="22" y="513"/>
                </a:cxn>
                <a:cxn ang="0">
                  <a:pos x="54" y="641"/>
                </a:cxn>
                <a:cxn ang="0">
                  <a:pos x="81" y="690"/>
                </a:cxn>
                <a:cxn ang="0">
                  <a:pos x="114" y="738"/>
                </a:cxn>
                <a:cxn ang="0">
                  <a:pos x="157" y="775"/>
                </a:cxn>
                <a:cxn ang="0">
                  <a:pos x="206" y="812"/>
                </a:cxn>
                <a:cxn ang="0">
                  <a:pos x="342" y="854"/>
                </a:cxn>
                <a:cxn ang="0">
                  <a:pos x="526" y="867"/>
                </a:cxn>
                <a:cxn ang="0">
                  <a:pos x="716" y="854"/>
                </a:cxn>
                <a:cxn ang="0">
                  <a:pos x="862" y="824"/>
                </a:cxn>
                <a:cxn ang="0">
                  <a:pos x="966" y="763"/>
                </a:cxn>
                <a:cxn ang="0">
                  <a:pos x="1009" y="720"/>
                </a:cxn>
                <a:cxn ang="0">
                  <a:pos x="1041" y="671"/>
                </a:cxn>
                <a:cxn ang="0">
                  <a:pos x="1090" y="555"/>
                </a:cxn>
                <a:cxn ang="0">
                  <a:pos x="1117" y="409"/>
                </a:cxn>
                <a:cxn ang="0">
                  <a:pos x="1128" y="226"/>
                </a:cxn>
                <a:cxn ang="0">
                  <a:pos x="1134" y="12"/>
                </a:cxn>
                <a:cxn ang="0">
                  <a:pos x="0" y="0"/>
                </a:cxn>
              </a:cxnLst>
              <a:rect l="0" t="0" r="r" b="b"/>
              <a:pathLst>
                <a:path w="1134" h="867">
                  <a:moveTo>
                    <a:pt x="0" y="0"/>
                  </a:moveTo>
                  <a:lnTo>
                    <a:pt x="5" y="366"/>
                  </a:lnTo>
                  <a:lnTo>
                    <a:pt x="22" y="513"/>
                  </a:lnTo>
                  <a:lnTo>
                    <a:pt x="54" y="641"/>
                  </a:lnTo>
                  <a:lnTo>
                    <a:pt x="81" y="690"/>
                  </a:lnTo>
                  <a:lnTo>
                    <a:pt x="114" y="738"/>
                  </a:lnTo>
                  <a:lnTo>
                    <a:pt x="157" y="775"/>
                  </a:lnTo>
                  <a:lnTo>
                    <a:pt x="206" y="812"/>
                  </a:lnTo>
                  <a:lnTo>
                    <a:pt x="342" y="854"/>
                  </a:lnTo>
                  <a:lnTo>
                    <a:pt x="526" y="867"/>
                  </a:lnTo>
                  <a:lnTo>
                    <a:pt x="716" y="854"/>
                  </a:lnTo>
                  <a:lnTo>
                    <a:pt x="862" y="824"/>
                  </a:lnTo>
                  <a:lnTo>
                    <a:pt x="966" y="763"/>
                  </a:lnTo>
                  <a:lnTo>
                    <a:pt x="1009" y="720"/>
                  </a:lnTo>
                  <a:lnTo>
                    <a:pt x="1041" y="671"/>
                  </a:lnTo>
                  <a:lnTo>
                    <a:pt x="1090" y="555"/>
                  </a:lnTo>
                  <a:lnTo>
                    <a:pt x="1117" y="409"/>
                  </a:lnTo>
                  <a:lnTo>
                    <a:pt x="1128" y="226"/>
                  </a:lnTo>
                  <a:lnTo>
                    <a:pt x="1134" y="12"/>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2" name="Freeform 178"/>
            <p:cNvSpPr>
              <a:spLocks/>
            </p:cNvSpPr>
            <p:nvPr/>
          </p:nvSpPr>
          <p:spPr bwMode="auto">
            <a:xfrm>
              <a:off x="429" y="980"/>
              <a:ext cx="532" cy="585"/>
            </a:xfrm>
            <a:custGeom>
              <a:avLst/>
              <a:gdLst/>
              <a:ahLst/>
              <a:cxnLst>
                <a:cxn ang="0">
                  <a:pos x="11" y="366"/>
                </a:cxn>
                <a:cxn ang="0">
                  <a:pos x="11" y="366"/>
                </a:cxn>
                <a:cxn ang="0">
                  <a:pos x="27" y="513"/>
                </a:cxn>
                <a:cxn ang="0">
                  <a:pos x="60" y="641"/>
                </a:cxn>
                <a:cxn ang="0">
                  <a:pos x="60" y="641"/>
                </a:cxn>
                <a:cxn ang="0">
                  <a:pos x="87" y="690"/>
                </a:cxn>
                <a:cxn ang="0">
                  <a:pos x="119" y="738"/>
                </a:cxn>
                <a:cxn ang="0">
                  <a:pos x="119" y="738"/>
                </a:cxn>
                <a:cxn ang="0">
                  <a:pos x="163" y="775"/>
                </a:cxn>
                <a:cxn ang="0">
                  <a:pos x="211" y="812"/>
                </a:cxn>
                <a:cxn ang="0">
                  <a:pos x="206" y="812"/>
                </a:cxn>
                <a:cxn ang="0">
                  <a:pos x="342" y="854"/>
                </a:cxn>
                <a:cxn ang="0">
                  <a:pos x="526" y="867"/>
                </a:cxn>
                <a:cxn ang="0">
                  <a:pos x="526" y="867"/>
                </a:cxn>
                <a:cxn ang="0">
                  <a:pos x="716" y="854"/>
                </a:cxn>
                <a:cxn ang="0">
                  <a:pos x="862" y="824"/>
                </a:cxn>
                <a:cxn ang="0">
                  <a:pos x="862" y="824"/>
                </a:cxn>
                <a:cxn ang="0">
                  <a:pos x="966" y="763"/>
                </a:cxn>
                <a:cxn ang="0">
                  <a:pos x="1009" y="720"/>
                </a:cxn>
                <a:cxn ang="0">
                  <a:pos x="1009" y="720"/>
                </a:cxn>
                <a:cxn ang="0">
                  <a:pos x="1041" y="671"/>
                </a:cxn>
                <a:cxn ang="0">
                  <a:pos x="1090" y="555"/>
                </a:cxn>
                <a:cxn ang="0">
                  <a:pos x="1090" y="555"/>
                </a:cxn>
                <a:cxn ang="0">
                  <a:pos x="1117" y="409"/>
                </a:cxn>
                <a:cxn ang="0">
                  <a:pos x="1123" y="409"/>
                </a:cxn>
                <a:cxn ang="0">
                  <a:pos x="1096" y="555"/>
                </a:cxn>
                <a:cxn ang="0">
                  <a:pos x="1047" y="671"/>
                </a:cxn>
                <a:cxn ang="0">
                  <a:pos x="1047" y="677"/>
                </a:cxn>
                <a:cxn ang="0">
                  <a:pos x="1014" y="726"/>
                </a:cxn>
                <a:cxn ang="0">
                  <a:pos x="971" y="769"/>
                </a:cxn>
                <a:cxn ang="0">
                  <a:pos x="966" y="769"/>
                </a:cxn>
                <a:cxn ang="0">
                  <a:pos x="862" y="830"/>
                </a:cxn>
                <a:cxn ang="0">
                  <a:pos x="716" y="860"/>
                </a:cxn>
                <a:cxn ang="0">
                  <a:pos x="716" y="860"/>
                </a:cxn>
                <a:cxn ang="0">
                  <a:pos x="526" y="873"/>
                </a:cxn>
                <a:cxn ang="0">
                  <a:pos x="342" y="860"/>
                </a:cxn>
                <a:cxn ang="0">
                  <a:pos x="342" y="860"/>
                </a:cxn>
                <a:cxn ang="0">
                  <a:pos x="206" y="818"/>
                </a:cxn>
                <a:cxn ang="0">
                  <a:pos x="157" y="781"/>
                </a:cxn>
                <a:cxn ang="0">
                  <a:pos x="157" y="781"/>
                </a:cxn>
                <a:cxn ang="0">
                  <a:pos x="114" y="745"/>
                </a:cxn>
                <a:cxn ang="0">
                  <a:pos x="81" y="696"/>
                </a:cxn>
                <a:cxn ang="0">
                  <a:pos x="81" y="696"/>
                </a:cxn>
                <a:cxn ang="0">
                  <a:pos x="54" y="647"/>
                </a:cxn>
                <a:cxn ang="0">
                  <a:pos x="22" y="513"/>
                </a:cxn>
                <a:cxn ang="0">
                  <a:pos x="22" y="513"/>
                </a:cxn>
                <a:cxn ang="0">
                  <a:pos x="5" y="366"/>
                </a:cxn>
                <a:cxn ang="0">
                  <a:pos x="0" y="0"/>
                </a:cxn>
              </a:cxnLst>
              <a:rect l="0" t="0" r="r" b="b"/>
              <a:pathLst>
                <a:path w="1123" h="873">
                  <a:moveTo>
                    <a:pt x="5" y="0"/>
                  </a:moveTo>
                  <a:lnTo>
                    <a:pt x="11" y="366"/>
                  </a:lnTo>
                  <a:lnTo>
                    <a:pt x="11" y="366"/>
                  </a:lnTo>
                  <a:lnTo>
                    <a:pt x="11" y="366"/>
                  </a:lnTo>
                  <a:lnTo>
                    <a:pt x="27" y="513"/>
                  </a:lnTo>
                  <a:lnTo>
                    <a:pt x="27" y="513"/>
                  </a:lnTo>
                  <a:lnTo>
                    <a:pt x="27" y="513"/>
                  </a:lnTo>
                  <a:lnTo>
                    <a:pt x="60" y="641"/>
                  </a:lnTo>
                  <a:lnTo>
                    <a:pt x="60" y="641"/>
                  </a:lnTo>
                  <a:lnTo>
                    <a:pt x="60" y="641"/>
                  </a:lnTo>
                  <a:lnTo>
                    <a:pt x="87" y="690"/>
                  </a:lnTo>
                  <a:lnTo>
                    <a:pt x="87" y="690"/>
                  </a:lnTo>
                  <a:lnTo>
                    <a:pt x="87" y="690"/>
                  </a:lnTo>
                  <a:lnTo>
                    <a:pt x="119" y="738"/>
                  </a:lnTo>
                  <a:lnTo>
                    <a:pt x="119" y="738"/>
                  </a:lnTo>
                  <a:lnTo>
                    <a:pt x="119" y="738"/>
                  </a:lnTo>
                  <a:lnTo>
                    <a:pt x="163" y="775"/>
                  </a:lnTo>
                  <a:lnTo>
                    <a:pt x="163" y="775"/>
                  </a:lnTo>
                  <a:lnTo>
                    <a:pt x="163" y="775"/>
                  </a:lnTo>
                  <a:lnTo>
                    <a:pt x="211" y="812"/>
                  </a:lnTo>
                  <a:lnTo>
                    <a:pt x="206" y="812"/>
                  </a:lnTo>
                  <a:lnTo>
                    <a:pt x="206" y="812"/>
                  </a:lnTo>
                  <a:lnTo>
                    <a:pt x="342" y="854"/>
                  </a:lnTo>
                  <a:lnTo>
                    <a:pt x="342" y="854"/>
                  </a:lnTo>
                  <a:lnTo>
                    <a:pt x="342" y="854"/>
                  </a:lnTo>
                  <a:lnTo>
                    <a:pt x="526" y="867"/>
                  </a:lnTo>
                  <a:lnTo>
                    <a:pt x="526" y="867"/>
                  </a:lnTo>
                  <a:lnTo>
                    <a:pt x="526" y="867"/>
                  </a:lnTo>
                  <a:lnTo>
                    <a:pt x="716" y="854"/>
                  </a:lnTo>
                  <a:lnTo>
                    <a:pt x="716" y="854"/>
                  </a:lnTo>
                  <a:lnTo>
                    <a:pt x="716" y="854"/>
                  </a:lnTo>
                  <a:lnTo>
                    <a:pt x="862" y="824"/>
                  </a:lnTo>
                  <a:lnTo>
                    <a:pt x="862" y="824"/>
                  </a:lnTo>
                  <a:lnTo>
                    <a:pt x="862" y="824"/>
                  </a:lnTo>
                  <a:lnTo>
                    <a:pt x="966" y="763"/>
                  </a:lnTo>
                  <a:lnTo>
                    <a:pt x="966" y="763"/>
                  </a:lnTo>
                  <a:lnTo>
                    <a:pt x="966" y="763"/>
                  </a:lnTo>
                  <a:lnTo>
                    <a:pt x="1009" y="720"/>
                  </a:lnTo>
                  <a:lnTo>
                    <a:pt x="1009" y="720"/>
                  </a:lnTo>
                  <a:lnTo>
                    <a:pt x="1009" y="720"/>
                  </a:lnTo>
                  <a:lnTo>
                    <a:pt x="1041" y="671"/>
                  </a:lnTo>
                  <a:lnTo>
                    <a:pt x="1041" y="671"/>
                  </a:lnTo>
                  <a:lnTo>
                    <a:pt x="1041" y="671"/>
                  </a:lnTo>
                  <a:lnTo>
                    <a:pt x="1090" y="555"/>
                  </a:lnTo>
                  <a:lnTo>
                    <a:pt x="1090" y="555"/>
                  </a:lnTo>
                  <a:lnTo>
                    <a:pt x="1090" y="555"/>
                  </a:lnTo>
                  <a:lnTo>
                    <a:pt x="1117" y="409"/>
                  </a:lnTo>
                  <a:lnTo>
                    <a:pt x="1117" y="409"/>
                  </a:lnTo>
                  <a:lnTo>
                    <a:pt x="1123" y="409"/>
                  </a:lnTo>
                  <a:lnTo>
                    <a:pt x="1123" y="409"/>
                  </a:lnTo>
                  <a:lnTo>
                    <a:pt x="1096" y="555"/>
                  </a:lnTo>
                  <a:lnTo>
                    <a:pt x="1096" y="555"/>
                  </a:lnTo>
                  <a:lnTo>
                    <a:pt x="1096" y="555"/>
                  </a:lnTo>
                  <a:lnTo>
                    <a:pt x="1047" y="671"/>
                  </a:lnTo>
                  <a:lnTo>
                    <a:pt x="1047" y="671"/>
                  </a:lnTo>
                  <a:lnTo>
                    <a:pt x="1047" y="677"/>
                  </a:lnTo>
                  <a:lnTo>
                    <a:pt x="1014" y="726"/>
                  </a:lnTo>
                  <a:lnTo>
                    <a:pt x="1014" y="726"/>
                  </a:lnTo>
                  <a:lnTo>
                    <a:pt x="1014" y="726"/>
                  </a:lnTo>
                  <a:lnTo>
                    <a:pt x="971" y="769"/>
                  </a:lnTo>
                  <a:lnTo>
                    <a:pt x="971" y="769"/>
                  </a:lnTo>
                  <a:lnTo>
                    <a:pt x="966" y="769"/>
                  </a:lnTo>
                  <a:lnTo>
                    <a:pt x="862" y="830"/>
                  </a:lnTo>
                  <a:lnTo>
                    <a:pt x="862" y="830"/>
                  </a:lnTo>
                  <a:lnTo>
                    <a:pt x="862" y="830"/>
                  </a:lnTo>
                  <a:lnTo>
                    <a:pt x="716" y="860"/>
                  </a:lnTo>
                  <a:lnTo>
                    <a:pt x="716" y="860"/>
                  </a:lnTo>
                  <a:lnTo>
                    <a:pt x="716" y="860"/>
                  </a:lnTo>
                  <a:lnTo>
                    <a:pt x="526" y="873"/>
                  </a:lnTo>
                  <a:lnTo>
                    <a:pt x="526" y="873"/>
                  </a:lnTo>
                  <a:lnTo>
                    <a:pt x="526" y="873"/>
                  </a:lnTo>
                  <a:lnTo>
                    <a:pt x="342" y="860"/>
                  </a:lnTo>
                  <a:lnTo>
                    <a:pt x="342" y="860"/>
                  </a:lnTo>
                  <a:lnTo>
                    <a:pt x="342" y="860"/>
                  </a:lnTo>
                  <a:lnTo>
                    <a:pt x="206" y="818"/>
                  </a:lnTo>
                  <a:lnTo>
                    <a:pt x="206" y="818"/>
                  </a:lnTo>
                  <a:lnTo>
                    <a:pt x="206" y="818"/>
                  </a:lnTo>
                  <a:lnTo>
                    <a:pt x="157" y="781"/>
                  </a:lnTo>
                  <a:lnTo>
                    <a:pt x="157" y="781"/>
                  </a:lnTo>
                  <a:lnTo>
                    <a:pt x="157" y="781"/>
                  </a:lnTo>
                  <a:lnTo>
                    <a:pt x="114" y="745"/>
                  </a:lnTo>
                  <a:lnTo>
                    <a:pt x="114" y="745"/>
                  </a:lnTo>
                  <a:lnTo>
                    <a:pt x="114" y="745"/>
                  </a:lnTo>
                  <a:lnTo>
                    <a:pt x="81" y="696"/>
                  </a:lnTo>
                  <a:lnTo>
                    <a:pt x="81" y="696"/>
                  </a:lnTo>
                  <a:lnTo>
                    <a:pt x="81" y="696"/>
                  </a:lnTo>
                  <a:lnTo>
                    <a:pt x="54" y="647"/>
                  </a:lnTo>
                  <a:lnTo>
                    <a:pt x="54" y="647"/>
                  </a:lnTo>
                  <a:lnTo>
                    <a:pt x="54" y="641"/>
                  </a:lnTo>
                  <a:lnTo>
                    <a:pt x="22" y="513"/>
                  </a:lnTo>
                  <a:lnTo>
                    <a:pt x="22" y="513"/>
                  </a:lnTo>
                  <a:lnTo>
                    <a:pt x="22" y="513"/>
                  </a:lnTo>
                  <a:lnTo>
                    <a:pt x="5" y="366"/>
                  </a:lnTo>
                  <a:lnTo>
                    <a:pt x="5" y="366"/>
                  </a:lnTo>
                  <a:lnTo>
                    <a:pt x="5" y="366"/>
                  </a:lnTo>
                  <a:lnTo>
                    <a:pt x="0" y="0"/>
                  </a:lnTo>
                  <a:lnTo>
                    <a:pt x="5"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3" name="Freeform 179"/>
            <p:cNvSpPr>
              <a:spLocks/>
            </p:cNvSpPr>
            <p:nvPr/>
          </p:nvSpPr>
          <p:spPr bwMode="auto">
            <a:xfrm>
              <a:off x="959" y="1131"/>
              <a:ext cx="8" cy="123"/>
            </a:xfrm>
            <a:custGeom>
              <a:avLst/>
              <a:gdLst/>
              <a:ahLst/>
              <a:cxnLst>
                <a:cxn ang="0">
                  <a:pos x="0" y="183"/>
                </a:cxn>
                <a:cxn ang="0">
                  <a:pos x="11" y="0"/>
                </a:cxn>
                <a:cxn ang="0">
                  <a:pos x="11" y="0"/>
                </a:cxn>
                <a:cxn ang="0">
                  <a:pos x="17" y="0"/>
                </a:cxn>
                <a:cxn ang="0">
                  <a:pos x="17" y="0"/>
                </a:cxn>
                <a:cxn ang="0">
                  <a:pos x="6" y="183"/>
                </a:cxn>
                <a:cxn ang="0">
                  <a:pos x="0" y="183"/>
                </a:cxn>
              </a:cxnLst>
              <a:rect l="0" t="0" r="r" b="b"/>
              <a:pathLst>
                <a:path w="17" h="183">
                  <a:moveTo>
                    <a:pt x="0" y="183"/>
                  </a:moveTo>
                  <a:lnTo>
                    <a:pt x="11" y="0"/>
                  </a:lnTo>
                  <a:lnTo>
                    <a:pt x="11" y="0"/>
                  </a:lnTo>
                  <a:lnTo>
                    <a:pt x="17" y="0"/>
                  </a:lnTo>
                  <a:lnTo>
                    <a:pt x="17" y="0"/>
                  </a:lnTo>
                  <a:lnTo>
                    <a:pt x="6" y="183"/>
                  </a:lnTo>
                  <a:lnTo>
                    <a:pt x="0" y="183"/>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4" name="Freeform 180"/>
            <p:cNvSpPr>
              <a:spLocks/>
            </p:cNvSpPr>
            <p:nvPr/>
          </p:nvSpPr>
          <p:spPr bwMode="auto">
            <a:xfrm>
              <a:off x="964" y="988"/>
              <a:ext cx="5" cy="143"/>
            </a:xfrm>
            <a:custGeom>
              <a:avLst/>
              <a:gdLst/>
              <a:ahLst/>
              <a:cxnLst>
                <a:cxn ang="0">
                  <a:pos x="0" y="214"/>
                </a:cxn>
                <a:cxn ang="0">
                  <a:pos x="6" y="214"/>
                </a:cxn>
                <a:cxn ang="0">
                  <a:pos x="11" y="0"/>
                </a:cxn>
                <a:cxn ang="0">
                  <a:pos x="6" y="0"/>
                </a:cxn>
                <a:cxn ang="0">
                  <a:pos x="0" y="214"/>
                </a:cxn>
              </a:cxnLst>
              <a:rect l="0" t="0" r="r" b="b"/>
              <a:pathLst>
                <a:path w="11" h="214">
                  <a:moveTo>
                    <a:pt x="0" y="214"/>
                  </a:moveTo>
                  <a:lnTo>
                    <a:pt x="6" y="214"/>
                  </a:lnTo>
                  <a:lnTo>
                    <a:pt x="11" y="0"/>
                  </a:lnTo>
                  <a:lnTo>
                    <a:pt x="6" y="0"/>
                  </a:lnTo>
                  <a:lnTo>
                    <a:pt x="0" y="214"/>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5" name="Rectangle 181"/>
            <p:cNvSpPr>
              <a:spLocks noChangeArrowheads="1"/>
            </p:cNvSpPr>
            <p:nvPr/>
          </p:nvSpPr>
          <p:spPr bwMode="auto">
            <a:xfrm>
              <a:off x="696" y="2277"/>
              <a:ext cx="11" cy="12"/>
            </a:xfrm>
            <a:prstGeom prst="rect">
              <a:avLst/>
            </a:prstGeom>
            <a:solidFill>
              <a:schemeClr val="bg2"/>
            </a:solidFill>
            <a:ln w="9525">
              <a:solidFill>
                <a:srgbClr val="787878"/>
              </a:solidFill>
              <a:miter lim="800000"/>
              <a:headEnd/>
              <a:tailEnd/>
            </a:ln>
          </p:spPr>
          <p:txBody>
            <a:bodyPr/>
            <a:lstStyle/>
            <a:p>
              <a:endParaRPr lang="de-CH">
                <a:latin typeface="+mn-lt"/>
              </a:endParaRPr>
            </a:p>
          </p:txBody>
        </p:sp>
        <p:sp>
          <p:nvSpPr>
            <p:cNvPr id="538806" name="Freeform 182"/>
            <p:cNvSpPr>
              <a:spLocks/>
            </p:cNvSpPr>
            <p:nvPr/>
          </p:nvSpPr>
          <p:spPr bwMode="auto">
            <a:xfrm>
              <a:off x="696" y="2269"/>
              <a:ext cx="11" cy="16"/>
            </a:xfrm>
            <a:custGeom>
              <a:avLst/>
              <a:gdLst/>
              <a:ahLst/>
              <a:cxnLst>
                <a:cxn ang="0">
                  <a:pos x="11" y="24"/>
                </a:cxn>
                <a:cxn ang="0">
                  <a:pos x="16" y="24"/>
                </a:cxn>
                <a:cxn ang="0">
                  <a:pos x="22" y="12"/>
                </a:cxn>
                <a:cxn ang="0">
                  <a:pos x="16" y="6"/>
                </a:cxn>
                <a:cxn ang="0">
                  <a:pos x="11" y="0"/>
                </a:cxn>
                <a:cxn ang="0">
                  <a:pos x="0" y="6"/>
                </a:cxn>
                <a:cxn ang="0">
                  <a:pos x="0" y="12"/>
                </a:cxn>
                <a:cxn ang="0">
                  <a:pos x="0" y="24"/>
                </a:cxn>
                <a:cxn ang="0">
                  <a:pos x="11" y="24"/>
                </a:cxn>
              </a:cxnLst>
              <a:rect l="0" t="0" r="r" b="b"/>
              <a:pathLst>
                <a:path w="22" h="24">
                  <a:moveTo>
                    <a:pt x="11" y="24"/>
                  </a:moveTo>
                  <a:lnTo>
                    <a:pt x="16" y="24"/>
                  </a:lnTo>
                  <a:lnTo>
                    <a:pt x="22" y="12"/>
                  </a:lnTo>
                  <a:lnTo>
                    <a:pt x="16" y="6"/>
                  </a:lnTo>
                  <a:lnTo>
                    <a:pt x="11" y="0"/>
                  </a:lnTo>
                  <a:lnTo>
                    <a:pt x="0" y="6"/>
                  </a:lnTo>
                  <a:lnTo>
                    <a:pt x="0" y="12"/>
                  </a:lnTo>
                  <a:lnTo>
                    <a:pt x="0" y="24"/>
                  </a:lnTo>
                  <a:lnTo>
                    <a:pt x="11" y="24"/>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7" name="Freeform 183"/>
            <p:cNvSpPr>
              <a:spLocks/>
            </p:cNvSpPr>
            <p:nvPr/>
          </p:nvSpPr>
          <p:spPr bwMode="auto">
            <a:xfrm>
              <a:off x="684" y="2281"/>
              <a:ext cx="33" cy="82"/>
            </a:xfrm>
            <a:custGeom>
              <a:avLst/>
              <a:gdLst/>
              <a:ahLst/>
              <a:cxnLst>
                <a:cxn ang="0">
                  <a:pos x="38" y="12"/>
                </a:cxn>
                <a:cxn ang="0">
                  <a:pos x="70" y="0"/>
                </a:cxn>
                <a:cxn ang="0">
                  <a:pos x="70" y="0"/>
                </a:cxn>
                <a:cxn ang="0">
                  <a:pos x="70" y="0"/>
                </a:cxn>
                <a:cxn ang="0">
                  <a:pos x="38" y="122"/>
                </a:cxn>
                <a:cxn ang="0">
                  <a:pos x="32" y="122"/>
                </a:cxn>
                <a:cxn ang="0">
                  <a:pos x="32" y="122"/>
                </a:cxn>
                <a:cxn ang="0">
                  <a:pos x="0" y="0"/>
                </a:cxn>
                <a:cxn ang="0">
                  <a:pos x="0" y="0"/>
                </a:cxn>
                <a:cxn ang="0">
                  <a:pos x="5" y="0"/>
                </a:cxn>
                <a:cxn ang="0">
                  <a:pos x="5" y="0"/>
                </a:cxn>
                <a:cxn ang="0">
                  <a:pos x="38" y="122"/>
                </a:cxn>
                <a:cxn ang="0">
                  <a:pos x="32" y="122"/>
                </a:cxn>
                <a:cxn ang="0">
                  <a:pos x="32" y="122"/>
                </a:cxn>
                <a:cxn ang="0">
                  <a:pos x="65" y="0"/>
                </a:cxn>
                <a:cxn ang="0">
                  <a:pos x="70" y="0"/>
                </a:cxn>
                <a:cxn ang="0">
                  <a:pos x="70" y="6"/>
                </a:cxn>
                <a:cxn ang="0">
                  <a:pos x="38" y="19"/>
                </a:cxn>
                <a:cxn ang="0">
                  <a:pos x="38" y="12"/>
                </a:cxn>
              </a:cxnLst>
              <a:rect l="0" t="0" r="r" b="b"/>
              <a:pathLst>
                <a:path w="70" h="122">
                  <a:moveTo>
                    <a:pt x="38" y="12"/>
                  </a:moveTo>
                  <a:lnTo>
                    <a:pt x="70" y="0"/>
                  </a:lnTo>
                  <a:lnTo>
                    <a:pt x="70" y="0"/>
                  </a:lnTo>
                  <a:lnTo>
                    <a:pt x="70" y="0"/>
                  </a:lnTo>
                  <a:lnTo>
                    <a:pt x="38" y="122"/>
                  </a:lnTo>
                  <a:lnTo>
                    <a:pt x="32" y="122"/>
                  </a:lnTo>
                  <a:lnTo>
                    <a:pt x="32" y="122"/>
                  </a:lnTo>
                  <a:lnTo>
                    <a:pt x="0" y="0"/>
                  </a:lnTo>
                  <a:lnTo>
                    <a:pt x="0" y="0"/>
                  </a:lnTo>
                  <a:lnTo>
                    <a:pt x="5" y="0"/>
                  </a:lnTo>
                  <a:lnTo>
                    <a:pt x="5" y="0"/>
                  </a:lnTo>
                  <a:lnTo>
                    <a:pt x="38" y="122"/>
                  </a:lnTo>
                  <a:lnTo>
                    <a:pt x="32" y="122"/>
                  </a:lnTo>
                  <a:lnTo>
                    <a:pt x="32" y="122"/>
                  </a:lnTo>
                  <a:lnTo>
                    <a:pt x="65" y="0"/>
                  </a:lnTo>
                  <a:lnTo>
                    <a:pt x="70" y="0"/>
                  </a:lnTo>
                  <a:lnTo>
                    <a:pt x="70" y="6"/>
                  </a:lnTo>
                  <a:lnTo>
                    <a:pt x="38" y="19"/>
                  </a:lnTo>
                  <a:lnTo>
                    <a:pt x="38" y="12"/>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8" name="Freeform 184"/>
            <p:cNvSpPr>
              <a:spLocks/>
            </p:cNvSpPr>
            <p:nvPr/>
          </p:nvSpPr>
          <p:spPr bwMode="auto">
            <a:xfrm>
              <a:off x="686" y="2281"/>
              <a:ext cx="16" cy="13"/>
            </a:xfrm>
            <a:custGeom>
              <a:avLst/>
              <a:gdLst/>
              <a:ahLst/>
              <a:cxnLst>
                <a:cxn ang="0">
                  <a:pos x="0" y="0"/>
                </a:cxn>
                <a:cxn ang="0">
                  <a:pos x="33" y="12"/>
                </a:cxn>
                <a:cxn ang="0">
                  <a:pos x="33" y="19"/>
                </a:cxn>
                <a:cxn ang="0">
                  <a:pos x="33" y="19"/>
                </a:cxn>
                <a:cxn ang="0">
                  <a:pos x="33" y="19"/>
                </a:cxn>
                <a:cxn ang="0">
                  <a:pos x="0" y="6"/>
                </a:cxn>
                <a:cxn ang="0">
                  <a:pos x="0" y="0"/>
                </a:cxn>
              </a:cxnLst>
              <a:rect l="0" t="0" r="r" b="b"/>
              <a:pathLst>
                <a:path w="33" h="19">
                  <a:moveTo>
                    <a:pt x="0" y="0"/>
                  </a:moveTo>
                  <a:lnTo>
                    <a:pt x="33" y="12"/>
                  </a:lnTo>
                  <a:lnTo>
                    <a:pt x="33" y="19"/>
                  </a:lnTo>
                  <a:lnTo>
                    <a:pt x="33" y="19"/>
                  </a:lnTo>
                  <a:lnTo>
                    <a:pt x="33" y="19"/>
                  </a:lnTo>
                  <a:lnTo>
                    <a:pt x="0" y="6"/>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09" name="Freeform 185"/>
            <p:cNvSpPr>
              <a:spLocks/>
            </p:cNvSpPr>
            <p:nvPr/>
          </p:nvSpPr>
          <p:spPr bwMode="auto">
            <a:xfrm>
              <a:off x="686" y="2281"/>
              <a:ext cx="31" cy="82"/>
            </a:xfrm>
            <a:custGeom>
              <a:avLst/>
              <a:gdLst/>
              <a:ahLst/>
              <a:cxnLst>
                <a:cxn ang="0">
                  <a:pos x="33" y="12"/>
                </a:cxn>
                <a:cxn ang="0">
                  <a:pos x="65" y="0"/>
                </a:cxn>
                <a:cxn ang="0">
                  <a:pos x="33" y="122"/>
                </a:cxn>
                <a:cxn ang="0">
                  <a:pos x="0" y="0"/>
                </a:cxn>
                <a:cxn ang="0">
                  <a:pos x="33" y="12"/>
                </a:cxn>
              </a:cxnLst>
              <a:rect l="0" t="0" r="r" b="b"/>
              <a:pathLst>
                <a:path w="65" h="122">
                  <a:moveTo>
                    <a:pt x="33" y="12"/>
                  </a:moveTo>
                  <a:lnTo>
                    <a:pt x="65" y="0"/>
                  </a:lnTo>
                  <a:lnTo>
                    <a:pt x="33" y="122"/>
                  </a:lnTo>
                  <a:lnTo>
                    <a:pt x="0" y="0"/>
                  </a:lnTo>
                  <a:lnTo>
                    <a:pt x="33" y="12"/>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10" name="Rectangle 186"/>
            <p:cNvSpPr>
              <a:spLocks noChangeArrowheads="1"/>
            </p:cNvSpPr>
            <p:nvPr/>
          </p:nvSpPr>
          <p:spPr bwMode="auto">
            <a:xfrm>
              <a:off x="691" y="775"/>
              <a:ext cx="11" cy="8"/>
            </a:xfrm>
            <a:prstGeom prst="rect">
              <a:avLst/>
            </a:prstGeom>
            <a:solidFill>
              <a:schemeClr val="bg2"/>
            </a:solidFill>
            <a:ln w="9525">
              <a:noFill/>
              <a:miter lim="800000"/>
              <a:headEnd/>
              <a:tailEnd/>
            </a:ln>
          </p:spPr>
          <p:txBody>
            <a:bodyPr/>
            <a:lstStyle/>
            <a:p>
              <a:endParaRPr lang="de-CH">
                <a:latin typeface="+mn-lt"/>
              </a:endParaRPr>
            </a:p>
          </p:txBody>
        </p:sp>
        <p:sp>
          <p:nvSpPr>
            <p:cNvPr id="538811" name="Rectangle 187"/>
            <p:cNvSpPr>
              <a:spLocks noChangeArrowheads="1"/>
            </p:cNvSpPr>
            <p:nvPr/>
          </p:nvSpPr>
          <p:spPr bwMode="auto">
            <a:xfrm>
              <a:off x="696" y="2277"/>
              <a:ext cx="11" cy="8"/>
            </a:xfrm>
            <a:prstGeom prst="rect">
              <a:avLst/>
            </a:prstGeom>
            <a:solidFill>
              <a:schemeClr val="bg2"/>
            </a:solidFill>
            <a:ln w="9525">
              <a:solidFill>
                <a:srgbClr val="787878"/>
              </a:solidFill>
              <a:miter lim="800000"/>
              <a:headEnd/>
              <a:tailEnd/>
            </a:ln>
          </p:spPr>
          <p:txBody>
            <a:bodyPr/>
            <a:lstStyle/>
            <a:p>
              <a:endParaRPr lang="de-CH">
                <a:latin typeface="+mn-lt"/>
              </a:endParaRPr>
            </a:p>
          </p:txBody>
        </p:sp>
        <p:sp>
          <p:nvSpPr>
            <p:cNvPr id="538812" name="Rectangle 188"/>
            <p:cNvSpPr>
              <a:spLocks noChangeArrowheads="1"/>
            </p:cNvSpPr>
            <p:nvPr/>
          </p:nvSpPr>
          <p:spPr bwMode="auto">
            <a:xfrm>
              <a:off x="642" y="1347"/>
              <a:ext cx="75" cy="165"/>
            </a:xfrm>
            <a:prstGeom prst="rect">
              <a:avLst/>
            </a:prstGeom>
            <a:solidFill>
              <a:schemeClr val="bg2"/>
            </a:solidFill>
            <a:ln w="9525">
              <a:noFill/>
              <a:miter lim="800000"/>
              <a:headEnd/>
              <a:tailEnd/>
            </a:ln>
          </p:spPr>
          <p:txBody>
            <a:bodyPr wrap="none" lIns="0" tIns="0" rIns="0" bIns="0">
              <a:spAutoFit/>
            </a:bodyPr>
            <a:lstStyle/>
            <a:p>
              <a:pPr eaLnBrk="0" hangingPunct="0"/>
              <a:r>
                <a:rPr lang="en-US" sz="1700" b="1">
                  <a:solidFill>
                    <a:srgbClr val="787878"/>
                  </a:solidFill>
                  <a:latin typeface="+mn-lt"/>
                </a:rPr>
                <a:t>I</a:t>
              </a:r>
              <a:endParaRPr lang="en-US">
                <a:solidFill>
                  <a:srgbClr val="787878"/>
                </a:solidFill>
                <a:latin typeface="+mn-lt"/>
              </a:endParaRPr>
            </a:p>
          </p:txBody>
        </p:sp>
        <p:sp>
          <p:nvSpPr>
            <p:cNvPr id="538813" name="Rectangle 189"/>
            <p:cNvSpPr>
              <a:spLocks noChangeArrowheads="1"/>
            </p:cNvSpPr>
            <p:nvPr/>
          </p:nvSpPr>
          <p:spPr bwMode="auto">
            <a:xfrm>
              <a:off x="606" y="1626"/>
              <a:ext cx="170" cy="107"/>
            </a:xfrm>
            <a:prstGeom prst="rect">
              <a:avLst/>
            </a:prstGeom>
            <a:solidFill>
              <a:schemeClr val="bg2"/>
            </a:solidFill>
            <a:ln w="9525">
              <a:noFill/>
              <a:miter lim="800000"/>
              <a:headEnd/>
              <a:tailEnd/>
            </a:ln>
          </p:spPr>
          <p:txBody>
            <a:bodyPr/>
            <a:lstStyle/>
            <a:p>
              <a:endParaRPr lang="de-CH">
                <a:latin typeface="+mn-lt"/>
              </a:endParaRPr>
            </a:p>
          </p:txBody>
        </p:sp>
        <p:sp>
          <p:nvSpPr>
            <p:cNvPr id="538814" name="Rectangle 190"/>
            <p:cNvSpPr>
              <a:spLocks noChangeArrowheads="1"/>
            </p:cNvSpPr>
            <p:nvPr/>
          </p:nvSpPr>
          <p:spPr bwMode="auto">
            <a:xfrm>
              <a:off x="628" y="1606"/>
              <a:ext cx="131" cy="233"/>
            </a:xfrm>
            <a:prstGeom prst="rect">
              <a:avLst/>
            </a:prstGeom>
            <a:solidFill>
              <a:schemeClr val="bg2"/>
            </a:solidFill>
            <a:ln w="9525">
              <a:noFill/>
              <a:miter lim="800000"/>
              <a:headEnd/>
              <a:tailEnd/>
            </a:ln>
          </p:spPr>
          <p:txBody>
            <a:bodyPr wrap="none" lIns="0" tIns="0" rIns="0" bIns="0">
              <a:spAutoFit/>
            </a:bodyPr>
            <a:lstStyle/>
            <a:p>
              <a:pPr eaLnBrk="0" hangingPunct="0"/>
              <a:r>
                <a:rPr lang="en-US" b="1">
                  <a:solidFill>
                    <a:srgbClr val="787878"/>
                  </a:solidFill>
                  <a:latin typeface="+mn-lt"/>
                </a:rPr>
                <a:t>V</a:t>
              </a:r>
              <a:endParaRPr lang="en-US">
                <a:solidFill>
                  <a:srgbClr val="787878"/>
                </a:solidFill>
                <a:latin typeface="+mn-lt"/>
              </a:endParaRPr>
            </a:p>
          </p:txBody>
        </p:sp>
        <p:sp>
          <p:nvSpPr>
            <p:cNvPr id="538815" name="Freeform 191"/>
            <p:cNvSpPr>
              <a:spLocks/>
            </p:cNvSpPr>
            <p:nvPr/>
          </p:nvSpPr>
          <p:spPr bwMode="auto">
            <a:xfrm>
              <a:off x="429" y="1025"/>
              <a:ext cx="535" cy="278"/>
            </a:xfrm>
            <a:custGeom>
              <a:avLst/>
              <a:gdLst/>
              <a:ahLst/>
              <a:cxnLst>
                <a:cxn ang="0">
                  <a:pos x="0" y="0"/>
                </a:cxn>
                <a:cxn ang="0">
                  <a:pos x="0" y="177"/>
                </a:cxn>
                <a:cxn ang="0">
                  <a:pos x="16" y="244"/>
                </a:cxn>
                <a:cxn ang="0">
                  <a:pos x="49" y="305"/>
                </a:cxn>
                <a:cxn ang="0">
                  <a:pos x="108" y="354"/>
                </a:cxn>
                <a:cxn ang="0">
                  <a:pos x="206" y="391"/>
                </a:cxn>
                <a:cxn ang="0">
                  <a:pos x="342" y="409"/>
                </a:cxn>
                <a:cxn ang="0">
                  <a:pos x="526" y="415"/>
                </a:cxn>
                <a:cxn ang="0">
                  <a:pos x="711" y="409"/>
                </a:cxn>
                <a:cxn ang="0">
                  <a:pos x="857" y="397"/>
                </a:cxn>
                <a:cxn ang="0">
                  <a:pos x="966" y="366"/>
                </a:cxn>
                <a:cxn ang="0">
                  <a:pos x="1041" y="324"/>
                </a:cxn>
                <a:cxn ang="0">
                  <a:pos x="1090" y="269"/>
                </a:cxn>
                <a:cxn ang="0">
                  <a:pos x="1117" y="196"/>
                </a:cxn>
                <a:cxn ang="0">
                  <a:pos x="1128" y="110"/>
                </a:cxn>
                <a:cxn ang="0">
                  <a:pos x="1128" y="6"/>
                </a:cxn>
                <a:cxn ang="0">
                  <a:pos x="0" y="0"/>
                </a:cxn>
              </a:cxnLst>
              <a:rect l="0" t="0" r="r" b="b"/>
              <a:pathLst>
                <a:path w="1128" h="415">
                  <a:moveTo>
                    <a:pt x="0" y="0"/>
                  </a:moveTo>
                  <a:lnTo>
                    <a:pt x="0" y="177"/>
                  </a:lnTo>
                  <a:lnTo>
                    <a:pt x="16" y="244"/>
                  </a:lnTo>
                  <a:lnTo>
                    <a:pt x="49" y="305"/>
                  </a:lnTo>
                  <a:lnTo>
                    <a:pt x="108" y="354"/>
                  </a:lnTo>
                  <a:lnTo>
                    <a:pt x="206" y="391"/>
                  </a:lnTo>
                  <a:lnTo>
                    <a:pt x="342" y="409"/>
                  </a:lnTo>
                  <a:lnTo>
                    <a:pt x="526" y="415"/>
                  </a:lnTo>
                  <a:lnTo>
                    <a:pt x="711" y="409"/>
                  </a:lnTo>
                  <a:lnTo>
                    <a:pt x="857" y="397"/>
                  </a:lnTo>
                  <a:lnTo>
                    <a:pt x="966" y="366"/>
                  </a:lnTo>
                  <a:lnTo>
                    <a:pt x="1041" y="324"/>
                  </a:lnTo>
                  <a:lnTo>
                    <a:pt x="1090" y="269"/>
                  </a:lnTo>
                  <a:lnTo>
                    <a:pt x="1117" y="196"/>
                  </a:lnTo>
                  <a:lnTo>
                    <a:pt x="1128" y="110"/>
                  </a:lnTo>
                  <a:lnTo>
                    <a:pt x="1128" y="6"/>
                  </a:lnTo>
                  <a:lnTo>
                    <a:pt x="0"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16" name="Freeform 192"/>
            <p:cNvSpPr>
              <a:spLocks/>
            </p:cNvSpPr>
            <p:nvPr/>
          </p:nvSpPr>
          <p:spPr bwMode="auto">
            <a:xfrm>
              <a:off x="429" y="1025"/>
              <a:ext cx="532" cy="282"/>
            </a:xfrm>
            <a:custGeom>
              <a:avLst/>
              <a:gdLst/>
              <a:ahLst/>
              <a:cxnLst>
                <a:cxn ang="0">
                  <a:pos x="5" y="177"/>
                </a:cxn>
                <a:cxn ang="0">
                  <a:pos x="5" y="177"/>
                </a:cxn>
                <a:cxn ang="0">
                  <a:pos x="22" y="244"/>
                </a:cxn>
                <a:cxn ang="0">
                  <a:pos x="54" y="305"/>
                </a:cxn>
                <a:cxn ang="0">
                  <a:pos x="54" y="305"/>
                </a:cxn>
                <a:cxn ang="0">
                  <a:pos x="108" y="354"/>
                </a:cxn>
                <a:cxn ang="0">
                  <a:pos x="206" y="391"/>
                </a:cxn>
                <a:cxn ang="0">
                  <a:pos x="206" y="391"/>
                </a:cxn>
                <a:cxn ang="0">
                  <a:pos x="342" y="409"/>
                </a:cxn>
                <a:cxn ang="0">
                  <a:pos x="526" y="415"/>
                </a:cxn>
                <a:cxn ang="0">
                  <a:pos x="526" y="415"/>
                </a:cxn>
                <a:cxn ang="0">
                  <a:pos x="711" y="409"/>
                </a:cxn>
                <a:cxn ang="0">
                  <a:pos x="857" y="397"/>
                </a:cxn>
                <a:cxn ang="0">
                  <a:pos x="857" y="397"/>
                </a:cxn>
                <a:cxn ang="0">
                  <a:pos x="966" y="366"/>
                </a:cxn>
                <a:cxn ang="0">
                  <a:pos x="1041" y="324"/>
                </a:cxn>
                <a:cxn ang="0">
                  <a:pos x="1041" y="324"/>
                </a:cxn>
                <a:cxn ang="0">
                  <a:pos x="1090" y="269"/>
                </a:cxn>
                <a:cxn ang="0">
                  <a:pos x="1117" y="196"/>
                </a:cxn>
                <a:cxn ang="0">
                  <a:pos x="1123" y="196"/>
                </a:cxn>
                <a:cxn ang="0">
                  <a:pos x="1096" y="269"/>
                </a:cxn>
                <a:cxn ang="0">
                  <a:pos x="1096" y="275"/>
                </a:cxn>
                <a:cxn ang="0">
                  <a:pos x="1047" y="330"/>
                </a:cxn>
                <a:cxn ang="0">
                  <a:pos x="966" y="372"/>
                </a:cxn>
                <a:cxn ang="0">
                  <a:pos x="966" y="372"/>
                </a:cxn>
                <a:cxn ang="0">
                  <a:pos x="857" y="403"/>
                </a:cxn>
                <a:cxn ang="0">
                  <a:pos x="711" y="415"/>
                </a:cxn>
                <a:cxn ang="0">
                  <a:pos x="711" y="415"/>
                </a:cxn>
                <a:cxn ang="0">
                  <a:pos x="526" y="421"/>
                </a:cxn>
                <a:cxn ang="0">
                  <a:pos x="342" y="415"/>
                </a:cxn>
                <a:cxn ang="0">
                  <a:pos x="342" y="415"/>
                </a:cxn>
                <a:cxn ang="0">
                  <a:pos x="206" y="397"/>
                </a:cxn>
                <a:cxn ang="0">
                  <a:pos x="108" y="360"/>
                </a:cxn>
                <a:cxn ang="0">
                  <a:pos x="108" y="360"/>
                </a:cxn>
                <a:cxn ang="0">
                  <a:pos x="49" y="311"/>
                </a:cxn>
                <a:cxn ang="0">
                  <a:pos x="16" y="250"/>
                </a:cxn>
                <a:cxn ang="0">
                  <a:pos x="16" y="244"/>
                </a:cxn>
                <a:cxn ang="0">
                  <a:pos x="0" y="177"/>
                </a:cxn>
                <a:cxn ang="0">
                  <a:pos x="0" y="0"/>
                </a:cxn>
              </a:cxnLst>
              <a:rect l="0" t="0" r="r" b="b"/>
              <a:pathLst>
                <a:path w="1123" h="421">
                  <a:moveTo>
                    <a:pt x="5" y="0"/>
                  </a:moveTo>
                  <a:lnTo>
                    <a:pt x="5" y="177"/>
                  </a:lnTo>
                  <a:lnTo>
                    <a:pt x="5" y="177"/>
                  </a:lnTo>
                  <a:lnTo>
                    <a:pt x="5" y="177"/>
                  </a:lnTo>
                  <a:lnTo>
                    <a:pt x="22" y="244"/>
                  </a:lnTo>
                  <a:lnTo>
                    <a:pt x="22" y="244"/>
                  </a:lnTo>
                  <a:lnTo>
                    <a:pt x="22" y="244"/>
                  </a:lnTo>
                  <a:lnTo>
                    <a:pt x="54" y="305"/>
                  </a:lnTo>
                  <a:lnTo>
                    <a:pt x="54" y="305"/>
                  </a:lnTo>
                  <a:lnTo>
                    <a:pt x="54" y="305"/>
                  </a:lnTo>
                  <a:lnTo>
                    <a:pt x="114" y="354"/>
                  </a:lnTo>
                  <a:lnTo>
                    <a:pt x="108" y="354"/>
                  </a:lnTo>
                  <a:lnTo>
                    <a:pt x="108" y="354"/>
                  </a:lnTo>
                  <a:lnTo>
                    <a:pt x="206" y="391"/>
                  </a:lnTo>
                  <a:lnTo>
                    <a:pt x="206" y="391"/>
                  </a:lnTo>
                  <a:lnTo>
                    <a:pt x="206" y="391"/>
                  </a:lnTo>
                  <a:lnTo>
                    <a:pt x="342" y="409"/>
                  </a:lnTo>
                  <a:lnTo>
                    <a:pt x="342" y="409"/>
                  </a:lnTo>
                  <a:lnTo>
                    <a:pt x="342" y="409"/>
                  </a:lnTo>
                  <a:lnTo>
                    <a:pt x="526" y="415"/>
                  </a:lnTo>
                  <a:lnTo>
                    <a:pt x="526" y="415"/>
                  </a:lnTo>
                  <a:lnTo>
                    <a:pt x="526" y="415"/>
                  </a:lnTo>
                  <a:lnTo>
                    <a:pt x="711" y="409"/>
                  </a:lnTo>
                  <a:lnTo>
                    <a:pt x="711" y="409"/>
                  </a:lnTo>
                  <a:lnTo>
                    <a:pt x="711" y="409"/>
                  </a:lnTo>
                  <a:lnTo>
                    <a:pt x="857" y="397"/>
                  </a:lnTo>
                  <a:lnTo>
                    <a:pt x="857" y="397"/>
                  </a:lnTo>
                  <a:lnTo>
                    <a:pt x="857" y="397"/>
                  </a:lnTo>
                  <a:lnTo>
                    <a:pt x="966" y="366"/>
                  </a:lnTo>
                  <a:lnTo>
                    <a:pt x="966" y="366"/>
                  </a:lnTo>
                  <a:lnTo>
                    <a:pt x="966" y="366"/>
                  </a:lnTo>
                  <a:lnTo>
                    <a:pt x="1041" y="324"/>
                  </a:lnTo>
                  <a:lnTo>
                    <a:pt x="1041" y="324"/>
                  </a:lnTo>
                  <a:lnTo>
                    <a:pt x="1041" y="324"/>
                  </a:lnTo>
                  <a:lnTo>
                    <a:pt x="1090" y="269"/>
                  </a:lnTo>
                  <a:lnTo>
                    <a:pt x="1090" y="269"/>
                  </a:lnTo>
                  <a:lnTo>
                    <a:pt x="1090" y="269"/>
                  </a:lnTo>
                  <a:lnTo>
                    <a:pt x="1117" y="196"/>
                  </a:lnTo>
                  <a:lnTo>
                    <a:pt x="1117" y="196"/>
                  </a:lnTo>
                  <a:lnTo>
                    <a:pt x="1123" y="196"/>
                  </a:lnTo>
                  <a:lnTo>
                    <a:pt x="1123" y="196"/>
                  </a:lnTo>
                  <a:lnTo>
                    <a:pt x="1096" y="269"/>
                  </a:lnTo>
                  <a:lnTo>
                    <a:pt x="1096" y="269"/>
                  </a:lnTo>
                  <a:lnTo>
                    <a:pt x="1096" y="275"/>
                  </a:lnTo>
                  <a:lnTo>
                    <a:pt x="1047" y="330"/>
                  </a:lnTo>
                  <a:lnTo>
                    <a:pt x="1047" y="330"/>
                  </a:lnTo>
                  <a:lnTo>
                    <a:pt x="1041" y="330"/>
                  </a:lnTo>
                  <a:lnTo>
                    <a:pt x="966" y="372"/>
                  </a:lnTo>
                  <a:lnTo>
                    <a:pt x="966" y="372"/>
                  </a:lnTo>
                  <a:lnTo>
                    <a:pt x="966" y="372"/>
                  </a:lnTo>
                  <a:lnTo>
                    <a:pt x="857" y="403"/>
                  </a:lnTo>
                  <a:lnTo>
                    <a:pt x="857" y="403"/>
                  </a:lnTo>
                  <a:lnTo>
                    <a:pt x="857" y="403"/>
                  </a:lnTo>
                  <a:lnTo>
                    <a:pt x="711" y="415"/>
                  </a:lnTo>
                  <a:lnTo>
                    <a:pt x="711" y="415"/>
                  </a:lnTo>
                  <a:lnTo>
                    <a:pt x="711" y="415"/>
                  </a:lnTo>
                  <a:lnTo>
                    <a:pt x="526" y="421"/>
                  </a:lnTo>
                  <a:lnTo>
                    <a:pt x="526" y="421"/>
                  </a:lnTo>
                  <a:lnTo>
                    <a:pt x="526" y="421"/>
                  </a:lnTo>
                  <a:lnTo>
                    <a:pt x="342" y="415"/>
                  </a:lnTo>
                  <a:lnTo>
                    <a:pt x="342" y="415"/>
                  </a:lnTo>
                  <a:lnTo>
                    <a:pt x="342" y="415"/>
                  </a:lnTo>
                  <a:lnTo>
                    <a:pt x="206" y="397"/>
                  </a:lnTo>
                  <a:lnTo>
                    <a:pt x="206" y="397"/>
                  </a:lnTo>
                  <a:lnTo>
                    <a:pt x="206" y="397"/>
                  </a:lnTo>
                  <a:lnTo>
                    <a:pt x="108" y="360"/>
                  </a:lnTo>
                  <a:lnTo>
                    <a:pt x="108" y="360"/>
                  </a:lnTo>
                  <a:lnTo>
                    <a:pt x="108" y="360"/>
                  </a:lnTo>
                  <a:lnTo>
                    <a:pt x="49" y="311"/>
                  </a:lnTo>
                  <a:lnTo>
                    <a:pt x="49" y="311"/>
                  </a:lnTo>
                  <a:lnTo>
                    <a:pt x="49" y="311"/>
                  </a:lnTo>
                  <a:lnTo>
                    <a:pt x="16" y="250"/>
                  </a:lnTo>
                  <a:lnTo>
                    <a:pt x="16" y="250"/>
                  </a:lnTo>
                  <a:lnTo>
                    <a:pt x="16" y="244"/>
                  </a:lnTo>
                  <a:lnTo>
                    <a:pt x="0" y="177"/>
                  </a:lnTo>
                  <a:lnTo>
                    <a:pt x="0" y="177"/>
                  </a:lnTo>
                  <a:lnTo>
                    <a:pt x="0" y="177"/>
                  </a:lnTo>
                  <a:lnTo>
                    <a:pt x="0" y="0"/>
                  </a:lnTo>
                  <a:lnTo>
                    <a:pt x="5"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17" name="Freeform 193"/>
            <p:cNvSpPr>
              <a:spLocks/>
            </p:cNvSpPr>
            <p:nvPr/>
          </p:nvSpPr>
          <p:spPr bwMode="auto">
            <a:xfrm>
              <a:off x="959" y="1098"/>
              <a:ext cx="8" cy="58"/>
            </a:xfrm>
            <a:custGeom>
              <a:avLst/>
              <a:gdLst/>
              <a:ahLst/>
              <a:cxnLst>
                <a:cxn ang="0">
                  <a:pos x="0" y="86"/>
                </a:cxn>
                <a:cxn ang="0">
                  <a:pos x="11" y="0"/>
                </a:cxn>
                <a:cxn ang="0">
                  <a:pos x="11" y="0"/>
                </a:cxn>
                <a:cxn ang="0">
                  <a:pos x="17" y="0"/>
                </a:cxn>
                <a:cxn ang="0">
                  <a:pos x="17" y="0"/>
                </a:cxn>
                <a:cxn ang="0">
                  <a:pos x="6" y="86"/>
                </a:cxn>
                <a:cxn ang="0">
                  <a:pos x="0" y="86"/>
                </a:cxn>
              </a:cxnLst>
              <a:rect l="0" t="0" r="r" b="b"/>
              <a:pathLst>
                <a:path w="17" h="86">
                  <a:moveTo>
                    <a:pt x="0" y="86"/>
                  </a:moveTo>
                  <a:lnTo>
                    <a:pt x="11" y="0"/>
                  </a:lnTo>
                  <a:lnTo>
                    <a:pt x="11" y="0"/>
                  </a:lnTo>
                  <a:lnTo>
                    <a:pt x="17" y="0"/>
                  </a:lnTo>
                  <a:lnTo>
                    <a:pt x="17" y="0"/>
                  </a:lnTo>
                  <a:lnTo>
                    <a:pt x="6" y="86"/>
                  </a:lnTo>
                  <a:lnTo>
                    <a:pt x="0" y="86"/>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18" name="Rectangle 194"/>
            <p:cNvSpPr>
              <a:spLocks noChangeArrowheads="1"/>
            </p:cNvSpPr>
            <p:nvPr/>
          </p:nvSpPr>
          <p:spPr bwMode="auto">
            <a:xfrm>
              <a:off x="964" y="1029"/>
              <a:ext cx="3" cy="69"/>
            </a:xfrm>
            <a:prstGeom prst="rect">
              <a:avLst/>
            </a:prstGeom>
            <a:solidFill>
              <a:schemeClr val="bg2"/>
            </a:solidFill>
            <a:ln w="9525">
              <a:solidFill>
                <a:srgbClr val="787878"/>
              </a:solidFill>
              <a:miter lim="800000"/>
              <a:headEnd/>
              <a:tailEnd/>
            </a:ln>
          </p:spPr>
          <p:txBody>
            <a:bodyPr/>
            <a:lstStyle/>
            <a:p>
              <a:endParaRPr lang="de-CH">
                <a:latin typeface="+mn-lt"/>
              </a:endParaRPr>
            </a:p>
          </p:txBody>
        </p:sp>
        <p:sp>
          <p:nvSpPr>
            <p:cNvPr id="538819" name="Rectangle 195"/>
            <p:cNvSpPr>
              <a:spLocks noChangeArrowheads="1"/>
            </p:cNvSpPr>
            <p:nvPr/>
          </p:nvSpPr>
          <p:spPr bwMode="auto">
            <a:xfrm>
              <a:off x="527" y="1160"/>
              <a:ext cx="339" cy="90"/>
            </a:xfrm>
            <a:prstGeom prst="rect">
              <a:avLst/>
            </a:prstGeom>
            <a:solidFill>
              <a:schemeClr val="bg2"/>
            </a:solidFill>
            <a:ln w="9525">
              <a:noFill/>
              <a:miter lim="800000"/>
              <a:headEnd/>
              <a:tailEnd/>
            </a:ln>
          </p:spPr>
          <p:txBody>
            <a:bodyPr/>
            <a:lstStyle/>
            <a:p>
              <a:endParaRPr lang="de-CH">
                <a:latin typeface="+mn-lt"/>
              </a:endParaRPr>
            </a:p>
          </p:txBody>
        </p:sp>
        <p:sp>
          <p:nvSpPr>
            <p:cNvPr id="538820" name="Rectangle 196"/>
            <p:cNvSpPr>
              <a:spLocks noChangeArrowheads="1"/>
            </p:cNvSpPr>
            <p:nvPr/>
          </p:nvSpPr>
          <p:spPr bwMode="auto">
            <a:xfrm>
              <a:off x="618" y="1135"/>
              <a:ext cx="86" cy="165"/>
            </a:xfrm>
            <a:prstGeom prst="rect">
              <a:avLst/>
            </a:prstGeom>
            <a:solidFill>
              <a:schemeClr val="bg2"/>
            </a:solidFill>
            <a:ln w="9525">
              <a:noFill/>
              <a:miter lim="800000"/>
              <a:headEnd/>
              <a:tailEnd/>
            </a:ln>
          </p:spPr>
          <p:txBody>
            <a:bodyPr wrap="none" lIns="0" tIns="0" rIns="0" bIns="0">
              <a:spAutoFit/>
            </a:bodyPr>
            <a:lstStyle/>
            <a:p>
              <a:pPr eaLnBrk="0" hangingPunct="0"/>
              <a:r>
                <a:rPr lang="en-US" sz="1700" b="1" dirty="0" smtClean="0">
                  <a:solidFill>
                    <a:srgbClr val="787878"/>
                  </a:solidFill>
                  <a:latin typeface="+mn-lt"/>
                </a:rPr>
                <a:t>E</a:t>
              </a:r>
              <a:endParaRPr lang="en-US" dirty="0">
                <a:solidFill>
                  <a:srgbClr val="787878"/>
                </a:solidFill>
                <a:latin typeface="+mn-lt"/>
              </a:endParaRPr>
            </a:p>
          </p:txBody>
        </p:sp>
        <p:sp>
          <p:nvSpPr>
            <p:cNvPr id="538821" name="Freeform 197"/>
            <p:cNvSpPr>
              <a:spLocks/>
            </p:cNvSpPr>
            <p:nvPr/>
          </p:nvSpPr>
          <p:spPr bwMode="auto">
            <a:xfrm>
              <a:off x="429" y="861"/>
              <a:ext cx="538" cy="249"/>
            </a:xfrm>
            <a:custGeom>
              <a:avLst/>
              <a:gdLst/>
              <a:ahLst/>
              <a:cxnLst>
                <a:cxn ang="0">
                  <a:pos x="97" y="0"/>
                </a:cxn>
                <a:cxn ang="0">
                  <a:pos x="60" y="13"/>
                </a:cxn>
                <a:cxn ang="0">
                  <a:pos x="27" y="31"/>
                </a:cxn>
                <a:cxn ang="0">
                  <a:pos x="5" y="67"/>
                </a:cxn>
                <a:cxn ang="0">
                  <a:pos x="0" y="110"/>
                </a:cxn>
                <a:cxn ang="0">
                  <a:pos x="0" y="183"/>
                </a:cxn>
                <a:cxn ang="0">
                  <a:pos x="0" y="263"/>
                </a:cxn>
                <a:cxn ang="0">
                  <a:pos x="5" y="305"/>
                </a:cxn>
                <a:cxn ang="0">
                  <a:pos x="27"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67"/>
                </a:cxn>
                <a:cxn ang="0">
                  <a:pos x="1101" y="31"/>
                </a:cxn>
                <a:cxn ang="0">
                  <a:pos x="1074" y="13"/>
                </a:cxn>
                <a:cxn ang="0">
                  <a:pos x="1036" y="0"/>
                </a:cxn>
                <a:cxn ang="0">
                  <a:pos x="564" y="0"/>
                </a:cxn>
                <a:cxn ang="0">
                  <a:pos x="97" y="0"/>
                </a:cxn>
              </a:cxnLst>
              <a:rect l="0" t="0" r="r" b="b"/>
              <a:pathLst>
                <a:path w="1134" h="372">
                  <a:moveTo>
                    <a:pt x="97" y="0"/>
                  </a:moveTo>
                  <a:lnTo>
                    <a:pt x="60" y="13"/>
                  </a:lnTo>
                  <a:lnTo>
                    <a:pt x="27" y="31"/>
                  </a:lnTo>
                  <a:lnTo>
                    <a:pt x="5" y="67"/>
                  </a:lnTo>
                  <a:lnTo>
                    <a:pt x="0" y="110"/>
                  </a:lnTo>
                  <a:lnTo>
                    <a:pt x="0" y="183"/>
                  </a:lnTo>
                  <a:lnTo>
                    <a:pt x="0" y="263"/>
                  </a:lnTo>
                  <a:lnTo>
                    <a:pt x="5" y="305"/>
                  </a:lnTo>
                  <a:lnTo>
                    <a:pt x="27" y="336"/>
                  </a:lnTo>
                  <a:lnTo>
                    <a:pt x="60" y="360"/>
                  </a:lnTo>
                  <a:lnTo>
                    <a:pt x="97" y="372"/>
                  </a:lnTo>
                  <a:lnTo>
                    <a:pt x="564" y="372"/>
                  </a:lnTo>
                  <a:lnTo>
                    <a:pt x="1036" y="372"/>
                  </a:lnTo>
                  <a:lnTo>
                    <a:pt x="1074" y="360"/>
                  </a:lnTo>
                  <a:lnTo>
                    <a:pt x="1101" y="336"/>
                  </a:lnTo>
                  <a:lnTo>
                    <a:pt x="1123" y="305"/>
                  </a:lnTo>
                  <a:lnTo>
                    <a:pt x="1134" y="263"/>
                  </a:lnTo>
                  <a:lnTo>
                    <a:pt x="1134" y="183"/>
                  </a:lnTo>
                  <a:lnTo>
                    <a:pt x="1134" y="110"/>
                  </a:lnTo>
                  <a:lnTo>
                    <a:pt x="1123" y="67"/>
                  </a:lnTo>
                  <a:lnTo>
                    <a:pt x="1101" y="31"/>
                  </a:lnTo>
                  <a:lnTo>
                    <a:pt x="1074" y="13"/>
                  </a:lnTo>
                  <a:lnTo>
                    <a:pt x="1036" y="0"/>
                  </a:lnTo>
                  <a:lnTo>
                    <a:pt x="564" y="0"/>
                  </a:lnTo>
                  <a:lnTo>
                    <a:pt x="97" y="0"/>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22" name="Freeform 198"/>
            <p:cNvSpPr>
              <a:spLocks/>
            </p:cNvSpPr>
            <p:nvPr/>
          </p:nvSpPr>
          <p:spPr bwMode="auto">
            <a:xfrm>
              <a:off x="429" y="861"/>
              <a:ext cx="540" cy="254"/>
            </a:xfrm>
            <a:custGeom>
              <a:avLst/>
              <a:gdLst/>
              <a:ahLst/>
              <a:cxnLst>
                <a:cxn ang="0">
                  <a:pos x="60" y="19"/>
                </a:cxn>
                <a:cxn ang="0">
                  <a:pos x="32" y="37"/>
                </a:cxn>
                <a:cxn ang="0">
                  <a:pos x="11" y="67"/>
                </a:cxn>
                <a:cxn ang="0">
                  <a:pos x="5" y="110"/>
                </a:cxn>
                <a:cxn ang="0">
                  <a:pos x="5" y="183"/>
                </a:cxn>
                <a:cxn ang="0">
                  <a:pos x="5" y="263"/>
                </a:cxn>
                <a:cxn ang="0">
                  <a:pos x="11" y="305"/>
                </a:cxn>
                <a:cxn ang="0">
                  <a:pos x="32" y="336"/>
                </a:cxn>
                <a:cxn ang="0">
                  <a:pos x="60" y="360"/>
                </a:cxn>
                <a:cxn ang="0">
                  <a:pos x="97" y="372"/>
                </a:cxn>
                <a:cxn ang="0">
                  <a:pos x="564" y="372"/>
                </a:cxn>
                <a:cxn ang="0">
                  <a:pos x="1036" y="372"/>
                </a:cxn>
                <a:cxn ang="0">
                  <a:pos x="1074" y="360"/>
                </a:cxn>
                <a:cxn ang="0">
                  <a:pos x="1101" y="336"/>
                </a:cxn>
                <a:cxn ang="0">
                  <a:pos x="1123" y="305"/>
                </a:cxn>
                <a:cxn ang="0">
                  <a:pos x="1134" y="263"/>
                </a:cxn>
                <a:cxn ang="0">
                  <a:pos x="1134" y="183"/>
                </a:cxn>
                <a:cxn ang="0">
                  <a:pos x="1134" y="110"/>
                </a:cxn>
                <a:cxn ang="0">
                  <a:pos x="1123" y="74"/>
                </a:cxn>
                <a:cxn ang="0">
                  <a:pos x="1101" y="37"/>
                </a:cxn>
                <a:cxn ang="0">
                  <a:pos x="1074" y="19"/>
                </a:cxn>
                <a:cxn ang="0">
                  <a:pos x="1036" y="6"/>
                </a:cxn>
                <a:cxn ang="0">
                  <a:pos x="564" y="6"/>
                </a:cxn>
                <a:cxn ang="0">
                  <a:pos x="97" y="6"/>
                </a:cxn>
                <a:cxn ang="0">
                  <a:pos x="564" y="0"/>
                </a:cxn>
                <a:cxn ang="0">
                  <a:pos x="1036" y="0"/>
                </a:cxn>
                <a:cxn ang="0">
                  <a:pos x="1074" y="13"/>
                </a:cxn>
                <a:cxn ang="0">
                  <a:pos x="1107" y="31"/>
                </a:cxn>
                <a:cxn ang="0">
                  <a:pos x="1128" y="67"/>
                </a:cxn>
                <a:cxn ang="0">
                  <a:pos x="1139" y="110"/>
                </a:cxn>
                <a:cxn ang="0">
                  <a:pos x="1139" y="183"/>
                </a:cxn>
                <a:cxn ang="0">
                  <a:pos x="1139" y="263"/>
                </a:cxn>
                <a:cxn ang="0">
                  <a:pos x="1128" y="305"/>
                </a:cxn>
                <a:cxn ang="0">
                  <a:pos x="1107" y="342"/>
                </a:cxn>
                <a:cxn ang="0">
                  <a:pos x="1079" y="366"/>
                </a:cxn>
                <a:cxn ang="0">
                  <a:pos x="1036" y="379"/>
                </a:cxn>
                <a:cxn ang="0">
                  <a:pos x="564" y="379"/>
                </a:cxn>
                <a:cxn ang="0">
                  <a:pos x="97" y="379"/>
                </a:cxn>
                <a:cxn ang="0">
                  <a:pos x="60" y="366"/>
                </a:cxn>
                <a:cxn ang="0">
                  <a:pos x="27" y="342"/>
                </a:cxn>
                <a:cxn ang="0">
                  <a:pos x="5" y="311"/>
                </a:cxn>
                <a:cxn ang="0">
                  <a:pos x="0" y="263"/>
                </a:cxn>
                <a:cxn ang="0">
                  <a:pos x="0" y="183"/>
                </a:cxn>
                <a:cxn ang="0">
                  <a:pos x="0" y="110"/>
                </a:cxn>
                <a:cxn ang="0">
                  <a:pos x="5" y="67"/>
                </a:cxn>
                <a:cxn ang="0">
                  <a:pos x="27" y="31"/>
                </a:cxn>
                <a:cxn ang="0">
                  <a:pos x="60" y="13"/>
                </a:cxn>
                <a:cxn ang="0">
                  <a:pos x="97" y="0"/>
                </a:cxn>
              </a:cxnLst>
              <a:rect l="0" t="0" r="r" b="b"/>
              <a:pathLst>
                <a:path w="1139" h="379">
                  <a:moveTo>
                    <a:pt x="97" y="6"/>
                  </a:moveTo>
                  <a:lnTo>
                    <a:pt x="60" y="19"/>
                  </a:lnTo>
                  <a:lnTo>
                    <a:pt x="60" y="19"/>
                  </a:lnTo>
                  <a:lnTo>
                    <a:pt x="60" y="19"/>
                  </a:lnTo>
                  <a:lnTo>
                    <a:pt x="27" y="37"/>
                  </a:lnTo>
                  <a:lnTo>
                    <a:pt x="32" y="37"/>
                  </a:lnTo>
                  <a:lnTo>
                    <a:pt x="32" y="37"/>
                  </a:lnTo>
                  <a:lnTo>
                    <a:pt x="11" y="74"/>
                  </a:lnTo>
                  <a:lnTo>
                    <a:pt x="11" y="67"/>
                  </a:lnTo>
                  <a:lnTo>
                    <a:pt x="11" y="67"/>
                  </a:lnTo>
                  <a:lnTo>
                    <a:pt x="5" y="110"/>
                  </a:lnTo>
                  <a:lnTo>
                    <a:pt x="5" y="110"/>
                  </a:lnTo>
                  <a:lnTo>
                    <a:pt x="5" y="110"/>
                  </a:lnTo>
                  <a:lnTo>
                    <a:pt x="5" y="183"/>
                  </a:lnTo>
                  <a:lnTo>
                    <a:pt x="5" y="183"/>
                  </a:lnTo>
                  <a:lnTo>
                    <a:pt x="5" y="183"/>
                  </a:lnTo>
                  <a:lnTo>
                    <a:pt x="5" y="263"/>
                  </a:lnTo>
                  <a:lnTo>
                    <a:pt x="5" y="263"/>
                  </a:lnTo>
                  <a:lnTo>
                    <a:pt x="5" y="263"/>
                  </a:lnTo>
                  <a:lnTo>
                    <a:pt x="11" y="305"/>
                  </a:lnTo>
                  <a:lnTo>
                    <a:pt x="11" y="305"/>
                  </a:lnTo>
                  <a:lnTo>
                    <a:pt x="11" y="305"/>
                  </a:lnTo>
                  <a:lnTo>
                    <a:pt x="32" y="336"/>
                  </a:lnTo>
                  <a:lnTo>
                    <a:pt x="32" y="336"/>
                  </a:lnTo>
                  <a:lnTo>
                    <a:pt x="32" y="336"/>
                  </a:lnTo>
                  <a:lnTo>
                    <a:pt x="65" y="360"/>
                  </a:lnTo>
                  <a:lnTo>
                    <a:pt x="60" y="360"/>
                  </a:lnTo>
                  <a:lnTo>
                    <a:pt x="60" y="360"/>
                  </a:lnTo>
                  <a:lnTo>
                    <a:pt x="97" y="372"/>
                  </a:lnTo>
                  <a:lnTo>
                    <a:pt x="97" y="372"/>
                  </a:lnTo>
                  <a:lnTo>
                    <a:pt x="97" y="372"/>
                  </a:lnTo>
                  <a:lnTo>
                    <a:pt x="564" y="372"/>
                  </a:lnTo>
                  <a:lnTo>
                    <a:pt x="564" y="372"/>
                  </a:lnTo>
                  <a:lnTo>
                    <a:pt x="564" y="372"/>
                  </a:lnTo>
                  <a:lnTo>
                    <a:pt x="1036" y="372"/>
                  </a:lnTo>
                  <a:lnTo>
                    <a:pt x="1036" y="372"/>
                  </a:lnTo>
                  <a:lnTo>
                    <a:pt x="1036" y="372"/>
                  </a:lnTo>
                  <a:lnTo>
                    <a:pt x="1074" y="360"/>
                  </a:lnTo>
                  <a:lnTo>
                    <a:pt x="1074" y="360"/>
                  </a:lnTo>
                  <a:lnTo>
                    <a:pt x="1074" y="360"/>
                  </a:lnTo>
                  <a:lnTo>
                    <a:pt x="1101" y="336"/>
                  </a:lnTo>
                  <a:lnTo>
                    <a:pt x="1101" y="336"/>
                  </a:lnTo>
                  <a:lnTo>
                    <a:pt x="1101" y="336"/>
                  </a:lnTo>
                  <a:lnTo>
                    <a:pt x="1123" y="305"/>
                  </a:lnTo>
                  <a:lnTo>
                    <a:pt x="1123" y="305"/>
                  </a:lnTo>
                  <a:lnTo>
                    <a:pt x="1123" y="305"/>
                  </a:lnTo>
                  <a:lnTo>
                    <a:pt x="1134" y="263"/>
                  </a:lnTo>
                  <a:lnTo>
                    <a:pt x="1134" y="263"/>
                  </a:lnTo>
                  <a:lnTo>
                    <a:pt x="1134" y="263"/>
                  </a:lnTo>
                  <a:lnTo>
                    <a:pt x="1134" y="183"/>
                  </a:lnTo>
                  <a:lnTo>
                    <a:pt x="1134" y="183"/>
                  </a:lnTo>
                  <a:lnTo>
                    <a:pt x="1134" y="183"/>
                  </a:lnTo>
                  <a:lnTo>
                    <a:pt x="1134" y="110"/>
                  </a:lnTo>
                  <a:lnTo>
                    <a:pt x="1134" y="110"/>
                  </a:lnTo>
                  <a:lnTo>
                    <a:pt x="1134" y="110"/>
                  </a:lnTo>
                  <a:lnTo>
                    <a:pt x="1123" y="67"/>
                  </a:lnTo>
                  <a:lnTo>
                    <a:pt x="1123" y="74"/>
                  </a:lnTo>
                  <a:lnTo>
                    <a:pt x="1123" y="74"/>
                  </a:lnTo>
                  <a:lnTo>
                    <a:pt x="1101" y="37"/>
                  </a:lnTo>
                  <a:lnTo>
                    <a:pt x="1101" y="37"/>
                  </a:lnTo>
                  <a:lnTo>
                    <a:pt x="1101" y="37"/>
                  </a:lnTo>
                  <a:lnTo>
                    <a:pt x="1074" y="19"/>
                  </a:lnTo>
                  <a:lnTo>
                    <a:pt x="1074" y="19"/>
                  </a:lnTo>
                  <a:lnTo>
                    <a:pt x="1074" y="19"/>
                  </a:lnTo>
                  <a:lnTo>
                    <a:pt x="1036" y="6"/>
                  </a:lnTo>
                  <a:lnTo>
                    <a:pt x="1036" y="6"/>
                  </a:lnTo>
                  <a:lnTo>
                    <a:pt x="1036" y="6"/>
                  </a:lnTo>
                  <a:lnTo>
                    <a:pt x="564" y="6"/>
                  </a:lnTo>
                  <a:lnTo>
                    <a:pt x="564" y="6"/>
                  </a:lnTo>
                  <a:lnTo>
                    <a:pt x="564" y="6"/>
                  </a:lnTo>
                  <a:lnTo>
                    <a:pt x="97" y="6"/>
                  </a:lnTo>
                  <a:lnTo>
                    <a:pt x="97" y="6"/>
                  </a:lnTo>
                  <a:lnTo>
                    <a:pt x="97" y="0"/>
                  </a:lnTo>
                  <a:lnTo>
                    <a:pt x="97" y="0"/>
                  </a:lnTo>
                  <a:lnTo>
                    <a:pt x="564" y="0"/>
                  </a:lnTo>
                  <a:lnTo>
                    <a:pt x="564" y="0"/>
                  </a:lnTo>
                  <a:lnTo>
                    <a:pt x="564" y="0"/>
                  </a:lnTo>
                  <a:lnTo>
                    <a:pt x="1036" y="0"/>
                  </a:lnTo>
                  <a:lnTo>
                    <a:pt x="1036" y="0"/>
                  </a:lnTo>
                  <a:lnTo>
                    <a:pt x="1036" y="0"/>
                  </a:lnTo>
                  <a:lnTo>
                    <a:pt x="1074" y="13"/>
                  </a:lnTo>
                  <a:lnTo>
                    <a:pt x="1074" y="13"/>
                  </a:lnTo>
                  <a:lnTo>
                    <a:pt x="1079" y="13"/>
                  </a:lnTo>
                  <a:lnTo>
                    <a:pt x="1107" y="31"/>
                  </a:lnTo>
                  <a:lnTo>
                    <a:pt x="1107" y="31"/>
                  </a:lnTo>
                  <a:lnTo>
                    <a:pt x="1107" y="31"/>
                  </a:lnTo>
                  <a:lnTo>
                    <a:pt x="1128" y="67"/>
                  </a:lnTo>
                  <a:lnTo>
                    <a:pt x="1128" y="67"/>
                  </a:lnTo>
                  <a:lnTo>
                    <a:pt x="1128" y="67"/>
                  </a:lnTo>
                  <a:lnTo>
                    <a:pt x="1139" y="110"/>
                  </a:lnTo>
                  <a:lnTo>
                    <a:pt x="1139" y="110"/>
                  </a:lnTo>
                  <a:lnTo>
                    <a:pt x="1139" y="110"/>
                  </a:lnTo>
                  <a:lnTo>
                    <a:pt x="1139" y="183"/>
                  </a:lnTo>
                  <a:lnTo>
                    <a:pt x="1139" y="183"/>
                  </a:lnTo>
                  <a:lnTo>
                    <a:pt x="1139" y="183"/>
                  </a:lnTo>
                  <a:lnTo>
                    <a:pt x="1139" y="263"/>
                  </a:lnTo>
                  <a:lnTo>
                    <a:pt x="1139" y="263"/>
                  </a:lnTo>
                  <a:lnTo>
                    <a:pt x="1139" y="263"/>
                  </a:lnTo>
                  <a:lnTo>
                    <a:pt x="1128" y="305"/>
                  </a:lnTo>
                  <a:lnTo>
                    <a:pt x="1128" y="305"/>
                  </a:lnTo>
                  <a:lnTo>
                    <a:pt x="1128" y="311"/>
                  </a:lnTo>
                  <a:lnTo>
                    <a:pt x="1107" y="342"/>
                  </a:lnTo>
                  <a:lnTo>
                    <a:pt x="1107" y="342"/>
                  </a:lnTo>
                  <a:lnTo>
                    <a:pt x="1107" y="342"/>
                  </a:lnTo>
                  <a:lnTo>
                    <a:pt x="1079" y="366"/>
                  </a:lnTo>
                  <a:lnTo>
                    <a:pt x="1079" y="366"/>
                  </a:lnTo>
                  <a:lnTo>
                    <a:pt x="1074" y="366"/>
                  </a:lnTo>
                  <a:lnTo>
                    <a:pt x="1036" y="379"/>
                  </a:lnTo>
                  <a:lnTo>
                    <a:pt x="1036" y="379"/>
                  </a:lnTo>
                  <a:lnTo>
                    <a:pt x="1036" y="379"/>
                  </a:lnTo>
                  <a:lnTo>
                    <a:pt x="564" y="379"/>
                  </a:lnTo>
                  <a:lnTo>
                    <a:pt x="564" y="379"/>
                  </a:lnTo>
                  <a:lnTo>
                    <a:pt x="564" y="379"/>
                  </a:lnTo>
                  <a:lnTo>
                    <a:pt x="97" y="379"/>
                  </a:lnTo>
                  <a:lnTo>
                    <a:pt x="97" y="379"/>
                  </a:lnTo>
                  <a:lnTo>
                    <a:pt x="97" y="379"/>
                  </a:lnTo>
                  <a:lnTo>
                    <a:pt x="60" y="366"/>
                  </a:lnTo>
                  <a:lnTo>
                    <a:pt x="60" y="366"/>
                  </a:lnTo>
                  <a:lnTo>
                    <a:pt x="60" y="366"/>
                  </a:lnTo>
                  <a:lnTo>
                    <a:pt x="27" y="342"/>
                  </a:lnTo>
                  <a:lnTo>
                    <a:pt x="27" y="342"/>
                  </a:lnTo>
                  <a:lnTo>
                    <a:pt x="27" y="342"/>
                  </a:lnTo>
                  <a:lnTo>
                    <a:pt x="5" y="311"/>
                  </a:lnTo>
                  <a:lnTo>
                    <a:pt x="5" y="311"/>
                  </a:lnTo>
                  <a:lnTo>
                    <a:pt x="5" y="305"/>
                  </a:lnTo>
                  <a:lnTo>
                    <a:pt x="0" y="263"/>
                  </a:lnTo>
                  <a:lnTo>
                    <a:pt x="0" y="263"/>
                  </a:lnTo>
                  <a:lnTo>
                    <a:pt x="0" y="263"/>
                  </a:lnTo>
                  <a:lnTo>
                    <a:pt x="0" y="183"/>
                  </a:lnTo>
                  <a:lnTo>
                    <a:pt x="0" y="183"/>
                  </a:lnTo>
                  <a:lnTo>
                    <a:pt x="0" y="183"/>
                  </a:lnTo>
                  <a:lnTo>
                    <a:pt x="0" y="110"/>
                  </a:lnTo>
                  <a:lnTo>
                    <a:pt x="0" y="110"/>
                  </a:lnTo>
                  <a:lnTo>
                    <a:pt x="0" y="110"/>
                  </a:lnTo>
                  <a:lnTo>
                    <a:pt x="5" y="67"/>
                  </a:lnTo>
                  <a:lnTo>
                    <a:pt x="5" y="67"/>
                  </a:lnTo>
                  <a:lnTo>
                    <a:pt x="5" y="67"/>
                  </a:lnTo>
                  <a:lnTo>
                    <a:pt x="27" y="31"/>
                  </a:lnTo>
                  <a:lnTo>
                    <a:pt x="27" y="31"/>
                  </a:lnTo>
                  <a:lnTo>
                    <a:pt x="27" y="31"/>
                  </a:lnTo>
                  <a:lnTo>
                    <a:pt x="60" y="13"/>
                  </a:lnTo>
                  <a:lnTo>
                    <a:pt x="60" y="13"/>
                  </a:lnTo>
                  <a:lnTo>
                    <a:pt x="60" y="13"/>
                  </a:lnTo>
                  <a:lnTo>
                    <a:pt x="97" y="0"/>
                  </a:lnTo>
                  <a:lnTo>
                    <a:pt x="97" y="6"/>
                  </a:lnTo>
                  <a:close/>
                </a:path>
              </a:pathLst>
            </a:custGeom>
            <a:solidFill>
              <a:schemeClr val="bg2"/>
            </a:solidFill>
            <a:ln w="9525">
              <a:solidFill>
                <a:srgbClr val="787878"/>
              </a:solidFill>
              <a:round/>
              <a:headEnd/>
              <a:tailEnd/>
            </a:ln>
          </p:spPr>
          <p:txBody>
            <a:bodyPr/>
            <a:lstStyle/>
            <a:p>
              <a:endParaRPr lang="de-CH">
                <a:latin typeface="+mn-lt"/>
              </a:endParaRPr>
            </a:p>
          </p:txBody>
        </p:sp>
        <p:sp>
          <p:nvSpPr>
            <p:cNvPr id="538823" name="Rectangle 199"/>
            <p:cNvSpPr>
              <a:spLocks noChangeArrowheads="1"/>
            </p:cNvSpPr>
            <p:nvPr/>
          </p:nvSpPr>
          <p:spPr bwMode="auto">
            <a:xfrm>
              <a:off x="611" y="911"/>
              <a:ext cx="134" cy="233"/>
            </a:xfrm>
            <a:prstGeom prst="rect">
              <a:avLst/>
            </a:prstGeom>
            <a:solidFill>
              <a:schemeClr val="bg2"/>
            </a:solidFill>
            <a:ln w="9525">
              <a:noFill/>
              <a:miter lim="800000"/>
              <a:headEnd/>
              <a:tailEnd/>
            </a:ln>
          </p:spPr>
          <p:txBody>
            <a:bodyPr wrap="none" lIns="0" tIns="0" rIns="0" bIns="0">
              <a:spAutoFit/>
            </a:bodyPr>
            <a:lstStyle/>
            <a:p>
              <a:pPr eaLnBrk="0" hangingPunct="0"/>
              <a:r>
                <a:rPr lang="en-US" b="1">
                  <a:solidFill>
                    <a:srgbClr val="787878"/>
                  </a:solidFill>
                  <a:latin typeface="+mn-lt"/>
                </a:rPr>
                <a:t>S</a:t>
              </a:r>
              <a:endParaRPr lang="en-US">
                <a:solidFill>
                  <a:srgbClr val="787878"/>
                </a:solidFill>
                <a:latin typeface="+mn-lt"/>
              </a:endParaRPr>
            </a:p>
          </p:txBody>
        </p:sp>
        <p:sp>
          <p:nvSpPr>
            <p:cNvPr id="538824" name="Rectangle 200"/>
            <p:cNvSpPr>
              <a:spLocks noChangeArrowheads="1"/>
            </p:cNvSpPr>
            <p:nvPr/>
          </p:nvSpPr>
          <p:spPr bwMode="auto">
            <a:xfrm>
              <a:off x="633" y="1853"/>
              <a:ext cx="132" cy="233"/>
            </a:xfrm>
            <a:prstGeom prst="rect">
              <a:avLst/>
            </a:prstGeom>
            <a:solidFill>
              <a:schemeClr val="bg2"/>
            </a:solidFill>
            <a:ln w="9525">
              <a:noFill/>
              <a:miter lim="800000"/>
              <a:headEnd/>
              <a:tailEnd/>
            </a:ln>
          </p:spPr>
          <p:txBody>
            <a:bodyPr wrap="none" lIns="0" tIns="0" rIns="0" bIns="0">
              <a:spAutoFit/>
            </a:bodyPr>
            <a:lstStyle/>
            <a:p>
              <a:pPr eaLnBrk="0" hangingPunct="0"/>
              <a:r>
                <a:rPr lang="en-US" b="1">
                  <a:solidFill>
                    <a:srgbClr val="787878"/>
                  </a:solidFill>
                  <a:latin typeface="+mn-lt"/>
                </a:rPr>
                <a:t>G</a:t>
              </a:r>
              <a:endParaRPr lang="en-US">
                <a:solidFill>
                  <a:srgbClr val="787878"/>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0.10149 L -1.94444E-6 -0.09962 " pathEditMode="relative" rAng="0" ptsTypes="AA">
                                      <p:cBhvr>
                                        <p:cTn id="6" dur="2000" fill="hold"/>
                                        <p:tgtEl>
                                          <p:spTgt spid="4"/>
                                        </p:tgtEl>
                                        <p:attrNameLst>
                                          <p:attrName>ppt_x</p:attrName>
                                          <p:attrName>ppt_y</p:attrName>
                                        </p:attrNameLst>
                                      </p:cBhvr>
                                      <p:rCtr x="0" y="-101"/>
                                    </p:animMotion>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16667E-6 -4.42076E-6 L 4.16667E-6 0.18304 " pathEditMode="relative" rAng="0" ptsTypes="AA">
                                      <p:cBhvr>
                                        <p:cTn id="14" dur="2000" fill="hold"/>
                                        <p:tgtEl>
                                          <p:spTgt spid="5"/>
                                        </p:tgtEl>
                                        <p:attrNameLst>
                                          <p:attrName>ppt_x</p:attrName>
                                          <p:attrName>ppt_y</p:attrName>
                                        </p:attrNameLst>
                                      </p:cBhvr>
                                      <p:rCtr x="0" y="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248400" y="115200"/>
            <a:ext cx="8597900" cy="435600"/>
          </a:xfrm>
        </p:spPr>
        <p:txBody>
          <a:bodyPr/>
          <a:lstStyle/>
          <a:p>
            <a:r>
              <a:rPr lang="de-CH" sz="2800" smtClean="0"/>
              <a:t>Nahtlose Entwicklung am Beispiel von Eiffel</a:t>
            </a:r>
            <a:endParaRPr lang="de-CH" sz="2800"/>
          </a:p>
        </p:txBody>
      </p:sp>
      <p:sp>
        <p:nvSpPr>
          <p:cNvPr id="542723" name="Rectangle 3"/>
          <p:cNvSpPr>
            <a:spLocks noGrp="1" noChangeArrowheads="1"/>
          </p:cNvSpPr>
          <p:nvPr>
            <p:ph type="body" idx="1"/>
          </p:nvPr>
        </p:nvSpPr>
        <p:spPr/>
        <p:txBody>
          <a:bodyPr/>
          <a:lstStyle/>
          <a:p>
            <a:pPr marL="625475" lvl="1" indent="-360363">
              <a:buFont typeface="Wingdings" pitchFamily="2" charset="2"/>
              <a:buNone/>
            </a:pPr>
            <a:r>
              <a:rPr lang="de-CH" dirty="0" smtClean="0"/>
              <a:t>Diagrammwerkzeug</a:t>
            </a:r>
          </a:p>
          <a:p>
            <a:pPr marL="1073150" lvl="2" indent="-158750"/>
            <a:r>
              <a:rPr lang="de-CH" dirty="0" smtClean="0"/>
              <a:t>Systemdiagramme können automatisch aus dem Softwaretext produziert werden.</a:t>
            </a:r>
          </a:p>
          <a:p>
            <a:pPr marL="1073150" lvl="2" indent="-158750"/>
            <a:r>
              <a:rPr lang="de-CH" dirty="0" smtClean="0"/>
              <a:t>Funktioniert auch umgekehrt: Diagramme oder Text aktualisieren – die andere Sicht wird ebenfalls sofort aktualisiert.</a:t>
            </a:r>
          </a:p>
          <a:p>
            <a:pPr marL="625475" lvl="1" indent="-360363">
              <a:buFont typeface="Wingdings" pitchFamily="2" charset="2"/>
              <a:buNone/>
            </a:pPr>
            <a:r>
              <a:rPr lang="de-CH" dirty="0" smtClean="0"/>
              <a:t>Kein Bedarf </a:t>
            </a:r>
            <a:r>
              <a:rPr lang="de-CH" dirty="0" smtClean="0"/>
              <a:t>an separaten </a:t>
            </a:r>
            <a:r>
              <a:rPr lang="de-CH" dirty="0" smtClean="0"/>
              <a:t>UML-Werkzeugen</a:t>
            </a:r>
          </a:p>
          <a:p>
            <a:pPr marL="625475" lvl="1" indent="-360363">
              <a:buFont typeface="Wingdings" pitchFamily="2" charset="2"/>
              <a:buNone/>
            </a:pPr>
            <a:r>
              <a:rPr lang="de-CH" dirty="0" smtClean="0"/>
              <a:t>Metrik-Werkzeug</a:t>
            </a:r>
          </a:p>
          <a:p>
            <a:pPr marL="625475" lvl="1" indent="-360363">
              <a:buFont typeface="Wingdings" pitchFamily="2" charset="2"/>
              <a:buNone/>
            </a:pPr>
            <a:r>
              <a:rPr lang="de-CH" dirty="0" err="1" smtClean="0"/>
              <a:t>Profiler</a:t>
            </a:r>
            <a:r>
              <a:rPr lang="de-CH" dirty="0" smtClean="0"/>
              <a:t>-Werkzeug</a:t>
            </a:r>
          </a:p>
          <a:p>
            <a:pPr marL="625475" lvl="1" indent="-360363">
              <a:buFont typeface="Wingdings" pitchFamily="2" charset="2"/>
              <a:buNone/>
            </a:pPr>
            <a:r>
              <a:rPr lang="de-CH" dirty="0" smtClean="0"/>
              <a:t>Werkzeug zur Generierung von Dokumentation</a:t>
            </a:r>
          </a:p>
          <a:p>
            <a:pPr marL="625475" lvl="1" indent="-360363">
              <a:buFont typeface="Wingdings" pitchFamily="2" charset="2"/>
              <a:buNone/>
            </a:pPr>
            <a:r>
              <a:rPr lang="de-CH" dirty="0" smtClean="0"/>
              <a:t>...</a:t>
            </a:r>
          </a:p>
          <a:p>
            <a:endParaRPr lang="de-CH"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248400" y="115200"/>
            <a:ext cx="8432800" cy="435600"/>
          </a:xfrm>
        </p:spPr>
        <p:txBody>
          <a:bodyPr>
            <a:normAutofit fontScale="90000"/>
          </a:bodyPr>
          <a:lstStyle/>
          <a:p>
            <a:r>
              <a:rPr lang="de-CH" sz="2800" smtClean="0"/>
              <a:t>Agile/schlanke </a:t>
            </a:r>
            <a:r>
              <a:rPr lang="de-CH" smtClean="0"/>
              <a:t>M</a:t>
            </a:r>
            <a:r>
              <a:rPr lang="de-CH" sz="2800" smtClean="0"/>
              <a:t>ethoden und „extreme programming“</a:t>
            </a:r>
            <a:endParaRPr lang="de-CH" sz="2800"/>
          </a:p>
        </p:txBody>
      </p:sp>
      <p:sp>
        <p:nvSpPr>
          <p:cNvPr id="548867" name="Rectangle 3"/>
          <p:cNvSpPr>
            <a:spLocks noGrp="1" noChangeArrowheads="1"/>
          </p:cNvSpPr>
          <p:nvPr>
            <p:ph type="body" idx="1"/>
          </p:nvPr>
        </p:nvSpPr>
        <p:spPr>
          <a:xfrm>
            <a:off x="154379" y="1294410"/>
            <a:ext cx="8989621" cy="5169252"/>
          </a:xfrm>
        </p:spPr>
        <p:txBody>
          <a:bodyPr/>
          <a:lstStyle/>
          <a:p>
            <a:pPr>
              <a:lnSpc>
                <a:spcPct val="90000"/>
              </a:lnSpc>
            </a:pPr>
            <a:r>
              <a:rPr lang="de-CH" sz="2000" dirty="0" smtClean="0"/>
              <a:t>Weniger Wert auf </a:t>
            </a:r>
            <a:r>
              <a:rPr lang="de-CH" sz="2000" dirty="0" smtClean="0">
                <a:solidFill>
                  <a:srgbClr val="A50021"/>
                </a:solidFill>
              </a:rPr>
              <a:t>formale</a:t>
            </a:r>
            <a:r>
              <a:rPr lang="de-CH" sz="2000" dirty="0" smtClean="0"/>
              <a:t> Prozesse legen </a:t>
            </a:r>
          </a:p>
          <a:p>
            <a:pPr>
              <a:lnSpc>
                <a:spcPct val="90000"/>
              </a:lnSpc>
            </a:pPr>
            <a:endParaRPr lang="de-CH" sz="2000" dirty="0" smtClean="0"/>
          </a:p>
          <a:p>
            <a:pPr>
              <a:lnSpc>
                <a:spcPct val="90000"/>
              </a:lnSpc>
            </a:pPr>
            <a:r>
              <a:rPr lang="de-CH" sz="2000" dirty="0" smtClean="0"/>
              <a:t>Betonung von kurz-zyklischer, zeitlich begrenzter, </a:t>
            </a:r>
            <a:r>
              <a:rPr lang="de-CH" sz="2000" dirty="0" smtClean="0">
                <a:solidFill>
                  <a:srgbClr val="A50021"/>
                </a:solidFill>
              </a:rPr>
              <a:t>iterativer</a:t>
            </a:r>
            <a:r>
              <a:rPr lang="de-CH" sz="2000" dirty="0" smtClean="0"/>
              <a:t> Entwicklung</a:t>
            </a:r>
          </a:p>
          <a:p>
            <a:pPr>
              <a:lnSpc>
                <a:spcPct val="90000"/>
              </a:lnSpc>
            </a:pPr>
            <a:endParaRPr lang="de-CH" sz="2000" dirty="0" smtClean="0"/>
          </a:p>
          <a:p>
            <a:pPr>
              <a:lnSpc>
                <a:spcPct val="90000"/>
              </a:lnSpc>
            </a:pPr>
            <a:r>
              <a:rPr lang="de-CH" sz="2000" dirty="0" smtClean="0"/>
              <a:t>Mehr Wert auf </a:t>
            </a:r>
            <a:r>
              <a:rPr lang="de-CH" sz="2000" dirty="0" smtClean="0">
                <a:solidFill>
                  <a:srgbClr val="A50021"/>
                </a:solidFill>
              </a:rPr>
              <a:t>Testen</a:t>
            </a:r>
            <a:r>
              <a:rPr lang="de-CH" sz="2000" dirty="0" smtClean="0"/>
              <a:t> zur Steuerung der Entwicklung legen</a:t>
            </a:r>
            <a:br>
              <a:rPr lang="de-CH" sz="2000" dirty="0" smtClean="0"/>
            </a:br>
            <a:r>
              <a:rPr lang="de-CH" sz="2000" dirty="0" smtClean="0"/>
              <a:t>	(“TDD”, Test-</a:t>
            </a:r>
            <a:r>
              <a:rPr lang="de-CH" sz="2000" dirty="0" err="1" smtClean="0"/>
              <a:t>Driven</a:t>
            </a:r>
            <a:r>
              <a:rPr lang="de-CH" sz="2000" dirty="0" smtClean="0"/>
              <a:t> Development)</a:t>
            </a:r>
          </a:p>
          <a:p>
            <a:pPr>
              <a:lnSpc>
                <a:spcPct val="90000"/>
              </a:lnSpc>
            </a:pPr>
            <a:endParaRPr lang="de-CH" sz="2000" dirty="0" smtClean="0"/>
          </a:p>
          <a:p>
            <a:pPr>
              <a:lnSpc>
                <a:spcPct val="90000"/>
              </a:lnSpc>
            </a:pPr>
            <a:r>
              <a:rPr lang="de-CH" sz="2000" dirty="0" smtClean="0"/>
              <a:t>Nutzen eines zweiten Paar Augen: </a:t>
            </a:r>
            <a:r>
              <a:rPr lang="de-CH" sz="2000" dirty="0" smtClean="0">
                <a:solidFill>
                  <a:srgbClr val="A50021"/>
                </a:solidFill>
              </a:rPr>
              <a:t>Paarprogrammierung</a:t>
            </a:r>
          </a:p>
          <a:p>
            <a:pPr>
              <a:lnSpc>
                <a:spcPct val="90000"/>
              </a:lnSpc>
            </a:pPr>
            <a:endParaRPr lang="de-CH" sz="2000" dirty="0" smtClean="0"/>
          </a:p>
          <a:p>
            <a:pPr>
              <a:lnSpc>
                <a:spcPct val="90000"/>
              </a:lnSpc>
            </a:pPr>
            <a:r>
              <a:rPr lang="de-CH" sz="2000" dirty="0" smtClean="0"/>
              <a:t>Betonung der Rolle des </a:t>
            </a:r>
            <a:r>
              <a:rPr lang="de-CH" sz="2000" dirty="0" err="1" smtClean="0">
                <a:solidFill>
                  <a:srgbClr val="A50021"/>
                </a:solidFill>
              </a:rPr>
              <a:t>Refactoring</a:t>
            </a:r>
            <a:endParaRPr lang="de-CH" sz="2000" dirty="0" smtClean="0">
              <a:solidFill>
                <a:srgbClr val="A50021"/>
              </a:solidFill>
            </a:endParaRPr>
          </a:p>
          <a:p>
            <a:pPr>
              <a:lnSpc>
                <a:spcPct val="90000"/>
              </a:lnSpc>
            </a:pPr>
            <a:endParaRPr lang="de-CH" sz="2000" dirty="0" smtClean="0"/>
          </a:p>
          <a:p>
            <a:pPr>
              <a:lnSpc>
                <a:spcPct val="90000"/>
              </a:lnSpc>
            </a:pPr>
            <a:r>
              <a:rPr lang="de-CH" sz="2000" dirty="0" smtClean="0">
                <a:solidFill>
                  <a:srgbClr val="A50021"/>
                </a:solidFill>
              </a:rPr>
              <a:t>Selbst-organisierte</a:t>
            </a:r>
            <a:r>
              <a:rPr lang="de-CH" sz="2000" dirty="0"/>
              <a:t> </a:t>
            </a:r>
            <a:r>
              <a:rPr lang="de-CH" sz="2000" dirty="0" smtClean="0"/>
              <a:t>Teams</a:t>
            </a:r>
          </a:p>
          <a:p>
            <a:pPr>
              <a:lnSpc>
                <a:spcPct val="90000"/>
              </a:lnSpc>
            </a:pPr>
            <a:endParaRPr lang="de-CH" sz="2000" dirty="0" smtClean="0"/>
          </a:p>
          <a:p>
            <a:pPr>
              <a:lnSpc>
                <a:spcPct val="90000"/>
              </a:lnSpc>
            </a:pPr>
            <a:r>
              <a:rPr lang="de-CH" sz="2000" dirty="0" smtClean="0"/>
              <a:t>Mehr Wert auf die </a:t>
            </a:r>
            <a:r>
              <a:rPr lang="de-CH" sz="2000" dirty="0" smtClean="0">
                <a:solidFill>
                  <a:srgbClr val="A50021"/>
                </a:solidFill>
              </a:rPr>
              <a:t>Miteinbeziehung der Kunden</a:t>
            </a:r>
            <a:endParaRPr lang="de-CH" sz="2000" dirty="0">
              <a:solidFill>
                <a:srgbClr val="A5002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de-CH" smtClean="0"/>
              <a:t>Open-source Prozesse</a:t>
            </a:r>
            <a:endParaRPr lang="de-CH"/>
          </a:p>
        </p:txBody>
      </p:sp>
      <p:sp>
        <p:nvSpPr>
          <p:cNvPr id="555011" name="Rectangle 3"/>
          <p:cNvSpPr>
            <a:spLocks noGrp="1" noChangeArrowheads="1"/>
          </p:cNvSpPr>
          <p:nvPr>
            <p:ph type="body" idx="1"/>
          </p:nvPr>
        </p:nvSpPr>
        <p:spPr/>
        <p:txBody>
          <a:bodyPr/>
          <a:lstStyle/>
          <a:p>
            <a:r>
              <a:rPr lang="de-CH" dirty="0" err="1" smtClean="0"/>
              <a:t>Kollaborative</a:t>
            </a:r>
            <a:r>
              <a:rPr lang="de-CH" dirty="0" smtClean="0"/>
              <a:t>, verteilte Entwicklung</a:t>
            </a:r>
          </a:p>
          <a:p>
            <a:endParaRPr lang="de-CH" dirty="0" smtClean="0"/>
          </a:p>
          <a:p>
            <a:r>
              <a:rPr lang="de-CH" dirty="0" smtClean="0"/>
              <a:t>Konzentrische Vertrauenskreise</a:t>
            </a:r>
          </a:p>
          <a:p>
            <a:endParaRPr lang="de-CH" dirty="0" smtClean="0"/>
          </a:p>
          <a:p>
            <a:r>
              <a:rPr lang="de-CH" dirty="0" smtClean="0"/>
              <a:t>Erfolg mit starkem Projektleiter (z.B. Linux)</a:t>
            </a:r>
          </a:p>
          <a:p>
            <a:endParaRPr lang="de-CH" dirty="0" smtClean="0"/>
          </a:p>
          <a:p>
            <a:r>
              <a:rPr lang="de-CH" dirty="0" smtClean="0"/>
              <a:t>“Mit genügend Augen sind alle Bugs oberflächlich”</a:t>
            </a:r>
            <a:endParaRPr lang="de-CH"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de-CH" smtClean="0"/>
              <a:t>Validierung und Verifikation</a:t>
            </a:r>
            <a:endParaRPr lang="de-CH"/>
          </a:p>
        </p:txBody>
      </p:sp>
      <p:sp>
        <p:nvSpPr>
          <p:cNvPr id="302083" name="Rectangle 3"/>
          <p:cNvSpPr>
            <a:spLocks noGrp="1" noChangeArrowheads="1"/>
          </p:cNvSpPr>
          <p:nvPr>
            <p:ph type="body" idx="1"/>
          </p:nvPr>
        </p:nvSpPr>
        <p:spPr/>
        <p:txBody>
          <a:bodyPr/>
          <a:lstStyle/>
          <a:p>
            <a:r>
              <a:rPr lang="de-CH" dirty="0" smtClean="0"/>
              <a:t>Nicht nur Testen:</a:t>
            </a:r>
          </a:p>
          <a:p>
            <a:pPr lvl="1"/>
            <a:r>
              <a:rPr lang="de-CH" dirty="0" smtClean="0">
                <a:solidFill>
                  <a:srgbClr val="A50021"/>
                </a:solidFill>
              </a:rPr>
              <a:t>Statische Analyse</a:t>
            </a:r>
            <a:r>
              <a:rPr lang="de-CH" dirty="0" smtClean="0"/>
              <a:t>-Werkzeuge durchsuchen den Code nach möglichen Schwächen, z.B. </a:t>
            </a:r>
            <a:r>
              <a:rPr lang="de-CH" dirty="0" err="1" smtClean="0"/>
              <a:t>uninitialisierte</a:t>
            </a:r>
            <a:r>
              <a:rPr lang="de-CH" dirty="0" smtClean="0"/>
              <a:t> Variablen</a:t>
            </a:r>
          </a:p>
          <a:p>
            <a:pPr lvl="1"/>
            <a:r>
              <a:rPr lang="de-CH" dirty="0" smtClean="0">
                <a:solidFill>
                  <a:srgbClr val="A50021"/>
                </a:solidFill>
              </a:rPr>
              <a:t>Korrektheitsbeweise </a:t>
            </a:r>
            <a:r>
              <a:rPr lang="de-CH" dirty="0" smtClean="0"/>
              <a:t>werden immer realistischer</a:t>
            </a:r>
          </a:p>
          <a:p>
            <a:pPr lvl="1"/>
            <a:r>
              <a:rPr lang="de-CH" dirty="0" smtClean="0">
                <a:solidFill>
                  <a:srgbClr val="A50021"/>
                </a:solidFill>
              </a:rPr>
              <a:t>Model </a:t>
            </a:r>
            <a:r>
              <a:rPr lang="de-CH" dirty="0" err="1" smtClean="0">
                <a:solidFill>
                  <a:srgbClr val="A50021"/>
                </a:solidFill>
              </a:rPr>
              <a:t>checking</a:t>
            </a:r>
            <a:r>
              <a:rPr lang="de-CH" dirty="0" smtClean="0">
                <a:solidFill>
                  <a:srgbClr val="A50021"/>
                </a:solidFill>
              </a:rPr>
              <a:t> </a:t>
            </a:r>
            <a:r>
              <a:rPr lang="de-CH" dirty="0" smtClean="0"/>
              <a:t>erkundet den Zustandsraum einer abstrahierten Version des Programmes</a:t>
            </a:r>
          </a:p>
          <a:p>
            <a:pPr lvl="1"/>
            <a:endParaRPr lang="de-CH" dirty="0" smtClean="0"/>
          </a:p>
          <a:p>
            <a:endParaRPr lang="de-CH" dirty="0" smtClean="0"/>
          </a:p>
          <a:p>
            <a:r>
              <a:rPr lang="de-CH" dirty="0" smtClean="0"/>
              <a:t>Qualitätssicherung sollte während des ganzen Prozesses durchgeführt werden, nicht nur am </a:t>
            </a:r>
            <a:r>
              <a:rPr lang="de-CH" dirty="0" smtClean="0"/>
              <a:t>Ende!</a:t>
            </a:r>
            <a:endParaRPr lang="de-CH"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de-CH" smtClean="0"/>
              <a:t>Werkzeuge des Software-Engineering</a:t>
            </a:r>
            <a:endParaRPr lang="de-CH"/>
          </a:p>
        </p:txBody>
      </p:sp>
      <p:sp>
        <p:nvSpPr>
          <p:cNvPr id="314371" name="Rectangle 3"/>
          <p:cNvSpPr>
            <a:spLocks noGrp="1" noChangeArrowheads="1"/>
          </p:cNvSpPr>
          <p:nvPr>
            <p:ph type="body" idx="1"/>
          </p:nvPr>
        </p:nvSpPr>
        <p:spPr/>
        <p:txBody>
          <a:bodyPr/>
          <a:lstStyle/>
          <a:p>
            <a:r>
              <a:rPr lang="de-CH" dirty="0" smtClean="0"/>
              <a:t>Entwicklungsumgebungen (Compiler, Browser, Debugger, …): “IDE”</a:t>
            </a:r>
          </a:p>
          <a:p>
            <a:r>
              <a:rPr lang="de-CH" dirty="0" smtClean="0"/>
              <a:t>Dokumentationswerkzeuge</a:t>
            </a:r>
          </a:p>
          <a:p>
            <a:r>
              <a:rPr lang="de-CH" dirty="0" smtClean="0"/>
              <a:t>Werkzeuge, um Anforderungen zu sammeln</a:t>
            </a:r>
          </a:p>
          <a:p>
            <a:r>
              <a:rPr lang="de-CH" dirty="0" smtClean="0"/>
              <a:t>Analyse- und Entwurfswerkzeuge</a:t>
            </a:r>
          </a:p>
          <a:p>
            <a:r>
              <a:rPr lang="de-CH" dirty="0" smtClean="0"/>
              <a:t>Konfigurations- und Versionsmanagement (CVS, Source Safe…) (auch “</a:t>
            </a:r>
            <a:r>
              <a:rPr lang="de-CH" dirty="0" err="1" smtClean="0"/>
              <a:t>make</a:t>
            </a:r>
            <a:r>
              <a:rPr lang="de-CH" dirty="0" smtClean="0"/>
              <a:t>” etc.)</a:t>
            </a:r>
          </a:p>
          <a:p>
            <a:r>
              <a:rPr lang="de-CH" dirty="0" smtClean="0"/>
              <a:t>Formale Entwicklungs- und Beweiswerkzeuge</a:t>
            </a:r>
          </a:p>
          <a:p>
            <a:r>
              <a:rPr lang="de-CH" dirty="0" smtClean="0"/>
              <a:t>Integrierte CASE (Computer-</a:t>
            </a:r>
            <a:r>
              <a:rPr lang="de-CH" dirty="0" err="1" smtClean="0"/>
              <a:t>Aided</a:t>
            </a:r>
            <a:r>
              <a:rPr lang="de-CH" dirty="0" smtClean="0"/>
              <a:t> Software Engineering)-Umgebungen</a:t>
            </a:r>
          </a:p>
          <a:p>
            <a:endParaRPr lang="de-CH" dirty="0" smtClean="0"/>
          </a:p>
          <a:p>
            <a:endParaRPr lang="de-CH"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de-CH" smtClean="0"/>
              <a:t>Konfigurationsmanagement</a:t>
            </a:r>
            <a:endParaRPr lang="de-CH"/>
          </a:p>
        </p:txBody>
      </p:sp>
      <p:sp>
        <p:nvSpPr>
          <p:cNvPr id="315395" name="Rectangle 3"/>
          <p:cNvSpPr>
            <a:spLocks noGrp="1" noChangeArrowheads="1"/>
          </p:cNvSpPr>
          <p:nvPr>
            <p:ph type="body" idx="1"/>
          </p:nvPr>
        </p:nvSpPr>
        <p:spPr/>
        <p:txBody>
          <a:bodyPr/>
          <a:lstStyle/>
          <a:p>
            <a:r>
              <a:rPr lang="de-CH" smtClean="0"/>
              <a:t>Ziel: Sicherstellen, dass die Versionen, die für verschiedene Komponenten des Systems gebraucht werden, kompatibel sind</a:t>
            </a:r>
          </a:p>
          <a:p>
            <a:endParaRPr lang="de-CH" smtClean="0"/>
          </a:p>
          <a:p>
            <a:r>
              <a:rPr lang="de-CH" smtClean="0"/>
              <a:t>Zwei prinzipielle Varianten:</a:t>
            </a:r>
          </a:p>
          <a:p>
            <a:pPr lvl="1"/>
            <a:r>
              <a:rPr lang="de-CH" smtClean="0"/>
              <a:t>Build-Management</a:t>
            </a:r>
          </a:p>
          <a:p>
            <a:pPr lvl="1"/>
            <a:r>
              <a:rPr lang="de-CH" smtClean="0"/>
              <a:t>Versionsmanagement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Build-Management</a:t>
            </a:r>
            <a:endParaRPr lang="de-CH"/>
          </a:p>
        </p:txBody>
      </p:sp>
      <p:sp>
        <p:nvSpPr>
          <p:cNvPr id="3" name="Content Placeholder 2"/>
          <p:cNvSpPr>
            <a:spLocks noGrp="1"/>
          </p:cNvSpPr>
          <p:nvPr>
            <p:ph idx="1"/>
          </p:nvPr>
        </p:nvSpPr>
        <p:spPr/>
        <p:txBody>
          <a:bodyPr/>
          <a:lstStyle/>
          <a:p>
            <a:r>
              <a:rPr lang="de-CH" dirty="0" err="1" smtClean="0"/>
              <a:t>Make</a:t>
            </a:r>
            <a:r>
              <a:rPr lang="de-CH" dirty="0" smtClean="0"/>
              <a:t> (späte 70er Jahre): automatische Rekonstruktion eines Systems von einem “</a:t>
            </a:r>
            <a:r>
              <a:rPr lang="de-CH" dirty="0" err="1" smtClean="0">
                <a:solidFill>
                  <a:srgbClr val="990000"/>
                </a:solidFill>
              </a:rPr>
              <a:t>makefile</a:t>
            </a:r>
            <a:r>
              <a:rPr lang="de-CH" dirty="0" smtClean="0"/>
              <a:t>”, das Abhängigkeiten auflistet</a:t>
            </a:r>
          </a:p>
          <a:p>
            <a:endParaRPr lang="de-CH" sz="1200" dirty="0" smtClean="0"/>
          </a:p>
          <a:p>
            <a:r>
              <a:rPr lang="de-CH" dirty="0" smtClean="0"/>
              <a:t>Beispiel</a:t>
            </a:r>
          </a:p>
          <a:p>
            <a:r>
              <a:rPr lang="de-CH" dirty="0" smtClean="0"/>
              <a:t>	</a:t>
            </a:r>
            <a:r>
              <a:rPr lang="de-CH" b="1" dirty="0" err="1" smtClean="0">
                <a:solidFill>
                  <a:srgbClr val="3333FF"/>
                </a:solidFill>
              </a:rPr>
              <a:t>make</a:t>
            </a:r>
            <a:r>
              <a:rPr lang="de-CH" b="1" dirty="0" smtClean="0">
                <a:solidFill>
                  <a:srgbClr val="3333FF"/>
                </a:solidFill>
              </a:rPr>
              <a:t> </a:t>
            </a:r>
            <a:r>
              <a:rPr lang="de-CH" b="1" i="1" dirty="0" err="1" smtClean="0">
                <a:solidFill>
                  <a:srgbClr val="3333FF"/>
                </a:solidFill>
              </a:rPr>
              <a:t>program</a:t>
            </a:r>
            <a:endParaRPr lang="de-CH" b="1" i="1" dirty="0" smtClean="0">
              <a:solidFill>
                <a:srgbClr val="3333FF"/>
              </a:solidFill>
            </a:endParaRPr>
          </a:p>
          <a:p>
            <a:endParaRPr lang="de-CH" sz="1200" dirty="0" smtClean="0"/>
          </a:p>
          <a:p>
            <a:r>
              <a:rPr lang="de-CH" dirty="0" smtClean="0"/>
              <a:t>Mit dem </a:t>
            </a:r>
            <a:r>
              <a:rPr lang="de-CH" dirty="0" err="1" smtClean="0"/>
              <a:t>makefile</a:t>
            </a:r>
            <a:endParaRPr lang="de-CH" dirty="0" smtClean="0"/>
          </a:p>
          <a:p>
            <a:r>
              <a:rPr lang="de-CH" i="1" dirty="0" smtClean="0"/>
              <a:t>	</a:t>
            </a:r>
            <a:r>
              <a:rPr lang="de-CH" b="1" i="1" dirty="0" err="1" smtClean="0">
                <a:solidFill>
                  <a:srgbClr val="3333FF"/>
                </a:solidFill>
              </a:rPr>
              <a:t>program</a:t>
            </a:r>
            <a:r>
              <a:rPr lang="de-CH" b="1" dirty="0" smtClean="0">
                <a:solidFill>
                  <a:srgbClr val="3333FF"/>
                </a:solidFill>
              </a:rPr>
              <a:t>: </a:t>
            </a:r>
            <a:r>
              <a:rPr lang="de-CH" b="1" dirty="0" err="1" smtClean="0">
                <a:solidFill>
                  <a:srgbClr val="3333FF"/>
                </a:solidFill>
              </a:rPr>
              <a:t>main.o</a:t>
            </a:r>
            <a:r>
              <a:rPr lang="de-CH" b="1" dirty="0" smtClean="0">
                <a:solidFill>
                  <a:srgbClr val="3333FF"/>
                </a:solidFill>
              </a:rPr>
              <a:t> module1.o module2.o</a:t>
            </a:r>
          </a:p>
          <a:p>
            <a:r>
              <a:rPr lang="de-CH" b="1" dirty="0" smtClean="0">
                <a:solidFill>
                  <a:srgbClr val="3333FF"/>
                </a:solidFill>
              </a:rPr>
              <a:t>		cc </a:t>
            </a:r>
            <a:r>
              <a:rPr lang="de-CH" b="1" dirty="0" err="1" smtClean="0">
                <a:solidFill>
                  <a:srgbClr val="3333FF"/>
                </a:solidFill>
              </a:rPr>
              <a:t>main.o</a:t>
            </a:r>
            <a:r>
              <a:rPr lang="de-CH" b="1" dirty="0" smtClean="0">
                <a:solidFill>
                  <a:srgbClr val="3333FF"/>
                </a:solidFill>
              </a:rPr>
              <a:t> module1.o module2.o</a:t>
            </a:r>
          </a:p>
          <a:p>
            <a:r>
              <a:rPr lang="de-CH" b="1" dirty="0" smtClean="0">
                <a:solidFill>
                  <a:srgbClr val="3333FF"/>
                </a:solidFill>
              </a:rPr>
              <a:t>	%.c: %.o</a:t>
            </a:r>
          </a:p>
          <a:p>
            <a:r>
              <a:rPr lang="de-CH" b="1" dirty="0" smtClean="0">
                <a:solidFill>
                  <a:srgbClr val="3333FF"/>
                </a:solidFill>
              </a:rPr>
              <a:t>		cc $&lt;</a:t>
            </a:r>
          </a:p>
          <a:p>
            <a:endParaRPr lang="de-CH" b="1" dirty="0" smtClean="0">
              <a:solidFill>
                <a:srgbClr val="3333FF"/>
              </a:solidFill>
            </a:endParaRPr>
          </a:p>
          <a:p>
            <a:r>
              <a:rPr lang="de-CH" dirty="0" smtClean="0"/>
              <a:t>Grösste Limitierung: Die Abhängigkeiten müssen manuell erfasst werden</a:t>
            </a:r>
            <a:endParaRPr lang="de-CH" b="1" dirty="0" smtClean="0">
              <a:solidFill>
                <a:srgbClr val="3333FF"/>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Versionsmanagement</a:t>
            </a:r>
            <a:endParaRPr lang="de-CH"/>
          </a:p>
        </p:txBody>
      </p:sp>
      <p:sp>
        <p:nvSpPr>
          <p:cNvPr id="3" name="Content Placeholder 2"/>
          <p:cNvSpPr>
            <a:spLocks noGrp="1"/>
          </p:cNvSpPr>
          <p:nvPr>
            <p:ph idx="1"/>
          </p:nvPr>
        </p:nvSpPr>
        <p:spPr>
          <a:xfrm>
            <a:off x="249239" y="878114"/>
            <a:ext cx="2345680" cy="2145172"/>
          </a:xfrm>
        </p:spPr>
        <p:txBody>
          <a:bodyPr/>
          <a:lstStyle/>
          <a:p>
            <a:r>
              <a:rPr lang="de-CH" dirty="0" smtClean="0"/>
              <a:t>Beispiele:</a:t>
            </a:r>
          </a:p>
          <a:p>
            <a:r>
              <a:rPr lang="de-CH" dirty="0" smtClean="0"/>
              <a:t>RCS, CVS Subversion</a:t>
            </a:r>
          </a:p>
          <a:p>
            <a:endParaRPr lang="de-CH" dirty="0" smtClean="0"/>
          </a:p>
          <a:p>
            <a:endParaRPr lang="de-CH" dirty="0"/>
          </a:p>
        </p:txBody>
      </p:sp>
      <p:pic>
        <p:nvPicPr>
          <p:cNvPr id="130052" name="Picture 4"/>
          <p:cNvPicPr>
            <a:picLocks noChangeAspect="1" noChangeArrowheads="1"/>
          </p:cNvPicPr>
          <p:nvPr/>
        </p:nvPicPr>
        <p:blipFill>
          <a:blip r:embed="rId3" cstate="print"/>
          <a:srcRect/>
          <a:stretch>
            <a:fillRect/>
          </a:stretch>
        </p:blipFill>
        <p:spPr bwMode="auto">
          <a:xfrm>
            <a:off x="2424664" y="754092"/>
            <a:ext cx="6561137" cy="3124200"/>
          </a:xfrm>
          <a:prstGeom prst="rect">
            <a:avLst/>
          </a:prstGeom>
          <a:noFill/>
          <a:ln w="9525">
            <a:noFill/>
            <a:miter lim="800000"/>
            <a:headEnd/>
            <a:tailEnd/>
          </a:ln>
          <a:effectLst/>
        </p:spPr>
      </p:pic>
      <p:sp>
        <p:nvSpPr>
          <p:cNvPr id="7" name="Content Placeholder 2"/>
          <p:cNvSpPr txBox="1">
            <a:spLocks/>
          </p:cNvSpPr>
          <p:nvPr/>
        </p:nvSpPr>
        <p:spPr bwMode="auto">
          <a:xfrm>
            <a:off x="246362" y="3963495"/>
            <a:ext cx="8594725" cy="2558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8B0000"/>
              </a:buClr>
              <a:buSzTx/>
              <a:tabLst/>
              <a:defRPr/>
            </a:pPr>
            <a:r>
              <a:rPr kumimoji="0" lang="de-CH" sz="2400" b="0" i="0" u="none" strike="noStrike" kern="0" cap="none" spc="0" normalizeH="0" baseline="0" dirty="0" smtClean="0">
                <a:ln>
                  <a:noFill/>
                </a:ln>
                <a:solidFill>
                  <a:schemeClr val="tx1"/>
                </a:solidFill>
                <a:effectLst/>
                <a:uLnTx/>
                <a:uFillTx/>
                <a:latin typeface="+mn-lt"/>
              </a:rPr>
              <a:t>Haupt-Operationen:</a:t>
            </a:r>
          </a:p>
          <a:p>
            <a:pPr lvl="1">
              <a:spcBef>
                <a:spcPct val="20000"/>
              </a:spcBef>
              <a:buClr>
                <a:srgbClr val="8B0000"/>
              </a:buClr>
              <a:buFont typeface="Arial" pitchFamily="34" charset="0"/>
              <a:buChar char="•"/>
            </a:pPr>
            <a:r>
              <a:rPr lang="de-CH" kern="0" dirty="0" smtClean="0">
                <a:latin typeface="+mn-lt"/>
              </a:rPr>
              <a:t> Commit</a:t>
            </a:r>
          </a:p>
          <a:p>
            <a:pPr lvl="1">
              <a:spcBef>
                <a:spcPct val="20000"/>
              </a:spcBef>
              <a:buClr>
                <a:srgbClr val="8B0000"/>
              </a:buClr>
              <a:buFont typeface="Arial" pitchFamily="34" charset="0"/>
              <a:buChar char="•"/>
            </a:pPr>
            <a:r>
              <a:rPr kumimoji="0" lang="de-CH" b="0" i="0" u="none" strike="noStrike" kern="0" cap="none" spc="0" normalizeH="0" baseline="0" dirty="0" smtClean="0">
                <a:ln>
                  <a:noFill/>
                </a:ln>
                <a:solidFill>
                  <a:schemeClr val="tx1"/>
                </a:solidFill>
                <a:effectLst/>
                <a:uLnTx/>
                <a:uFillTx/>
                <a:latin typeface="+mn-lt"/>
              </a:rPr>
              <a:t> Update</a:t>
            </a:r>
          </a:p>
          <a:p>
            <a:pPr>
              <a:spcBef>
                <a:spcPct val="20000"/>
              </a:spcBef>
              <a:buClr>
                <a:srgbClr val="8B0000"/>
              </a:buClr>
            </a:pPr>
            <a:r>
              <a:rPr kumimoji="0" lang="de-CH" b="0" i="0" u="none" strike="noStrike" kern="0" cap="none" spc="0" normalizeH="0" baseline="0" dirty="0" smtClean="0">
                <a:ln>
                  <a:noFill/>
                </a:ln>
                <a:solidFill>
                  <a:schemeClr val="tx1"/>
                </a:solidFill>
                <a:effectLst/>
                <a:uLnTx/>
                <a:uFillTx/>
                <a:latin typeface="+mn-lt"/>
              </a:rPr>
              <a:t>Speichert die “</a:t>
            </a:r>
            <a:r>
              <a:rPr kumimoji="0" lang="de-CH" b="0" i="0" u="none" strike="noStrike" kern="0" cap="none" spc="0" normalizeH="0" baseline="0" dirty="0" err="1" smtClean="0">
                <a:ln>
                  <a:noFill/>
                </a:ln>
                <a:solidFill>
                  <a:schemeClr val="tx1"/>
                </a:solidFill>
                <a:effectLst/>
                <a:uLnTx/>
                <a:uFillTx/>
                <a:latin typeface="+mn-lt"/>
              </a:rPr>
              <a:t>diffs</a:t>
            </a:r>
            <a:r>
              <a:rPr kumimoji="0" lang="de-CH" b="0" i="0" u="none" strike="noStrike" kern="0" cap="none" spc="0" normalizeH="0" baseline="0" dirty="0" smtClean="0">
                <a:ln>
                  <a:noFill/>
                </a:ln>
                <a:solidFill>
                  <a:schemeClr val="tx1"/>
                </a:solidFill>
                <a:effectLst/>
                <a:uLnTx/>
                <a:uFillTx/>
                <a:latin typeface="+mn-lt"/>
              </a:rPr>
              <a:t>” zwischen Versionen</a:t>
            </a:r>
          </a:p>
          <a:p>
            <a:pPr>
              <a:spcBef>
                <a:spcPct val="20000"/>
              </a:spcBef>
              <a:buClr>
                <a:srgbClr val="8B0000"/>
              </a:buClr>
            </a:pPr>
            <a:r>
              <a:rPr kumimoji="0" lang="de-CH" b="0" i="0" u="none" strike="noStrike" kern="0" cap="none" spc="0" normalizeH="0" baseline="0" dirty="0" smtClean="0">
                <a:ln>
                  <a:noFill/>
                </a:ln>
                <a:solidFill>
                  <a:schemeClr val="tx1"/>
                </a:solidFill>
                <a:effectLst/>
                <a:uLnTx/>
                <a:uFillTx/>
                <a:latin typeface="+mn-lt"/>
              </a:rPr>
              <a:t>Tipp: Verzweigungen («</a:t>
            </a:r>
            <a:r>
              <a:rPr kumimoji="0" lang="de-CH" b="0" i="0" u="none" strike="noStrike" kern="0" cap="none" spc="0" normalizeH="0" baseline="0" dirty="0" err="1" smtClean="0">
                <a:ln>
                  <a:noFill/>
                </a:ln>
                <a:solidFill>
                  <a:schemeClr val="tx1"/>
                </a:solidFill>
                <a:effectLst/>
                <a:uLnTx/>
                <a:uFillTx/>
                <a:latin typeface="+mn-lt"/>
              </a:rPr>
              <a:t>branches</a:t>
            </a:r>
            <a:r>
              <a:rPr kumimoji="0" lang="de-CH" b="0" i="0" u="none" strike="noStrike" kern="0" cap="none" spc="0" normalizeH="0" baseline="0" dirty="0" smtClean="0">
                <a:ln>
                  <a:noFill/>
                </a:ln>
                <a:solidFill>
                  <a:schemeClr val="tx1"/>
                </a:solidFill>
                <a:effectLst/>
                <a:uLnTx/>
                <a:uFillTx/>
                <a:latin typeface="+mn-lt"/>
              </a:rPr>
              <a:t>») vermeiden;</a:t>
            </a:r>
            <a:r>
              <a:rPr kumimoji="0" lang="de-CH" b="0" i="0" u="none" strike="noStrike" kern="0" cap="none" spc="0" normalizeH="0" dirty="0" smtClean="0">
                <a:ln>
                  <a:noFill/>
                </a:ln>
                <a:solidFill>
                  <a:schemeClr val="tx1"/>
                </a:solidFill>
                <a:effectLst/>
                <a:uLnTx/>
                <a:uFillTx/>
                <a:latin typeface="+mn-lt"/>
              </a:rPr>
              <a:t> früh und oft abgleichen</a:t>
            </a:r>
            <a:endParaRPr kumimoji="0" lang="de-CH" sz="2400" b="0" i="0" u="none" strike="noStrike" kern="0" cap="none" spc="0" normalizeH="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r>
              <a:rPr lang="de-CH" noProof="0" dirty="0" smtClean="0"/>
              <a:t>Software-Engineering</a:t>
            </a:r>
            <a:endParaRPr lang="de-CH" noProof="0" dirty="0"/>
          </a:p>
        </p:txBody>
      </p:sp>
      <p:sp>
        <p:nvSpPr>
          <p:cNvPr id="488451" name="Rectangle 3"/>
          <p:cNvSpPr>
            <a:spLocks noGrp="1" noChangeArrowheads="1"/>
          </p:cNvSpPr>
          <p:nvPr>
            <p:ph type="body" idx="1"/>
          </p:nvPr>
        </p:nvSpPr>
        <p:spPr>
          <a:xfrm>
            <a:off x="179388" y="2671763"/>
            <a:ext cx="8713787" cy="2147887"/>
          </a:xfrm>
        </p:spPr>
        <p:txBody>
          <a:bodyPr/>
          <a:lstStyle/>
          <a:p>
            <a:pPr algn="ctr"/>
            <a:r>
              <a:rPr lang="en-US" sz="3200" dirty="0"/>
              <a:t>   </a:t>
            </a:r>
            <a:r>
              <a:rPr lang="en-US" sz="3200" dirty="0" smtClean="0"/>
              <a:t>Was </a:t>
            </a:r>
            <a:r>
              <a:rPr lang="en-US" sz="3200" dirty="0" err="1" smtClean="0"/>
              <a:t>heisst</a:t>
            </a:r>
            <a:r>
              <a:rPr lang="en-US" sz="3200" dirty="0" smtClean="0"/>
              <a:t> </a:t>
            </a:r>
            <a:r>
              <a:rPr lang="en-US" sz="3200" dirty="0" err="1" smtClean="0"/>
              <a:t>Qualität</a:t>
            </a:r>
            <a:r>
              <a:rPr lang="en-US" sz="3200" dirty="0" smtClean="0"/>
              <a:t> </a:t>
            </a:r>
            <a:r>
              <a:rPr lang="en-US" sz="3200" dirty="0" err="1" smtClean="0"/>
              <a:t>bei</a:t>
            </a:r>
            <a:r>
              <a:rPr lang="en-US" sz="3200" dirty="0" smtClean="0"/>
              <a:t> Software?</a:t>
            </a:r>
            <a:endParaRPr lang="en-US" sz="3200" dirty="0"/>
          </a:p>
          <a:p>
            <a:endParaRPr lang="en-US" sz="3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Konfigurationsmanagement</a:t>
            </a:r>
            <a:endParaRPr lang="de-CH" dirty="0"/>
          </a:p>
        </p:txBody>
      </p:sp>
      <p:sp>
        <p:nvSpPr>
          <p:cNvPr id="3" name="Content Placeholder 2"/>
          <p:cNvSpPr>
            <a:spLocks noGrp="1"/>
          </p:cNvSpPr>
          <p:nvPr>
            <p:ph idx="1"/>
          </p:nvPr>
        </p:nvSpPr>
        <p:spPr/>
        <p:txBody>
          <a:bodyPr/>
          <a:lstStyle/>
          <a:p>
            <a:r>
              <a:rPr lang="de-CH" dirty="0" smtClean="0"/>
              <a:t>Diese Werkzeuge sind erhältlich und einfach zu gebrauchen</a:t>
            </a:r>
          </a:p>
          <a:p>
            <a:endParaRPr lang="de-CH" dirty="0" smtClean="0"/>
          </a:p>
          <a:p>
            <a:r>
              <a:rPr lang="de-CH" dirty="0" smtClean="0"/>
              <a:t>Kein Projekt kann es sich leisten, diese nicht zu gebrauchen</a:t>
            </a:r>
            <a:endParaRPr lang="de-CH"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de-CH" smtClean="0"/>
              <a:t>Formale Methoden</a:t>
            </a:r>
            <a:endParaRPr lang="de-CH"/>
          </a:p>
        </p:txBody>
      </p:sp>
      <p:sp>
        <p:nvSpPr>
          <p:cNvPr id="303107" name="Rectangle 3"/>
          <p:cNvSpPr>
            <a:spLocks noGrp="1" noChangeArrowheads="1"/>
          </p:cNvSpPr>
          <p:nvPr>
            <p:ph type="body" idx="1"/>
          </p:nvPr>
        </p:nvSpPr>
        <p:spPr/>
        <p:txBody>
          <a:bodyPr/>
          <a:lstStyle/>
          <a:p>
            <a:r>
              <a:rPr lang="de-CH" dirty="0" smtClean="0"/>
              <a:t>Mathematik als Basis für die Softwareentwicklung</a:t>
            </a:r>
          </a:p>
          <a:p>
            <a:r>
              <a:rPr lang="de-CH" dirty="0" smtClean="0"/>
              <a:t>Ein Software-System wird als mathematische Theorie betrachtet und stufenweise verbessert, bis es direkt implementierbar ist.</a:t>
            </a:r>
          </a:p>
          <a:p>
            <a:r>
              <a:rPr lang="de-CH" dirty="0" smtClean="0"/>
              <a:t>Jede Variante der Theorie und jeder Verbesserungsschritt ist </a:t>
            </a:r>
            <a:r>
              <a:rPr lang="de-CH" dirty="0" smtClean="0">
                <a:solidFill>
                  <a:srgbClr val="A50021"/>
                </a:solidFill>
              </a:rPr>
              <a:t>bewiesen</a:t>
            </a:r>
            <a:r>
              <a:rPr lang="de-CH" dirty="0" smtClean="0"/>
              <a:t>. </a:t>
            </a:r>
            <a:endParaRPr lang="de-CH" dirty="0" smtClean="0">
              <a:solidFill>
                <a:srgbClr val="A50021"/>
              </a:solidFill>
            </a:endParaRPr>
          </a:p>
          <a:p>
            <a:r>
              <a:rPr lang="de-CH" dirty="0" smtClean="0"/>
              <a:t>Beweise werden durch rechnergestützte Werkzeuge unterstützt.</a:t>
            </a:r>
          </a:p>
          <a:p>
            <a:endParaRPr lang="de-CH" dirty="0" smtClean="0"/>
          </a:p>
          <a:p>
            <a:r>
              <a:rPr lang="de-CH" dirty="0" smtClean="0"/>
              <a:t>Beispiel: </a:t>
            </a:r>
            <a:r>
              <a:rPr lang="de-CH" i="1" dirty="0" smtClean="0">
                <a:solidFill>
                  <a:srgbClr val="A50021"/>
                </a:solidFill>
              </a:rPr>
              <a:t>Atelier B</a:t>
            </a:r>
            <a:r>
              <a:rPr lang="de-CH" dirty="0" smtClean="0"/>
              <a:t>, Sicherheitssystem der neusten Metrolinie in Paris</a:t>
            </a:r>
            <a:endParaRPr lang="de-CH"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de-CH" smtClean="0"/>
              <a:t>Metrik</a:t>
            </a:r>
            <a:endParaRPr lang="de-CH"/>
          </a:p>
        </p:txBody>
      </p:sp>
      <p:sp>
        <p:nvSpPr>
          <p:cNvPr id="309251" name="Rectangle 3"/>
          <p:cNvSpPr>
            <a:spLocks noGrp="1" noChangeArrowheads="1"/>
          </p:cNvSpPr>
          <p:nvPr>
            <p:ph type="body" idx="1"/>
          </p:nvPr>
        </p:nvSpPr>
        <p:spPr>
          <a:xfrm>
            <a:off x="283338" y="959655"/>
            <a:ext cx="8621712" cy="5113337"/>
          </a:xfrm>
        </p:spPr>
        <p:txBody>
          <a:bodyPr/>
          <a:lstStyle/>
          <a:p>
            <a:r>
              <a:rPr lang="de-CH" dirty="0" smtClean="0"/>
              <a:t>Dinge, die gemessen werden müssen:</a:t>
            </a:r>
          </a:p>
          <a:p>
            <a:endParaRPr lang="de-CH" dirty="0" smtClean="0"/>
          </a:p>
          <a:p>
            <a:pPr marL="342900" indent="-342900">
              <a:buFont typeface="Arial" pitchFamily="34" charset="0"/>
              <a:buChar char="•"/>
            </a:pPr>
            <a:r>
              <a:rPr lang="de-CH" dirty="0" smtClean="0"/>
              <a:t>Produktattribute: Anzahl Codezeilen, Anzahl Klassen, Komplexität der Kontrollstrukturen (“</a:t>
            </a:r>
            <a:r>
              <a:rPr lang="de-CH" dirty="0" err="1" smtClean="0"/>
              <a:t>zyklomatische</a:t>
            </a:r>
            <a:r>
              <a:rPr lang="de-CH" dirty="0" smtClean="0"/>
              <a:t> Zahl”), Komplexität und Tiefe der Vererbungsstruktur, Präsenz von Verträgen…</a:t>
            </a:r>
          </a:p>
          <a:p>
            <a:pPr marL="342900" indent="-342900">
              <a:buFont typeface="Arial" pitchFamily="34" charset="0"/>
              <a:buChar char="•"/>
            </a:pPr>
            <a:endParaRPr lang="de-CH" dirty="0" smtClean="0"/>
          </a:p>
          <a:p>
            <a:pPr marL="342900" indent="-342900">
              <a:buFont typeface="Arial" pitchFamily="34" charset="0"/>
              <a:buChar char="•"/>
            </a:pPr>
            <a:r>
              <a:rPr lang="de-CH" dirty="0" smtClean="0"/>
              <a:t>Projektattribute: Anzahl Personen, Kosten, Zeit bis zur Fertigstellung, Zeit von verschiedenen Aktivitäten (Analyse, Entwurf, Implementation, V&amp;V, etc.)</a:t>
            </a:r>
          </a:p>
          <a:p>
            <a:endParaRPr lang="de-CH" dirty="0" smtClean="0"/>
          </a:p>
          <a:p>
            <a:r>
              <a:rPr lang="de-CH" dirty="0" smtClean="0"/>
              <a:t>„</a:t>
            </a:r>
            <a:r>
              <a:rPr lang="de-CH" dirty="0" err="1" smtClean="0"/>
              <a:t>Taking</a:t>
            </a:r>
            <a:r>
              <a:rPr lang="de-CH" dirty="0" smtClean="0"/>
              <a:t> </a:t>
            </a:r>
            <a:r>
              <a:rPr lang="de-CH" dirty="0" err="1" smtClean="0"/>
              <a:t>good</a:t>
            </a:r>
            <a:r>
              <a:rPr lang="de-CH" dirty="0" smtClean="0"/>
              <a:t> </a:t>
            </a:r>
            <a:r>
              <a:rPr lang="de-CH" dirty="0" err="1" smtClean="0"/>
              <a:t>measurements</a:t>
            </a:r>
            <a:r>
              <a:rPr lang="de-CH" dirty="0" smtClean="0"/>
              <a:t> </a:t>
            </a:r>
            <a:r>
              <a:rPr lang="de-CH" dirty="0" err="1" smtClean="0"/>
              <a:t>helps</a:t>
            </a:r>
            <a:r>
              <a:rPr lang="de-CH" dirty="0" smtClean="0"/>
              <a:t> </a:t>
            </a:r>
            <a:r>
              <a:rPr lang="de-CH" dirty="0" err="1" smtClean="0"/>
              <a:t>take</a:t>
            </a:r>
            <a:r>
              <a:rPr lang="de-CH" dirty="0" smtClean="0"/>
              <a:t> </a:t>
            </a:r>
            <a:r>
              <a:rPr lang="de-CH" dirty="0" err="1" smtClean="0"/>
              <a:t>good</a:t>
            </a:r>
            <a:r>
              <a:rPr lang="de-CH" dirty="0" smtClean="0"/>
              <a:t> </a:t>
            </a:r>
            <a:r>
              <a:rPr lang="de-CH" dirty="0" err="1" smtClean="0"/>
              <a:t>measures</a:t>
            </a:r>
            <a:r>
              <a:rPr lang="de-CH" dirty="0" smtClean="0"/>
              <a:t>“</a:t>
            </a:r>
            <a:endParaRPr lang="de-CH"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de-CH" smtClean="0"/>
              <a:t>Kostenmodelle</a:t>
            </a:r>
            <a:endParaRPr lang="de-CH"/>
          </a:p>
        </p:txBody>
      </p:sp>
      <p:sp>
        <p:nvSpPr>
          <p:cNvPr id="304131" name="Rectangle 3"/>
          <p:cNvSpPr>
            <a:spLocks noGrp="1" noChangeArrowheads="1"/>
          </p:cNvSpPr>
          <p:nvPr>
            <p:ph type="body" sz="half" idx="1"/>
          </p:nvPr>
        </p:nvSpPr>
        <p:spPr>
          <a:xfrm>
            <a:off x="439738" y="892175"/>
            <a:ext cx="8102600" cy="2651125"/>
          </a:xfrm>
        </p:spPr>
        <p:txBody>
          <a:bodyPr/>
          <a:lstStyle/>
          <a:p>
            <a:pPr marL="0" indent="0"/>
            <a:r>
              <a:rPr lang="de-CH" sz="2000" dirty="0" smtClean="0"/>
              <a:t>Versuch, die Kosten einer Softwareentwicklung vor dem Projekt abzuschätzen, gestützt auf Parameter</a:t>
            </a:r>
          </a:p>
          <a:p>
            <a:pPr marL="0" indent="0"/>
            <a:endParaRPr lang="de-CH" sz="2000" dirty="0" smtClean="0"/>
          </a:p>
          <a:p>
            <a:pPr marL="0" indent="0"/>
            <a:r>
              <a:rPr lang="de-CH" sz="2000" dirty="0" smtClean="0"/>
              <a:t>Beispiel: COCOMO (</a:t>
            </a:r>
            <a:r>
              <a:rPr lang="de-CH" sz="2000" dirty="0" err="1" smtClean="0"/>
              <a:t>Constructive</a:t>
            </a:r>
            <a:r>
              <a:rPr lang="de-CH" sz="2000" dirty="0" smtClean="0"/>
              <a:t> </a:t>
            </a:r>
            <a:r>
              <a:rPr lang="de-CH" sz="2000" dirty="0" err="1" smtClean="0"/>
              <a:t>Cost</a:t>
            </a:r>
            <a:r>
              <a:rPr lang="de-CH" sz="2000" dirty="0" smtClean="0"/>
              <a:t> Model), Barry Boehm</a:t>
            </a:r>
            <a:endParaRPr lang="de-CH" sz="2000" dirty="0"/>
          </a:p>
        </p:txBody>
      </p:sp>
      <p:graphicFrame>
        <p:nvGraphicFramePr>
          <p:cNvPr id="304192" name="Group 64"/>
          <p:cNvGraphicFramePr>
            <a:graphicFrameLocks noGrp="1"/>
          </p:cNvGraphicFramePr>
          <p:nvPr>
            <p:ph sz="half" idx="2"/>
            <p:extLst>
              <p:ext uri="{D42A27DB-BD31-4B8C-83A1-F6EECF244321}">
                <p14:modId xmlns:p14="http://schemas.microsoft.com/office/powerpoint/2010/main" val="2933062986"/>
              </p:ext>
            </p:extLst>
          </p:nvPr>
        </p:nvGraphicFramePr>
        <p:xfrm>
          <a:off x="1620838" y="3663950"/>
          <a:ext cx="6259512" cy="2622550"/>
        </p:xfrm>
        <a:graphic>
          <a:graphicData uri="http://schemas.openxmlformats.org/drawingml/2006/table">
            <a:tbl>
              <a:tblPr/>
              <a:tblGrid>
                <a:gridCol w="1827212"/>
                <a:gridCol w="2308225"/>
                <a:gridCol w="2124075"/>
              </a:tblGrid>
              <a:tr h="6858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1" u="none" strike="noStrike" cap="none" normalizeH="0" baseline="0" noProof="0" dirty="0" smtClean="0">
                          <a:ln>
                            <a:noFill/>
                          </a:ln>
                          <a:solidFill>
                            <a:srgbClr val="A50021"/>
                          </a:solidFill>
                          <a:effectLst/>
                          <a:latin typeface="Comic Sans MS" pitchFamily="66" charset="0"/>
                        </a:rPr>
                        <a:t>Programmtyp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1" u="none" strike="noStrike" cap="none" normalizeH="0" baseline="0" noProof="0" smtClean="0">
                          <a:ln>
                            <a:noFill/>
                          </a:ln>
                          <a:solidFill>
                            <a:srgbClr val="A50021"/>
                          </a:solidFill>
                          <a:effectLst/>
                          <a:latin typeface="Comic Sans MS" pitchFamily="66" charset="0"/>
                        </a:rPr>
                        <a:t>Aufwand (</a:t>
                      </a:r>
                      <a:r>
                        <a:rPr kumimoji="0" lang="de-CH" sz="1800" b="0" i="1" u="none" strike="noStrike" cap="none" normalizeH="0" baseline="0" noProof="0" smtClean="0">
                          <a:ln>
                            <a:noFill/>
                          </a:ln>
                          <a:solidFill>
                            <a:srgbClr val="0000FF"/>
                          </a:solidFill>
                          <a:effectLst/>
                          <a:latin typeface="Comic Sans MS" pitchFamily="66" charset="0"/>
                        </a:rPr>
                        <a:t>pm</a:t>
                      </a:r>
                      <a:r>
                        <a:rPr kumimoji="0" lang="de-CH" sz="1800" b="0" i="1" u="none" strike="noStrike" cap="none" normalizeH="0" baseline="0" noProof="0" smtClean="0">
                          <a:ln>
                            <a:noFill/>
                          </a:ln>
                          <a:solidFill>
                            <a:srgbClr val="A50021"/>
                          </a:solidFill>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1" u="none" strike="noStrike" cap="none" normalizeH="0" baseline="0" noProof="0" smtClean="0">
                          <a:ln>
                            <a:noFill/>
                          </a:ln>
                          <a:solidFill>
                            <a:srgbClr val="A50021"/>
                          </a:solidFill>
                          <a:effectLst/>
                          <a:latin typeface="Comic Sans MS" pitchFamily="66" charset="0"/>
                        </a:rPr>
                        <a:t>Zeit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smtClean="0">
                          <a:ln>
                            <a:noFill/>
                          </a:ln>
                          <a:solidFill>
                            <a:schemeClr val="tx1"/>
                          </a:solidFill>
                          <a:effectLst/>
                          <a:latin typeface="Comic Sans MS" pitchFamily="66" charset="0"/>
                        </a:rPr>
                        <a:t>Applikation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smtClean="0">
                          <a:ln>
                            <a:noFill/>
                          </a:ln>
                          <a:solidFill>
                            <a:srgbClr val="0000FF"/>
                          </a:solidFill>
                          <a:effectLst/>
                          <a:latin typeface="Comic Sans MS" pitchFamily="66" charset="0"/>
                        </a:rPr>
                        <a:t>2.4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L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smtClean="0">
                          <a:ln>
                            <a:noFill/>
                          </a:ln>
                          <a:solidFill>
                            <a:srgbClr val="0000FF"/>
                          </a:solidFill>
                          <a:effectLst/>
                          <a:latin typeface="Comic Sans MS" pitchFamily="66" charset="0"/>
                        </a:rPr>
                        <a:t>2.5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a:t>
                      </a:r>
                      <a:r>
                        <a:rPr kumimoji="0" lang="de-CH" sz="1800" b="0" i="1" u="none" strike="noStrike" cap="none" normalizeH="0" baseline="0" noProof="0" smtClean="0">
                          <a:ln>
                            <a:noFill/>
                          </a:ln>
                          <a:solidFill>
                            <a:srgbClr val="0000FF"/>
                          </a:solidFill>
                          <a:effectLst/>
                          <a:latin typeface="Comic Sans MS" pitchFamily="66" charset="0"/>
                        </a:rPr>
                        <a:t>pm</a:t>
                      </a:r>
                      <a:r>
                        <a:rPr kumimoji="0" lang="de-CH" sz="1800" b="0" i="0" u="none" strike="noStrike" cap="none" normalizeH="0" baseline="0" noProof="0" smtClean="0">
                          <a:ln>
                            <a:noFill/>
                          </a:ln>
                          <a:solidFill>
                            <a:srgbClr val="0000FF"/>
                          </a:solidFill>
                          <a:effectLst/>
                          <a:latin typeface="Comic Sans MS" pitchFamily="66" charset="0"/>
                        </a:rPr>
                        <a:t>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0.38 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dirty="0" smtClean="0">
                          <a:ln>
                            <a:noFill/>
                          </a:ln>
                          <a:solidFill>
                            <a:schemeClr val="tx1"/>
                          </a:solidFill>
                          <a:effectLst/>
                          <a:latin typeface="Comic Sans MS" pitchFamily="66" charset="0"/>
                        </a:rPr>
                        <a:t>Utility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smtClean="0">
                          <a:ln>
                            <a:noFill/>
                          </a:ln>
                          <a:solidFill>
                            <a:srgbClr val="0000FF"/>
                          </a:solidFill>
                          <a:effectLst/>
                          <a:latin typeface="Comic Sans MS" pitchFamily="66" charset="0"/>
                        </a:rPr>
                        <a:t>3.0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L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1.12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smtClean="0">
                          <a:ln>
                            <a:noFill/>
                          </a:ln>
                          <a:solidFill>
                            <a:srgbClr val="0000FF"/>
                          </a:solidFill>
                          <a:effectLst/>
                          <a:latin typeface="Comic Sans MS" pitchFamily="66" charset="0"/>
                        </a:rPr>
                        <a:t>2.5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a:t>
                      </a:r>
                      <a:r>
                        <a:rPr kumimoji="0" lang="de-CH" sz="1800" b="0" i="1" u="none" strike="noStrike" cap="none" normalizeH="0" baseline="0" noProof="0" smtClean="0">
                          <a:ln>
                            <a:noFill/>
                          </a:ln>
                          <a:solidFill>
                            <a:srgbClr val="0000FF"/>
                          </a:solidFill>
                          <a:effectLst/>
                          <a:latin typeface="Comic Sans MS" pitchFamily="66" charset="0"/>
                        </a:rPr>
                        <a:t>pm</a:t>
                      </a:r>
                      <a:r>
                        <a:rPr kumimoji="0" lang="de-CH" sz="1800" b="0" i="0" u="none" strike="noStrike" cap="none" normalizeH="0" baseline="0" noProof="0" smtClean="0">
                          <a:ln>
                            <a:noFill/>
                          </a:ln>
                          <a:solidFill>
                            <a:srgbClr val="0000FF"/>
                          </a:solidFill>
                          <a:effectLst/>
                          <a:latin typeface="Comic Sans MS" pitchFamily="66" charset="0"/>
                        </a:rPr>
                        <a:t>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0.35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dirty="0" smtClean="0">
                          <a:ln>
                            <a:noFill/>
                          </a:ln>
                          <a:solidFill>
                            <a:schemeClr val="tx1"/>
                          </a:solidFill>
                          <a:effectLst/>
                          <a:latin typeface="Comic Sans MS" pitchFamily="66" charset="0"/>
                        </a:rPr>
                        <a:t>System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smtClean="0">
                          <a:ln>
                            <a:noFill/>
                          </a:ln>
                          <a:solidFill>
                            <a:srgbClr val="0000FF"/>
                          </a:solidFill>
                          <a:effectLst/>
                          <a:latin typeface="Comic Sans MS" pitchFamily="66" charset="0"/>
                        </a:rPr>
                        <a:t>3.6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L </a:t>
                      </a:r>
                      <a:r>
                        <a:rPr kumimoji="0" lang="de-CH" sz="1800" b="0" i="0" u="none" strike="noStrike" cap="none" normalizeH="0" baseline="0" noProof="0" smtClean="0">
                          <a:ln>
                            <a:noFill/>
                          </a:ln>
                          <a:solidFill>
                            <a:srgbClr val="0000FF"/>
                          </a:solidFill>
                          <a:effectLst/>
                          <a:latin typeface="Symbol" pitchFamily="18" charset="2"/>
                        </a:rPr>
                        <a:t>*</a:t>
                      </a:r>
                      <a:r>
                        <a:rPr kumimoji="0" lang="de-CH" sz="1800" b="0" i="0" u="none" strike="noStrike" cap="none" normalizeH="0" baseline="0" noProof="0" smtClean="0">
                          <a:ln>
                            <a:noFill/>
                          </a:ln>
                          <a:solidFill>
                            <a:srgbClr val="0000FF"/>
                          </a:solidFill>
                          <a:effectLst/>
                          <a:latin typeface="Comic Sans MS" pitchFamily="66" charset="0"/>
                        </a:rPr>
                        <a:t> 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CH" sz="1800" b="0" i="0" u="none" strike="noStrike" cap="none" normalizeH="0" baseline="0" noProof="0" dirty="0" smtClean="0">
                          <a:ln>
                            <a:noFill/>
                          </a:ln>
                          <a:solidFill>
                            <a:srgbClr val="0000FF"/>
                          </a:solidFill>
                          <a:effectLst/>
                          <a:latin typeface="Comic Sans MS" pitchFamily="66" charset="0"/>
                        </a:rPr>
                        <a:t>2.5 </a:t>
                      </a:r>
                      <a:r>
                        <a:rPr kumimoji="0" lang="de-CH" sz="1800" b="0" i="0" u="none" strike="noStrike" cap="none" normalizeH="0" baseline="0" noProof="0" dirty="0" smtClean="0">
                          <a:ln>
                            <a:noFill/>
                          </a:ln>
                          <a:solidFill>
                            <a:srgbClr val="0000FF"/>
                          </a:solidFill>
                          <a:effectLst/>
                          <a:latin typeface="Symbol" pitchFamily="18" charset="2"/>
                        </a:rPr>
                        <a:t>*</a:t>
                      </a:r>
                      <a:r>
                        <a:rPr kumimoji="0" lang="de-CH" sz="1800" b="0" i="0" u="none" strike="noStrike" cap="none" normalizeH="0" baseline="0" noProof="0" dirty="0" smtClean="0">
                          <a:ln>
                            <a:noFill/>
                          </a:ln>
                          <a:solidFill>
                            <a:srgbClr val="0000FF"/>
                          </a:solidFill>
                          <a:effectLst/>
                          <a:latin typeface="Comic Sans MS" pitchFamily="66" charset="0"/>
                        </a:rPr>
                        <a:t> </a:t>
                      </a:r>
                      <a:r>
                        <a:rPr kumimoji="0" lang="de-CH" sz="1800" b="0" i="1" u="none" strike="noStrike" cap="none" normalizeH="0" baseline="0" noProof="0" dirty="0" err="1" smtClean="0">
                          <a:ln>
                            <a:noFill/>
                          </a:ln>
                          <a:solidFill>
                            <a:srgbClr val="0000FF"/>
                          </a:solidFill>
                          <a:effectLst/>
                          <a:latin typeface="Comic Sans MS" pitchFamily="66" charset="0"/>
                        </a:rPr>
                        <a:t>pm</a:t>
                      </a:r>
                      <a:r>
                        <a:rPr kumimoji="0" lang="de-CH" sz="1800" b="0" i="0" u="none" strike="noStrike" cap="none" normalizeH="0" baseline="0" noProof="0" dirty="0" smtClean="0">
                          <a:ln>
                            <a:noFill/>
                          </a:ln>
                          <a:solidFill>
                            <a:srgbClr val="0000FF"/>
                          </a:solidFill>
                          <a:effectLst/>
                          <a:latin typeface="Comic Sans MS" pitchFamily="66" charset="0"/>
                        </a:rPr>
                        <a:t> </a:t>
                      </a:r>
                      <a:r>
                        <a:rPr kumimoji="0" lang="de-CH" sz="1800" b="0" i="0" u="none" strike="noStrike" cap="none" normalizeH="0" baseline="0" noProof="0" dirty="0" smtClean="0">
                          <a:ln>
                            <a:noFill/>
                          </a:ln>
                          <a:solidFill>
                            <a:srgbClr val="0000FF"/>
                          </a:solidFill>
                          <a:effectLst/>
                          <a:latin typeface="Symbol" pitchFamily="18" charset="2"/>
                        </a:rPr>
                        <a:t>*</a:t>
                      </a:r>
                      <a:r>
                        <a:rPr kumimoji="0" lang="de-CH" sz="1800" b="0" i="0" u="none" strike="noStrike" cap="none" normalizeH="0" baseline="0" noProof="0" dirty="0" smtClean="0">
                          <a:ln>
                            <a:noFill/>
                          </a:ln>
                          <a:solidFill>
                            <a:srgbClr val="0000FF"/>
                          </a:solidFill>
                          <a:effectLst/>
                          <a:latin typeface="Comic Sans MS" pitchFamily="66" charset="0"/>
                        </a:rPr>
                        <a:t> 0.32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4189" name="Text Box 61"/>
          <p:cNvSpPr txBox="1">
            <a:spLocks noChangeArrowheads="1"/>
          </p:cNvSpPr>
          <p:nvPr/>
        </p:nvSpPr>
        <p:spPr bwMode="auto">
          <a:xfrm>
            <a:off x="6673850" y="4140200"/>
            <a:ext cx="184731" cy="461665"/>
          </a:xfrm>
          <a:prstGeom prst="rect">
            <a:avLst/>
          </a:prstGeom>
          <a:noFill/>
          <a:ln w="9525">
            <a:noFill/>
            <a:miter lim="800000"/>
            <a:headEnd/>
            <a:tailEnd/>
          </a:ln>
          <a:effectLst/>
        </p:spPr>
        <p:txBody>
          <a:bodyPr wrap="none">
            <a:spAutoFit/>
          </a:bodyPr>
          <a:lstStyle/>
          <a:p>
            <a:endParaRPr lang="de-CH">
              <a:latin typeface="+mn-lt"/>
            </a:endParaRPr>
          </a:p>
        </p:txBody>
      </p:sp>
      <p:sp>
        <p:nvSpPr>
          <p:cNvPr id="304191" name="Text Box 63"/>
          <p:cNvSpPr txBox="1">
            <a:spLocks noChangeArrowheads="1"/>
          </p:cNvSpPr>
          <p:nvPr/>
        </p:nvSpPr>
        <p:spPr bwMode="auto">
          <a:xfrm>
            <a:off x="5284381" y="2722747"/>
            <a:ext cx="3662769" cy="677585"/>
          </a:xfrm>
          <a:prstGeom prst="roundRect">
            <a:avLst>
              <a:gd name="adj" fmla="val 9381"/>
            </a:avLst>
          </a:prstGeom>
          <a:solidFill>
            <a:srgbClr val="99FF99"/>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spcBef>
                <a:spcPct val="50000"/>
              </a:spcBef>
            </a:pPr>
            <a:r>
              <a:rPr lang="de-CH" sz="1800" smtClean="0">
                <a:solidFill>
                  <a:srgbClr val="0000FF"/>
                </a:solidFill>
                <a:latin typeface="+mn-lt"/>
              </a:rPr>
              <a:t>L</a:t>
            </a:r>
            <a:r>
              <a:rPr lang="de-CH" sz="1800" smtClean="0">
                <a:latin typeface="+mn-lt"/>
              </a:rPr>
              <a:t>: 1000 *  Delivered Source</a:t>
            </a:r>
            <a:br>
              <a:rPr lang="de-CH" sz="1800" smtClean="0">
                <a:latin typeface="+mn-lt"/>
              </a:rPr>
            </a:br>
            <a:r>
              <a:rPr lang="de-CH" sz="1800" smtClean="0">
                <a:latin typeface="+mn-lt"/>
              </a:rPr>
              <a:t>                 Instructions (KDSI)</a:t>
            </a:r>
            <a:endParaRPr lang="de-CH" sz="1800">
              <a:latin typeface="+mn-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de-CH" smtClean="0"/>
              <a:t>Modelle der Software-Verlässlichkeit</a:t>
            </a:r>
            <a:endParaRPr lang="de-CH"/>
          </a:p>
        </p:txBody>
      </p:sp>
      <p:sp>
        <p:nvSpPr>
          <p:cNvPr id="306179" name="Rectangle 3"/>
          <p:cNvSpPr>
            <a:spLocks noGrp="1" noChangeArrowheads="1"/>
          </p:cNvSpPr>
          <p:nvPr>
            <p:ph type="body" idx="1"/>
          </p:nvPr>
        </p:nvSpPr>
        <p:spPr/>
        <p:txBody>
          <a:bodyPr/>
          <a:lstStyle/>
          <a:p>
            <a:r>
              <a:rPr lang="de-CH" dirty="0" smtClean="0"/>
              <a:t>Anzahl der Bugs abschätzen durch:</a:t>
            </a:r>
          </a:p>
          <a:p>
            <a:endParaRPr lang="de-CH" dirty="0" smtClean="0"/>
          </a:p>
          <a:p>
            <a:pPr lvl="1"/>
            <a:r>
              <a:rPr lang="de-CH" dirty="0" smtClean="0"/>
              <a:t>Charakteristiken eines Programmes</a:t>
            </a:r>
          </a:p>
          <a:p>
            <a:pPr lvl="1"/>
            <a:r>
              <a:rPr lang="de-CH" dirty="0" smtClean="0"/>
              <a:t>Anzahl bisher gefundener Bugs</a:t>
            </a:r>
          </a:p>
          <a:p>
            <a:pPr lvl="1"/>
            <a:endParaRPr lang="de-CH" dirty="0" smtClean="0"/>
          </a:p>
          <a:p>
            <a:pPr lvl="1"/>
            <a:endParaRPr lang="de-CH" dirty="0" smtClean="0"/>
          </a:p>
          <a:p>
            <a:r>
              <a:rPr lang="de-CH" dirty="0" smtClean="0"/>
              <a:t>Variante: “Fault </a:t>
            </a:r>
            <a:r>
              <a:rPr lang="de-CH" dirty="0" err="1" smtClean="0"/>
              <a:t>injection</a:t>
            </a:r>
            <a:r>
              <a:rPr lang="de-CH" dirty="0" smtClean="0"/>
              <a:t>”</a:t>
            </a:r>
            <a:endParaRPr lang="de-CH"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de-CH" smtClean="0"/>
              <a:t>Projektmanagement</a:t>
            </a:r>
            <a:endParaRPr lang="de-CH"/>
          </a:p>
        </p:txBody>
      </p:sp>
      <p:sp>
        <p:nvSpPr>
          <p:cNvPr id="307203" name="Rectangle 3"/>
          <p:cNvSpPr>
            <a:spLocks noGrp="1" noChangeArrowheads="1"/>
          </p:cNvSpPr>
          <p:nvPr>
            <p:ph type="body" idx="1"/>
          </p:nvPr>
        </p:nvSpPr>
        <p:spPr/>
        <p:txBody>
          <a:bodyPr/>
          <a:lstStyle/>
          <a:p>
            <a:r>
              <a:rPr lang="de-CH" dirty="0" smtClean="0"/>
              <a:t>Teamspezialisierungen: Kundendienstleister, Analyst, Designer, Entwickler, Tester, Manager, </a:t>
            </a:r>
            <a:r>
              <a:rPr lang="de-CH" dirty="0" err="1" smtClean="0"/>
              <a:t>Dokumentierer</a:t>
            </a:r>
            <a:r>
              <a:rPr lang="de-CH" dirty="0" smtClean="0"/>
              <a:t>...</a:t>
            </a:r>
          </a:p>
          <a:p>
            <a:endParaRPr lang="de-CH" dirty="0" smtClean="0"/>
          </a:p>
          <a:p>
            <a:r>
              <a:rPr lang="de-CH" dirty="0" smtClean="0"/>
              <a:t>Welche Rolle hat der Manager: nur führend, oder auch technisch?</a:t>
            </a:r>
          </a:p>
          <a:p>
            <a:endParaRPr lang="de-CH" dirty="0" smtClean="0"/>
          </a:p>
          <a:p>
            <a:r>
              <a:rPr lang="de-CH" dirty="0" smtClean="0"/>
              <a:t>“</a:t>
            </a:r>
            <a:r>
              <a:rPr lang="de-CH" dirty="0" err="1" smtClean="0"/>
              <a:t>Chief</a:t>
            </a:r>
            <a:r>
              <a:rPr lang="de-CH" dirty="0" smtClean="0"/>
              <a:t> </a:t>
            </a:r>
            <a:r>
              <a:rPr lang="de-CH" dirty="0" err="1" smtClean="0"/>
              <a:t>Programmer</a:t>
            </a:r>
            <a:r>
              <a:rPr lang="de-CH" dirty="0" smtClean="0"/>
              <a:t> </a:t>
            </a:r>
            <a:r>
              <a:rPr lang="de-CH" dirty="0" err="1" smtClean="0"/>
              <a:t>teams</a:t>
            </a:r>
            <a:r>
              <a:rPr lang="de-CH" dirty="0" smtClean="0"/>
              <a:t>”</a:t>
            </a:r>
            <a:endParaRPr lang="de-CH"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de-CH" smtClean="0"/>
              <a:t>Software-Engineering</a:t>
            </a:r>
            <a:endParaRPr lang="de-CH"/>
          </a:p>
        </p:txBody>
      </p:sp>
      <p:sp>
        <p:nvSpPr>
          <p:cNvPr id="308227" name="Rectangle 3"/>
          <p:cNvSpPr>
            <a:spLocks noGrp="1" noChangeArrowheads="1"/>
          </p:cNvSpPr>
          <p:nvPr>
            <p:ph type="body" idx="1"/>
          </p:nvPr>
        </p:nvSpPr>
        <p:spPr/>
        <p:txBody>
          <a:bodyPr/>
          <a:lstStyle/>
          <a:p>
            <a:r>
              <a:rPr lang="de-CH" dirty="0" smtClean="0"/>
              <a:t>Schlussendlich ist es Code</a:t>
            </a:r>
          </a:p>
          <a:p>
            <a:endParaRPr lang="de-CH" dirty="0" smtClean="0"/>
          </a:p>
          <a:p>
            <a:r>
              <a:rPr lang="de-CH" dirty="0" smtClean="0"/>
              <a:t>Unterschätzen sie nicht die Rolle von Werkzeugen, Sprachen, oder allgemeiner: Technologien</a:t>
            </a:r>
          </a:p>
          <a:p>
            <a:r>
              <a:rPr lang="de-CH" dirty="0"/>
              <a:t/>
            </a:r>
            <a:br>
              <a:rPr lang="de-CH" dirty="0"/>
            </a:br>
            <a:r>
              <a:rPr lang="de-CH" dirty="0"/>
              <a:t>Gute Technologien machen ein Projekt erfolgreich</a:t>
            </a:r>
          </a:p>
          <a:p>
            <a:endParaRPr lang="de-CH" dirty="0" smtClean="0"/>
          </a:p>
          <a:p>
            <a:r>
              <a:rPr lang="de-CH" dirty="0" smtClean="0"/>
              <a:t>Ein schlechtes Management tötet Projekte</a:t>
            </a:r>
          </a:p>
          <a:p>
            <a:endParaRPr lang="de-CH"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de-CH" smtClean="0"/>
              <a:t>Programmiersprachen</a:t>
            </a:r>
            <a:endParaRPr lang="de-CH"/>
          </a:p>
        </p:txBody>
      </p:sp>
      <p:sp>
        <p:nvSpPr>
          <p:cNvPr id="316419" name="Rectangle 3"/>
          <p:cNvSpPr>
            <a:spLocks noGrp="1" noChangeArrowheads="1"/>
          </p:cNvSpPr>
          <p:nvPr>
            <p:ph type="body" idx="1"/>
          </p:nvPr>
        </p:nvSpPr>
        <p:spPr/>
        <p:txBody>
          <a:bodyPr/>
          <a:lstStyle/>
          <a:p>
            <a:r>
              <a:rPr lang="de-CH" dirty="0" smtClean="0"/>
              <a:t>Nicht nur, um mit ihrem Computer zu sprechen!</a:t>
            </a:r>
          </a:p>
          <a:p>
            <a:endParaRPr lang="de-CH" dirty="0" smtClean="0"/>
          </a:p>
          <a:p>
            <a:r>
              <a:rPr lang="de-CH" dirty="0" smtClean="0"/>
              <a:t>Eine Programmiersprache ist ein Denkwerkzeug</a:t>
            </a:r>
            <a:endParaRPr lang="de-CH"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de-CH" dirty="0" smtClean="0"/>
              <a:t>Ein bisschen Geschichte</a:t>
            </a:r>
            <a:endParaRPr lang="de-CH" noProof="0" dirty="0"/>
          </a:p>
        </p:txBody>
      </p:sp>
      <p:sp>
        <p:nvSpPr>
          <p:cNvPr id="317443" name="Rectangle 3"/>
          <p:cNvSpPr>
            <a:spLocks noGrp="1" noChangeArrowheads="1"/>
          </p:cNvSpPr>
          <p:nvPr>
            <p:ph type="body" idx="1"/>
          </p:nvPr>
        </p:nvSpPr>
        <p:spPr/>
        <p:txBody>
          <a:bodyPr/>
          <a:lstStyle/>
          <a:p>
            <a:r>
              <a:rPr lang="de-CH" noProof="0" dirty="0" smtClean="0"/>
              <a:t>“Plankalkül”, Konrad </a:t>
            </a:r>
            <a:r>
              <a:rPr lang="de-CH" noProof="0" dirty="0" err="1" smtClean="0"/>
              <a:t>Zuse</a:t>
            </a:r>
            <a:r>
              <a:rPr lang="de-CH" noProof="0" dirty="0" smtClean="0"/>
              <a:t>, 1940er</a:t>
            </a:r>
          </a:p>
          <a:p>
            <a:endParaRPr lang="de-CH" noProof="0" dirty="0" smtClean="0"/>
          </a:p>
          <a:p>
            <a:r>
              <a:rPr lang="de-CH" noProof="0" dirty="0" err="1" smtClean="0"/>
              <a:t>Fortran</a:t>
            </a:r>
            <a:r>
              <a:rPr lang="de-CH" noProof="0" dirty="0" smtClean="0"/>
              <a:t> (</a:t>
            </a:r>
            <a:r>
              <a:rPr lang="de-CH" noProof="0" dirty="0" err="1" smtClean="0"/>
              <a:t>FORmula</a:t>
            </a:r>
            <a:r>
              <a:rPr lang="de-CH" noProof="0" dirty="0" smtClean="0"/>
              <a:t> </a:t>
            </a:r>
            <a:r>
              <a:rPr lang="de-CH" noProof="0" dirty="0" err="1" smtClean="0"/>
              <a:t>TRANSlator</a:t>
            </a:r>
            <a:r>
              <a:rPr lang="de-CH" noProof="0" dirty="0" smtClean="0"/>
              <a:t>), John </a:t>
            </a:r>
            <a:r>
              <a:rPr lang="de-CH" noProof="0" dirty="0" err="1" smtClean="0"/>
              <a:t>Backus</a:t>
            </a:r>
            <a:r>
              <a:rPr lang="de-CH" noProof="0" dirty="0" smtClean="0"/>
              <a:t>, IBM, 1954</a:t>
            </a:r>
          </a:p>
          <a:p>
            <a:endParaRPr lang="de-CH" noProof="0" dirty="0" smtClean="0"/>
          </a:p>
          <a:p>
            <a:r>
              <a:rPr lang="de-CH" noProof="0" dirty="0" smtClean="0"/>
              <a:t>Algol, 1958/1960</a:t>
            </a:r>
            <a:endParaRPr lang="de-CH" noProof="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de-CH" smtClean="0"/>
              <a:t>Einige Zeilen FORTRAN</a:t>
            </a:r>
            <a:endParaRPr lang="de-CH"/>
          </a:p>
        </p:txBody>
      </p:sp>
      <p:sp>
        <p:nvSpPr>
          <p:cNvPr id="318467" name="Rectangle 3"/>
          <p:cNvSpPr>
            <a:spLocks noGrp="1" noChangeArrowheads="1"/>
          </p:cNvSpPr>
          <p:nvPr>
            <p:ph type="body" idx="1"/>
          </p:nvPr>
        </p:nvSpPr>
        <p:spPr/>
        <p:txBody>
          <a:bodyPr/>
          <a:lstStyle/>
          <a:p>
            <a:pPr marL="533400" indent="-533400">
              <a:lnSpc>
                <a:spcPct val="90000"/>
              </a:lnSpc>
            </a:pPr>
            <a:r>
              <a:rPr lang="de-CH" smtClean="0">
                <a:solidFill>
                  <a:srgbClr val="A50021"/>
                </a:solidFill>
              </a:rPr>
              <a:t>		</a:t>
            </a:r>
            <a:r>
              <a:rPr lang="de-CH" smtClean="0"/>
              <a:t>I = 0</a:t>
            </a:r>
          </a:p>
          <a:p>
            <a:pPr marL="533400" indent="-533400">
              <a:lnSpc>
                <a:spcPct val="90000"/>
              </a:lnSpc>
            </a:pPr>
            <a:r>
              <a:rPr lang="de-CH" smtClean="0"/>
              <a:t>		SUM = 0 </a:t>
            </a:r>
            <a:endParaRPr lang="de-CH" smtClean="0">
              <a:solidFill>
                <a:srgbClr val="A50021"/>
              </a:solidFill>
            </a:endParaRPr>
          </a:p>
          <a:p>
            <a:pPr marL="533400" indent="-533400">
              <a:lnSpc>
                <a:spcPct val="90000"/>
              </a:lnSpc>
            </a:pPr>
            <a:r>
              <a:rPr lang="de-CH" smtClean="0">
                <a:solidFill>
                  <a:srgbClr val="A50021"/>
                </a:solidFill>
              </a:rPr>
              <a:t>100</a:t>
            </a:r>
            <a:r>
              <a:rPr lang="de-CH" smtClean="0"/>
              <a:t>	    I = I + 1</a:t>
            </a:r>
          </a:p>
          <a:p>
            <a:pPr marL="533400" indent="-533400">
              <a:lnSpc>
                <a:spcPct val="90000"/>
              </a:lnSpc>
            </a:pPr>
            <a:r>
              <a:rPr lang="de-CH" smtClean="0"/>
              <a:t>		READ (“I6”) N</a:t>
            </a:r>
          </a:p>
          <a:p>
            <a:pPr marL="533400" indent="-533400">
              <a:lnSpc>
                <a:spcPct val="90000"/>
              </a:lnSpc>
            </a:pPr>
            <a:r>
              <a:rPr lang="de-CH" smtClean="0"/>
              <a:t>		IF (N) 150, 170, 160</a:t>
            </a:r>
          </a:p>
          <a:p>
            <a:pPr marL="533400" indent="-533400">
              <a:lnSpc>
                <a:spcPct val="90000"/>
              </a:lnSpc>
            </a:pPr>
            <a:r>
              <a:rPr lang="de-CH" smtClean="0">
                <a:solidFill>
                  <a:srgbClr val="A50021"/>
                </a:solidFill>
              </a:rPr>
              <a:t>150 </a:t>
            </a:r>
            <a:r>
              <a:rPr lang="de-CH" smtClean="0"/>
              <a:t>   A (I) = A (I) ** 2    </a:t>
            </a:r>
          </a:p>
          <a:p>
            <a:pPr marL="533400" indent="-533400">
              <a:lnSpc>
                <a:spcPct val="90000"/>
              </a:lnSpc>
            </a:pPr>
            <a:r>
              <a:rPr lang="de-CH" smtClean="0"/>
              <a:t>		GOTO 100</a:t>
            </a:r>
          </a:p>
          <a:p>
            <a:pPr marL="533400" indent="-533400">
              <a:lnSpc>
                <a:spcPct val="90000"/>
              </a:lnSpc>
            </a:pPr>
            <a:r>
              <a:rPr lang="de-CH" smtClean="0">
                <a:solidFill>
                  <a:srgbClr val="339966"/>
                </a:solidFill>
              </a:rPr>
              <a:t>C		THE NEXT ONE IS THE TOUGH CASE</a:t>
            </a:r>
          </a:p>
          <a:p>
            <a:pPr marL="533400" indent="-533400">
              <a:lnSpc>
                <a:spcPct val="90000"/>
              </a:lnSpc>
            </a:pPr>
            <a:r>
              <a:rPr lang="de-CH" smtClean="0">
                <a:solidFill>
                  <a:srgbClr val="A50021"/>
                </a:solidFill>
              </a:rPr>
              <a:t>160</a:t>
            </a:r>
            <a:r>
              <a:rPr lang="de-CH" smtClean="0"/>
              <a:t>	    A (I) = A (I) + 1</a:t>
            </a:r>
          </a:p>
          <a:p>
            <a:pPr marL="533400" indent="-533400">
              <a:lnSpc>
                <a:spcPct val="90000"/>
              </a:lnSpc>
            </a:pPr>
            <a:r>
              <a:rPr lang="de-CH" smtClean="0"/>
              <a:t>		GOTO 100</a:t>
            </a:r>
          </a:p>
          <a:p>
            <a:pPr marL="533400" indent="-533400">
              <a:lnSpc>
                <a:spcPct val="90000"/>
              </a:lnSpc>
            </a:pPr>
            <a:r>
              <a:rPr lang="de-CH" smtClean="0">
                <a:solidFill>
                  <a:srgbClr val="A50021"/>
                </a:solidFill>
              </a:rPr>
              <a:t>170 </a:t>
            </a:r>
            <a:r>
              <a:rPr lang="de-CH" smtClean="0"/>
              <a:t>	DO 200 I=1,N</a:t>
            </a:r>
          </a:p>
          <a:p>
            <a:pPr marL="533400" indent="-533400">
              <a:lnSpc>
                <a:spcPct val="90000"/>
              </a:lnSpc>
            </a:pPr>
            <a:r>
              <a:rPr lang="de-CH" smtClean="0"/>
              <a:t>	    SUM = SUM + A (I)</a:t>
            </a:r>
          </a:p>
          <a:p>
            <a:pPr marL="533400" indent="-533400">
              <a:lnSpc>
                <a:spcPct val="90000"/>
              </a:lnSpc>
            </a:pPr>
            <a:r>
              <a:rPr lang="de-CH" smtClean="0">
                <a:solidFill>
                  <a:srgbClr val="A50021"/>
                </a:solidFill>
              </a:rPr>
              <a:t>200</a:t>
            </a:r>
            <a:r>
              <a:rPr lang="de-CH" smtClean="0"/>
              <a:t>    CONTINUE</a:t>
            </a:r>
          </a:p>
          <a:p>
            <a:pPr marL="533400" indent="-533400">
              <a:lnSpc>
                <a:spcPct val="90000"/>
              </a:lnSpc>
            </a:pPr>
            <a:r>
              <a:rPr lang="de-CH" smtClean="0"/>
              <a:t>		END		</a:t>
            </a:r>
            <a:endParaRPr lang="de-CH"/>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de-CH" dirty="0" smtClean="0"/>
              <a:t>Keine Qualität</a:t>
            </a:r>
            <a:endParaRPr lang="de-CH" noProof="0" dirty="0"/>
          </a:p>
        </p:txBody>
      </p:sp>
      <p:pic>
        <p:nvPicPr>
          <p:cNvPr id="486403" name="Picture 3"/>
          <p:cNvPicPr>
            <a:picLocks noChangeAspect="1" noChangeArrowheads="1"/>
          </p:cNvPicPr>
          <p:nvPr/>
        </p:nvPicPr>
        <p:blipFill>
          <a:blip r:embed="rId3" cstate="print"/>
          <a:srcRect/>
          <a:stretch>
            <a:fillRect/>
          </a:stretch>
        </p:blipFill>
        <p:spPr bwMode="auto">
          <a:xfrm>
            <a:off x="615950" y="901700"/>
            <a:ext cx="7786688" cy="5838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de-CH" smtClean="0"/>
              <a:t>Algol</a:t>
            </a:r>
            <a:endParaRPr lang="de-CH"/>
          </a:p>
        </p:txBody>
      </p:sp>
      <p:sp>
        <p:nvSpPr>
          <p:cNvPr id="319491" name="Rectangle 3"/>
          <p:cNvSpPr>
            <a:spLocks noGrp="1" noChangeArrowheads="1"/>
          </p:cNvSpPr>
          <p:nvPr>
            <p:ph type="body" idx="1"/>
          </p:nvPr>
        </p:nvSpPr>
        <p:spPr/>
        <p:txBody>
          <a:bodyPr/>
          <a:lstStyle/>
          <a:p>
            <a:pPr>
              <a:lnSpc>
                <a:spcPct val="90000"/>
              </a:lnSpc>
            </a:pPr>
            <a:r>
              <a:rPr lang="de-CH" dirty="0" smtClean="0"/>
              <a:t>Internationales Komitee, Europäer und Amerikaner, geführt von IFIP. Algol 58, Algol 60.</a:t>
            </a:r>
          </a:p>
          <a:p>
            <a:pPr>
              <a:lnSpc>
                <a:spcPct val="90000"/>
              </a:lnSpc>
            </a:pPr>
            <a:endParaRPr lang="de-CH" dirty="0" smtClean="0"/>
          </a:p>
          <a:p>
            <a:pPr>
              <a:lnSpc>
                <a:spcPct val="90000"/>
              </a:lnSpc>
            </a:pPr>
            <a:r>
              <a:rPr lang="de-CH" dirty="0" smtClean="0"/>
              <a:t>Beeinflusst von (und eine Reaktion auf) FORTRAN; ebenfalls beeinflusst von LISP (siehe später). Rekursive Prozeduren, dynamische Felder, Blockstrukturen, dynamisch allokierte Variablen</a:t>
            </a:r>
          </a:p>
          <a:p>
            <a:pPr>
              <a:lnSpc>
                <a:spcPct val="90000"/>
              </a:lnSpc>
            </a:pPr>
            <a:endParaRPr lang="de-CH" dirty="0" smtClean="0"/>
          </a:p>
          <a:p>
            <a:pPr>
              <a:lnSpc>
                <a:spcPct val="90000"/>
              </a:lnSpc>
            </a:pPr>
            <a:r>
              <a:rPr lang="de-CH" dirty="0" smtClean="0"/>
              <a:t>Neuer Mechanismus zur Sprachenbeschreibung:</a:t>
            </a:r>
            <a:br>
              <a:rPr lang="de-CH" dirty="0" smtClean="0"/>
            </a:br>
            <a:r>
              <a:rPr lang="de-CH" dirty="0" smtClean="0"/>
              <a:t>BNF (für Algol 60).</a:t>
            </a:r>
            <a:endParaRPr lang="de-CH"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de-CH" noProof="0" dirty="0" smtClean="0"/>
              <a:t>Algol W und Pascal</a:t>
            </a:r>
            <a:endParaRPr lang="de-CH" noProof="0" dirty="0"/>
          </a:p>
        </p:txBody>
      </p:sp>
      <p:sp>
        <p:nvSpPr>
          <p:cNvPr id="320515" name="Rectangle 3"/>
          <p:cNvSpPr>
            <a:spLocks noGrp="1" noChangeArrowheads="1"/>
          </p:cNvSpPr>
          <p:nvPr>
            <p:ph type="body" idx="1"/>
          </p:nvPr>
        </p:nvSpPr>
        <p:spPr/>
        <p:txBody>
          <a:bodyPr/>
          <a:lstStyle/>
          <a:p>
            <a:r>
              <a:rPr lang="de-CH" noProof="0" dirty="0" smtClean="0"/>
              <a:t>Nachfahren von Algol 60, entworfen von Niklaus Wirth an der ETH Zürich</a:t>
            </a:r>
          </a:p>
          <a:p>
            <a:endParaRPr lang="de-CH" noProof="0" dirty="0" smtClean="0"/>
          </a:p>
          <a:p>
            <a:r>
              <a:rPr lang="de-CH" noProof="0" dirty="0" smtClean="0"/>
              <a:t>Algol W führte den «</a:t>
            </a:r>
            <a:r>
              <a:rPr lang="de-CH" noProof="0" dirty="0" err="1" smtClean="0"/>
              <a:t>record</a:t>
            </a:r>
            <a:r>
              <a:rPr lang="de-CH" dirty="0" smtClean="0"/>
              <a:t>»-Datentyp </a:t>
            </a:r>
            <a:r>
              <a:rPr lang="de-CH" noProof="0" dirty="0" smtClean="0"/>
              <a:t>ein</a:t>
            </a:r>
          </a:p>
          <a:p>
            <a:endParaRPr lang="de-CH" noProof="0" dirty="0" smtClean="0"/>
          </a:p>
          <a:p>
            <a:r>
              <a:rPr lang="de-CH" noProof="0" dirty="0" smtClean="0"/>
              <a:t>Pascal legt Wert auf Einfachheit, Datenstrukturen («</a:t>
            </a:r>
            <a:r>
              <a:rPr lang="de-CH" noProof="0" dirty="0" err="1" smtClean="0"/>
              <a:t>records</a:t>
            </a:r>
            <a:r>
              <a:rPr lang="de-CH" noProof="0" dirty="0" smtClean="0"/>
              <a:t>», Zeiger). Kleine Sprache, oft </a:t>
            </a:r>
            <a:r>
              <a:rPr lang="de-CH" dirty="0" smtClean="0"/>
              <a:t>zu Lernzwecken verwendet.</a:t>
            </a:r>
            <a:endParaRPr lang="de-CH" noProof="0" dirty="0" smtClean="0"/>
          </a:p>
          <a:p>
            <a:endParaRPr lang="de-CH" noProof="0" dirty="0" smtClean="0"/>
          </a:p>
          <a:p>
            <a:r>
              <a:rPr lang="de-CH" noProof="0" dirty="0" smtClean="0"/>
              <a:t>Half, die PC-Revolution auszulösen (durch Turbo Pascal von Borland (Philippe Kahn) )</a:t>
            </a:r>
            <a:endParaRPr lang="de-CH" noProof="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de-CH" smtClean="0"/>
              <a:t>C</a:t>
            </a:r>
            <a:endParaRPr lang="de-CH"/>
          </a:p>
        </p:txBody>
      </p:sp>
      <p:sp>
        <p:nvSpPr>
          <p:cNvPr id="329731" name="Rectangle 3"/>
          <p:cNvSpPr>
            <a:spLocks noGrp="1" noChangeArrowheads="1"/>
          </p:cNvSpPr>
          <p:nvPr>
            <p:ph type="body" idx="1"/>
          </p:nvPr>
        </p:nvSpPr>
        <p:spPr/>
        <p:txBody>
          <a:bodyPr/>
          <a:lstStyle/>
          <a:p>
            <a:r>
              <a:rPr lang="de-CH" dirty="0" smtClean="0"/>
              <a:t>1968: Brian </a:t>
            </a:r>
            <a:r>
              <a:rPr lang="de-CH" dirty="0" err="1" smtClean="0"/>
              <a:t>Kernighan</a:t>
            </a:r>
            <a:r>
              <a:rPr lang="de-CH" dirty="0" smtClean="0"/>
              <a:t> und Dennis Richie, AT&amp;T Bell Labs</a:t>
            </a:r>
          </a:p>
          <a:p>
            <a:endParaRPr lang="de-CH" dirty="0" smtClean="0"/>
          </a:p>
          <a:p>
            <a:r>
              <a:rPr lang="de-CH" dirty="0" smtClean="0"/>
              <a:t>Zu Beginn eng mit Unix verbunden</a:t>
            </a:r>
          </a:p>
          <a:p>
            <a:endParaRPr lang="de-CH" dirty="0" smtClean="0"/>
          </a:p>
          <a:p>
            <a:r>
              <a:rPr lang="de-CH" dirty="0" smtClean="0"/>
              <a:t>Betonung des Maschinenzugriffs auf tiefer Ebene: Zeiger, Adressarithmetik, Umwandlungen</a:t>
            </a:r>
          </a:p>
          <a:p>
            <a:endParaRPr lang="de-CH" dirty="0" smtClean="0"/>
          </a:p>
          <a:p>
            <a:r>
              <a:rPr lang="de-CH" dirty="0" smtClean="0"/>
              <a:t>Von der Industrie in den 80ern und 90ern schnell aufgenommen</a:t>
            </a:r>
          </a:p>
          <a:p>
            <a:endParaRPr lang="de-CH" dirty="0" smtClean="0"/>
          </a:p>
          <a:p>
            <a:endParaRPr lang="de-CH"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de-CH" smtClean="0"/>
              <a:t>Lisp und funktionale Sprachen</a:t>
            </a:r>
            <a:endParaRPr lang="de-CH"/>
          </a:p>
        </p:txBody>
      </p:sp>
      <p:sp>
        <p:nvSpPr>
          <p:cNvPr id="321539" name="Rectangle 3"/>
          <p:cNvSpPr>
            <a:spLocks noGrp="1" noChangeArrowheads="1"/>
          </p:cNvSpPr>
          <p:nvPr>
            <p:ph type="body" idx="1"/>
          </p:nvPr>
        </p:nvSpPr>
        <p:spPr/>
        <p:txBody>
          <a:bodyPr/>
          <a:lstStyle/>
          <a:p>
            <a:r>
              <a:rPr lang="de-CH" dirty="0" err="1" smtClean="0">
                <a:solidFill>
                  <a:srgbClr val="A50021"/>
                </a:solidFill>
              </a:rPr>
              <a:t>LIS</a:t>
            </a:r>
            <a:r>
              <a:rPr lang="de-CH" dirty="0" err="1" smtClean="0"/>
              <a:t>t</a:t>
            </a:r>
            <a:r>
              <a:rPr lang="de-CH" dirty="0" smtClean="0"/>
              <a:t> </a:t>
            </a:r>
            <a:r>
              <a:rPr lang="de-CH" dirty="0" smtClean="0">
                <a:solidFill>
                  <a:srgbClr val="A50021"/>
                </a:solidFill>
              </a:rPr>
              <a:t>P</a:t>
            </a:r>
            <a:r>
              <a:rPr lang="de-CH" dirty="0" smtClean="0"/>
              <a:t>rocessing, 1959, John McCarthy, MIT, danach Stanford</a:t>
            </a:r>
          </a:p>
          <a:p>
            <a:endParaRPr lang="de-CH" dirty="0" smtClean="0"/>
          </a:p>
          <a:p>
            <a:r>
              <a:rPr lang="de-CH" dirty="0" smtClean="0"/>
              <a:t>Der fundamentale Mechanismus ist die rekursive Funktionsdefinition</a:t>
            </a:r>
          </a:p>
          <a:p>
            <a:endParaRPr lang="de-CH" dirty="0" smtClean="0"/>
          </a:p>
          <a:p>
            <a:r>
              <a:rPr lang="de-CH" dirty="0" smtClean="0"/>
              <a:t>Automatische Speicherbereinigung (1959!)</a:t>
            </a:r>
          </a:p>
          <a:p>
            <a:endParaRPr lang="de-CH" dirty="0" smtClean="0"/>
          </a:p>
          <a:p>
            <a:r>
              <a:rPr lang="de-CH" dirty="0" smtClean="0"/>
              <a:t>Viele Nachfolger, z.B.  </a:t>
            </a:r>
            <a:r>
              <a:rPr lang="de-CH" dirty="0" err="1" smtClean="0"/>
              <a:t>Scheme</a:t>
            </a:r>
            <a:r>
              <a:rPr lang="de-CH" dirty="0" smtClean="0"/>
              <a:t> (MIT)</a:t>
            </a:r>
          </a:p>
          <a:p>
            <a:endParaRPr lang="de-CH" dirty="0" smtClean="0"/>
          </a:p>
          <a:p>
            <a:r>
              <a:rPr lang="de-CH" dirty="0" smtClean="0">
                <a:solidFill>
                  <a:srgbClr val="A50021"/>
                </a:solidFill>
              </a:rPr>
              <a:t>Funktionale Sprachen</a:t>
            </a:r>
            <a:r>
              <a:rPr lang="de-CH" dirty="0" smtClean="0"/>
              <a:t>: </a:t>
            </a:r>
            <a:r>
              <a:rPr lang="de-CH" dirty="0" err="1" smtClean="0"/>
              <a:t>Haskell</a:t>
            </a:r>
            <a:r>
              <a:rPr lang="de-CH" dirty="0" smtClean="0"/>
              <a:t>, </a:t>
            </a:r>
            <a:r>
              <a:rPr lang="de-CH" dirty="0" err="1" smtClean="0"/>
              <a:t>Scheme</a:t>
            </a:r>
            <a:r>
              <a:rPr lang="de-CH" dirty="0" smtClean="0"/>
              <a:t>, ML</a:t>
            </a:r>
          </a:p>
          <a:p>
            <a:endParaRPr lang="de-CH" dirty="0" smtClean="0"/>
          </a:p>
          <a:p>
            <a:endParaRPr lang="de-CH"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de-CH" smtClean="0"/>
              <a:t>LISP “lists”</a:t>
            </a:r>
            <a:endParaRPr lang="de-CH"/>
          </a:p>
        </p:txBody>
      </p:sp>
      <p:sp>
        <p:nvSpPr>
          <p:cNvPr id="322563" name="Rectangle 3"/>
          <p:cNvSpPr>
            <a:spLocks noGrp="1" noChangeArrowheads="1"/>
          </p:cNvSpPr>
          <p:nvPr>
            <p:ph type="body" idx="1"/>
          </p:nvPr>
        </p:nvSpPr>
        <p:spPr/>
        <p:txBody>
          <a:bodyPr/>
          <a:lstStyle/>
          <a:p>
            <a:pPr>
              <a:lnSpc>
                <a:spcPct val="90000"/>
              </a:lnSpc>
            </a:pPr>
            <a:r>
              <a:rPr lang="de-CH" dirty="0" smtClean="0"/>
              <a:t>Eine Liste hat die Form </a:t>
            </a:r>
            <a:r>
              <a:rPr lang="de-CH" dirty="0" smtClean="0">
                <a:solidFill>
                  <a:srgbClr val="0000FF"/>
                </a:solidFill>
              </a:rPr>
              <a:t>(x1 x2 ...) </a:t>
            </a:r>
            <a:r>
              <a:rPr lang="de-CH" dirty="0" smtClean="0"/>
              <a:t>, wobei jedes </a:t>
            </a:r>
            <a:r>
              <a:rPr lang="de-CH" dirty="0" smtClean="0">
                <a:solidFill>
                  <a:srgbClr val="0000FF"/>
                </a:solidFill>
              </a:rPr>
              <a:t>x</a:t>
            </a:r>
            <a:r>
              <a:rPr lang="de-CH" baseline="-25000" dirty="0" smtClean="0">
                <a:solidFill>
                  <a:srgbClr val="0000FF"/>
                </a:solidFill>
              </a:rPr>
              <a:t>i </a:t>
            </a:r>
            <a:r>
              <a:rPr lang="de-CH" dirty="0" smtClean="0"/>
              <a:t>entweder ein Atom (Zahl, Bezeichner, etc.), oder (rekursiv) wieder eine Liste ist.</a:t>
            </a:r>
          </a:p>
          <a:p>
            <a:pPr>
              <a:lnSpc>
                <a:spcPct val="90000"/>
              </a:lnSpc>
            </a:pPr>
            <a:r>
              <a:rPr lang="de-CH" dirty="0" smtClean="0"/>
              <a:t/>
            </a:r>
            <a:br>
              <a:rPr lang="de-CH" dirty="0" smtClean="0"/>
            </a:br>
            <a:endParaRPr lang="de-CH" dirty="0" smtClean="0"/>
          </a:p>
          <a:p>
            <a:pPr>
              <a:lnSpc>
                <a:spcPct val="90000"/>
              </a:lnSpc>
            </a:pPr>
            <a:r>
              <a:rPr lang="de-CH" dirty="0" smtClean="0"/>
              <a:t>Beispiele:</a:t>
            </a:r>
          </a:p>
          <a:p>
            <a:pPr>
              <a:lnSpc>
                <a:spcPct val="90000"/>
              </a:lnSpc>
            </a:pPr>
            <a:r>
              <a:rPr lang="de-CH" dirty="0" smtClean="0">
                <a:solidFill>
                  <a:srgbClr val="0000FF"/>
                </a:solidFill>
              </a:rPr>
              <a:t>	()</a:t>
            </a:r>
          </a:p>
          <a:p>
            <a:pPr>
              <a:lnSpc>
                <a:spcPct val="90000"/>
              </a:lnSpc>
            </a:pPr>
            <a:r>
              <a:rPr lang="de-CH" dirty="0" smtClean="0">
                <a:solidFill>
                  <a:srgbClr val="0000FF"/>
                </a:solidFill>
              </a:rPr>
              <a:t>	(x1 x2)</a:t>
            </a:r>
          </a:p>
          <a:p>
            <a:pPr>
              <a:lnSpc>
                <a:spcPct val="90000"/>
              </a:lnSpc>
            </a:pPr>
            <a:r>
              <a:rPr lang="de-CH" dirty="0" smtClean="0">
                <a:solidFill>
                  <a:srgbClr val="0000FF"/>
                </a:solidFill>
              </a:rPr>
              <a:t>	(x1 (x2 x3) x4 (x5 (x6 () x7)))</a:t>
            </a:r>
          </a:p>
          <a:p>
            <a:pPr>
              <a:lnSpc>
                <a:spcPct val="90000"/>
              </a:lnSpc>
            </a:pPr>
            <a:endParaRPr lang="de-CH" dirty="0" smtClean="0">
              <a:solidFill>
                <a:srgbClr val="0000FF"/>
              </a:solidFill>
            </a:endParaRPr>
          </a:p>
          <a:p>
            <a:pPr>
              <a:lnSpc>
                <a:spcPct val="90000"/>
              </a:lnSpc>
            </a:pPr>
            <a:r>
              <a:rPr lang="de-CH" dirty="0" smtClean="0">
                <a:solidFill>
                  <a:srgbClr val="0000FF"/>
                </a:solidFill>
              </a:rPr>
              <a:t>((x1 x2))</a:t>
            </a:r>
            <a:r>
              <a:rPr lang="de-CH" dirty="0" smtClean="0"/>
              <a:t> ist nicht dasselbe wie </a:t>
            </a:r>
            <a:r>
              <a:rPr lang="de-CH" dirty="0" smtClean="0">
                <a:solidFill>
                  <a:srgbClr val="0000FF"/>
                </a:solidFill>
              </a:rPr>
              <a:t>(x1 (x2))</a:t>
            </a:r>
            <a:endParaRPr lang="de-CH"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de-CH" sz="2800" smtClean="0"/>
              <a:t>LISP Funktionsanwendung und Definition</a:t>
            </a:r>
            <a:endParaRPr lang="de-CH" sz="2800"/>
          </a:p>
        </p:txBody>
      </p:sp>
      <p:sp>
        <p:nvSpPr>
          <p:cNvPr id="323587" name="Rectangle 3"/>
          <p:cNvSpPr>
            <a:spLocks noGrp="1" noChangeArrowheads="1"/>
          </p:cNvSpPr>
          <p:nvPr>
            <p:ph type="body" idx="1"/>
          </p:nvPr>
        </p:nvSpPr>
        <p:spPr>
          <a:xfrm>
            <a:off x="123986" y="878114"/>
            <a:ext cx="8826285" cy="5644924"/>
          </a:xfrm>
        </p:spPr>
        <p:txBody>
          <a:bodyPr/>
          <a:lstStyle/>
          <a:p>
            <a:pPr>
              <a:lnSpc>
                <a:spcPct val="90000"/>
              </a:lnSpc>
            </a:pPr>
            <a:r>
              <a:rPr lang="de-CH" dirty="0" smtClean="0"/>
              <a:t>Die Anwendung (der Aufruf) einer Funktion </a:t>
            </a:r>
            <a:r>
              <a:rPr lang="de-CH" dirty="0" smtClean="0">
                <a:solidFill>
                  <a:srgbClr val="0000FF"/>
                </a:solidFill>
              </a:rPr>
              <a:t>f</a:t>
            </a:r>
            <a:r>
              <a:rPr lang="de-CH" dirty="0" smtClean="0"/>
              <a:t> auf die Argumente </a:t>
            </a:r>
            <a:r>
              <a:rPr lang="de-CH" dirty="0" smtClean="0">
                <a:solidFill>
                  <a:srgbClr val="0000FF"/>
                </a:solidFill>
              </a:rPr>
              <a:t>a</a:t>
            </a:r>
            <a:r>
              <a:rPr lang="de-CH" dirty="0" smtClean="0"/>
              <a:t>, </a:t>
            </a:r>
            <a:r>
              <a:rPr lang="de-CH" dirty="0" smtClean="0">
                <a:solidFill>
                  <a:srgbClr val="0000FF"/>
                </a:solidFill>
              </a:rPr>
              <a:t>b</a:t>
            </a:r>
            <a:r>
              <a:rPr lang="de-CH" dirty="0" smtClean="0"/>
              <a:t>, </a:t>
            </a:r>
            <a:r>
              <a:rPr lang="de-CH" dirty="0" smtClean="0">
                <a:solidFill>
                  <a:srgbClr val="0000FF"/>
                </a:solidFill>
              </a:rPr>
              <a:t>c</a:t>
            </a:r>
            <a:r>
              <a:rPr lang="de-CH" dirty="0" smtClean="0"/>
              <a:t> wird wie folgt geschrieben:</a:t>
            </a:r>
          </a:p>
          <a:p>
            <a:pPr>
              <a:lnSpc>
                <a:spcPct val="90000"/>
              </a:lnSpc>
            </a:pPr>
            <a:r>
              <a:rPr lang="de-CH" dirty="0" smtClean="0"/>
              <a:t>	</a:t>
            </a:r>
            <a:r>
              <a:rPr lang="de-CH" dirty="0" smtClean="0">
                <a:solidFill>
                  <a:srgbClr val="0000FF"/>
                </a:solidFill>
              </a:rPr>
              <a:t>(f a b c)</a:t>
            </a:r>
            <a:r>
              <a:rPr lang="de-CH" dirty="0" smtClean="0"/>
              <a:t> </a:t>
            </a:r>
          </a:p>
          <a:p>
            <a:pPr>
              <a:lnSpc>
                <a:spcPct val="90000"/>
              </a:lnSpc>
            </a:pPr>
            <a:endParaRPr lang="de-CH" sz="1000" dirty="0" smtClean="0"/>
          </a:p>
          <a:p>
            <a:pPr>
              <a:lnSpc>
                <a:spcPct val="90000"/>
              </a:lnSpc>
            </a:pPr>
            <a:r>
              <a:rPr lang="de-CH" dirty="0" smtClean="0"/>
              <a:t>Beispielfunktion (</a:t>
            </a:r>
            <a:r>
              <a:rPr lang="de-CH" dirty="0" err="1" smtClean="0"/>
              <a:t>Scheme</a:t>
            </a:r>
            <a:r>
              <a:rPr lang="de-CH" dirty="0" smtClean="0"/>
              <a:t>):</a:t>
            </a:r>
          </a:p>
          <a:p>
            <a:pPr>
              <a:lnSpc>
                <a:spcPct val="90000"/>
              </a:lnSpc>
            </a:pPr>
            <a:r>
              <a:rPr lang="de-CH" dirty="0" smtClean="0">
                <a:solidFill>
                  <a:srgbClr val="0000FF"/>
                </a:solidFill>
              </a:rPr>
              <a:t>	(</a:t>
            </a:r>
            <a:r>
              <a:rPr lang="de-CH" b="1" dirty="0" err="1" smtClean="0">
                <a:solidFill>
                  <a:srgbClr val="002060"/>
                </a:solidFill>
              </a:rPr>
              <a:t>define</a:t>
            </a:r>
            <a:r>
              <a:rPr lang="de-CH" dirty="0" smtClean="0">
                <a:solidFill>
                  <a:srgbClr val="0000FF"/>
                </a:solidFill>
              </a:rPr>
              <a:t> (</a:t>
            </a:r>
            <a:r>
              <a:rPr lang="de-CH" dirty="0" err="1" smtClean="0">
                <a:solidFill>
                  <a:srgbClr val="0000FF"/>
                </a:solidFill>
              </a:rPr>
              <a:t>factorial</a:t>
            </a:r>
            <a:r>
              <a:rPr lang="de-CH" dirty="0" smtClean="0">
                <a:solidFill>
                  <a:srgbClr val="0000FF"/>
                </a:solidFill>
              </a:rPr>
              <a:t> n)</a:t>
            </a:r>
          </a:p>
          <a:p>
            <a:pPr>
              <a:lnSpc>
                <a:spcPct val="90000"/>
              </a:lnSpc>
            </a:pPr>
            <a:r>
              <a:rPr lang="de-CH" dirty="0" smtClean="0">
                <a:solidFill>
                  <a:srgbClr val="0000FF"/>
                </a:solidFill>
              </a:rPr>
              <a:t>		(</a:t>
            </a:r>
            <a:r>
              <a:rPr lang="de-CH" b="1" dirty="0" err="1" smtClean="0">
                <a:solidFill>
                  <a:srgbClr val="3366CC"/>
                </a:solidFill>
              </a:rPr>
              <a:t>if</a:t>
            </a:r>
            <a:r>
              <a:rPr lang="de-CH" dirty="0" smtClean="0">
                <a:solidFill>
                  <a:srgbClr val="0000FF"/>
                </a:solidFill>
              </a:rPr>
              <a:t> (</a:t>
            </a:r>
            <a:r>
              <a:rPr lang="de-CH" dirty="0" err="1" smtClean="0">
                <a:solidFill>
                  <a:srgbClr val="0000FF"/>
                </a:solidFill>
              </a:rPr>
              <a:t>eq</a:t>
            </a:r>
            <a:r>
              <a:rPr lang="de-CH" dirty="0" smtClean="0">
                <a:solidFill>
                  <a:srgbClr val="0000FF"/>
                </a:solidFill>
              </a:rPr>
              <a:t>? n 0)</a:t>
            </a:r>
          </a:p>
          <a:p>
            <a:pPr>
              <a:lnSpc>
                <a:spcPct val="90000"/>
              </a:lnSpc>
            </a:pPr>
            <a:r>
              <a:rPr lang="de-CH" dirty="0" smtClean="0">
                <a:solidFill>
                  <a:srgbClr val="0000FF"/>
                </a:solidFill>
              </a:rPr>
              <a:t>			1</a:t>
            </a:r>
          </a:p>
          <a:p>
            <a:pPr>
              <a:lnSpc>
                <a:spcPct val="90000"/>
              </a:lnSpc>
            </a:pPr>
            <a:r>
              <a:rPr lang="de-CH" dirty="0" smtClean="0">
                <a:solidFill>
                  <a:srgbClr val="0000FF"/>
                </a:solidFill>
              </a:rPr>
              <a:t>			(</a:t>
            </a:r>
            <a:r>
              <a:rPr lang="de-CH" sz="3200" dirty="0" smtClean="0">
                <a:solidFill>
                  <a:srgbClr val="0000FF"/>
                </a:solidFill>
              </a:rPr>
              <a:t>*</a:t>
            </a:r>
            <a:r>
              <a:rPr lang="de-CH" dirty="0" smtClean="0">
                <a:solidFill>
                  <a:srgbClr val="0000FF"/>
                </a:solidFill>
              </a:rPr>
              <a:t> n (</a:t>
            </a:r>
            <a:r>
              <a:rPr lang="de-CH" dirty="0" err="1" smtClean="0">
                <a:solidFill>
                  <a:srgbClr val="0000FF"/>
                </a:solidFill>
              </a:rPr>
              <a:t>factorial</a:t>
            </a:r>
            <a:r>
              <a:rPr lang="de-CH" dirty="0" smtClean="0">
                <a:solidFill>
                  <a:srgbClr val="0000FF"/>
                </a:solidFill>
              </a:rPr>
              <a:t> (− n 1)))))</a:t>
            </a:r>
          </a:p>
          <a:p>
            <a:pPr>
              <a:lnSpc>
                <a:spcPct val="90000"/>
              </a:lnSpc>
            </a:pPr>
            <a:endParaRPr lang="de-CH" sz="1000" dirty="0" smtClean="0">
              <a:solidFill>
                <a:srgbClr val="0000FF"/>
              </a:solidFill>
            </a:endParaRPr>
          </a:p>
          <a:p>
            <a:pPr>
              <a:lnSpc>
                <a:spcPct val="90000"/>
              </a:lnSpc>
            </a:pPr>
            <a:r>
              <a:rPr lang="de-CH" dirty="0" smtClean="0"/>
              <a:t>Um eine solche Anwendung zu vermeiden, kann man eine Quote benutzen:</a:t>
            </a:r>
          </a:p>
          <a:p>
            <a:pPr>
              <a:lnSpc>
                <a:spcPct val="90000"/>
              </a:lnSpc>
            </a:pPr>
            <a:r>
              <a:rPr lang="de-CH" dirty="0" smtClean="0"/>
              <a:t>	</a:t>
            </a:r>
            <a:r>
              <a:rPr lang="de-CH" dirty="0" smtClean="0">
                <a:solidFill>
                  <a:srgbClr val="0000FF"/>
                </a:solidFill>
              </a:rPr>
              <a:t>(f (a b c))	</a:t>
            </a:r>
            <a:r>
              <a:rPr lang="de-CH" dirty="0" smtClean="0">
                <a:solidFill>
                  <a:srgbClr val="0000FF"/>
                </a:solidFill>
                <a:sym typeface="Wingdings" pitchFamily="2" charset="2"/>
              </a:rPr>
              <a:t> </a:t>
            </a:r>
            <a:r>
              <a:rPr lang="de-CH" dirty="0" smtClean="0">
                <a:sym typeface="Wingdings" pitchFamily="2" charset="2"/>
              </a:rPr>
              <a:t>wendet</a:t>
            </a:r>
            <a:r>
              <a:rPr lang="de-CH" dirty="0" smtClean="0">
                <a:solidFill>
                  <a:srgbClr val="0000FF"/>
                </a:solidFill>
                <a:sym typeface="Wingdings" pitchFamily="2" charset="2"/>
              </a:rPr>
              <a:t> f </a:t>
            </a:r>
            <a:r>
              <a:rPr lang="de-CH" dirty="0" smtClean="0">
                <a:sym typeface="Wingdings" pitchFamily="2" charset="2"/>
              </a:rPr>
              <a:t>auf das Resultat der 				    Anwendung  </a:t>
            </a:r>
            <a:r>
              <a:rPr lang="de-CH" dirty="0" smtClean="0">
                <a:solidFill>
                  <a:srgbClr val="0000FF"/>
                </a:solidFill>
                <a:sym typeface="Wingdings" pitchFamily="2" charset="2"/>
              </a:rPr>
              <a:t>(a b c) </a:t>
            </a:r>
            <a:r>
              <a:rPr lang="de-CH" dirty="0" smtClean="0">
                <a:sym typeface="Wingdings" pitchFamily="2" charset="2"/>
              </a:rPr>
              <a:t>an</a:t>
            </a:r>
            <a:endParaRPr lang="de-CH" dirty="0" smtClean="0"/>
          </a:p>
          <a:p>
            <a:pPr>
              <a:lnSpc>
                <a:spcPct val="90000"/>
              </a:lnSpc>
            </a:pPr>
            <a:r>
              <a:rPr lang="de-CH" dirty="0" smtClean="0">
                <a:solidFill>
                  <a:srgbClr val="0000FF"/>
                </a:solidFill>
              </a:rPr>
              <a:t>	(f </a:t>
            </a:r>
            <a:r>
              <a:rPr lang="de-CH" sz="3200" dirty="0" smtClean="0">
                <a:solidFill>
                  <a:srgbClr val="990000"/>
                </a:solidFill>
              </a:rPr>
              <a:t>’</a:t>
            </a:r>
            <a:r>
              <a:rPr lang="de-CH" dirty="0" smtClean="0">
                <a:solidFill>
                  <a:srgbClr val="0000FF"/>
                </a:solidFill>
              </a:rPr>
              <a:t>(a b c))	</a:t>
            </a:r>
            <a:r>
              <a:rPr lang="de-CH" dirty="0" smtClean="0">
                <a:solidFill>
                  <a:srgbClr val="0000FF"/>
                </a:solidFill>
                <a:sym typeface="Wingdings" pitchFamily="2" charset="2"/>
              </a:rPr>
              <a:t> </a:t>
            </a:r>
            <a:r>
              <a:rPr lang="de-CH" dirty="0" smtClean="0">
                <a:sym typeface="Wingdings" pitchFamily="2" charset="2"/>
              </a:rPr>
              <a:t>wendet</a:t>
            </a:r>
            <a:r>
              <a:rPr lang="de-CH" dirty="0" smtClean="0">
                <a:solidFill>
                  <a:srgbClr val="0000FF"/>
                </a:solidFill>
                <a:sym typeface="Wingdings" pitchFamily="2" charset="2"/>
              </a:rPr>
              <a:t> f </a:t>
            </a:r>
            <a:r>
              <a:rPr lang="de-CH" dirty="0" smtClean="0">
                <a:sym typeface="Wingdings" pitchFamily="2" charset="2"/>
              </a:rPr>
              <a:t>auf die </a:t>
            </a:r>
            <a:r>
              <a:rPr lang="de-CH" dirty="0">
                <a:sym typeface="Wingdings" pitchFamily="2" charset="2"/>
              </a:rPr>
              <a:t>L</a:t>
            </a:r>
            <a:r>
              <a:rPr lang="de-CH" dirty="0" smtClean="0">
                <a:sym typeface="Wingdings" pitchFamily="2" charset="2"/>
              </a:rPr>
              <a:t>iste </a:t>
            </a:r>
            <a:r>
              <a:rPr lang="de-CH" dirty="0" smtClean="0">
                <a:solidFill>
                  <a:srgbClr val="0000FF"/>
                </a:solidFill>
                <a:sym typeface="Wingdings" pitchFamily="2" charset="2"/>
              </a:rPr>
              <a:t>(a b c) </a:t>
            </a:r>
            <a:r>
              <a:rPr lang="de-CH" dirty="0" smtClean="0">
                <a:sym typeface="Wingdings" pitchFamily="2" charset="2"/>
              </a:rPr>
              <a:t>an</a:t>
            </a:r>
            <a:endParaRPr lang="de-CH" dirty="0">
              <a:solidFill>
                <a:srgbClr val="0000FF"/>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de-CH" smtClean="0"/>
              <a:t>Grundfunktionen</a:t>
            </a:r>
            <a:endParaRPr lang="de-CH"/>
          </a:p>
        </p:txBody>
      </p:sp>
      <p:sp>
        <p:nvSpPr>
          <p:cNvPr id="325635" name="Rectangle 3"/>
          <p:cNvSpPr>
            <a:spLocks noGrp="1" noChangeArrowheads="1"/>
          </p:cNvSpPr>
          <p:nvPr>
            <p:ph type="body" idx="1"/>
          </p:nvPr>
        </p:nvSpPr>
        <p:spPr/>
        <p:txBody>
          <a:bodyPr/>
          <a:lstStyle/>
          <a:p>
            <a:r>
              <a:rPr lang="de-CH" smtClean="0"/>
              <a:t>Sei </a:t>
            </a:r>
            <a:r>
              <a:rPr lang="de-CH" smtClean="0">
                <a:solidFill>
                  <a:srgbClr val="0000FF"/>
                </a:solidFill>
              </a:rPr>
              <a:t>my_list = (A B C)</a:t>
            </a:r>
          </a:p>
          <a:p>
            <a:endParaRPr lang="de-CH" smtClean="0">
              <a:solidFill>
                <a:srgbClr val="0000FF"/>
              </a:solidFill>
            </a:endParaRPr>
          </a:p>
          <a:p>
            <a:r>
              <a:rPr lang="de-CH" smtClean="0">
                <a:solidFill>
                  <a:srgbClr val="0000FF"/>
                </a:solidFill>
              </a:rPr>
              <a:t>(CAR my_list) = A</a:t>
            </a:r>
          </a:p>
          <a:p>
            <a:r>
              <a:rPr lang="de-CH" smtClean="0">
                <a:solidFill>
                  <a:srgbClr val="0000FF"/>
                </a:solidFill>
              </a:rPr>
              <a:t>(CDR my_list) = (B C)</a:t>
            </a:r>
          </a:p>
          <a:p>
            <a:endParaRPr lang="de-CH" smtClean="0">
              <a:solidFill>
                <a:srgbClr val="0000FF"/>
              </a:solidFill>
            </a:endParaRPr>
          </a:p>
          <a:p>
            <a:r>
              <a:rPr lang="de-CH" smtClean="0">
                <a:solidFill>
                  <a:srgbClr val="0000FF"/>
                </a:solidFill>
              </a:rPr>
              <a:t>(CONS A (B C)) = ( A B C)</a:t>
            </a:r>
            <a:endParaRPr lang="de-CH">
              <a:solidFill>
                <a:srgbClr val="0000FF"/>
              </a:solidFill>
            </a:endParaRPr>
          </a:p>
        </p:txBody>
      </p:sp>
      <p:grpSp>
        <p:nvGrpSpPr>
          <p:cNvPr id="2" name="Group 29"/>
          <p:cNvGrpSpPr>
            <a:grpSpLocks/>
          </p:cNvGrpSpPr>
          <p:nvPr/>
        </p:nvGrpSpPr>
        <p:grpSpPr bwMode="auto">
          <a:xfrm>
            <a:off x="1717675" y="4751388"/>
            <a:ext cx="6048375" cy="635000"/>
            <a:chOff x="1082" y="2968"/>
            <a:chExt cx="3810" cy="560"/>
          </a:xfrm>
        </p:grpSpPr>
        <p:grpSp>
          <p:nvGrpSpPr>
            <p:cNvPr id="3" name="Group 8"/>
            <p:cNvGrpSpPr>
              <a:grpSpLocks/>
            </p:cNvGrpSpPr>
            <p:nvPr/>
          </p:nvGrpSpPr>
          <p:grpSpPr bwMode="auto">
            <a:xfrm>
              <a:off x="1082" y="2989"/>
              <a:ext cx="1206" cy="509"/>
              <a:chOff x="425" y="2989"/>
              <a:chExt cx="1852" cy="509"/>
            </a:xfrm>
          </p:grpSpPr>
          <p:sp>
            <p:nvSpPr>
              <p:cNvPr id="325637" name="Rectangle 5"/>
              <p:cNvSpPr>
                <a:spLocks noChangeArrowheads="1"/>
              </p:cNvSpPr>
              <p:nvPr/>
            </p:nvSpPr>
            <p:spPr bwMode="auto">
              <a:xfrm>
                <a:off x="425" y="2992"/>
                <a:ext cx="504" cy="506"/>
              </a:xfrm>
              <a:prstGeom prst="rect">
                <a:avLst/>
              </a:prstGeom>
              <a:noFill/>
              <a:ln w="28575">
                <a:solidFill>
                  <a:srgbClr val="339966"/>
                </a:solidFill>
                <a:miter lim="800000"/>
                <a:headEnd/>
                <a:tailEnd/>
              </a:ln>
              <a:effectLst/>
            </p:spPr>
            <p:txBody>
              <a:bodyPr wrap="none" anchor="ctr"/>
              <a:lstStyle/>
              <a:p>
                <a:endParaRPr lang="de-CH">
                  <a:latin typeface="+mn-lt"/>
                </a:endParaRPr>
              </a:p>
            </p:txBody>
          </p:sp>
          <p:sp>
            <p:nvSpPr>
              <p:cNvPr id="325638" name="Rectangle 6"/>
              <p:cNvSpPr>
                <a:spLocks noChangeArrowheads="1"/>
              </p:cNvSpPr>
              <p:nvPr/>
            </p:nvSpPr>
            <p:spPr bwMode="auto">
              <a:xfrm>
                <a:off x="926" y="2989"/>
                <a:ext cx="504" cy="506"/>
              </a:xfrm>
              <a:prstGeom prst="rect">
                <a:avLst/>
              </a:prstGeom>
              <a:noFill/>
              <a:ln w="28575">
                <a:solidFill>
                  <a:srgbClr val="339966"/>
                </a:solidFill>
                <a:miter lim="800000"/>
                <a:headEnd/>
                <a:tailEnd/>
              </a:ln>
              <a:effectLst/>
            </p:spPr>
            <p:txBody>
              <a:bodyPr wrap="none" anchor="ctr"/>
              <a:lstStyle/>
              <a:p>
                <a:endParaRPr lang="de-CH">
                  <a:latin typeface="+mn-lt"/>
                </a:endParaRPr>
              </a:p>
            </p:txBody>
          </p:sp>
          <p:sp>
            <p:nvSpPr>
              <p:cNvPr id="325639" name="Line 7"/>
              <p:cNvSpPr>
                <a:spLocks noChangeShapeType="1"/>
              </p:cNvSpPr>
              <p:nvPr/>
            </p:nvSpPr>
            <p:spPr bwMode="auto">
              <a:xfrm>
                <a:off x="1267" y="3261"/>
                <a:ext cx="1010" cy="0"/>
              </a:xfrm>
              <a:prstGeom prst="line">
                <a:avLst/>
              </a:prstGeom>
              <a:noFill/>
              <a:ln w="9525">
                <a:solidFill>
                  <a:srgbClr val="A50021"/>
                </a:solidFill>
                <a:round/>
                <a:headEnd/>
                <a:tailEnd type="triangle" w="med" len="med"/>
              </a:ln>
              <a:effectLst/>
            </p:spPr>
            <p:txBody>
              <a:bodyPr/>
              <a:lstStyle/>
              <a:p>
                <a:endParaRPr lang="de-CH">
                  <a:latin typeface="+mn-lt"/>
                </a:endParaRPr>
              </a:p>
            </p:txBody>
          </p:sp>
        </p:grpSp>
        <p:sp>
          <p:nvSpPr>
            <p:cNvPr id="325646" name="Rectangle 14"/>
            <p:cNvSpPr>
              <a:spLocks noChangeArrowheads="1"/>
            </p:cNvSpPr>
            <p:nvPr/>
          </p:nvSpPr>
          <p:spPr bwMode="auto">
            <a:xfrm>
              <a:off x="2357" y="2971"/>
              <a:ext cx="328" cy="506"/>
            </a:xfrm>
            <a:prstGeom prst="rect">
              <a:avLst/>
            </a:prstGeom>
            <a:noFill/>
            <a:ln w="28575">
              <a:solidFill>
                <a:srgbClr val="339966"/>
              </a:solidFill>
              <a:miter lim="800000"/>
              <a:headEnd/>
              <a:tailEnd/>
            </a:ln>
            <a:effectLst/>
          </p:spPr>
          <p:txBody>
            <a:bodyPr wrap="none" anchor="ctr"/>
            <a:lstStyle/>
            <a:p>
              <a:endParaRPr lang="de-CH">
                <a:latin typeface="+mn-lt"/>
              </a:endParaRPr>
            </a:p>
          </p:txBody>
        </p:sp>
        <p:sp>
          <p:nvSpPr>
            <p:cNvPr id="325647" name="Rectangle 15"/>
            <p:cNvSpPr>
              <a:spLocks noChangeArrowheads="1"/>
            </p:cNvSpPr>
            <p:nvPr/>
          </p:nvSpPr>
          <p:spPr bwMode="auto">
            <a:xfrm>
              <a:off x="2683" y="2968"/>
              <a:ext cx="328" cy="506"/>
            </a:xfrm>
            <a:prstGeom prst="rect">
              <a:avLst/>
            </a:prstGeom>
            <a:noFill/>
            <a:ln w="28575">
              <a:solidFill>
                <a:srgbClr val="339966"/>
              </a:solidFill>
              <a:miter lim="800000"/>
              <a:headEnd/>
              <a:tailEnd/>
            </a:ln>
            <a:effectLst/>
          </p:spPr>
          <p:txBody>
            <a:bodyPr wrap="none" anchor="ctr"/>
            <a:lstStyle/>
            <a:p>
              <a:endParaRPr lang="de-CH">
                <a:latin typeface="+mn-lt"/>
              </a:endParaRPr>
            </a:p>
          </p:txBody>
        </p:sp>
        <p:sp>
          <p:nvSpPr>
            <p:cNvPr id="325648" name="Line 16"/>
            <p:cNvSpPr>
              <a:spLocks noChangeShapeType="1"/>
            </p:cNvSpPr>
            <p:nvPr/>
          </p:nvSpPr>
          <p:spPr bwMode="auto">
            <a:xfrm>
              <a:off x="2905" y="3240"/>
              <a:ext cx="658" cy="0"/>
            </a:xfrm>
            <a:prstGeom prst="line">
              <a:avLst/>
            </a:prstGeom>
            <a:noFill/>
            <a:ln w="9525">
              <a:solidFill>
                <a:srgbClr val="A50021"/>
              </a:solidFill>
              <a:round/>
              <a:headEnd/>
              <a:tailEnd type="triangle" w="med" len="med"/>
            </a:ln>
            <a:effectLst/>
          </p:spPr>
          <p:txBody>
            <a:bodyPr/>
            <a:lstStyle/>
            <a:p>
              <a:endParaRPr lang="de-CH">
                <a:latin typeface="+mn-lt"/>
              </a:endParaRPr>
            </a:p>
          </p:txBody>
        </p:sp>
        <p:sp>
          <p:nvSpPr>
            <p:cNvPr id="325650" name="Rectangle 18"/>
            <p:cNvSpPr>
              <a:spLocks noChangeArrowheads="1"/>
            </p:cNvSpPr>
            <p:nvPr/>
          </p:nvSpPr>
          <p:spPr bwMode="auto">
            <a:xfrm>
              <a:off x="3606" y="2990"/>
              <a:ext cx="328" cy="506"/>
            </a:xfrm>
            <a:prstGeom prst="rect">
              <a:avLst/>
            </a:prstGeom>
            <a:noFill/>
            <a:ln w="28575">
              <a:solidFill>
                <a:srgbClr val="339966"/>
              </a:solidFill>
              <a:miter lim="800000"/>
              <a:headEnd/>
              <a:tailEnd/>
            </a:ln>
            <a:effectLst/>
          </p:spPr>
          <p:txBody>
            <a:bodyPr wrap="none" anchor="ctr"/>
            <a:lstStyle/>
            <a:p>
              <a:endParaRPr lang="de-CH">
                <a:latin typeface="+mn-lt"/>
              </a:endParaRPr>
            </a:p>
          </p:txBody>
        </p:sp>
        <p:sp>
          <p:nvSpPr>
            <p:cNvPr id="325651" name="Rectangle 19"/>
            <p:cNvSpPr>
              <a:spLocks noChangeArrowheads="1"/>
            </p:cNvSpPr>
            <p:nvPr/>
          </p:nvSpPr>
          <p:spPr bwMode="auto">
            <a:xfrm>
              <a:off x="3932" y="2987"/>
              <a:ext cx="328" cy="506"/>
            </a:xfrm>
            <a:prstGeom prst="rect">
              <a:avLst/>
            </a:prstGeom>
            <a:noFill/>
            <a:ln w="28575">
              <a:solidFill>
                <a:srgbClr val="339966"/>
              </a:solidFill>
              <a:miter lim="800000"/>
              <a:headEnd/>
              <a:tailEnd/>
            </a:ln>
            <a:effectLst/>
          </p:spPr>
          <p:txBody>
            <a:bodyPr wrap="none" anchor="ctr"/>
            <a:lstStyle/>
            <a:p>
              <a:endParaRPr lang="de-CH">
                <a:latin typeface="+mn-lt"/>
              </a:endParaRPr>
            </a:p>
          </p:txBody>
        </p:sp>
        <p:sp>
          <p:nvSpPr>
            <p:cNvPr id="325652" name="Line 20"/>
            <p:cNvSpPr>
              <a:spLocks noChangeShapeType="1"/>
            </p:cNvSpPr>
            <p:nvPr/>
          </p:nvSpPr>
          <p:spPr bwMode="auto">
            <a:xfrm>
              <a:off x="4154" y="3259"/>
              <a:ext cx="658" cy="0"/>
            </a:xfrm>
            <a:prstGeom prst="line">
              <a:avLst/>
            </a:prstGeom>
            <a:noFill/>
            <a:ln w="9525">
              <a:solidFill>
                <a:srgbClr val="A50021"/>
              </a:solidFill>
              <a:round/>
              <a:headEnd/>
              <a:tailEnd/>
            </a:ln>
            <a:effectLst/>
          </p:spPr>
          <p:txBody>
            <a:bodyPr/>
            <a:lstStyle/>
            <a:p>
              <a:endParaRPr lang="de-CH">
                <a:latin typeface="+mn-lt"/>
              </a:endParaRPr>
            </a:p>
          </p:txBody>
        </p:sp>
        <p:sp>
          <p:nvSpPr>
            <p:cNvPr id="325653" name="Line 21"/>
            <p:cNvSpPr>
              <a:spLocks noChangeShapeType="1"/>
            </p:cNvSpPr>
            <p:nvPr/>
          </p:nvSpPr>
          <p:spPr bwMode="auto">
            <a:xfrm flipH="1">
              <a:off x="4582" y="3085"/>
              <a:ext cx="310" cy="443"/>
            </a:xfrm>
            <a:prstGeom prst="line">
              <a:avLst/>
            </a:prstGeom>
            <a:noFill/>
            <a:ln w="76200">
              <a:solidFill>
                <a:schemeClr val="tx1"/>
              </a:solidFill>
              <a:prstDash val="sysDot"/>
              <a:round/>
              <a:headEnd/>
              <a:tailEnd/>
            </a:ln>
            <a:effectLst/>
          </p:spPr>
          <p:txBody>
            <a:bodyPr/>
            <a:lstStyle/>
            <a:p>
              <a:endParaRPr lang="de-CH">
                <a:latin typeface="+mn-lt"/>
              </a:endParaRPr>
            </a:p>
          </p:txBody>
        </p:sp>
      </p:grpSp>
      <p:sp>
        <p:nvSpPr>
          <p:cNvPr id="325654" name="Text Box 22"/>
          <p:cNvSpPr txBox="1">
            <a:spLocks noChangeArrowheads="1"/>
          </p:cNvSpPr>
          <p:nvPr/>
        </p:nvSpPr>
        <p:spPr bwMode="auto">
          <a:xfrm>
            <a:off x="1785938" y="5940425"/>
            <a:ext cx="406400" cy="457200"/>
          </a:xfrm>
          <a:prstGeom prst="rect">
            <a:avLst/>
          </a:prstGeom>
          <a:noFill/>
          <a:ln w="9525">
            <a:noFill/>
            <a:miter lim="800000"/>
            <a:headEnd/>
            <a:tailEnd/>
          </a:ln>
          <a:effectLst/>
        </p:spPr>
        <p:txBody>
          <a:bodyPr>
            <a:spAutoFit/>
          </a:bodyPr>
          <a:lstStyle/>
          <a:p>
            <a:pPr>
              <a:spcBef>
                <a:spcPct val="50000"/>
              </a:spcBef>
            </a:pPr>
            <a:r>
              <a:rPr lang="de-CH" sz="2400" smtClean="0">
                <a:solidFill>
                  <a:srgbClr val="0000FF"/>
                </a:solidFill>
                <a:latin typeface="+mn-lt"/>
              </a:rPr>
              <a:t>A</a:t>
            </a:r>
            <a:endParaRPr lang="de-CH" sz="2400">
              <a:solidFill>
                <a:srgbClr val="0000FF"/>
              </a:solidFill>
              <a:latin typeface="+mn-lt"/>
            </a:endParaRPr>
          </a:p>
        </p:txBody>
      </p:sp>
      <p:sp>
        <p:nvSpPr>
          <p:cNvPr id="325655" name="Text Box 23"/>
          <p:cNvSpPr txBox="1">
            <a:spLocks noChangeArrowheads="1"/>
          </p:cNvSpPr>
          <p:nvPr/>
        </p:nvSpPr>
        <p:spPr bwMode="auto">
          <a:xfrm>
            <a:off x="3709988" y="5940425"/>
            <a:ext cx="406400" cy="457200"/>
          </a:xfrm>
          <a:prstGeom prst="rect">
            <a:avLst/>
          </a:prstGeom>
          <a:noFill/>
          <a:ln w="9525">
            <a:noFill/>
            <a:miter lim="800000"/>
            <a:headEnd/>
            <a:tailEnd/>
          </a:ln>
          <a:effectLst/>
        </p:spPr>
        <p:txBody>
          <a:bodyPr>
            <a:spAutoFit/>
          </a:bodyPr>
          <a:lstStyle/>
          <a:p>
            <a:pPr>
              <a:spcBef>
                <a:spcPct val="50000"/>
              </a:spcBef>
            </a:pPr>
            <a:r>
              <a:rPr lang="de-CH" sz="2400" smtClean="0">
                <a:solidFill>
                  <a:srgbClr val="0000FF"/>
                </a:solidFill>
                <a:latin typeface="+mn-lt"/>
              </a:rPr>
              <a:t>B</a:t>
            </a:r>
            <a:endParaRPr lang="de-CH" sz="2400">
              <a:solidFill>
                <a:srgbClr val="0000FF"/>
              </a:solidFill>
              <a:latin typeface="+mn-lt"/>
            </a:endParaRPr>
          </a:p>
        </p:txBody>
      </p:sp>
      <p:sp>
        <p:nvSpPr>
          <p:cNvPr id="325656" name="Text Box 24"/>
          <p:cNvSpPr txBox="1">
            <a:spLocks noChangeArrowheads="1"/>
          </p:cNvSpPr>
          <p:nvPr/>
        </p:nvSpPr>
        <p:spPr bwMode="auto">
          <a:xfrm>
            <a:off x="5734050" y="5940425"/>
            <a:ext cx="406400" cy="457200"/>
          </a:xfrm>
          <a:prstGeom prst="rect">
            <a:avLst/>
          </a:prstGeom>
          <a:noFill/>
          <a:ln w="9525">
            <a:noFill/>
            <a:miter lim="800000"/>
            <a:headEnd/>
            <a:tailEnd/>
          </a:ln>
          <a:effectLst/>
        </p:spPr>
        <p:txBody>
          <a:bodyPr>
            <a:spAutoFit/>
          </a:bodyPr>
          <a:lstStyle/>
          <a:p>
            <a:pPr>
              <a:spcBef>
                <a:spcPct val="50000"/>
              </a:spcBef>
            </a:pPr>
            <a:r>
              <a:rPr lang="de-CH" sz="2400" smtClean="0">
                <a:solidFill>
                  <a:srgbClr val="0000FF"/>
                </a:solidFill>
                <a:latin typeface="+mn-lt"/>
              </a:rPr>
              <a:t>C</a:t>
            </a:r>
            <a:endParaRPr lang="de-CH" sz="2400">
              <a:solidFill>
                <a:srgbClr val="0000FF"/>
              </a:solidFill>
              <a:latin typeface="+mn-lt"/>
            </a:endParaRPr>
          </a:p>
        </p:txBody>
      </p:sp>
      <p:sp>
        <p:nvSpPr>
          <p:cNvPr id="325657" name="Line 25"/>
          <p:cNvSpPr>
            <a:spLocks noChangeShapeType="1"/>
          </p:cNvSpPr>
          <p:nvPr/>
        </p:nvSpPr>
        <p:spPr bwMode="auto">
          <a:xfrm>
            <a:off x="1966913" y="5226050"/>
            <a:ext cx="1587" cy="731838"/>
          </a:xfrm>
          <a:prstGeom prst="line">
            <a:avLst/>
          </a:prstGeom>
          <a:noFill/>
          <a:ln w="9525">
            <a:solidFill>
              <a:srgbClr val="A50021"/>
            </a:solidFill>
            <a:round/>
            <a:headEnd/>
            <a:tailEnd type="triangle" w="med" len="med"/>
          </a:ln>
          <a:effectLst/>
        </p:spPr>
        <p:txBody>
          <a:bodyPr/>
          <a:lstStyle/>
          <a:p>
            <a:endParaRPr lang="de-CH">
              <a:latin typeface="+mn-lt"/>
            </a:endParaRPr>
          </a:p>
        </p:txBody>
      </p:sp>
      <p:sp>
        <p:nvSpPr>
          <p:cNvPr id="325658" name="Line 26"/>
          <p:cNvSpPr>
            <a:spLocks noChangeShapeType="1"/>
          </p:cNvSpPr>
          <p:nvPr/>
        </p:nvSpPr>
        <p:spPr bwMode="auto">
          <a:xfrm>
            <a:off x="3921125" y="5192713"/>
            <a:ext cx="1588" cy="731837"/>
          </a:xfrm>
          <a:prstGeom prst="line">
            <a:avLst/>
          </a:prstGeom>
          <a:noFill/>
          <a:ln w="9525">
            <a:solidFill>
              <a:srgbClr val="A50021"/>
            </a:solidFill>
            <a:round/>
            <a:headEnd/>
            <a:tailEnd type="triangle" w="med" len="med"/>
          </a:ln>
          <a:effectLst/>
        </p:spPr>
        <p:txBody>
          <a:bodyPr/>
          <a:lstStyle/>
          <a:p>
            <a:endParaRPr lang="de-CH">
              <a:latin typeface="+mn-lt"/>
            </a:endParaRPr>
          </a:p>
        </p:txBody>
      </p:sp>
      <p:sp>
        <p:nvSpPr>
          <p:cNvPr id="325659" name="Line 27"/>
          <p:cNvSpPr>
            <a:spLocks noChangeShapeType="1"/>
          </p:cNvSpPr>
          <p:nvPr/>
        </p:nvSpPr>
        <p:spPr bwMode="auto">
          <a:xfrm>
            <a:off x="5932488" y="5207000"/>
            <a:ext cx="1587" cy="731838"/>
          </a:xfrm>
          <a:prstGeom prst="line">
            <a:avLst/>
          </a:prstGeom>
          <a:noFill/>
          <a:ln w="9525">
            <a:solidFill>
              <a:srgbClr val="A50021"/>
            </a:solidFill>
            <a:round/>
            <a:headEnd/>
            <a:tailEnd type="triangle" w="med" len="med"/>
          </a:ln>
          <a:effectLst/>
        </p:spPr>
        <p:txBody>
          <a:bodyPr/>
          <a:lstStyle/>
          <a:p>
            <a:endParaRPr lang="de-CH">
              <a:latin typeface="+mn-lt"/>
            </a:endParaRPr>
          </a:p>
        </p:txBody>
      </p:sp>
      <p:sp>
        <p:nvSpPr>
          <p:cNvPr id="325662" name="Text Box 30"/>
          <p:cNvSpPr txBox="1">
            <a:spLocks noChangeArrowheads="1"/>
          </p:cNvSpPr>
          <p:nvPr/>
        </p:nvSpPr>
        <p:spPr bwMode="auto">
          <a:xfrm>
            <a:off x="1096963" y="5443538"/>
            <a:ext cx="998537" cy="457200"/>
          </a:xfrm>
          <a:prstGeom prst="rect">
            <a:avLst/>
          </a:prstGeom>
          <a:noFill/>
          <a:ln w="9525">
            <a:noFill/>
            <a:miter lim="800000"/>
            <a:headEnd/>
            <a:tailEnd/>
          </a:ln>
          <a:effectLst/>
        </p:spPr>
        <p:txBody>
          <a:bodyPr>
            <a:spAutoFit/>
          </a:bodyPr>
          <a:lstStyle/>
          <a:p>
            <a:pPr>
              <a:spcBef>
                <a:spcPct val="50000"/>
              </a:spcBef>
            </a:pPr>
            <a:r>
              <a:rPr lang="de-CH" sz="2400" smtClean="0">
                <a:solidFill>
                  <a:srgbClr val="0000FF"/>
                </a:solidFill>
                <a:latin typeface="+mn-lt"/>
              </a:rPr>
              <a:t>CAR</a:t>
            </a:r>
            <a:endParaRPr lang="de-CH" sz="2400">
              <a:solidFill>
                <a:srgbClr val="0000FF"/>
              </a:solidFill>
              <a:latin typeface="+mn-lt"/>
            </a:endParaRPr>
          </a:p>
        </p:txBody>
      </p:sp>
      <p:sp>
        <p:nvSpPr>
          <p:cNvPr id="325664" name="Text Box 32"/>
          <p:cNvSpPr txBox="1">
            <a:spLocks noChangeArrowheads="1"/>
          </p:cNvSpPr>
          <p:nvPr/>
        </p:nvSpPr>
        <p:spPr bwMode="auto">
          <a:xfrm>
            <a:off x="2778125" y="4652963"/>
            <a:ext cx="998538" cy="457200"/>
          </a:xfrm>
          <a:prstGeom prst="rect">
            <a:avLst/>
          </a:prstGeom>
          <a:noFill/>
          <a:ln w="9525">
            <a:noFill/>
            <a:miter lim="800000"/>
            <a:headEnd/>
            <a:tailEnd/>
          </a:ln>
          <a:effectLst/>
        </p:spPr>
        <p:txBody>
          <a:bodyPr>
            <a:spAutoFit/>
          </a:bodyPr>
          <a:lstStyle/>
          <a:p>
            <a:pPr>
              <a:spcBef>
                <a:spcPct val="50000"/>
              </a:spcBef>
            </a:pPr>
            <a:r>
              <a:rPr lang="de-CH" sz="2400" smtClean="0">
                <a:solidFill>
                  <a:srgbClr val="0000FF"/>
                </a:solidFill>
                <a:latin typeface="+mn-lt"/>
              </a:rPr>
              <a:t>CDR</a:t>
            </a:r>
            <a:endParaRPr lang="de-CH" sz="2400">
              <a:solidFill>
                <a:srgbClr val="0000FF"/>
              </a:solidFill>
              <a:latin typeface="+mn-l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de-CH" smtClean="0"/>
              <a:t>Funktionen auf Listen</a:t>
            </a:r>
            <a:endParaRPr lang="de-CH"/>
          </a:p>
        </p:txBody>
      </p:sp>
      <p:sp>
        <p:nvSpPr>
          <p:cNvPr id="324611" name="Rectangle 3"/>
          <p:cNvSpPr>
            <a:spLocks noGrp="1" noChangeArrowheads="1"/>
          </p:cNvSpPr>
          <p:nvPr>
            <p:ph type="body" idx="1"/>
          </p:nvPr>
        </p:nvSpPr>
        <p:spPr>
          <a:xfrm>
            <a:off x="495300" y="1254125"/>
            <a:ext cx="8424863" cy="1681163"/>
          </a:xfrm>
        </p:spPr>
        <p:txBody>
          <a:bodyPr/>
          <a:lstStyle/>
          <a:p>
            <a:r>
              <a:rPr lang="de-CH" smtClean="0">
                <a:solidFill>
                  <a:srgbClr val="0000FF"/>
                </a:solidFill>
              </a:rPr>
              <a:t>(</a:t>
            </a:r>
            <a:r>
              <a:rPr lang="de-CH" b="1" smtClean="0">
                <a:solidFill>
                  <a:srgbClr val="002060"/>
                </a:solidFill>
              </a:rPr>
              <a:t>define</a:t>
            </a:r>
            <a:r>
              <a:rPr lang="de-CH" smtClean="0">
                <a:solidFill>
                  <a:srgbClr val="0000FF"/>
                </a:solidFill>
              </a:rPr>
              <a:t> double-all (list)</a:t>
            </a:r>
          </a:p>
          <a:p>
            <a:r>
              <a:rPr lang="de-CH" smtClean="0">
                <a:solidFill>
                  <a:srgbClr val="0000FF"/>
                </a:solidFill>
              </a:rPr>
              <a:t>		(mapcar</a:t>
            </a:r>
          </a:p>
          <a:p>
            <a:r>
              <a:rPr lang="de-CH" smtClean="0">
                <a:solidFill>
                  <a:srgbClr val="0000FF"/>
                </a:solidFill>
              </a:rPr>
              <a:t>			'(lambda (x) (* 2 x)) list)) </a:t>
            </a:r>
            <a:endParaRPr lang="de-CH">
              <a:solidFill>
                <a:srgbClr val="0000FF"/>
              </a:solidFill>
            </a:endParaRPr>
          </a:p>
        </p:txBody>
      </p:sp>
      <p:sp>
        <p:nvSpPr>
          <p:cNvPr id="324612" name="Text Box 4"/>
          <p:cNvSpPr txBox="1">
            <a:spLocks noChangeArrowheads="1"/>
          </p:cNvSpPr>
          <p:nvPr/>
        </p:nvSpPr>
        <p:spPr bwMode="auto">
          <a:xfrm>
            <a:off x="506413" y="3117850"/>
            <a:ext cx="8412162" cy="2441575"/>
          </a:xfrm>
          <a:prstGeom prst="rect">
            <a:avLst/>
          </a:prstGeom>
          <a:noFill/>
          <a:ln w="9525">
            <a:noFill/>
            <a:miter lim="800000"/>
            <a:headEnd/>
            <a:tailEnd/>
          </a:ln>
          <a:effectLst/>
        </p:spPr>
        <p:txBody>
          <a:bodyPr>
            <a:spAutoFit/>
          </a:bodyPr>
          <a:lstStyle/>
          <a:p>
            <a:pPr>
              <a:spcBef>
                <a:spcPct val="50000"/>
              </a:spcBef>
            </a:pPr>
            <a:r>
              <a:rPr lang="de-CH" sz="2800" dirty="0" smtClean="0">
                <a:solidFill>
                  <a:srgbClr val="0000FF"/>
                </a:solidFill>
                <a:latin typeface="+mn-lt"/>
              </a:rPr>
              <a:t>(</a:t>
            </a:r>
            <a:r>
              <a:rPr lang="de-CH" sz="2800" b="1" dirty="0" err="1" smtClean="0">
                <a:solidFill>
                  <a:srgbClr val="002060"/>
                </a:solidFill>
                <a:latin typeface="+mn-lt"/>
              </a:rPr>
              <a:t>define</a:t>
            </a:r>
            <a:r>
              <a:rPr lang="de-CH" sz="2800" dirty="0" smtClean="0">
                <a:solidFill>
                  <a:srgbClr val="0000FF"/>
                </a:solidFill>
                <a:latin typeface="+mn-lt"/>
              </a:rPr>
              <a:t> (</a:t>
            </a:r>
            <a:r>
              <a:rPr lang="de-CH" sz="2800" dirty="0" err="1" smtClean="0">
                <a:solidFill>
                  <a:srgbClr val="0000FF"/>
                </a:solidFill>
                <a:latin typeface="+mn-lt"/>
              </a:rPr>
              <a:t>mapcar</a:t>
            </a:r>
            <a:r>
              <a:rPr lang="de-CH" sz="2800" dirty="0" smtClean="0">
                <a:solidFill>
                  <a:srgbClr val="0000FF"/>
                </a:solidFill>
                <a:latin typeface="+mn-lt"/>
              </a:rPr>
              <a:t> </a:t>
            </a:r>
            <a:r>
              <a:rPr lang="de-CH" sz="2800" dirty="0" err="1" smtClean="0">
                <a:solidFill>
                  <a:srgbClr val="0000FF"/>
                </a:solidFill>
                <a:latin typeface="+mn-lt"/>
              </a:rPr>
              <a:t>function</a:t>
            </a:r>
            <a:r>
              <a:rPr lang="de-CH" sz="2800" dirty="0" smtClean="0">
                <a:solidFill>
                  <a:srgbClr val="0000FF"/>
                </a:solidFill>
                <a:latin typeface="+mn-lt"/>
              </a:rPr>
              <a:t> f)</a:t>
            </a:r>
            <a:br>
              <a:rPr lang="de-CH" sz="2800" dirty="0" smtClean="0">
                <a:solidFill>
                  <a:srgbClr val="0000FF"/>
                </a:solidFill>
                <a:latin typeface="+mn-lt"/>
              </a:rPr>
            </a:br>
            <a:r>
              <a:rPr lang="de-CH" sz="2800" dirty="0" smtClean="0">
                <a:solidFill>
                  <a:srgbClr val="0000FF"/>
                </a:solidFill>
                <a:latin typeface="+mn-lt"/>
              </a:rPr>
              <a:t>	(</a:t>
            </a:r>
            <a:r>
              <a:rPr lang="de-CH" sz="2800" b="1" dirty="0" err="1" smtClean="0">
                <a:solidFill>
                  <a:srgbClr val="3366CC"/>
                </a:solidFill>
                <a:latin typeface="+mn-lt"/>
              </a:rPr>
              <a:t>if</a:t>
            </a:r>
            <a:r>
              <a:rPr lang="de-CH" sz="2800" dirty="0" smtClean="0">
                <a:solidFill>
                  <a:srgbClr val="0000FF"/>
                </a:solidFill>
                <a:latin typeface="+mn-lt"/>
              </a:rPr>
              <a:t> (null? </a:t>
            </a:r>
            <a:r>
              <a:rPr lang="de-CH" sz="2800" dirty="0" err="1" smtClean="0">
                <a:solidFill>
                  <a:srgbClr val="0000FF"/>
                </a:solidFill>
                <a:latin typeface="+mn-lt"/>
              </a:rPr>
              <a:t>ls</a:t>
            </a:r>
            <a:r>
              <a:rPr lang="de-CH" sz="2800" dirty="0" smtClean="0">
                <a:solidFill>
                  <a:srgbClr val="0000FF"/>
                </a:solidFill>
                <a:latin typeface="+mn-lt"/>
              </a:rPr>
              <a:t>) '() </a:t>
            </a:r>
          </a:p>
          <a:p>
            <a:pPr>
              <a:spcBef>
                <a:spcPct val="50000"/>
              </a:spcBef>
            </a:pPr>
            <a:r>
              <a:rPr lang="de-CH" sz="2800" dirty="0" smtClean="0">
                <a:solidFill>
                  <a:srgbClr val="0000FF"/>
                </a:solidFill>
                <a:latin typeface="+mn-lt"/>
              </a:rPr>
              <a:t>	(</a:t>
            </a:r>
            <a:r>
              <a:rPr lang="de-CH" sz="2800" dirty="0" err="1" smtClean="0">
                <a:solidFill>
                  <a:srgbClr val="0000FF"/>
                </a:solidFill>
                <a:latin typeface="+mn-lt"/>
              </a:rPr>
              <a:t>cons</a:t>
            </a:r>
            <a:r>
              <a:rPr lang="de-CH" sz="2800" dirty="0" smtClean="0">
                <a:solidFill>
                  <a:srgbClr val="0000FF"/>
                </a:solidFill>
                <a:latin typeface="+mn-lt"/>
              </a:rPr>
              <a:t/>
            </a:r>
            <a:br>
              <a:rPr lang="de-CH" sz="2800" dirty="0" smtClean="0">
                <a:solidFill>
                  <a:srgbClr val="0000FF"/>
                </a:solidFill>
                <a:latin typeface="+mn-lt"/>
              </a:rPr>
            </a:br>
            <a:r>
              <a:rPr lang="de-CH" sz="2800" dirty="0" smtClean="0">
                <a:solidFill>
                  <a:srgbClr val="0000FF"/>
                </a:solidFill>
                <a:latin typeface="+mn-lt"/>
              </a:rPr>
              <a:t>		(</a:t>
            </a:r>
            <a:r>
              <a:rPr lang="de-CH" sz="2800" dirty="0" err="1" smtClean="0">
                <a:solidFill>
                  <a:srgbClr val="0000FF"/>
                </a:solidFill>
                <a:latin typeface="+mn-lt"/>
              </a:rPr>
              <a:t>function</a:t>
            </a:r>
            <a:r>
              <a:rPr lang="de-CH" sz="2800" dirty="0" smtClean="0">
                <a:solidFill>
                  <a:srgbClr val="0000FF"/>
                </a:solidFill>
                <a:latin typeface="+mn-lt"/>
              </a:rPr>
              <a:t> (</a:t>
            </a:r>
            <a:r>
              <a:rPr lang="de-CH" sz="2800" dirty="0" err="1" smtClean="0">
                <a:solidFill>
                  <a:srgbClr val="0000FF"/>
                </a:solidFill>
                <a:latin typeface="+mn-lt"/>
              </a:rPr>
              <a:t>car</a:t>
            </a:r>
            <a:r>
              <a:rPr lang="de-CH" sz="2800" dirty="0" smtClean="0">
                <a:solidFill>
                  <a:srgbClr val="0000FF"/>
                </a:solidFill>
                <a:latin typeface="+mn-lt"/>
              </a:rPr>
              <a:t> </a:t>
            </a:r>
            <a:r>
              <a:rPr lang="de-CH" sz="2800" dirty="0" err="1" smtClean="0">
                <a:solidFill>
                  <a:srgbClr val="0000FF"/>
                </a:solidFill>
                <a:latin typeface="+mn-lt"/>
              </a:rPr>
              <a:t>ls</a:t>
            </a:r>
            <a:r>
              <a:rPr lang="de-CH" sz="2800" dirty="0" smtClean="0">
                <a:solidFill>
                  <a:srgbClr val="0000FF"/>
                </a:solidFill>
                <a:latin typeface="+mn-lt"/>
              </a:rPr>
              <a:t>)) </a:t>
            </a:r>
            <a:br>
              <a:rPr lang="de-CH" sz="2800" dirty="0" smtClean="0">
                <a:solidFill>
                  <a:srgbClr val="0000FF"/>
                </a:solidFill>
                <a:latin typeface="+mn-lt"/>
              </a:rPr>
            </a:br>
            <a:r>
              <a:rPr lang="de-CH" sz="2800" dirty="0" smtClean="0">
                <a:solidFill>
                  <a:srgbClr val="0000FF"/>
                </a:solidFill>
                <a:latin typeface="+mn-lt"/>
              </a:rPr>
              <a:t>		(</a:t>
            </a:r>
            <a:r>
              <a:rPr lang="de-CH" sz="2800" dirty="0" err="1" smtClean="0">
                <a:solidFill>
                  <a:srgbClr val="A50021"/>
                </a:solidFill>
                <a:latin typeface="+mn-lt"/>
              </a:rPr>
              <a:t>mapcar</a:t>
            </a:r>
            <a:r>
              <a:rPr lang="de-CH" sz="2800" dirty="0" smtClean="0">
                <a:solidFill>
                  <a:srgbClr val="0000FF"/>
                </a:solidFill>
                <a:latin typeface="+mn-lt"/>
              </a:rPr>
              <a:t> </a:t>
            </a:r>
            <a:r>
              <a:rPr lang="de-CH" sz="2800" dirty="0" err="1" smtClean="0">
                <a:solidFill>
                  <a:srgbClr val="0000FF"/>
                </a:solidFill>
                <a:latin typeface="+mn-lt"/>
              </a:rPr>
              <a:t>function</a:t>
            </a:r>
            <a:r>
              <a:rPr lang="de-CH" sz="2800" dirty="0" smtClean="0">
                <a:solidFill>
                  <a:srgbClr val="0000FF"/>
                </a:solidFill>
                <a:latin typeface="+mn-lt"/>
              </a:rPr>
              <a:t> (</a:t>
            </a:r>
            <a:r>
              <a:rPr lang="de-CH" sz="2800" dirty="0" err="1" smtClean="0">
                <a:solidFill>
                  <a:srgbClr val="0000FF"/>
                </a:solidFill>
                <a:latin typeface="+mn-lt"/>
              </a:rPr>
              <a:t>cdr</a:t>
            </a:r>
            <a:r>
              <a:rPr lang="de-CH" sz="2800" dirty="0" smtClean="0">
                <a:solidFill>
                  <a:srgbClr val="0000FF"/>
                </a:solidFill>
                <a:latin typeface="+mn-lt"/>
              </a:rPr>
              <a:t> </a:t>
            </a:r>
            <a:r>
              <a:rPr lang="de-CH" sz="2800" dirty="0" err="1" smtClean="0">
                <a:solidFill>
                  <a:srgbClr val="0000FF"/>
                </a:solidFill>
                <a:latin typeface="+mn-lt"/>
              </a:rPr>
              <a:t>ls</a:t>
            </a:r>
            <a:r>
              <a:rPr lang="de-CH" sz="2800" dirty="0" smtClean="0">
                <a:solidFill>
                  <a:srgbClr val="0000FF"/>
                </a:solidFill>
                <a:latin typeface="+mn-lt"/>
              </a:rPr>
              <a:t>))) ) ) </a:t>
            </a:r>
            <a:endParaRPr lang="de-CH" sz="2800" dirty="0">
              <a:solidFill>
                <a:srgbClr val="0000FF"/>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4612"/>
                                        </p:tgtEl>
                                        <p:attrNameLst>
                                          <p:attrName>style.visibility</p:attrName>
                                        </p:attrNameLst>
                                      </p:cBhvr>
                                      <p:to>
                                        <p:strVal val="visible"/>
                                      </p:to>
                                    </p:set>
                                    <p:anim calcmode="lin" valueType="num">
                                      <p:cBhvr>
                                        <p:cTn id="7" dur="1000" fill="hold"/>
                                        <p:tgtEl>
                                          <p:spTgt spid="324612"/>
                                        </p:tgtEl>
                                        <p:attrNameLst>
                                          <p:attrName>ppt_w</p:attrName>
                                        </p:attrNameLst>
                                      </p:cBhvr>
                                      <p:tavLst>
                                        <p:tav tm="0">
                                          <p:val>
                                            <p:strVal val="#ppt_w*0.70"/>
                                          </p:val>
                                        </p:tav>
                                        <p:tav tm="100000">
                                          <p:val>
                                            <p:strVal val="#ppt_w"/>
                                          </p:val>
                                        </p:tav>
                                      </p:tavLst>
                                    </p:anim>
                                    <p:anim calcmode="lin" valueType="num">
                                      <p:cBhvr>
                                        <p:cTn id="8" dur="1000" fill="hold"/>
                                        <p:tgtEl>
                                          <p:spTgt spid="324612"/>
                                        </p:tgtEl>
                                        <p:attrNameLst>
                                          <p:attrName>ppt_h</p:attrName>
                                        </p:attrNameLst>
                                      </p:cBhvr>
                                      <p:tavLst>
                                        <p:tav tm="0">
                                          <p:val>
                                            <p:strVal val="#ppt_h"/>
                                          </p:val>
                                        </p:tav>
                                        <p:tav tm="100000">
                                          <p:val>
                                            <p:strVal val="#ppt_h"/>
                                          </p:val>
                                        </p:tav>
                                      </p:tavLst>
                                    </p:anim>
                                    <p:animEffect transition="in" filter="fade">
                                      <p:cBhvr>
                                        <p:cTn id="9" dur="1000"/>
                                        <p:tgtEl>
                                          <p:spTgt spid="3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de-CH" smtClean="0"/>
              <a:t>Objekt-orientierte Programmierung</a:t>
            </a:r>
            <a:endParaRPr lang="de-CH"/>
          </a:p>
        </p:txBody>
      </p:sp>
      <p:sp>
        <p:nvSpPr>
          <p:cNvPr id="326659" name="Rectangle 3"/>
          <p:cNvSpPr>
            <a:spLocks noGrp="1" noChangeArrowheads="1"/>
          </p:cNvSpPr>
          <p:nvPr>
            <p:ph type="body" idx="1"/>
          </p:nvPr>
        </p:nvSpPr>
        <p:spPr/>
        <p:txBody>
          <a:bodyPr/>
          <a:lstStyle/>
          <a:p>
            <a:pPr>
              <a:lnSpc>
                <a:spcPct val="90000"/>
              </a:lnSpc>
            </a:pPr>
            <a:r>
              <a:rPr lang="de-CH" dirty="0" err="1" smtClean="0"/>
              <a:t>Simula</a:t>
            </a:r>
            <a:r>
              <a:rPr lang="de-CH" dirty="0" smtClean="0"/>
              <a:t> 67: Algol 60 Erweiterungen für Simulationen, Universität von Oslo, 1967 (nach </a:t>
            </a:r>
            <a:r>
              <a:rPr lang="de-CH" dirty="0" err="1" smtClean="0"/>
              <a:t>Simula</a:t>
            </a:r>
            <a:r>
              <a:rPr lang="de-CH" dirty="0" smtClean="0"/>
              <a:t> 1, 1964).</a:t>
            </a:r>
            <a:br>
              <a:rPr lang="de-CH" dirty="0" smtClean="0"/>
            </a:br>
            <a:r>
              <a:rPr lang="de-CH" dirty="0" smtClean="0">
                <a:solidFill>
                  <a:srgbClr val="990000"/>
                </a:solidFill>
              </a:rPr>
              <a:t>Kristen Nygaard, Ole Johan Dahl</a:t>
            </a:r>
          </a:p>
          <a:p>
            <a:pPr>
              <a:lnSpc>
                <a:spcPct val="90000"/>
              </a:lnSpc>
            </a:pPr>
            <a:endParaRPr lang="de-CH" dirty="0" smtClean="0"/>
          </a:p>
          <a:p>
            <a:pPr>
              <a:lnSpc>
                <a:spcPct val="90000"/>
              </a:lnSpc>
            </a:pPr>
            <a:r>
              <a:rPr lang="de-CH" dirty="0" smtClean="0"/>
              <a:t>Wurde zu einer vollwertigen Programmiersprache</a:t>
            </a:r>
          </a:p>
          <a:p>
            <a:pPr>
              <a:lnSpc>
                <a:spcPct val="90000"/>
              </a:lnSpc>
            </a:pPr>
            <a:endParaRPr lang="de-CH" dirty="0" smtClean="0"/>
          </a:p>
          <a:p>
            <a:pPr>
              <a:lnSpc>
                <a:spcPct val="90000"/>
              </a:lnSpc>
            </a:pPr>
            <a:r>
              <a:rPr lang="de-CH" dirty="0" smtClean="0"/>
              <a:t>Smalltalk (Xerox PARC) fügte Ideen von Lisp und innovative Ideen für </a:t>
            </a:r>
            <a:r>
              <a:rPr lang="de-CH" dirty="0"/>
              <a:t>Benutzerschnittstellen </a:t>
            </a:r>
            <a:r>
              <a:rPr lang="de-CH" dirty="0" smtClean="0"/>
              <a:t>hinzu.</a:t>
            </a:r>
            <a:br>
              <a:rPr lang="de-CH" dirty="0" smtClean="0"/>
            </a:br>
            <a:r>
              <a:rPr lang="de-CH" dirty="0" smtClean="0">
                <a:solidFill>
                  <a:srgbClr val="990000"/>
                </a:solidFill>
              </a:rPr>
              <a:t>Alan Kay, Adele Goldberg, Daniel </a:t>
            </a:r>
            <a:r>
              <a:rPr lang="de-CH" dirty="0" err="1" smtClean="0">
                <a:solidFill>
                  <a:srgbClr val="990000"/>
                </a:solidFill>
              </a:rPr>
              <a:t>Bobrow</a:t>
            </a:r>
            <a:endParaRPr lang="de-CH" dirty="0">
              <a:solidFill>
                <a:srgbClr val="99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de-CH" smtClean="0"/>
              <a:t>“Hybrid”-Sprachen</a:t>
            </a:r>
            <a:endParaRPr lang="de-CH"/>
          </a:p>
        </p:txBody>
      </p:sp>
      <p:sp>
        <p:nvSpPr>
          <p:cNvPr id="330755" name="Rectangle 3"/>
          <p:cNvSpPr>
            <a:spLocks noGrp="1" noChangeArrowheads="1"/>
          </p:cNvSpPr>
          <p:nvPr>
            <p:ph type="body" idx="1"/>
          </p:nvPr>
        </p:nvSpPr>
        <p:spPr/>
        <p:txBody>
          <a:bodyPr/>
          <a:lstStyle/>
          <a:p>
            <a:r>
              <a:rPr lang="de-CH" dirty="0" err="1" smtClean="0"/>
              <a:t>Objective</a:t>
            </a:r>
            <a:r>
              <a:rPr lang="de-CH" dirty="0" smtClean="0"/>
              <a:t>-C, ca. 1984: Smalltalk-Layer auf C</a:t>
            </a:r>
          </a:p>
          <a:p>
            <a:endParaRPr lang="de-CH" dirty="0" smtClean="0"/>
          </a:p>
          <a:p>
            <a:r>
              <a:rPr lang="de-CH" dirty="0" smtClean="0"/>
              <a:t>C++, ca. 1985: “C mit Klassen”</a:t>
            </a:r>
          </a:p>
          <a:p>
            <a:endParaRPr lang="de-CH" dirty="0" smtClean="0"/>
          </a:p>
          <a:p>
            <a:r>
              <a:rPr lang="de-CH" dirty="0" smtClean="0"/>
              <a:t>Machten O-O akzeptabel für die Mainstream-Industrie</a:t>
            </a:r>
          </a:p>
          <a:p>
            <a:endParaRPr lang="de-CH" dirty="0" smtClean="0"/>
          </a:p>
          <a:p>
            <a:r>
              <a:rPr lang="de-CH" dirty="0" smtClean="0"/>
              <a:t>Schlüsselmoment: erste OOPSLA (</a:t>
            </a:r>
            <a:r>
              <a:rPr lang="en-US" dirty="0"/>
              <a:t>Conference on Object-Oriented Programming Systems, Languages, and </a:t>
            </a:r>
            <a:r>
              <a:rPr lang="en-US" dirty="0" smtClean="0"/>
              <a:t>Applications)</a:t>
            </a:r>
            <a:r>
              <a:rPr lang="de-CH" dirty="0" smtClean="0"/>
              <a:t>, 1986</a:t>
            </a:r>
            <a:endParaRPr lang="de-CH"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de-CH" noProof="0" dirty="0" smtClean="0"/>
              <a:t>Associated Press, 21. Oktober 2000</a:t>
            </a:r>
            <a:endParaRPr lang="de-CH" noProof="0" dirty="0"/>
          </a:p>
        </p:txBody>
      </p:sp>
      <p:sp>
        <p:nvSpPr>
          <p:cNvPr id="503811" name="Rectangle 3"/>
          <p:cNvSpPr>
            <a:spLocks noGrp="1" noChangeArrowheads="1"/>
          </p:cNvSpPr>
          <p:nvPr>
            <p:ph type="body" idx="1"/>
          </p:nvPr>
        </p:nvSpPr>
        <p:spPr>
          <a:xfrm>
            <a:off x="179388" y="1003300"/>
            <a:ext cx="8713787" cy="5378450"/>
          </a:xfrm>
        </p:spPr>
        <p:txBody>
          <a:bodyPr/>
          <a:lstStyle/>
          <a:p>
            <a:pPr>
              <a:lnSpc>
                <a:spcPct val="80000"/>
              </a:lnSpc>
              <a:spcBef>
                <a:spcPts val="600"/>
              </a:spcBef>
            </a:pPr>
            <a:r>
              <a:rPr lang="en-US" sz="2200" dirty="0" smtClean="0">
                <a:solidFill>
                  <a:srgbClr val="3333FF"/>
                </a:solidFill>
                <a:cs typeface="Arial" charset="0"/>
              </a:rPr>
              <a:t>Failure of the Southwest's main air traffic radar system was traced to new software unable to recognize data typed manually by Mexico controllers.</a:t>
            </a:r>
            <a:br>
              <a:rPr lang="en-US" sz="2200" dirty="0" smtClean="0">
                <a:solidFill>
                  <a:srgbClr val="3333FF"/>
                </a:solidFill>
                <a:cs typeface="Arial" charset="0"/>
              </a:rPr>
            </a:br>
            <a:r>
              <a:rPr lang="en-US" sz="2200" dirty="0" smtClean="0">
                <a:solidFill>
                  <a:srgbClr val="3333FF"/>
                </a:solidFill>
                <a:cs typeface="Arial" charset="0"/>
              </a:rPr>
              <a:t/>
            </a:r>
            <a:br>
              <a:rPr lang="en-US" sz="2200" dirty="0" smtClean="0">
                <a:solidFill>
                  <a:srgbClr val="3333FF"/>
                </a:solidFill>
                <a:cs typeface="Arial" charset="0"/>
              </a:rPr>
            </a:br>
            <a:r>
              <a:rPr lang="en-US" sz="2200" dirty="0" smtClean="0">
                <a:solidFill>
                  <a:srgbClr val="3333FF"/>
                </a:solidFill>
                <a:cs typeface="Arial" charset="0"/>
              </a:rPr>
              <a:t>The software installed at the FAA's Los Angeles Center, which controls a 100,000-square-mile area, is the same upgrade completed successfully at 19 other centers. But designers didn't allow for information typed in manually by Mexico controllers. A digit out of place could </a:t>
            </a:r>
            <a:r>
              <a:rPr lang="en-US" sz="2200" dirty="0" err="1" smtClean="0">
                <a:solidFill>
                  <a:srgbClr val="3333FF"/>
                </a:solidFill>
                <a:cs typeface="Arial" charset="0"/>
              </a:rPr>
              <a:t>carsh</a:t>
            </a:r>
            <a:r>
              <a:rPr lang="en-US" sz="2200" dirty="0" smtClean="0">
                <a:solidFill>
                  <a:srgbClr val="3333FF"/>
                </a:solidFill>
                <a:cs typeface="Arial" charset="0"/>
              </a:rPr>
              <a:t> the system.</a:t>
            </a:r>
            <a:br>
              <a:rPr lang="en-US" sz="2200" dirty="0" smtClean="0">
                <a:solidFill>
                  <a:srgbClr val="3333FF"/>
                </a:solidFill>
                <a:cs typeface="Arial" charset="0"/>
              </a:rPr>
            </a:br>
            <a:r>
              <a:rPr lang="en-US" sz="2200" dirty="0" smtClean="0">
                <a:solidFill>
                  <a:srgbClr val="3333FF"/>
                </a:solidFill>
                <a:cs typeface="Arial" charset="0"/>
              </a:rPr>
              <a:t/>
            </a:r>
            <a:br>
              <a:rPr lang="en-US" sz="2200" dirty="0" smtClean="0">
                <a:solidFill>
                  <a:srgbClr val="3333FF"/>
                </a:solidFill>
                <a:cs typeface="Arial" charset="0"/>
              </a:rPr>
            </a:br>
            <a:r>
              <a:rPr lang="en-US" sz="2200" dirty="0" smtClean="0">
                <a:solidFill>
                  <a:srgbClr val="3333FF"/>
                </a:solidFill>
                <a:cs typeface="Arial" charset="0"/>
              </a:rPr>
              <a:t>The new system failed when data from a Mexico controller was received. The radar system switched to backup. The new system was restarted later, and failed again. The old system was reinstalled. The FAA ordered a nationwide ground stop for all flights to the Southwest, causing cancellations, rerouting, delays and airport gridlock.</a:t>
            </a:r>
            <a:br>
              <a:rPr lang="en-US" sz="2200" dirty="0" smtClean="0">
                <a:solidFill>
                  <a:srgbClr val="3333FF"/>
                </a:solidFill>
                <a:cs typeface="Arial" charset="0"/>
              </a:rPr>
            </a:br>
            <a:r>
              <a:rPr lang="en-US" sz="2200" dirty="0" smtClean="0">
                <a:solidFill>
                  <a:srgbClr val="3333FF"/>
                </a:solidFill>
                <a:cs typeface="Arial" charset="0"/>
              </a:rPr>
              <a:t/>
            </a:r>
            <a:br>
              <a:rPr lang="en-US" sz="2200" dirty="0" smtClean="0">
                <a:solidFill>
                  <a:srgbClr val="3333FF"/>
                </a:solidFill>
                <a:cs typeface="Arial" charset="0"/>
              </a:rPr>
            </a:br>
            <a:r>
              <a:rPr lang="en-US" sz="2200" dirty="0" smtClean="0">
                <a:solidFill>
                  <a:srgbClr val="3333FF"/>
                </a:solidFill>
                <a:cs typeface="Arial" charset="0"/>
              </a:rPr>
              <a:t>Technicians must now rewrite the software to recognize Mexico controller information. </a:t>
            </a:r>
            <a:endParaRPr lang="en-US" sz="2200" dirty="0">
              <a:solidFill>
                <a:srgbClr val="3333FF"/>
              </a:solidFill>
              <a:cs typeface="Arial"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de-CH" smtClean="0"/>
              <a:t>Java und C#</a:t>
            </a:r>
            <a:endParaRPr lang="de-CH"/>
          </a:p>
        </p:txBody>
      </p:sp>
      <p:sp>
        <p:nvSpPr>
          <p:cNvPr id="331779" name="Rectangle 3"/>
          <p:cNvSpPr>
            <a:spLocks noGrp="1" noChangeArrowheads="1"/>
          </p:cNvSpPr>
          <p:nvPr>
            <p:ph type="body" idx="1"/>
          </p:nvPr>
        </p:nvSpPr>
        <p:spPr/>
        <p:txBody>
          <a:bodyPr/>
          <a:lstStyle/>
          <a:p>
            <a:r>
              <a:rPr lang="de-CH" dirty="0" smtClean="0"/>
              <a:t>Grundidee: C++ mit genügend Restriktionen, um Typ-Sicherheit und Speicherbereinigung zu ermöglichen </a:t>
            </a:r>
          </a:p>
          <a:p>
            <a:endParaRPr lang="de-CH" dirty="0" smtClean="0"/>
          </a:p>
          <a:p>
            <a:r>
              <a:rPr lang="de-CH" dirty="0" smtClean="0"/>
              <a:t>Java wurde zuerst als Programmiersprache für „Applets“ im Zusammenhang mit der Explosion des Internets vermarktet, 1995</a:t>
            </a:r>
          </a:p>
          <a:p>
            <a:endParaRPr lang="de-CH" dirty="0" smtClean="0"/>
          </a:p>
          <a:p>
            <a:r>
              <a:rPr lang="de-CH" dirty="0" smtClean="0"/>
              <a:t>C# führte “</a:t>
            </a:r>
            <a:r>
              <a:rPr lang="de-CH" dirty="0" err="1" smtClean="0"/>
              <a:t>delegates</a:t>
            </a:r>
            <a:r>
              <a:rPr lang="de-CH" dirty="0" smtClean="0"/>
              <a:t>” ein (Agenten-ähnlicher Mechanismus)</a:t>
            </a:r>
            <a:endParaRPr lang="de-CH"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de-CH" smtClean="0"/>
              <a:t>Eiffel</a:t>
            </a:r>
            <a:endParaRPr lang="de-CH"/>
          </a:p>
        </p:txBody>
      </p:sp>
      <p:sp>
        <p:nvSpPr>
          <p:cNvPr id="332803" name="Rectangle 3"/>
          <p:cNvSpPr>
            <a:spLocks noGrp="1" noChangeArrowheads="1"/>
          </p:cNvSpPr>
          <p:nvPr>
            <p:ph type="body" idx="1"/>
          </p:nvPr>
        </p:nvSpPr>
        <p:spPr/>
        <p:txBody>
          <a:bodyPr/>
          <a:lstStyle/>
          <a:p>
            <a:r>
              <a:rPr lang="de-CH" dirty="0" smtClean="0"/>
              <a:t>Erste Version geht in die Mitte der 80er-Jahre zurück, </a:t>
            </a:r>
            <a:r>
              <a:rPr lang="de-CH" dirty="0"/>
              <a:t>e</a:t>
            </a:r>
            <a:r>
              <a:rPr lang="de-CH" dirty="0" smtClean="0"/>
              <a:t>rste Vorstellung an der OOPSLA 86</a:t>
            </a:r>
          </a:p>
          <a:p>
            <a:endParaRPr lang="de-CH" dirty="0" smtClean="0"/>
          </a:p>
          <a:p>
            <a:r>
              <a:rPr lang="de-CH" dirty="0" smtClean="0"/>
              <a:t>Legt Wert auf Prinzipien des Software-Engineerings: Geheimnisprinzip, Design </a:t>
            </a:r>
            <a:r>
              <a:rPr lang="de-CH" dirty="0" err="1" smtClean="0"/>
              <a:t>by</a:t>
            </a:r>
            <a:r>
              <a:rPr lang="de-CH" dirty="0" smtClean="0"/>
              <a:t> </a:t>
            </a:r>
            <a:r>
              <a:rPr lang="de-CH" dirty="0" err="1" smtClean="0"/>
              <a:t>Contract</a:t>
            </a:r>
            <a:r>
              <a:rPr lang="de-CH" dirty="0" smtClean="0"/>
              <a:t>, statische Typisierung (durch </a:t>
            </a:r>
            <a:r>
              <a:rPr lang="de-CH" dirty="0" err="1" smtClean="0"/>
              <a:t>Generik</a:t>
            </a:r>
            <a:r>
              <a:rPr lang="de-CH" dirty="0" smtClean="0"/>
              <a:t>), vollständige Anwendung von O-O-Prinzipien</a:t>
            </a:r>
          </a:p>
          <a:p>
            <a:endParaRPr lang="de-CH" dirty="0" smtClean="0"/>
          </a:p>
          <a:p>
            <a:r>
              <a:rPr lang="de-CH" dirty="0" smtClean="0"/>
              <a:t>Anwendungen: auftragsentscheidende Projekte in der Industrie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Andere Vorlesungen von unserem Lehrstuhl</a:t>
            </a:r>
            <a:endParaRPr lang="de-CH"/>
          </a:p>
        </p:txBody>
      </p:sp>
      <p:sp>
        <p:nvSpPr>
          <p:cNvPr id="3" name="Content Placeholder 2"/>
          <p:cNvSpPr>
            <a:spLocks noGrp="1"/>
          </p:cNvSpPr>
          <p:nvPr>
            <p:ph idx="1"/>
          </p:nvPr>
        </p:nvSpPr>
        <p:spPr>
          <a:xfrm>
            <a:off x="177987" y="866238"/>
            <a:ext cx="8811635" cy="5644924"/>
          </a:xfrm>
        </p:spPr>
        <p:txBody>
          <a:bodyPr/>
          <a:lstStyle/>
          <a:p>
            <a:r>
              <a:rPr lang="de-CH" dirty="0" smtClean="0"/>
              <a:t> </a:t>
            </a:r>
            <a:endParaRPr lang="de-CH" dirty="0" smtClean="0"/>
          </a:p>
          <a:p>
            <a:r>
              <a:rPr lang="de-CH" dirty="0" smtClean="0"/>
              <a:t>Bachelor/Master:</a:t>
            </a:r>
          </a:p>
          <a:p>
            <a:pPr marL="273050" indent="-273050"/>
            <a:r>
              <a:rPr lang="de-CH" dirty="0"/>
              <a:t>	</a:t>
            </a:r>
            <a:r>
              <a:rPr lang="de-CH" dirty="0" smtClean="0"/>
              <a:t>Distributed </a:t>
            </a:r>
            <a:r>
              <a:rPr lang="de-CH" dirty="0" err="1" smtClean="0"/>
              <a:t>and</a:t>
            </a:r>
            <a:r>
              <a:rPr lang="de-CH" dirty="0" smtClean="0"/>
              <a:t> </a:t>
            </a:r>
            <a:r>
              <a:rPr lang="de-CH" dirty="0" err="1" smtClean="0"/>
              <a:t>Outsourced</a:t>
            </a:r>
            <a:r>
              <a:rPr lang="de-CH" dirty="0" smtClean="0"/>
              <a:t> Software Engineering (DOSE)</a:t>
            </a:r>
          </a:p>
          <a:p>
            <a:pPr marL="273050" indent="-273050"/>
            <a:r>
              <a:rPr lang="de-CH" dirty="0" smtClean="0"/>
              <a:t>	</a:t>
            </a:r>
            <a:r>
              <a:rPr lang="de-CH" dirty="0" err="1" smtClean="0"/>
              <a:t>Languages</a:t>
            </a:r>
            <a:r>
              <a:rPr lang="de-CH" dirty="0" smtClean="0"/>
              <a:t> in </a:t>
            </a:r>
            <a:r>
              <a:rPr lang="de-CH" dirty="0" err="1" smtClean="0"/>
              <a:t>depth</a:t>
            </a:r>
            <a:r>
              <a:rPr lang="de-CH" dirty="0" smtClean="0"/>
              <a:t>: Java </a:t>
            </a:r>
            <a:r>
              <a:rPr lang="de-CH" dirty="0" err="1" smtClean="0"/>
              <a:t>and</a:t>
            </a:r>
            <a:r>
              <a:rPr lang="de-CH" dirty="0" smtClean="0"/>
              <a:t> C#</a:t>
            </a:r>
          </a:p>
          <a:p>
            <a:pPr marL="273050" indent="-273050"/>
            <a:r>
              <a:rPr lang="de-CH" dirty="0" smtClean="0"/>
              <a:t>	</a:t>
            </a:r>
            <a:r>
              <a:rPr lang="de-CH" dirty="0" err="1" smtClean="0"/>
              <a:t>Languages</a:t>
            </a:r>
            <a:r>
              <a:rPr lang="de-CH" dirty="0" smtClean="0"/>
              <a:t> in </a:t>
            </a:r>
            <a:r>
              <a:rPr lang="de-CH" dirty="0" err="1" smtClean="0"/>
              <a:t>depth</a:t>
            </a:r>
            <a:r>
              <a:rPr lang="de-CH" dirty="0" smtClean="0"/>
              <a:t>: Eiffel</a:t>
            </a:r>
          </a:p>
          <a:p>
            <a:pPr marL="273050" indent="-273050"/>
            <a:r>
              <a:rPr lang="de-CH" dirty="0" smtClean="0"/>
              <a:t>	</a:t>
            </a:r>
            <a:r>
              <a:rPr lang="de-CH" dirty="0" err="1" smtClean="0"/>
              <a:t>Concepts</a:t>
            </a:r>
            <a:r>
              <a:rPr lang="de-CH" dirty="0" smtClean="0"/>
              <a:t> </a:t>
            </a:r>
            <a:r>
              <a:rPr lang="de-CH" dirty="0" err="1" smtClean="0"/>
              <a:t>of</a:t>
            </a:r>
            <a:r>
              <a:rPr lang="de-CH" dirty="0" smtClean="0"/>
              <a:t> </a:t>
            </a:r>
            <a:r>
              <a:rPr lang="de-CH" dirty="0" err="1" smtClean="0"/>
              <a:t>Concurrent</a:t>
            </a:r>
            <a:r>
              <a:rPr lang="de-CH" dirty="0" smtClean="0"/>
              <a:t> </a:t>
            </a:r>
            <a:r>
              <a:rPr lang="de-CH" dirty="0" err="1" smtClean="0"/>
              <a:t>Computation</a:t>
            </a:r>
            <a:endParaRPr lang="de-CH" dirty="0" smtClean="0"/>
          </a:p>
          <a:p>
            <a:pPr marL="273050" indent="-273050"/>
            <a:r>
              <a:rPr lang="de-CH" dirty="0" smtClean="0"/>
              <a:t>	Software </a:t>
            </a:r>
            <a:r>
              <a:rPr lang="de-CH" dirty="0" err="1" smtClean="0"/>
              <a:t>Verification</a:t>
            </a:r>
            <a:endParaRPr lang="de-CH" dirty="0" smtClean="0"/>
          </a:p>
          <a:p>
            <a:pPr marL="273050" indent="-273050"/>
            <a:r>
              <a:rPr lang="de-CH" dirty="0" smtClean="0"/>
              <a:t>	Software Engineering Seminar</a:t>
            </a:r>
          </a:p>
          <a:p>
            <a:pPr marL="273050" indent="-273050"/>
            <a:r>
              <a:rPr lang="de-CH" dirty="0" smtClean="0"/>
              <a:t>	+ Gelegentliche Gast-Vorlesungen</a:t>
            </a:r>
          </a:p>
          <a:p>
            <a:pPr marL="273050" indent="-273050"/>
            <a:endParaRPr lang="de-CH" dirty="0" smtClean="0"/>
          </a:p>
        </p:txBody>
      </p:sp>
    </p:spTree>
    <p:extLst>
      <p:ext uri="{BB962C8B-B14F-4D97-AF65-F5344CB8AC3E}">
        <p14:creationId xmlns:p14="http://schemas.microsoft.com/office/powerpoint/2010/main" val="24718396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NORMAL">
  <a:themeElements>
    <a:clrScheme name="MEYER">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6600"/>
      </a:hlink>
      <a:folHlink>
        <a:srgbClr val="CC9900"/>
      </a:folHlink>
    </a:clrScheme>
    <a:fontScheme name="BASIC_EIFFEL">
      <a:majorFont>
        <a:latin typeface="Arial Black"/>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9FF99"/>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a:spPr>
      <a:bodyPr lIns="0" rIns="0"/>
      <a:lstStyle>
        <a:defPPr algn="ctr" rtl="0" fontAlgn="base">
          <a:lnSpc>
            <a:spcPct val="80000"/>
          </a:lnSpc>
          <a:spcBef>
            <a:spcPct val="50000"/>
          </a:spcBef>
          <a:spcAft>
            <a:spcPct val="0"/>
          </a:spcAft>
          <a:defRPr sz="2400" kern="1200">
            <a:solidFill>
              <a:srgbClr val="333399"/>
            </a:solidFill>
            <a:latin typeface="Comic Sans MS" pitchFamily="66" charset="0"/>
            <a:ea typeface="+mn-ea"/>
            <a:cs typeface="+mn-cs"/>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BASIC_EIFF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_EIFF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_EIFF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_EIFF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_EIFF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_EIFF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_EIFF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_EIFF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_EIFF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_EIFF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_EIFF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_EIFF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SIC_EIFFEL 13">
        <a:dk1>
          <a:srgbClr val="000000"/>
        </a:dk1>
        <a:lt1>
          <a:srgbClr val="FFFFFF"/>
        </a:lt1>
        <a:dk2>
          <a:srgbClr val="3E609E"/>
        </a:dk2>
        <a:lt2>
          <a:srgbClr val="FF0000"/>
        </a:lt2>
        <a:accent1>
          <a:srgbClr val="FFFF99"/>
        </a:accent1>
        <a:accent2>
          <a:srgbClr val="CC0000"/>
        </a:accent2>
        <a:accent3>
          <a:srgbClr val="FFFFFF"/>
        </a:accent3>
        <a:accent4>
          <a:srgbClr val="000000"/>
        </a:accent4>
        <a:accent5>
          <a:srgbClr val="FFFFCA"/>
        </a:accent5>
        <a:accent6>
          <a:srgbClr val="B90000"/>
        </a:accent6>
        <a:hlink>
          <a:srgbClr val="3333FF"/>
        </a:hlink>
        <a:folHlink>
          <a:srgbClr val="006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NIMAL">
  <a:themeElements>
    <a:clrScheme name="MINIMAL_EIFF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INIMAL_EIFFEL">
      <a:majorFont>
        <a:latin typeface="Arial Black"/>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INIMAL_EIFF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NIMAL_EIFF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NIMAL_EIFF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NIMAL_EIFF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NIMAL_EIFF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NIMAL_EIFF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NIMAL_EIFF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NIMAL_EIFF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NIMAL_EIFF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NIMAL_EIFF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NIMAL_EIFF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NIMAL_EIFF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INIMAL_EIFFEL 13">
        <a:dk1>
          <a:srgbClr val="000000"/>
        </a:dk1>
        <a:lt1>
          <a:srgbClr val="FFFFFF"/>
        </a:lt1>
        <a:dk2>
          <a:srgbClr val="3E609E"/>
        </a:dk2>
        <a:lt2>
          <a:srgbClr val="FF0000"/>
        </a:lt2>
        <a:accent1>
          <a:srgbClr val="FFFF99"/>
        </a:accent1>
        <a:accent2>
          <a:srgbClr val="CC0000"/>
        </a:accent2>
        <a:accent3>
          <a:srgbClr val="FFFFFF"/>
        </a:accent3>
        <a:accent4>
          <a:srgbClr val="000000"/>
        </a:accent4>
        <a:accent5>
          <a:srgbClr val="FFFFCA"/>
        </a:accent5>
        <a:accent6>
          <a:srgbClr val="B90000"/>
        </a:accent6>
        <a:hlink>
          <a:srgbClr val="3333FF"/>
        </a:hlink>
        <a:folHlink>
          <a:srgbClr val="0064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3399</Words>
  <Application>Microsoft Office PowerPoint</Application>
  <PresentationFormat>On-screen Show (4:3)</PresentationFormat>
  <Paragraphs>901</Paragraphs>
  <Slides>92</Slides>
  <Notes>89</Notes>
  <HiddenSlides>3</HiddenSlides>
  <MMClips>0</MMClips>
  <ScaleCrop>false</ScaleCrop>
  <HeadingPairs>
    <vt:vector size="4" baseType="variant">
      <vt:variant>
        <vt:lpstr>Theme</vt:lpstr>
      </vt:variant>
      <vt:variant>
        <vt:i4>3</vt:i4>
      </vt:variant>
      <vt:variant>
        <vt:lpstr>Slide Titles</vt:lpstr>
      </vt:variant>
      <vt:variant>
        <vt:i4>92</vt:i4>
      </vt:variant>
    </vt:vector>
  </HeadingPairs>
  <TitlesOfParts>
    <vt:vector size="95" baseType="lpstr">
      <vt:lpstr>NORMAL</vt:lpstr>
      <vt:lpstr>MINIMAL</vt:lpstr>
      <vt:lpstr>TITLE</vt:lpstr>
      <vt:lpstr>Einführung in die Programmierung  Prof. Dr. Bertrand Meyer</vt:lpstr>
      <vt:lpstr>Moore’s “Gesetz”</vt:lpstr>
      <vt:lpstr>Betriebssysteme: Grösse des Quellcodes</vt:lpstr>
      <vt:lpstr>Software-Engineering (1)</vt:lpstr>
      <vt:lpstr>Software-Engineering (2)</vt:lpstr>
      <vt:lpstr>Das Grundproblem</vt:lpstr>
      <vt:lpstr>Software-Engineering</vt:lpstr>
      <vt:lpstr>Keine Qualität</vt:lpstr>
      <vt:lpstr>Associated Press, 21. Oktober 2000</vt:lpstr>
      <vt:lpstr>1998 Mars Orbiter Vehicle</vt:lpstr>
      <vt:lpstr>Ariane-5 Jungfernflug, 1996</vt:lpstr>
      <vt:lpstr>Sicherheitsbeispiel: Der Puffer-Überlauf</vt:lpstr>
      <vt:lpstr>Die Eingabe erhalten</vt:lpstr>
      <vt:lpstr>Eine Eigenheit von C</vt:lpstr>
      <vt:lpstr>Die Eingabe erhalten</vt:lpstr>
      <vt:lpstr>Ein überlaufender Puffer!</vt:lpstr>
      <vt:lpstr>Die Eingabe erhalten</vt:lpstr>
      <vt:lpstr>NIST Report zu “Testen” (Mai 2002)</vt:lpstr>
      <vt:lpstr>Externe vs. interne Softwarequalität</vt:lpstr>
      <vt:lpstr>Einige interne Faktoren</vt:lpstr>
      <vt:lpstr>Softwarequalität: Produkt vs. Prozess</vt:lpstr>
      <vt:lpstr>Einige externe Faktoren</vt:lpstr>
      <vt:lpstr>Verlässlichkeit</vt:lpstr>
      <vt:lpstr>Software-Aufgaben</vt:lpstr>
      <vt:lpstr>Anforderungsanalyse</vt:lpstr>
      <vt:lpstr>Aussage zu Anforderungen: Brooks</vt:lpstr>
      <vt:lpstr>Ziele einer Anforderungs-Analyse</vt:lpstr>
      <vt:lpstr>Produkte von Anforderungen</vt:lpstr>
      <vt:lpstr>15 Qualitätsziele für Anforderungen</vt:lpstr>
      <vt:lpstr>Schwierigkeiten von Anforderungen</vt:lpstr>
      <vt:lpstr>Schlechte Anforderungen</vt:lpstr>
      <vt:lpstr>Schlechte Anforderungen</vt:lpstr>
      <vt:lpstr>Schlechte Anforderungen</vt:lpstr>
      <vt:lpstr>Schlechte Anforderungen</vt:lpstr>
      <vt:lpstr>Schlechte Anforderungen</vt:lpstr>
      <vt:lpstr>Verifizierbare Anforderungen</vt:lpstr>
      <vt:lpstr>PowerPoint Presentation</vt:lpstr>
      <vt:lpstr>IEEE 830-1998</vt:lpstr>
      <vt:lpstr>IEEE Standard</vt:lpstr>
      <vt:lpstr>PowerPoint Presentation</vt:lpstr>
      <vt:lpstr>PowerPoint Presentation</vt:lpstr>
      <vt:lpstr>Ein paar Rezepte für gute Anforderungen</vt:lpstr>
      <vt:lpstr>Validierung &amp; Verifikation</vt:lpstr>
      <vt:lpstr>Modelle des Lebenszyklus’ von Software</vt:lpstr>
      <vt:lpstr>Das Wasserfall-Modell</vt:lpstr>
      <vt:lpstr>V-Form</vt:lpstr>
      <vt:lpstr>Argumente für den Wasserfall</vt:lpstr>
      <vt:lpstr>Verschmelzen von mittleren Aktivitäten</vt:lpstr>
      <vt:lpstr>Probleme mit dem Wasserfall</vt:lpstr>
      <vt:lpstr>Qualitätskontrolle?</vt:lpstr>
      <vt:lpstr>Lebenszyklus: “Impedance mismaches”</vt:lpstr>
      <vt:lpstr>Eine modernere Variante</vt:lpstr>
      <vt:lpstr>Das Spiralenmodell (Boehm)</vt:lpstr>
      <vt:lpstr>Das Spiralenmodell</vt:lpstr>
      <vt:lpstr>Nahtlose, schrittweise Entwicklung</vt:lpstr>
      <vt:lpstr>Nahtlose Entwicklung</vt:lpstr>
      <vt:lpstr>Generalisierung</vt:lpstr>
      <vt:lpstr>Antoine de Saint-Exupéry</vt:lpstr>
      <vt:lpstr>Umkehrbarkeit</vt:lpstr>
      <vt:lpstr>Das Cluster-Modell</vt:lpstr>
      <vt:lpstr>Das Cluster-Modell</vt:lpstr>
      <vt:lpstr>Nahtlose Entwicklung am Beispiel von Eiffel</vt:lpstr>
      <vt:lpstr>Agile/schlanke Methoden und „extreme programming“</vt:lpstr>
      <vt:lpstr>Open-source Prozesse</vt:lpstr>
      <vt:lpstr>Validierung und Verifikation</vt:lpstr>
      <vt:lpstr>Werkzeuge des Software-Engineering</vt:lpstr>
      <vt:lpstr>Konfigurationsmanagement</vt:lpstr>
      <vt:lpstr>Build-Management</vt:lpstr>
      <vt:lpstr>Versionsmanagement</vt:lpstr>
      <vt:lpstr>Konfigurationsmanagement</vt:lpstr>
      <vt:lpstr>Formale Methoden</vt:lpstr>
      <vt:lpstr>Metrik</vt:lpstr>
      <vt:lpstr>Kostenmodelle</vt:lpstr>
      <vt:lpstr>Modelle der Software-Verlässlichkeit</vt:lpstr>
      <vt:lpstr>Projektmanagement</vt:lpstr>
      <vt:lpstr>Software-Engineering</vt:lpstr>
      <vt:lpstr>Programmiersprachen</vt:lpstr>
      <vt:lpstr>Ein bisschen Geschichte</vt:lpstr>
      <vt:lpstr>Einige Zeilen FORTRAN</vt:lpstr>
      <vt:lpstr>Algol</vt:lpstr>
      <vt:lpstr>Algol W und Pascal</vt:lpstr>
      <vt:lpstr>C</vt:lpstr>
      <vt:lpstr>Lisp und funktionale Sprachen</vt:lpstr>
      <vt:lpstr>LISP “lists”</vt:lpstr>
      <vt:lpstr>LISP Funktionsanwendung und Definition</vt:lpstr>
      <vt:lpstr>Grundfunktionen</vt:lpstr>
      <vt:lpstr>Funktionen auf Listen</vt:lpstr>
      <vt:lpstr>Objekt-orientierte Programmierung</vt:lpstr>
      <vt:lpstr>“Hybrid”-Sprachen</vt:lpstr>
      <vt:lpstr>Java und C#</vt:lpstr>
      <vt:lpstr>Eiffel</vt:lpstr>
      <vt:lpstr>Andere Vorlesungen von unserem Lehrstuhl</vt:lpstr>
    </vt:vector>
  </TitlesOfParts>
  <Company>ETH Zürich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Covariance</dc:title>
  <dc:creator>Prof. Dr. Bertrand Meyer</dc:creator>
  <cp:lastModifiedBy>Köhl  Florian</cp:lastModifiedBy>
  <cp:revision>1893</cp:revision>
  <cp:lastPrinted>2011-12-19T09:06:14Z</cp:lastPrinted>
  <dcterms:created xsi:type="dcterms:W3CDTF">2011-12-08T16:25:10Z</dcterms:created>
  <dcterms:modified xsi:type="dcterms:W3CDTF">2012-12-07T13:26:58Z</dcterms:modified>
</cp:coreProperties>
</file>