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tags/tag5.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3" r:id="rId2"/>
    <p:sldMasterId id="2147483810" r:id="rId3"/>
  </p:sldMasterIdLst>
  <p:notesMasterIdLst>
    <p:notesMasterId r:id="rId99"/>
  </p:notesMasterIdLst>
  <p:handoutMasterIdLst>
    <p:handoutMasterId r:id="rId100"/>
  </p:handoutMasterIdLst>
  <p:sldIdLst>
    <p:sldId id="600" r:id="rId4"/>
    <p:sldId id="604" r:id="rId5"/>
    <p:sldId id="748" r:id="rId6"/>
    <p:sldId id="605" r:id="rId7"/>
    <p:sldId id="602" r:id="rId8"/>
    <p:sldId id="749" r:id="rId9"/>
    <p:sldId id="750" r:id="rId10"/>
    <p:sldId id="751" r:id="rId11"/>
    <p:sldId id="603" r:id="rId12"/>
    <p:sldId id="607" r:id="rId13"/>
    <p:sldId id="608" r:id="rId14"/>
    <p:sldId id="609" r:id="rId15"/>
    <p:sldId id="610" r:id="rId16"/>
    <p:sldId id="746" r:id="rId17"/>
    <p:sldId id="612" r:id="rId18"/>
    <p:sldId id="613" r:id="rId19"/>
    <p:sldId id="614" r:id="rId20"/>
    <p:sldId id="615" r:id="rId21"/>
    <p:sldId id="682" r:id="rId22"/>
    <p:sldId id="616" r:id="rId23"/>
    <p:sldId id="617" r:id="rId24"/>
    <p:sldId id="620" r:id="rId25"/>
    <p:sldId id="621" r:id="rId26"/>
    <p:sldId id="625" r:id="rId27"/>
    <p:sldId id="622" r:id="rId28"/>
    <p:sldId id="623" r:id="rId29"/>
    <p:sldId id="624" r:id="rId30"/>
    <p:sldId id="628" r:id="rId31"/>
    <p:sldId id="686" r:id="rId32"/>
    <p:sldId id="692" r:id="rId33"/>
    <p:sldId id="693" r:id="rId34"/>
    <p:sldId id="700" r:id="rId35"/>
    <p:sldId id="701" r:id="rId36"/>
    <p:sldId id="702" r:id="rId37"/>
    <p:sldId id="742" r:id="rId38"/>
    <p:sldId id="703" r:id="rId39"/>
    <p:sldId id="743" r:id="rId40"/>
    <p:sldId id="704" r:id="rId41"/>
    <p:sldId id="713" r:id="rId42"/>
    <p:sldId id="714" r:id="rId43"/>
    <p:sldId id="724" r:id="rId44"/>
    <p:sldId id="728" r:id="rId45"/>
    <p:sldId id="729" r:id="rId46"/>
    <p:sldId id="747" r:id="rId47"/>
    <p:sldId id="740" r:id="rId48"/>
    <p:sldId id="629" r:id="rId49"/>
    <p:sldId id="630" r:id="rId50"/>
    <p:sldId id="631" r:id="rId51"/>
    <p:sldId id="632" r:id="rId52"/>
    <p:sldId id="633" r:id="rId53"/>
    <p:sldId id="634" r:id="rId54"/>
    <p:sldId id="635" r:id="rId55"/>
    <p:sldId id="636" r:id="rId56"/>
    <p:sldId id="637" r:id="rId57"/>
    <p:sldId id="638" r:id="rId58"/>
    <p:sldId id="640" r:id="rId59"/>
    <p:sldId id="641" r:id="rId60"/>
    <p:sldId id="644" r:id="rId61"/>
    <p:sldId id="645" r:id="rId62"/>
    <p:sldId id="646" r:id="rId63"/>
    <p:sldId id="647" r:id="rId64"/>
    <p:sldId id="648" r:id="rId65"/>
    <p:sldId id="649" r:id="rId66"/>
    <p:sldId id="650" r:id="rId67"/>
    <p:sldId id="651" r:id="rId68"/>
    <p:sldId id="653" r:id="rId69"/>
    <p:sldId id="655" r:id="rId70"/>
    <p:sldId id="656" r:id="rId71"/>
    <p:sldId id="657" r:id="rId72"/>
    <p:sldId id="658" r:id="rId73"/>
    <p:sldId id="683" r:id="rId74"/>
    <p:sldId id="684" r:id="rId75"/>
    <p:sldId id="685" r:id="rId76"/>
    <p:sldId id="659" r:id="rId77"/>
    <p:sldId id="660" r:id="rId78"/>
    <p:sldId id="661" r:id="rId79"/>
    <p:sldId id="662" r:id="rId80"/>
    <p:sldId id="663" r:id="rId81"/>
    <p:sldId id="664" r:id="rId82"/>
    <p:sldId id="665" r:id="rId83"/>
    <p:sldId id="666" r:id="rId84"/>
    <p:sldId id="667" r:id="rId85"/>
    <p:sldId id="668" r:id="rId86"/>
    <p:sldId id="669" r:id="rId87"/>
    <p:sldId id="670" r:id="rId88"/>
    <p:sldId id="671" r:id="rId89"/>
    <p:sldId id="672" r:id="rId90"/>
    <p:sldId id="673" r:id="rId91"/>
    <p:sldId id="674" r:id="rId92"/>
    <p:sldId id="675" r:id="rId93"/>
    <p:sldId id="676" r:id="rId94"/>
    <p:sldId id="677" r:id="rId95"/>
    <p:sldId id="678" r:id="rId96"/>
    <p:sldId id="679" r:id="rId97"/>
    <p:sldId id="744" r:id="rId98"/>
  </p:sldIdLst>
  <p:sldSz cx="9144000" cy="6858000" type="screen4x3"/>
  <p:notesSz cx="6794500" cy="9931400"/>
  <p:custDataLst>
    <p:tags r:id="rId101"/>
  </p:custDataLst>
  <p:defaultTextStyle>
    <a:defPPr>
      <a:defRPr lang="en-US"/>
    </a:defPPr>
    <a:lvl1pPr algn="l" rtl="0" fontAlgn="base">
      <a:spcBef>
        <a:spcPct val="50000"/>
      </a:spcBef>
      <a:spcAft>
        <a:spcPct val="0"/>
      </a:spcAft>
      <a:defRPr sz="2400" kern="1200">
        <a:solidFill>
          <a:schemeClr val="tx1"/>
        </a:solidFill>
        <a:latin typeface="Comic Sans MS" pitchFamily="66" charset="0"/>
        <a:ea typeface="+mn-ea"/>
        <a:cs typeface="+mn-cs"/>
      </a:defRPr>
    </a:lvl1pPr>
    <a:lvl2pPr marL="457200" algn="l" rtl="0" fontAlgn="base">
      <a:spcBef>
        <a:spcPct val="50000"/>
      </a:spcBef>
      <a:spcAft>
        <a:spcPct val="0"/>
      </a:spcAft>
      <a:defRPr sz="2400" kern="1200">
        <a:solidFill>
          <a:schemeClr val="tx1"/>
        </a:solidFill>
        <a:latin typeface="Comic Sans MS" pitchFamily="66" charset="0"/>
        <a:ea typeface="+mn-ea"/>
        <a:cs typeface="+mn-cs"/>
      </a:defRPr>
    </a:lvl2pPr>
    <a:lvl3pPr marL="914400" algn="l" rtl="0" fontAlgn="base">
      <a:spcBef>
        <a:spcPct val="50000"/>
      </a:spcBef>
      <a:spcAft>
        <a:spcPct val="0"/>
      </a:spcAft>
      <a:defRPr sz="2400" kern="1200">
        <a:solidFill>
          <a:schemeClr val="tx1"/>
        </a:solidFill>
        <a:latin typeface="Comic Sans MS" pitchFamily="66" charset="0"/>
        <a:ea typeface="+mn-ea"/>
        <a:cs typeface="+mn-cs"/>
      </a:defRPr>
    </a:lvl3pPr>
    <a:lvl4pPr marL="1371600" algn="l" rtl="0" fontAlgn="base">
      <a:spcBef>
        <a:spcPct val="50000"/>
      </a:spcBef>
      <a:spcAft>
        <a:spcPct val="0"/>
      </a:spcAft>
      <a:defRPr sz="2400" kern="1200">
        <a:solidFill>
          <a:schemeClr val="tx1"/>
        </a:solidFill>
        <a:latin typeface="Comic Sans MS" pitchFamily="66" charset="0"/>
        <a:ea typeface="+mn-ea"/>
        <a:cs typeface="+mn-cs"/>
      </a:defRPr>
    </a:lvl4pPr>
    <a:lvl5pPr marL="1828800" algn="l" rtl="0" fontAlgn="base">
      <a:spcBef>
        <a:spcPct val="5000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a Pedroni"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8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33FF"/>
    <a:srgbClr val="993300"/>
    <a:srgbClr val="FFFF66"/>
    <a:srgbClr val="99FF99"/>
    <a:srgbClr val="FFCC99"/>
    <a:srgbClr val="FFCCCC"/>
    <a:srgbClr val="FF9966"/>
    <a:srgbClr val="0000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85582" autoAdjust="0"/>
  </p:normalViewPr>
  <p:slideViewPr>
    <p:cSldViewPr snapToGrid="0">
      <p:cViewPr varScale="1">
        <p:scale>
          <a:sx n="96" d="100"/>
          <a:sy n="96" d="100"/>
        </p:scale>
        <p:origin x="1614"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commentAuthors" Target="commen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_rels/viewProps.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9.xml"/><Relationship Id="rId7" Type="http://schemas.openxmlformats.org/officeDocument/2006/relationships/slide" Target="slides/slide48.xml"/><Relationship Id="rId2" Type="http://schemas.openxmlformats.org/officeDocument/2006/relationships/slide" Target="slides/slide7.xml"/><Relationship Id="rId1" Type="http://schemas.openxmlformats.org/officeDocument/2006/relationships/slide" Target="slides/slide5.xml"/><Relationship Id="rId6" Type="http://schemas.openxmlformats.org/officeDocument/2006/relationships/slide" Target="slides/slide26.xml"/><Relationship Id="rId5" Type="http://schemas.openxmlformats.org/officeDocument/2006/relationships/slide" Target="slides/slide11.xml"/><Relationship Id="rId10" Type="http://schemas.openxmlformats.org/officeDocument/2006/relationships/slide" Target="slides/slide59.xml"/><Relationship Id="rId4" Type="http://schemas.openxmlformats.org/officeDocument/2006/relationships/slide" Target="slides/slide10.xml"/><Relationship Id="rId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1"/>
            <a:ext cx="2944579" cy="49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134148" name="Rectangle 4"/>
          <p:cNvSpPr>
            <a:spLocks noGrp="1" noChangeArrowheads="1"/>
          </p:cNvSpPr>
          <p:nvPr>
            <p:ph type="ftr" sz="quarter" idx="2"/>
          </p:nvPr>
        </p:nvSpPr>
        <p:spPr bwMode="auto">
          <a:xfrm>
            <a:off x="0" y="9433846"/>
            <a:ext cx="2944579" cy="495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134149" name="Rectangle 5"/>
          <p:cNvSpPr>
            <a:spLocks noGrp="1" noChangeArrowheads="1"/>
          </p:cNvSpPr>
          <p:nvPr>
            <p:ph type="sldNum" sz="quarter" idx="3"/>
          </p:nvPr>
        </p:nvSpPr>
        <p:spPr bwMode="auto">
          <a:xfrm>
            <a:off x="3848447" y="9433846"/>
            <a:ext cx="2944579" cy="495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59C9646B-9960-47D7-8365-D3911185A8F5}" type="slidenum">
              <a:rPr lang="en-US"/>
              <a:pPr/>
              <a:t>‹#›</a:t>
            </a:fld>
            <a:endParaRPr lang="en-US"/>
          </a:p>
        </p:txBody>
      </p:sp>
    </p:spTree>
    <p:extLst>
      <p:ext uri="{BB962C8B-B14F-4D97-AF65-F5344CB8AC3E}">
        <p14:creationId xmlns:p14="http://schemas.microsoft.com/office/powerpoint/2010/main" val="361286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44579"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latin typeface="Arial" charset="0"/>
              </a:defRPr>
            </a:lvl1pPr>
          </a:lstStyle>
          <a:p>
            <a:endParaRPr lang="en-US"/>
          </a:p>
        </p:txBody>
      </p:sp>
      <p:sp>
        <p:nvSpPr>
          <p:cNvPr id="17411" name="Rectangle 3"/>
          <p:cNvSpPr>
            <a:spLocks noGrp="1" noChangeArrowheads="1"/>
          </p:cNvSpPr>
          <p:nvPr>
            <p:ph type="dt" idx="1"/>
          </p:nvPr>
        </p:nvSpPr>
        <p:spPr bwMode="auto">
          <a:xfrm>
            <a:off x="3848447" y="1"/>
            <a:ext cx="2944579"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79746" y="4717745"/>
            <a:ext cx="5435010" cy="446814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433846"/>
            <a:ext cx="2944579"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latin typeface="Arial" charset="0"/>
              </a:defRPr>
            </a:lvl1pPr>
          </a:lstStyle>
          <a:p>
            <a:endParaRPr lang="en-US"/>
          </a:p>
        </p:txBody>
      </p:sp>
      <p:sp>
        <p:nvSpPr>
          <p:cNvPr id="17415" name="Rectangle 7"/>
          <p:cNvSpPr>
            <a:spLocks noGrp="1" noChangeArrowheads="1"/>
          </p:cNvSpPr>
          <p:nvPr>
            <p:ph type="sldNum" sz="quarter" idx="5"/>
          </p:nvPr>
        </p:nvSpPr>
        <p:spPr bwMode="auto">
          <a:xfrm>
            <a:off x="3848447" y="9433846"/>
            <a:ext cx="2944579"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atin typeface="Arial" charset="0"/>
              </a:defRPr>
            </a:lvl1pPr>
          </a:lstStyle>
          <a:p>
            <a:fld id="{3830A38A-F710-44C0-B69C-5380D4459B04}" type="slidenum">
              <a:rPr lang="en-US"/>
              <a:pPr/>
              <a:t>‹#›</a:t>
            </a:fld>
            <a:endParaRPr lang="en-US"/>
          </a:p>
        </p:txBody>
      </p:sp>
    </p:spTree>
    <p:extLst>
      <p:ext uri="{BB962C8B-B14F-4D97-AF65-F5344CB8AC3E}">
        <p14:creationId xmlns:p14="http://schemas.microsoft.com/office/powerpoint/2010/main" val="6123476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830A38A-F710-44C0-B69C-5380D4459B04}" type="slidenum">
              <a:rPr lang="en-US"/>
              <a:pPr/>
              <a:t>1</a:t>
            </a:fld>
            <a:endParaRPr lang="en-US"/>
          </a:p>
        </p:txBody>
      </p:sp>
    </p:spTree>
    <p:extLst>
      <p:ext uri="{BB962C8B-B14F-4D97-AF65-F5344CB8AC3E}">
        <p14:creationId xmlns:p14="http://schemas.microsoft.com/office/powerpoint/2010/main" val="187399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7410-576C-4643-A8D3-A3C8DFE451C2}" type="slidenum">
              <a:rPr lang="en-US"/>
              <a:pPr/>
              <a:t>10</a:t>
            </a:fld>
            <a:endParaRPr lang="en-US"/>
          </a:p>
        </p:txBody>
      </p:sp>
      <p:sp>
        <p:nvSpPr>
          <p:cNvPr id="256002" name="Rectangle 2"/>
          <p:cNvSpPr>
            <a:spLocks noGrp="1" noRot="1" noChangeAspect="1" noChangeArrowheads="1" noTextEdit="1"/>
          </p:cNvSpPr>
          <p:nvPr>
            <p:ph type="sldImg"/>
          </p:nvPr>
        </p:nvSpPr>
        <p:spPr>
          <a:xfrm>
            <a:off x="915988" y="746125"/>
            <a:ext cx="4962525" cy="3722688"/>
          </a:xfrm>
          <a:ln/>
        </p:spPr>
      </p:sp>
      <p:sp>
        <p:nvSpPr>
          <p:cNvPr id="2560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3897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B634B-6983-495F-AF86-F9C2D5AC1B54}" type="slidenum">
              <a:rPr lang="en-US"/>
              <a:pPr/>
              <a:t>11</a:t>
            </a:fld>
            <a:endParaRPr lang="en-US"/>
          </a:p>
        </p:txBody>
      </p:sp>
      <p:sp>
        <p:nvSpPr>
          <p:cNvPr id="489474" name="Rectangle 2"/>
          <p:cNvSpPr>
            <a:spLocks noGrp="1" noRot="1" noChangeAspect="1" noChangeArrowheads="1" noTextEdit="1"/>
          </p:cNvSpPr>
          <p:nvPr>
            <p:ph type="sldImg"/>
          </p:nvPr>
        </p:nvSpPr>
        <p:spPr>
          <a:xfrm>
            <a:off x="914400" y="746125"/>
            <a:ext cx="4965700" cy="3724275"/>
          </a:xfrm>
          <a:ln/>
        </p:spPr>
      </p:sp>
      <p:sp>
        <p:nvSpPr>
          <p:cNvPr id="489475"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264681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52EAD-6479-4C3D-8704-7BBE5AEDA399}" type="slidenum">
              <a:rPr lang="en-US"/>
              <a:pPr/>
              <a:t>12</a:t>
            </a:fld>
            <a:endParaRPr lang="en-US"/>
          </a:p>
        </p:txBody>
      </p:sp>
      <p:sp>
        <p:nvSpPr>
          <p:cNvPr id="487426" name="Rectangle 2"/>
          <p:cNvSpPr>
            <a:spLocks noGrp="1" noRot="1" noChangeAspect="1" noChangeArrowheads="1" noTextEdit="1"/>
          </p:cNvSpPr>
          <p:nvPr>
            <p:ph type="sldImg"/>
          </p:nvPr>
        </p:nvSpPr>
        <p:spPr>
          <a:xfrm>
            <a:off x="917575" y="747713"/>
            <a:ext cx="4960938" cy="3722687"/>
          </a:xfrm>
          <a:ln/>
        </p:spPr>
      </p:sp>
      <p:sp>
        <p:nvSpPr>
          <p:cNvPr id="487427" name="Rectangle 3"/>
          <p:cNvSpPr>
            <a:spLocks noGrp="1" noChangeArrowheads="1"/>
          </p:cNvSpPr>
          <p:nvPr>
            <p:ph type="body" idx="1"/>
          </p:nvPr>
        </p:nvSpPr>
        <p:spPr>
          <a:xfrm>
            <a:off x="679147" y="4718456"/>
            <a:ext cx="5436207" cy="4465817"/>
          </a:xfrm>
        </p:spPr>
        <p:txBody>
          <a:bodyPr/>
          <a:lstStyle/>
          <a:p>
            <a:endParaRPr lang="de-DE"/>
          </a:p>
        </p:txBody>
      </p:sp>
    </p:spTree>
    <p:extLst>
      <p:ext uri="{BB962C8B-B14F-4D97-AF65-F5344CB8AC3E}">
        <p14:creationId xmlns:p14="http://schemas.microsoft.com/office/powerpoint/2010/main" val="207860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90F69-8651-4505-A192-1282A24612AE}" type="slidenum">
              <a:rPr lang="en-US"/>
              <a:pPr/>
              <a:t>13</a:t>
            </a:fld>
            <a:endParaRPr lang="en-US"/>
          </a:p>
        </p:txBody>
      </p:sp>
      <p:sp>
        <p:nvSpPr>
          <p:cNvPr id="504834" name="Rectangle 2"/>
          <p:cNvSpPr>
            <a:spLocks noGrp="1" noRot="1" noChangeAspect="1" noChangeArrowheads="1" noTextEdit="1"/>
          </p:cNvSpPr>
          <p:nvPr>
            <p:ph type="sldImg"/>
          </p:nvPr>
        </p:nvSpPr>
        <p:spPr>
          <a:xfrm>
            <a:off x="914400" y="746125"/>
            <a:ext cx="4965700" cy="3724275"/>
          </a:xfrm>
          <a:ln/>
        </p:spPr>
      </p:sp>
      <p:sp>
        <p:nvSpPr>
          <p:cNvPr id="504835"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89695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BBBBD-859C-4B5E-9421-551F28B70C72}" type="slidenum">
              <a:rPr lang="en-US">
                <a:solidFill>
                  <a:prstClr val="black"/>
                </a:solidFill>
              </a:rPr>
              <a:pPr/>
              <a:t>14</a:t>
            </a:fld>
            <a:endParaRPr lang="en-US">
              <a:solidFill>
                <a:prstClr val="black"/>
              </a:solidFill>
            </a:endParaRPr>
          </a:p>
        </p:txBody>
      </p:sp>
      <p:sp>
        <p:nvSpPr>
          <p:cNvPr id="2010114" name="Rectangle 2"/>
          <p:cNvSpPr>
            <a:spLocks noGrp="1" noRot="1" noChangeAspect="1" noChangeArrowheads="1" noTextEdit="1"/>
          </p:cNvSpPr>
          <p:nvPr>
            <p:ph type="sldImg"/>
          </p:nvPr>
        </p:nvSpPr>
        <p:spPr>
          <a:ln/>
        </p:spPr>
      </p:sp>
      <p:sp>
        <p:nvSpPr>
          <p:cNvPr id="201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922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E8D02-AD61-4445-81B5-A47DFD200309}" type="slidenum">
              <a:rPr lang="en-US"/>
              <a:pPr/>
              <a:t>15</a:t>
            </a:fld>
            <a:endParaRPr lang="en-US"/>
          </a:p>
        </p:txBody>
      </p:sp>
      <p:sp>
        <p:nvSpPr>
          <p:cNvPr id="508930" name="Rectangle 2"/>
          <p:cNvSpPr>
            <a:spLocks noGrp="1" noRot="1" noChangeAspect="1" noChangeArrowheads="1" noTextEdit="1"/>
          </p:cNvSpPr>
          <p:nvPr>
            <p:ph type="sldImg"/>
          </p:nvPr>
        </p:nvSpPr>
        <p:spPr>
          <a:xfrm>
            <a:off x="914400" y="746125"/>
            <a:ext cx="4965700" cy="3724275"/>
          </a:xfrm>
          <a:ln/>
        </p:spPr>
      </p:sp>
      <p:sp>
        <p:nvSpPr>
          <p:cNvPr id="508931" name="Rectangle 3"/>
          <p:cNvSpPr>
            <a:spLocks noGrp="1" noChangeArrowheads="1"/>
          </p:cNvSpPr>
          <p:nvPr>
            <p:ph type="body" idx="1"/>
          </p:nvPr>
        </p:nvSpPr>
        <p:spPr>
          <a:xfrm>
            <a:off x="679147" y="4718456"/>
            <a:ext cx="5436207" cy="4467358"/>
          </a:xfrm>
        </p:spPr>
        <p:txBody>
          <a:bodyPr/>
          <a:lstStyle/>
          <a:p>
            <a:endParaRPr lang="de-DE" dirty="0"/>
          </a:p>
        </p:txBody>
      </p:sp>
    </p:spTree>
    <p:extLst>
      <p:ext uri="{BB962C8B-B14F-4D97-AF65-F5344CB8AC3E}">
        <p14:creationId xmlns:p14="http://schemas.microsoft.com/office/powerpoint/2010/main" val="209715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D10C7-F6FF-4B84-861C-C8E887D6817D}" type="slidenum">
              <a:rPr lang="en-US"/>
              <a:pPr/>
              <a:t>16</a:t>
            </a:fld>
            <a:endParaRPr lang="en-US"/>
          </a:p>
        </p:txBody>
      </p:sp>
      <p:sp>
        <p:nvSpPr>
          <p:cNvPr id="496642" name="Rectangle 2"/>
          <p:cNvSpPr>
            <a:spLocks noGrp="1" noRot="1" noChangeAspect="1" noChangeArrowheads="1" noTextEdit="1"/>
          </p:cNvSpPr>
          <p:nvPr>
            <p:ph type="sldImg"/>
          </p:nvPr>
        </p:nvSpPr>
        <p:spPr>
          <a:xfrm>
            <a:off x="914400" y="746125"/>
            <a:ext cx="4965700" cy="3724275"/>
          </a:xfrm>
          <a:ln/>
        </p:spPr>
      </p:sp>
      <p:sp>
        <p:nvSpPr>
          <p:cNvPr id="496643"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741509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84849-8393-4C9B-9698-7C4374F77F42}" type="slidenum">
              <a:rPr lang="en-US"/>
              <a:pPr/>
              <a:t>17</a:t>
            </a:fld>
            <a:endParaRPr lang="en-US"/>
          </a:p>
        </p:txBody>
      </p:sp>
      <p:sp>
        <p:nvSpPr>
          <p:cNvPr id="498690" name="Rectangle 2"/>
          <p:cNvSpPr>
            <a:spLocks noGrp="1" noRot="1" noChangeAspect="1" noChangeArrowheads="1" noTextEdit="1"/>
          </p:cNvSpPr>
          <p:nvPr>
            <p:ph type="sldImg"/>
          </p:nvPr>
        </p:nvSpPr>
        <p:spPr>
          <a:xfrm>
            <a:off x="914400" y="746125"/>
            <a:ext cx="4965700" cy="3724275"/>
          </a:xfrm>
          <a:ln/>
        </p:spPr>
      </p:sp>
      <p:sp>
        <p:nvSpPr>
          <p:cNvPr id="498691"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156002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72B91-0ADC-4728-8CDE-57F23E49248F}" type="slidenum">
              <a:rPr lang="en-US"/>
              <a:pPr/>
              <a:t>18</a:t>
            </a:fld>
            <a:endParaRPr lang="en-US"/>
          </a:p>
        </p:txBody>
      </p:sp>
      <p:sp>
        <p:nvSpPr>
          <p:cNvPr id="500738" name="Rectangle 2"/>
          <p:cNvSpPr>
            <a:spLocks noGrp="1" noRot="1" noChangeAspect="1" noChangeArrowheads="1" noTextEdit="1"/>
          </p:cNvSpPr>
          <p:nvPr>
            <p:ph type="sldImg"/>
          </p:nvPr>
        </p:nvSpPr>
        <p:spPr>
          <a:xfrm>
            <a:off x="914400" y="746125"/>
            <a:ext cx="4965700" cy="3724275"/>
          </a:xfrm>
          <a:ln/>
        </p:spPr>
      </p:sp>
      <p:sp>
        <p:nvSpPr>
          <p:cNvPr id="500739" name="Rectangle 3"/>
          <p:cNvSpPr>
            <a:spLocks noGrp="1" noChangeArrowheads="1"/>
          </p:cNvSpPr>
          <p:nvPr>
            <p:ph type="body" idx="1"/>
          </p:nvPr>
        </p:nvSpPr>
        <p:spPr>
          <a:xfrm>
            <a:off x="679147" y="4718456"/>
            <a:ext cx="5436207" cy="4467358"/>
          </a:xfrm>
        </p:spPr>
        <p:txBody>
          <a:bodyPr/>
          <a:lstStyle/>
          <a:p>
            <a:endParaRPr lang="de-DE" dirty="0"/>
          </a:p>
        </p:txBody>
      </p:sp>
    </p:spTree>
    <p:extLst>
      <p:ext uri="{BB962C8B-B14F-4D97-AF65-F5344CB8AC3E}">
        <p14:creationId xmlns:p14="http://schemas.microsoft.com/office/powerpoint/2010/main" val="106916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84849-8393-4C9B-9698-7C4374F77F42}" type="slidenum">
              <a:rPr lang="en-US"/>
              <a:pPr/>
              <a:t>19</a:t>
            </a:fld>
            <a:endParaRPr lang="en-US"/>
          </a:p>
        </p:txBody>
      </p:sp>
      <p:sp>
        <p:nvSpPr>
          <p:cNvPr id="498690" name="Rectangle 2"/>
          <p:cNvSpPr>
            <a:spLocks noGrp="1" noRot="1" noChangeAspect="1" noChangeArrowheads="1" noTextEdit="1"/>
          </p:cNvSpPr>
          <p:nvPr>
            <p:ph type="sldImg"/>
          </p:nvPr>
        </p:nvSpPr>
        <p:spPr>
          <a:xfrm>
            <a:off x="914400" y="746125"/>
            <a:ext cx="4965700" cy="3724275"/>
          </a:xfrm>
          <a:ln/>
        </p:spPr>
      </p:sp>
      <p:sp>
        <p:nvSpPr>
          <p:cNvPr id="498691"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412908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172F4-ED21-4D37-BD3E-039C48F6A44B}" type="slidenum">
              <a:rPr lang="en-US"/>
              <a:pPr/>
              <a:t>2</a:t>
            </a:fld>
            <a:endParaRPr lang="en-US"/>
          </a:p>
        </p:txBody>
      </p:sp>
      <p:sp>
        <p:nvSpPr>
          <p:cNvPr id="458754" name="Rectangle 2"/>
          <p:cNvSpPr>
            <a:spLocks noGrp="1" noRot="1" noChangeAspect="1" noChangeArrowheads="1" noTextEdit="1"/>
          </p:cNvSpPr>
          <p:nvPr>
            <p:ph type="sldImg"/>
          </p:nvPr>
        </p:nvSpPr>
        <p:spPr>
          <a:xfrm>
            <a:off x="917575" y="747713"/>
            <a:ext cx="4960938" cy="3722687"/>
          </a:xfrm>
          <a:ln/>
        </p:spPr>
      </p:sp>
      <p:sp>
        <p:nvSpPr>
          <p:cNvPr id="458755" name="Rectangle 3"/>
          <p:cNvSpPr>
            <a:spLocks noGrp="1" noChangeArrowheads="1"/>
          </p:cNvSpPr>
          <p:nvPr>
            <p:ph type="body" idx="1"/>
          </p:nvPr>
        </p:nvSpPr>
        <p:spPr>
          <a:xfrm>
            <a:off x="679147" y="4718456"/>
            <a:ext cx="5436207" cy="4465817"/>
          </a:xfrm>
        </p:spPr>
        <p:txBody>
          <a:bodyPr/>
          <a:lstStyle/>
          <a:p>
            <a:endParaRPr lang="de-DE"/>
          </a:p>
        </p:txBody>
      </p:sp>
    </p:spTree>
    <p:extLst>
      <p:ext uri="{BB962C8B-B14F-4D97-AF65-F5344CB8AC3E}">
        <p14:creationId xmlns:p14="http://schemas.microsoft.com/office/powerpoint/2010/main" val="169911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90510-15D6-4988-A522-FFE5C2A5C33A}" type="slidenum">
              <a:rPr lang="en-US"/>
              <a:pPr/>
              <a:t>20</a:t>
            </a:fld>
            <a:endParaRPr lang="en-US"/>
          </a:p>
        </p:txBody>
      </p:sp>
      <p:sp>
        <p:nvSpPr>
          <p:cNvPr id="502786" name="Rectangle 2"/>
          <p:cNvSpPr>
            <a:spLocks noGrp="1" noRot="1" noChangeAspect="1" noChangeArrowheads="1" noTextEdit="1"/>
          </p:cNvSpPr>
          <p:nvPr>
            <p:ph type="sldImg"/>
          </p:nvPr>
        </p:nvSpPr>
        <p:spPr>
          <a:xfrm>
            <a:off x="925513" y="752475"/>
            <a:ext cx="4949825" cy="3713163"/>
          </a:xfrm>
          <a:ln/>
        </p:spPr>
      </p:sp>
      <p:sp>
        <p:nvSpPr>
          <p:cNvPr id="502787" name="Rectangle 3"/>
          <p:cNvSpPr>
            <a:spLocks noGrp="1" noChangeArrowheads="1"/>
          </p:cNvSpPr>
          <p:nvPr>
            <p:ph type="body" idx="1"/>
          </p:nvPr>
        </p:nvSpPr>
        <p:spPr>
          <a:xfrm>
            <a:off x="907049" y="4718456"/>
            <a:ext cx="4980405" cy="4468898"/>
          </a:xfrm>
        </p:spPr>
        <p:txBody>
          <a:bodyPr/>
          <a:lstStyle/>
          <a:p>
            <a:endParaRPr lang="de-DE"/>
          </a:p>
        </p:txBody>
      </p:sp>
    </p:spTree>
    <p:extLst>
      <p:ext uri="{BB962C8B-B14F-4D97-AF65-F5344CB8AC3E}">
        <p14:creationId xmlns:p14="http://schemas.microsoft.com/office/powerpoint/2010/main" val="448088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72233-DF57-403E-A0CA-B4EBF13C3A27}" type="slidenum">
              <a:rPr lang="en-US"/>
              <a:pPr/>
              <a:t>21</a:t>
            </a:fld>
            <a:endParaRPr lang="en-US"/>
          </a:p>
        </p:txBody>
      </p:sp>
      <p:sp>
        <p:nvSpPr>
          <p:cNvPr id="553986" name="Rectangle 2"/>
          <p:cNvSpPr>
            <a:spLocks noGrp="1" noRot="1" noChangeAspect="1" noChangeArrowheads="1" noTextEdit="1"/>
          </p:cNvSpPr>
          <p:nvPr>
            <p:ph type="sldImg"/>
          </p:nvPr>
        </p:nvSpPr>
        <p:spPr>
          <a:xfrm>
            <a:off x="914400" y="746125"/>
            <a:ext cx="4965700" cy="3724275"/>
          </a:xfrm>
          <a:ln/>
        </p:spPr>
      </p:sp>
      <p:sp>
        <p:nvSpPr>
          <p:cNvPr id="553987"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96511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E9A88-6D1B-4A1D-AB73-84FBF746EE26}" type="slidenum">
              <a:rPr lang="en-US"/>
              <a:pPr/>
              <a:t>22</a:t>
            </a:fld>
            <a:endParaRPr lang="en-US"/>
          </a:p>
        </p:txBody>
      </p:sp>
      <p:sp>
        <p:nvSpPr>
          <p:cNvPr id="471042" name="Rectangle 2"/>
          <p:cNvSpPr>
            <a:spLocks noGrp="1" noRot="1" noChangeAspect="1" noChangeArrowheads="1" noTextEdit="1"/>
          </p:cNvSpPr>
          <p:nvPr>
            <p:ph type="sldImg"/>
          </p:nvPr>
        </p:nvSpPr>
        <p:spPr>
          <a:xfrm>
            <a:off x="914400" y="746125"/>
            <a:ext cx="4965700" cy="3724275"/>
          </a:xfrm>
          <a:ln/>
        </p:spPr>
      </p:sp>
      <p:sp>
        <p:nvSpPr>
          <p:cNvPr id="471043"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04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113FF-B668-4582-AFE6-A00C77E1D6C3}" type="slidenum">
              <a:rPr lang="en-US"/>
              <a:pPr/>
              <a:t>23</a:t>
            </a:fld>
            <a:endParaRPr lang="en-US"/>
          </a:p>
        </p:txBody>
      </p:sp>
      <p:sp>
        <p:nvSpPr>
          <p:cNvPr id="473090" name="Rectangle 2"/>
          <p:cNvSpPr>
            <a:spLocks noGrp="1" noRot="1" noChangeAspect="1" noChangeArrowheads="1" noTextEdit="1"/>
          </p:cNvSpPr>
          <p:nvPr>
            <p:ph type="sldImg"/>
          </p:nvPr>
        </p:nvSpPr>
        <p:spPr>
          <a:xfrm>
            <a:off x="914400" y="746125"/>
            <a:ext cx="4965700" cy="3724275"/>
          </a:xfrm>
          <a:ln/>
        </p:spPr>
      </p:sp>
      <p:sp>
        <p:nvSpPr>
          <p:cNvPr id="473091"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609328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CEF31-4D4A-456E-B3C1-6E4EE034BF40}" type="slidenum">
              <a:rPr lang="en-US"/>
              <a:pPr/>
              <a:t>24</a:t>
            </a:fld>
            <a:endParaRPr lang="en-US"/>
          </a:p>
        </p:txBody>
      </p:sp>
      <p:sp>
        <p:nvSpPr>
          <p:cNvPr id="404482" name="Rectangle 2"/>
          <p:cNvSpPr>
            <a:spLocks noGrp="1" noRot="1" noChangeAspect="1" noChangeArrowheads="1" noTextEdit="1"/>
          </p:cNvSpPr>
          <p:nvPr>
            <p:ph type="sldImg"/>
          </p:nvPr>
        </p:nvSpPr>
        <p:spPr>
          <a:xfrm>
            <a:off x="915988" y="746125"/>
            <a:ext cx="4962525" cy="3722688"/>
          </a:xfrm>
          <a:ln/>
        </p:spPr>
      </p:sp>
      <p:sp>
        <p:nvSpPr>
          <p:cNvPr id="4044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9542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93D77-0F62-4CAB-B064-E565BBC02F76}" type="slidenum">
              <a:rPr lang="en-US"/>
              <a:pPr/>
              <a:t>25</a:t>
            </a:fld>
            <a:endParaRPr lang="en-US"/>
          </a:p>
        </p:txBody>
      </p:sp>
      <p:sp>
        <p:nvSpPr>
          <p:cNvPr id="475138" name="Rectangle 2"/>
          <p:cNvSpPr>
            <a:spLocks noGrp="1" noRot="1" noChangeAspect="1" noChangeArrowheads="1" noTextEdit="1"/>
          </p:cNvSpPr>
          <p:nvPr>
            <p:ph type="sldImg"/>
          </p:nvPr>
        </p:nvSpPr>
        <p:spPr>
          <a:xfrm>
            <a:off x="914400" y="746125"/>
            <a:ext cx="4965700" cy="3724275"/>
          </a:xfrm>
          <a:ln/>
        </p:spPr>
      </p:sp>
      <p:sp>
        <p:nvSpPr>
          <p:cNvPr id="475139"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1147577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737F1-5BD2-453B-9E23-8AF6EF227FE7}" type="slidenum">
              <a:rPr lang="en-US"/>
              <a:pPr/>
              <a:t>26</a:t>
            </a:fld>
            <a:endParaRPr lang="en-US"/>
          </a:p>
        </p:txBody>
      </p:sp>
      <p:sp>
        <p:nvSpPr>
          <p:cNvPr id="405506" name="Rectangle 2"/>
          <p:cNvSpPr>
            <a:spLocks noGrp="1" noRot="1" noChangeAspect="1" noChangeArrowheads="1" noTextEdit="1"/>
          </p:cNvSpPr>
          <p:nvPr>
            <p:ph type="sldImg"/>
          </p:nvPr>
        </p:nvSpPr>
        <p:spPr>
          <a:xfrm>
            <a:off x="915988" y="746125"/>
            <a:ext cx="4962525" cy="3722688"/>
          </a:xfrm>
          <a:ln/>
        </p:spPr>
      </p:sp>
      <p:sp>
        <p:nvSpPr>
          <p:cNvPr id="4055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68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04C13-1BDA-4337-A670-BD4A94244BE2}" type="slidenum">
              <a:rPr lang="en-US"/>
              <a:pPr/>
              <a:t>27</a:t>
            </a:fld>
            <a:endParaRPr lang="en-US"/>
          </a:p>
        </p:txBody>
      </p:sp>
      <p:sp>
        <p:nvSpPr>
          <p:cNvPr id="479234" name="Rectangle 2"/>
          <p:cNvSpPr>
            <a:spLocks noGrp="1" noRot="1" noChangeAspect="1" noChangeArrowheads="1" noTextEdit="1"/>
          </p:cNvSpPr>
          <p:nvPr>
            <p:ph type="sldImg"/>
          </p:nvPr>
        </p:nvSpPr>
        <p:spPr>
          <a:xfrm>
            <a:off x="914400" y="746125"/>
            <a:ext cx="4965700" cy="3724275"/>
          </a:xfrm>
          <a:ln/>
        </p:spPr>
      </p:sp>
      <p:sp>
        <p:nvSpPr>
          <p:cNvPr id="479235" name="Rectangle 3"/>
          <p:cNvSpPr>
            <a:spLocks noGrp="1" noChangeArrowheads="1"/>
          </p:cNvSpPr>
          <p:nvPr>
            <p:ph type="body" idx="1"/>
          </p:nvPr>
        </p:nvSpPr>
        <p:spPr>
          <a:xfrm>
            <a:off x="679147" y="4718456"/>
            <a:ext cx="5436207" cy="4467358"/>
          </a:xfrm>
        </p:spPr>
        <p:txBody>
          <a:bodyPr/>
          <a:lstStyle/>
          <a:p>
            <a:endParaRPr lang="de-DE" dirty="0"/>
          </a:p>
        </p:txBody>
      </p:sp>
    </p:spTree>
    <p:extLst>
      <p:ext uri="{BB962C8B-B14F-4D97-AF65-F5344CB8AC3E}">
        <p14:creationId xmlns:p14="http://schemas.microsoft.com/office/powerpoint/2010/main" val="118584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0DA87-4B28-456C-B8DC-ADB85A6A3490}" type="slidenum">
              <a:rPr lang="en-US"/>
              <a:pPr/>
              <a:t>28</a:t>
            </a:fld>
            <a:endParaRPr lang="en-US"/>
          </a:p>
        </p:txBody>
      </p:sp>
      <p:sp>
        <p:nvSpPr>
          <p:cNvPr id="410626" name="Rectangle 2"/>
          <p:cNvSpPr>
            <a:spLocks noGrp="1" noRot="1" noChangeAspect="1" noChangeArrowheads="1" noTextEdit="1"/>
          </p:cNvSpPr>
          <p:nvPr>
            <p:ph type="sldImg"/>
          </p:nvPr>
        </p:nvSpPr>
        <p:spPr>
          <a:xfrm>
            <a:off x="915988" y="746125"/>
            <a:ext cx="4962525" cy="3722688"/>
          </a:xfrm>
          <a:ln/>
        </p:spPr>
      </p:sp>
      <p:sp>
        <p:nvSpPr>
          <p:cNvPr id="4106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26964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84CD3-D541-442F-B014-6356C29368D7}" type="slidenum">
              <a:rPr lang="en-US"/>
              <a:pPr/>
              <a:t>29</a:t>
            </a:fld>
            <a:endParaRPr lang="en-US"/>
          </a:p>
        </p:txBody>
      </p:sp>
      <p:sp>
        <p:nvSpPr>
          <p:cNvPr id="1941506" name="Rectangle 2"/>
          <p:cNvSpPr>
            <a:spLocks noGrp="1" noRot="1" noChangeAspect="1" noChangeArrowheads="1" noTextEdit="1"/>
          </p:cNvSpPr>
          <p:nvPr>
            <p:ph type="sldImg"/>
          </p:nvPr>
        </p:nvSpPr>
        <p:spPr>
          <a:ln/>
        </p:spPr>
      </p:sp>
      <p:sp>
        <p:nvSpPr>
          <p:cNvPr id="1941507" name="Rectangle 3"/>
          <p:cNvSpPr>
            <a:spLocks noGrp="1" noChangeArrowheads="1"/>
          </p:cNvSpPr>
          <p:nvPr>
            <p:ph type="body" idx="1"/>
          </p:nvPr>
        </p:nvSpPr>
        <p:spPr/>
        <p:txBody>
          <a:bodyPr/>
          <a:lstStyle/>
          <a:p>
            <a:r>
              <a:rPr lang="de-CH" dirty="0" smtClean="0"/>
              <a:t>Der schwierigste Teil des</a:t>
            </a:r>
            <a:r>
              <a:rPr lang="de-CH" baseline="0" dirty="0" smtClean="0"/>
              <a:t> Entwerfens eines Softwaresystems ist das Entscheiden, was genau gebaut werden soll. Kein anderer Teil der konzeptuellen Arbeit ist so schwer wie das erstellen der detaillierten technischen Voraussetzungen mit allen Schnittstellen zu Menschen, Maschinen und anderen Softwaresystemen. Kein anderer Teil der Arbeit ist so schädlich für das resultierende System wenn er fehlerhaft durchgeführt wurde. Kein anderer Teil ist schwerer später korrigiert zu werden.</a:t>
            </a:r>
            <a:endParaRPr lang="en-US" dirty="0"/>
          </a:p>
        </p:txBody>
      </p:sp>
    </p:spTree>
    <p:extLst>
      <p:ext uri="{BB962C8B-B14F-4D97-AF65-F5344CB8AC3E}">
        <p14:creationId xmlns:p14="http://schemas.microsoft.com/office/powerpoint/2010/main" val="159691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483027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9A1C1-79AF-4139-A371-378BEFFC8DAD}" type="slidenum">
              <a:rPr lang="en-US"/>
              <a:pPr/>
              <a:t>30</a:t>
            </a:fld>
            <a:endParaRPr lang="en-US"/>
          </a:p>
        </p:txBody>
      </p:sp>
      <p:sp>
        <p:nvSpPr>
          <p:cNvPr id="1948674" name="Rectangle 2"/>
          <p:cNvSpPr>
            <a:spLocks noGrp="1" noRot="1" noChangeAspect="1" noChangeArrowheads="1" noTextEdit="1"/>
          </p:cNvSpPr>
          <p:nvPr>
            <p:ph type="sldImg"/>
          </p:nvPr>
        </p:nvSpPr>
        <p:spPr>
          <a:ln/>
        </p:spPr>
      </p:sp>
      <p:sp>
        <p:nvSpPr>
          <p:cNvPr id="1948675" name="Rectangle 3"/>
          <p:cNvSpPr>
            <a:spLocks noGrp="1" noChangeArrowheads="1"/>
          </p:cNvSpPr>
          <p:nvPr>
            <p:ph type="body" idx="1"/>
          </p:nvPr>
        </p:nvSpPr>
        <p:spPr/>
        <p:txBody>
          <a:bodyPr/>
          <a:lstStyle/>
          <a:p>
            <a:r>
              <a:rPr lang="de-CH" dirty="0" smtClean="0"/>
              <a:t>Sie </a:t>
            </a:r>
            <a:r>
              <a:rPr lang="de-CH" dirty="0" err="1" smtClean="0"/>
              <a:t>is</a:t>
            </a:r>
            <a:r>
              <a:rPr lang="de-CH" dirty="0" smtClean="0"/>
              <a:t> </a:t>
            </a:r>
            <a:r>
              <a:rPr lang="de-CH" dirty="0" err="1" smtClean="0"/>
              <a:t>always</a:t>
            </a:r>
            <a:r>
              <a:rPr lang="de-CH" baseline="0" dirty="0" smtClean="0"/>
              <a:t> </a:t>
            </a:r>
            <a:r>
              <a:rPr lang="de-CH" baseline="0" dirty="0" err="1" smtClean="0"/>
              <a:t>written</a:t>
            </a:r>
            <a:r>
              <a:rPr lang="de-CH" baseline="0" dirty="0" smtClean="0"/>
              <a:t> </a:t>
            </a:r>
            <a:r>
              <a:rPr lang="de-CH" baseline="0" dirty="0" err="1" smtClean="0"/>
              <a:t>with</a:t>
            </a:r>
            <a:r>
              <a:rPr lang="de-CH" baseline="0" dirty="0" smtClean="0"/>
              <a:t> a </a:t>
            </a:r>
            <a:r>
              <a:rPr lang="de-CH" baseline="0" dirty="0" err="1" smtClean="0"/>
              <a:t>capital</a:t>
            </a:r>
            <a:r>
              <a:rPr lang="de-CH" baseline="0" dirty="0" smtClean="0"/>
              <a:t>, </a:t>
            </a:r>
            <a:r>
              <a:rPr lang="de-CH" baseline="0" dirty="0" err="1" smtClean="0"/>
              <a:t>unless</a:t>
            </a:r>
            <a:r>
              <a:rPr lang="de-CH" baseline="0" dirty="0" smtClean="0"/>
              <a:t> </a:t>
            </a:r>
            <a:r>
              <a:rPr lang="de-CH" baseline="0" dirty="0" err="1" smtClean="0"/>
              <a:t>it</a:t>
            </a:r>
            <a:r>
              <a:rPr lang="de-CH" baseline="0" dirty="0" smtClean="0"/>
              <a:t> </a:t>
            </a:r>
            <a:r>
              <a:rPr lang="de-CH" baseline="0" dirty="0" err="1" smtClean="0"/>
              <a:t>denotes</a:t>
            </a:r>
            <a:r>
              <a:rPr lang="de-CH" baseline="0" dirty="0" smtClean="0"/>
              <a:t> </a:t>
            </a:r>
            <a:r>
              <a:rPr lang="de-CH" baseline="0" dirty="0" err="1" smtClean="0"/>
              <a:t>the</a:t>
            </a:r>
            <a:r>
              <a:rPr lang="de-CH" baseline="0" dirty="0" smtClean="0"/>
              <a:t> </a:t>
            </a:r>
            <a:r>
              <a:rPr lang="de-CH" baseline="0" dirty="0" err="1" smtClean="0"/>
              <a:t>third</a:t>
            </a:r>
            <a:r>
              <a:rPr lang="de-CH" baseline="0" dirty="0" smtClean="0"/>
              <a:t> </a:t>
            </a:r>
            <a:r>
              <a:rPr lang="de-CH" baseline="0" dirty="0" err="1" smtClean="0"/>
              <a:t>person</a:t>
            </a:r>
            <a:r>
              <a:rPr lang="de-CH" baseline="0" dirty="0" smtClean="0"/>
              <a:t> plural</a:t>
            </a:r>
            <a:endParaRPr lang="en-US" dirty="0"/>
          </a:p>
        </p:txBody>
      </p:sp>
    </p:spTree>
    <p:extLst>
      <p:ext uri="{BB962C8B-B14F-4D97-AF65-F5344CB8AC3E}">
        <p14:creationId xmlns:p14="http://schemas.microsoft.com/office/powerpoint/2010/main" val="160657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88E7D-80FD-471D-9DC4-092D64ED94D4}" type="slidenum">
              <a:rPr lang="en-US"/>
              <a:pPr/>
              <a:t>31</a:t>
            </a:fld>
            <a:endParaRPr lang="en-US"/>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9749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1ABD5-FBAB-40C4-BC3A-0F4009C0C058}" type="slidenum">
              <a:rPr lang="en-US"/>
              <a:pPr/>
              <a:t>32</a:t>
            </a:fld>
            <a:endParaRPr lang="en-US"/>
          </a:p>
        </p:txBody>
      </p:sp>
      <p:sp>
        <p:nvSpPr>
          <p:cNvPr id="2397186" name="Rectangle 2"/>
          <p:cNvSpPr>
            <a:spLocks noGrp="1" noRot="1" noChangeAspect="1" noChangeArrowheads="1" noTextEdit="1"/>
          </p:cNvSpPr>
          <p:nvPr>
            <p:ph type="sldImg"/>
          </p:nvPr>
        </p:nvSpPr>
        <p:spPr>
          <a:ln/>
        </p:spPr>
      </p:sp>
      <p:sp>
        <p:nvSpPr>
          <p:cNvPr id="2397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3327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566B4-8BBC-4CCF-9C24-9E183CE5D4FA}" type="slidenum">
              <a:rPr lang="en-US"/>
              <a:pPr/>
              <a:t>33</a:t>
            </a:fld>
            <a:endParaRPr lang="en-US"/>
          </a:p>
        </p:txBody>
      </p:sp>
      <p:sp>
        <p:nvSpPr>
          <p:cNvPr id="1955842" name="Rectangle 2"/>
          <p:cNvSpPr>
            <a:spLocks noGrp="1" noRot="1" noChangeAspect="1" noChangeArrowheads="1" noTextEdit="1"/>
          </p:cNvSpPr>
          <p:nvPr>
            <p:ph type="sldImg"/>
          </p:nvPr>
        </p:nvSpPr>
        <p:spPr>
          <a:ln/>
        </p:spPr>
      </p:sp>
      <p:sp>
        <p:nvSpPr>
          <p:cNvPr id="195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1808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748C2-BACF-4F25-9D8A-22D9118AAC63}" type="slidenum">
              <a:rPr lang="en-US"/>
              <a:pPr/>
              <a:t>34</a:t>
            </a:fld>
            <a:endParaRPr lang="en-US"/>
          </a:p>
        </p:txBody>
      </p:sp>
      <p:sp>
        <p:nvSpPr>
          <p:cNvPr id="2627586" name="Rectangle 2"/>
          <p:cNvSpPr>
            <a:spLocks noGrp="1" noRot="1" noChangeAspect="1" noChangeArrowheads="1" noTextEdit="1"/>
          </p:cNvSpPr>
          <p:nvPr>
            <p:ph type="sldImg"/>
          </p:nvPr>
        </p:nvSpPr>
        <p:spPr>
          <a:ln/>
        </p:spPr>
      </p:sp>
      <p:sp>
        <p:nvSpPr>
          <p:cNvPr id="2627587" name="Rectangle 3"/>
          <p:cNvSpPr>
            <a:spLocks noGrp="1" noChangeArrowheads="1"/>
          </p:cNvSpPr>
          <p:nvPr>
            <p:ph type="body" idx="1"/>
          </p:nvPr>
        </p:nvSpPr>
        <p:spPr/>
        <p:txBody>
          <a:bodyPr/>
          <a:lstStyle/>
          <a:p>
            <a:r>
              <a:rPr lang="de-CH" dirty="0" smtClean="0"/>
              <a:t>Der</a:t>
            </a:r>
            <a:r>
              <a:rPr lang="de-CH" baseline="0" dirty="0" smtClean="0"/>
              <a:t> BTM soll Statusmittelungen innerhalb von regelmässigen Intervallen von nicht mehr als 60 Sekunden zur Verfügung stellen.</a:t>
            </a:r>
            <a:endParaRPr lang="en-US" dirty="0"/>
          </a:p>
        </p:txBody>
      </p:sp>
    </p:spTree>
    <p:extLst>
      <p:ext uri="{BB962C8B-B14F-4D97-AF65-F5344CB8AC3E}">
        <p14:creationId xmlns:p14="http://schemas.microsoft.com/office/powerpoint/2010/main" val="2802085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748C2-BACF-4F25-9D8A-22D9118AAC63}" type="slidenum">
              <a:rPr lang="en-US"/>
              <a:pPr/>
              <a:t>35</a:t>
            </a:fld>
            <a:endParaRPr lang="en-US"/>
          </a:p>
        </p:txBody>
      </p:sp>
      <p:sp>
        <p:nvSpPr>
          <p:cNvPr id="2627586" name="Rectangle 2"/>
          <p:cNvSpPr>
            <a:spLocks noGrp="1" noRot="1" noChangeAspect="1" noChangeArrowheads="1" noTextEdit="1"/>
          </p:cNvSpPr>
          <p:nvPr>
            <p:ph type="sldImg"/>
          </p:nvPr>
        </p:nvSpPr>
        <p:spPr>
          <a:ln/>
        </p:spPr>
      </p:sp>
      <p:sp>
        <p:nvSpPr>
          <p:cNvPr id="2627587" name="Rectangle 3"/>
          <p:cNvSpPr>
            <a:spLocks noGrp="1" noChangeArrowheads="1"/>
          </p:cNvSpPr>
          <p:nvPr>
            <p:ph type="body" idx="1"/>
          </p:nvPr>
        </p:nvSpPr>
        <p:spPr/>
        <p:txBody>
          <a:bodyPr/>
          <a:lstStyle/>
          <a:p>
            <a:r>
              <a:rPr lang="de-CH" dirty="0" err="1" smtClean="0"/>
              <a:t>Shall</a:t>
            </a:r>
            <a:r>
              <a:rPr lang="de-CH" dirty="0" smtClean="0"/>
              <a:t> </a:t>
            </a:r>
            <a:r>
              <a:rPr lang="de-CH" dirty="0" err="1" smtClean="0"/>
              <a:t>should</a:t>
            </a:r>
            <a:r>
              <a:rPr lang="de-CH" dirty="0" smtClean="0"/>
              <a:t> </a:t>
            </a:r>
            <a:r>
              <a:rPr lang="de-CH" dirty="0" err="1" smtClean="0"/>
              <a:t>be</a:t>
            </a:r>
            <a:r>
              <a:rPr lang="de-CH" dirty="0" smtClean="0"/>
              <a:t> </a:t>
            </a:r>
            <a:r>
              <a:rPr lang="de-CH" dirty="0" err="1" smtClean="0"/>
              <a:t>translated</a:t>
            </a:r>
            <a:r>
              <a:rPr lang="de-CH" dirty="0" smtClean="0"/>
              <a:t> </a:t>
            </a:r>
            <a:r>
              <a:rPr lang="de-CH" dirty="0" err="1" smtClean="0"/>
              <a:t>to</a:t>
            </a:r>
            <a:r>
              <a:rPr lang="de-CH" dirty="0" smtClean="0"/>
              <a:t> «soll»,</a:t>
            </a:r>
            <a:r>
              <a:rPr lang="de-CH" baseline="0" dirty="0" smtClean="0"/>
              <a:t> not «wird»</a:t>
            </a:r>
            <a:endParaRPr lang="en-US" dirty="0"/>
          </a:p>
        </p:txBody>
      </p:sp>
    </p:spTree>
    <p:extLst>
      <p:ext uri="{BB962C8B-B14F-4D97-AF65-F5344CB8AC3E}">
        <p14:creationId xmlns:p14="http://schemas.microsoft.com/office/powerpoint/2010/main" val="1581793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493-F1D0-4594-B08C-4CEF1B9196CF}" type="slidenum">
              <a:rPr lang="en-US"/>
              <a:pPr/>
              <a:t>36</a:t>
            </a:fld>
            <a:endParaRPr lang="en-US"/>
          </a:p>
        </p:txBody>
      </p:sp>
      <p:sp>
        <p:nvSpPr>
          <p:cNvPr id="2629634" name="Rectangle 2"/>
          <p:cNvSpPr>
            <a:spLocks noGrp="1" noRot="1" noChangeAspect="1" noChangeArrowheads="1" noTextEdit="1"/>
          </p:cNvSpPr>
          <p:nvPr>
            <p:ph type="sldImg"/>
          </p:nvPr>
        </p:nvSpPr>
        <p:spPr>
          <a:ln/>
        </p:spPr>
      </p:sp>
      <p:sp>
        <p:nvSpPr>
          <p:cNvPr id="262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4102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CB6E-F8F6-4048-86BE-B73F954ECAC5}" type="slidenum">
              <a:rPr lang="en-US"/>
              <a:pPr/>
              <a:t>37</a:t>
            </a:fld>
            <a:endParaRPr lang="en-US"/>
          </a:p>
        </p:txBody>
      </p:sp>
      <p:sp>
        <p:nvSpPr>
          <p:cNvPr id="2631682" name="Rectangle 2"/>
          <p:cNvSpPr>
            <a:spLocks noGrp="1" noRot="1" noChangeAspect="1" noChangeArrowheads="1" noTextEdit="1"/>
          </p:cNvSpPr>
          <p:nvPr>
            <p:ph type="sldImg"/>
          </p:nvPr>
        </p:nvSpPr>
        <p:spPr>
          <a:ln/>
        </p:spPr>
      </p:sp>
      <p:sp>
        <p:nvSpPr>
          <p:cNvPr id="263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151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CB6E-F8F6-4048-86BE-B73F954ECAC5}" type="slidenum">
              <a:rPr lang="en-US"/>
              <a:pPr/>
              <a:t>38</a:t>
            </a:fld>
            <a:endParaRPr lang="en-US"/>
          </a:p>
        </p:txBody>
      </p:sp>
      <p:sp>
        <p:nvSpPr>
          <p:cNvPr id="2631682" name="Rectangle 2"/>
          <p:cNvSpPr>
            <a:spLocks noGrp="1" noRot="1" noChangeAspect="1" noChangeArrowheads="1" noTextEdit="1"/>
          </p:cNvSpPr>
          <p:nvPr>
            <p:ph type="sldImg"/>
          </p:nvPr>
        </p:nvSpPr>
        <p:spPr>
          <a:ln/>
        </p:spPr>
      </p:sp>
      <p:sp>
        <p:nvSpPr>
          <p:cNvPr id="263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91003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3E8E3-EB2E-43E5-ABE9-580CAA949DA0}" type="slidenum">
              <a:rPr lang="en-US"/>
              <a:pPr/>
              <a:t>39</a:t>
            </a:fld>
            <a:endParaRPr lang="en-US"/>
          </a:p>
        </p:txBody>
      </p:sp>
      <p:sp>
        <p:nvSpPr>
          <p:cNvPr id="2110466" name="Rectangle 2"/>
          <p:cNvSpPr>
            <a:spLocks noGrp="1" noRot="1" noChangeAspect="1" noChangeArrowheads="1" noTextEdit="1"/>
          </p:cNvSpPr>
          <p:nvPr>
            <p:ph type="sldImg"/>
          </p:nvPr>
        </p:nvSpPr>
        <p:spPr>
          <a:ln/>
        </p:spPr>
      </p:sp>
      <p:sp>
        <p:nvSpPr>
          <p:cNvPr id="211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632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81A27-27AB-4D1F-A9A7-96E1E3C6610D}" type="slidenum">
              <a:rPr lang="en-US"/>
              <a:pPr/>
              <a:t>4</a:t>
            </a:fld>
            <a:endParaRPr lang="en-US"/>
          </a:p>
        </p:txBody>
      </p:sp>
      <p:sp>
        <p:nvSpPr>
          <p:cNvPr id="460802" name="Rectangle 2"/>
          <p:cNvSpPr>
            <a:spLocks noGrp="1" noRot="1" noChangeAspect="1" noChangeArrowheads="1" noTextEdit="1"/>
          </p:cNvSpPr>
          <p:nvPr>
            <p:ph type="sldImg"/>
          </p:nvPr>
        </p:nvSpPr>
        <p:spPr>
          <a:xfrm>
            <a:off x="917575" y="747713"/>
            <a:ext cx="4960938" cy="3722687"/>
          </a:xfrm>
          <a:ln/>
        </p:spPr>
      </p:sp>
      <p:sp>
        <p:nvSpPr>
          <p:cNvPr id="460803" name="Rectangle 3"/>
          <p:cNvSpPr>
            <a:spLocks noGrp="1" noChangeArrowheads="1"/>
          </p:cNvSpPr>
          <p:nvPr>
            <p:ph type="body" idx="1"/>
          </p:nvPr>
        </p:nvSpPr>
        <p:spPr>
          <a:xfrm>
            <a:off x="679147" y="4718456"/>
            <a:ext cx="5436207" cy="4465817"/>
          </a:xfrm>
        </p:spPr>
        <p:txBody>
          <a:bodyPr/>
          <a:lstStyle/>
          <a:p>
            <a:endParaRPr lang="de-DE"/>
          </a:p>
        </p:txBody>
      </p:sp>
    </p:spTree>
    <p:extLst>
      <p:ext uri="{BB962C8B-B14F-4D97-AF65-F5344CB8AC3E}">
        <p14:creationId xmlns:p14="http://schemas.microsoft.com/office/powerpoint/2010/main" val="2722105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86B3B-294A-47C2-AA9E-858849558F05}" type="slidenum">
              <a:rPr lang="en-US"/>
              <a:pPr/>
              <a:t>40</a:t>
            </a:fld>
            <a:endParaRPr lang="en-US"/>
          </a:p>
        </p:txBody>
      </p:sp>
      <p:sp>
        <p:nvSpPr>
          <p:cNvPr id="2204674" name="Rectangle 2"/>
          <p:cNvSpPr>
            <a:spLocks noGrp="1" noRot="1" noChangeAspect="1" noChangeArrowheads="1" noTextEdit="1"/>
          </p:cNvSpPr>
          <p:nvPr>
            <p:ph type="sldImg"/>
          </p:nvPr>
        </p:nvSpPr>
        <p:spPr>
          <a:ln/>
        </p:spPr>
      </p:sp>
      <p:sp>
        <p:nvSpPr>
          <p:cNvPr id="2204675" name="Rectangle 3"/>
          <p:cNvSpPr>
            <a:spLocks noGrp="1" noChangeArrowheads="1"/>
          </p:cNvSpPr>
          <p:nvPr>
            <p:ph type="body" idx="1"/>
          </p:nvPr>
        </p:nvSpPr>
        <p:spPr/>
        <p:txBody>
          <a:bodyPr/>
          <a:lstStyle/>
          <a:p>
            <a:r>
              <a:rPr lang="en-US" dirty="0" err="1" smtClean="0"/>
              <a:t>Flachheit</a:t>
            </a:r>
            <a:r>
              <a:rPr lang="en-US" dirty="0" smtClean="0"/>
              <a:t>, </a:t>
            </a:r>
            <a:r>
              <a:rPr lang="en-US" dirty="0" err="1" smtClean="0"/>
              <a:t>Platitüde</a:t>
            </a:r>
            <a:endParaRPr lang="en-US" dirty="0"/>
          </a:p>
        </p:txBody>
      </p:sp>
    </p:spTree>
    <p:extLst>
      <p:ext uri="{BB962C8B-B14F-4D97-AF65-F5344CB8AC3E}">
        <p14:creationId xmlns:p14="http://schemas.microsoft.com/office/powerpoint/2010/main" val="1549511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2337D-0252-4D7E-A00E-32B3AB2FAEDB}" type="slidenum">
              <a:rPr lang="en-US"/>
              <a:pPr/>
              <a:t>41</a:t>
            </a:fld>
            <a:endParaRPr lang="en-US"/>
          </a:p>
        </p:txBody>
      </p:sp>
      <p:sp>
        <p:nvSpPr>
          <p:cNvPr id="2157570" name="Rectangle 2"/>
          <p:cNvSpPr>
            <a:spLocks noGrp="1" noRot="1" noChangeAspect="1" noChangeArrowheads="1" noTextEdit="1"/>
          </p:cNvSpPr>
          <p:nvPr>
            <p:ph type="sldImg"/>
          </p:nvPr>
        </p:nvSpPr>
        <p:spPr>
          <a:ln/>
        </p:spPr>
      </p:sp>
      <p:sp>
        <p:nvSpPr>
          <p:cNvPr id="215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285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82EA-3919-46F1-A49F-4F87D52A878F}" type="slidenum">
              <a:rPr lang="en-US"/>
              <a:pPr/>
              <a:t>42</a:t>
            </a:fld>
            <a:endParaRPr lang="en-US"/>
          </a:p>
        </p:txBody>
      </p:sp>
      <p:sp>
        <p:nvSpPr>
          <p:cNvPr id="2165762" name="Rectangle 2"/>
          <p:cNvSpPr>
            <a:spLocks noGrp="1" noRot="1" noChangeAspect="1" noChangeArrowheads="1" noTextEdit="1"/>
          </p:cNvSpPr>
          <p:nvPr>
            <p:ph type="sldImg"/>
          </p:nvPr>
        </p:nvSpPr>
        <p:spPr>
          <a:ln/>
        </p:spPr>
      </p:sp>
      <p:sp>
        <p:nvSpPr>
          <p:cNvPr id="2165763" name="Rectangle 3"/>
          <p:cNvSpPr>
            <a:spLocks noGrp="1" noChangeArrowheads="1"/>
          </p:cNvSpPr>
          <p:nvPr>
            <p:ph type="body" idx="1"/>
          </p:nvPr>
        </p:nvSpPr>
        <p:spPr/>
        <p:txBody>
          <a:bodyPr/>
          <a:lstStyle/>
          <a:p>
            <a:r>
              <a:rPr lang="en-US" dirty="0" err="1" smtClean="0"/>
              <a:t>Hypothesen</a:t>
            </a:r>
            <a:r>
              <a:rPr lang="en-US" baseline="0" dirty="0" smtClean="0"/>
              <a:t> </a:t>
            </a:r>
            <a:r>
              <a:rPr lang="en-US" baseline="0" smtClean="0"/>
              <a:t>und Abh</a:t>
            </a:r>
            <a:endParaRPr lang="en-US" dirty="0"/>
          </a:p>
        </p:txBody>
      </p:sp>
    </p:spTree>
    <p:extLst>
      <p:ext uri="{BB962C8B-B14F-4D97-AF65-F5344CB8AC3E}">
        <p14:creationId xmlns:p14="http://schemas.microsoft.com/office/powerpoint/2010/main" val="3193224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AA378-51B8-45CB-8E66-67116A724070}" type="slidenum">
              <a:rPr lang="en-US"/>
              <a:pPr/>
              <a:t>43</a:t>
            </a:fld>
            <a:endParaRPr lang="en-US"/>
          </a:p>
        </p:txBody>
      </p:sp>
      <p:sp>
        <p:nvSpPr>
          <p:cNvPr id="2212866" name="Rectangle 2"/>
          <p:cNvSpPr>
            <a:spLocks noGrp="1" noRot="1" noChangeAspect="1" noChangeArrowheads="1" noTextEdit="1"/>
          </p:cNvSpPr>
          <p:nvPr>
            <p:ph type="sldImg"/>
          </p:nvPr>
        </p:nvSpPr>
        <p:spPr>
          <a:ln/>
        </p:spPr>
      </p:sp>
      <p:sp>
        <p:nvSpPr>
          <p:cNvPr id="221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2971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AA378-51B8-45CB-8E66-67116A724070}" type="slidenum">
              <a:rPr lang="en-US"/>
              <a:pPr/>
              <a:t>44</a:t>
            </a:fld>
            <a:endParaRPr lang="en-US"/>
          </a:p>
        </p:txBody>
      </p:sp>
      <p:sp>
        <p:nvSpPr>
          <p:cNvPr id="2212866" name="Rectangle 2"/>
          <p:cNvSpPr>
            <a:spLocks noGrp="1" noRot="1" noChangeAspect="1" noChangeArrowheads="1" noTextEdit="1"/>
          </p:cNvSpPr>
          <p:nvPr>
            <p:ph type="sldImg"/>
          </p:nvPr>
        </p:nvSpPr>
        <p:spPr>
          <a:ln/>
        </p:spPr>
      </p:sp>
      <p:sp>
        <p:nvSpPr>
          <p:cNvPr id="221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2762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32CAC-AFB7-494C-972F-45DC099EBCBB}" type="slidenum">
              <a:rPr lang="en-US"/>
              <a:pPr/>
              <a:t>45</a:t>
            </a:fld>
            <a:endParaRPr lang="en-US"/>
          </a:p>
        </p:txBody>
      </p:sp>
      <p:sp>
        <p:nvSpPr>
          <p:cNvPr id="2227202" name="Rectangle 2"/>
          <p:cNvSpPr>
            <a:spLocks noGrp="1" noRot="1" noChangeAspect="1" noChangeArrowheads="1" noTextEdit="1"/>
          </p:cNvSpPr>
          <p:nvPr>
            <p:ph type="sldImg"/>
          </p:nvPr>
        </p:nvSpPr>
        <p:spPr>
          <a:ln/>
        </p:spPr>
      </p:sp>
      <p:sp>
        <p:nvSpPr>
          <p:cNvPr id="2227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0126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4C9FD-7073-4273-97D2-DD66A83D4356}" type="slidenum">
              <a:rPr lang="en-US"/>
              <a:pPr/>
              <a:t>46</a:t>
            </a:fld>
            <a:endParaRPr lang="en-US"/>
          </a:p>
        </p:txBody>
      </p:sp>
      <p:sp>
        <p:nvSpPr>
          <p:cNvPr id="411650" name="Rectangle 2"/>
          <p:cNvSpPr>
            <a:spLocks noGrp="1" noRot="1" noChangeAspect="1" noChangeArrowheads="1" noTextEdit="1"/>
          </p:cNvSpPr>
          <p:nvPr>
            <p:ph type="sldImg"/>
          </p:nvPr>
        </p:nvSpPr>
        <p:spPr>
          <a:xfrm>
            <a:off x="915988" y="746125"/>
            <a:ext cx="4962525" cy="3722688"/>
          </a:xfrm>
          <a:ln/>
        </p:spPr>
      </p:sp>
      <p:sp>
        <p:nvSpPr>
          <p:cNvPr id="411651"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802251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F6B72-0EA9-4D8B-AD6F-D8992115D43D}" type="slidenum">
              <a:rPr lang="en-US"/>
              <a:pPr/>
              <a:t>47</a:t>
            </a:fld>
            <a:endParaRPr lang="en-US"/>
          </a:p>
        </p:txBody>
      </p:sp>
      <p:sp>
        <p:nvSpPr>
          <p:cNvPr id="412674" name="Rectangle 2"/>
          <p:cNvSpPr>
            <a:spLocks noGrp="1" noRot="1" noChangeAspect="1" noChangeArrowheads="1" noTextEdit="1"/>
          </p:cNvSpPr>
          <p:nvPr>
            <p:ph type="sldImg"/>
          </p:nvPr>
        </p:nvSpPr>
        <p:spPr>
          <a:xfrm>
            <a:off x="915988" y="746125"/>
            <a:ext cx="4962525" cy="3722688"/>
          </a:xfrm>
          <a:ln/>
        </p:spPr>
      </p:sp>
      <p:sp>
        <p:nvSpPr>
          <p:cNvPr id="4126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74593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24FF0-CC2F-4CF6-9A26-4C83018F8079}" type="slidenum">
              <a:rPr lang="en-US"/>
              <a:pPr/>
              <a:t>48</a:t>
            </a:fld>
            <a:endParaRPr lang="en-US"/>
          </a:p>
        </p:txBody>
      </p:sp>
      <p:sp>
        <p:nvSpPr>
          <p:cNvPr id="513026" name="Rectangle 2"/>
          <p:cNvSpPr>
            <a:spLocks noGrp="1" noRot="1" noChangeAspect="1" noChangeArrowheads="1" noTextEdit="1"/>
          </p:cNvSpPr>
          <p:nvPr>
            <p:ph type="sldImg"/>
          </p:nvPr>
        </p:nvSpPr>
        <p:spPr>
          <a:xfrm>
            <a:off x="915988" y="746125"/>
            <a:ext cx="4965700" cy="3724275"/>
          </a:xfrm>
          <a:ln/>
        </p:spPr>
      </p:sp>
      <p:sp>
        <p:nvSpPr>
          <p:cNvPr id="513027" name="Rectangle 3"/>
          <p:cNvSpPr>
            <a:spLocks noGrp="1" noChangeArrowheads="1"/>
          </p:cNvSpPr>
          <p:nvPr>
            <p:ph type="body" idx="1"/>
          </p:nvPr>
        </p:nvSpPr>
        <p:spPr>
          <a:xfrm>
            <a:off x="679147" y="4718456"/>
            <a:ext cx="5436207" cy="4467358"/>
          </a:xfrm>
        </p:spPr>
        <p:txBody>
          <a:bodyPr/>
          <a:lstStyle/>
          <a:p>
            <a:endParaRPr lang="fr-FR" dirty="0"/>
          </a:p>
        </p:txBody>
      </p:sp>
    </p:spTree>
    <p:extLst>
      <p:ext uri="{BB962C8B-B14F-4D97-AF65-F5344CB8AC3E}">
        <p14:creationId xmlns:p14="http://schemas.microsoft.com/office/powerpoint/2010/main" val="3505752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B605A-0856-476F-A89A-2FE455153CB9}" type="slidenum">
              <a:rPr lang="en-US"/>
              <a:pPr/>
              <a:t>49</a:t>
            </a:fld>
            <a:endParaRPr lang="en-US"/>
          </a:p>
        </p:txBody>
      </p:sp>
      <p:sp>
        <p:nvSpPr>
          <p:cNvPr id="515074" name="Rectangle 2"/>
          <p:cNvSpPr>
            <a:spLocks noGrp="1" noRot="1" noChangeAspect="1" noChangeArrowheads="1" noTextEdit="1"/>
          </p:cNvSpPr>
          <p:nvPr>
            <p:ph type="sldImg"/>
          </p:nvPr>
        </p:nvSpPr>
        <p:spPr>
          <a:xfrm>
            <a:off x="914400" y="746125"/>
            <a:ext cx="4965700" cy="3724275"/>
          </a:xfrm>
          <a:ln/>
        </p:spPr>
      </p:sp>
      <p:sp>
        <p:nvSpPr>
          <p:cNvPr id="515075"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228616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2A8EC-68A3-4C19-B737-2509B18CF5C8}" type="slidenum">
              <a:rPr lang="en-US"/>
              <a:pPr/>
              <a:t>5</a:t>
            </a:fld>
            <a:endParaRPr lang="en-US"/>
          </a:p>
        </p:txBody>
      </p:sp>
      <p:sp>
        <p:nvSpPr>
          <p:cNvPr id="264194" name="Rectangle 2"/>
          <p:cNvSpPr>
            <a:spLocks noGrp="1" noRot="1" noChangeAspect="1" noChangeArrowheads="1" noTextEdit="1"/>
          </p:cNvSpPr>
          <p:nvPr>
            <p:ph type="sldImg"/>
          </p:nvPr>
        </p:nvSpPr>
        <p:spPr>
          <a:xfrm>
            <a:off x="915988" y="746125"/>
            <a:ext cx="4962525" cy="3722688"/>
          </a:xfrm>
          <a:ln/>
        </p:spPr>
      </p:sp>
      <p:sp>
        <p:nvSpPr>
          <p:cNvPr id="2641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13035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79AB4-FC08-4034-81BA-A5302F99DE3F}" type="slidenum">
              <a:rPr lang="en-US"/>
              <a:pPr/>
              <a:t>50</a:t>
            </a:fld>
            <a:endParaRPr lang="en-US"/>
          </a:p>
        </p:txBody>
      </p:sp>
      <p:sp>
        <p:nvSpPr>
          <p:cNvPr id="517122" name="Rectangle 2"/>
          <p:cNvSpPr>
            <a:spLocks noGrp="1" noRot="1" noChangeAspect="1" noChangeArrowheads="1" noTextEdit="1"/>
          </p:cNvSpPr>
          <p:nvPr>
            <p:ph type="sldImg"/>
          </p:nvPr>
        </p:nvSpPr>
        <p:spPr>
          <a:xfrm>
            <a:off x="914400" y="746125"/>
            <a:ext cx="4965700" cy="3724275"/>
          </a:xfrm>
          <a:ln/>
        </p:spPr>
      </p:sp>
      <p:sp>
        <p:nvSpPr>
          <p:cNvPr id="517123"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647335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92AED-FE7B-413A-B7EB-15B4727B04BD}" type="slidenum">
              <a:rPr lang="en-US"/>
              <a:pPr/>
              <a:t>51</a:t>
            </a:fld>
            <a:endParaRPr lang="en-US"/>
          </a:p>
        </p:txBody>
      </p:sp>
      <p:sp>
        <p:nvSpPr>
          <p:cNvPr id="519170" name="Rectangle 2"/>
          <p:cNvSpPr>
            <a:spLocks noGrp="1" noRot="1" noChangeAspect="1" noChangeArrowheads="1" noTextEdit="1"/>
          </p:cNvSpPr>
          <p:nvPr>
            <p:ph type="sldImg"/>
          </p:nvPr>
        </p:nvSpPr>
        <p:spPr>
          <a:xfrm>
            <a:off x="915988" y="746125"/>
            <a:ext cx="4965700" cy="3724275"/>
          </a:xfrm>
          <a:ln/>
        </p:spPr>
      </p:sp>
      <p:sp>
        <p:nvSpPr>
          <p:cNvPr id="519171"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133204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F029D-3452-4DEB-B5FD-EA96F14DB8B1}" type="slidenum">
              <a:rPr lang="en-US"/>
              <a:pPr/>
              <a:t>52</a:t>
            </a:fld>
            <a:endParaRPr lang="en-US"/>
          </a:p>
        </p:txBody>
      </p:sp>
      <p:sp>
        <p:nvSpPr>
          <p:cNvPr id="521218" name="Rectangle 2"/>
          <p:cNvSpPr>
            <a:spLocks noGrp="1" noRot="1" noChangeAspect="1" noChangeArrowheads="1" noTextEdit="1"/>
          </p:cNvSpPr>
          <p:nvPr>
            <p:ph type="sldImg"/>
          </p:nvPr>
        </p:nvSpPr>
        <p:spPr>
          <a:xfrm>
            <a:off x="914400" y="746125"/>
            <a:ext cx="4965700" cy="3724275"/>
          </a:xfrm>
          <a:ln/>
        </p:spPr>
      </p:sp>
      <p:sp>
        <p:nvSpPr>
          <p:cNvPr id="521219" name="Rectangle 3"/>
          <p:cNvSpPr>
            <a:spLocks noGrp="1" noChangeArrowheads="1"/>
          </p:cNvSpPr>
          <p:nvPr>
            <p:ph type="body" idx="1"/>
          </p:nvPr>
        </p:nvSpPr>
        <p:spPr>
          <a:xfrm>
            <a:off x="679147" y="4718456"/>
            <a:ext cx="5436207" cy="4467358"/>
          </a:xfrm>
        </p:spPr>
        <p:txBody>
          <a:bodyPr/>
          <a:lstStyle/>
          <a:p>
            <a:endParaRPr lang="de-DE" dirty="0"/>
          </a:p>
        </p:txBody>
      </p:sp>
    </p:spTree>
    <p:extLst>
      <p:ext uri="{BB962C8B-B14F-4D97-AF65-F5344CB8AC3E}">
        <p14:creationId xmlns:p14="http://schemas.microsoft.com/office/powerpoint/2010/main" val="981630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1EA65-9595-4DDA-8798-BEAF7751471F}" type="slidenum">
              <a:rPr lang="en-US"/>
              <a:pPr/>
              <a:t>53</a:t>
            </a:fld>
            <a:endParaRPr lang="en-US"/>
          </a:p>
        </p:txBody>
      </p:sp>
      <p:sp>
        <p:nvSpPr>
          <p:cNvPr id="523266" name="Rectangle 2"/>
          <p:cNvSpPr>
            <a:spLocks noGrp="1" noRot="1" noChangeAspect="1" noChangeArrowheads="1" noTextEdit="1"/>
          </p:cNvSpPr>
          <p:nvPr>
            <p:ph type="sldImg"/>
          </p:nvPr>
        </p:nvSpPr>
        <p:spPr>
          <a:xfrm>
            <a:off x="914400" y="746125"/>
            <a:ext cx="4965700" cy="3724275"/>
          </a:xfrm>
          <a:ln/>
        </p:spPr>
      </p:sp>
      <p:sp>
        <p:nvSpPr>
          <p:cNvPr id="523267"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2491197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92305-66D3-4547-92B6-370212640E9E}" type="slidenum">
              <a:rPr lang="en-US"/>
              <a:pPr/>
              <a:t>54</a:t>
            </a:fld>
            <a:endParaRPr lang="en-US"/>
          </a:p>
        </p:txBody>
      </p:sp>
      <p:sp>
        <p:nvSpPr>
          <p:cNvPr id="414722" name="Rectangle 2"/>
          <p:cNvSpPr>
            <a:spLocks noGrp="1" noRot="1" noChangeAspect="1" noChangeArrowheads="1" noTextEdit="1"/>
          </p:cNvSpPr>
          <p:nvPr>
            <p:ph type="sldImg"/>
          </p:nvPr>
        </p:nvSpPr>
        <p:spPr>
          <a:xfrm>
            <a:off x="915988" y="746125"/>
            <a:ext cx="4962525" cy="3722688"/>
          </a:xfrm>
          <a:ln/>
        </p:spPr>
      </p:sp>
      <p:sp>
        <p:nvSpPr>
          <p:cNvPr id="41472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261936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3578D-5FB2-4B8D-89BF-393CB2CB239A}" type="slidenum">
              <a:rPr lang="en-US"/>
              <a:pPr/>
              <a:t>55</a:t>
            </a:fld>
            <a:endParaRPr lang="en-US"/>
          </a:p>
        </p:txBody>
      </p:sp>
      <p:sp>
        <p:nvSpPr>
          <p:cNvPr id="491522" name="Rectangle 2"/>
          <p:cNvSpPr>
            <a:spLocks noGrp="1" noRot="1" noChangeAspect="1" noChangeArrowheads="1" noTextEdit="1"/>
          </p:cNvSpPr>
          <p:nvPr>
            <p:ph type="sldImg"/>
          </p:nvPr>
        </p:nvSpPr>
        <p:spPr>
          <a:xfrm>
            <a:off x="915988" y="746125"/>
            <a:ext cx="4962525" cy="3722688"/>
          </a:xfrm>
          <a:ln/>
        </p:spPr>
      </p:sp>
      <p:sp>
        <p:nvSpPr>
          <p:cNvPr id="4915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754705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CB97-3B18-4F3B-A0BA-BD9CD1D07F34}" type="slidenum">
              <a:rPr lang="en-US"/>
              <a:pPr/>
              <a:t>56</a:t>
            </a:fld>
            <a:endParaRPr lang="en-US"/>
          </a:p>
        </p:txBody>
      </p:sp>
      <p:sp>
        <p:nvSpPr>
          <p:cNvPr id="417794" name="Rectangle 2"/>
          <p:cNvSpPr>
            <a:spLocks noGrp="1" noRot="1" noChangeAspect="1" noChangeArrowheads="1" noTextEdit="1"/>
          </p:cNvSpPr>
          <p:nvPr>
            <p:ph type="sldImg"/>
          </p:nvPr>
        </p:nvSpPr>
        <p:spPr>
          <a:xfrm>
            <a:off x="915988" y="746125"/>
            <a:ext cx="4962525" cy="3722688"/>
          </a:xfrm>
          <a:ln/>
        </p:spPr>
      </p:sp>
      <p:sp>
        <p:nvSpPr>
          <p:cNvPr id="4177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107767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598C1-8FBB-4D35-BDA9-913AE3D0B43B}" type="slidenum">
              <a:rPr lang="en-US"/>
              <a:pPr/>
              <a:t>57</a:t>
            </a:fld>
            <a:endParaRPr lang="en-US"/>
          </a:p>
        </p:txBody>
      </p:sp>
      <p:sp>
        <p:nvSpPr>
          <p:cNvPr id="529410" name="Rectangle 2"/>
          <p:cNvSpPr>
            <a:spLocks noGrp="1" noRot="1" noChangeAspect="1" noChangeArrowheads="1" noTextEdit="1"/>
          </p:cNvSpPr>
          <p:nvPr>
            <p:ph type="sldImg"/>
          </p:nvPr>
        </p:nvSpPr>
        <p:spPr>
          <a:xfrm>
            <a:off x="914400" y="746125"/>
            <a:ext cx="4965700" cy="3724275"/>
          </a:xfrm>
          <a:ln/>
        </p:spPr>
      </p:sp>
      <p:sp>
        <p:nvSpPr>
          <p:cNvPr id="529411"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557817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06B88-D34B-441E-8462-5D7FEF9468BA}" type="slidenum">
              <a:rPr lang="en-US"/>
              <a:pPr/>
              <a:t>58</a:t>
            </a:fld>
            <a:endParaRPr lang="en-US"/>
          </a:p>
        </p:txBody>
      </p:sp>
      <p:sp>
        <p:nvSpPr>
          <p:cNvPr id="419842" name="Rectangle 2"/>
          <p:cNvSpPr>
            <a:spLocks noGrp="1" noRot="1" noChangeAspect="1" noChangeArrowheads="1" noTextEdit="1"/>
          </p:cNvSpPr>
          <p:nvPr>
            <p:ph type="sldImg"/>
          </p:nvPr>
        </p:nvSpPr>
        <p:spPr>
          <a:xfrm>
            <a:off x="915988" y="746125"/>
            <a:ext cx="4962525" cy="3722688"/>
          </a:xfrm>
          <a:ln/>
        </p:spPr>
      </p:sp>
      <p:sp>
        <p:nvSpPr>
          <p:cNvPr id="41984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4555872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2D3CD-B933-41E4-8AF3-C3F689B3F044}" type="slidenum">
              <a:rPr lang="en-US"/>
              <a:pPr/>
              <a:t>59</a:t>
            </a:fld>
            <a:endParaRPr lang="en-US"/>
          </a:p>
        </p:txBody>
      </p:sp>
      <p:sp>
        <p:nvSpPr>
          <p:cNvPr id="533506" name="Rectangle 2"/>
          <p:cNvSpPr>
            <a:spLocks noGrp="1" noRot="1" noChangeAspect="1" noChangeArrowheads="1" noTextEdit="1"/>
          </p:cNvSpPr>
          <p:nvPr>
            <p:ph type="sldImg"/>
          </p:nvPr>
        </p:nvSpPr>
        <p:spPr>
          <a:xfrm>
            <a:off x="915988" y="746125"/>
            <a:ext cx="4965700" cy="3724275"/>
          </a:xfrm>
          <a:ln/>
        </p:spPr>
      </p:sp>
      <p:sp>
        <p:nvSpPr>
          <p:cNvPr id="533507"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406553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9FB88-9C6C-48E9-9FF9-51653443A1D3}" type="slidenum">
              <a:rPr lang="en-US"/>
              <a:pPr/>
              <a:t>6</a:t>
            </a:fld>
            <a:endParaRPr lang="en-US"/>
          </a:p>
        </p:txBody>
      </p:sp>
      <p:sp>
        <p:nvSpPr>
          <p:cNvPr id="409602" name="Rectangle 2"/>
          <p:cNvSpPr>
            <a:spLocks noGrp="1" noRot="1" noChangeAspect="1" noChangeArrowheads="1" noTextEdit="1"/>
          </p:cNvSpPr>
          <p:nvPr>
            <p:ph type="sldImg"/>
          </p:nvPr>
        </p:nvSpPr>
        <p:spPr>
          <a:xfrm>
            <a:off x="915988" y="746125"/>
            <a:ext cx="4962525" cy="3722688"/>
          </a:xfrm>
          <a:ln/>
        </p:spPr>
      </p:sp>
      <p:sp>
        <p:nvSpPr>
          <p:cNvPr id="40960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774824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AFFD6-A071-4EEF-A43D-0B3017F5E085}" type="slidenum">
              <a:rPr lang="en-US"/>
              <a:pPr/>
              <a:t>60</a:t>
            </a:fld>
            <a:endParaRPr lang="en-US"/>
          </a:p>
        </p:txBody>
      </p:sp>
      <p:sp>
        <p:nvSpPr>
          <p:cNvPr id="547842" name="Rectangle 2"/>
          <p:cNvSpPr>
            <a:spLocks noGrp="1" noRot="1" noChangeAspect="1" noChangeArrowheads="1" noTextEdit="1"/>
          </p:cNvSpPr>
          <p:nvPr>
            <p:ph type="sldImg"/>
          </p:nvPr>
        </p:nvSpPr>
        <p:spPr>
          <a:xfrm>
            <a:off x="914400" y="746125"/>
            <a:ext cx="4965700" cy="3724275"/>
          </a:xfrm>
          <a:ln/>
        </p:spPr>
      </p:sp>
      <p:sp>
        <p:nvSpPr>
          <p:cNvPr id="547843" name="Rectangle 3"/>
          <p:cNvSpPr>
            <a:spLocks noGrp="1" noChangeArrowheads="1"/>
          </p:cNvSpPr>
          <p:nvPr>
            <p:ph type="body" idx="1"/>
          </p:nvPr>
        </p:nvSpPr>
        <p:spPr>
          <a:xfrm>
            <a:off x="679147" y="4718456"/>
            <a:ext cx="5436207" cy="4467358"/>
          </a:xfrm>
        </p:spPr>
        <p:txBody>
          <a:bodyPr/>
          <a:lstStyle/>
          <a:p>
            <a:endParaRPr lang="de-DE"/>
          </a:p>
        </p:txBody>
      </p:sp>
    </p:spTree>
    <p:extLst>
      <p:ext uri="{BB962C8B-B14F-4D97-AF65-F5344CB8AC3E}">
        <p14:creationId xmlns:p14="http://schemas.microsoft.com/office/powerpoint/2010/main" val="334456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65807-1A85-4BA2-B083-E2C31F390D4A}" type="slidenum">
              <a:rPr lang="en-US"/>
              <a:pPr/>
              <a:t>61</a:t>
            </a:fld>
            <a:endParaRPr lang="en-US"/>
          </a:p>
        </p:txBody>
      </p:sp>
      <p:sp>
        <p:nvSpPr>
          <p:cNvPr id="427010" name="Rectangle 2"/>
          <p:cNvSpPr>
            <a:spLocks noGrp="1" noRot="1" noChangeAspect="1" noChangeArrowheads="1" noTextEdit="1"/>
          </p:cNvSpPr>
          <p:nvPr>
            <p:ph type="sldImg"/>
          </p:nvPr>
        </p:nvSpPr>
        <p:spPr>
          <a:xfrm>
            <a:off x="915988" y="746125"/>
            <a:ext cx="4962525" cy="3722688"/>
          </a:xfrm>
          <a:ln/>
        </p:spPr>
      </p:sp>
      <p:sp>
        <p:nvSpPr>
          <p:cNvPr id="4270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19475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17E71-CF17-4D0E-A740-29045E9678B3}" type="slidenum">
              <a:rPr lang="en-US"/>
              <a:pPr/>
              <a:t>62</a:t>
            </a:fld>
            <a:endParaRPr lang="en-US"/>
          </a:p>
        </p:txBody>
      </p:sp>
      <p:sp>
        <p:nvSpPr>
          <p:cNvPr id="541698" name="Rectangle 2"/>
          <p:cNvSpPr>
            <a:spLocks noGrp="1" noRot="1" noChangeAspect="1" noChangeArrowheads="1" noTextEdit="1"/>
          </p:cNvSpPr>
          <p:nvPr>
            <p:ph type="sldImg"/>
          </p:nvPr>
        </p:nvSpPr>
        <p:spPr>
          <a:xfrm>
            <a:off x="915988" y="746125"/>
            <a:ext cx="4965700" cy="3724275"/>
          </a:xfrm>
          <a:ln/>
        </p:spPr>
      </p:sp>
      <p:sp>
        <p:nvSpPr>
          <p:cNvPr id="541699"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438112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DCC64-E991-4361-9CF4-A88C10CA0D14}" type="slidenum">
              <a:rPr lang="en-US"/>
              <a:pPr/>
              <a:t>63</a:t>
            </a:fld>
            <a:endParaRPr lang="en-US"/>
          </a:p>
        </p:txBody>
      </p:sp>
      <p:sp>
        <p:nvSpPr>
          <p:cNvPr id="537602" name="Rectangle 2"/>
          <p:cNvSpPr>
            <a:spLocks noGrp="1" noRot="1" noChangeAspect="1" noChangeArrowheads="1" noTextEdit="1"/>
          </p:cNvSpPr>
          <p:nvPr>
            <p:ph type="sldImg"/>
          </p:nvPr>
        </p:nvSpPr>
        <p:spPr>
          <a:xfrm>
            <a:off x="915988" y="746125"/>
            <a:ext cx="4965700" cy="3724275"/>
          </a:xfrm>
          <a:ln/>
        </p:spPr>
      </p:sp>
      <p:sp>
        <p:nvSpPr>
          <p:cNvPr id="537603"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1059891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B02EB-63B5-45F7-94F9-B6D6692D8464}" type="slidenum">
              <a:rPr lang="en-US"/>
              <a:pPr/>
              <a:t>64</a:t>
            </a:fld>
            <a:endParaRPr lang="en-US"/>
          </a:p>
        </p:txBody>
      </p:sp>
      <p:sp>
        <p:nvSpPr>
          <p:cNvPr id="539650" name="Rectangle 2"/>
          <p:cNvSpPr>
            <a:spLocks noGrp="1" noRot="1" noChangeAspect="1" noChangeArrowheads="1" noTextEdit="1"/>
          </p:cNvSpPr>
          <p:nvPr>
            <p:ph type="sldImg"/>
          </p:nvPr>
        </p:nvSpPr>
        <p:spPr>
          <a:xfrm>
            <a:off x="915988" y="746125"/>
            <a:ext cx="4965700" cy="3724275"/>
          </a:xfrm>
          <a:ln/>
        </p:spPr>
      </p:sp>
      <p:sp>
        <p:nvSpPr>
          <p:cNvPr id="539651" name="Rectangle 3"/>
          <p:cNvSpPr>
            <a:spLocks noGrp="1" noChangeArrowheads="1"/>
          </p:cNvSpPr>
          <p:nvPr>
            <p:ph type="body" idx="1"/>
          </p:nvPr>
        </p:nvSpPr>
        <p:spPr>
          <a:xfrm>
            <a:off x="679147" y="4718456"/>
            <a:ext cx="5436207" cy="4467358"/>
          </a:xfrm>
        </p:spPr>
        <p:txBody>
          <a:bodyPr/>
          <a:lstStyle/>
          <a:p>
            <a:endParaRPr lang="fr-FR"/>
          </a:p>
        </p:txBody>
      </p:sp>
    </p:spTree>
    <p:extLst>
      <p:ext uri="{BB962C8B-B14F-4D97-AF65-F5344CB8AC3E}">
        <p14:creationId xmlns:p14="http://schemas.microsoft.com/office/powerpoint/2010/main" val="4061063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7AA47-3C95-4812-9FC6-E1613D298639}" type="slidenum">
              <a:rPr lang="en-US"/>
              <a:pPr/>
              <a:t>65</a:t>
            </a:fld>
            <a:endParaRPr lang="en-US"/>
          </a:p>
        </p:txBody>
      </p:sp>
      <p:sp>
        <p:nvSpPr>
          <p:cNvPr id="543746" name="Rectangle 2"/>
          <p:cNvSpPr>
            <a:spLocks noGrp="1" noRot="1" noChangeAspect="1" noChangeArrowheads="1" noTextEdit="1"/>
          </p:cNvSpPr>
          <p:nvPr>
            <p:ph type="sldImg"/>
          </p:nvPr>
        </p:nvSpPr>
        <p:spPr>
          <a:xfrm>
            <a:off x="915988" y="746125"/>
            <a:ext cx="4965700" cy="3724275"/>
          </a:xfrm>
          <a:ln/>
        </p:spPr>
      </p:sp>
      <p:sp>
        <p:nvSpPr>
          <p:cNvPr id="543747" name="Rectangle 3"/>
          <p:cNvSpPr>
            <a:spLocks noGrp="1" noChangeArrowheads="1"/>
          </p:cNvSpPr>
          <p:nvPr>
            <p:ph type="body" idx="1"/>
          </p:nvPr>
        </p:nvSpPr>
        <p:spPr>
          <a:xfrm>
            <a:off x="679147" y="4718456"/>
            <a:ext cx="5436207" cy="4467358"/>
          </a:xfrm>
        </p:spPr>
        <p:txBody>
          <a:bodyPr/>
          <a:lstStyle/>
          <a:p>
            <a:endParaRPr lang="fr-FR" dirty="0"/>
          </a:p>
        </p:txBody>
      </p:sp>
    </p:spTree>
    <p:extLst>
      <p:ext uri="{BB962C8B-B14F-4D97-AF65-F5344CB8AC3E}">
        <p14:creationId xmlns:p14="http://schemas.microsoft.com/office/powerpoint/2010/main" val="17031203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23936-D599-4E45-831D-3101DA69F8D0}" type="slidenum">
              <a:rPr lang="en-US"/>
              <a:pPr/>
              <a:t>66</a:t>
            </a:fld>
            <a:endParaRPr lang="en-US"/>
          </a:p>
        </p:txBody>
      </p:sp>
      <p:sp>
        <p:nvSpPr>
          <p:cNvPr id="549890" name="Rectangle 2"/>
          <p:cNvSpPr>
            <a:spLocks noGrp="1" noRot="1" noChangeAspect="1" noChangeArrowheads="1" noTextEdit="1"/>
          </p:cNvSpPr>
          <p:nvPr>
            <p:ph type="sldImg"/>
          </p:nvPr>
        </p:nvSpPr>
        <p:spPr>
          <a:xfrm>
            <a:off x="915988" y="746125"/>
            <a:ext cx="4962525" cy="3722688"/>
          </a:xfrm>
          <a:ln/>
        </p:spPr>
      </p:sp>
      <p:sp>
        <p:nvSpPr>
          <p:cNvPr id="5498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06785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CB18C-D901-4B7D-99D6-DD8D077FB475}" type="slidenum">
              <a:rPr lang="en-US"/>
              <a:pPr/>
              <a:t>67</a:t>
            </a:fld>
            <a:endParaRPr lang="en-US"/>
          </a:p>
        </p:txBody>
      </p:sp>
      <p:sp>
        <p:nvSpPr>
          <p:cNvPr id="556034" name="Rectangle 2"/>
          <p:cNvSpPr>
            <a:spLocks noGrp="1" noRot="1" noChangeAspect="1" noChangeArrowheads="1" noTextEdit="1"/>
          </p:cNvSpPr>
          <p:nvPr>
            <p:ph type="sldImg"/>
          </p:nvPr>
        </p:nvSpPr>
        <p:spPr>
          <a:xfrm>
            <a:off x="915988" y="746125"/>
            <a:ext cx="4962525" cy="3722688"/>
          </a:xfrm>
          <a:ln/>
        </p:spPr>
      </p:sp>
      <p:sp>
        <p:nvSpPr>
          <p:cNvPr id="5560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3029684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40077-8BD6-45BD-9985-A4BE5B504669}" type="slidenum">
              <a:rPr lang="en-US"/>
              <a:pPr/>
              <a:t>68</a:t>
            </a:fld>
            <a:endParaRPr lang="en-US"/>
          </a:p>
        </p:txBody>
      </p:sp>
      <p:sp>
        <p:nvSpPr>
          <p:cNvPr id="432130" name="Rectangle 2"/>
          <p:cNvSpPr>
            <a:spLocks noGrp="1" noRot="1" noChangeAspect="1" noChangeArrowheads="1" noTextEdit="1"/>
          </p:cNvSpPr>
          <p:nvPr>
            <p:ph type="sldImg"/>
          </p:nvPr>
        </p:nvSpPr>
        <p:spPr>
          <a:xfrm>
            <a:off x="915988" y="746125"/>
            <a:ext cx="4962525" cy="3722688"/>
          </a:xfrm>
          <a:ln/>
        </p:spPr>
      </p:sp>
      <p:sp>
        <p:nvSpPr>
          <p:cNvPr id="432131"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869120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5610D-D683-413B-911E-9C9D4748104C}" type="slidenum">
              <a:rPr lang="en-US"/>
              <a:pPr/>
              <a:t>69</a:t>
            </a:fld>
            <a:endParaRPr lang="en-US"/>
          </a:p>
        </p:txBody>
      </p:sp>
      <p:sp>
        <p:nvSpPr>
          <p:cNvPr id="433154" name="Rectangle 2"/>
          <p:cNvSpPr>
            <a:spLocks noGrp="1" noRot="1" noChangeAspect="1" noChangeArrowheads="1" noTextEdit="1"/>
          </p:cNvSpPr>
          <p:nvPr>
            <p:ph type="sldImg"/>
          </p:nvPr>
        </p:nvSpPr>
        <p:spPr>
          <a:xfrm>
            <a:off x="915988" y="746125"/>
            <a:ext cx="4962525" cy="3722688"/>
          </a:xfrm>
          <a:ln/>
        </p:spPr>
      </p:sp>
      <p:sp>
        <p:nvSpPr>
          <p:cNvPr id="433155"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1582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24FF0-CC2F-4CF6-9A26-4C83018F8079}" type="slidenum">
              <a:rPr lang="en-US"/>
              <a:pPr/>
              <a:t>7</a:t>
            </a:fld>
            <a:endParaRPr lang="en-US"/>
          </a:p>
        </p:txBody>
      </p:sp>
      <p:sp>
        <p:nvSpPr>
          <p:cNvPr id="513026" name="Rectangle 2"/>
          <p:cNvSpPr>
            <a:spLocks noGrp="1" noRot="1" noChangeAspect="1" noChangeArrowheads="1" noTextEdit="1"/>
          </p:cNvSpPr>
          <p:nvPr>
            <p:ph type="sldImg"/>
          </p:nvPr>
        </p:nvSpPr>
        <p:spPr>
          <a:xfrm>
            <a:off x="915988" y="746125"/>
            <a:ext cx="4965700" cy="3724275"/>
          </a:xfrm>
          <a:ln/>
        </p:spPr>
      </p:sp>
      <p:sp>
        <p:nvSpPr>
          <p:cNvPr id="513027" name="Rectangle 3"/>
          <p:cNvSpPr>
            <a:spLocks noGrp="1" noChangeArrowheads="1"/>
          </p:cNvSpPr>
          <p:nvPr>
            <p:ph type="body" idx="1"/>
          </p:nvPr>
        </p:nvSpPr>
        <p:spPr>
          <a:xfrm>
            <a:off x="679147" y="4718456"/>
            <a:ext cx="5436207" cy="4467358"/>
          </a:xfrm>
        </p:spPr>
        <p:txBody>
          <a:bodyPr/>
          <a:lstStyle/>
          <a:p>
            <a:endParaRPr lang="fr-FR" dirty="0"/>
          </a:p>
        </p:txBody>
      </p:sp>
    </p:spTree>
    <p:extLst>
      <p:ext uri="{BB962C8B-B14F-4D97-AF65-F5344CB8AC3E}">
        <p14:creationId xmlns:p14="http://schemas.microsoft.com/office/powerpoint/2010/main" val="1561639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8F147-C58A-42FD-BF21-79F13251E573}" type="slidenum">
              <a:rPr lang="en-US"/>
              <a:pPr/>
              <a:t>70</a:t>
            </a:fld>
            <a:endParaRPr lang="en-US"/>
          </a:p>
        </p:txBody>
      </p:sp>
      <p:sp>
        <p:nvSpPr>
          <p:cNvPr id="434178" name="Rectangle 2"/>
          <p:cNvSpPr>
            <a:spLocks noGrp="1" noRot="1" noChangeAspect="1" noChangeArrowheads="1" noTextEdit="1"/>
          </p:cNvSpPr>
          <p:nvPr>
            <p:ph type="sldImg"/>
          </p:nvPr>
        </p:nvSpPr>
        <p:spPr>
          <a:xfrm>
            <a:off x="915988" y="746125"/>
            <a:ext cx="4962525" cy="3722688"/>
          </a:xfrm>
          <a:ln/>
        </p:spPr>
      </p:sp>
      <p:sp>
        <p:nvSpPr>
          <p:cNvPr id="4341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5753320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A38A-F710-44C0-B69C-5380D4459B04}" type="slidenum">
              <a:rPr lang="en-US"/>
              <a:pPr/>
              <a:t>72</a:t>
            </a:fld>
            <a:endParaRPr lang="en-US"/>
          </a:p>
        </p:txBody>
      </p:sp>
    </p:spTree>
    <p:extLst>
      <p:ext uri="{BB962C8B-B14F-4D97-AF65-F5344CB8AC3E}">
        <p14:creationId xmlns:p14="http://schemas.microsoft.com/office/powerpoint/2010/main" val="7551683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A38A-F710-44C0-B69C-5380D4459B04}" type="slidenum">
              <a:rPr lang="en-US"/>
              <a:pPr/>
              <a:t>73</a:t>
            </a:fld>
            <a:endParaRPr lang="en-US"/>
          </a:p>
        </p:txBody>
      </p:sp>
    </p:spTree>
    <p:extLst>
      <p:ext uri="{BB962C8B-B14F-4D97-AF65-F5344CB8AC3E}">
        <p14:creationId xmlns:p14="http://schemas.microsoft.com/office/powerpoint/2010/main" val="2029462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6BB56-512B-49C4-B5F1-CF1BBA1CF445}" type="slidenum">
              <a:rPr lang="en-US"/>
              <a:pPr/>
              <a:t>74</a:t>
            </a:fld>
            <a:endParaRPr lang="en-US"/>
          </a:p>
        </p:txBody>
      </p:sp>
      <p:sp>
        <p:nvSpPr>
          <p:cNvPr id="435202" name="Rectangle 2"/>
          <p:cNvSpPr>
            <a:spLocks noGrp="1" noRot="1" noChangeAspect="1" noChangeArrowheads="1" noTextEdit="1"/>
          </p:cNvSpPr>
          <p:nvPr>
            <p:ph type="sldImg"/>
          </p:nvPr>
        </p:nvSpPr>
        <p:spPr>
          <a:xfrm>
            <a:off x="915988" y="746125"/>
            <a:ext cx="4962525" cy="3722688"/>
          </a:xfrm>
          <a:ln/>
        </p:spPr>
      </p:sp>
      <p:sp>
        <p:nvSpPr>
          <p:cNvPr id="43520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57762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1FD2E-CD6E-4E36-80F8-D6D38133519C}" type="slidenum">
              <a:rPr lang="en-US"/>
              <a:pPr/>
              <a:t>75</a:t>
            </a:fld>
            <a:endParaRPr lang="en-US"/>
          </a:p>
        </p:txBody>
      </p:sp>
      <p:sp>
        <p:nvSpPr>
          <p:cNvPr id="436226" name="Rectangle 2"/>
          <p:cNvSpPr>
            <a:spLocks noGrp="1" noRot="1" noChangeAspect="1" noChangeArrowheads="1" noTextEdit="1"/>
          </p:cNvSpPr>
          <p:nvPr>
            <p:ph type="sldImg"/>
          </p:nvPr>
        </p:nvSpPr>
        <p:spPr>
          <a:xfrm>
            <a:off x="915988" y="746125"/>
            <a:ext cx="4962525" cy="3722688"/>
          </a:xfrm>
          <a:ln/>
        </p:spPr>
      </p:sp>
      <p:sp>
        <p:nvSpPr>
          <p:cNvPr id="436227"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291652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20C7E-3724-4EF6-AE94-2C25031DB5C2}" type="slidenum">
              <a:rPr lang="en-US"/>
              <a:pPr/>
              <a:t>76</a:t>
            </a:fld>
            <a:endParaRPr lang="en-US"/>
          </a:p>
        </p:txBody>
      </p:sp>
      <p:sp>
        <p:nvSpPr>
          <p:cNvPr id="437250" name="Rectangle 2"/>
          <p:cNvSpPr>
            <a:spLocks noGrp="1" noRot="1" noChangeAspect="1" noChangeArrowheads="1" noTextEdit="1"/>
          </p:cNvSpPr>
          <p:nvPr>
            <p:ph type="sldImg"/>
          </p:nvPr>
        </p:nvSpPr>
        <p:spPr>
          <a:xfrm>
            <a:off x="915988" y="746125"/>
            <a:ext cx="4962525" cy="3722688"/>
          </a:xfrm>
          <a:ln/>
        </p:spPr>
      </p:sp>
      <p:sp>
        <p:nvSpPr>
          <p:cNvPr id="437251" name="Rectangle 3"/>
          <p:cNvSpPr>
            <a:spLocks noGrp="1" noChangeArrowheads="1"/>
          </p:cNvSpPr>
          <p:nvPr>
            <p:ph type="body" idx="1"/>
          </p:nvPr>
        </p:nvSpPr>
        <p:spPr/>
        <p:txBody>
          <a:bodyPr/>
          <a:lstStyle/>
          <a:p>
            <a:r>
              <a:rPr lang="de-DE" dirty="0" smtClean="0"/>
              <a:t>vorhersagen</a:t>
            </a:r>
            <a:endParaRPr lang="de-DE" dirty="0"/>
          </a:p>
        </p:txBody>
      </p:sp>
    </p:spTree>
    <p:extLst>
      <p:ext uri="{BB962C8B-B14F-4D97-AF65-F5344CB8AC3E}">
        <p14:creationId xmlns:p14="http://schemas.microsoft.com/office/powerpoint/2010/main" val="20364277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4E347-D9C6-44B4-93F4-3A5526B9176E}" type="slidenum">
              <a:rPr lang="en-US"/>
              <a:pPr/>
              <a:t>77</a:t>
            </a:fld>
            <a:endParaRPr lang="en-US"/>
          </a:p>
        </p:txBody>
      </p:sp>
      <p:sp>
        <p:nvSpPr>
          <p:cNvPr id="438274" name="Rectangle 2"/>
          <p:cNvSpPr>
            <a:spLocks noGrp="1" noRot="1" noChangeAspect="1" noChangeArrowheads="1" noTextEdit="1"/>
          </p:cNvSpPr>
          <p:nvPr>
            <p:ph type="sldImg"/>
          </p:nvPr>
        </p:nvSpPr>
        <p:spPr>
          <a:xfrm>
            <a:off x="915988" y="746125"/>
            <a:ext cx="4962525" cy="3722688"/>
          </a:xfrm>
          <a:ln/>
        </p:spPr>
      </p:sp>
      <p:sp>
        <p:nvSpPr>
          <p:cNvPr id="438275"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627767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0255D-F650-4EF0-93C3-A27F6102E955}" type="slidenum">
              <a:rPr lang="en-US"/>
              <a:pPr/>
              <a:t>78</a:t>
            </a:fld>
            <a:endParaRPr lang="en-US"/>
          </a:p>
        </p:txBody>
      </p:sp>
      <p:sp>
        <p:nvSpPr>
          <p:cNvPr id="439298" name="Rectangle 2"/>
          <p:cNvSpPr>
            <a:spLocks noGrp="1" noRot="1" noChangeAspect="1" noChangeArrowheads="1" noTextEdit="1"/>
          </p:cNvSpPr>
          <p:nvPr>
            <p:ph type="sldImg"/>
          </p:nvPr>
        </p:nvSpPr>
        <p:spPr>
          <a:xfrm>
            <a:off x="915988" y="746125"/>
            <a:ext cx="4962525" cy="3722688"/>
          </a:xfrm>
          <a:ln/>
        </p:spPr>
      </p:sp>
      <p:sp>
        <p:nvSpPr>
          <p:cNvPr id="4392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7013735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F6C3E-F223-46DF-8BC7-B4A169D53C74}" type="slidenum">
              <a:rPr lang="en-US"/>
              <a:pPr/>
              <a:t>79</a:t>
            </a:fld>
            <a:endParaRPr lang="en-US"/>
          </a:p>
        </p:txBody>
      </p:sp>
      <p:sp>
        <p:nvSpPr>
          <p:cNvPr id="440322" name="Rectangle 2"/>
          <p:cNvSpPr>
            <a:spLocks noGrp="1" noRot="1" noChangeAspect="1" noChangeArrowheads="1" noTextEdit="1"/>
          </p:cNvSpPr>
          <p:nvPr>
            <p:ph type="sldImg"/>
          </p:nvPr>
        </p:nvSpPr>
        <p:spPr>
          <a:xfrm>
            <a:off x="915988" y="746125"/>
            <a:ext cx="4962525" cy="3722688"/>
          </a:xfrm>
          <a:ln/>
        </p:spPr>
      </p:sp>
      <p:sp>
        <p:nvSpPr>
          <p:cNvPr id="44032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2307893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26E2B-56C1-45CD-B662-3A312C5A9F2C}" type="slidenum">
              <a:rPr lang="en-US"/>
              <a:pPr/>
              <a:t>80</a:t>
            </a:fld>
            <a:endParaRPr lang="en-US"/>
          </a:p>
        </p:txBody>
      </p:sp>
      <p:sp>
        <p:nvSpPr>
          <p:cNvPr id="441346" name="Rectangle 2"/>
          <p:cNvSpPr>
            <a:spLocks noGrp="1" noRot="1" noChangeAspect="1" noChangeArrowheads="1" noTextEdit="1"/>
          </p:cNvSpPr>
          <p:nvPr>
            <p:ph type="sldImg"/>
          </p:nvPr>
        </p:nvSpPr>
        <p:spPr>
          <a:xfrm>
            <a:off x="915988" y="746125"/>
            <a:ext cx="4962525" cy="3722688"/>
          </a:xfrm>
          <a:ln/>
        </p:spPr>
      </p:sp>
      <p:sp>
        <p:nvSpPr>
          <p:cNvPr id="4413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36214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23936-D599-4E45-831D-3101DA69F8D0}" type="slidenum">
              <a:rPr lang="en-US"/>
              <a:pPr/>
              <a:t>8</a:t>
            </a:fld>
            <a:endParaRPr lang="en-US"/>
          </a:p>
        </p:txBody>
      </p:sp>
      <p:sp>
        <p:nvSpPr>
          <p:cNvPr id="549890" name="Rectangle 2"/>
          <p:cNvSpPr>
            <a:spLocks noGrp="1" noRot="1" noChangeAspect="1" noChangeArrowheads="1" noTextEdit="1"/>
          </p:cNvSpPr>
          <p:nvPr>
            <p:ph type="sldImg"/>
          </p:nvPr>
        </p:nvSpPr>
        <p:spPr>
          <a:xfrm>
            <a:off x="915988" y="746125"/>
            <a:ext cx="4962525" cy="3722688"/>
          </a:xfrm>
          <a:ln/>
        </p:spPr>
      </p:sp>
      <p:sp>
        <p:nvSpPr>
          <p:cNvPr id="5498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540414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3248A-E10E-42AF-B017-DB437332EB93}" type="slidenum">
              <a:rPr lang="en-US"/>
              <a:pPr/>
              <a:t>81</a:t>
            </a:fld>
            <a:endParaRPr lang="en-US"/>
          </a:p>
        </p:txBody>
      </p:sp>
      <p:sp>
        <p:nvSpPr>
          <p:cNvPr id="442370" name="Rectangle 2"/>
          <p:cNvSpPr>
            <a:spLocks noGrp="1" noRot="1" noChangeAspect="1" noChangeArrowheads="1" noTextEdit="1"/>
          </p:cNvSpPr>
          <p:nvPr>
            <p:ph type="sldImg"/>
          </p:nvPr>
        </p:nvSpPr>
        <p:spPr>
          <a:xfrm>
            <a:off x="915988" y="746125"/>
            <a:ext cx="4962525" cy="3722688"/>
          </a:xfrm>
          <a:ln/>
        </p:spPr>
      </p:sp>
      <p:sp>
        <p:nvSpPr>
          <p:cNvPr id="4423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585802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351-A66A-47C7-B5BD-E12C750E00F6}" type="slidenum">
              <a:rPr lang="en-US"/>
              <a:pPr/>
              <a:t>82</a:t>
            </a:fld>
            <a:endParaRPr lang="en-US"/>
          </a:p>
        </p:txBody>
      </p:sp>
      <p:sp>
        <p:nvSpPr>
          <p:cNvPr id="443394" name="Rectangle 2"/>
          <p:cNvSpPr>
            <a:spLocks noGrp="1" noRot="1" noChangeAspect="1" noChangeArrowheads="1" noTextEdit="1"/>
          </p:cNvSpPr>
          <p:nvPr>
            <p:ph type="sldImg"/>
          </p:nvPr>
        </p:nvSpPr>
        <p:spPr>
          <a:xfrm>
            <a:off x="915988" y="746125"/>
            <a:ext cx="4962525" cy="3722688"/>
          </a:xfrm>
          <a:ln/>
        </p:spPr>
      </p:sp>
      <p:sp>
        <p:nvSpPr>
          <p:cNvPr id="443395" name="Rectangle 3"/>
          <p:cNvSpPr>
            <a:spLocks noGrp="1" noChangeArrowheads="1"/>
          </p:cNvSpPr>
          <p:nvPr>
            <p:ph type="body" idx="1"/>
          </p:nvPr>
        </p:nvSpPr>
        <p:spPr/>
        <p:txBody>
          <a:bodyPr/>
          <a:lstStyle/>
          <a:p>
            <a:r>
              <a:rPr lang="de-DE" dirty="0" smtClean="0"/>
              <a:t>Spalte</a:t>
            </a:r>
          </a:p>
          <a:p>
            <a:r>
              <a:rPr lang="de-DE" dirty="0" smtClean="0"/>
              <a:t>weiterlaufen</a:t>
            </a:r>
            <a:endParaRPr lang="de-DE" dirty="0"/>
          </a:p>
        </p:txBody>
      </p:sp>
    </p:spTree>
    <p:extLst>
      <p:ext uri="{BB962C8B-B14F-4D97-AF65-F5344CB8AC3E}">
        <p14:creationId xmlns:p14="http://schemas.microsoft.com/office/powerpoint/2010/main" val="27192003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B1D53-EEDA-4F52-8D28-ECD7E6270C94}" type="slidenum">
              <a:rPr lang="en-US"/>
              <a:pPr/>
              <a:t>83</a:t>
            </a:fld>
            <a:endParaRPr lang="en-US"/>
          </a:p>
        </p:txBody>
      </p:sp>
      <p:sp>
        <p:nvSpPr>
          <p:cNvPr id="444418" name="Rectangle 2"/>
          <p:cNvSpPr>
            <a:spLocks noGrp="1" noRot="1" noChangeAspect="1" noChangeArrowheads="1" noTextEdit="1"/>
          </p:cNvSpPr>
          <p:nvPr>
            <p:ph type="sldImg"/>
          </p:nvPr>
        </p:nvSpPr>
        <p:spPr>
          <a:xfrm>
            <a:off x="915988" y="746125"/>
            <a:ext cx="4962525" cy="3722688"/>
          </a:xfrm>
          <a:ln/>
        </p:spPr>
      </p:sp>
      <p:sp>
        <p:nvSpPr>
          <p:cNvPr id="4444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0300333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9790-8791-4A21-89E2-FD70B530D2B6}" type="slidenum">
              <a:rPr lang="en-US"/>
              <a:pPr/>
              <a:t>84</a:t>
            </a:fld>
            <a:endParaRPr lang="en-US"/>
          </a:p>
        </p:txBody>
      </p:sp>
      <p:sp>
        <p:nvSpPr>
          <p:cNvPr id="445442" name="Rectangle 2"/>
          <p:cNvSpPr>
            <a:spLocks noGrp="1" noRot="1" noChangeAspect="1" noChangeArrowheads="1" noTextEdit="1"/>
          </p:cNvSpPr>
          <p:nvPr>
            <p:ph type="sldImg"/>
          </p:nvPr>
        </p:nvSpPr>
        <p:spPr>
          <a:xfrm>
            <a:off x="915988" y="746125"/>
            <a:ext cx="4962525" cy="3722688"/>
          </a:xfrm>
          <a:ln/>
        </p:spPr>
      </p:sp>
      <p:sp>
        <p:nvSpPr>
          <p:cNvPr id="4454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708481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F9DF6-7628-4760-A4A4-54BA1EBD22FC}" type="slidenum">
              <a:rPr lang="en-US"/>
              <a:pPr/>
              <a:t>85</a:t>
            </a:fld>
            <a:endParaRPr lang="en-US"/>
          </a:p>
        </p:txBody>
      </p:sp>
      <p:sp>
        <p:nvSpPr>
          <p:cNvPr id="446466" name="Rectangle 2"/>
          <p:cNvSpPr>
            <a:spLocks noGrp="1" noRot="1" noChangeAspect="1" noChangeArrowheads="1" noTextEdit="1"/>
          </p:cNvSpPr>
          <p:nvPr>
            <p:ph type="sldImg"/>
          </p:nvPr>
        </p:nvSpPr>
        <p:spPr>
          <a:xfrm>
            <a:off x="915988" y="746125"/>
            <a:ext cx="4962525" cy="3722688"/>
          </a:xfrm>
          <a:ln/>
        </p:spPr>
      </p:sp>
      <p:sp>
        <p:nvSpPr>
          <p:cNvPr id="446467"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7477848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B97CB-D193-433C-9B5E-D674118BC27E}" type="slidenum">
              <a:rPr lang="en-US"/>
              <a:pPr/>
              <a:t>86</a:t>
            </a:fld>
            <a:endParaRPr lang="en-US"/>
          </a:p>
        </p:txBody>
      </p:sp>
      <p:sp>
        <p:nvSpPr>
          <p:cNvPr id="447490" name="Rectangle 2"/>
          <p:cNvSpPr>
            <a:spLocks noGrp="1" noRot="1" noChangeAspect="1" noChangeArrowheads="1" noTextEdit="1"/>
          </p:cNvSpPr>
          <p:nvPr>
            <p:ph type="sldImg"/>
          </p:nvPr>
        </p:nvSpPr>
        <p:spPr>
          <a:xfrm>
            <a:off x="915988" y="746125"/>
            <a:ext cx="4962525" cy="3722688"/>
          </a:xfrm>
          <a:ln/>
        </p:spPr>
      </p:sp>
      <p:sp>
        <p:nvSpPr>
          <p:cNvPr id="4474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613534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02982-D3E8-4C70-80CE-85194B542260}" type="slidenum">
              <a:rPr lang="en-US"/>
              <a:pPr/>
              <a:t>87</a:t>
            </a:fld>
            <a:endParaRPr lang="en-US"/>
          </a:p>
        </p:txBody>
      </p:sp>
      <p:sp>
        <p:nvSpPr>
          <p:cNvPr id="448514" name="Rectangle 2"/>
          <p:cNvSpPr>
            <a:spLocks noGrp="1" noRot="1" noChangeAspect="1" noChangeArrowheads="1" noTextEdit="1"/>
          </p:cNvSpPr>
          <p:nvPr>
            <p:ph type="sldImg"/>
          </p:nvPr>
        </p:nvSpPr>
        <p:spPr>
          <a:xfrm>
            <a:off x="915988" y="746125"/>
            <a:ext cx="4962525" cy="3722688"/>
          </a:xfrm>
          <a:ln/>
        </p:spPr>
      </p:sp>
      <p:sp>
        <p:nvSpPr>
          <p:cNvPr id="4485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289895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A1373-1354-4E1C-9E7D-02B8BD7D5CA8}" type="slidenum">
              <a:rPr lang="en-US"/>
              <a:pPr/>
              <a:t>88</a:t>
            </a:fld>
            <a:endParaRPr lang="en-US"/>
          </a:p>
        </p:txBody>
      </p:sp>
      <p:sp>
        <p:nvSpPr>
          <p:cNvPr id="449538" name="Rectangle 2"/>
          <p:cNvSpPr>
            <a:spLocks noGrp="1" noRot="1" noChangeAspect="1" noChangeArrowheads="1" noTextEdit="1"/>
          </p:cNvSpPr>
          <p:nvPr>
            <p:ph type="sldImg"/>
          </p:nvPr>
        </p:nvSpPr>
        <p:spPr>
          <a:xfrm>
            <a:off x="915988" y="746125"/>
            <a:ext cx="4962525" cy="3722688"/>
          </a:xfrm>
          <a:ln/>
        </p:spPr>
      </p:sp>
      <p:sp>
        <p:nvSpPr>
          <p:cNvPr id="44953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533488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5F545-3E1C-4FC1-9150-73373A4A225D}" type="slidenum">
              <a:rPr lang="en-US"/>
              <a:pPr/>
              <a:t>89</a:t>
            </a:fld>
            <a:endParaRPr lang="en-US"/>
          </a:p>
        </p:txBody>
      </p:sp>
      <p:sp>
        <p:nvSpPr>
          <p:cNvPr id="450562" name="Rectangle 2"/>
          <p:cNvSpPr>
            <a:spLocks noGrp="1" noRot="1" noChangeAspect="1" noChangeArrowheads="1" noTextEdit="1"/>
          </p:cNvSpPr>
          <p:nvPr>
            <p:ph type="sldImg"/>
          </p:nvPr>
        </p:nvSpPr>
        <p:spPr>
          <a:xfrm>
            <a:off x="915988" y="746125"/>
            <a:ext cx="4962525" cy="3722688"/>
          </a:xfrm>
          <a:ln/>
        </p:spPr>
      </p:sp>
      <p:sp>
        <p:nvSpPr>
          <p:cNvPr id="4505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751082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30F05-2811-4071-9CC9-7C4D43BEDC6C}" type="slidenum">
              <a:rPr lang="en-US"/>
              <a:pPr/>
              <a:t>90</a:t>
            </a:fld>
            <a:endParaRPr lang="en-US"/>
          </a:p>
        </p:txBody>
      </p:sp>
      <p:sp>
        <p:nvSpPr>
          <p:cNvPr id="451586" name="Rectangle 2"/>
          <p:cNvSpPr>
            <a:spLocks noGrp="1" noRot="1" noChangeAspect="1" noChangeArrowheads="1" noTextEdit="1"/>
          </p:cNvSpPr>
          <p:nvPr>
            <p:ph type="sldImg"/>
          </p:nvPr>
        </p:nvSpPr>
        <p:spPr>
          <a:xfrm>
            <a:off x="915988" y="746125"/>
            <a:ext cx="4962525" cy="3722688"/>
          </a:xfrm>
          <a:ln/>
        </p:spPr>
      </p:sp>
      <p:sp>
        <p:nvSpPr>
          <p:cNvPr id="4515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9460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A8A0-DD15-4A8E-9A15-33046D9D3BB7}" type="slidenum">
              <a:rPr lang="en-US"/>
              <a:pPr/>
              <a:t>9</a:t>
            </a:fld>
            <a:endParaRPr lang="en-US"/>
          </a:p>
        </p:txBody>
      </p:sp>
      <p:sp>
        <p:nvSpPr>
          <p:cNvPr id="271362" name="Rectangle 2"/>
          <p:cNvSpPr>
            <a:spLocks noGrp="1" noRot="1" noChangeAspect="1" noChangeArrowheads="1" noTextEdit="1"/>
          </p:cNvSpPr>
          <p:nvPr>
            <p:ph type="sldImg"/>
          </p:nvPr>
        </p:nvSpPr>
        <p:spPr>
          <a:xfrm>
            <a:off x="915988" y="746125"/>
            <a:ext cx="4962525" cy="3722688"/>
          </a:xfrm>
          <a:ln/>
        </p:spPr>
      </p:sp>
      <p:sp>
        <p:nvSpPr>
          <p:cNvPr id="2713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806068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67102-D006-4131-A0EE-3ED620278DDC}" type="slidenum">
              <a:rPr lang="en-US"/>
              <a:pPr/>
              <a:t>91</a:t>
            </a:fld>
            <a:endParaRPr lang="en-US"/>
          </a:p>
        </p:txBody>
      </p:sp>
      <p:sp>
        <p:nvSpPr>
          <p:cNvPr id="452610" name="Rectangle 2"/>
          <p:cNvSpPr>
            <a:spLocks noGrp="1" noRot="1" noChangeAspect="1" noChangeArrowheads="1" noTextEdit="1"/>
          </p:cNvSpPr>
          <p:nvPr>
            <p:ph type="sldImg"/>
          </p:nvPr>
        </p:nvSpPr>
        <p:spPr>
          <a:xfrm>
            <a:off x="915988" y="746125"/>
            <a:ext cx="4962525" cy="3722688"/>
          </a:xfrm>
          <a:ln/>
        </p:spPr>
      </p:sp>
      <p:sp>
        <p:nvSpPr>
          <p:cNvPr id="4526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711970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CF00F-F43B-4A56-95E9-80A7077CCBD8}" type="slidenum">
              <a:rPr lang="en-US"/>
              <a:pPr/>
              <a:t>92</a:t>
            </a:fld>
            <a:endParaRPr lang="en-US"/>
          </a:p>
        </p:txBody>
      </p:sp>
      <p:sp>
        <p:nvSpPr>
          <p:cNvPr id="453634" name="Rectangle 2"/>
          <p:cNvSpPr>
            <a:spLocks noGrp="1" noRot="1" noChangeAspect="1" noChangeArrowheads="1" noTextEdit="1"/>
          </p:cNvSpPr>
          <p:nvPr>
            <p:ph type="sldImg"/>
          </p:nvPr>
        </p:nvSpPr>
        <p:spPr>
          <a:xfrm>
            <a:off x="915988" y="746125"/>
            <a:ext cx="4962525" cy="3722688"/>
          </a:xfrm>
          <a:ln/>
        </p:spPr>
      </p:sp>
      <p:sp>
        <p:nvSpPr>
          <p:cNvPr id="4536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788262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3A064-F1E5-4462-9F45-AACAFB8202FA}" type="slidenum">
              <a:rPr lang="en-US"/>
              <a:pPr/>
              <a:t>93</a:t>
            </a:fld>
            <a:endParaRPr lang="en-US"/>
          </a:p>
        </p:txBody>
      </p:sp>
      <p:sp>
        <p:nvSpPr>
          <p:cNvPr id="454658" name="Rectangle 2"/>
          <p:cNvSpPr>
            <a:spLocks noGrp="1" noRot="1" noChangeAspect="1" noChangeArrowheads="1" noTextEdit="1"/>
          </p:cNvSpPr>
          <p:nvPr>
            <p:ph type="sldImg"/>
          </p:nvPr>
        </p:nvSpPr>
        <p:spPr>
          <a:xfrm>
            <a:off x="915988" y="746125"/>
            <a:ext cx="4962525" cy="3722688"/>
          </a:xfrm>
          <a:ln/>
        </p:spPr>
      </p:sp>
      <p:sp>
        <p:nvSpPr>
          <p:cNvPr id="4546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0345992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1DD23-2CC5-4862-BA93-ACB55E5ECE04}" type="slidenum">
              <a:rPr lang="en-US"/>
              <a:pPr/>
              <a:t>94</a:t>
            </a:fld>
            <a:endParaRPr lang="en-US"/>
          </a:p>
        </p:txBody>
      </p:sp>
      <p:sp>
        <p:nvSpPr>
          <p:cNvPr id="455682" name="Rectangle 2"/>
          <p:cNvSpPr>
            <a:spLocks noGrp="1" noRot="1" noChangeAspect="1" noChangeArrowheads="1" noTextEdit="1"/>
          </p:cNvSpPr>
          <p:nvPr>
            <p:ph type="sldImg"/>
          </p:nvPr>
        </p:nvSpPr>
        <p:spPr>
          <a:xfrm>
            <a:off x="915988" y="746125"/>
            <a:ext cx="4962525" cy="3722688"/>
          </a:xfrm>
          <a:ln/>
        </p:spPr>
      </p:sp>
      <p:sp>
        <p:nvSpPr>
          <p:cNvPr id="4556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52968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15888"/>
            <a:ext cx="2160587" cy="6407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9238" y="115888"/>
            <a:ext cx="6330950" cy="64071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57690"/>
          </a:xfrm>
        </p:spPr>
        <p:txBody>
          <a:bodyPr/>
          <a:lstStyle/>
          <a:p>
            <a:r>
              <a:rPr lang="en-US" dirty="0" smtClean="0"/>
              <a:t>Click to edit Master title style</a:t>
            </a:r>
            <a:endParaRPr lang="en-US" dirty="0"/>
          </a:p>
        </p:txBody>
      </p:sp>
      <p:sp>
        <p:nvSpPr>
          <p:cNvPr id="3" name="SmartArt Placeholder 2"/>
          <p:cNvSpPr>
            <a:spLocks noGrp="1"/>
          </p:cNvSpPr>
          <p:nvPr>
            <p:ph type="dgm" idx="1"/>
          </p:nvPr>
        </p:nvSpPr>
        <p:spPr>
          <a:xfrm>
            <a:off x="298450" y="1100138"/>
            <a:ext cx="8594725" cy="54229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42799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11688" y="1268413"/>
            <a:ext cx="4281487"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2D28B793-CDE4-4FCB-817D-623FF8B77B9E}"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66007" y="116378"/>
            <a:ext cx="8193781" cy="465513"/>
          </a:xfrm>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FF36E633-28CF-4D62-ACF0-1191B62216C6}"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B65DD8F6-D24E-4DF1-84B0-002814DDB2C0}"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756" y="133004"/>
            <a:ext cx="8227032" cy="457201"/>
          </a:xfrm>
        </p:spPr>
        <p:txBody>
          <a:bodyPr/>
          <a:lstStyle/>
          <a:p>
            <a:r>
              <a:rPr lang="en-US" smtClean="0"/>
              <a:t>Click to edit Master title style</a:t>
            </a:r>
            <a:endParaRPr lang="de-CH"/>
          </a:p>
        </p:txBody>
      </p:sp>
      <p:sp>
        <p:nvSpPr>
          <p:cNvPr id="3" name="Table Placeholder 2"/>
          <p:cNvSpPr>
            <a:spLocks noGrp="1"/>
          </p:cNvSpPr>
          <p:nvPr>
            <p:ph type="tbl" idx="1"/>
          </p:nvPr>
        </p:nvSpPr>
        <p:spPr>
          <a:xfrm>
            <a:off x="179388" y="1268413"/>
            <a:ext cx="8713787" cy="5113337"/>
          </a:xfrm>
        </p:spPr>
        <p:txBody>
          <a:bodyPr/>
          <a:lstStyle/>
          <a:p>
            <a:pPr lvl="0"/>
            <a:endParaRPr lang="de-CH" noProof="0" smtClean="0"/>
          </a:p>
        </p:txBody>
      </p:sp>
      <p:sp>
        <p:nvSpPr>
          <p:cNvPr id="4" name="Rectangle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22464A84-E4F9-4EE3-B6F1-D7E384E58E44}"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9388" y="160338"/>
            <a:ext cx="8280400" cy="604837"/>
          </a:xfrm>
        </p:spPr>
        <p:txBody>
          <a:bodyPr/>
          <a:lstStyle/>
          <a:p>
            <a:r>
              <a:rPr lang="en-US" smtClean="0"/>
              <a:t>Click to edit Master title style</a:t>
            </a:r>
            <a:endParaRPr lang="de-CH"/>
          </a:p>
        </p:txBody>
      </p:sp>
      <p:sp>
        <p:nvSpPr>
          <p:cNvPr id="3" name="Content Placeholder 2"/>
          <p:cNvSpPr>
            <a:spLocks noGrp="1"/>
          </p:cNvSpPr>
          <p:nvPr>
            <p:ph sz="quarter" idx="1"/>
          </p:nvPr>
        </p:nvSpPr>
        <p:spPr>
          <a:xfrm>
            <a:off x="179388" y="1268413"/>
            <a:ext cx="42799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611688" y="1268413"/>
            <a:ext cx="42814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179388" y="3900488"/>
            <a:ext cx="4279900"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Content Placeholder 5"/>
          <p:cNvSpPr>
            <a:spLocks noGrp="1"/>
          </p:cNvSpPr>
          <p:nvPr>
            <p:ph sz="quarter" idx="4"/>
          </p:nvPr>
        </p:nvSpPr>
        <p:spPr>
          <a:xfrm>
            <a:off x="4611688" y="3900488"/>
            <a:ext cx="42814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a:xfrm>
            <a:off x="4211638" y="6527800"/>
            <a:ext cx="4681537" cy="214313"/>
          </a:xfrm>
          <a:prstGeom prst="rect">
            <a:avLst/>
          </a:prstGeom>
        </p:spPr>
        <p:txBody>
          <a:bodyPr/>
          <a:lstStyle>
            <a:lvl1pPr>
              <a:defRPr/>
            </a:lvl1pPr>
          </a:lstStyle>
          <a:p>
            <a:r>
              <a:rPr lang="en-US" dirty="0"/>
              <a:t>Intro. to Programming, lecture 23: From Programming to Software Engineering      </a:t>
            </a:r>
            <a:fld id="{1A5F56FD-2ED9-470D-8948-EB83FA2CE6B6}" type="slidenum">
              <a:rPr lang="en-US" sz="1000">
                <a:latin typeface="ETH Light" pitchFamily="2" charset="0"/>
              </a:rPr>
              <a:pPr/>
              <a:t>‹#›</a:t>
            </a:fld>
            <a:endParaRPr lang="en-US" sz="1000" dirty="0">
              <a:latin typeface="ETH Light"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35655"/>
          </a:xfrm>
        </p:spPr>
        <p:txBody>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SzPct val="80000"/>
              <a:defRPr/>
            </a:lvl2pPr>
            <a:lvl3pPr>
              <a:buFont typeface="Arial" pitchFamily="34" charset="0"/>
              <a:buChar cha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9063"/>
            <a:ext cx="4221163"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9063"/>
            <a:ext cx="4221162"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19063"/>
            <a:ext cx="2147887" cy="62626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8450" y="119063"/>
            <a:ext cx="6294438" cy="6262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00138"/>
            <a:ext cx="4221163"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00138"/>
            <a:ext cx="422116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0035" name="Rectangle 3"/>
          <p:cNvSpPr>
            <a:spLocks noGrp="1" noChangeArrowheads="1"/>
          </p:cNvSpPr>
          <p:nvPr>
            <p:ph type="title"/>
          </p:nvPr>
        </p:nvSpPr>
        <p:spPr bwMode="auto">
          <a:xfrm>
            <a:off x="249238" y="115888"/>
            <a:ext cx="8117522" cy="442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580036" name="Rectangle 4"/>
          <p:cNvSpPr>
            <a:spLocks noGrp="1" noChangeArrowheads="1"/>
          </p:cNvSpPr>
          <p:nvPr>
            <p:ph type="body" idx="1"/>
          </p:nvPr>
        </p:nvSpPr>
        <p:spPr bwMode="auto">
          <a:xfrm>
            <a:off x="249238" y="878114"/>
            <a:ext cx="8594725" cy="5644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80039" name="Rectangle 7"/>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sp>
        <p:nvSpPr>
          <p:cNvPr id="1580045" name="Line 13"/>
          <p:cNvSpPr>
            <a:spLocks noChangeShapeType="1"/>
          </p:cNvSpPr>
          <p:nvPr userDrawn="1"/>
        </p:nvSpPr>
        <p:spPr bwMode="auto">
          <a:xfrm flipV="1">
            <a:off x="249238" y="609601"/>
            <a:ext cx="7200000" cy="458"/>
          </a:xfrm>
          <a:prstGeom prst="line">
            <a:avLst/>
          </a:prstGeom>
          <a:noFill/>
          <a:ln w="3175">
            <a:solidFill>
              <a:srgbClr val="006699"/>
            </a:solidFill>
            <a:round/>
            <a:headEnd/>
            <a:tailEnd/>
          </a:ln>
          <a:effectLst/>
        </p:spPr>
        <p:txBody>
          <a:bodyPr/>
          <a:lstStyle/>
          <a:p>
            <a:endParaRPr lang="en-US"/>
          </a:p>
        </p:txBody>
      </p:sp>
      <p:sp>
        <p:nvSpPr>
          <p:cNvPr id="10" name="Rectangle 7"/>
          <p:cNvSpPr>
            <a:spLocks noChangeArrowheads="1"/>
          </p:cNvSpPr>
          <p:nvPr userDrawn="1"/>
        </p:nvSpPr>
        <p:spPr bwMode="auto">
          <a:xfrm>
            <a:off x="8642574" y="6550476"/>
            <a:ext cx="504825" cy="215900"/>
          </a:xfrm>
          <a:prstGeom prst="rect">
            <a:avLst/>
          </a:prstGeom>
          <a:noFill/>
          <a:ln w="9525">
            <a:noFill/>
            <a:miter lim="800000"/>
            <a:headEnd/>
            <a:tailEnd/>
          </a:ln>
          <a:effectLst/>
        </p:spPr>
        <p:txBody>
          <a:bodyPr/>
          <a:lstStyle/>
          <a:p>
            <a:pPr algn="r">
              <a:spcBef>
                <a:spcPct val="0"/>
              </a:spcBef>
            </a:pPr>
            <a:fld id="{CF1FDE98-111E-4F33-B410-FEF89BF09012}" type="slidenum">
              <a:rPr lang="en-US" sz="1400">
                <a:latin typeface="Arial" pitchFamily="34" charset="0"/>
                <a:cs typeface="Arial" pitchFamily="34" charset="0"/>
              </a:rPr>
              <a:pPr algn="r">
                <a:spcBef>
                  <a:spcPct val="0"/>
                </a:spcBef>
              </a:pPr>
              <a:t>‹#›</a:t>
            </a:fld>
            <a:endParaRPr lang="en-US" sz="1400" dirty="0">
              <a:latin typeface="Arial" pitchFamily="34" charset="0"/>
              <a:cs typeface="Arial" pitchFamily="34" charset="0"/>
            </a:endParaRPr>
          </a:p>
        </p:txBody>
      </p:sp>
      <p:pic>
        <p:nvPicPr>
          <p:cNvPr id="9" name="Picture 13"/>
          <p:cNvPicPr>
            <a:picLocks noChangeAspect="1" noChangeArrowheads="1"/>
          </p:cNvPicPr>
          <p:nvPr userDrawn="1"/>
        </p:nvPicPr>
        <p:blipFill>
          <a:blip r:embed="rId20" cstate="print"/>
          <a:srcRect/>
          <a:stretch>
            <a:fillRect/>
          </a:stretch>
        </p:blipFill>
        <p:spPr bwMode="auto">
          <a:xfrm>
            <a:off x="8816188" y="122239"/>
            <a:ext cx="176208" cy="196938"/>
          </a:xfrm>
          <a:prstGeom prst="rect">
            <a:avLst/>
          </a:prstGeom>
          <a:noFill/>
          <a:ln w="19050" algn="ctr">
            <a:noFill/>
            <a:miter lim="800000"/>
            <a:headEnd type="none" w="lg" len="lg"/>
            <a:tailEnd type="none" w="lg" len="lg"/>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23"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717" r:id="rId13"/>
    <p:sldLayoutId id="2147483822" r:id="rId14"/>
    <p:sldLayoutId id="2147483823" r:id="rId15"/>
    <p:sldLayoutId id="2147483824" r:id="rId16"/>
    <p:sldLayoutId id="2147483825" r:id="rId17"/>
    <p:sldLayoutId id="2147483826" r:id="rId18"/>
  </p:sldLayoutIdLst>
  <p:timing>
    <p:tnLst>
      <p:par>
        <p:cTn id="1" dur="indefinite" restart="never" nodeType="tmRoot"/>
      </p:par>
    </p:tnLst>
  </p:timing>
  <p:hf sldNum="0" hdr="0" ftr="0" dt="0"/>
  <p:txStyles>
    <p:titleStyle>
      <a:lvl1pPr algn="l" rtl="0" fontAlgn="base">
        <a:spcBef>
          <a:spcPct val="0"/>
        </a:spcBef>
        <a:spcAft>
          <a:spcPct val="0"/>
        </a:spcAft>
        <a:defRPr sz="2800" i="0" baseline="0">
          <a:solidFill>
            <a:srgbClr val="006699"/>
          </a:solidFill>
          <a:latin typeface="Arial Rounded MT Bold" pitchFamily="34" charset="0"/>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60363"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3pPr>
      <a:lvl4pPr marL="1712913"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4pPr>
      <a:lvl5pPr marL="2120900"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3539" name="Rectangle 3"/>
          <p:cNvSpPr>
            <a:spLocks noGrp="1" noChangeArrowheads="1"/>
          </p:cNvSpPr>
          <p:nvPr>
            <p:ph type="body" idx="1"/>
          </p:nvPr>
        </p:nvSpPr>
        <p:spPr bwMode="auto">
          <a:xfrm>
            <a:off x="298450" y="119063"/>
            <a:ext cx="8594725" cy="6262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73540" name="Rectangle 4"/>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pic>
        <p:nvPicPr>
          <p:cNvPr id="5" name="Picture 16" descr="se_logo"/>
          <p:cNvPicPr>
            <a:picLocks noChangeAspect="1" noChangeArrowheads="1"/>
          </p:cNvPicPr>
          <p:nvPr userDrawn="1"/>
        </p:nvPicPr>
        <p:blipFill>
          <a:blip r:embed="rId13" cstate="print"/>
          <a:srcRect/>
          <a:stretch>
            <a:fillRect/>
          </a:stretch>
        </p:blipFill>
        <p:spPr bwMode="auto">
          <a:xfrm>
            <a:off x="8659813" y="117475"/>
            <a:ext cx="334962" cy="377825"/>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sldNum="0" hdr="0" ftr="0" dt="0"/>
  <p:txStyles>
    <p:titleStyle>
      <a:lvl1pPr algn="l" rtl="0" fontAlgn="base">
        <a:spcBef>
          <a:spcPct val="0"/>
        </a:spcBef>
        <a:spcAft>
          <a:spcPct val="0"/>
        </a:spcAft>
        <a:defRPr sz="2800">
          <a:solidFill>
            <a:srgbClr val="006699"/>
          </a:solidFill>
          <a:latin typeface="+mj-lt"/>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57188"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Font typeface="Wingdings" pitchFamily="2" charset="2"/>
        <a:defRPr sz="2000">
          <a:solidFill>
            <a:schemeClr val="tx1"/>
          </a:solidFill>
          <a:latin typeface="+mn-lt"/>
          <a:cs typeface="+mn-cs"/>
        </a:defRPr>
      </a:lvl3pPr>
      <a:lvl4pPr marL="1712913" indent="-228600" algn="l" rtl="0" fontAlgn="base">
        <a:spcBef>
          <a:spcPct val="20000"/>
        </a:spcBef>
        <a:spcAft>
          <a:spcPct val="0"/>
        </a:spcAft>
        <a:buFont typeface="Wingdings" pitchFamily="2" charset="2"/>
        <a:defRPr>
          <a:solidFill>
            <a:schemeClr val="tx1"/>
          </a:solidFill>
          <a:latin typeface="+mn-lt"/>
          <a:cs typeface="+mn-cs"/>
        </a:defRPr>
      </a:lvl4pPr>
      <a:lvl5pPr marL="2120900" indent="-228600" algn="l" rtl="0" fontAlgn="base">
        <a:spcBef>
          <a:spcPct val="20000"/>
        </a:spcBef>
        <a:spcAft>
          <a:spcPct val="0"/>
        </a:spcAft>
        <a:buFont typeface="Wingdings" pitchFamily="2" charset="2"/>
        <a:defRPr>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948" y="1944412"/>
            <a:ext cx="8229600" cy="1143000"/>
          </a:xfrm>
          <a:prstGeom prst="rect">
            <a:avLst/>
          </a:prstGeom>
        </p:spPr>
        <p:txBody>
          <a:bodyPr vert="horz" lIns="91440" tIns="45720" rIns="91440" bIns="45720" rtlCol="0" anchor="ctr">
            <a:normAutofit/>
          </a:bodyPr>
          <a:lstStyle/>
          <a:p>
            <a:pPr>
              <a:spcBef>
                <a:spcPct val="50000"/>
              </a:spcBef>
            </a:pPr>
            <a:endParaRPr lang="en-US" sz="2000" dirty="0">
              <a:latin typeface="Comic Sans MS" pitchFamily="66" charset="0"/>
            </a:endParaRPr>
          </a:p>
        </p:txBody>
      </p:sp>
      <p:sp>
        <p:nvSpPr>
          <p:cNvPr id="3" name="Text Placeholder 2"/>
          <p:cNvSpPr>
            <a:spLocks noGrp="1"/>
          </p:cNvSpPr>
          <p:nvPr>
            <p:ph type="body" idx="1"/>
          </p:nvPr>
        </p:nvSpPr>
        <p:spPr>
          <a:xfrm>
            <a:off x="457200" y="3684104"/>
            <a:ext cx="8229600" cy="24420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6" descr="se_logo"/>
          <p:cNvPicPr>
            <a:picLocks noChangeAspect="1" noChangeArrowheads="1"/>
          </p:cNvPicPr>
          <p:nvPr userDrawn="1"/>
        </p:nvPicPr>
        <p:blipFill>
          <a:blip r:embed="rId13" cstate="print"/>
          <a:srcRect/>
          <a:stretch>
            <a:fillRect/>
          </a:stretch>
        </p:blipFill>
        <p:spPr bwMode="auto">
          <a:xfrm>
            <a:off x="8388626" y="183735"/>
            <a:ext cx="500132" cy="518630"/>
          </a:xfrm>
          <a:prstGeom prst="rect">
            <a:avLst/>
          </a:prstGeom>
          <a:noFill/>
        </p:spPr>
      </p:pic>
      <p:pic>
        <p:nvPicPr>
          <p:cNvPr id="8" name="Picture 14" descr="eth_zurich_pic"/>
          <p:cNvPicPr>
            <a:picLocks noChangeAspect="1" noChangeArrowheads="1"/>
          </p:cNvPicPr>
          <p:nvPr userDrawn="1"/>
        </p:nvPicPr>
        <p:blipFill>
          <a:blip r:embed="rId14" cstate="print"/>
          <a:srcRect/>
          <a:stretch>
            <a:fillRect/>
          </a:stretch>
        </p:blipFill>
        <p:spPr bwMode="auto">
          <a:xfrm>
            <a:off x="492195" y="279124"/>
            <a:ext cx="720725" cy="219075"/>
          </a:xfrm>
          <a:prstGeom prst="rect">
            <a:avLst/>
          </a:prstGeom>
          <a:noFill/>
        </p:spPr>
      </p:pic>
      <p:sp>
        <p:nvSpPr>
          <p:cNvPr id="9" name="Text Box 15"/>
          <p:cNvSpPr txBox="1">
            <a:spLocks noChangeArrowheads="1"/>
          </p:cNvSpPr>
          <p:nvPr userDrawn="1"/>
        </p:nvSpPr>
        <p:spPr bwMode="auto">
          <a:xfrm>
            <a:off x="429248" y="556590"/>
            <a:ext cx="2462212" cy="228600"/>
          </a:xfrm>
          <a:prstGeom prst="rect">
            <a:avLst/>
          </a:prstGeom>
          <a:noFill/>
          <a:ln w="9525">
            <a:noFill/>
            <a:miter lim="800000"/>
            <a:headEnd/>
            <a:tailEnd/>
          </a:ln>
          <a:effectLst/>
        </p:spPr>
        <p:txBody>
          <a:bodyPr>
            <a:spAutoFit/>
          </a:bodyPr>
          <a:lstStyle/>
          <a:p>
            <a:pPr>
              <a:spcBef>
                <a:spcPct val="50000"/>
              </a:spcBef>
            </a:pPr>
            <a:r>
              <a:rPr lang="en-US" sz="900" b="1" i="1" dirty="0">
                <a:solidFill>
                  <a:srgbClr val="990000"/>
                </a:solidFill>
                <a:latin typeface="Verdana" pitchFamily="34" charset="0"/>
              </a:rPr>
              <a:t>Chair of Software Engineering</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e.ethz.ch/~meyer/publications/computer/arian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4" y="1700934"/>
            <a:ext cx="7772400" cy="1790411"/>
          </a:xfrm>
        </p:spPr>
        <p:txBody>
          <a:bodyPr>
            <a:normAutofit/>
          </a:bodyPr>
          <a:lstStyle/>
          <a:p>
            <a:r>
              <a:rPr lang="de-CH" noProof="0" dirty="0" smtClean="0">
                <a:solidFill>
                  <a:srgbClr val="990000"/>
                </a:solidFill>
                <a:latin typeface="Comic Sans MS" pitchFamily="66" charset="0"/>
              </a:rPr>
              <a:t>Einführung in die Programmierung</a:t>
            </a:r>
            <a:br>
              <a:rPr lang="de-CH" noProof="0" dirty="0" smtClean="0">
                <a:solidFill>
                  <a:srgbClr val="990000"/>
                </a:solidFill>
                <a:latin typeface="Comic Sans MS" pitchFamily="66" charset="0"/>
              </a:rPr>
            </a:br>
            <a:r>
              <a:rPr lang="de-CH" noProof="0" dirty="0" smtClean="0">
                <a:solidFill>
                  <a:srgbClr val="990000"/>
                </a:solidFill>
                <a:latin typeface="Comic Sans MS" pitchFamily="66" charset="0"/>
              </a:rPr>
              <a:t/>
            </a:r>
            <a:br>
              <a:rPr lang="de-CH" noProof="0" dirty="0" smtClean="0">
                <a:solidFill>
                  <a:srgbClr val="990000"/>
                </a:solidFill>
                <a:latin typeface="Comic Sans MS" pitchFamily="66" charset="0"/>
              </a:rPr>
            </a:br>
            <a:r>
              <a:rPr lang="de-CH" sz="2800" noProof="0" dirty="0" smtClean="0">
                <a:latin typeface="Comic Sans MS" pitchFamily="66" charset="0"/>
              </a:rPr>
              <a:t>Prof. Dr. Bertrand Meyer</a:t>
            </a:r>
            <a:endParaRPr lang="de-CH" noProof="0" dirty="0"/>
          </a:p>
        </p:txBody>
      </p:sp>
      <p:sp>
        <p:nvSpPr>
          <p:cNvPr id="3" name="Subtitle 2"/>
          <p:cNvSpPr>
            <a:spLocks noGrp="1"/>
          </p:cNvSpPr>
          <p:nvPr>
            <p:ph type="subTitle" idx="1"/>
          </p:nvPr>
        </p:nvSpPr>
        <p:spPr>
          <a:xfrm>
            <a:off x="437322" y="4184072"/>
            <a:ext cx="7875405" cy="1163783"/>
          </a:xfrm>
        </p:spPr>
        <p:txBody>
          <a:bodyPr>
            <a:normAutofit fontScale="25000" lnSpcReduction="20000"/>
          </a:bodyPr>
          <a:lstStyle/>
          <a:p>
            <a:pPr>
              <a:spcBef>
                <a:spcPct val="50000"/>
              </a:spcBef>
            </a:pPr>
            <a:endParaRPr lang="de-CH" noProof="0" dirty="0" smtClean="0">
              <a:solidFill>
                <a:srgbClr val="3E609E"/>
              </a:solidFill>
              <a:latin typeface="Verdana" pitchFamily="34" charset="0"/>
            </a:endParaRPr>
          </a:p>
          <a:p>
            <a:pPr>
              <a:lnSpc>
                <a:spcPct val="120000"/>
              </a:lnSpc>
              <a:spcBef>
                <a:spcPct val="50000"/>
              </a:spcBef>
            </a:pPr>
            <a:r>
              <a:rPr lang="de-CH" sz="12800" noProof="0" dirty="0" smtClean="0">
                <a:solidFill>
                  <a:srgbClr val="3E609E"/>
                </a:solidFill>
                <a:latin typeface="Verdana" pitchFamily="34" charset="0"/>
              </a:rPr>
              <a:t>Lektion 19: Von der Programmierung zum Software-Engineering</a:t>
            </a:r>
            <a:endParaRPr lang="de-CH" sz="12800" noProof="0" dirty="0">
              <a:solidFill>
                <a:srgbClr val="3E609E"/>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48400" y="115200"/>
            <a:ext cx="7889875" cy="435600"/>
          </a:xfrm>
        </p:spPr>
        <p:txBody>
          <a:bodyPr/>
          <a:lstStyle/>
          <a:p>
            <a:r>
              <a:rPr lang="de-CH" noProof="0" dirty="0" smtClean="0"/>
              <a:t>Das Grundproblem</a:t>
            </a:r>
            <a:endParaRPr lang="de-CH" noProof="0" dirty="0"/>
          </a:p>
        </p:txBody>
      </p:sp>
      <p:sp>
        <p:nvSpPr>
          <p:cNvPr id="254979" name="Rectangle 3"/>
          <p:cNvSpPr>
            <a:spLocks noGrp="1" noChangeArrowheads="1"/>
          </p:cNvSpPr>
          <p:nvPr>
            <p:ph type="body" idx="1"/>
          </p:nvPr>
        </p:nvSpPr>
        <p:spPr/>
        <p:txBody>
          <a:bodyPr/>
          <a:lstStyle/>
          <a:p>
            <a:r>
              <a:rPr lang="en-US" dirty="0" err="1" smtClean="0"/>
              <a:t>Softwaresysteme</a:t>
            </a:r>
            <a:r>
              <a:rPr lang="en-US" dirty="0" smtClean="0"/>
              <a:t> </a:t>
            </a:r>
            <a:r>
              <a:rPr lang="en-US" dirty="0" err="1" smtClean="0"/>
              <a:t>zu</a:t>
            </a:r>
            <a:r>
              <a:rPr lang="en-US" dirty="0" smtClean="0"/>
              <a:t> </a:t>
            </a:r>
            <a:r>
              <a:rPr lang="en-US" dirty="0" err="1" smtClean="0"/>
              <a:t>entwickeln</a:t>
            </a:r>
            <a:r>
              <a:rPr lang="en-US" dirty="0" smtClean="0"/>
              <a:t>, die</a:t>
            </a:r>
          </a:p>
          <a:p>
            <a:endParaRPr lang="en-US" dirty="0"/>
          </a:p>
          <a:p>
            <a:pPr lvl="1"/>
            <a:r>
              <a:rPr lang="en-US" dirty="0" err="1" smtClean="0">
                <a:solidFill>
                  <a:srgbClr val="990000"/>
                </a:solidFill>
              </a:rPr>
              <a:t>Rechtzeitig</a:t>
            </a:r>
            <a:r>
              <a:rPr lang="en-US" dirty="0" smtClean="0">
                <a:solidFill>
                  <a:srgbClr val="990000"/>
                </a:solidFill>
              </a:rPr>
              <a:t> </a:t>
            </a:r>
            <a:r>
              <a:rPr lang="en-US" dirty="0" err="1" smtClean="0">
                <a:solidFill>
                  <a:srgbClr val="990000"/>
                </a:solidFill>
              </a:rPr>
              <a:t>fertig</a:t>
            </a:r>
            <a:r>
              <a:rPr lang="en-US" dirty="0" smtClean="0">
                <a:solidFill>
                  <a:srgbClr val="990000"/>
                </a:solidFill>
              </a:rPr>
              <a:t> und </a:t>
            </a:r>
            <a:r>
              <a:rPr lang="en-US" dirty="0" err="1" smtClean="0">
                <a:solidFill>
                  <a:srgbClr val="990000"/>
                </a:solidFill>
              </a:rPr>
              <a:t>innerhalb</a:t>
            </a:r>
            <a:r>
              <a:rPr lang="en-US" dirty="0" smtClean="0">
                <a:solidFill>
                  <a:srgbClr val="990000"/>
                </a:solidFill>
              </a:rPr>
              <a:t> des Budgets </a:t>
            </a:r>
            <a:r>
              <a:rPr lang="en-US" dirty="0" err="1" smtClean="0">
                <a:solidFill>
                  <a:srgbClr val="990000"/>
                </a:solidFill>
              </a:rPr>
              <a:t>sind</a:t>
            </a:r>
            <a:endParaRPr lang="en-US" dirty="0">
              <a:solidFill>
                <a:srgbClr val="990000"/>
              </a:solidFill>
            </a:endParaRPr>
          </a:p>
          <a:p>
            <a:pPr lvl="1"/>
            <a:r>
              <a:rPr lang="en-US" dirty="0" smtClean="0">
                <a:solidFill>
                  <a:srgbClr val="990000"/>
                </a:solidFill>
              </a:rPr>
              <a:t>Von grosser </a:t>
            </a:r>
            <a:r>
              <a:rPr lang="en-US" dirty="0" err="1" smtClean="0">
                <a:solidFill>
                  <a:srgbClr val="990000"/>
                </a:solidFill>
              </a:rPr>
              <a:t>unmittelbarer</a:t>
            </a:r>
            <a:r>
              <a:rPr lang="en-US" dirty="0" smtClean="0">
                <a:solidFill>
                  <a:srgbClr val="990000"/>
                </a:solidFill>
              </a:rPr>
              <a:t> </a:t>
            </a:r>
            <a:r>
              <a:rPr lang="en-US" dirty="0" err="1" smtClean="0">
                <a:solidFill>
                  <a:srgbClr val="990000"/>
                </a:solidFill>
              </a:rPr>
              <a:t>Qualität</a:t>
            </a:r>
            <a:r>
              <a:rPr lang="en-US" dirty="0" smtClean="0">
                <a:solidFill>
                  <a:srgbClr val="990000"/>
                </a:solidFill>
              </a:rPr>
              <a:t> </a:t>
            </a:r>
            <a:r>
              <a:rPr lang="en-US" dirty="0" err="1" smtClean="0">
                <a:solidFill>
                  <a:srgbClr val="990000"/>
                </a:solidFill>
              </a:rPr>
              <a:t>sind</a:t>
            </a:r>
            <a:endParaRPr lang="en-US" dirty="0">
              <a:solidFill>
                <a:srgbClr val="990000"/>
              </a:solidFill>
            </a:endParaRPr>
          </a:p>
          <a:p>
            <a:pPr lvl="1"/>
            <a:r>
              <a:rPr lang="en-US" dirty="0" err="1" smtClean="0">
                <a:solidFill>
                  <a:srgbClr val="990000"/>
                </a:solidFill>
              </a:rPr>
              <a:t>Möglicherweise</a:t>
            </a:r>
            <a:r>
              <a:rPr lang="en-US" dirty="0" smtClean="0">
                <a:solidFill>
                  <a:srgbClr val="990000"/>
                </a:solidFill>
              </a:rPr>
              <a:t> gross und </a:t>
            </a:r>
            <a:r>
              <a:rPr lang="en-US" dirty="0" err="1" smtClean="0">
                <a:solidFill>
                  <a:srgbClr val="990000"/>
                </a:solidFill>
              </a:rPr>
              <a:t>komplex</a:t>
            </a:r>
            <a:r>
              <a:rPr lang="en-US" dirty="0" smtClean="0">
                <a:solidFill>
                  <a:srgbClr val="990000"/>
                </a:solidFill>
              </a:rPr>
              <a:t> </a:t>
            </a:r>
            <a:r>
              <a:rPr lang="en-US" dirty="0" err="1" smtClean="0">
                <a:solidFill>
                  <a:srgbClr val="990000"/>
                </a:solidFill>
              </a:rPr>
              <a:t>sind</a:t>
            </a:r>
            <a:endParaRPr lang="en-US" dirty="0">
              <a:solidFill>
                <a:srgbClr val="990000"/>
              </a:solidFill>
            </a:endParaRPr>
          </a:p>
          <a:p>
            <a:pPr lvl="1"/>
            <a:r>
              <a:rPr lang="en-US" dirty="0" err="1" smtClean="0">
                <a:solidFill>
                  <a:srgbClr val="990000"/>
                </a:solidFill>
              </a:rPr>
              <a:t>Erweiterbar</a:t>
            </a:r>
            <a:r>
              <a:rPr lang="en-US" dirty="0" smtClean="0">
                <a:solidFill>
                  <a:srgbClr val="990000"/>
                </a:solidFill>
              </a:rPr>
              <a:t> </a:t>
            </a:r>
            <a:r>
              <a:rPr lang="en-US" dirty="0" err="1" smtClean="0">
                <a:solidFill>
                  <a:srgbClr val="990000"/>
                </a:solidFill>
              </a:rPr>
              <a:t>sind</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de-CH" noProof="0" dirty="0" smtClean="0"/>
              <a:t>Software-Engineering</a:t>
            </a:r>
            <a:endParaRPr lang="de-CH" noProof="0" dirty="0"/>
          </a:p>
        </p:txBody>
      </p:sp>
      <p:sp>
        <p:nvSpPr>
          <p:cNvPr id="488451" name="Rectangle 3"/>
          <p:cNvSpPr>
            <a:spLocks noGrp="1" noChangeArrowheads="1"/>
          </p:cNvSpPr>
          <p:nvPr>
            <p:ph type="body" idx="1"/>
          </p:nvPr>
        </p:nvSpPr>
        <p:spPr>
          <a:xfrm>
            <a:off x="179388" y="2671763"/>
            <a:ext cx="8713787" cy="2147887"/>
          </a:xfrm>
        </p:spPr>
        <p:txBody>
          <a:bodyPr/>
          <a:lstStyle/>
          <a:p>
            <a:pPr algn="ctr"/>
            <a:r>
              <a:rPr lang="en-US" sz="3200" dirty="0"/>
              <a:t>   </a:t>
            </a:r>
            <a:r>
              <a:rPr lang="en-US" sz="3200" dirty="0" smtClean="0"/>
              <a:t>Was </a:t>
            </a:r>
            <a:r>
              <a:rPr lang="en-US" sz="3200" dirty="0" err="1" smtClean="0"/>
              <a:t>heisst</a:t>
            </a:r>
            <a:r>
              <a:rPr lang="en-US" sz="3200" dirty="0" smtClean="0"/>
              <a:t> </a:t>
            </a:r>
            <a:r>
              <a:rPr lang="en-US" sz="3200" dirty="0" err="1" smtClean="0"/>
              <a:t>Qualität</a:t>
            </a:r>
            <a:r>
              <a:rPr lang="en-US" sz="3200" dirty="0" smtClean="0"/>
              <a:t> </a:t>
            </a:r>
            <a:r>
              <a:rPr lang="en-US" sz="3200" dirty="0" err="1" smtClean="0"/>
              <a:t>bei</a:t>
            </a:r>
            <a:r>
              <a:rPr lang="en-US" sz="3200" dirty="0" smtClean="0"/>
              <a:t> Software?</a:t>
            </a:r>
            <a:endParaRPr lang="en-US" sz="3200" dirty="0"/>
          </a:p>
          <a:p>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de-CH" dirty="0" smtClean="0"/>
              <a:t>Keine Qualität</a:t>
            </a:r>
            <a:endParaRPr lang="de-CH" noProof="0" dirty="0"/>
          </a:p>
        </p:txBody>
      </p:sp>
      <p:pic>
        <p:nvPicPr>
          <p:cNvPr id="486403" name="Picture 3"/>
          <p:cNvPicPr>
            <a:picLocks noChangeAspect="1" noChangeArrowheads="1"/>
          </p:cNvPicPr>
          <p:nvPr/>
        </p:nvPicPr>
        <p:blipFill>
          <a:blip r:embed="rId3" cstate="print"/>
          <a:srcRect/>
          <a:stretch>
            <a:fillRect/>
          </a:stretch>
        </p:blipFill>
        <p:spPr bwMode="auto">
          <a:xfrm>
            <a:off x="615950" y="901700"/>
            <a:ext cx="7786688" cy="583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de-CH" noProof="0" dirty="0" smtClean="0"/>
              <a:t>Associated Press, 21. Oktober 2000</a:t>
            </a:r>
            <a:endParaRPr lang="de-CH" noProof="0" dirty="0"/>
          </a:p>
        </p:txBody>
      </p:sp>
      <p:sp>
        <p:nvSpPr>
          <p:cNvPr id="503811" name="Rectangle 3"/>
          <p:cNvSpPr>
            <a:spLocks noGrp="1" noChangeArrowheads="1"/>
          </p:cNvSpPr>
          <p:nvPr>
            <p:ph type="body" idx="1"/>
          </p:nvPr>
        </p:nvSpPr>
        <p:spPr>
          <a:xfrm>
            <a:off x="179388" y="1003300"/>
            <a:ext cx="8713787" cy="5378450"/>
          </a:xfrm>
        </p:spPr>
        <p:txBody>
          <a:bodyPr/>
          <a:lstStyle/>
          <a:p>
            <a:pPr>
              <a:lnSpc>
                <a:spcPct val="80000"/>
              </a:lnSpc>
              <a:spcBef>
                <a:spcPts val="600"/>
              </a:spcBef>
            </a:pPr>
            <a:r>
              <a:rPr lang="en-US" sz="2200" dirty="0" smtClean="0">
                <a:solidFill>
                  <a:srgbClr val="3333FF"/>
                </a:solidFill>
                <a:cs typeface="Arial" charset="0"/>
              </a:rPr>
              <a:t>Failure of the Southwest's main air traffic radar system was traced to new software unable to recognize data typed manually by Mexico controllers.</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The software installed at the FAA's Los Angeles Center, which controls a 100,000-square-mile area, is the same upgrade completed successfully at 19 other centers. But designers didn't allow for information typed in manually by Mexico controllers. A digit out of place could </a:t>
            </a:r>
            <a:r>
              <a:rPr lang="en-US" sz="2200" dirty="0" smtClean="0">
                <a:solidFill>
                  <a:srgbClr val="3333FF"/>
                </a:solidFill>
                <a:cs typeface="Arial" charset="0"/>
              </a:rPr>
              <a:t>crash </a:t>
            </a:r>
            <a:r>
              <a:rPr lang="en-US" sz="2200" dirty="0" smtClean="0">
                <a:solidFill>
                  <a:srgbClr val="3333FF"/>
                </a:solidFill>
                <a:cs typeface="Arial" charset="0"/>
              </a:rPr>
              <a:t>the system.</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The new system failed when data from a Mexico controller was received. The radar </a:t>
            </a:r>
            <a:r>
              <a:rPr lang="en-US" sz="2200" dirty="0" smtClean="0">
                <a:solidFill>
                  <a:srgbClr val="3333FF"/>
                </a:solidFill>
                <a:cs typeface="Arial" charset="0"/>
              </a:rPr>
              <a:t>system </a:t>
            </a:r>
            <a:r>
              <a:rPr lang="en-US" sz="2200" dirty="0" smtClean="0">
                <a:solidFill>
                  <a:srgbClr val="3333FF"/>
                </a:solidFill>
                <a:cs typeface="Arial" charset="0"/>
              </a:rPr>
              <a:t>switched to backup. The new system was restarted later, and failed again. The old system was reinstalled. The FAA ordered a nationwide ground stop for all flights to the Southwest, causing cancellations, rerouting, delays and airport gridlock.</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Technicians must now rewrite the software to recognize Mexico controller information. </a:t>
            </a:r>
            <a:endParaRPr lang="en-US" sz="2200" dirty="0">
              <a:solidFill>
                <a:srgbClr val="3333FF"/>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01050" y="6499225"/>
            <a:ext cx="504825" cy="215900"/>
          </a:xfrm>
          <a:prstGeom prst="rect">
            <a:avLst/>
          </a:prstGeom>
        </p:spPr>
        <p:txBody>
          <a:bodyPr/>
          <a:lstStyle/>
          <a:p>
            <a:fld id="{68B9C48D-B930-4974-9A15-DD697023489E}" type="slidenum">
              <a:rPr lang="en-US">
                <a:solidFill>
                  <a:srgbClr val="000000"/>
                </a:solidFill>
              </a:rPr>
              <a:pPr/>
              <a:t>14</a:t>
            </a:fld>
            <a:endParaRPr lang="en-US">
              <a:solidFill>
                <a:srgbClr val="000000"/>
              </a:solidFill>
            </a:endParaRPr>
          </a:p>
        </p:txBody>
      </p:sp>
      <p:sp>
        <p:nvSpPr>
          <p:cNvPr id="1768450" name="Rectangle 2"/>
          <p:cNvSpPr>
            <a:spLocks noGrp="1" noChangeArrowheads="1"/>
          </p:cNvSpPr>
          <p:nvPr>
            <p:ph type="title"/>
          </p:nvPr>
        </p:nvSpPr>
        <p:spPr/>
        <p:txBody>
          <a:bodyPr/>
          <a:lstStyle/>
          <a:p>
            <a:r>
              <a:rPr lang="de-CH" dirty="0"/>
              <a:t>1998 Mars Orbiter </a:t>
            </a:r>
            <a:r>
              <a:rPr lang="de-CH" dirty="0" err="1" smtClean="0"/>
              <a:t>Vehicle</a:t>
            </a:r>
            <a:endParaRPr lang="en-US" dirty="0"/>
          </a:p>
        </p:txBody>
      </p:sp>
      <p:pic>
        <p:nvPicPr>
          <p:cNvPr id="5" name="Picture 5"/>
          <p:cNvPicPr>
            <a:picLocks noChangeAspect="1" noChangeArrowheads="1"/>
          </p:cNvPicPr>
          <p:nvPr>
            <p:custDataLst>
              <p:tags r:id="rId1"/>
            </p:custDataLst>
          </p:nvPr>
        </p:nvPicPr>
        <p:blipFill>
          <a:blip r:embed="rId4"/>
          <a:srcRect/>
          <a:stretch>
            <a:fillRect/>
          </a:stretch>
        </p:blipFill>
        <p:spPr bwMode="auto">
          <a:xfrm>
            <a:off x="1731248" y="2429482"/>
            <a:ext cx="5806781" cy="3794830"/>
          </a:xfrm>
          <a:prstGeom prst="rect">
            <a:avLst/>
          </a:prstGeom>
          <a:noFill/>
          <a:ln w="9525" algn="ctr">
            <a:noFill/>
            <a:miter lim="800000"/>
            <a:headEnd/>
            <a:tailEnd/>
          </a:ln>
          <a:effectLst/>
        </p:spPr>
      </p:pic>
      <p:sp>
        <p:nvSpPr>
          <p:cNvPr id="1768451" name="Rectangle 3"/>
          <p:cNvSpPr>
            <a:spLocks noGrp="1" noChangeArrowheads="1"/>
          </p:cNvSpPr>
          <p:nvPr>
            <p:ph type="body" idx="1"/>
          </p:nvPr>
        </p:nvSpPr>
        <p:spPr>
          <a:xfrm>
            <a:off x="249238" y="878114"/>
            <a:ext cx="8391842" cy="1539409"/>
          </a:xfrm>
        </p:spPr>
        <p:txBody>
          <a:bodyPr/>
          <a:lstStyle/>
          <a:p>
            <a:pPr marL="0" indent="0"/>
            <a:r>
              <a:rPr lang="en-US" sz="2200" i="1" dirty="0" smtClean="0">
                <a:solidFill>
                  <a:srgbClr val="993300"/>
                </a:solidFill>
              </a:rPr>
              <a:t>“</a:t>
            </a:r>
            <a:r>
              <a:rPr lang="en-US" sz="2200" i="1" dirty="0">
                <a:solidFill>
                  <a:srgbClr val="993300"/>
                </a:solidFill>
              </a:rPr>
              <a:t>The peer review </a:t>
            </a:r>
            <a:r>
              <a:rPr lang="en-US" sz="2200" i="1" dirty="0" smtClean="0">
                <a:solidFill>
                  <a:srgbClr val="993300"/>
                </a:solidFill>
              </a:rPr>
              <a:t>… indicates </a:t>
            </a:r>
            <a:r>
              <a:rPr lang="en-US" sz="2200" i="1" dirty="0">
                <a:solidFill>
                  <a:srgbClr val="993300"/>
                </a:solidFill>
              </a:rPr>
              <a:t>that one team used English units (e.g., inches, feet and pounds) while the other  used metric </a:t>
            </a:r>
            <a:r>
              <a:rPr lang="en-US" sz="2200" i="1" dirty="0" smtClean="0">
                <a:solidFill>
                  <a:srgbClr val="993300"/>
                </a:solidFill>
              </a:rPr>
              <a:t>units… </a:t>
            </a:r>
            <a:r>
              <a:rPr lang="en-US" sz="2200" i="1" dirty="0">
                <a:solidFill>
                  <a:srgbClr val="993300"/>
                </a:solidFill>
              </a:rPr>
              <a:t>This information was critical to the maneuvers </a:t>
            </a:r>
            <a:r>
              <a:rPr lang="en-US" sz="2200" i="1" dirty="0" smtClean="0">
                <a:solidFill>
                  <a:srgbClr val="993300"/>
                </a:solidFill>
              </a:rPr>
              <a:t>to </a:t>
            </a:r>
            <a:r>
              <a:rPr lang="en-US" sz="2200" i="1" dirty="0">
                <a:solidFill>
                  <a:srgbClr val="993300"/>
                </a:solidFill>
              </a:rPr>
              <a:t>place the spacecraft in the proper Mars orbit. “</a:t>
            </a:r>
          </a:p>
        </p:txBody>
      </p:sp>
    </p:spTree>
    <p:extLst>
      <p:ext uri="{BB962C8B-B14F-4D97-AF65-F5344CB8AC3E}">
        <p14:creationId xmlns:p14="http://schemas.microsoft.com/office/powerpoint/2010/main" val="396207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de-CH" noProof="0" dirty="0" smtClean="0"/>
              <a:t>Ariane-5 Jungfernflug, 1996</a:t>
            </a:r>
            <a:endParaRPr lang="de-CH" noProof="0" dirty="0"/>
          </a:p>
        </p:txBody>
      </p:sp>
      <p:sp>
        <p:nvSpPr>
          <p:cNvPr id="507907" name="Rectangle 3"/>
          <p:cNvSpPr>
            <a:spLocks noGrp="1" noChangeArrowheads="1"/>
          </p:cNvSpPr>
          <p:nvPr>
            <p:ph type="body" idx="1"/>
          </p:nvPr>
        </p:nvSpPr>
        <p:spPr>
          <a:xfrm>
            <a:off x="0" y="671281"/>
            <a:ext cx="9144000" cy="5644924"/>
          </a:xfrm>
        </p:spPr>
        <p:txBody>
          <a:bodyPr/>
          <a:lstStyle/>
          <a:p>
            <a:r>
              <a:rPr lang="de-CH" sz="2200" noProof="0" dirty="0" smtClean="0"/>
              <a:t>37 Sekunden nach dem Start wurde eine Ausnahme im Ada-Programm nicht behandelt; es wurde der Befehl erteilt, die Mission abzubrechen. Verlust: ca. 10 Milliarden Dollar.</a:t>
            </a:r>
          </a:p>
          <a:p>
            <a:r>
              <a:rPr lang="de-CH" sz="2200" dirty="0" smtClean="0"/>
              <a:t>Die Ausnahme wurde durch eine inkorrekte Konvertierung verursacht: </a:t>
            </a:r>
            <a:r>
              <a:rPr lang="de-CH" sz="2200" dirty="0" smtClean="0"/>
              <a:t>eine </a:t>
            </a:r>
            <a:r>
              <a:rPr lang="de-CH" sz="2200" dirty="0" smtClean="0"/>
              <a:t>64-Bit </a:t>
            </a:r>
            <a:r>
              <a:rPr lang="de-CH" sz="2200" dirty="0" smtClean="0"/>
              <a:t>Fliesskommazahl </a:t>
            </a:r>
            <a:r>
              <a:rPr lang="de-CH" sz="2200" dirty="0" smtClean="0"/>
              <a:t>wurde falsch in </a:t>
            </a:r>
            <a:r>
              <a:rPr lang="de-CH" sz="2200" dirty="0" smtClean="0"/>
              <a:t>einen 16-Bit Integer </a:t>
            </a:r>
            <a:r>
              <a:rPr lang="de-CH" sz="2200" dirty="0" smtClean="0"/>
              <a:t>übersetzt.</a:t>
            </a:r>
            <a:endParaRPr lang="de-CH" sz="2200" noProof="0" dirty="0" smtClean="0"/>
          </a:p>
          <a:p>
            <a:r>
              <a:rPr lang="de-CH" sz="2200" noProof="0" dirty="0" smtClean="0"/>
              <a:t>Die systematische Analyse hatte „bewiesen“, dass diese Ausnahme nicht auftreten kann – es wurde bewiesen, dass der 64-Bit Wert </a:t>
            </a:r>
            <a:r>
              <a:rPr lang="de-CH" sz="2200" noProof="0" dirty="0" smtClean="0"/>
              <a:t>(die horizontale Neigung des </a:t>
            </a:r>
            <a:r>
              <a:rPr lang="de-CH" sz="2200" noProof="0" dirty="0" smtClean="0"/>
              <a:t>Fluges) immer als 16-Bit Integer repräsentiert werden kann!</a:t>
            </a:r>
          </a:p>
          <a:p>
            <a:endParaRPr lang="de-CH" sz="700" noProof="0" dirty="0" smtClean="0"/>
          </a:p>
          <a:p>
            <a:r>
              <a:rPr lang="de-CH" sz="2200" noProof="0" dirty="0" smtClean="0"/>
              <a:t>Es war ein WIEDERVERWENDUNGS-Fehler:</a:t>
            </a:r>
          </a:p>
          <a:p>
            <a:pPr lvl="1"/>
            <a:r>
              <a:rPr lang="de-CH" sz="2200" noProof="0" dirty="0" smtClean="0"/>
              <a:t>Die Analyse war korrekt – für Ariane </a:t>
            </a:r>
            <a:r>
              <a:rPr lang="de-CH" sz="2200" noProof="0" dirty="0" smtClean="0"/>
              <a:t>4!</a:t>
            </a:r>
            <a:endParaRPr lang="de-CH" sz="2200" noProof="0" dirty="0" smtClean="0"/>
          </a:p>
          <a:p>
            <a:pPr lvl="1"/>
            <a:r>
              <a:rPr lang="de-CH" sz="2200" noProof="0" dirty="0" smtClean="0"/>
              <a:t>Die Annahme wurde dokumentiert – in einem </a:t>
            </a:r>
            <a:r>
              <a:rPr lang="de-CH" sz="2200" dirty="0" smtClean="0"/>
              <a:t>Entwurfsdokument</a:t>
            </a:r>
            <a:r>
              <a:rPr lang="de-CH" sz="2200" noProof="0" dirty="0" smtClean="0"/>
              <a:t>!</a:t>
            </a:r>
            <a:endParaRPr lang="de-CH" sz="2200" noProof="0" dirty="0" smtClean="0"/>
          </a:p>
          <a:p>
            <a:endParaRPr lang="de-CH" sz="800" noProof="0" dirty="0" smtClean="0"/>
          </a:p>
          <a:p>
            <a:r>
              <a:rPr lang="de-CH" sz="1350" noProof="0" dirty="0" smtClean="0"/>
              <a:t>Siehe Jean-Marc </a:t>
            </a:r>
            <a:r>
              <a:rPr lang="de-CH" sz="1350" noProof="0" dirty="0" err="1" smtClean="0"/>
              <a:t>Jézéquel</a:t>
            </a:r>
            <a:r>
              <a:rPr lang="de-CH" sz="1350" noProof="0" dirty="0" smtClean="0"/>
              <a:t> &amp; Bertrand Meyer, “Design </a:t>
            </a:r>
            <a:r>
              <a:rPr lang="de-CH" sz="1350" noProof="0" dirty="0" err="1" smtClean="0"/>
              <a:t>by</a:t>
            </a:r>
            <a:r>
              <a:rPr lang="de-CH" sz="1350" noProof="0" dirty="0" smtClean="0"/>
              <a:t> </a:t>
            </a:r>
            <a:r>
              <a:rPr lang="de-CH" sz="1350" noProof="0" dirty="0" err="1" smtClean="0"/>
              <a:t>Contract</a:t>
            </a:r>
            <a:r>
              <a:rPr lang="de-CH" sz="1350" noProof="0" dirty="0" smtClean="0"/>
              <a:t>: The </a:t>
            </a:r>
            <a:r>
              <a:rPr lang="de-CH" sz="1350" noProof="0" dirty="0" err="1" smtClean="0"/>
              <a:t>Lessons</a:t>
            </a:r>
            <a:r>
              <a:rPr lang="de-CH" sz="1350" noProof="0" dirty="0" smtClean="0"/>
              <a:t> </a:t>
            </a:r>
            <a:r>
              <a:rPr lang="de-CH" sz="1350" noProof="0" dirty="0" err="1" smtClean="0"/>
              <a:t>of</a:t>
            </a:r>
            <a:r>
              <a:rPr lang="de-CH" sz="1350" noProof="0" dirty="0" smtClean="0"/>
              <a:t> Ariane, IEEE </a:t>
            </a:r>
            <a:r>
              <a:rPr lang="de-CH" sz="1350" i="1" noProof="0" dirty="0" smtClean="0"/>
              <a:t>Computer</a:t>
            </a:r>
            <a:r>
              <a:rPr lang="de-CH" sz="1350" noProof="0" dirty="0" smtClean="0"/>
              <a:t>, </a:t>
            </a:r>
            <a:r>
              <a:rPr lang="de-CH" sz="1350" noProof="0" dirty="0" err="1" smtClean="0"/>
              <a:t>January</a:t>
            </a:r>
            <a:r>
              <a:rPr lang="de-CH" sz="1350" noProof="0" dirty="0" smtClean="0"/>
              <a:t> 1997, Link </a:t>
            </a:r>
            <a:r>
              <a:rPr lang="de-CH" sz="1350" noProof="0" dirty="0" smtClean="0">
                <a:solidFill>
                  <a:srgbClr val="0000FF"/>
                </a:solidFill>
                <a:hlinkClick r:id="rId3"/>
              </a:rPr>
              <a:t>se.ethz.ch/~</a:t>
            </a:r>
            <a:r>
              <a:rPr lang="de-CH" sz="1350" noProof="0" dirty="0" err="1" smtClean="0">
                <a:solidFill>
                  <a:srgbClr val="0000FF"/>
                </a:solidFill>
                <a:hlinkClick r:id="rId3"/>
              </a:rPr>
              <a:t>meyer</a:t>
            </a:r>
            <a:r>
              <a:rPr lang="de-CH" sz="1350" noProof="0" dirty="0" smtClean="0">
                <a:solidFill>
                  <a:srgbClr val="0000FF"/>
                </a:solidFill>
                <a:hlinkClick r:id="rId3"/>
              </a:rPr>
              <a:t>/</a:t>
            </a:r>
            <a:r>
              <a:rPr lang="de-CH" sz="1350" noProof="0" dirty="0" err="1" smtClean="0">
                <a:solidFill>
                  <a:srgbClr val="0000FF"/>
                </a:solidFill>
                <a:hlinkClick r:id="rId3"/>
              </a:rPr>
              <a:t>publications</a:t>
            </a:r>
            <a:r>
              <a:rPr lang="de-CH" sz="1350" noProof="0" dirty="0" smtClean="0">
                <a:solidFill>
                  <a:srgbClr val="0000FF"/>
                </a:solidFill>
                <a:hlinkClick r:id="rId3"/>
              </a:rPr>
              <a:t>/</a:t>
            </a:r>
            <a:r>
              <a:rPr lang="de-CH" sz="1350" noProof="0" dirty="0" err="1" smtClean="0">
                <a:solidFill>
                  <a:srgbClr val="0000FF"/>
                </a:solidFill>
                <a:hlinkClick r:id="rId3"/>
              </a:rPr>
              <a:t>computer</a:t>
            </a:r>
            <a:r>
              <a:rPr lang="de-CH" sz="1350" noProof="0" dirty="0" smtClean="0">
                <a:solidFill>
                  <a:srgbClr val="0000FF"/>
                </a:solidFill>
                <a:hlinkClick r:id="rId3"/>
              </a:rPr>
              <a:t>/ariane.pdf</a:t>
            </a:r>
            <a:endParaRPr lang="de-CH" sz="1350" noProof="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de-CH" noProof="0" dirty="0" smtClean="0"/>
              <a:t>Sicherheitsbeispiel: Der Puffer-Überlauf</a:t>
            </a:r>
            <a:endParaRPr lang="de-CH" noProof="0" dirty="0"/>
          </a:p>
        </p:txBody>
      </p:sp>
      <p:sp>
        <p:nvSpPr>
          <p:cNvPr id="495619" name="Rectangle 3"/>
          <p:cNvSpPr>
            <a:spLocks noGrp="1" noChangeArrowheads="1"/>
          </p:cNvSpPr>
          <p:nvPr>
            <p:ph type="body" idx="1"/>
          </p:nvPr>
        </p:nvSpPr>
        <p:spPr>
          <a:xfrm>
            <a:off x="179388" y="1268413"/>
            <a:ext cx="7526337" cy="823912"/>
          </a:xfrm>
        </p:spPr>
        <p:txBody>
          <a:bodyPr/>
          <a:lstStyle/>
          <a:p>
            <a:r>
              <a:rPr lang="de-CH" noProof="0" dirty="0" smtClean="0"/>
              <a:t>Das System erwartet eine Eingabe eines externen Benutzers:</a:t>
            </a:r>
            <a:endParaRPr lang="de-CH" noProof="0" dirty="0"/>
          </a:p>
        </p:txBody>
      </p:sp>
      <p:sp>
        <p:nvSpPr>
          <p:cNvPr id="495620" name="Rectangle 4"/>
          <p:cNvSpPr>
            <a:spLocks noChangeArrowheads="1"/>
          </p:cNvSpPr>
          <p:nvPr/>
        </p:nvSpPr>
        <p:spPr bwMode="auto">
          <a:xfrm>
            <a:off x="806450" y="2335213"/>
            <a:ext cx="7099300" cy="3233737"/>
          </a:xfrm>
          <a:prstGeom prst="rect">
            <a:avLst/>
          </a:prstGeom>
          <a:solidFill>
            <a:srgbClr val="339933">
              <a:alpha val="28999"/>
            </a:srgbClr>
          </a:solidFill>
          <a:ln w="19050" algn="ctr">
            <a:solidFill>
              <a:schemeClr val="tx1"/>
            </a:solidFill>
            <a:miter lim="800000"/>
            <a:headEnd/>
            <a:tailEnd/>
          </a:ln>
          <a:effectLst/>
        </p:spPr>
        <p:txBody>
          <a:bodyPr wrap="none" lIns="0" tIns="0" rIns="0" bIns="0" anchor="ctr">
            <a:spAutoFit/>
          </a:bodyPr>
          <a:lstStyle/>
          <a:p>
            <a:endParaRPr lang="de-CH"/>
          </a:p>
        </p:txBody>
      </p:sp>
      <p:sp>
        <p:nvSpPr>
          <p:cNvPr id="495621" name="Text Box 5"/>
          <p:cNvSpPr txBox="1">
            <a:spLocks noChangeArrowheads="1"/>
          </p:cNvSpPr>
          <p:nvPr/>
        </p:nvSpPr>
        <p:spPr bwMode="auto">
          <a:xfrm>
            <a:off x="666750" y="2895600"/>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Vorname</a:t>
            </a:r>
            <a:r>
              <a:rPr lang="en-US" sz="2000" b="1" dirty="0" smtClean="0">
                <a:latin typeface="Comic Sans MS" pitchFamily="66" charset="0"/>
              </a:rPr>
              <a:t>:</a:t>
            </a:r>
            <a:endParaRPr lang="en-US" sz="2000" b="1" dirty="0">
              <a:latin typeface="Comic Sans MS" pitchFamily="66" charset="0"/>
            </a:endParaRPr>
          </a:p>
        </p:txBody>
      </p:sp>
      <p:sp>
        <p:nvSpPr>
          <p:cNvPr id="495622" name="Rectangle 6"/>
          <p:cNvSpPr>
            <a:spLocks noChangeArrowheads="1"/>
          </p:cNvSpPr>
          <p:nvPr/>
        </p:nvSpPr>
        <p:spPr bwMode="auto">
          <a:xfrm>
            <a:off x="2919413" y="2884488"/>
            <a:ext cx="4613275" cy="357187"/>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
        <p:nvSpPr>
          <p:cNvPr id="495623" name="Text Box 7"/>
          <p:cNvSpPr txBox="1">
            <a:spLocks noChangeArrowheads="1"/>
          </p:cNvSpPr>
          <p:nvPr/>
        </p:nvSpPr>
        <p:spPr bwMode="auto">
          <a:xfrm>
            <a:off x="666750" y="3433763"/>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Nachname</a:t>
            </a:r>
            <a:r>
              <a:rPr lang="en-US" sz="2000" b="1" dirty="0" smtClean="0">
                <a:latin typeface="Comic Sans MS" pitchFamily="66" charset="0"/>
              </a:rPr>
              <a:t>:</a:t>
            </a:r>
            <a:endParaRPr lang="en-US" sz="2000" b="1" dirty="0">
              <a:latin typeface="Comic Sans MS" pitchFamily="66" charset="0"/>
            </a:endParaRPr>
          </a:p>
        </p:txBody>
      </p:sp>
      <p:sp>
        <p:nvSpPr>
          <p:cNvPr id="495624" name="Rectangle 8"/>
          <p:cNvSpPr>
            <a:spLocks noChangeArrowheads="1"/>
          </p:cNvSpPr>
          <p:nvPr/>
        </p:nvSpPr>
        <p:spPr bwMode="auto">
          <a:xfrm>
            <a:off x="2919413" y="3422650"/>
            <a:ext cx="4613275" cy="357188"/>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
        <p:nvSpPr>
          <p:cNvPr id="495625" name="Text Box 9"/>
          <p:cNvSpPr txBox="1">
            <a:spLocks noChangeArrowheads="1"/>
          </p:cNvSpPr>
          <p:nvPr/>
        </p:nvSpPr>
        <p:spPr bwMode="auto">
          <a:xfrm>
            <a:off x="666750" y="3971925"/>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Adresse</a:t>
            </a:r>
            <a:r>
              <a:rPr lang="en-US" sz="2000" b="1" dirty="0" smtClean="0">
                <a:latin typeface="Comic Sans MS" pitchFamily="66" charset="0"/>
              </a:rPr>
              <a:t>:</a:t>
            </a:r>
            <a:endParaRPr lang="en-US" sz="2000" b="1" dirty="0">
              <a:latin typeface="Comic Sans MS" pitchFamily="66" charset="0"/>
            </a:endParaRPr>
          </a:p>
        </p:txBody>
      </p:sp>
      <p:sp>
        <p:nvSpPr>
          <p:cNvPr id="495626" name="Rectangle 10"/>
          <p:cNvSpPr>
            <a:spLocks noChangeArrowheads="1"/>
          </p:cNvSpPr>
          <p:nvPr/>
        </p:nvSpPr>
        <p:spPr bwMode="auto">
          <a:xfrm>
            <a:off x="2919413" y="3960813"/>
            <a:ext cx="4613275" cy="357187"/>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497667" name="Rectangle 3"/>
          <p:cNvSpPr>
            <a:spLocks noGrp="1" noChangeArrowheads="1"/>
          </p:cNvSpPr>
          <p:nvPr>
            <p:ph type="body" idx="1"/>
          </p:nvPr>
        </p:nvSpPr>
        <p:spPr>
          <a:xfrm>
            <a:off x="179388" y="1268413"/>
            <a:ext cx="8713787"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de-CH" noProof="0" dirty="0" smtClean="0"/>
              <a:t>Eine Eigenheit von C</a:t>
            </a:r>
            <a:endParaRPr lang="de-CH" noProof="0" dirty="0"/>
          </a:p>
        </p:txBody>
      </p:sp>
      <p:sp>
        <p:nvSpPr>
          <p:cNvPr id="499715" name="Rectangle 3"/>
          <p:cNvSpPr>
            <a:spLocks noGrp="1" noChangeArrowheads="1"/>
          </p:cNvSpPr>
          <p:nvPr>
            <p:ph type="body" idx="1"/>
          </p:nvPr>
        </p:nvSpPr>
        <p:spPr>
          <a:xfrm>
            <a:off x="298450" y="1011238"/>
            <a:ext cx="8643938" cy="1879600"/>
          </a:xfrm>
        </p:spPr>
        <p:txBody>
          <a:bodyPr/>
          <a:lstStyle/>
          <a:p>
            <a:r>
              <a:rPr lang="de-CH" noProof="0" dirty="0" smtClean="0"/>
              <a:t>Es ist nicht möglich, </a:t>
            </a:r>
            <a:r>
              <a:rPr lang="de-CH" noProof="0" dirty="0" err="1" smtClean="0"/>
              <a:t>eingabe_länge</a:t>
            </a:r>
            <a:r>
              <a:rPr lang="de-CH" noProof="0" dirty="0" smtClean="0"/>
              <a:t> im Voraus zu wissen.</a:t>
            </a:r>
          </a:p>
          <a:p>
            <a:endParaRPr lang="de-CH" noProof="0" dirty="0" smtClean="0"/>
          </a:p>
          <a:p>
            <a:r>
              <a:rPr lang="de-CH" noProof="0" dirty="0" smtClean="0"/>
              <a:t>Man muss solange lesen, bis man den String-Terminator, \0 (das </a:t>
            </a:r>
            <a:r>
              <a:rPr lang="de-CH" noProof="0" dirty="0" smtClean="0"/>
              <a:t>binäre Null-Zeichen</a:t>
            </a:r>
            <a:r>
              <a:rPr lang="de-CH" noProof="0" dirty="0" smtClean="0"/>
              <a:t>), findet</a:t>
            </a:r>
            <a:endParaRPr lang="de-CH" noProof="0" dirty="0"/>
          </a:p>
        </p:txBody>
      </p:sp>
      <p:sp>
        <p:nvSpPr>
          <p:cNvPr id="499716" name="Rectangle 4"/>
          <p:cNvSpPr>
            <a:spLocks noChangeArrowheads="1"/>
          </p:cNvSpPr>
          <p:nvPr/>
        </p:nvSpPr>
        <p:spPr bwMode="auto">
          <a:xfrm>
            <a:off x="3065463" y="3249612"/>
            <a:ext cx="5919049" cy="3368901"/>
          </a:xfrm>
          <a:prstGeom prst="roundRect">
            <a:avLst>
              <a:gd name="adj" fmla="val 6519"/>
            </a:avLst>
          </a:prstGeom>
          <a:solidFill>
            <a:srgbClr val="99FF99"/>
          </a:solidFill>
          <a:ln w="9525">
            <a:solidFill>
              <a:srgbClr val="9933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57200">
              <a:spcBef>
                <a:spcPct val="20000"/>
              </a:spcBef>
              <a:buFont typeface="Wingdings" pitchFamily="2" charset="2"/>
              <a:buNone/>
            </a:pPr>
            <a:r>
              <a:rPr lang="en-US" sz="2200" i="1" dirty="0" smtClean="0">
                <a:latin typeface="Comic Sans MS" pitchFamily="66" charset="0"/>
              </a:rPr>
              <a:t>2 Strings </a:t>
            </a:r>
            <a:r>
              <a:rPr lang="en-US" sz="2200" i="1" dirty="0" err="1" smtClean="0">
                <a:latin typeface="Comic Sans MS" pitchFamily="66" charset="0"/>
              </a:rPr>
              <a:t>besuchen</a:t>
            </a:r>
            <a:r>
              <a:rPr lang="en-US" sz="2200" i="1" dirty="0" smtClean="0">
                <a:latin typeface="Comic Sans MS" pitchFamily="66" charset="0"/>
              </a:rPr>
              <a:t> </a:t>
            </a:r>
            <a:r>
              <a:rPr lang="en-US" sz="2200" i="1" dirty="0" err="1" smtClean="0">
                <a:latin typeface="Comic Sans MS" pitchFamily="66" charset="0"/>
              </a:rPr>
              <a:t>eine</a:t>
            </a:r>
            <a:r>
              <a:rPr lang="en-US" sz="2200" i="1" dirty="0" smtClean="0">
                <a:latin typeface="Comic Sans MS" pitchFamily="66" charset="0"/>
              </a:rPr>
              <a:t> Bar. </a:t>
            </a:r>
            <a:r>
              <a:rPr lang="en-US" sz="2200" i="1" dirty="0" smtClean="0"/>
              <a:t>“Was </a:t>
            </a:r>
            <a:r>
              <a:rPr lang="en-US" sz="2200" i="1" dirty="0" err="1" smtClean="0"/>
              <a:t>darf’s</a:t>
            </a:r>
            <a:r>
              <a:rPr lang="en-US" sz="2200" i="1" dirty="0" smtClean="0"/>
              <a:t> </a:t>
            </a:r>
            <a:r>
              <a:rPr lang="en-US" sz="2200" i="1" dirty="0" err="1" smtClean="0"/>
              <a:t>denn</a:t>
            </a:r>
            <a:r>
              <a:rPr lang="en-US" sz="2200" i="1" dirty="0" smtClean="0"/>
              <a:t> </a:t>
            </a:r>
            <a:r>
              <a:rPr lang="en-US" sz="2200" i="1" dirty="0" err="1" smtClean="0"/>
              <a:t>sein</a:t>
            </a:r>
            <a:r>
              <a:rPr lang="en-US" sz="2200" i="1" dirty="0" smtClean="0"/>
              <a:t>?” </a:t>
            </a:r>
            <a:r>
              <a:rPr lang="en-US" sz="2200" i="1" dirty="0" err="1" smtClean="0"/>
              <a:t>fragt</a:t>
            </a:r>
            <a:r>
              <a:rPr lang="en-US" sz="2200" i="1" dirty="0" smtClean="0"/>
              <a:t> </a:t>
            </a:r>
            <a:r>
              <a:rPr lang="en-US" sz="2200" i="1" dirty="0" err="1" smtClean="0"/>
              <a:t>der</a:t>
            </a:r>
            <a:r>
              <a:rPr lang="en-US" sz="2200" i="1" dirty="0" smtClean="0"/>
              <a:t> </a:t>
            </a:r>
            <a:r>
              <a:rPr lang="en-US" sz="2200" i="1" dirty="0" err="1" smtClean="0"/>
              <a:t>Barchef</a:t>
            </a:r>
            <a:r>
              <a:rPr lang="en-US" sz="2200" i="1" dirty="0" smtClean="0"/>
              <a:t>.</a:t>
            </a:r>
            <a:r>
              <a:rPr lang="en-US" sz="2200" i="1" dirty="0" smtClean="0">
                <a:latin typeface="Comic Sans MS" pitchFamily="66" charset="0"/>
              </a:rPr>
              <a:t> </a:t>
            </a:r>
            <a:endParaRPr lang="en-US" sz="2200" i="1" dirty="0">
              <a:latin typeface="Comic Sans MS" pitchFamily="66" charset="0"/>
            </a:endParaRPr>
          </a:p>
          <a:p>
            <a:pPr defTabSz="457200">
              <a:spcBef>
                <a:spcPct val="20000"/>
              </a:spcBef>
              <a:buFont typeface="Wingdings" pitchFamily="2" charset="2"/>
              <a:buNone/>
            </a:pPr>
            <a:r>
              <a:rPr lang="en-US" sz="2200" i="1" dirty="0">
                <a:latin typeface="Comic Sans MS" pitchFamily="66" charset="0"/>
              </a:rPr>
              <a:t>   </a:t>
            </a:r>
            <a:r>
              <a:rPr lang="en-US" sz="2200" i="1" dirty="0" err="1" smtClean="0">
                <a:latin typeface="Comic Sans MS" pitchFamily="66" charset="0"/>
              </a:rPr>
              <a:t>Der</a:t>
            </a:r>
            <a:r>
              <a:rPr lang="en-US" sz="2200" i="1" dirty="0" smtClean="0">
                <a:latin typeface="Comic Sans MS" pitchFamily="66" charset="0"/>
              </a:rPr>
              <a:t> </a:t>
            </a:r>
            <a:r>
              <a:rPr lang="en-US" sz="2200" i="1" dirty="0" err="1" smtClean="0">
                <a:latin typeface="Comic Sans MS" pitchFamily="66" charset="0"/>
              </a:rPr>
              <a:t>erste</a:t>
            </a:r>
            <a:r>
              <a:rPr lang="en-US" sz="2200" i="1" dirty="0" smtClean="0">
                <a:latin typeface="Comic Sans MS" pitchFamily="66" charset="0"/>
              </a:rPr>
              <a:t> String </a:t>
            </a:r>
            <a:r>
              <a:rPr lang="en-US" sz="2200" i="1" dirty="0" err="1" smtClean="0">
                <a:latin typeface="Comic Sans MS" pitchFamily="66" charset="0"/>
              </a:rPr>
              <a:t>sagt</a:t>
            </a:r>
            <a:r>
              <a:rPr lang="en-US" sz="2200" i="1" dirty="0" smtClean="0">
                <a:latin typeface="Comic Sans MS" pitchFamily="66" charset="0"/>
              </a:rPr>
              <a:t>: “</a:t>
            </a:r>
            <a:r>
              <a:rPr lang="en-US" sz="2200" i="1" dirty="0" err="1" smtClean="0">
                <a:latin typeface="Comic Sans MS" pitchFamily="66" charset="0"/>
              </a:rPr>
              <a:t>Ich</a:t>
            </a:r>
            <a:r>
              <a:rPr lang="en-US" sz="2200" i="1" dirty="0" smtClean="0">
                <a:latin typeface="Comic Sans MS" pitchFamily="66" charset="0"/>
              </a:rPr>
              <a:t> </a:t>
            </a:r>
            <a:r>
              <a:rPr lang="en-US" sz="2200" i="1" dirty="0" err="1" smtClean="0">
                <a:latin typeface="Comic Sans MS" pitchFamily="66" charset="0"/>
              </a:rPr>
              <a:t>hätte</a:t>
            </a:r>
            <a:r>
              <a:rPr lang="en-US" sz="2200" i="1" dirty="0" smtClean="0">
                <a:latin typeface="Comic Sans MS" pitchFamily="66" charset="0"/>
              </a:rPr>
              <a:t> </a:t>
            </a:r>
            <a:r>
              <a:rPr lang="en-US" sz="2200" i="1" dirty="0" err="1" smtClean="0">
                <a:latin typeface="Comic Sans MS" pitchFamily="66" charset="0"/>
              </a:rPr>
              <a:t>gerne</a:t>
            </a:r>
            <a:r>
              <a:rPr lang="en-US" sz="2200" i="1" dirty="0" smtClean="0">
                <a:latin typeface="Comic Sans MS" pitchFamily="66" charset="0"/>
              </a:rPr>
              <a:t> </a:t>
            </a:r>
            <a:r>
              <a:rPr lang="en-US" sz="2200" i="1" dirty="0" err="1" smtClean="0">
                <a:latin typeface="Comic Sans MS" pitchFamily="66" charset="0"/>
              </a:rPr>
              <a:t>ein</a:t>
            </a:r>
            <a:r>
              <a:rPr lang="en-US" sz="2200" i="1" dirty="0" smtClean="0">
                <a:latin typeface="Comic Sans MS" pitchFamily="66" charset="0"/>
              </a:rPr>
              <a:t> Bier </a:t>
            </a:r>
            <a:r>
              <a:rPr lang="en-US" sz="2200" i="1" dirty="0" err="1">
                <a:latin typeface="Comic Sans MS" pitchFamily="66" charset="0"/>
              </a:rPr>
              <a:t>zdiup</a:t>
            </a:r>
            <a:r>
              <a:rPr lang="en-US" sz="2200" i="1" dirty="0">
                <a:latin typeface="Comic Sans MS" pitchFamily="66" charset="0"/>
              </a:rPr>
              <a:t> </a:t>
            </a:r>
            <a:r>
              <a:rPr lang="en-US" sz="2200" i="1" dirty="0" err="1">
                <a:latin typeface="Comic Sans MS" pitchFamily="66" charset="0"/>
              </a:rPr>
              <a:t>tako^jDjftk</a:t>
            </a:r>
            <a:r>
              <a:rPr lang="en-US" sz="2200" i="1" dirty="0">
                <a:latin typeface="Comic Sans MS" pitchFamily="66" charset="0"/>
              </a:rPr>
              <a:t> </a:t>
            </a:r>
            <a:r>
              <a:rPr lang="en-US" sz="2200" i="1" dirty="0" smtClean="0">
                <a:latin typeface="Comic Sans MS" pitchFamily="66" charset="0"/>
              </a:rPr>
              <a:t>/. \\</a:t>
            </a:r>
            <a:r>
              <a:rPr lang="en-US" sz="2200" i="1" dirty="0">
                <a:latin typeface="Comic Sans MS" pitchFamily="66" charset="0"/>
              </a:rPr>
              <a:t>134.206.21.02 C#VB.NET 8086%N ~~|~~#@$ </a:t>
            </a:r>
            <a:r>
              <a:rPr lang="en-US" sz="2200" i="1" dirty="0" err="1">
                <a:latin typeface="Comic Sans MS" pitchFamily="66" charset="0"/>
              </a:rPr>
              <a:t>Dz</a:t>
            </a:r>
            <a:r>
              <a:rPr lang="en-US" sz="2200" i="1" dirty="0">
                <a:latin typeface="Comic Sans MS" pitchFamily="66" charset="0"/>
              </a:rPr>
              <a:t> @-)))" </a:t>
            </a:r>
          </a:p>
          <a:p>
            <a:pPr defTabSz="457200">
              <a:spcBef>
                <a:spcPct val="20000"/>
              </a:spcBef>
              <a:buFont typeface="Wingdings" pitchFamily="2" charset="2"/>
              <a:buNone/>
            </a:pPr>
            <a:r>
              <a:rPr lang="en-US" sz="2200" i="1" dirty="0">
                <a:latin typeface="Comic Sans MS" pitchFamily="66" charset="0"/>
              </a:rPr>
              <a:t>   </a:t>
            </a:r>
            <a:r>
              <a:rPr lang="en-US" sz="2200" i="1" dirty="0" smtClean="0">
                <a:latin typeface="Comic Sans MS" pitchFamily="66" charset="0"/>
              </a:rPr>
              <a:t>“</a:t>
            </a:r>
            <a:r>
              <a:rPr lang="en-US" sz="2200" i="1" dirty="0" err="1" smtClean="0">
                <a:latin typeface="Comic Sans MS" pitchFamily="66" charset="0"/>
              </a:rPr>
              <a:t>Bitte</a:t>
            </a:r>
            <a:r>
              <a:rPr lang="en-US" sz="2200" i="1" dirty="0" smtClean="0">
                <a:latin typeface="Comic Sans MS" pitchFamily="66" charset="0"/>
              </a:rPr>
              <a:t> </a:t>
            </a:r>
            <a:r>
              <a:rPr lang="en-US" sz="2200" i="1" dirty="0" err="1" smtClean="0">
                <a:latin typeface="Comic Sans MS" pitchFamily="66" charset="0"/>
              </a:rPr>
              <a:t>entschuldigen</a:t>
            </a:r>
            <a:r>
              <a:rPr lang="en-US" sz="2200" i="1" dirty="0" smtClean="0">
                <a:latin typeface="Comic Sans MS" pitchFamily="66" charset="0"/>
              </a:rPr>
              <a:t> </a:t>
            </a:r>
            <a:r>
              <a:rPr lang="en-US" sz="2200" i="1" dirty="0" err="1" smtClean="0">
                <a:latin typeface="Comic Sans MS" pitchFamily="66" charset="0"/>
              </a:rPr>
              <a:t>sie</a:t>
            </a:r>
            <a:r>
              <a:rPr lang="en-US" sz="2200" i="1" dirty="0" smtClean="0">
                <a:latin typeface="Comic Sans MS" pitchFamily="66" charset="0"/>
              </a:rPr>
              <a:t> </a:t>
            </a:r>
            <a:r>
              <a:rPr lang="en-US" sz="2200" i="1" dirty="0" err="1" smtClean="0">
                <a:latin typeface="Comic Sans MS" pitchFamily="66" charset="0"/>
              </a:rPr>
              <a:t>meinen</a:t>
            </a:r>
            <a:r>
              <a:rPr lang="en-US" sz="2200" i="1" dirty="0" smtClean="0">
                <a:latin typeface="Comic Sans MS" pitchFamily="66" charset="0"/>
              </a:rPr>
              <a:t> Freund,” </a:t>
            </a:r>
            <a:r>
              <a:rPr lang="en-US" sz="2200" i="1" dirty="0" err="1" smtClean="0">
                <a:latin typeface="Comic Sans MS" pitchFamily="66" charset="0"/>
              </a:rPr>
              <a:t>sagt</a:t>
            </a:r>
            <a:r>
              <a:rPr lang="en-US" sz="2200" i="1" dirty="0" smtClean="0">
                <a:latin typeface="Comic Sans MS" pitchFamily="66" charset="0"/>
              </a:rPr>
              <a:t> der </a:t>
            </a:r>
            <a:r>
              <a:rPr lang="en-US" sz="2200" i="1" dirty="0" err="1" smtClean="0">
                <a:latin typeface="Comic Sans MS" pitchFamily="66" charset="0"/>
              </a:rPr>
              <a:t>zweite</a:t>
            </a:r>
            <a:r>
              <a:rPr lang="en-US" sz="2200" i="1" dirty="0" smtClean="0">
                <a:latin typeface="Comic Sans MS" pitchFamily="66" charset="0"/>
              </a:rPr>
              <a:t> String, “</a:t>
            </a:r>
            <a:r>
              <a:rPr lang="en-US" sz="2200" i="1" dirty="0" err="1" smtClean="0">
                <a:latin typeface="Comic Sans MS" pitchFamily="66" charset="0"/>
              </a:rPr>
              <a:t>Er</a:t>
            </a:r>
            <a:r>
              <a:rPr lang="en-US" sz="2200" i="1" dirty="0" smtClean="0">
                <a:latin typeface="Comic Sans MS" pitchFamily="66" charset="0"/>
              </a:rPr>
              <a:t> </a:t>
            </a:r>
            <a:r>
              <a:rPr lang="en-US" sz="2200" i="1" dirty="0" err="1" smtClean="0">
                <a:latin typeface="Comic Sans MS" pitchFamily="66" charset="0"/>
              </a:rPr>
              <a:t>ist</a:t>
            </a:r>
            <a:r>
              <a:rPr lang="en-US" sz="2200" i="1" dirty="0" smtClean="0">
                <a:latin typeface="Comic Sans MS" pitchFamily="66" charset="0"/>
              </a:rPr>
              <a:t> </a:t>
            </a:r>
            <a:r>
              <a:rPr lang="en-US" sz="2200" i="1" dirty="0" err="1" smtClean="0">
                <a:latin typeface="Comic Sans MS" pitchFamily="66" charset="0"/>
              </a:rPr>
              <a:t>nicht</a:t>
            </a:r>
            <a:r>
              <a:rPr lang="en-US" sz="2200" i="1" dirty="0" smtClean="0">
                <a:latin typeface="Comic Sans MS" pitchFamily="66" charset="0"/>
              </a:rPr>
              <a:t> null-</a:t>
            </a:r>
            <a:r>
              <a:rPr lang="en-US" sz="2200" i="1" dirty="0" err="1" smtClean="0">
                <a:latin typeface="Comic Sans MS" pitchFamily="66" charset="0"/>
              </a:rPr>
              <a:t>terminiert</a:t>
            </a:r>
            <a:r>
              <a:rPr lang="en-US" sz="2200" i="1" dirty="0" smtClean="0">
                <a:latin typeface="Comic Sans MS" pitchFamily="66" charset="0"/>
              </a:rPr>
              <a:t>.” </a:t>
            </a:r>
            <a:endParaRPr lang="en-US" sz="2200" i="1" dirty="0">
              <a:latin typeface="Comic Sans MS" pitchFamily="66" charset="0"/>
            </a:endParaRPr>
          </a:p>
        </p:txBody>
      </p:sp>
      <p:pic>
        <p:nvPicPr>
          <p:cNvPr id="499717" name="Picture 5" descr="MCj02954470000[1]"/>
          <p:cNvPicPr>
            <a:picLocks noChangeAspect="1" noChangeArrowheads="1"/>
          </p:cNvPicPr>
          <p:nvPr/>
        </p:nvPicPr>
        <p:blipFill>
          <a:blip r:embed="rId3" cstate="print"/>
          <a:srcRect/>
          <a:stretch>
            <a:fillRect/>
          </a:stretch>
        </p:blipFill>
        <p:spPr bwMode="auto">
          <a:xfrm>
            <a:off x="438960" y="3851275"/>
            <a:ext cx="2614613" cy="186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p:cTn id="7" dur="1000" fill="hold"/>
                                        <p:tgtEl>
                                          <p:spTgt spid="499716"/>
                                        </p:tgtEl>
                                        <p:attrNameLst>
                                          <p:attrName>ppt_w</p:attrName>
                                        </p:attrNameLst>
                                      </p:cBhvr>
                                      <p:tavLst>
                                        <p:tav tm="0">
                                          <p:val>
                                            <p:strVal val="#ppt_w*0.70"/>
                                          </p:val>
                                        </p:tav>
                                        <p:tav tm="100000">
                                          <p:val>
                                            <p:strVal val="#ppt_w"/>
                                          </p:val>
                                        </p:tav>
                                      </p:tavLst>
                                    </p:anim>
                                    <p:anim calcmode="lin" valueType="num">
                                      <p:cBhvr>
                                        <p:cTn id="8" dur="1000" fill="hold"/>
                                        <p:tgtEl>
                                          <p:spTgt spid="499716"/>
                                        </p:tgtEl>
                                        <p:attrNameLst>
                                          <p:attrName>ppt_h</p:attrName>
                                        </p:attrNameLst>
                                      </p:cBhvr>
                                      <p:tavLst>
                                        <p:tav tm="0">
                                          <p:val>
                                            <p:strVal val="#ppt_h"/>
                                          </p:val>
                                        </p:tav>
                                        <p:tav tm="100000">
                                          <p:val>
                                            <p:strVal val="#ppt_h"/>
                                          </p:val>
                                        </p:tav>
                                      </p:tavLst>
                                    </p:anim>
                                    <p:animEffect transition="in" filter="fade">
                                      <p:cBhvr>
                                        <p:cTn id="9" dur="1000"/>
                                        <p:tgtEl>
                                          <p:spTgt spid="499716"/>
                                        </p:tgtEl>
                                      </p:cBhvr>
                                    </p:animEffect>
                                  </p:childTnLst>
                                </p:cTn>
                              </p:par>
                              <p:par>
                                <p:cTn id="10" presetID="1" presetClass="entr" presetSubtype="0" fill="hold" nodeType="withEffect">
                                  <p:stCondLst>
                                    <p:cond delay="0"/>
                                  </p:stCondLst>
                                  <p:childTnLst>
                                    <p:set>
                                      <p:cBhvr>
                                        <p:cTn id="11" dur="1" fill="hold">
                                          <p:stCondLst>
                                            <p:cond delay="0"/>
                                          </p:stCondLst>
                                        </p:cTn>
                                        <p:tgtEl>
                                          <p:spTgt spid="49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497667" name="Rectangle 3"/>
          <p:cNvSpPr>
            <a:spLocks noGrp="1" noChangeArrowheads="1"/>
          </p:cNvSpPr>
          <p:nvPr>
            <p:ph type="body" idx="1"/>
          </p:nvPr>
        </p:nvSpPr>
        <p:spPr>
          <a:xfrm>
            <a:off x="179388" y="1268413"/>
            <a:ext cx="8713787"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de-CH" noProof="0" dirty="0" err="1" smtClean="0"/>
              <a:t>Moore’s</a:t>
            </a:r>
            <a:r>
              <a:rPr lang="de-CH" noProof="0" dirty="0" smtClean="0"/>
              <a:t> “Gesetz”</a:t>
            </a:r>
            <a:endParaRPr lang="de-CH" noProof="0" dirty="0"/>
          </a:p>
        </p:txBody>
      </p:sp>
      <p:sp>
        <p:nvSpPr>
          <p:cNvPr id="457731" name="Rectangle 3"/>
          <p:cNvSpPr>
            <a:spLocks noGrp="1" noChangeArrowheads="1"/>
          </p:cNvSpPr>
          <p:nvPr>
            <p:ph type="body" idx="1"/>
          </p:nvPr>
        </p:nvSpPr>
        <p:spPr>
          <a:xfrm>
            <a:off x="468313" y="879475"/>
            <a:ext cx="8424862" cy="5473700"/>
          </a:xfrm>
        </p:spPr>
        <p:txBody>
          <a:bodyPr/>
          <a:lstStyle/>
          <a:p>
            <a:r>
              <a:rPr lang="de-CH" sz="2000" noProof="0" dirty="0" smtClean="0"/>
              <a:t>Ungefähre Verdopplung der Rechenleistung alle achtzehn Monate, für </a:t>
            </a:r>
            <a:r>
              <a:rPr lang="de-CH" sz="2000" dirty="0" smtClean="0"/>
              <a:t>vergleichbare Preise</a:t>
            </a:r>
            <a:endParaRPr lang="de-CH" sz="2000" noProof="0" dirty="0"/>
          </a:p>
        </p:txBody>
      </p:sp>
      <p:sp>
        <p:nvSpPr>
          <p:cNvPr id="457732" name="Line 4"/>
          <p:cNvSpPr>
            <a:spLocks noChangeShapeType="1"/>
          </p:cNvSpPr>
          <p:nvPr/>
        </p:nvSpPr>
        <p:spPr bwMode="auto">
          <a:xfrm flipV="1">
            <a:off x="622300" y="2359025"/>
            <a:ext cx="0" cy="3924300"/>
          </a:xfrm>
          <a:prstGeom prst="line">
            <a:avLst/>
          </a:prstGeom>
          <a:noFill/>
          <a:ln w="9525">
            <a:noFill/>
            <a:round/>
            <a:headEnd/>
            <a:tailEnd type="triangle" w="med" len="med"/>
          </a:ln>
          <a:effectLst/>
        </p:spPr>
        <p:txBody>
          <a:bodyPr/>
          <a:lstStyle/>
          <a:p>
            <a:endParaRPr lang="de-CH"/>
          </a:p>
        </p:txBody>
      </p:sp>
      <p:sp>
        <p:nvSpPr>
          <p:cNvPr id="457733" name="Line 5"/>
          <p:cNvSpPr>
            <a:spLocks noChangeShapeType="1"/>
          </p:cNvSpPr>
          <p:nvPr/>
        </p:nvSpPr>
        <p:spPr bwMode="auto">
          <a:xfrm flipV="1">
            <a:off x="1250950" y="1557338"/>
            <a:ext cx="0" cy="4659312"/>
          </a:xfrm>
          <a:prstGeom prst="line">
            <a:avLst/>
          </a:prstGeom>
          <a:noFill/>
          <a:ln w="19050">
            <a:solidFill>
              <a:schemeClr val="tx1"/>
            </a:solidFill>
            <a:round/>
            <a:headEnd/>
            <a:tailEnd type="triangle" w="lg" len="lg"/>
          </a:ln>
          <a:effectLst/>
        </p:spPr>
        <p:txBody>
          <a:bodyPr/>
          <a:lstStyle/>
          <a:p>
            <a:endParaRPr lang="de-CH"/>
          </a:p>
        </p:txBody>
      </p:sp>
      <p:sp>
        <p:nvSpPr>
          <p:cNvPr id="457734" name="Line 6"/>
          <p:cNvSpPr>
            <a:spLocks noChangeShapeType="1"/>
          </p:cNvSpPr>
          <p:nvPr/>
        </p:nvSpPr>
        <p:spPr bwMode="auto">
          <a:xfrm flipV="1">
            <a:off x="1249363" y="6216650"/>
            <a:ext cx="7715250" cy="1588"/>
          </a:xfrm>
          <a:prstGeom prst="line">
            <a:avLst/>
          </a:prstGeom>
          <a:noFill/>
          <a:ln w="19050">
            <a:solidFill>
              <a:schemeClr val="tx1"/>
            </a:solidFill>
            <a:round/>
            <a:headEnd/>
            <a:tailEnd type="triangle" w="lg" len="lg"/>
          </a:ln>
          <a:effectLst/>
        </p:spPr>
        <p:txBody>
          <a:bodyPr/>
          <a:lstStyle/>
          <a:p>
            <a:endParaRPr lang="de-CH"/>
          </a:p>
        </p:txBody>
      </p:sp>
      <p:sp>
        <p:nvSpPr>
          <p:cNvPr id="457735" name="Line 7"/>
          <p:cNvSpPr>
            <a:spLocks noChangeShapeType="1"/>
          </p:cNvSpPr>
          <p:nvPr/>
        </p:nvSpPr>
        <p:spPr bwMode="auto">
          <a:xfrm>
            <a:off x="3198813" y="6172200"/>
            <a:ext cx="0" cy="71438"/>
          </a:xfrm>
          <a:prstGeom prst="line">
            <a:avLst/>
          </a:prstGeom>
          <a:noFill/>
          <a:ln w="9525">
            <a:solidFill>
              <a:schemeClr val="tx1"/>
            </a:solidFill>
            <a:round/>
            <a:headEnd/>
            <a:tailEnd/>
          </a:ln>
          <a:effectLst/>
        </p:spPr>
        <p:txBody>
          <a:bodyPr/>
          <a:lstStyle/>
          <a:p>
            <a:endParaRPr lang="de-CH"/>
          </a:p>
        </p:txBody>
      </p:sp>
      <p:sp>
        <p:nvSpPr>
          <p:cNvPr id="457736" name="Line 8"/>
          <p:cNvSpPr>
            <a:spLocks noChangeShapeType="1"/>
          </p:cNvSpPr>
          <p:nvPr/>
        </p:nvSpPr>
        <p:spPr bwMode="auto">
          <a:xfrm>
            <a:off x="5146675" y="6172200"/>
            <a:ext cx="0" cy="71438"/>
          </a:xfrm>
          <a:prstGeom prst="line">
            <a:avLst/>
          </a:prstGeom>
          <a:noFill/>
          <a:ln w="9525">
            <a:solidFill>
              <a:schemeClr val="tx1"/>
            </a:solidFill>
            <a:round/>
            <a:headEnd/>
            <a:tailEnd/>
          </a:ln>
          <a:effectLst/>
        </p:spPr>
        <p:txBody>
          <a:bodyPr/>
          <a:lstStyle/>
          <a:p>
            <a:endParaRPr lang="de-CH"/>
          </a:p>
        </p:txBody>
      </p:sp>
      <p:sp>
        <p:nvSpPr>
          <p:cNvPr id="457737" name="Line 9"/>
          <p:cNvSpPr>
            <a:spLocks noChangeShapeType="1"/>
          </p:cNvSpPr>
          <p:nvPr/>
        </p:nvSpPr>
        <p:spPr bwMode="auto">
          <a:xfrm>
            <a:off x="7091363" y="6172200"/>
            <a:ext cx="0" cy="71438"/>
          </a:xfrm>
          <a:prstGeom prst="line">
            <a:avLst/>
          </a:prstGeom>
          <a:noFill/>
          <a:ln w="9525">
            <a:solidFill>
              <a:schemeClr val="tx1"/>
            </a:solidFill>
            <a:round/>
            <a:headEnd/>
            <a:tailEnd/>
          </a:ln>
          <a:effectLst/>
        </p:spPr>
        <p:txBody>
          <a:bodyPr/>
          <a:lstStyle/>
          <a:p>
            <a:endParaRPr lang="de-CH"/>
          </a:p>
        </p:txBody>
      </p:sp>
      <p:sp>
        <p:nvSpPr>
          <p:cNvPr id="457738" name="Text Box 10"/>
          <p:cNvSpPr txBox="1">
            <a:spLocks noChangeArrowheads="1"/>
          </p:cNvSpPr>
          <p:nvPr/>
        </p:nvSpPr>
        <p:spPr bwMode="auto">
          <a:xfrm>
            <a:off x="6354763"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a:latin typeface="Verdana" pitchFamily="34" charset="0"/>
              </a:rPr>
              <a:t>2000</a:t>
            </a:r>
          </a:p>
        </p:txBody>
      </p:sp>
      <p:sp>
        <p:nvSpPr>
          <p:cNvPr id="457739" name="Line 11"/>
          <p:cNvSpPr>
            <a:spLocks noChangeShapeType="1"/>
          </p:cNvSpPr>
          <p:nvPr/>
        </p:nvSpPr>
        <p:spPr bwMode="auto">
          <a:xfrm>
            <a:off x="1204913" y="2833688"/>
            <a:ext cx="90487" cy="1587"/>
          </a:xfrm>
          <a:prstGeom prst="line">
            <a:avLst/>
          </a:prstGeom>
          <a:noFill/>
          <a:ln w="9525">
            <a:solidFill>
              <a:schemeClr val="tx1"/>
            </a:solidFill>
            <a:round/>
            <a:headEnd/>
            <a:tailEnd/>
          </a:ln>
          <a:effectLst/>
        </p:spPr>
        <p:txBody>
          <a:bodyPr/>
          <a:lstStyle/>
          <a:p>
            <a:endParaRPr lang="de-CH"/>
          </a:p>
        </p:txBody>
      </p:sp>
      <p:sp>
        <p:nvSpPr>
          <p:cNvPr id="457740" name="Line 12"/>
          <p:cNvSpPr>
            <a:spLocks noChangeShapeType="1"/>
          </p:cNvSpPr>
          <p:nvPr/>
        </p:nvSpPr>
        <p:spPr bwMode="auto">
          <a:xfrm>
            <a:off x="1204913" y="4543425"/>
            <a:ext cx="90487" cy="1588"/>
          </a:xfrm>
          <a:prstGeom prst="line">
            <a:avLst/>
          </a:prstGeom>
          <a:noFill/>
          <a:ln w="9525">
            <a:solidFill>
              <a:schemeClr val="tx1"/>
            </a:solidFill>
            <a:round/>
            <a:headEnd/>
            <a:tailEnd/>
          </a:ln>
          <a:effectLst/>
        </p:spPr>
        <p:txBody>
          <a:bodyPr/>
          <a:lstStyle/>
          <a:p>
            <a:endParaRPr lang="de-CH"/>
          </a:p>
        </p:txBody>
      </p:sp>
      <p:sp>
        <p:nvSpPr>
          <p:cNvPr id="457741" name="Line 13"/>
          <p:cNvSpPr>
            <a:spLocks noChangeShapeType="1"/>
          </p:cNvSpPr>
          <p:nvPr/>
        </p:nvSpPr>
        <p:spPr bwMode="auto">
          <a:xfrm>
            <a:off x="1204913" y="3689350"/>
            <a:ext cx="90487" cy="1588"/>
          </a:xfrm>
          <a:prstGeom prst="line">
            <a:avLst/>
          </a:prstGeom>
          <a:noFill/>
          <a:ln w="9525">
            <a:solidFill>
              <a:schemeClr val="tx1"/>
            </a:solidFill>
            <a:round/>
            <a:headEnd/>
            <a:tailEnd/>
          </a:ln>
          <a:effectLst/>
        </p:spPr>
        <p:txBody>
          <a:bodyPr/>
          <a:lstStyle/>
          <a:p>
            <a:endParaRPr lang="de-CH"/>
          </a:p>
        </p:txBody>
      </p:sp>
      <p:sp>
        <p:nvSpPr>
          <p:cNvPr id="457742" name="Line 14"/>
          <p:cNvSpPr>
            <a:spLocks noChangeShapeType="1"/>
          </p:cNvSpPr>
          <p:nvPr/>
        </p:nvSpPr>
        <p:spPr bwMode="auto">
          <a:xfrm>
            <a:off x="1204913" y="5399088"/>
            <a:ext cx="90487" cy="1587"/>
          </a:xfrm>
          <a:prstGeom prst="line">
            <a:avLst/>
          </a:prstGeom>
          <a:noFill/>
          <a:ln w="9525">
            <a:solidFill>
              <a:schemeClr val="tx1"/>
            </a:solidFill>
            <a:round/>
            <a:headEnd/>
            <a:tailEnd/>
          </a:ln>
          <a:effectLst/>
        </p:spPr>
        <p:txBody>
          <a:bodyPr/>
          <a:lstStyle/>
          <a:p>
            <a:endParaRPr lang="de-CH"/>
          </a:p>
        </p:txBody>
      </p:sp>
      <p:sp>
        <p:nvSpPr>
          <p:cNvPr id="457743" name="Text Box 15"/>
          <p:cNvSpPr txBox="1">
            <a:spLocks noChangeArrowheads="1"/>
          </p:cNvSpPr>
          <p:nvPr/>
        </p:nvSpPr>
        <p:spPr bwMode="auto">
          <a:xfrm>
            <a:off x="-88900" y="5224463"/>
            <a:ext cx="1358900"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 MHz</a:t>
            </a:r>
          </a:p>
        </p:txBody>
      </p:sp>
      <p:sp>
        <p:nvSpPr>
          <p:cNvPr id="457744" name="Text Box 16"/>
          <p:cNvSpPr txBox="1">
            <a:spLocks noChangeArrowheads="1"/>
          </p:cNvSpPr>
          <p:nvPr/>
        </p:nvSpPr>
        <p:spPr bwMode="auto">
          <a:xfrm>
            <a:off x="-485775" y="4379913"/>
            <a:ext cx="1690688"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 MHz</a:t>
            </a:r>
          </a:p>
        </p:txBody>
      </p:sp>
      <p:sp>
        <p:nvSpPr>
          <p:cNvPr id="457745" name="Text Box 17"/>
          <p:cNvSpPr txBox="1">
            <a:spLocks noChangeArrowheads="1"/>
          </p:cNvSpPr>
          <p:nvPr/>
        </p:nvSpPr>
        <p:spPr bwMode="auto">
          <a:xfrm>
            <a:off x="-198438" y="2670175"/>
            <a:ext cx="1412876"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dirty="0">
                <a:latin typeface="Verdana" pitchFamily="34" charset="0"/>
              </a:rPr>
              <a:t>1 GHz</a:t>
            </a:r>
          </a:p>
        </p:txBody>
      </p:sp>
      <p:sp>
        <p:nvSpPr>
          <p:cNvPr id="457746" name="Text Box 18"/>
          <p:cNvSpPr txBox="1">
            <a:spLocks noChangeArrowheads="1"/>
          </p:cNvSpPr>
          <p:nvPr/>
        </p:nvSpPr>
        <p:spPr bwMode="auto">
          <a:xfrm>
            <a:off x="-479425" y="3503613"/>
            <a:ext cx="1684338"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100 MHz</a:t>
            </a:r>
          </a:p>
        </p:txBody>
      </p:sp>
      <p:sp>
        <p:nvSpPr>
          <p:cNvPr id="457747" name="Rectangle 19"/>
          <p:cNvSpPr>
            <a:spLocks noChangeArrowheads="1"/>
          </p:cNvSpPr>
          <p:nvPr/>
        </p:nvSpPr>
        <p:spPr bwMode="auto">
          <a:xfrm>
            <a:off x="-300038" y="4692650"/>
            <a:ext cx="1243013"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endParaRPr lang="de-DE" sz="1600">
              <a:solidFill>
                <a:srgbClr val="FFCCCC"/>
              </a:solidFill>
              <a:latin typeface="Verdana" pitchFamily="34" charset="0"/>
            </a:endParaRPr>
          </a:p>
        </p:txBody>
      </p:sp>
      <p:sp>
        <p:nvSpPr>
          <p:cNvPr id="457748" name="Oval 20"/>
          <p:cNvSpPr>
            <a:spLocks noChangeArrowheads="1"/>
          </p:cNvSpPr>
          <p:nvPr/>
        </p:nvSpPr>
        <p:spPr bwMode="auto">
          <a:xfrm>
            <a:off x="5545138" y="4040188"/>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49" name="Freeform 21"/>
          <p:cNvSpPr>
            <a:spLocks/>
          </p:cNvSpPr>
          <p:nvPr/>
        </p:nvSpPr>
        <p:spPr bwMode="auto">
          <a:xfrm>
            <a:off x="3200400" y="1960563"/>
            <a:ext cx="4738688" cy="4090987"/>
          </a:xfrm>
          <a:custGeom>
            <a:avLst/>
            <a:gdLst/>
            <a:ahLst/>
            <a:cxnLst>
              <a:cxn ang="0">
                <a:pos x="8" y="2767"/>
              </a:cxn>
              <a:cxn ang="0">
                <a:pos x="53" y="2767"/>
              </a:cxn>
              <a:cxn ang="0">
                <a:pos x="325" y="2631"/>
              </a:cxn>
              <a:cxn ang="0">
                <a:pos x="1097" y="1996"/>
              </a:cxn>
              <a:cxn ang="0">
                <a:pos x="2049" y="1860"/>
              </a:cxn>
              <a:cxn ang="0">
                <a:pos x="2730" y="590"/>
              </a:cxn>
              <a:cxn ang="0">
                <a:pos x="3183" y="182"/>
              </a:cxn>
              <a:cxn ang="0">
                <a:pos x="3319" y="0"/>
              </a:cxn>
            </a:cxnLst>
            <a:rect l="0" t="0" r="r" b="b"/>
            <a:pathLst>
              <a:path w="3319" h="2790">
                <a:moveTo>
                  <a:pt x="8" y="2767"/>
                </a:moveTo>
                <a:cubicBezTo>
                  <a:pt x="4" y="2778"/>
                  <a:pt x="0" y="2790"/>
                  <a:pt x="53" y="2767"/>
                </a:cubicBezTo>
                <a:cubicBezTo>
                  <a:pt x="106" y="2744"/>
                  <a:pt x="151" y="2760"/>
                  <a:pt x="325" y="2631"/>
                </a:cubicBezTo>
                <a:cubicBezTo>
                  <a:pt x="499" y="2502"/>
                  <a:pt x="810" y="2125"/>
                  <a:pt x="1097" y="1996"/>
                </a:cubicBezTo>
                <a:cubicBezTo>
                  <a:pt x="1384" y="1867"/>
                  <a:pt x="1777" y="2094"/>
                  <a:pt x="2049" y="1860"/>
                </a:cubicBezTo>
                <a:cubicBezTo>
                  <a:pt x="2321" y="1626"/>
                  <a:pt x="2541" y="870"/>
                  <a:pt x="2730" y="590"/>
                </a:cubicBezTo>
                <a:cubicBezTo>
                  <a:pt x="2919" y="310"/>
                  <a:pt x="3085" y="280"/>
                  <a:pt x="3183" y="182"/>
                </a:cubicBezTo>
                <a:cubicBezTo>
                  <a:pt x="3281" y="84"/>
                  <a:pt x="3300" y="42"/>
                  <a:pt x="3319" y="0"/>
                </a:cubicBezTo>
              </a:path>
            </a:pathLst>
          </a:custGeom>
          <a:noFill/>
          <a:ln w="9525" cap="flat" cmpd="sng">
            <a:noFill/>
            <a:prstDash val="solid"/>
            <a:round/>
            <a:headEnd/>
            <a:tailEnd/>
          </a:ln>
          <a:effectLst/>
        </p:spPr>
        <p:txBody>
          <a:bodyPr/>
          <a:lstStyle/>
          <a:p>
            <a:endParaRPr lang="de-CH"/>
          </a:p>
        </p:txBody>
      </p:sp>
      <p:sp>
        <p:nvSpPr>
          <p:cNvPr id="457750" name="Oval 22"/>
          <p:cNvSpPr>
            <a:spLocks noChangeArrowheads="1"/>
          </p:cNvSpPr>
          <p:nvPr/>
        </p:nvSpPr>
        <p:spPr bwMode="auto">
          <a:xfrm>
            <a:off x="104775" y="6083300"/>
            <a:ext cx="130175" cy="133350"/>
          </a:xfrm>
          <a:prstGeom prst="ellipse">
            <a:avLst/>
          </a:prstGeom>
          <a:solidFill>
            <a:schemeClr val="bg1"/>
          </a:solidFill>
          <a:ln w="9525" algn="ctr">
            <a:solidFill>
              <a:schemeClr val="bg1"/>
            </a:solidFill>
            <a:round/>
            <a:headEnd/>
            <a:tailEnd/>
          </a:ln>
          <a:effectLst/>
        </p:spPr>
        <p:txBody>
          <a:bodyPr wrap="none" anchor="ctr"/>
          <a:lstStyle/>
          <a:p>
            <a:endParaRPr lang="de-CH"/>
          </a:p>
        </p:txBody>
      </p:sp>
      <p:sp>
        <p:nvSpPr>
          <p:cNvPr id="457751" name="Text Box 23"/>
          <p:cNvSpPr txBox="1">
            <a:spLocks noChangeArrowheads="1"/>
          </p:cNvSpPr>
          <p:nvPr/>
        </p:nvSpPr>
        <p:spPr bwMode="auto">
          <a:xfrm>
            <a:off x="4398963" y="6305550"/>
            <a:ext cx="1584325" cy="3508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a:latin typeface="Verdana" pitchFamily="34" charset="0"/>
              </a:rPr>
              <a:t>1990</a:t>
            </a:r>
          </a:p>
        </p:txBody>
      </p:sp>
      <p:sp>
        <p:nvSpPr>
          <p:cNvPr id="457752" name="Text Box 24"/>
          <p:cNvSpPr txBox="1">
            <a:spLocks noChangeArrowheads="1"/>
          </p:cNvSpPr>
          <p:nvPr/>
        </p:nvSpPr>
        <p:spPr bwMode="auto">
          <a:xfrm>
            <a:off x="2443163"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a:latin typeface="Verdana" pitchFamily="34" charset="0"/>
              </a:rPr>
              <a:t>1980</a:t>
            </a:r>
          </a:p>
        </p:txBody>
      </p:sp>
      <p:sp>
        <p:nvSpPr>
          <p:cNvPr id="457753" name="Text Box 25"/>
          <p:cNvSpPr txBox="1">
            <a:spLocks noChangeArrowheads="1"/>
          </p:cNvSpPr>
          <p:nvPr/>
        </p:nvSpPr>
        <p:spPr bwMode="auto">
          <a:xfrm>
            <a:off x="488950"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a:latin typeface="Verdana" pitchFamily="34" charset="0"/>
              </a:rPr>
              <a:t>1970</a:t>
            </a:r>
          </a:p>
        </p:txBody>
      </p:sp>
      <p:sp>
        <p:nvSpPr>
          <p:cNvPr id="457754" name="Oval 26"/>
          <p:cNvSpPr>
            <a:spLocks noChangeArrowheads="1"/>
          </p:cNvSpPr>
          <p:nvPr/>
        </p:nvSpPr>
        <p:spPr bwMode="auto">
          <a:xfrm>
            <a:off x="7394575" y="2559050"/>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5" name="Oval 27"/>
          <p:cNvSpPr>
            <a:spLocks noChangeArrowheads="1"/>
          </p:cNvSpPr>
          <p:nvPr/>
        </p:nvSpPr>
        <p:spPr bwMode="auto">
          <a:xfrm>
            <a:off x="6319838" y="3513138"/>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6" name="Oval 28"/>
          <p:cNvSpPr>
            <a:spLocks noChangeArrowheads="1"/>
          </p:cNvSpPr>
          <p:nvPr/>
        </p:nvSpPr>
        <p:spPr bwMode="auto">
          <a:xfrm>
            <a:off x="4214813" y="4221163"/>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7" name="Oval 29"/>
          <p:cNvSpPr>
            <a:spLocks noChangeArrowheads="1"/>
          </p:cNvSpPr>
          <p:nvPr/>
        </p:nvSpPr>
        <p:spPr bwMode="auto">
          <a:xfrm>
            <a:off x="1506538" y="5427663"/>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8" name="Rectangle 30"/>
          <p:cNvSpPr>
            <a:spLocks noChangeArrowheads="1"/>
          </p:cNvSpPr>
          <p:nvPr/>
        </p:nvSpPr>
        <p:spPr bwMode="auto">
          <a:xfrm>
            <a:off x="1338263" y="5448300"/>
            <a:ext cx="200342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8008: &lt; 1 MHz</a:t>
            </a:r>
            <a:endParaRPr lang="en-US" sz="2400">
              <a:solidFill>
                <a:srgbClr val="FFCCCC"/>
              </a:solidFill>
              <a:latin typeface="Verdana" pitchFamily="34" charset="0"/>
            </a:endParaRPr>
          </a:p>
        </p:txBody>
      </p:sp>
      <p:sp>
        <p:nvSpPr>
          <p:cNvPr id="457759" name="Rectangle 31"/>
          <p:cNvSpPr>
            <a:spLocks noChangeArrowheads="1"/>
          </p:cNvSpPr>
          <p:nvPr/>
        </p:nvSpPr>
        <p:spPr bwMode="auto">
          <a:xfrm>
            <a:off x="2093913" y="4124325"/>
            <a:ext cx="2022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80386: 33 MHz</a:t>
            </a:r>
            <a:endParaRPr lang="en-US" sz="2400">
              <a:solidFill>
                <a:srgbClr val="FFCCCC"/>
              </a:solidFill>
              <a:latin typeface="Verdana" pitchFamily="34" charset="0"/>
            </a:endParaRPr>
          </a:p>
        </p:txBody>
      </p:sp>
      <p:sp>
        <p:nvSpPr>
          <p:cNvPr id="457760" name="Rectangle 32"/>
          <p:cNvSpPr>
            <a:spLocks noChangeArrowheads="1"/>
          </p:cNvSpPr>
          <p:nvPr/>
        </p:nvSpPr>
        <p:spPr bwMode="auto">
          <a:xfrm>
            <a:off x="3454400" y="3878263"/>
            <a:ext cx="2022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80486: 50 MHz</a:t>
            </a:r>
            <a:endParaRPr lang="en-US" sz="2400">
              <a:solidFill>
                <a:srgbClr val="FFCCCC"/>
              </a:solidFill>
              <a:latin typeface="Verdana" pitchFamily="34" charset="0"/>
            </a:endParaRPr>
          </a:p>
        </p:txBody>
      </p:sp>
      <p:sp>
        <p:nvSpPr>
          <p:cNvPr id="457761" name="Rectangle 33"/>
          <p:cNvSpPr>
            <a:spLocks noChangeArrowheads="1"/>
          </p:cNvSpPr>
          <p:nvPr/>
        </p:nvSpPr>
        <p:spPr bwMode="auto">
          <a:xfrm>
            <a:off x="3900488" y="3403600"/>
            <a:ext cx="2341562"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Pentium: 133 MHz</a:t>
            </a:r>
            <a:endParaRPr lang="en-US" sz="2400">
              <a:solidFill>
                <a:srgbClr val="FFCCCC"/>
              </a:solidFill>
              <a:latin typeface="Verdana" pitchFamily="34" charset="0"/>
            </a:endParaRPr>
          </a:p>
        </p:txBody>
      </p:sp>
      <p:sp>
        <p:nvSpPr>
          <p:cNvPr id="457762" name="Rectangle 34"/>
          <p:cNvSpPr>
            <a:spLocks noChangeArrowheads="1"/>
          </p:cNvSpPr>
          <p:nvPr/>
        </p:nvSpPr>
        <p:spPr bwMode="auto">
          <a:xfrm>
            <a:off x="5667375" y="2281238"/>
            <a:ext cx="1679575" cy="488950"/>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Pentium IV:</a:t>
            </a:r>
            <a:br>
              <a:rPr lang="en-US" sz="1600">
                <a:solidFill>
                  <a:srgbClr val="0F4F8C"/>
                </a:solidFill>
                <a:latin typeface="Verdana" pitchFamily="34" charset="0"/>
              </a:rPr>
            </a:br>
            <a:r>
              <a:rPr lang="en-US" sz="1600">
                <a:solidFill>
                  <a:srgbClr val="0F4F8C"/>
                </a:solidFill>
                <a:latin typeface="Verdana" pitchFamily="34" charset="0"/>
              </a:rPr>
              <a:t>1.3 GHz</a:t>
            </a:r>
            <a:endParaRPr lang="en-US" sz="2400">
              <a:solidFill>
                <a:srgbClr val="FFCCCC"/>
              </a:solidFill>
              <a:latin typeface="Verdana" pitchFamily="34" charset="0"/>
            </a:endParaRPr>
          </a:p>
        </p:txBody>
      </p:sp>
      <p:sp>
        <p:nvSpPr>
          <p:cNvPr id="457763" name="Freeform 35"/>
          <p:cNvSpPr>
            <a:spLocks/>
          </p:cNvSpPr>
          <p:nvPr/>
        </p:nvSpPr>
        <p:spPr bwMode="auto">
          <a:xfrm>
            <a:off x="1593850" y="2166938"/>
            <a:ext cx="6548438" cy="3317875"/>
          </a:xfrm>
          <a:custGeom>
            <a:avLst/>
            <a:gdLst/>
            <a:ahLst/>
            <a:cxnLst>
              <a:cxn ang="0">
                <a:pos x="0" y="2090"/>
              </a:cxn>
              <a:cxn ang="0">
                <a:pos x="1713" y="1336"/>
              </a:cxn>
              <a:cxn ang="0">
                <a:pos x="2570" y="1211"/>
              </a:cxn>
              <a:cxn ang="0">
                <a:pos x="3018" y="875"/>
              </a:cxn>
              <a:cxn ang="0">
                <a:pos x="3700" y="294"/>
              </a:cxn>
              <a:cxn ang="0">
                <a:pos x="4125" y="0"/>
              </a:cxn>
            </a:cxnLst>
            <a:rect l="0" t="0" r="r" b="b"/>
            <a:pathLst>
              <a:path w="4125" h="2090">
                <a:moveTo>
                  <a:pt x="0" y="2090"/>
                </a:moveTo>
                <a:cubicBezTo>
                  <a:pt x="642" y="1786"/>
                  <a:pt x="1285" y="1483"/>
                  <a:pt x="1713" y="1336"/>
                </a:cubicBezTo>
                <a:cubicBezTo>
                  <a:pt x="2141" y="1189"/>
                  <a:pt x="2352" y="1287"/>
                  <a:pt x="2570" y="1211"/>
                </a:cubicBezTo>
                <a:cubicBezTo>
                  <a:pt x="2787" y="1134"/>
                  <a:pt x="2830" y="1028"/>
                  <a:pt x="3018" y="875"/>
                </a:cubicBezTo>
                <a:cubicBezTo>
                  <a:pt x="3206" y="722"/>
                  <a:pt x="3516" y="440"/>
                  <a:pt x="3700" y="294"/>
                </a:cubicBezTo>
                <a:cubicBezTo>
                  <a:pt x="3884" y="148"/>
                  <a:pt x="4037" y="61"/>
                  <a:pt x="4125" y="0"/>
                </a:cubicBezTo>
              </a:path>
            </a:pathLst>
          </a:custGeom>
          <a:noFill/>
          <a:ln w="25400" cap="flat" cmpd="sng">
            <a:solidFill>
              <a:srgbClr val="3E609E"/>
            </a:solidFill>
            <a:prstDash val="solid"/>
            <a:round/>
            <a:headEnd/>
            <a:tailEnd/>
          </a:ln>
          <a:effectLst/>
        </p:spPr>
        <p:txBody>
          <a:bodyPr/>
          <a:lstStyle/>
          <a:p>
            <a:endParaRPr lang="de-CH"/>
          </a:p>
        </p:txBody>
      </p:sp>
      <p:sp>
        <p:nvSpPr>
          <p:cNvPr id="457767" name="Text Box 39"/>
          <p:cNvSpPr txBox="1">
            <a:spLocks noChangeArrowheads="1"/>
          </p:cNvSpPr>
          <p:nvPr/>
        </p:nvSpPr>
        <p:spPr bwMode="auto">
          <a:xfrm>
            <a:off x="755649" y="1700213"/>
            <a:ext cx="4919594" cy="240066"/>
          </a:xfrm>
          <a:prstGeom prst="rect">
            <a:avLst/>
          </a:prstGeom>
          <a:noFill/>
          <a:ln w="9525" algn="ctr">
            <a:noFill/>
            <a:miter lim="800000"/>
            <a:headEnd/>
            <a:tailEnd/>
          </a:ln>
          <a:effectLst/>
        </p:spPr>
        <p:txBody>
          <a:bodyPr wrap="square">
            <a:spAutoFit/>
          </a:bodyPr>
          <a:lstStyle/>
          <a:p>
            <a:pPr marL="742950" indent="-285750">
              <a:lnSpc>
                <a:spcPct val="60000"/>
              </a:lnSpc>
              <a:spcBef>
                <a:spcPct val="50000"/>
              </a:spcBef>
              <a:buFont typeface="Wingdings" pitchFamily="2" charset="2"/>
              <a:buNone/>
            </a:pPr>
            <a:r>
              <a:rPr lang="de-CH" sz="1600" dirty="0" smtClean="0">
                <a:solidFill>
                  <a:srgbClr val="000000"/>
                </a:solidFill>
                <a:latin typeface="Verdana" pitchFamily="34" charset="0"/>
              </a:rPr>
              <a:t>Geschwindigkeit der Intel-Prozessoren</a:t>
            </a:r>
            <a:endParaRPr lang="de-CH" sz="1600" dirty="0">
              <a:solidFill>
                <a:srgbClr val="000000"/>
              </a:solidFill>
              <a:latin typeface="Verdana" pitchFamily="34" charset="0"/>
            </a:endParaRPr>
          </a:p>
        </p:txBody>
      </p:sp>
      <p:sp>
        <p:nvSpPr>
          <p:cNvPr id="457768" name="Text Box 40"/>
          <p:cNvSpPr txBox="1">
            <a:spLocks noChangeArrowheads="1"/>
          </p:cNvSpPr>
          <p:nvPr/>
        </p:nvSpPr>
        <p:spPr bwMode="auto">
          <a:xfrm>
            <a:off x="1890713" y="2852738"/>
            <a:ext cx="4092644" cy="353943"/>
          </a:xfrm>
          <a:prstGeom prst="rect">
            <a:avLst/>
          </a:prstGeom>
          <a:noFill/>
          <a:ln w="9525">
            <a:noFill/>
            <a:miter lim="800000"/>
            <a:headEnd/>
            <a:tailEnd/>
          </a:ln>
          <a:effectLst/>
        </p:spPr>
        <p:txBody>
          <a:bodyPr wrap="square">
            <a:spAutoFit/>
          </a:bodyPr>
          <a:lstStyle/>
          <a:p>
            <a:pPr>
              <a:spcBef>
                <a:spcPct val="50000"/>
              </a:spcBef>
            </a:pPr>
            <a:r>
              <a:rPr lang="en-US" sz="1700" dirty="0"/>
              <a:t>(1 Hertz = 1 </a:t>
            </a:r>
            <a:r>
              <a:rPr lang="en-US" sz="1700" dirty="0" err="1" smtClean="0"/>
              <a:t>Taktzyklus</a:t>
            </a:r>
            <a:r>
              <a:rPr lang="en-US" sz="1700" dirty="0" smtClean="0"/>
              <a:t> pro </a:t>
            </a:r>
            <a:r>
              <a:rPr lang="en-US" sz="1700" dirty="0" err="1" smtClean="0"/>
              <a:t>Sekunde</a:t>
            </a:r>
            <a:r>
              <a:rPr lang="en-US" sz="1700" dirty="0" smtClean="0"/>
              <a:t>)</a:t>
            </a:r>
            <a:endParaRPr lang="en-US" sz="1700" dirty="0"/>
          </a:p>
        </p:txBody>
      </p:sp>
      <p:sp>
        <p:nvSpPr>
          <p:cNvPr id="457769" name="Rectangle 41"/>
          <p:cNvSpPr>
            <a:spLocks noChangeArrowheads="1"/>
          </p:cNvSpPr>
          <p:nvPr/>
        </p:nvSpPr>
        <p:spPr bwMode="auto">
          <a:xfrm>
            <a:off x="7308850" y="1916113"/>
            <a:ext cx="819150"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a:solidFill>
                  <a:srgbClr val="0F4F8C"/>
                </a:solidFill>
                <a:latin typeface="Verdana" pitchFamily="34" charset="0"/>
              </a:rPr>
              <a:t>3.8 GHz</a:t>
            </a:r>
            <a:endParaRPr lang="en-US" sz="2400">
              <a:solidFill>
                <a:srgbClr val="FFCCCC"/>
              </a:solidFill>
              <a:latin typeface="Verdana" pitchFamily="34" charset="0"/>
            </a:endParaRPr>
          </a:p>
        </p:txBody>
      </p:sp>
      <p:sp>
        <p:nvSpPr>
          <p:cNvPr id="43" name="Rectangle 38"/>
          <p:cNvSpPr>
            <a:spLocks noChangeArrowheads="1"/>
          </p:cNvSpPr>
          <p:nvPr/>
        </p:nvSpPr>
        <p:spPr bwMode="auto">
          <a:xfrm>
            <a:off x="5633416" y="4670623"/>
            <a:ext cx="3510584" cy="784225"/>
          </a:xfrm>
          <a:prstGeom prst="roundRect">
            <a:avLst/>
          </a:prstGeom>
          <a:solidFill>
            <a:srgbClr val="99FF99"/>
          </a:solidFill>
          <a:ln w="9525" algn="ctr">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pPr>
              <a:spcBef>
                <a:spcPct val="20000"/>
              </a:spcBef>
              <a:buFont typeface="Wingdings" pitchFamily="2" charset="2"/>
              <a:buNone/>
            </a:pPr>
            <a:r>
              <a:rPr lang="en-US" sz="2000" dirty="0" err="1" smtClean="0">
                <a:solidFill>
                  <a:srgbClr val="000000"/>
                </a:solidFill>
              </a:rPr>
              <a:t>zu</a:t>
            </a:r>
            <a:r>
              <a:rPr lang="en-US" sz="2000" dirty="0" smtClean="0">
                <a:solidFill>
                  <a:srgbClr val="000000"/>
                </a:solidFill>
              </a:rPr>
              <a:t> 1 GHz: 26 </a:t>
            </a:r>
            <a:r>
              <a:rPr lang="en-US" sz="2000" dirty="0" err="1" smtClean="0">
                <a:solidFill>
                  <a:srgbClr val="000000"/>
                </a:solidFill>
              </a:rPr>
              <a:t>Jahre</a:t>
            </a:r>
            <a:endParaRPr lang="en-US" sz="2000" dirty="0" smtClean="0">
              <a:solidFill>
                <a:srgbClr val="000000"/>
              </a:solidFill>
            </a:endParaRPr>
          </a:p>
          <a:p>
            <a:pPr>
              <a:spcBef>
                <a:spcPct val="20000"/>
              </a:spcBef>
              <a:buFont typeface="Wingdings" pitchFamily="2" charset="2"/>
              <a:buNone/>
            </a:pPr>
            <a:r>
              <a:rPr lang="en-US" sz="2000" dirty="0" smtClean="0">
                <a:solidFill>
                  <a:srgbClr val="000000"/>
                </a:solidFill>
              </a:rPr>
              <a:t>von 1 </a:t>
            </a:r>
            <a:r>
              <a:rPr lang="en-US" sz="2000" dirty="0" err="1" smtClean="0">
                <a:solidFill>
                  <a:srgbClr val="000000"/>
                </a:solidFill>
              </a:rPr>
              <a:t>zu</a:t>
            </a:r>
            <a:r>
              <a:rPr lang="en-US" sz="2000" dirty="0" smtClean="0">
                <a:solidFill>
                  <a:srgbClr val="000000"/>
                </a:solidFill>
              </a:rPr>
              <a:t> 2 GHz: 8 </a:t>
            </a:r>
            <a:r>
              <a:rPr lang="en-US" sz="2000" dirty="0" err="1" smtClean="0">
                <a:solidFill>
                  <a:srgbClr val="000000"/>
                </a:solidFill>
              </a:rPr>
              <a:t>Monate</a:t>
            </a: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Line 2"/>
          <p:cNvSpPr>
            <a:spLocks noChangeShapeType="1"/>
          </p:cNvSpPr>
          <p:nvPr/>
        </p:nvSpPr>
        <p:spPr bwMode="auto">
          <a:xfrm>
            <a:off x="6048489" y="304800"/>
            <a:ext cx="1588" cy="382588"/>
          </a:xfrm>
          <a:prstGeom prst="line">
            <a:avLst/>
          </a:prstGeom>
          <a:noFill/>
          <a:ln w="76200">
            <a:solidFill>
              <a:srgbClr val="008000"/>
            </a:solidFill>
            <a:round/>
            <a:headEnd/>
            <a:tailEnd type="triangle" w="med" len="med"/>
          </a:ln>
          <a:effectLst/>
        </p:spPr>
        <p:txBody>
          <a:bodyPr wrap="none"/>
          <a:lstStyle/>
          <a:p>
            <a:endParaRPr lang="de-CH"/>
          </a:p>
        </p:txBody>
      </p:sp>
      <p:sp>
        <p:nvSpPr>
          <p:cNvPr id="501763" name="Line 3"/>
          <p:cNvSpPr>
            <a:spLocks noChangeShapeType="1"/>
          </p:cNvSpPr>
          <p:nvPr/>
        </p:nvSpPr>
        <p:spPr bwMode="auto">
          <a:xfrm>
            <a:off x="6046902" y="304800"/>
            <a:ext cx="3175" cy="1190625"/>
          </a:xfrm>
          <a:prstGeom prst="line">
            <a:avLst/>
          </a:prstGeom>
          <a:noFill/>
          <a:ln w="76200">
            <a:solidFill>
              <a:srgbClr val="008000"/>
            </a:solidFill>
            <a:round/>
            <a:headEnd/>
            <a:tailEnd type="triangle" w="med" len="med"/>
          </a:ln>
          <a:effectLst/>
        </p:spPr>
        <p:txBody>
          <a:bodyPr wrap="none"/>
          <a:lstStyle/>
          <a:p>
            <a:endParaRPr lang="de-CH"/>
          </a:p>
        </p:txBody>
      </p:sp>
      <p:sp>
        <p:nvSpPr>
          <p:cNvPr id="501764" name="Line 4"/>
          <p:cNvSpPr>
            <a:spLocks noChangeShapeType="1"/>
          </p:cNvSpPr>
          <p:nvPr/>
        </p:nvSpPr>
        <p:spPr bwMode="auto">
          <a:xfrm>
            <a:off x="6046902" y="304800"/>
            <a:ext cx="3175" cy="658813"/>
          </a:xfrm>
          <a:prstGeom prst="line">
            <a:avLst/>
          </a:prstGeom>
          <a:noFill/>
          <a:ln w="76200">
            <a:solidFill>
              <a:srgbClr val="008000"/>
            </a:solidFill>
            <a:round/>
            <a:headEnd/>
            <a:tailEnd type="triangle" w="med" len="med"/>
          </a:ln>
          <a:effectLst/>
        </p:spPr>
        <p:txBody>
          <a:bodyPr wrap="none"/>
          <a:lstStyle/>
          <a:p>
            <a:endParaRPr lang="de-CH"/>
          </a:p>
        </p:txBody>
      </p:sp>
      <p:sp>
        <p:nvSpPr>
          <p:cNvPr id="501765" name="Line 5"/>
          <p:cNvSpPr>
            <a:spLocks noChangeShapeType="1"/>
          </p:cNvSpPr>
          <p:nvPr/>
        </p:nvSpPr>
        <p:spPr bwMode="auto">
          <a:xfrm>
            <a:off x="6054839" y="296863"/>
            <a:ext cx="3175" cy="1681162"/>
          </a:xfrm>
          <a:prstGeom prst="line">
            <a:avLst/>
          </a:prstGeom>
          <a:noFill/>
          <a:ln w="76200">
            <a:solidFill>
              <a:srgbClr val="008000"/>
            </a:solidFill>
            <a:round/>
            <a:headEnd/>
            <a:tailEnd type="triangle" w="med" len="med"/>
          </a:ln>
          <a:effectLst/>
        </p:spPr>
        <p:txBody>
          <a:bodyPr wrap="none"/>
          <a:lstStyle/>
          <a:p>
            <a:endParaRPr lang="de-CH"/>
          </a:p>
        </p:txBody>
      </p:sp>
      <p:sp>
        <p:nvSpPr>
          <p:cNvPr id="501766" name="Line 6"/>
          <p:cNvSpPr>
            <a:spLocks noChangeShapeType="1"/>
          </p:cNvSpPr>
          <p:nvPr/>
        </p:nvSpPr>
        <p:spPr bwMode="auto">
          <a:xfrm>
            <a:off x="6048489" y="331788"/>
            <a:ext cx="6350" cy="3838575"/>
          </a:xfrm>
          <a:prstGeom prst="line">
            <a:avLst/>
          </a:prstGeom>
          <a:noFill/>
          <a:ln w="76200">
            <a:solidFill>
              <a:srgbClr val="008000"/>
            </a:solidFill>
            <a:round/>
            <a:headEnd/>
            <a:tailEnd type="triangle" w="med" len="med"/>
          </a:ln>
          <a:effectLst/>
        </p:spPr>
        <p:txBody>
          <a:bodyPr wrap="none"/>
          <a:lstStyle/>
          <a:p>
            <a:endParaRPr lang="de-CH"/>
          </a:p>
        </p:txBody>
      </p:sp>
      <p:sp>
        <p:nvSpPr>
          <p:cNvPr id="501767" name="Rectangle 7"/>
          <p:cNvSpPr>
            <a:spLocks noGrp="1" noChangeArrowheads="1"/>
          </p:cNvSpPr>
          <p:nvPr>
            <p:ph type="title" idx="4294967295"/>
          </p:nvPr>
        </p:nvSpPr>
        <p:spPr>
          <a:xfrm>
            <a:off x="191386" y="2268538"/>
            <a:ext cx="2330450" cy="1062037"/>
          </a:xfrm>
          <a:prstGeom prst="rect">
            <a:avLst/>
          </a:prstGeom>
          <a:noFill/>
          <a:ln/>
        </p:spPr>
        <p:txBody>
          <a:bodyPr/>
          <a:lstStyle/>
          <a:p>
            <a:r>
              <a:rPr lang="de-CH" sz="2400" noProof="0" dirty="0" smtClean="0">
                <a:latin typeface="+mn-lt"/>
              </a:rPr>
              <a:t>Ein überlaufender Puffer!</a:t>
            </a:r>
            <a:endParaRPr lang="de-CH" sz="2400" noProof="0" dirty="0">
              <a:latin typeface="+mn-lt"/>
            </a:endParaRPr>
          </a:p>
        </p:txBody>
      </p:sp>
      <p:sp>
        <p:nvSpPr>
          <p:cNvPr id="501768" name="Text Box 8"/>
          <p:cNvSpPr txBox="1">
            <a:spLocks noChangeArrowheads="1"/>
          </p:cNvSpPr>
          <p:nvPr/>
        </p:nvSpPr>
        <p:spPr bwMode="auto">
          <a:xfrm>
            <a:off x="870064" y="590550"/>
            <a:ext cx="1403350" cy="457200"/>
          </a:xfrm>
          <a:prstGeom prst="rect">
            <a:avLst/>
          </a:prstGeom>
          <a:noFill/>
          <a:ln w="9525">
            <a:noFill/>
            <a:miter lim="800000"/>
            <a:headEnd/>
            <a:tailEnd/>
          </a:ln>
          <a:effectLst/>
        </p:spPr>
        <p:txBody>
          <a:bodyPr>
            <a:spAutoFit/>
          </a:bodyPr>
          <a:lstStyle/>
          <a:p>
            <a:pPr algn="r">
              <a:spcBef>
                <a:spcPct val="50000"/>
              </a:spcBef>
            </a:pPr>
            <a:r>
              <a:rPr lang="en-US" sz="2400" b="1" i="1" dirty="0" err="1" smtClean="0">
                <a:solidFill>
                  <a:srgbClr val="339933"/>
                </a:solidFill>
                <a:latin typeface="Comic Sans MS" pitchFamily="66" charset="0"/>
                <a:cs typeface="Times New Roman" pitchFamily="18" charset="0"/>
              </a:rPr>
              <a:t>Daten</a:t>
            </a:r>
            <a:endParaRPr lang="en-GB" sz="2400" b="1" i="1" dirty="0">
              <a:solidFill>
                <a:srgbClr val="339933"/>
              </a:solidFill>
              <a:latin typeface="Comic Sans MS" pitchFamily="66" charset="0"/>
              <a:cs typeface="Times New Roman" pitchFamily="18" charset="0"/>
            </a:endParaRPr>
          </a:p>
        </p:txBody>
      </p:sp>
      <p:sp>
        <p:nvSpPr>
          <p:cNvPr id="501769" name="Text Box 9"/>
          <p:cNvSpPr txBox="1">
            <a:spLocks noChangeArrowheads="1"/>
          </p:cNvSpPr>
          <p:nvPr/>
        </p:nvSpPr>
        <p:spPr bwMode="auto">
          <a:xfrm>
            <a:off x="6653327" y="344488"/>
            <a:ext cx="2076450" cy="457200"/>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339933"/>
                </a:solidFill>
                <a:latin typeface="Comic Sans MS" pitchFamily="66" charset="0"/>
                <a:cs typeface="Times New Roman" pitchFamily="18" charset="0"/>
              </a:rPr>
              <a:t>“</a:t>
            </a:r>
            <a:r>
              <a:rPr lang="en-US" sz="2400" b="1" dirty="0" err="1" smtClean="0">
                <a:solidFill>
                  <a:srgbClr val="339933"/>
                </a:solidFill>
                <a:latin typeface="Comic Sans MS" pitchFamily="66" charset="0"/>
                <a:cs typeface="Times New Roman" pitchFamily="18" charset="0"/>
              </a:rPr>
              <a:t>Der</a:t>
            </a:r>
            <a:r>
              <a:rPr lang="en-US" sz="2400" b="1" dirty="0" smtClean="0">
                <a:solidFill>
                  <a:srgbClr val="339933"/>
                </a:solidFill>
                <a:latin typeface="Comic Sans MS" pitchFamily="66" charset="0"/>
                <a:cs typeface="Times New Roman" pitchFamily="18" charset="0"/>
              </a:rPr>
              <a:t> </a:t>
            </a:r>
            <a:r>
              <a:rPr lang="en-US" sz="2400" b="1" dirty="0" err="1" smtClean="0">
                <a:solidFill>
                  <a:srgbClr val="339933"/>
                </a:solidFill>
                <a:latin typeface="Comic Sans MS" pitchFamily="66" charset="0"/>
                <a:cs typeface="Times New Roman" pitchFamily="18" charset="0"/>
              </a:rPr>
              <a:t>Stapel</a:t>
            </a:r>
            <a:r>
              <a:rPr lang="en-US" sz="2400" b="1" dirty="0" smtClean="0">
                <a:solidFill>
                  <a:srgbClr val="339933"/>
                </a:solidFill>
                <a:latin typeface="Comic Sans MS" pitchFamily="66" charset="0"/>
                <a:cs typeface="Times New Roman" pitchFamily="18" charset="0"/>
              </a:rPr>
              <a:t>”</a:t>
            </a:r>
            <a:endParaRPr lang="en-GB" sz="2400" b="1" dirty="0">
              <a:solidFill>
                <a:srgbClr val="339933"/>
              </a:solidFill>
              <a:latin typeface="Comic Sans MS" pitchFamily="66" charset="0"/>
              <a:cs typeface="Times New Roman" pitchFamily="18" charset="0"/>
            </a:endParaRPr>
          </a:p>
        </p:txBody>
      </p:sp>
      <p:sp>
        <p:nvSpPr>
          <p:cNvPr id="501770" name="Text Box 10"/>
          <p:cNvSpPr txBox="1">
            <a:spLocks noChangeArrowheads="1"/>
          </p:cNvSpPr>
          <p:nvPr/>
        </p:nvSpPr>
        <p:spPr bwMode="auto">
          <a:xfrm>
            <a:off x="2533764" y="6129338"/>
            <a:ext cx="474663" cy="396875"/>
          </a:xfrm>
          <a:prstGeom prst="rect">
            <a:avLst/>
          </a:prstGeom>
          <a:noFill/>
          <a:ln w="9525">
            <a:noFill/>
            <a:miter lim="800000"/>
            <a:headEnd/>
            <a:tailEnd/>
          </a:ln>
          <a:effectLst/>
        </p:spPr>
        <p:txBody>
          <a:bodyPr>
            <a:spAutoFit/>
          </a:bodyPr>
          <a:lstStyle/>
          <a:p>
            <a:pPr algn="r">
              <a:spcBef>
                <a:spcPct val="50000"/>
              </a:spcBef>
            </a:pPr>
            <a:r>
              <a:rPr lang="en-US" sz="2000" b="1">
                <a:latin typeface="Tahoma" pitchFamily="34" charset="0"/>
                <a:cs typeface="Times New Roman" pitchFamily="18" charset="0"/>
              </a:rPr>
              <a:t>0</a:t>
            </a:r>
            <a:endParaRPr lang="en-GB" sz="2000" b="1">
              <a:latin typeface="Tahoma" pitchFamily="34" charset="0"/>
              <a:cs typeface="Times New Roman" pitchFamily="18" charset="0"/>
            </a:endParaRPr>
          </a:p>
        </p:txBody>
      </p:sp>
      <p:sp>
        <p:nvSpPr>
          <p:cNvPr id="501771" name="Text Box 11"/>
          <p:cNvSpPr txBox="1">
            <a:spLocks noChangeArrowheads="1"/>
          </p:cNvSpPr>
          <p:nvPr/>
        </p:nvSpPr>
        <p:spPr bwMode="auto">
          <a:xfrm>
            <a:off x="1271017" y="5649913"/>
            <a:ext cx="1456422" cy="369332"/>
          </a:xfrm>
          <a:prstGeom prst="rect">
            <a:avLst/>
          </a:prstGeom>
          <a:noFill/>
          <a:ln w="9525">
            <a:noFill/>
            <a:miter lim="800000"/>
            <a:headEnd/>
            <a:tailEnd/>
          </a:ln>
          <a:effectLst/>
        </p:spPr>
        <p:txBody>
          <a:bodyPr wrap="square" lIns="0" tIns="0" rIns="0" bIns="0">
            <a:spAutoFit/>
          </a:bodyPr>
          <a:lstStyle/>
          <a:p>
            <a:pPr algn="r">
              <a:spcBef>
                <a:spcPct val="50000"/>
              </a:spcBef>
            </a:pPr>
            <a:r>
              <a:rPr lang="en-US" sz="2400" b="1" i="1" dirty="0" err="1" smtClean="0">
                <a:solidFill>
                  <a:srgbClr val="0033CC"/>
                </a:solidFill>
                <a:latin typeface="Comic Sans MS" pitchFamily="66" charset="0"/>
                <a:cs typeface="Times New Roman" pitchFamily="18" charset="0"/>
              </a:rPr>
              <a:t>Programm</a:t>
            </a:r>
            <a:endParaRPr lang="en-GB" sz="2400" b="1" i="1" dirty="0">
              <a:solidFill>
                <a:srgbClr val="0033CC"/>
              </a:solidFill>
              <a:latin typeface="Comic Sans MS" pitchFamily="66" charset="0"/>
              <a:cs typeface="Times New Roman" pitchFamily="18" charset="0"/>
            </a:endParaRPr>
          </a:p>
        </p:txBody>
      </p:sp>
      <p:sp>
        <p:nvSpPr>
          <p:cNvPr id="501772" name="Rectangle 12"/>
          <p:cNvSpPr>
            <a:spLocks noChangeArrowheads="1"/>
          </p:cNvSpPr>
          <p:nvPr/>
        </p:nvSpPr>
        <p:spPr bwMode="auto">
          <a:xfrm>
            <a:off x="3097327" y="207963"/>
            <a:ext cx="2803525" cy="6251575"/>
          </a:xfrm>
          <a:prstGeom prst="rect">
            <a:avLst/>
          </a:prstGeom>
          <a:noFill/>
          <a:ln w="19050" algn="ctr">
            <a:solidFill>
              <a:srgbClr val="993300"/>
            </a:solidFill>
            <a:miter lim="800000"/>
            <a:headEnd type="none" w="lg" len="lg"/>
            <a:tailEnd type="none" w="lg" len="lg"/>
          </a:ln>
          <a:effectLst/>
        </p:spPr>
        <p:txBody>
          <a:bodyPr lIns="36000" tIns="36000" rIns="36000" bIns="36000" anchor="ctr">
            <a:spAutoFit/>
          </a:bodyPr>
          <a:lstStyle/>
          <a:p>
            <a:endParaRPr lang="de-CH"/>
          </a:p>
        </p:txBody>
      </p:sp>
      <p:sp>
        <p:nvSpPr>
          <p:cNvPr id="501773" name="Rectangle 13"/>
          <p:cNvSpPr>
            <a:spLocks noChangeArrowheads="1"/>
          </p:cNvSpPr>
          <p:nvPr/>
        </p:nvSpPr>
        <p:spPr bwMode="auto">
          <a:xfrm>
            <a:off x="3152889" y="5118100"/>
            <a:ext cx="2643188" cy="1273175"/>
          </a:xfrm>
          <a:prstGeom prst="rect">
            <a:avLst/>
          </a:prstGeom>
          <a:solidFill>
            <a:srgbClr val="0033CC"/>
          </a:solidFill>
          <a:ln w="19050" algn="ctr">
            <a:noFill/>
            <a:miter lim="800000"/>
            <a:headEnd type="none" w="lg" len="lg"/>
            <a:tailEnd type="none" w="lg" len="lg"/>
          </a:ln>
          <a:effectLst/>
        </p:spPr>
        <p:txBody>
          <a:bodyPr lIns="36000" tIns="36000" rIns="36000" bIns="36000" anchor="ctr">
            <a:spAutoFit/>
          </a:bodyPr>
          <a:lstStyle/>
          <a:p>
            <a:endParaRPr lang="de-CH"/>
          </a:p>
        </p:txBody>
      </p:sp>
      <p:sp>
        <p:nvSpPr>
          <p:cNvPr id="501774" name="Text Box 14"/>
          <p:cNvSpPr txBox="1">
            <a:spLocks noChangeArrowheads="1"/>
          </p:cNvSpPr>
          <p:nvPr/>
        </p:nvSpPr>
        <p:spPr bwMode="auto">
          <a:xfrm>
            <a:off x="2121014" y="106363"/>
            <a:ext cx="901700" cy="396875"/>
          </a:xfrm>
          <a:prstGeom prst="rect">
            <a:avLst/>
          </a:prstGeom>
          <a:noFill/>
          <a:ln w="9525">
            <a:noFill/>
            <a:miter lim="800000"/>
            <a:headEnd/>
            <a:tailEnd/>
          </a:ln>
          <a:effectLst/>
        </p:spPr>
        <p:txBody>
          <a:bodyPr>
            <a:spAutoFit/>
          </a:bodyPr>
          <a:lstStyle/>
          <a:p>
            <a:pPr algn="r">
              <a:spcBef>
                <a:spcPct val="50000"/>
              </a:spcBef>
            </a:pPr>
            <a:r>
              <a:rPr lang="en-US" sz="2000" i="1">
                <a:latin typeface="Tahoma" pitchFamily="34" charset="0"/>
                <a:cs typeface="Times New Roman" pitchFamily="18" charset="0"/>
              </a:rPr>
              <a:t>Max</a:t>
            </a:r>
            <a:endParaRPr lang="en-GB" sz="2000" i="1">
              <a:latin typeface="Tahoma" pitchFamily="34" charset="0"/>
              <a:cs typeface="Times New Roman" pitchFamily="18" charset="0"/>
            </a:endParaRPr>
          </a:p>
        </p:txBody>
      </p:sp>
      <p:sp>
        <p:nvSpPr>
          <p:cNvPr id="501775" name="Rectangle 15"/>
          <p:cNvSpPr>
            <a:spLocks noChangeArrowheads="1"/>
          </p:cNvSpPr>
          <p:nvPr/>
        </p:nvSpPr>
        <p:spPr bwMode="auto">
          <a:xfrm>
            <a:off x="3183052" y="879475"/>
            <a:ext cx="2643187" cy="617538"/>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76" name="Text Box 16"/>
          <p:cNvSpPr txBox="1">
            <a:spLocks noChangeArrowheads="1"/>
          </p:cNvSpPr>
          <p:nvPr/>
        </p:nvSpPr>
        <p:spPr bwMode="auto">
          <a:xfrm>
            <a:off x="3749789" y="939800"/>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1</a:t>
            </a:r>
          </a:p>
        </p:txBody>
      </p:sp>
      <p:sp>
        <p:nvSpPr>
          <p:cNvPr id="501777" name="Rectangle 17"/>
          <p:cNvSpPr>
            <a:spLocks noChangeArrowheads="1"/>
          </p:cNvSpPr>
          <p:nvPr/>
        </p:nvSpPr>
        <p:spPr bwMode="auto">
          <a:xfrm>
            <a:off x="3183052" y="1562100"/>
            <a:ext cx="2643187" cy="349250"/>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78" name="Text Box 18"/>
          <p:cNvSpPr txBox="1">
            <a:spLocks noChangeArrowheads="1"/>
          </p:cNvSpPr>
          <p:nvPr/>
        </p:nvSpPr>
        <p:spPr bwMode="auto">
          <a:xfrm>
            <a:off x="3749789" y="1509713"/>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2</a:t>
            </a:r>
          </a:p>
        </p:txBody>
      </p:sp>
      <p:sp>
        <p:nvSpPr>
          <p:cNvPr id="501779" name="Text Box 19"/>
          <p:cNvSpPr txBox="1">
            <a:spLocks noChangeArrowheads="1"/>
          </p:cNvSpPr>
          <p:nvPr/>
        </p:nvSpPr>
        <p:spPr bwMode="auto">
          <a:xfrm>
            <a:off x="3994264" y="1857375"/>
            <a:ext cx="1023938" cy="219075"/>
          </a:xfrm>
          <a:prstGeom prst="rect">
            <a:avLst/>
          </a:prstGeom>
          <a:noFill/>
          <a:ln w="19050" algn="ctr">
            <a:noFill/>
            <a:miter lim="800000"/>
            <a:headEnd type="none" w="lg" len="lg"/>
            <a:tailEnd type="none" w="lg" len="lg"/>
          </a:ln>
          <a:effectLst/>
        </p:spPr>
        <p:txBody>
          <a:bodyPr lIns="0" tIns="0" rIns="0" bIns="0">
            <a:spAutoFit/>
          </a:bodyPr>
          <a:lstStyle/>
          <a:p>
            <a:pPr algn="ctr">
              <a:lnSpc>
                <a:spcPct val="40000"/>
              </a:lnSpc>
              <a:spcBef>
                <a:spcPct val="50000"/>
              </a:spcBef>
            </a:pPr>
            <a:r>
              <a:rPr lang="en-US" sz="3600" b="1">
                <a:latin typeface="Comic Sans MS" pitchFamily="66" charset="0"/>
              </a:rPr>
              <a:t>…</a:t>
            </a:r>
          </a:p>
        </p:txBody>
      </p:sp>
      <p:sp>
        <p:nvSpPr>
          <p:cNvPr id="501780" name="Rectangle 20"/>
          <p:cNvSpPr>
            <a:spLocks noChangeArrowheads="1"/>
          </p:cNvSpPr>
          <p:nvPr/>
        </p:nvSpPr>
        <p:spPr bwMode="auto">
          <a:xfrm>
            <a:off x="3183052" y="2095500"/>
            <a:ext cx="2643187" cy="2055813"/>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81" name="Freeform 21"/>
          <p:cNvSpPr>
            <a:spLocks/>
          </p:cNvSpPr>
          <p:nvPr/>
        </p:nvSpPr>
        <p:spPr bwMode="auto">
          <a:xfrm>
            <a:off x="5726227" y="2268538"/>
            <a:ext cx="587375" cy="3767137"/>
          </a:xfrm>
          <a:custGeom>
            <a:avLst/>
            <a:gdLst/>
            <a:ahLst/>
            <a:cxnLst>
              <a:cxn ang="0">
                <a:pos x="0" y="2"/>
              </a:cxn>
              <a:cxn ang="0">
                <a:pos x="308" y="341"/>
              </a:cxn>
              <a:cxn ang="0">
                <a:pos x="328" y="2049"/>
              </a:cxn>
              <a:cxn ang="0">
                <a:pos x="55" y="2287"/>
              </a:cxn>
            </a:cxnLst>
            <a:rect l="0" t="0" r="r" b="b"/>
            <a:pathLst>
              <a:path w="370" h="2373">
                <a:moveTo>
                  <a:pt x="0" y="2"/>
                </a:moveTo>
                <a:cubicBezTo>
                  <a:pt x="51" y="58"/>
                  <a:pt x="253" y="0"/>
                  <a:pt x="308" y="341"/>
                </a:cubicBezTo>
                <a:cubicBezTo>
                  <a:pt x="363" y="682"/>
                  <a:pt x="370" y="1725"/>
                  <a:pt x="328" y="2049"/>
                </a:cubicBezTo>
                <a:cubicBezTo>
                  <a:pt x="286" y="2373"/>
                  <a:pt x="112" y="2238"/>
                  <a:pt x="55" y="2287"/>
                </a:cubicBezTo>
              </a:path>
            </a:pathLst>
          </a:custGeom>
          <a:noFill/>
          <a:ln w="38100" cap="flat" cmpd="sng">
            <a:solidFill>
              <a:srgbClr val="993300"/>
            </a:solidFill>
            <a:prstDash val="solid"/>
            <a:round/>
            <a:headEnd/>
            <a:tailEnd type="stealth" w="lg" len="lg"/>
          </a:ln>
          <a:effectLst/>
        </p:spPr>
        <p:txBody>
          <a:bodyPr lIns="0" tIns="0" rIns="0" bIns="0">
            <a:spAutoFit/>
          </a:bodyPr>
          <a:lstStyle/>
          <a:p>
            <a:endParaRPr lang="de-CH"/>
          </a:p>
        </p:txBody>
      </p:sp>
      <p:sp>
        <p:nvSpPr>
          <p:cNvPr id="501782" name="Freeform 22"/>
          <p:cNvSpPr>
            <a:spLocks/>
          </p:cNvSpPr>
          <p:nvPr/>
        </p:nvSpPr>
        <p:spPr bwMode="auto">
          <a:xfrm>
            <a:off x="5734164" y="2303463"/>
            <a:ext cx="593725" cy="2449512"/>
          </a:xfrm>
          <a:custGeom>
            <a:avLst/>
            <a:gdLst/>
            <a:ahLst/>
            <a:cxnLst>
              <a:cxn ang="0">
                <a:pos x="0" y="4"/>
              </a:cxn>
              <a:cxn ang="0">
                <a:pos x="265" y="245"/>
              </a:cxn>
              <a:cxn ang="0">
                <a:pos x="339" y="1474"/>
              </a:cxn>
              <a:cxn ang="0">
                <a:pos x="55" y="1636"/>
              </a:cxn>
            </a:cxnLst>
            <a:rect l="0" t="0" r="r" b="b"/>
            <a:pathLst>
              <a:path w="374" h="1706">
                <a:moveTo>
                  <a:pt x="0" y="4"/>
                </a:moveTo>
                <a:cubicBezTo>
                  <a:pt x="44" y="44"/>
                  <a:pt x="209" y="0"/>
                  <a:pt x="265" y="245"/>
                </a:cubicBezTo>
                <a:cubicBezTo>
                  <a:pt x="321" y="490"/>
                  <a:pt x="374" y="1242"/>
                  <a:pt x="339" y="1474"/>
                </a:cubicBezTo>
                <a:cubicBezTo>
                  <a:pt x="304" y="1706"/>
                  <a:pt x="114" y="1602"/>
                  <a:pt x="55" y="1636"/>
                </a:cubicBezTo>
              </a:path>
            </a:pathLst>
          </a:custGeom>
          <a:noFill/>
          <a:ln w="38100" cap="flat" cmpd="sng">
            <a:solidFill>
              <a:srgbClr val="993300"/>
            </a:solidFill>
            <a:prstDash val="solid"/>
            <a:round/>
            <a:headEnd/>
            <a:tailEnd type="stealth" w="lg" len="lg"/>
          </a:ln>
          <a:effectLst/>
        </p:spPr>
        <p:txBody>
          <a:bodyPr lIns="0" tIns="0" rIns="0" bIns="0">
            <a:spAutoFit/>
          </a:bodyPr>
          <a:lstStyle/>
          <a:p>
            <a:endParaRPr lang="de-CH"/>
          </a:p>
        </p:txBody>
      </p:sp>
      <p:sp>
        <p:nvSpPr>
          <p:cNvPr id="501783" name="AutoShape 23"/>
          <p:cNvSpPr>
            <a:spLocks noChangeArrowheads="1"/>
          </p:cNvSpPr>
          <p:nvPr/>
        </p:nvSpPr>
        <p:spPr bwMode="auto">
          <a:xfrm>
            <a:off x="7091477" y="1539875"/>
            <a:ext cx="1987550" cy="1802039"/>
          </a:xfrm>
          <a:prstGeom prst="wedgeRoundRectCallout">
            <a:avLst>
              <a:gd name="adj1" fmla="val -105111"/>
              <a:gd name="adj2" fmla="val -71630"/>
              <a:gd name="adj3" fmla="val 16667"/>
            </a:avLst>
          </a:prstGeom>
          <a:solidFill>
            <a:schemeClr val="bg1"/>
          </a:solidFill>
          <a:ln w="19050" algn="ctr">
            <a:solidFill>
              <a:srgbClr val="339933"/>
            </a:solidFill>
            <a:miter lim="800000"/>
            <a:headEnd/>
            <a:tailEnd/>
          </a:ln>
          <a:effectLst/>
        </p:spPr>
        <p:txBody>
          <a:bodyPr lIns="0" tIns="0" rIns="0" bIns="0"/>
          <a:lstStyle/>
          <a:p>
            <a:pPr algn="ctr">
              <a:lnSpc>
                <a:spcPct val="80000"/>
              </a:lnSpc>
              <a:spcBef>
                <a:spcPct val="50000"/>
              </a:spcBef>
            </a:pPr>
            <a:r>
              <a:rPr lang="en-US" sz="2400" b="1" dirty="0" err="1" smtClean="0">
                <a:latin typeface="Comic Sans MS" pitchFamily="66" charset="0"/>
              </a:rPr>
              <a:t>Rücksprung-adresse</a:t>
            </a:r>
            <a:r>
              <a:rPr lang="en-US" sz="2400" b="1" dirty="0" smtClean="0">
                <a:latin typeface="Comic Sans MS" pitchFamily="66" charset="0"/>
              </a:rPr>
              <a:t>, </a:t>
            </a:r>
            <a:r>
              <a:rPr lang="en-US" sz="2400" b="1" dirty="0" err="1" smtClean="0">
                <a:latin typeface="Comic Sans MS" pitchFamily="66" charset="0"/>
              </a:rPr>
              <a:t>Argumente</a:t>
            </a:r>
            <a:r>
              <a:rPr lang="en-US" sz="2400" b="1" dirty="0" smtClean="0">
                <a:latin typeface="Comic Sans MS" pitchFamily="66" charset="0"/>
              </a:rPr>
              <a:t>, </a:t>
            </a:r>
            <a:r>
              <a:rPr lang="en-US" sz="2400" b="1" dirty="0" err="1" smtClean="0">
                <a:latin typeface="Comic Sans MS" pitchFamily="66" charset="0"/>
              </a:rPr>
              <a:t>lokale</a:t>
            </a:r>
            <a:r>
              <a:rPr lang="en-US" sz="2400" b="1" dirty="0" smtClean="0">
                <a:latin typeface="Comic Sans MS" pitchFamily="66" charset="0"/>
              </a:rPr>
              <a:t> </a:t>
            </a:r>
            <a:r>
              <a:rPr lang="en-US" sz="2400" b="1" dirty="0" err="1" smtClean="0">
                <a:latin typeface="Comic Sans MS" pitchFamily="66" charset="0"/>
              </a:rPr>
              <a:t>Variablen</a:t>
            </a:r>
            <a:endParaRPr lang="en-US" sz="2400" b="1" dirty="0">
              <a:latin typeface="Comic Sans MS" pitchFamily="66" charset="0"/>
            </a:endParaRPr>
          </a:p>
        </p:txBody>
      </p:sp>
      <p:sp>
        <p:nvSpPr>
          <p:cNvPr id="501784" name="Rectangle 24"/>
          <p:cNvSpPr>
            <a:spLocks noChangeArrowheads="1"/>
          </p:cNvSpPr>
          <p:nvPr/>
        </p:nvSpPr>
        <p:spPr bwMode="auto">
          <a:xfrm>
            <a:off x="3276714" y="2505075"/>
            <a:ext cx="2457450" cy="1490663"/>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5" name="Rectangle 25"/>
          <p:cNvSpPr>
            <a:spLocks noChangeArrowheads="1"/>
          </p:cNvSpPr>
          <p:nvPr/>
        </p:nvSpPr>
        <p:spPr bwMode="auto">
          <a:xfrm>
            <a:off x="3384664" y="3341688"/>
            <a:ext cx="2236788" cy="596900"/>
          </a:xfrm>
          <a:prstGeom prst="rect">
            <a:avLst/>
          </a:prstGeom>
          <a:solidFill>
            <a:schemeClr val="bg1"/>
          </a:solidFill>
          <a:ln w="19050" algn="ctr">
            <a:solidFill>
              <a:srgbClr val="D20000"/>
            </a:solidFill>
            <a:miter lim="800000"/>
            <a:headEnd/>
            <a:tailEnd/>
          </a:ln>
          <a:effectLst/>
        </p:spPr>
        <p:txBody>
          <a:bodyPr lIns="0" tIns="0" rIns="0" bIns="0" anchor="ctr">
            <a:spAutoFit/>
          </a:bodyPr>
          <a:lstStyle/>
          <a:p>
            <a:endParaRPr lang="de-CH"/>
          </a:p>
        </p:txBody>
      </p:sp>
      <p:grpSp>
        <p:nvGrpSpPr>
          <p:cNvPr id="2" name="Group 26"/>
          <p:cNvGrpSpPr>
            <a:grpSpLocks/>
          </p:cNvGrpSpPr>
          <p:nvPr/>
        </p:nvGrpSpPr>
        <p:grpSpPr bwMode="auto">
          <a:xfrm>
            <a:off x="3381489" y="2579688"/>
            <a:ext cx="2241550" cy="685800"/>
            <a:chOff x="4077" y="2242"/>
            <a:chExt cx="1409" cy="314"/>
          </a:xfrm>
        </p:grpSpPr>
        <p:sp>
          <p:nvSpPr>
            <p:cNvPr id="501787" name="Rectangle 27"/>
            <p:cNvSpPr>
              <a:spLocks noChangeArrowheads="1"/>
            </p:cNvSpPr>
            <p:nvPr/>
          </p:nvSpPr>
          <p:spPr bwMode="auto">
            <a:xfrm>
              <a:off x="4077" y="2242"/>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8" name="Rectangle 28"/>
            <p:cNvSpPr>
              <a:spLocks noChangeArrowheads="1"/>
            </p:cNvSpPr>
            <p:nvPr/>
          </p:nvSpPr>
          <p:spPr bwMode="auto">
            <a:xfrm>
              <a:off x="4077" y="2355"/>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9" name="Rectangle 29"/>
            <p:cNvSpPr>
              <a:spLocks noChangeArrowheads="1"/>
            </p:cNvSpPr>
            <p:nvPr/>
          </p:nvSpPr>
          <p:spPr bwMode="auto">
            <a:xfrm>
              <a:off x="4077" y="2468"/>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grpSp>
      <p:sp>
        <p:nvSpPr>
          <p:cNvPr id="501790" name="Text Box 30"/>
          <p:cNvSpPr txBox="1">
            <a:spLocks noChangeArrowheads="1"/>
          </p:cNvSpPr>
          <p:nvPr/>
        </p:nvSpPr>
        <p:spPr bwMode="auto">
          <a:xfrm>
            <a:off x="3749789" y="2044700"/>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a:t>
            </a:r>
            <a:r>
              <a:rPr lang="en-US" sz="2400" b="1" i="1">
                <a:solidFill>
                  <a:srgbClr val="FFFF00"/>
                </a:solidFill>
                <a:latin typeface="Comic Sans MS" pitchFamily="66" charset="0"/>
              </a:rPr>
              <a:t>n</a:t>
            </a:r>
          </a:p>
        </p:txBody>
      </p:sp>
      <p:sp>
        <p:nvSpPr>
          <p:cNvPr id="501791" name="Rectangle 31"/>
          <p:cNvSpPr>
            <a:spLocks noChangeArrowheads="1"/>
          </p:cNvSpPr>
          <p:nvPr/>
        </p:nvSpPr>
        <p:spPr bwMode="auto">
          <a:xfrm>
            <a:off x="3152889" y="4219575"/>
            <a:ext cx="2643188" cy="444500"/>
          </a:xfrm>
          <a:prstGeom prst="rect">
            <a:avLst/>
          </a:prstGeom>
          <a:solidFill>
            <a:schemeClr val="tx1"/>
          </a:solidFill>
          <a:ln w="19050" algn="ctr">
            <a:noFill/>
            <a:miter lim="800000"/>
            <a:headEnd type="none" w="lg" len="lg"/>
            <a:tailEnd type="none" w="lg" len="lg"/>
          </a:ln>
          <a:effectLst/>
        </p:spPr>
        <p:txBody>
          <a:bodyPr lIns="36000" tIns="36000" rIns="36000" bIns="36000" anchor="ctr">
            <a:spAutoFit/>
          </a:bodyPr>
          <a:lstStyle/>
          <a:p>
            <a:endParaRPr lang="de-CH"/>
          </a:p>
        </p:txBody>
      </p:sp>
      <p:sp>
        <p:nvSpPr>
          <p:cNvPr id="501792" name="Text Box 32"/>
          <p:cNvSpPr txBox="1">
            <a:spLocks noChangeArrowheads="1"/>
          </p:cNvSpPr>
          <p:nvPr/>
        </p:nvSpPr>
        <p:spPr bwMode="auto">
          <a:xfrm>
            <a:off x="3313227" y="4235450"/>
            <a:ext cx="2306637" cy="349702"/>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1800" b="1" dirty="0" smtClean="0">
                <a:solidFill>
                  <a:srgbClr val="FFFF00"/>
                </a:solidFill>
                <a:latin typeface="Comic Sans MS" pitchFamily="66" charset="0"/>
              </a:rPr>
              <a:t>Mein </a:t>
            </a:r>
            <a:r>
              <a:rPr lang="en-US" sz="1800" b="1" dirty="0" err="1" smtClean="0">
                <a:solidFill>
                  <a:schemeClr val="bg1"/>
                </a:solidFill>
              </a:rPr>
              <a:t>böser</a:t>
            </a:r>
            <a:r>
              <a:rPr lang="en-US" sz="1800" b="1" dirty="0" smtClean="0">
                <a:solidFill>
                  <a:schemeClr val="bg1"/>
                </a:solidFill>
              </a:rPr>
              <a:t> Code</a:t>
            </a:r>
            <a:endParaRPr lang="en-US" sz="1800" b="1" dirty="0">
              <a:solidFill>
                <a:schemeClr val="bg1"/>
              </a:solidFill>
              <a:latin typeface="Comic Sans MS" pitchFamily="66" charset="0"/>
            </a:endParaRPr>
          </a:p>
        </p:txBody>
      </p:sp>
      <p:sp>
        <p:nvSpPr>
          <p:cNvPr id="501793" name="Rectangle 33"/>
          <p:cNvSpPr>
            <a:spLocks noChangeArrowheads="1"/>
          </p:cNvSpPr>
          <p:nvPr/>
        </p:nvSpPr>
        <p:spPr bwMode="auto">
          <a:xfrm>
            <a:off x="3183052" y="290513"/>
            <a:ext cx="2643187" cy="368300"/>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94" name="Text Box 34"/>
          <p:cNvSpPr txBox="1">
            <a:spLocks noChangeArrowheads="1"/>
          </p:cNvSpPr>
          <p:nvPr/>
        </p:nvSpPr>
        <p:spPr bwMode="auto">
          <a:xfrm>
            <a:off x="3843452" y="258763"/>
            <a:ext cx="1322387"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Main</a:t>
            </a:r>
          </a:p>
        </p:txBody>
      </p:sp>
      <p:sp>
        <p:nvSpPr>
          <p:cNvPr id="501795" name="Text Box 35"/>
          <p:cNvSpPr txBox="1">
            <a:spLocks noChangeArrowheads="1"/>
          </p:cNvSpPr>
          <p:nvPr/>
        </p:nvSpPr>
        <p:spPr bwMode="auto">
          <a:xfrm>
            <a:off x="3994264" y="608013"/>
            <a:ext cx="1023938" cy="219075"/>
          </a:xfrm>
          <a:prstGeom prst="rect">
            <a:avLst/>
          </a:prstGeom>
          <a:noFill/>
          <a:ln w="19050" algn="ctr">
            <a:noFill/>
            <a:miter lim="800000"/>
            <a:headEnd type="none" w="lg" len="lg"/>
            <a:tailEnd type="none" w="lg" len="lg"/>
          </a:ln>
          <a:effectLst/>
        </p:spPr>
        <p:txBody>
          <a:bodyPr lIns="0" tIns="0" rIns="0" bIns="0">
            <a:spAutoFit/>
          </a:bodyPr>
          <a:lstStyle/>
          <a:p>
            <a:pPr algn="ctr">
              <a:lnSpc>
                <a:spcPct val="40000"/>
              </a:lnSpc>
              <a:spcBef>
                <a:spcPct val="50000"/>
              </a:spcBef>
            </a:pPr>
            <a:r>
              <a:rPr lang="en-US" sz="3600" b="1">
                <a:latin typeface="Comic Sans MS" pitchFamily="66" charset="0"/>
              </a:rPr>
              <a:t>…</a:t>
            </a:r>
          </a:p>
        </p:txBody>
      </p:sp>
      <p:sp>
        <p:nvSpPr>
          <p:cNvPr id="501796" name="Rectangle 36"/>
          <p:cNvSpPr>
            <a:spLocks noChangeArrowheads="1"/>
          </p:cNvSpPr>
          <p:nvPr/>
        </p:nvSpPr>
        <p:spPr bwMode="auto">
          <a:xfrm>
            <a:off x="3441814" y="3479800"/>
            <a:ext cx="2127250" cy="420688"/>
          </a:xfrm>
          <a:prstGeom prst="rect">
            <a:avLst/>
          </a:prstGeom>
          <a:solidFill>
            <a:schemeClr val="tx1"/>
          </a:solidFill>
          <a:ln w="19050" algn="ctr">
            <a:solidFill>
              <a:schemeClr val="tx1"/>
            </a:solidFill>
            <a:miter lim="800000"/>
            <a:headEnd/>
            <a:tailEnd/>
          </a:ln>
          <a:effectLst/>
        </p:spPr>
        <p:txBody>
          <a:bodyPr lIns="0" tIns="0" rIns="0" bIns="0" anchor="ctr">
            <a:spAutoFit/>
          </a:bodyPr>
          <a:lstStyle/>
          <a:p>
            <a:endParaRPr lang="de-CH"/>
          </a:p>
        </p:txBody>
      </p:sp>
      <p:sp>
        <p:nvSpPr>
          <p:cNvPr id="501797" name="Rectangle 37"/>
          <p:cNvSpPr>
            <a:spLocks noChangeArrowheads="1"/>
          </p:cNvSpPr>
          <p:nvPr/>
        </p:nvSpPr>
        <p:spPr bwMode="auto">
          <a:xfrm>
            <a:off x="3441814" y="2870200"/>
            <a:ext cx="2127250" cy="50641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798" name="Rectangle 38"/>
          <p:cNvSpPr>
            <a:spLocks noChangeArrowheads="1"/>
          </p:cNvSpPr>
          <p:nvPr/>
        </p:nvSpPr>
        <p:spPr bwMode="auto">
          <a:xfrm>
            <a:off x="3441814" y="3394075"/>
            <a:ext cx="2127250" cy="50641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799" name="Rectangle 39"/>
          <p:cNvSpPr>
            <a:spLocks noChangeArrowheads="1"/>
          </p:cNvSpPr>
          <p:nvPr/>
        </p:nvSpPr>
        <p:spPr bwMode="auto">
          <a:xfrm>
            <a:off x="3227502" y="2128838"/>
            <a:ext cx="2554287" cy="296862"/>
          </a:xfrm>
          <a:prstGeom prst="rect">
            <a:avLst/>
          </a:prstGeom>
          <a:solidFill>
            <a:schemeClr val="tx1"/>
          </a:solidFill>
          <a:ln w="19050" algn="ctr">
            <a:noFill/>
            <a:miter lim="800000"/>
            <a:headEnd/>
            <a:tailEnd/>
          </a:ln>
          <a:effectLst/>
        </p:spPr>
        <p:txBody>
          <a:bodyPr lIns="0" tIns="0" rIns="0" bIns="0" anchor="ctr">
            <a:spAutoFit/>
          </a:bodyPr>
          <a:lstStyle/>
          <a:p>
            <a:endParaRPr lang="de-CH"/>
          </a:p>
        </p:txBody>
      </p:sp>
      <p:sp>
        <p:nvSpPr>
          <p:cNvPr id="501800" name="Text Box 40"/>
          <p:cNvSpPr txBox="1">
            <a:spLocks noChangeArrowheads="1"/>
          </p:cNvSpPr>
          <p:nvPr/>
        </p:nvSpPr>
        <p:spPr bwMode="auto">
          <a:xfrm>
            <a:off x="3040177" y="2074863"/>
            <a:ext cx="2930525" cy="411257"/>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200" b="1">
                <a:solidFill>
                  <a:schemeClr val="bg1"/>
                </a:solidFill>
              </a:rPr>
              <a:t>Rücksprungadresse</a:t>
            </a:r>
            <a:endParaRPr lang="en-US" sz="2200" b="1">
              <a:solidFill>
                <a:schemeClr val="bg1"/>
              </a:solidFill>
              <a:latin typeface="Comic Sans MS" pitchFamily="66" charset="0"/>
            </a:endParaRPr>
          </a:p>
        </p:txBody>
      </p:sp>
      <p:sp>
        <p:nvSpPr>
          <p:cNvPr id="501801" name="Rectangle 41"/>
          <p:cNvSpPr>
            <a:spLocks noChangeArrowheads="1"/>
          </p:cNvSpPr>
          <p:nvPr/>
        </p:nvSpPr>
        <p:spPr bwMode="auto">
          <a:xfrm>
            <a:off x="3441814" y="2139950"/>
            <a:ext cx="2127250" cy="32226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802" name="Text Box 42"/>
          <p:cNvSpPr txBox="1">
            <a:spLocks noChangeArrowheads="1"/>
          </p:cNvSpPr>
          <p:nvPr/>
        </p:nvSpPr>
        <p:spPr bwMode="auto">
          <a:xfrm>
            <a:off x="3456102" y="2127250"/>
            <a:ext cx="2098675" cy="338554"/>
          </a:xfrm>
          <a:prstGeom prst="rect">
            <a:avLst/>
          </a:prstGeom>
          <a:noFill/>
          <a:ln w="19050" algn="ctr">
            <a:noFill/>
            <a:miter lim="800000"/>
            <a:headEnd type="none" w="lg" len="lg"/>
            <a:tailEnd type="none" w="lg" len="lg"/>
          </a:ln>
          <a:effectLst/>
        </p:spPr>
        <p:txBody>
          <a:bodyPr lIns="0" tIns="0" rIns="0" bIns="0">
            <a:spAutoFit/>
          </a:bodyPr>
          <a:lstStyle/>
          <a:p>
            <a:pPr algn="ctr">
              <a:spcBef>
                <a:spcPct val="50000"/>
              </a:spcBef>
            </a:pPr>
            <a:r>
              <a:rPr lang="en-US" sz="2200" b="1" dirty="0" smtClean="0">
                <a:solidFill>
                  <a:srgbClr val="FFFF00"/>
                </a:solidFill>
                <a:latin typeface="Comic Sans MS" pitchFamily="66" charset="0"/>
              </a:rPr>
              <a:t>Meine</a:t>
            </a:r>
            <a:r>
              <a:rPr lang="en-US" sz="2200" b="1" dirty="0">
                <a:solidFill>
                  <a:schemeClr val="bg1"/>
                </a:solidFill>
              </a:rPr>
              <a:t> Adresse</a:t>
            </a:r>
            <a:endParaRPr lang="en-US" sz="2200" b="1" dirty="0" smtClean="0">
              <a:solidFill>
                <a:srgbClr val="FFFF00"/>
              </a:solidFill>
              <a:latin typeface="Comic Sans MS" pitchFamily="66" charset="0"/>
            </a:endParaRPr>
          </a:p>
        </p:txBody>
      </p:sp>
      <p:sp>
        <p:nvSpPr>
          <p:cNvPr id="501803" name="Rectangle 43"/>
          <p:cNvSpPr>
            <a:spLocks noChangeArrowheads="1"/>
          </p:cNvSpPr>
          <p:nvPr/>
        </p:nvSpPr>
        <p:spPr bwMode="auto">
          <a:xfrm>
            <a:off x="3441814" y="2471738"/>
            <a:ext cx="2127250" cy="384175"/>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804" name="Rectangle 44"/>
          <p:cNvSpPr>
            <a:spLocks noChangeArrowheads="1"/>
          </p:cNvSpPr>
          <p:nvPr/>
        </p:nvSpPr>
        <p:spPr bwMode="auto">
          <a:xfrm>
            <a:off x="3271952" y="5622570"/>
            <a:ext cx="2403475" cy="442035"/>
          </a:xfrm>
          <a:prstGeom prst="rect">
            <a:avLst/>
          </a:prstGeom>
          <a:solidFill>
            <a:schemeClr val="tx1"/>
          </a:solidFill>
          <a:ln w="19050" algn="ctr">
            <a:noFill/>
            <a:miter lim="800000"/>
            <a:headEnd type="none" w="lg" len="lg"/>
            <a:tailEnd type="none" w="lg" len="lg"/>
          </a:ln>
          <a:effectLst/>
        </p:spPr>
        <p:txBody>
          <a:bodyPr wrap="square" lIns="36000" tIns="36000" rIns="36000" bIns="36000" anchor="ctr">
            <a:spAutoFit/>
          </a:bodyPr>
          <a:lstStyle/>
          <a:p>
            <a:endParaRPr lang="de-CH"/>
          </a:p>
        </p:txBody>
      </p:sp>
      <p:sp>
        <p:nvSpPr>
          <p:cNvPr id="501805" name="Text Box 45"/>
          <p:cNvSpPr txBox="1">
            <a:spLocks noChangeArrowheads="1"/>
          </p:cNvSpPr>
          <p:nvPr/>
        </p:nvSpPr>
        <p:spPr bwMode="auto">
          <a:xfrm>
            <a:off x="3321164" y="5521325"/>
            <a:ext cx="2306638" cy="626701"/>
          </a:xfrm>
          <a:prstGeom prst="rect">
            <a:avLst/>
          </a:prstGeom>
          <a:noFill/>
          <a:ln w="19050" algn="ctr">
            <a:noFill/>
            <a:miter lim="800000"/>
            <a:headEnd type="none" w="lg" len="lg"/>
            <a:tailEnd type="none" w="lg" len="lg"/>
          </a:ln>
          <a:effectLst/>
        </p:spPr>
        <p:txBody>
          <a:bodyPr wrap="square" lIns="36000" tIns="36000" rIns="36000" bIns="36000">
            <a:spAutoFit/>
          </a:bodyPr>
          <a:lstStyle/>
          <a:p>
            <a:pPr algn="ctr">
              <a:spcBef>
                <a:spcPct val="50000"/>
              </a:spcBef>
            </a:pPr>
            <a:r>
              <a:rPr lang="en-US" sz="1800" b="1" dirty="0">
                <a:solidFill>
                  <a:schemeClr val="bg1"/>
                </a:solidFill>
                <a:latin typeface="Comic Sans MS" pitchFamily="66" charset="0"/>
              </a:rPr>
              <a:t>Code </a:t>
            </a:r>
            <a:r>
              <a:rPr lang="en-US" sz="1800" b="1" dirty="0" err="1" smtClean="0">
                <a:solidFill>
                  <a:schemeClr val="bg1"/>
                </a:solidFill>
              </a:rPr>
              <a:t>der</a:t>
            </a:r>
            <a:r>
              <a:rPr lang="en-US" sz="1800" b="1" dirty="0" smtClean="0">
                <a:solidFill>
                  <a:schemeClr val="bg1"/>
                </a:solidFill>
                <a:latin typeface="Comic Sans MS" pitchFamily="66" charset="0"/>
              </a:rPr>
              <a:t> </a:t>
            </a:r>
            <a:r>
              <a:rPr lang="en-US" sz="1800" b="1" dirty="0">
                <a:solidFill>
                  <a:schemeClr val="bg1"/>
                </a:solidFill>
              </a:rPr>
              <a:t>R</a:t>
            </a:r>
            <a:r>
              <a:rPr lang="en-US" sz="1800" b="1" dirty="0" smtClean="0">
                <a:solidFill>
                  <a:schemeClr val="bg1"/>
                </a:solidFill>
                <a:latin typeface="Comic Sans MS" pitchFamily="66" charset="0"/>
              </a:rPr>
              <a:t>outine </a:t>
            </a:r>
            <a:r>
              <a:rPr lang="en-US" sz="1800" b="1" i="1" dirty="0">
                <a:solidFill>
                  <a:schemeClr val="bg1"/>
                </a:solidFill>
                <a:latin typeface="Comic Sans MS" pitchFamily="66" charset="0"/>
              </a:rPr>
              <a:t>n</a:t>
            </a:r>
            <a:r>
              <a:rPr lang="en-US" sz="1800" b="1" dirty="0">
                <a:solidFill>
                  <a:schemeClr val="bg1"/>
                </a:solidFill>
                <a:latin typeface="Comic Sans MS" pitchFamily="66" charset="0"/>
              </a:rPr>
              <a:t>-1</a:t>
            </a:r>
          </a:p>
        </p:txBody>
      </p:sp>
      <p:sp>
        <p:nvSpPr>
          <p:cNvPr id="501806" name="AutoShape 46"/>
          <p:cNvSpPr>
            <a:spLocks noChangeArrowheads="1"/>
          </p:cNvSpPr>
          <p:nvPr/>
        </p:nvSpPr>
        <p:spPr bwMode="auto">
          <a:xfrm>
            <a:off x="181155" y="4054475"/>
            <a:ext cx="2665561" cy="991978"/>
          </a:xfrm>
          <a:prstGeom prst="wedgeRoundRectCallout">
            <a:avLst>
              <a:gd name="adj1" fmla="val 72322"/>
              <a:gd name="adj2" fmla="val -113223"/>
              <a:gd name="adj3" fmla="val 16667"/>
            </a:avLst>
          </a:prstGeom>
          <a:solidFill>
            <a:schemeClr val="bg1"/>
          </a:solidFill>
          <a:ln w="19050" algn="ctr">
            <a:solidFill>
              <a:srgbClr val="D20000"/>
            </a:solidFill>
            <a:miter lim="800000"/>
            <a:headEnd/>
            <a:tailEnd/>
          </a:ln>
          <a:effectLst/>
        </p:spPr>
        <p:txBody>
          <a:bodyPr lIns="0" tIns="0" rIns="0" bIns="0"/>
          <a:lstStyle/>
          <a:p>
            <a:pPr algn="ctr">
              <a:lnSpc>
                <a:spcPct val="50000"/>
              </a:lnSpc>
              <a:spcBef>
                <a:spcPct val="50000"/>
              </a:spcBef>
            </a:pPr>
            <a:r>
              <a:rPr lang="en-US" sz="2400" b="1" dirty="0">
                <a:latin typeface="Comic Sans MS" pitchFamily="66" charset="0"/>
              </a:rPr>
              <a:t/>
            </a:r>
            <a:br>
              <a:rPr lang="en-US" sz="2400" b="1" dirty="0">
                <a:latin typeface="Comic Sans MS" pitchFamily="66" charset="0"/>
              </a:rPr>
            </a:br>
            <a:r>
              <a:rPr lang="en-US" sz="2400" b="1" dirty="0">
                <a:latin typeface="Comic Sans MS" pitchFamily="66" charset="0"/>
              </a:rPr>
              <a:t>Der </a:t>
            </a:r>
            <a:r>
              <a:rPr lang="en-US" b="1" dirty="0" smtClean="0"/>
              <a:t>P</a:t>
            </a:r>
            <a:r>
              <a:rPr lang="en-US" sz="2400" b="1" dirty="0" smtClean="0">
                <a:latin typeface="Comic Sans MS" pitchFamily="66" charset="0"/>
              </a:rPr>
              <a:t>uffer</a:t>
            </a:r>
            <a:endParaRPr lang="en-US" sz="2400" b="1" dirty="0">
              <a:latin typeface="Comic Sans MS" pitchFamily="66" charset="0"/>
            </a:endParaRPr>
          </a:p>
          <a:p>
            <a:pPr algn="ctr">
              <a:lnSpc>
                <a:spcPct val="50000"/>
              </a:lnSpc>
              <a:spcBef>
                <a:spcPts val="2200"/>
              </a:spcBef>
            </a:pPr>
            <a:r>
              <a:rPr lang="en-US" sz="2400" b="1" dirty="0" smtClean="0">
                <a:latin typeface="Comic Sans MS" pitchFamily="66" charset="0"/>
              </a:rPr>
              <a:t>(</a:t>
            </a:r>
            <a:r>
              <a:rPr lang="en-US" sz="2400" b="1" dirty="0" err="1" smtClean="0">
                <a:latin typeface="Comic Sans MS" pitchFamily="66" charset="0"/>
              </a:rPr>
              <a:t>überlaufend</a:t>
            </a:r>
            <a:r>
              <a:rPr lang="en-US" sz="2400" b="1" dirty="0" smtClean="0">
                <a:latin typeface="Comic Sans MS" pitchFamily="66" charset="0"/>
              </a:rPr>
              <a:t>)</a:t>
            </a:r>
            <a:endParaRPr lang="en-US" sz="2400" b="1" dirty="0">
              <a:latin typeface="Comic Sans MS" pitchFamily="66" charset="0"/>
            </a:endParaRPr>
          </a:p>
        </p:txBody>
      </p:sp>
      <p:sp>
        <p:nvSpPr>
          <p:cNvPr id="501807" name="AutoShape 47"/>
          <p:cNvSpPr>
            <a:spLocks noChangeArrowheads="1"/>
          </p:cNvSpPr>
          <p:nvPr/>
        </p:nvSpPr>
        <p:spPr bwMode="auto">
          <a:xfrm>
            <a:off x="0" y="4059632"/>
            <a:ext cx="2829465" cy="509587"/>
          </a:xfrm>
          <a:prstGeom prst="wedgeRoundRectCallout">
            <a:avLst>
              <a:gd name="adj1" fmla="val 71958"/>
              <a:gd name="adj2" fmla="val -168444"/>
              <a:gd name="adj3" fmla="val 16667"/>
            </a:avLst>
          </a:prstGeom>
          <a:solidFill>
            <a:schemeClr val="bg1"/>
          </a:solidFill>
          <a:ln w="19050" algn="ctr">
            <a:solidFill>
              <a:srgbClr val="D20000"/>
            </a:solidFill>
            <a:miter lim="800000"/>
            <a:headEnd/>
            <a:tailEnd/>
          </a:ln>
          <a:effectLst/>
        </p:spPr>
        <p:txBody>
          <a:bodyPr lIns="0" tIns="0" rIns="0" bIns="0"/>
          <a:lstStyle/>
          <a:p>
            <a:pPr algn="ctr">
              <a:lnSpc>
                <a:spcPct val="50000"/>
              </a:lnSpc>
              <a:spcBef>
                <a:spcPct val="50000"/>
              </a:spcBef>
            </a:pPr>
            <a:r>
              <a:rPr lang="en-US" sz="2400" b="1" dirty="0">
                <a:latin typeface="Comic Sans MS" pitchFamily="66" charset="0"/>
              </a:rPr>
              <a:t/>
            </a:r>
            <a:br>
              <a:rPr lang="en-US" sz="2400" b="1" dirty="0">
                <a:latin typeface="Comic Sans MS" pitchFamily="66" charset="0"/>
              </a:rPr>
            </a:br>
            <a:r>
              <a:rPr lang="en-US" sz="2400" b="1" dirty="0" smtClean="0">
                <a:latin typeface="Comic Sans MS" pitchFamily="66" charset="0"/>
              </a:rPr>
              <a:t>Das </a:t>
            </a:r>
            <a:r>
              <a:rPr lang="en-US" sz="2400" i="1" dirty="0" smtClean="0">
                <a:solidFill>
                  <a:srgbClr val="3333FF"/>
                </a:solidFill>
                <a:latin typeface="Comic Sans MS" pitchFamily="66" charset="0"/>
              </a:rPr>
              <a:t>puffer</a:t>
            </a:r>
            <a:r>
              <a:rPr lang="en-US" sz="2400" b="1" dirty="0" smtClean="0">
                <a:latin typeface="Comic Sans MS" pitchFamily="66" charset="0"/>
              </a:rPr>
              <a:t>-</a:t>
            </a:r>
            <a:r>
              <a:rPr lang="en-US" sz="2400" b="1" dirty="0" err="1" smtClean="0">
                <a:latin typeface="Comic Sans MS" pitchFamily="66" charset="0"/>
              </a:rPr>
              <a:t>Feld</a:t>
            </a:r>
            <a:endParaRPr lang="en-US" sz="2400" b="1" dirty="0">
              <a:latin typeface="Comic Sans MS" pitchFamily="66" charset="0"/>
            </a:endParaRPr>
          </a:p>
        </p:txBody>
      </p:sp>
      <p:sp>
        <p:nvSpPr>
          <p:cNvPr id="501808" name="Text Box 48"/>
          <p:cNvSpPr txBox="1">
            <a:spLocks noChangeArrowheads="1"/>
          </p:cNvSpPr>
          <p:nvPr/>
        </p:nvSpPr>
        <p:spPr bwMode="auto">
          <a:xfrm>
            <a:off x="6367576" y="725488"/>
            <a:ext cx="2613137" cy="369332"/>
          </a:xfrm>
          <a:prstGeom prst="rect">
            <a:avLst/>
          </a:prstGeom>
          <a:noFill/>
          <a:ln w="9525">
            <a:noFill/>
            <a:miter lim="800000"/>
            <a:headEnd/>
            <a:tailEnd/>
          </a:ln>
          <a:effectLst/>
        </p:spPr>
        <p:txBody>
          <a:bodyPr wrap="square">
            <a:spAutoFit/>
          </a:bodyPr>
          <a:lstStyle/>
          <a:p>
            <a:pPr algn="ctr">
              <a:spcBef>
                <a:spcPct val="50000"/>
              </a:spcBef>
            </a:pPr>
            <a:r>
              <a:rPr lang="en-US" sz="1800" b="1" dirty="0" smtClean="0">
                <a:solidFill>
                  <a:srgbClr val="339933"/>
                </a:solidFill>
                <a:latin typeface="Comic Sans MS" pitchFamily="66" charset="0"/>
                <a:cs typeface="Times New Roman" pitchFamily="18" charset="0"/>
              </a:rPr>
              <a:t>(</a:t>
            </a:r>
            <a:r>
              <a:rPr lang="en-US" sz="1800" b="1" dirty="0" err="1" smtClean="0">
                <a:solidFill>
                  <a:srgbClr val="339933"/>
                </a:solidFill>
                <a:latin typeface="Comic Sans MS" pitchFamily="66" charset="0"/>
                <a:cs typeface="Times New Roman" pitchFamily="18" charset="0"/>
              </a:rPr>
              <a:t>Aktivierungseinträge</a:t>
            </a:r>
            <a:r>
              <a:rPr lang="en-US" sz="1800" b="1" dirty="0" smtClean="0">
                <a:solidFill>
                  <a:srgbClr val="339933"/>
                </a:solidFill>
                <a:latin typeface="Comic Sans MS" pitchFamily="66" charset="0"/>
                <a:cs typeface="Times New Roman" pitchFamily="18" charset="0"/>
              </a:rPr>
              <a:t>)</a:t>
            </a:r>
            <a:endParaRPr lang="en-GB" sz="1800" b="1" dirty="0">
              <a:solidFill>
                <a:srgbClr val="339933"/>
              </a:solidFill>
              <a:latin typeface="Comic Sans MS" pitchFamily="66" charset="0"/>
              <a:cs typeface="Times New Roman" pitchFamily="18" charset="0"/>
            </a:endParaRPr>
          </a:p>
        </p:txBody>
      </p:sp>
      <p:sp>
        <p:nvSpPr>
          <p:cNvPr id="501809" name="Freeform 49"/>
          <p:cNvSpPr>
            <a:spLocks/>
          </p:cNvSpPr>
          <p:nvPr/>
        </p:nvSpPr>
        <p:spPr bwMode="auto">
          <a:xfrm>
            <a:off x="5723052" y="2273300"/>
            <a:ext cx="587375" cy="3767138"/>
          </a:xfrm>
          <a:custGeom>
            <a:avLst/>
            <a:gdLst/>
            <a:ahLst/>
            <a:cxnLst>
              <a:cxn ang="0">
                <a:pos x="0" y="2"/>
              </a:cxn>
              <a:cxn ang="0">
                <a:pos x="308" y="341"/>
              </a:cxn>
              <a:cxn ang="0">
                <a:pos x="328" y="2049"/>
              </a:cxn>
              <a:cxn ang="0">
                <a:pos x="55" y="2287"/>
              </a:cxn>
            </a:cxnLst>
            <a:rect l="0" t="0" r="r" b="b"/>
            <a:pathLst>
              <a:path w="370" h="2373">
                <a:moveTo>
                  <a:pt x="0" y="2"/>
                </a:moveTo>
                <a:cubicBezTo>
                  <a:pt x="51" y="58"/>
                  <a:pt x="253" y="0"/>
                  <a:pt x="308" y="341"/>
                </a:cubicBezTo>
                <a:cubicBezTo>
                  <a:pt x="363" y="682"/>
                  <a:pt x="370" y="1725"/>
                  <a:pt x="328" y="2049"/>
                </a:cubicBezTo>
                <a:cubicBezTo>
                  <a:pt x="286" y="2373"/>
                  <a:pt x="112" y="2238"/>
                  <a:pt x="55" y="2287"/>
                </a:cubicBezTo>
              </a:path>
            </a:pathLst>
          </a:custGeom>
          <a:noFill/>
          <a:ln w="38100" cap="flat" cmpd="sng">
            <a:solidFill>
              <a:srgbClr val="993300">
                <a:alpha val="56000"/>
              </a:srgbClr>
            </a:solidFill>
            <a:prstDash val="sysDot"/>
            <a:round/>
            <a:headEnd/>
            <a:tailEnd type="stealth" w="lg" len="lg"/>
          </a:ln>
          <a:effectLst/>
        </p:spPr>
        <p:txBody>
          <a:bodyPr lIns="0" tIns="0" rIns="0" bIns="0">
            <a:spAutoFit/>
          </a:bodyPr>
          <a:lstStyle/>
          <a:p>
            <a:endParaRPr lang="de-CH"/>
          </a:p>
        </p:txBody>
      </p:sp>
      <p:sp>
        <p:nvSpPr>
          <p:cNvPr id="501810" name="Text Box 50"/>
          <p:cNvSpPr txBox="1">
            <a:spLocks noChangeArrowheads="1"/>
          </p:cNvSpPr>
          <p:nvPr/>
        </p:nvSpPr>
        <p:spPr bwMode="auto">
          <a:xfrm>
            <a:off x="3491027" y="6607175"/>
            <a:ext cx="2019300" cy="156710"/>
          </a:xfrm>
          <a:prstGeom prst="rect">
            <a:avLst/>
          </a:prstGeom>
          <a:noFill/>
          <a:ln w="19050" algn="ctr">
            <a:noFill/>
            <a:miter lim="800000"/>
            <a:headEnd/>
            <a:tailEnd/>
          </a:ln>
          <a:effectLst/>
        </p:spPr>
        <p:txBody>
          <a:bodyPr lIns="0" tIns="0" rIns="0" bIns="0">
            <a:spAutoFit/>
          </a:bodyPr>
          <a:lstStyle/>
          <a:p>
            <a:pPr algn="ctr">
              <a:lnSpc>
                <a:spcPct val="40000"/>
              </a:lnSpc>
              <a:spcBef>
                <a:spcPct val="50000"/>
              </a:spcBef>
            </a:pPr>
            <a:r>
              <a:rPr lang="en-US" sz="2000" b="1" dirty="0" err="1" smtClean="0">
                <a:latin typeface="Comic Sans MS" pitchFamily="66" charset="0"/>
              </a:rPr>
              <a:t>Speicher</a:t>
            </a:r>
            <a:endParaRPr lang="en-US" sz="2000" b="1" dirty="0">
              <a:latin typeface="Comic Sans MS" pitchFamily="66" charset="0"/>
            </a:endParaRPr>
          </a:p>
        </p:txBody>
      </p:sp>
      <p:sp>
        <p:nvSpPr>
          <p:cNvPr id="501811" name="Line 51"/>
          <p:cNvSpPr>
            <a:spLocks noChangeShapeType="1"/>
          </p:cNvSpPr>
          <p:nvPr/>
        </p:nvSpPr>
        <p:spPr bwMode="auto">
          <a:xfrm>
            <a:off x="6045314" y="328613"/>
            <a:ext cx="6350" cy="3838575"/>
          </a:xfrm>
          <a:prstGeom prst="line">
            <a:avLst/>
          </a:prstGeom>
          <a:noFill/>
          <a:ln w="76200">
            <a:solidFill>
              <a:srgbClr val="008000">
                <a:alpha val="35001"/>
              </a:srgbClr>
            </a:solidFill>
            <a:round/>
            <a:headEnd/>
            <a:tailEnd type="triangle" w="med" len="med"/>
          </a:ln>
          <a:effectLst/>
        </p:spPr>
        <p:txBody>
          <a:bodyPr wrap="none"/>
          <a:lstStyle/>
          <a:p>
            <a:endParaRPr lang="de-C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179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0176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017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000"/>
                                        <p:tgtEl>
                                          <p:spTgt spid="501762"/>
                                        </p:tgtEl>
                                      </p:cBhvr>
                                    </p:animEffect>
                                    <p:set>
                                      <p:cBhvr>
                                        <p:cTn id="29" dur="1" fill="hold">
                                          <p:stCondLst>
                                            <p:cond delay="1999"/>
                                          </p:stCondLst>
                                        </p:cTn>
                                        <p:tgtEl>
                                          <p:spTgt spid="501762"/>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501764"/>
                                        </p:tgtEl>
                                        <p:attrNameLst>
                                          <p:attrName>style.visibility</p:attrName>
                                        </p:attrNameLst>
                                      </p:cBhvr>
                                      <p:to>
                                        <p:strVal val="visible"/>
                                      </p:to>
                                    </p:set>
                                    <p:animEffect transition="in" filter="wipe(up)">
                                      <p:cBhvr>
                                        <p:cTn id="32" dur="2000"/>
                                        <p:tgtEl>
                                          <p:spTgt spid="501764"/>
                                        </p:tgtEl>
                                      </p:cBhvr>
                                    </p:animEffect>
                                  </p:childTnLst>
                                </p:cTn>
                              </p:par>
                              <p:par>
                                <p:cTn id="33" presetID="1" presetClass="entr" presetSubtype="0" fill="hold" grpId="1" nodeType="withEffect">
                                  <p:stCondLst>
                                    <p:cond delay="0"/>
                                  </p:stCondLst>
                                  <p:childTnLst>
                                    <p:set>
                                      <p:cBhvr>
                                        <p:cTn id="34" dur="1" fill="hold">
                                          <p:stCondLst>
                                            <p:cond delay="0"/>
                                          </p:stCondLst>
                                        </p:cTn>
                                        <p:tgtEl>
                                          <p:spTgt spid="5017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17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1775"/>
                                        </p:tgtEl>
                                        <p:attrNameLst>
                                          <p:attrName>style.visibility</p:attrName>
                                        </p:attrNameLst>
                                      </p:cBhvr>
                                      <p:to>
                                        <p:strVal val="visible"/>
                                      </p:to>
                                    </p:set>
                                  </p:childTnLst>
                                </p:cTn>
                              </p:par>
                              <p:par>
                                <p:cTn id="41" presetID="10" presetClass="exit" presetSubtype="0" fill="hold" grpId="2" nodeType="withEffect">
                                  <p:stCondLst>
                                    <p:cond delay="0"/>
                                  </p:stCondLst>
                                  <p:childTnLst>
                                    <p:animEffect transition="out" filter="fade">
                                      <p:cBhvr>
                                        <p:cTn id="42" dur="2000"/>
                                        <p:tgtEl>
                                          <p:spTgt spid="501764"/>
                                        </p:tgtEl>
                                      </p:cBhvr>
                                    </p:animEffect>
                                    <p:set>
                                      <p:cBhvr>
                                        <p:cTn id="43" dur="1" fill="hold">
                                          <p:stCondLst>
                                            <p:cond delay="1999"/>
                                          </p:stCondLst>
                                        </p:cTn>
                                        <p:tgtEl>
                                          <p:spTgt spid="501764"/>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501763"/>
                                        </p:tgtEl>
                                        <p:attrNameLst>
                                          <p:attrName>style.visibility</p:attrName>
                                        </p:attrNameLst>
                                      </p:cBhvr>
                                      <p:to>
                                        <p:strVal val="visible"/>
                                      </p:to>
                                    </p:set>
                                    <p:animEffect transition="in" filter="wipe(up)">
                                      <p:cBhvr>
                                        <p:cTn id="46" dur="2000"/>
                                        <p:tgtEl>
                                          <p:spTgt spid="501763"/>
                                        </p:tgtEl>
                                      </p:cBhvr>
                                    </p:animEffect>
                                  </p:childTnLst>
                                </p:cTn>
                              </p:par>
                            </p:childTnLst>
                          </p:cTn>
                        </p:par>
                        <p:par>
                          <p:cTn id="47" fill="hold">
                            <p:stCondLst>
                              <p:cond delay="2000"/>
                            </p:stCondLst>
                            <p:childTnLst>
                              <p:par>
                                <p:cTn id="48" presetID="1" presetClass="entr" presetSubtype="0" fill="hold" grpId="1" nodeType="afterEffect">
                                  <p:stCondLst>
                                    <p:cond delay="0"/>
                                  </p:stCondLst>
                                  <p:childTnLst>
                                    <p:set>
                                      <p:cBhvr>
                                        <p:cTn id="49" dur="1" fill="hold">
                                          <p:stCondLst>
                                            <p:cond delay="0"/>
                                          </p:stCondLst>
                                        </p:cTn>
                                        <p:tgtEl>
                                          <p:spTgt spid="50176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5017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0180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0177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01777"/>
                                        </p:tgtEl>
                                        <p:attrNameLst>
                                          <p:attrName>style.visibility</p:attrName>
                                        </p:attrNameLst>
                                      </p:cBhvr>
                                      <p:to>
                                        <p:strVal val="visible"/>
                                      </p:to>
                                    </p:set>
                                  </p:childTnLst>
                                </p:cTn>
                              </p:par>
                              <p:par>
                                <p:cTn id="62" presetID="10" presetClass="exit" presetSubtype="0" fill="hold" grpId="2" nodeType="withEffect">
                                  <p:stCondLst>
                                    <p:cond delay="0"/>
                                  </p:stCondLst>
                                  <p:childTnLst>
                                    <p:animEffect transition="out" filter="fade">
                                      <p:cBhvr>
                                        <p:cTn id="63" dur="2000"/>
                                        <p:tgtEl>
                                          <p:spTgt spid="501763"/>
                                        </p:tgtEl>
                                      </p:cBhvr>
                                    </p:animEffect>
                                    <p:set>
                                      <p:cBhvr>
                                        <p:cTn id="64" dur="1" fill="hold">
                                          <p:stCondLst>
                                            <p:cond delay="1999"/>
                                          </p:stCondLst>
                                        </p:cTn>
                                        <p:tgtEl>
                                          <p:spTgt spid="501763"/>
                                        </p:tgtEl>
                                        <p:attrNameLst>
                                          <p:attrName>style.visibility</p:attrName>
                                        </p:attrNameLst>
                                      </p:cBhvr>
                                      <p:to>
                                        <p:strVal val="hidden"/>
                                      </p:to>
                                    </p:set>
                                  </p:childTnLst>
                                </p:cTn>
                              </p:par>
                              <p:par>
                                <p:cTn id="65" presetID="22" presetClass="entr" presetSubtype="1" fill="hold" grpId="0" nodeType="withEffect">
                                  <p:stCondLst>
                                    <p:cond delay="0"/>
                                  </p:stCondLst>
                                  <p:childTnLst>
                                    <p:set>
                                      <p:cBhvr>
                                        <p:cTn id="66" dur="1" fill="hold">
                                          <p:stCondLst>
                                            <p:cond delay="0"/>
                                          </p:stCondLst>
                                        </p:cTn>
                                        <p:tgtEl>
                                          <p:spTgt spid="501765"/>
                                        </p:tgtEl>
                                        <p:attrNameLst>
                                          <p:attrName>style.visibility</p:attrName>
                                        </p:attrNameLst>
                                      </p:cBhvr>
                                      <p:to>
                                        <p:strVal val="visible"/>
                                      </p:to>
                                    </p:set>
                                    <p:animEffect transition="in" filter="wipe(up)">
                                      <p:cBhvr>
                                        <p:cTn id="67" dur="2000"/>
                                        <p:tgtEl>
                                          <p:spTgt spid="501765"/>
                                        </p:tgtEl>
                                      </p:cBhvr>
                                    </p:animEffect>
                                  </p:childTnLst>
                                </p:cTn>
                              </p:par>
                              <p:par>
                                <p:cTn id="68" presetID="1" presetClass="entr" presetSubtype="0" fill="hold" grpId="1" nodeType="withEffect">
                                  <p:stCondLst>
                                    <p:cond delay="0"/>
                                  </p:stCondLst>
                                  <p:childTnLst>
                                    <p:set>
                                      <p:cBhvr>
                                        <p:cTn id="69" dur="1" fill="hold">
                                          <p:stCondLst>
                                            <p:cond delay="0"/>
                                          </p:stCondLst>
                                        </p:cTn>
                                        <p:tgtEl>
                                          <p:spTgt spid="501765"/>
                                        </p:tgtEl>
                                        <p:attrNameLst>
                                          <p:attrName>style.visibility</p:attrName>
                                        </p:attrNameLst>
                                      </p:cBhvr>
                                      <p:to>
                                        <p:strVal val="visible"/>
                                      </p:to>
                                    </p:set>
                                  </p:childTnLst>
                                </p:cTn>
                              </p:par>
                              <p:par>
                                <p:cTn id="70" presetID="42" presetClass="path" presetSubtype="0" accel="50000" decel="50000" fill="hold" grpId="0" nodeType="withEffect">
                                  <p:stCondLst>
                                    <p:cond delay="0"/>
                                  </p:stCondLst>
                                  <p:childTnLst>
                                    <p:animMotion origin="layout" path="M 3.05556E-6 -3.7037E-6 L 3.05556E-6 0.08843 " pathEditMode="relative" rAng="0" ptsTypes="AA">
                                      <p:cBhvr>
                                        <p:cTn id="71" dur="2000" fill="hold"/>
                                        <p:tgtEl>
                                          <p:spTgt spid="501783"/>
                                        </p:tgtEl>
                                        <p:attrNameLst>
                                          <p:attrName>ppt_x</p:attrName>
                                          <p:attrName>ppt_y</p:attrName>
                                        </p:attrNameLst>
                                      </p:cBhvr>
                                      <p:rCtr x="0" y="44"/>
                                    </p:animMotion>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177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0179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01780"/>
                                        </p:tgtEl>
                                        <p:attrNameLst>
                                          <p:attrName>style.visibility</p:attrName>
                                        </p:attrNameLst>
                                      </p:cBhvr>
                                      <p:to>
                                        <p:strVal val="visible"/>
                                      </p:to>
                                    </p:set>
                                  </p:childTnLst>
                                </p:cTn>
                              </p:par>
                            </p:childTnLst>
                          </p:cTn>
                        </p:par>
                        <p:par>
                          <p:cTn id="82" fill="hold">
                            <p:stCondLst>
                              <p:cond delay="0"/>
                            </p:stCondLst>
                            <p:childTnLst>
                              <p:par>
                                <p:cTn id="83" presetID="42" presetClass="path" presetSubtype="0" accel="50000" decel="50000" fill="hold" grpId="2" nodeType="afterEffect">
                                  <p:stCondLst>
                                    <p:cond delay="500"/>
                                  </p:stCondLst>
                                  <p:childTnLst>
                                    <p:animMotion origin="layout" path="M 3.05556E-6 0.08836 L 0.00017 0.23294 " pathEditMode="relative" rAng="0" ptsTypes="AA">
                                      <p:cBhvr>
                                        <p:cTn id="84" dur="2000" fill="hold"/>
                                        <p:tgtEl>
                                          <p:spTgt spid="501783"/>
                                        </p:tgtEl>
                                        <p:attrNameLst>
                                          <p:attrName>ppt_x</p:attrName>
                                          <p:attrName>ppt_y</p:attrName>
                                        </p:attrNameLst>
                                      </p:cBhvr>
                                      <p:rCtr x="0" y="72"/>
                                    </p:animMotion>
                                  </p:childTnLst>
                                </p:cTn>
                              </p:par>
                              <p:par>
                                <p:cTn id="85" presetID="10" presetClass="exit" presetSubtype="0" fill="hold" grpId="2" nodeType="withEffect">
                                  <p:stCondLst>
                                    <p:cond delay="500"/>
                                  </p:stCondLst>
                                  <p:childTnLst>
                                    <p:animEffect transition="out" filter="fade">
                                      <p:cBhvr>
                                        <p:cTn id="86" dur="2000"/>
                                        <p:tgtEl>
                                          <p:spTgt spid="501765"/>
                                        </p:tgtEl>
                                      </p:cBhvr>
                                    </p:animEffect>
                                    <p:set>
                                      <p:cBhvr>
                                        <p:cTn id="87" dur="1" fill="hold">
                                          <p:stCondLst>
                                            <p:cond delay="1999"/>
                                          </p:stCondLst>
                                        </p:cTn>
                                        <p:tgtEl>
                                          <p:spTgt spid="501765"/>
                                        </p:tgtEl>
                                        <p:attrNameLst>
                                          <p:attrName>style.visibility</p:attrName>
                                        </p:attrNameLst>
                                      </p:cBhvr>
                                      <p:to>
                                        <p:strVal val="hidden"/>
                                      </p:to>
                                    </p:set>
                                  </p:childTnLst>
                                </p:cTn>
                              </p:par>
                              <p:par>
                                <p:cTn id="88" presetID="22" presetClass="entr" presetSubtype="1" fill="hold" grpId="0" nodeType="withEffect">
                                  <p:stCondLst>
                                    <p:cond delay="500"/>
                                  </p:stCondLst>
                                  <p:childTnLst>
                                    <p:set>
                                      <p:cBhvr>
                                        <p:cTn id="89" dur="1" fill="hold">
                                          <p:stCondLst>
                                            <p:cond delay="0"/>
                                          </p:stCondLst>
                                        </p:cTn>
                                        <p:tgtEl>
                                          <p:spTgt spid="501766"/>
                                        </p:tgtEl>
                                        <p:attrNameLst>
                                          <p:attrName>style.visibility</p:attrName>
                                        </p:attrNameLst>
                                      </p:cBhvr>
                                      <p:to>
                                        <p:strVal val="visible"/>
                                      </p:to>
                                    </p:set>
                                    <p:animEffect transition="in" filter="wipe(up)">
                                      <p:cBhvr>
                                        <p:cTn id="90" dur="2000"/>
                                        <p:tgtEl>
                                          <p:spTgt spid="501766"/>
                                        </p:tgtEl>
                                      </p:cBhvr>
                                    </p:animEffect>
                                  </p:childTnLst>
                                </p:cTn>
                              </p:par>
                              <p:par>
                                <p:cTn id="91" presetID="1" presetClass="entr" presetSubtype="0" fill="hold" grpId="1" nodeType="withEffect">
                                  <p:stCondLst>
                                    <p:cond delay="500"/>
                                  </p:stCondLst>
                                  <p:childTnLst>
                                    <p:set>
                                      <p:cBhvr>
                                        <p:cTn id="92" dur="1" fill="hold">
                                          <p:stCondLst>
                                            <p:cond delay="0"/>
                                          </p:stCondLst>
                                        </p:cTn>
                                        <p:tgtEl>
                                          <p:spTgt spid="50176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017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180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501781"/>
                                        </p:tgtEl>
                                        <p:attrNameLst>
                                          <p:attrName>style.visibility</p:attrName>
                                        </p:attrNameLst>
                                      </p:cBhvr>
                                      <p:to>
                                        <p:strVal val="visible"/>
                                      </p:to>
                                    </p:set>
                                  </p:childTnLst>
                                </p:cTn>
                              </p:par>
                              <p:par>
                                <p:cTn id="102" presetID="10" presetClass="exit" presetSubtype="0" fill="hold" grpId="2" nodeType="withEffect">
                                  <p:stCondLst>
                                    <p:cond delay="0"/>
                                  </p:stCondLst>
                                  <p:childTnLst>
                                    <p:animEffect transition="out" filter="fade">
                                      <p:cBhvr>
                                        <p:cTn id="103" dur="2000"/>
                                        <p:tgtEl>
                                          <p:spTgt spid="501766"/>
                                        </p:tgtEl>
                                      </p:cBhvr>
                                    </p:animEffect>
                                    <p:set>
                                      <p:cBhvr>
                                        <p:cTn id="104" dur="1" fill="hold">
                                          <p:stCondLst>
                                            <p:cond delay="1999"/>
                                          </p:stCondLst>
                                        </p:cTn>
                                        <p:tgtEl>
                                          <p:spTgt spid="50176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501811"/>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grpId="0" nodeType="afterEffect">
                                  <p:stCondLst>
                                    <p:cond delay="0"/>
                                  </p:stCondLst>
                                  <p:childTnLst>
                                    <p:set>
                                      <p:cBhvr>
                                        <p:cTn id="109" dur="1" fill="hold">
                                          <p:stCondLst>
                                            <p:cond delay="0"/>
                                          </p:stCondLst>
                                        </p:cTn>
                                        <p:tgtEl>
                                          <p:spTgt spid="501805"/>
                                        </p:tgtEl>
                                        <p:attrNameLst>
                                          <p:attrName>style.visibility</p:attrName>
                                        </p:attrNameLst>
                                      </p:cBhvr>
                                      <p:to>
                                        <p:strVal val="visible"/>
                                      </p:to>
                                    </p:set>
                                  </p:childTnLst>
                                </p:cTn>
                              </p:par>
                            </p:childTnLst>
                          </p:cTn>
                        </p:par>
                        <p:par>
                          <p:cTn id="110" fill="hold">
                            <p:stCondLst>
                              <p:cond delay="2000"/>
                            </p:stCondLst>
                            <p:childTnLst>
                              <p:par>
                                <p:cTn id="111" presetID="1" presetClass="entr" presetSubtype="0" fill="hold" grpId="0" nodeType="afterEffect">
                                  <p:stCondLst>
                                    <p:cond delay="0"/>
                                  </p:stCondLst>
                                  <p:childTnLst>
                                    <p:set>
                                      <p:cBhvr>
                                        <p:cTn id="112" dur="1" fill="hold">
                                          <p:stCondLst>
                                            <p:cond delay="0"/>
                                          </p:stCondLst>
                                        </p:cTn>
                                        <p:tgtEl>
                                          <p:spTgt spid="50180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0178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01785"/>
                                        </p:tgtEl>
                                        <p:attrNameLst>
                                          <p:attrName>style.visibility</p:attrName>
                                        </p:attrNameLst>
                                      </p:cBhvr>
                                      <p:to>
                                        <p:strVal val="visible"/>
                                      </p:to>
                                    </p:set>
                                  </p:childTnLst>
                                </p:cTn>
                              </p:par>
                              <p:par>
                                <p:cTn id="121" presetID="26" presetClass="emph" presetSubtype="0" repeatCount="3000" fill="hold" grpId="3" nodeType="withEffect">
                                  <p:stCondLst>
                                    <p:cond delay="0"/>
                                  </p:stCondLst>
                                  <p:childTnLst>
                                    <p:animEffect transition="out" filter="fade">
                                      <p:cBhvr>
                                        <p:cTn id="122" dur="500" tmFilter="0, 0; .2, .5; .8, .5; 1, 0"/>
                                        <p:tgtEl>
                                          <p:spTgt spid="501783"/>
                                        </p:tgtEl>
                                      </p:cBhvr>
                                    </p:animEffect>
                                    <p:animScale>
                                      <p:cBhvr>
                                        <p:cTn id="123" dur="250" autoRev="1" fill="hold"/>
                                        <p:tgtEl>
                                          <p:spTgt spid="501783"/>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0180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01796"/>
                                        </p:tgtEl>
                                        <p:attrNameLst>
                                          <p:attrName>style.visibility</p:attrName>
                                        </p:attrNameLst>
                                      </p:cBhvr>
                                      <p:to>
                                        <p:strVal val="visible"/>
                                      </p:to>
                                    </p:set>
                                    <p:animEffect transition="in" filter="wipe(down)">
                                      <p:cBhvr>
                                        <p:cTn id="132" dur="2000"/>
                                        <p:tgtEl>
                                          <p:spTgt spid="501796"/>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01798"/>
                                        </p:tgtEl>
                                        <p:attrNameLst>
                                          <p:attrName>style.visibility</p:attrName>
                                        </p:attrNameLst>
                                      </p:cBhvr>
                                      <p:to>
                                        <p:strVal val="visible"/>
                                      </p:to>
                                    </p:set>
                                  </p:childTnLst>
                                </p:cTn>
                              </p:par>
                              <p:par>
                                <p:cTn id="137" presetID="22" presetClass="entr" presetSubtype="4" fill="hold" grpId="0" nodeType="withEffect">
                                  <p:stCondLst>
                                    <p:cond delay="0"/>
                                  </p:stCondLst>
                                  <p:childTnLst>
                                    <p:set>
                                      <p:cBhvr>
                                        <p:cTn id="138" dur="1" fill="hold">
                                          <p:stCondLst>
                                            <p:cond delay="0"/>
                                          </p:stCondLst>
                                        </p:cTn>
                                        <p:tgtEl>
                                          <p:spTgt spid="501797"/>
                                        </p:tgtEl>
                                        <p:attrNameLst>
                                          <p:attrName>style.visibility</p:attrName>
                                        </p:attrNameLst>
                                      </p:cBhvr>
                                      <p:to>
                                        <p:strVal val="visible"/>
                                      </p:to>
                                    </p:set>
                                    <p:animEffect transition="in" filter="wipe(down)">
                                      <p:cBhvr>
                                        <p:cTn id="139" dur="2000"/>
                                        <p:tgtEl>
                                          <p:spTgt spid="501797"/>
                                        </p:tgtEl>
                                      </p:cBhvr>
                                    </p:animEffect>
                                  </p:childTnLst>
                                </p:cTn>
                              </p:par>
                              <p:par>
                                <p:cTn id="140" presetID="1" presetClass="exit" presetSubtype="0" fill="hold" grpId="1" nodeType="withEffect">
                                  <p:stCondLst>
                                    <p:cond delay="0"/>
                                  </p:stCondLst>
                                  <p:childTnLst>
                                    <p:set>
                                      <p:cBhvr>
                                        <p:cTn id="141" dur="1" fill="hold">
                                          <p:stCondLst>
                                            <p:cond delay="0"/>
                                          </p:stCondLst>
                                        </p:cTn>
                                        <p:tgtEl>
                                          <p:spTgt spid="501807"/>
                                        </p:tgtEl>
                                        <p:attrNameLst>
                                          <p:attrName>style.visibility</p:attrName>
                                        </p:attrNameLst>
                                      </p:cBhvr>
                                      <p:to>
                                        <p:strVal val="hidden"/>
                                      </p:to>
                                    </p:set>
                                  </p:childTnLst>
                                </p:cTn>
                              </p:par>
                              <p:par>
                                <p:cTn id="142" presetID="1" presetClass="entr" presetSubtype="0" fill="hold" grpId="0" nodeType="withEffect">
                                  <p:stCondLst>
                                    <p:cond delay="0"/>
                                  </p:stCondLst>
                                  <p:childTnLst>
                                    <p:set>
                                      <p:cBhvr>
                                        <p:cTn id="143" dur="1" fill="hold">
                                          <p:stCondLst>
                                            <p:cond delay="0"/>
                                          </p:stCondLst>
                                        </p:cTn>
                                        <p:tgtEl>
                                          <p:spTgt spid="50180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501803"/>
                                        </p:tgtEl>
                                        <p:attrNameLst>
                                          <p:attrName>style.visibility</p:attrName>
                                        </p:attrNameLst>
                                      </p:cBhvr>
                                      <p:to>
                                        <p:strVal val="visible"/>
                                      </p:to>
                                    </p:set>
                                    <p:animEffect transition="in" filter="wipe(down)">
                                      <p:cBhvr>
                                        <p:cTn id="148" dur="2000"/>
                                        <p:tgtEl>
                                          <p:spTgt spid="501803"/>
                                        </p:tgtEl>
                                      </p:cBhvr>
                                    </p:animEffect>
                                  </p:childTnLst>
                                </p:cTn>
                              </p:par>
                            </p:childTnLst>
                          </p:cTn>
                        </p:par>
                      </p:childTnLst>
                    </p:cTn>
                  </p:par>
                  <p:par>
                    <p:cTn id="149" fill="hold">
                      <p:stCondLst>
                        <p:cond delay="indefinite"/>
                      </p:stCondLst>
                      <p:childTnLst>
                        <p:par>
                          <p:cTn id="150" fill="hold">
                            <p:stCondLst>
                              <p:cond delay="0"/>
                            </p:stCondLst>
                            <p:childTnLst>
                              <p:par>
                                <p:cTn id="151" presetID="35" presetClass="emph" presetSubtype="0" repeatCount="5000" fill="hold" grpId="1" nodeType="clickEffect">
                                  <p:stCondLst>
                                    <p:cond delay="0"/>
                                  </p:stCondLst>
                                  <p:childTnLst>
                                    <p:anim calcmode="discrete" valueType="str">
                                      <p:cBhvr>
                                        <p:cTn id="152" dur="500" fill="hold"/>
                                        <p:tgtEl>
                                          <p:spTgt spid="501800"/>
                                        </p:tgtEl>
                                        <p:attrNameLst>
                                          <p:attrName>style.visibility</p:attrName>
                                        </p:attrNameLst>
                                      </p:cBhvr>
                                      <p:tavLst>
                                        <p:tav tm="0">
                                          <p:val>
                                            <p:strVal val="hidden"/>
                                          </p:val>
                                        </p:tav>
                                        <p:tav tm="50000">
                                          <p:val>
                                            <p:strVal val="visible"/>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01801"/>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501802"/>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501809"/>
                                        </p:tgtEl>
                                        <p:attrNameLst>
                                          <p:attrName>style.visibility</p:attrName>
                                        </p:attrNameLst>
                                      </p:cBhvr>
                                      <p:to>
                                        <p:strVal val="visible"/>
                                      </p:to>
                                    </p:set>
                                  </p:childTnLst>
                                </p:cTn>
                              </p:par>
                            </p:childTnLst>
                          </p:cTn>
                        </p:par>
                        <p:par>
                          <p:cTn id="162" fill="hold">
                            <p:stCondLst>
                              <p:cond delay="0"/>
                            </p:stCondLst>
                            <p:childTnLst>
                              <p:par>
                                <p:cTn id="163" presetID="10" presetClass="exit" presetSubtype="0" fill="hold" grpId="1" nodeType="afterEffect">
                                  <p:stCondLst>
                                    <p:cond delay="0"/>
                                  </p:stCondLst>
                                  <p:childTnLst>
                                    <p:animEffect transition="out" filter="fade">
                                      <p:cBhvr>
                                        <p:cTn id="164" dur="2000"/>
                                        <p:tgtEl>
                                          <p:spTgt spid="501781"/>
                                        </p:tgtEl>
                                      </p:cBhvr>
                                    </p:animEffect>
                                    <p:set>
                                      <p:cBhvr>
                                        <p:cTn id="165" dur="1" fill="hold">
                                          <p:stCondLst>
                                            <p:cond delay="1999"/>
                                          </p:stCondLst>
                                        </p:cTn>
                                        <p:tgtEl>
                                          <p:spTgt spid="50178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501782"/>
                                        </p:tgtEl>
                                        <p:attrNameLst>
                                          <p:attrName>style.visibility</p:attrName>
                                        </p:attrNameLst>
                                      </p:cBhvr>
                                      <p:to>
                                        <p:strVal val="visible"/>
                                      </p:to>
                                    </p:set>
                                    <p:animEffect transition="in" filter="wipe(up)">
                                      <p:cBhvr>
                                        <p:cTn id="170" dur="1000"/>
                                        <p:tgtEl>
                                          <p:spTgt spid="501782"/>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01792"/>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explode.wav"/>
                                        </p:tgtEl>
                                      </p:cMediaNode>
                                    </p:audio>
                                  </p:subTnLst>
                                </p:cTn>
                              </p:par>
                              <p:par>
                                <p:cTn id="175" presetID="1" presetClass="entr" presetSubtype="0" fill="hold" grpId="0" nodeType="withEffect">
                                  <p:stCondLst>
                                    <p:cond delay="0"/>
                                  </p:stCondLst>
                                  <p:childTnLst>
                                    <p:set>
                                      <p:cBhvr>
                                        <p:cTn id="176" dur="1" fill="hold">
                                          <p:stCondLst>
                                            <p:cond delay="0"/>
                                          </p:stCondLst>
                                        </p:cTn>
                                        <p:tgtEl>
                                          <p:spTgt spid="501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nimBg="1"/>
      <p:bldP spid="501762" grpId="1" animBg="1"/>
      <p:bldP spid="501763" grpId="0" animBg="1"/>
      <p:bldP spid="501763" grpId="1" animBg="1"/>
      <p:bldP spid="501763" grpId="2" animBg="1"/>
      <p:bldP spid="501764" grpId="0" animBg="1"/>
      <p:bldP spid="501764" grpId="1" animBg="1"/>
      <p:bldP spid="501764" grpId="2" animBg="1"/>
      <p:bldP spid="501765" grpId="0" animBg="1"/>
      <p:bldP spid="501765" grpId="1" animBg="1"/>
      <p:bldP spid="501765" grpId="2" animBg="1"/>
      <p:bldP spid="501766" grpId="0" animBg="1"/>
      <p:bldP spid="501766" grpId="1" animBg="1"/>
      <p:bldP spid="501766" grpId="2" animBg="1"/>
      <p:bldP spid="501768" grpId="0"/>
      <p:bldP spid="501769" grpId="0"/>
      <p:bldP spid="501771" grpId="0"/>
      <p:bldP spid="501773" grpId="0" animBg="1"/>
      <p:bldP spid="501775" grpId="0" animBg="1"/>
      <p:bldP spid="501776" grpId="0"/>
      <p:bldP spid="501777" grpId="0" animBg="1"/>
      <p:bldP spid="501778" grpId="0"/>
      <p:bldP spid="501779" grpId="0"/>
      <p:bldP spid="501780" grpId="0" animBg="1"/>
      <p:bldP spid="501781" grpId="0" animBg="1"/>
      <p:bldP spid="501781" grpId="1" animBg="1"/>
      <p:bldP spid="501782" grpId="0" animBg="1"/>
      <p:bldP spid="501783" grpId="0" animBg="1"/>
      <p:bldP spid="501783" grpId="1" animBg="1"/>
      <p:bldP spid="501783" grpId="2" animBg="1"/>
      <p:bldP spid="501783" grpId="3" animBg="1"/>
      <p:bldP spid="501784" grpId="0" animBg="1"/>
      <p:bldP spid="501785" grpId="0" animBg="1"/>
      <p:bldP spid="501790" grpId="0"/>
      <p:bldP spid="501791" grpId="0" animBg="1"/>
      <p:bldP spid="501792" grpId="0"/>
      <p:bldP spid="501793" grpId="0" animBg="1"/>
      <p:bldP spid="501794" grpId="0"/>
      <p:bldP spid="501795" grpId="0"/>
      <p:bldP spid="501796" grpId="0" animBg="1"/>
      <p:bldP spid="501797" grpId="0" animBg="1"/>
      <p:bldP spid="501798" grpId="0" animBg="1"/>
      <p:bldP spid="501799" grpId="0" animBg="1"/>
      <p:bldP spid="501800" grpId="0"/>
      <p:bldP spid="501800" grpId="1"/>
      <p:bldP spid="501801" grpId="0" animBg="1"/>
      <p:bldP spid="501802" grpId="0"/>
      <p:bldP spid="501803" grpId="0" animBg="1"/>
      <p:bldP spid="501804" grpId="0" animBg="1"/>
      <p:bldP spid="501805" grpId="0"/>
      <p:bldP spid="501806" grpId="0" animBg="1"/>
      <p:bldP spid="501807" grpId="0" animBg="1"/>
      <p:bldP spid="501807" grpId="1" animBg="1"/>
      <p:bldP spid="501808" grpId="0"/>
      <p:bldP spid="501809" grpId="0" animBg="1"/>
      <p:bldP spid="5018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552963" name="Rectangle 3"/>
          <p:cNvSpPr>
            <a:spLocks noGrp="1" noChangeArrowheads="1"/>
          </p:cNvSpPr>
          <p:nvPr>
            <p:ph type="body" idx="1"/>
          </p:nvPr>
        </p:nvSpPr>
        <p:spPr>
          <a:xfrm>
            <a:off x="179388" y="1268413"/>
            <a:ext cx="8424862"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
        <p:nvSpPr>
          <p:cNvPr id="552964" name="Text Box 4"/>
          <p:cNvSpPr txBox="1">
            <a:spLocks noChangeArrowheads="1"/>
          </p:cNvSpPr>
          <p:nvPr/>
        </p:nvSpPr>
        <p:spPr bwMode="auto">
          <a:xfrm>
            <a:off x="4511016" y="1941239"/>
            <a:ext cx="3801894" cy="544830"/>
          </a:xfrm>
          <a:prstGeom prst="roundRect">
            <a:avLst/>
          </a:prstGeom>
          <a:solidFill>
            <a:srgbClr val="99FF99"/>
          </a:solidFill>
          <a:ln w="9525" algn="ctr">
            <a:solidFill>
              <a:srgbClr val="9933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lIns="0" tIns="0" rIns="0" bIns="0">
            <a:spAutoFit/>
          </a:bodyPr>
          <a:lstStyle/>
          <a:p>
            <a:pPr>
              <a:spcBef>
                <a:spcPct val="50000"/>
              </a:spcBef>
            </a:pPr>
            <a:r>
              <a:rPr lang="en-US" sz="3200" b="1" dirty="0">
                <a:solidFill>
                  <a:schemeClr val="accent2"/>
                </a:solidFill>
                <a:latin typeface="+mn-lt"/>
              </a:rPr>
              <a:t>or</a:t>
            </a:r>
            <a:r>
              <a:rPr lang="en-US" sz="3200" dirty="0">
                <a:solidFill>
                  <a:srgbClr val="0000FF"/>
                </a:solidFill>
                <a:latin typeface="+mn-lt"/>
              </a:rPr>
              <a:t> </a:t>
            </a:r>
            <a:r>
              <a:rPr lang="en-US" sz="3200" i="1" dirty="0" err="1">
                <a:solidFill>
                  <a:srgbClr val="0000FF"/>
                </a:solidFill>
                <a:latin typeface="+mn-lt"/>
              </a:rPr>
              <a:t>i</a:t>
            </a:r>
            <a:r>
              <a:rPr lang="en-US" sz="3200" i="1" dirty="0">
                <a:solidFill>
                  <a:srgbClr val="0000FF"/>
                </a:solidFill>
                <a:latin typeface="+mn-lt"/>
              </a:rPr>
              <a:t> </a:t>
            </a:r>
            <a:r>
              <a:rPr lang="en-US" sz="3200" dirty="0">
                <a:solidFill>
                  <a:srgbClr val="0000FF"/>
                </a:solidFill>
                <a:latin typeface="+mn-lt"/>
              </a:rPr>
              <a:t>&gt; </a:t>
            </a:r>
            <a:r>
              <a:rPr lang="en-US" sz="3200" i="1" dirty="0" err="1" smtClean="0">
                <a:solidFill>
                  <a:srgbClr val="0000FF"/>
                </a:solidFill>
                <a:latin typeface="+mn-lt"/>
              </a:rPr>
              <a:t>puffer_länge</a:t>
            </a:r>
            <a:endParaRPr lang="en-US" sz="3200" i="1"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anim calcmode="lin" valueType="num">
                                      <p:cBhvr>
                                        <p:cTn id="7" dur="1000" fill="hold"/>
                                        <p:tgtEl>
                                          <p:spTgt spid="552964"/>
                                        </p:tgtEl>
                                        <p:attrNameLst>
                                          <p:attrName>ppt_w</p:attrName>
                                        </p:attrNameLst>
                                      </p:cBhvr>
                                      <p:tavLst>
                                        <p:tav tm="0">
                                          <p:val>
                                            <p:strVal val="#ppt_w*0.70"/>
                                          </p:val>
                                        </p:tav>
                                        <p:tav tm="100000">
                                          <p:val>
                                            <p:strVal val="#ppt_w"/>
                                          </p:val>
                                        </p:tav>
                                      </p:tavLst>
                                    </p:anim>
                                    <p:anim calcmode="lin" valueType="num">
                                      <p:cBhvr>
                                        <p:cTn id="8" dur="1000" fill="hold"/>
                                        <p:tgtEl>
                                          <p:spTgt spid="552964"/>
                                        </p:tgtEl>
                                        <p:attrNameLst>
                                          <p:attrName>ppt_h</p:attrName>
                                        </p:attrNameLst>
                                      </p:cBhvr>
                                      <p:tavLst>
                                        <p:tav tm="0">
                                          <p:val>
                                            <p:strVal val="#ppt_h"/>
                                          </p:val>
                                        </p:tav>
                                        <p:tav tm="100000">
                                          <p:val>
                                            <p:strVal val="#ppt_h"/>
                                          </p:val>
                                        </p:tav>
                                      </p:tavLst>
                                    </p:anim>
                                    <p:animEffect transition="in" filter="fade">
                                      <p:cBhvr>
                                        <p:cTn id="9" dur="1000"/>
                                        <p:tgtEl>
                                          <p:spTgt spid="55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p:cNvPicPr>
            <a:picLocks noGrp="1" noChangeAspect="1" noChangeArrowheads="1"/>
          </p:cNvPicPr>
          <p:nvPr>
            <p:ph idx="1"/>
          </p:nvPr>
        </p:nvPicPr>
        <p:blipFill>
          <a:blip r:embed="rId3" cstate="print"/>
          <a:srcRect/>
          <a:stretch>
            <a:fillRect/>
          </a:stretch>
        </p:blipFill>
        <p:spPr>
          <a:xfrm rot="1261917">
            <a:off x="4659313" y="1438275"/>
            <a:ext cx="3603625" cy="4679950"/>
          </a:xfrm>
          <a:noFill/>
          <a:ln/>
        </p:spPr>
      </p:pic>
      <p:sp>
        <p:nvSpPr>
          <p:cNvPr id="470019" name="Rectangle 3"/>
          <p:cNvSpPr>
            <a:spLocks noGrp="1" noChangeArrowheads="1"/>
          </p:cNvSpPr>
          <p:nvPr>
            <p:ph type="title"/>
          </p:nvPr>
        </p:nvSpPr>
        <p:spPr>
          <a:xfrm>
            <a:off x="248400" y="115200"/>
            <a:ext cx="7704138" cy="435600"/>
          </a:xfrm>
        </p:spPr>
        <p:txBody>
          <a:bodyPr/>
          <a:lstStyle/>
          <a:p>
            <a:r>
              <a:rPr lang="de-CH" noProof="0" dirty="0" smtClean="0"/>
              <a:t>NIST Report zu “Testen” (Mai 2002)</a:t>
            </a:r>
            <a:endParaRPr lang="de-CH" noProof="0" dirty="0"/>
          </a:p>
        </p:txBody>
      </p:sp>
      <p:sp>
        <p:nvSpPr>
          <p:cNvPr id="470020" name="Text Box 4"/>
          <p:cNvSpPr txBox="1">
            <a:spLocks noChangeArrowheads="1"/>
          </p:cNvSpPr>
          <p:nvPr/>
        </p:nvSpPr>
        <p:spPr bwMode="auto">
          <a:xfrm>
            <a:off x="395288" y="1412875"/>
            <a:ext cx="5545137" cy="4093428"/>
          </a:xfrm>
          <a:prstGeom prst="rect">
            <a:avLst/>
          </a:prstGeom>
          <a:noFill/>
          <a:ln w="9525">
            <a:noFill/>
            <a:miter lim="800000"/>
            <a:headEnd/>
            <a:tailEnd/>
          </a:ln>
          <a:effectLst/>
        </p:spPr>
        <p:txBody>
          <a:bodyPr>
            <a:spAutoFit/>
          </a:bodyPr>
          <a:lstStyle/>
          <a:p>
            <a:pPr>
              <a:spcBef>
                <a:spcPct val="50000"/>
              </a:spcBef>
            </a:pPr>
            <a:r>
              <a:rPr lang="en-US" sz="2000" dirty="0" err="1" smtClean="0">
                <a:latin typeface="+mn-lt"/>
              </a:rPr>
              <a:t>Finanzieller</a:t>
            </a:r>
            <a:r>
              <a:rPr lang="en-US" sz="2000" dirty="0" smtClean="0">
                <a:latin typeface="+mn-lt"/>
              </a:rPr>
              <a:t> </a:t>
            </a:r>
            <a:r>
              <a:rPr lang="en-US" sz="2000" dirty="0" err="1" smtClean="0">
                <a:latin typeface="+mn-lt"/>
              </a:rPr>
              <a:t>Effekt</a:t>
            </a:r>
            <a:r>
              <a:rPr lang="en-US" sz="2000" dirty="0" smtClean="0">
                <a:latin typeface="+mn-lt"/>
              </a:rPr>
              <a:t> </a:t>
            </a:r>
            <a:r>
              <a:rPr lang="en-US" sz="2000" dirty="0" err="1" smtClean="0">
                <a:latin typeface="+mn-lt"/>
              </a:rPr>
              <a:t>für</a:t>
            </a:r>
            <a:r>
              <a:rPr lang="en-US" sz="2000" dirty="0" smtClean="0">
                <a:latin typeface="+mn-lt"/>
              </a:rPr>
              <a:t> </a:t>
            </a:r>
            <a:r>
              <a:rPr lang="en-US" sz="2000" dirty="0" err="1" smtClean="0">
                <a:latin typeface="+mn-lt"/>
              </a:rPr>
              <a:t>Entwickler</a:t>
            </a:r>
            <a:endParaRPr lang="en-US" sz="2000" dirty="0" smtClean="0">
              <a:latin typeface="+mn-lt"/>
            </a:endParaRPr>
          </a:p>
          <a:p>
            <a:pPr>
              <a:spcBef>
                <a:spcPct val="50000"/>
              </a:spcBef>
            </a:pPr>
            <a:r>
              <a:rPr lang="en-US" sz="2000" dirty="0" smtClean="0">
                <a:latin typeface="+mn-lt"/>
              </a:rPr>
              <a:t>und </a:t>
            </a:r>
            <a:r>
              <a:rPr lang="en-US" sz="2000" dirty="0" err="1" smtClean="0">
                <a:latin typeface="+mn-lt"/>
              </a:rPr>
              <a:t>Benutzer</a:t>
            </a:r>
            <a:r>
              <a:rPr lang="en-US" sz="2000" dirty="0" smtClean="0">
                <a:latin typeface="+mn-lt"/>
              </a:rPr>
              <a:t> </a:t>
            </a:r>
            <a:r>
              <a:rPr lang="en-US" sz="2000" dirty="0" err="1" smtClean="0">
                <a:latin typeface="+mn-lt"/>
              </a:rPr>
              <a:t>aufgrund</a:t>
            </a:r>
            <a:r>
              <a:rPr lang="en-US" sz="2000" dirty="0" smtClean="0">
                <a:latin typeface="+mn-lt"/>
              </a:rPr>
              <a:t> von</a:t>
            </a:r>
          </a:p>
          <a:p>
            <a:pPr>
              <a:spcBef>
                <a:spcPct val="50000"/>
              </a:spcBef>
            </a:pPr>
            <a:r>
              <a:rPr lang="en-US" sz="2000" dirty="0" smtClean="0">
                <a:latin typeface="+mn-lt"/>
              </a:rPr>
              <a:t>“</a:t>
            </a:r>
            <a:r>
              <a:rPr lang="en-US" sz="2000" dirty="0" err="1" smtClean="0">
                <a:latin typeface="+mn-lt"/>
              </a:rPr>
              <a:t>ungenügender</a:t>
            </a:r>
            <a:r>
              <a:rPr lang="en-US" sz="2000" dirty="0" smtClean="0">
                <a:latin typeface="+mn-lt"/>
              </a:rPr>
              <a:t> Test-</a:t>
            </a:r>
            <a:r>
              <a:rPr lang="en-US" sz="2000" dirty="0" err="1" smtClean="0">
                <a:latin typeface="+mn-lt"/>
              </a:rPr>
              <a:t>Infrastruktur</a:t>
            </a:r>
            <a:r>
              <a:rPr lang="en-US" sz="2000" dirty="0" smtClean="0">
                <a:latin typeface="+mn-lt"/>
              </a:rPr>
              <a:t>”:</a:t>
            </a:r>
            <a:endParaRPr lang="en-US" sz="2000" dirty="0">
              <a:latin typeface="+mn-lt"/>
            </a:endParaRPr>
          </a:p>
          <a:p>
            <a:pPr>
              <a:spcBef>
                <a:spcPct val="50000"/>
              </a:spcBef>
            </a:pPr>
            <a:endParaRPr lang="en-US" sz="2000" dirty="0">
              <a:solidFill>
                <a:srgbClr val="CC0000"/>
              </a:solidFill>
              <a:latin typeface="+mn-lt"/>
            </a:endParaRPr>
          </a:p>
          <a:p>
            <a:pPr>
              <a:spcBef>
                <a:spcPct val="50000"/>
              </a:spcBef>
            </a:pPr>
            <a:r>
              <a:rPr lang="en-US" sz="2000" dirty="0">
                <a:solidFill>
                  <a:srgbClr val="990000"/>
                </a:solidFill>
                <a:latin typeface="+mn-lt"/>
              </a:rPr>
              <a:t>	$59.5 </a:t>
            </a:r>
            <a:r>
              <a:rPr lang="en-US" sz="2000" dirty="0" err="1" smtClean="0">
                <a:solidFill>
                  <a:srgbClr val="990000"/>
                </a:solidFill>
                <a:latin typeface="+mn-lt"/>
              </a:rPr>
              <a:t>Milliarden</a:t>
            </a:r>
            <a:endParaRPr lang="en-US" sz="2000" dirty="0">
              <a:solidFill>
                <a:srgbClr val="990000"/>
              </a:solidFill>
              <a:latin typeface="+mn-lt"/>
            </a:endParaRPr>
          </a:p>
          <a:p>
            <a:pPr>
              <a:spcBef>
                <a:spcPct val="50000"/>
              </a:spcBef>
            </a:pPr>
            <a:endParaRPr lang="en-US" sz="2000" dirty="0">
              <a:solidFill>
                <a:srgbClr val="CC0000"/>
              </a:solidFill>
              <a:latin typeface="+mn-lt"/>
            </a:endParaRPr>
          </a:p>
          <a:p>
            <a:pPr>
              <a:spcBef>
                <a:spcPct val="50000"/>
              </a:spcBef>
            </a:pPr>
            <a:endParaRPr lang="en-US" sz="2000" dirty="0">
              <a:solidFill>
                <a:schemeClr val="accent2"/>
              </a:solidFill>
              <a:latin typeface="+mn-lt"/>
            </a:endParaRPr>
          </a:p>
          <a:p>
            <a:pPr>
              <a:spcBef>
                <a:spcPct val="50000"/>
              </a:spcBef>
            </a:pPr>
            <a:r>
              <a:rPr lang="en-US" sz="2000" dirty="0" smtClean="0">
                <a:latin typeface="+mn-lt"/>
              </a:rPr>
              <a:t>(</a:t>
            </a:r>
            <a:r>
              <a:rPr lang="en-US" sz="2000" dirty="0" err="1" smtClean="0">
                <a:latin typeface="+mn-lt"/>
              </a:rPr>
              <a:t>Finanzsektor</a:t>
            </a:r>
            <a:r>
              <a:rPr lang="en-US" sz="2000" dirty="0" smtClean="0">
                <a:latin typeface="+mn-lt"/>
              </a:rPr>
              <a:t>: </a:t>
            </a:r>
            <a:r>
              <a:rPr lang="en-US" sz="2000" dirty="0">
                <a:latin typeface="+mn-lt"/>
              </a:rPr>
              <a:t>$3.3 </a:t>
            </a:r>
            <a:r>
              <a:rPr lang="en-US" sz="2000" dirty="0" err="1" smtClean="0">
                <a:latin typeface="+mn-lt"/>
              </a:rPr>
              <a:t>Milliarden</a:t>
            </a:r>
            <a:r>
              <a:rPr lang="en-US" sz="2000" dirty="0" smtClean="0">
                <a:latin typeface="+mn-lt"/>
              </a:rPr>
              <a:t>,</a:t>
            </a:r>
            <a:endParaRPr lang="en-US" sz="2000" dirty="0">
              <a:latin typeface="+mn-lt"/>
            </a:endParaRPr>
          </a:p>
          <a:p>
            <a:pPr>
              <a:spcBef>
                <a:spcPct val="50000"/>
              </a:spcBef>
            </a:pPr>
            <a:r>
              <a:rPr lang="en-US" sz="2000" dirty="0" smtClean="0">
                <a:latin typeface="+mn-lt"/>
              </a:rPr>
              <a:t>Auto/</a:t>
            </a:r>
            <a:r>
              <a:rPr lang="en-US" sz="2000" dirty="0" err="1" smtClean="0">
                <a:latin typeface="+mn-lt"/>
              </a:rPr>
              <a:t>Fluzeug</a:t>
            </a:r>
            <a:r>
              <a:rPr lang="en-US" sz="2000" dirty="0" smtClean="0">
                <a:latin typeface="+mn-lt"/>
              </a:rPr>
              <a:t>: </a:t>
            </a:r>
            <a:r>
              <a:rPr lang="en-US" sz="2000" dirty="0">
                <a:latin typeface="+mn-lt"/>
              </a:rPr>
              <a:t>$1.8 </a:t>
            </a:r>
            <a:r>
              <a:rPr lang="en-US" sz="2000" dirty="0" err="1" smtClean="0">
                <a:latin typeface="+mn-lt"/>
              </a:rPr>
              <a:t>Milliarden</a:t>
            </a:r>
            <a:r>
              <a:rPr lang="en-US" sz="2000" dirty="0" smtClean="0">
                <a:latin typeface="+mn-lt"/>
              </a:rPr>
              <a:t> </a:t>
            </a:r>
            <a:r>
              <a:rPr lang="en-US" sz="2000" dirty="0">
                <a:latin typeface="+mn-lt"/>
              </a:rPr>
              <a:t>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48400" y="115200"/>
            <a:ext cx="7272337" cy="435600"/>
          </a:xfrm>
        </p:spPr>
        <p:txBody>
          <a:bodyPr/>
          <a:lstStyle/>
          <a:p>
            <a:r>
              <a:rPr lang="de-CH" sz="2800" noProof="0" dirty="0" smtClean="0"/>
              <a:t>Externe vs. interne Softwarequalität</a:t>
            </a:r>
            <a:endParaRPr lang="de-CH" sz="2800" noProof="0" dirty="0"/>
          </a:p>
        </p:txBody>
      </p:sp>
      <p:sp>
        <p:nvSpPr>
          <p:cNvPr id="472067" name="Rectangle 3"/>
          <p:cNvSpPr>
            <a:spLocks noGrp="1" noChangeArrowheads="1"/>
          </p:cNvSpPr>
          <p:nvPr>
            <p:ph type="body" idx="1"/>
          </p:nvPr>
        </p:nvSpPr>
        <p:spPr>
          <a:xfrm>
            <a:off x="230068" y="892445"/>
            <a:ext cx="8620634" cy="5387585"/>
          </a:xfrm>
        </p:spPr>
        <p:txBody>
          <a:bodyPr/>
          <a:lstStyle/>
          <a:p>
            <a:pPr>
              <a:lnSpc>
                <a:spcPct val="90000"/>
              </a:lnSpc>
            </a:pPr>
            <a:r>
              <a:rPr lang="de-CH" noProof="0" dirty="0" smtClean="0">
                <a:solidFill>
                  <a:srgbClr val="CC0000"/>
                </a:solidFill>
              </a:rPr>
              <a:t> </a:t>
            </a:r>
            <a:r>
              <a:rPr lang="de-CH" noProof="0" dirty="0" smtClean="0">
                <a:solidFill>
                  <a:srgbClr val="990000"/>
                </a:solidFill>
              </a:rPr>
              <a:t>Externe</a:t>
            </a:r>
            <a:r>
              <a:rPr lang="de-CH" noProof="0" dirty="0" smtClean="0"/>
              <a:t> </a:t>
            </a:r>
            <a:r>
              <a:rPr lang="de-CH" dirty="0" smtClean="0"/>
              <a:t>F</a:t>
            </a:r>
            <a:r>
              <a:rPr lang="de-CH" noProof="0" dirty="0" err="1" smtClean="0"/>
              <a:t>aktoren</a:t>
            </a:r>
            <a:r>
              <a:rPr lang="de-CH" noProof="0" dirty="0" smtClean="0"/>
              <a:t>: für den Kunden sichtbar</a:t>
            </a:r>
            <a:br>
              <a:rPr lang="de-CH" noProof="0" dirty="0" smtClean="0"/>
            </a:br>
            <a:r>
              <a:rPr lang="de-CH" noProof="0" dirty="0" smtClean="0"/>
              <a:t/>
            </a:r>
            <a:br>
              <a:rPr lang="de-CH" noProof="0" dirty="0" smtClean="0"/>
            </a:br>
            <a:r>
              <a:rPr lang="de-CH" noProof="0" dirty="0" smtClean="0"/>
              <a:t>	(Nicht nur Endbenutzer, sondern auch z.B. Käufer)</a:t>
            </a:r>
          </a:p>
          <a:p>
            <a:pPr>
              <a:lnSpc>
                <a:spcPct val="90000"/>
              </a:lnSpc>
            </a:pPr>
            <a:endParaRPr lang="de-CH" noProof="0" dirty="0" smtClean="0"/>
          </a:p>
          <a:p>
            <a:pPr lvl="2">
              <a:lnSpc>
                <a:spcPct val="90000"/>
              </a:lnSpc>
            </a:pPr>
            <a:r>
              <a:rPr lang="de-CH" i="1" noProof="0" dirty="0" smtClean="0"/>
              <a:t>Beispiele</a:t>
            </a:r>
            <a:r>
              <a:rPr lang="de-CH" sz="1600" i="1" noProof="0" dirty="0" smtClean="0"/>
              <a:t> </a:t>
            </a:r>
            <a:r>
              <a:rPr lang="de-CH" noProof="0" dirty="0" smtClean="0"/>
              <a:t>: Benutzerfreundlichkeit, Erweiterbarkeit, Pünktlichkeit</a:t>
            </a:r>
          </a:p>
          <a:p>
            <a:pPr>
              <a:lnSpc>
                <a:spcPct val="90000"/>
              </a:lnSpc>
            </a:pPr>
            <a:endParaRPr lang="de-CH" noProof="0" dirty="0" smtClean="0"/>
          </a:p>
          <a:p>
            <a:pPr>
              <a:lnSpc>
                <a:spcPct val="90000"/>
              </a:lnSpc>
            </a:pPr>
            <a:r>
              <a:rPr lang="de-CH" noProof="0" dirty="0" smtClean="0">
                <a:solidFill>
                  <a:srgbClr val="CC0000"/>
                </a:solidFill>
              </a:rPr>
              <a:t> </a:t>
            </a:r>
            <a:r>
              <a:rPr lang="de-CH" noProof="0" dirty="0" smtClean="0">
                <a:solidFill>
                  <a:srgbClr val="990000"/>
                </a:solidFill>
              </a:rPr>
              <a:t>Interne</a:t>
            </a:r>
            <a:r>
              <a:rPr lang="de-CH" noProof="0" dirty="0" smtClean="0"/>
              <a:t> </a:t>
            </a:r>
            <a:r>
              <a:rPr lang="de-CH" dirty="0" smtClean="0"/>
              <a:t>F</a:t>
            </a:r>
            <a:r>
              <a:rPr lang="de-CH" noProof="0" dirty="0" err="1" smtClean="0"/>
              <a:t>aktoren</a:t>
            </a:r>
            <a:r>
              <a:rPr lang="de-CH" noProof="0" dirty="0" smtClean="0"/>
              <a:t>: nur für Entwickler ersichtlich</a:t>
            </a:r>
          </a:p>
          <a:p>
            <a:pPr>
              <a:lnSpc>
                <a:spcPct val="90000"/>
              </a:lnSpc>
            </a:pPr>
            <a:endParaRPr lang="de-CH" noProof="0" dirty="0" smtClean="0"/>
          </a:p>
          <a:p>
            <a:pPr lvl="2">
              <a:lnSpc>
                <a:spcPct val="90000"/>
              </a:lnSpc>
            </a:pPr>
            <a:r>
              <a:rPr lang="de-CH" i="1" dirty="0" smtClean="0"/>
              <a:t>Beispiele</a:t>
            </a:r>
            <a:r>
              <a:rPr lang="de-CH" noProof="0" dirty="0" smtClean="0"/>
              <a:t>: Guter Programmierstil, Geheimnisprinzip</a:t>
            </a:r>
          </a:p>
          <a:p>
            <a:pPr lvl="2">
              <a:lnSpc>
                <a:spcPct val="90000"/>
              </a:lnSpc>
            </a:pPr>
            <a:endParaRPr lang="de-CH" noProof="0" dirty="0" smtClean="0"/>
          </a:p>
          <a:p>
            <a:pPr>
              <a:lnSpc>
                <a:spcPct val="90000"/>
              </a:lnSpc>
            </a:pPr>
            <a:r>
              <a:rPr lang="de-CH" noProof="0" dirty="0" smtClean="0"/>
              <a:t>Nur externe Faktoren zählen schlussendlich, aber die internen Faktoren ermöglichen es, diese zu erreichen.</a:t>
            </a:r>
            <a:endParaRPr lang="de-CH"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de-CH" noProof="0" dirty="0" smtClean="0"/>
              <a:t>Einige interne Faktoren</a:t>
            </a:r>
            <a:endParaRPr lang="de-CH" noProof="0" dirty="0"/>
          </a:p>
        </p:txBody>
      </p:sp>
      <p:sp>
        <p:nvSpPr>
          <p:cNvPr id="273411" name="Rectangle 3"/>
          <p:cNvSpPr>
            <a:spLocks noGrp="1" noChangeArrowheads="1"/>
          </p:cNvSpPr>
          <p:nvPr>
            <p:ph type="body" idx="1"/>
          </p:nvPr>
        </p:nvSpPr>
        <p:spPr/>
        <p:txBody>
          <a:bodyPr/>
          <a:lstStyle/>
          <a:p>
            <a:r>
              <a:rPr lang="de-CH" noProof="0" dirty="0" err="1" smtClean="0"/>
              <a:t>Modularität</a:t>
            </a:r>
            <a:r>
              <a:rPr lang="de-CH" dirty="0" smtClean="0"/>
              <a:t>, Geheimnisprinzip</a:t>
            </a:r>
            <a:endParaRPr lang="de-CH" noProof="0" dirty="0" smtClean="0"/>
          </a:p>
          <a:p>
            <a:r>
              <a:rPr lang="de-CH" noProof="0" dirty="0" smtClean="0"/>
              <a:t>Einhaltung von Stilregeln</a:t>
            </a:r>
          </a:p>
          <a:p>
            <a:r>
              <a:rPr lang="de-CH" dirty="0" smtClean="0"/>
              <a:t>Klare Kommentare</a:t>
            </a:r>
            <a:endParaRPr lang="de-CH" noProof="0" dirty="0" smtClean="0"/>
          </a:p>
          <a:p>
            <a:r>
              <a:rPr lang="de-CH" noProof="0" dirty="0" smtClean="0"/>
              <a:t>Konsistenz</a:t>
            </a:r>
          </a:p>
          <a:p>
            <a:r>
              <a:rPr lang="de-CH" noProof="0" dirty="0" smtClean="0"/>
              <a:t>Struktur</a:t>
            </a:r>
          </a:p>
          <a:p>
            <a:r>
              <a:rPr lang="de-CH" dirty="0" smtClean="0"/>
              <a:t>Gebrauch von Entwurfsmustern </a:t>
            </a:r>
            <a:endParaRPr lang="de-CH" noProof="0" dirty="0" smtClean="0"/>
          </a:p>
          <a:p>
            <a:r>
              <a:rPr lang="de-CH" noProof="0" dirty="0" smtClean="0"/>
              <a:t>...</a:t>
            </a:r>
            <a:endParaRPr lang="de-CH"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48400" y="115200"/>
            <a:ext cx="7272338" cy="435600"/>
          </a:xfrm>
        </p:spPr>
        <p:txBody>
          <a:bodyPr/>
          <a:lstStyle/>
          <a:p>
            <a:r>
              <a:rPr lang="de-CH" sz="2800" noProof="0" dirty="0" smtClean="0"/>
              <a:t>Softwarequalität: Produkt </a:t>
            </a:r>
            <a:r>
              <a:rPr lang="de-CH" sz="2800" noProof="0" dirty="0" err="1" smtClean="0"/>
              <a:t>vs.</a:t>
            </a:r>
            <a:r>
              <a:rPr lang="de-CH" sz="2800" noProof="0" dirty="0" smtClean="0"/>
              <a:t> Prozess</a:t>
            </a:r>
            <a:endParaRPr lang="de-CH" sz="2800" noProof="0" dirty="0"/>
          </a:p>
        </p:txBody>
      </p:sp>
      <p:sp>
        <p:nvSpPr>
          <p:cNvPr id="474115" name="Rectangle 3"/>
          <p:cNvSpPr>
            <a:spLocks noGrp="1" noChangeArrowheads="1"/>
          </p:cNvSpPr>
          <p:nvPr>
            <p:ph type="body" idx="1"/>
          </p:nvPr>
        </p:nvSpPr>
        <p:spPr>
          <a:xfrm>
            <a:off x="350838" y="1306513"/>
            <a:ext cx="8248650" cy="4878387"/>
          </a:xfrm>
        </p:spPr>
        <p:txBody>
          <a:bodyPr/>
          <a:lstStyle/>
          <a:p>
            <a:r>
              <a:rPr lang="de-CH" noProof="0" dirty="0" smtClean="0">
                <a:solidFill>
                  <a:srgbClr val="CC0000"/>
                </a:solidFill>
              </a:rPr>
              <a:t> </a:t>
            </a:r>
            <a:r>
              <a:rPr lang="de-CH" noProof="0" dirty="0" smtClean="0">
                <a:solidFill>
                  <a:srgbClr val="990000"/>
                </a:solidFill>
              </a:rPr>
              <a:t>Produkt</a:t>
            </a:r>
            <a:r>
              <a:rPr lang="de-CH" noProof="0" dirty="0" smtClean="0"/>
              <a:t>: Eigenschaften der resultierenden Software</a:t>
            </a:r>
            <a:br>
              <a:rPr lang="de-CH" noProof="0" dirty="0" smtClean="0"/>
            </a:br>
            <a:r>
              <a:rPr lang="de-CH" noProof="0" dirty="0" smtClean="0"/>
              <a:t/>
            </a:r>
            <a:br>
              <a:rPr lang="de-CH" noProof="0" dirty="0" smtClean="0"/>
            </a:br>
            <a:r>
              <a:rPr lang="de-CH" noProof="0" dirty="0" smtClean="0"/>
              <a:t>		z.B.: Korrektheit, Effizienz</a:t>
            </a:r>
            <a:br>
              <a:rPr lang="de-CH" noProof="0" dirty="0" smtClean="0"/>
            </a:br>
            <a:r>
              <a:rPr lang="de-CH" noProof="0" dirty="0" smtClean="0"/>
              <a:t/>
            </a:r>
            <a:br>
              <a:rPr lang="de-CH" noProof="0" dirty="0" smtClean="0"/>
            </a:br>
            <a:r>
              <a:rPr lang="de-CH" noProof="0" dirty="0" smtClean="0"/>
              <a:t>	</a:t>
            </a:r>
          </a:p>
          <a:p>
            <a:r>
              <a:rPr lang="de-CH" noProof="0" dirty="0" smtClean="0">
                <a:solidFill>
                  <a:srgbClr val="CC0000"/>
                </a:solidFill>
              </a:rPr>
              <a:t> </a:t>
            </a:r>
            <a:r>
              <a:rPr lang="de-CH" noProof="0" dirty="0" smtClean="0">
                <a:solidFill>
                  <a:srgbClr val="990000"/>
                </a:solidFill>
              </a:rPr>
              <a:t>Prozess</a:t>
            </a:r>
            <a:r>
              <a:rPr lang="de-CH" noProof="0" dirty="0" smtClean="0"/>
              <a:t>: Eigenschaften der Prozeduren, die zur 	Produktion und </a:t>
            </a:r>
            <a:r>
              <a:rPr lang="de-CH" noProof="0" dirty="0" err="1" smtClean="0"/>
              <a:t>Unterhaltun</a:t>
            </a:r>
            <a:r>
              <a:rPr lang="de-CH" dirty="0" smtClean="0"/>
              <a:t>g der Software 	gebraucht werden.</a:t>
            </a:r>
            <a:endParaRPr lang="de-CH"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de-CH" noProof="0" dirty="0" smtClean="0"/>
              <a:t>Einige externe Faktoren</a:t>
            </a:r>
            <a:endParaRPr lang="de-CH" noProof="0" dirty="0"/>
          </a:p>
        </p:txBody>
      </p:sp>
      <p:sp>
        <p:nvSpPr>
          <p:cNvPr id="268293" name="Rectangle 5"/>
          <p:cNvSpPr>
            <a:spLocks noChangeArrowheads="1"/>
          </p:cNvSpPr>
          <p:nvPr/>
        </p:nvSpPr>
        <p:spPr bwMode="auto">
          <a:xfrm>
            <a:off x="4273550" y="2379663"/>
            <a:ext cx="4584700" cy="2627766"/>
          </a:xfrm>
          <a:prstGeom prst="roundRect">
            <a:avLst>
              <a:gd name="adj" fmla="val 7133"/>
            </a:avLst>
          </a:prstGeom>
          <a:solidFill>
            <a:schemeClr val="accent1"/>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20000"/>
              </a:spcBef>
              <a:buFont typeface="Wingdings" pitchFamily="2" charset="2"/>
              <a:buNone/>
            </a:pPr>
            <a:r>
              <a:rPr lang="en-US" sz="2000" dirty="0" err="1" smtClean="0">
                <a:solidFill>
                  <a:srgbClr val="990000"/>
                </a:solidFill>
                <a:latin typeface="Comic Sans MS" pitchFamily="66" charset="0"/>
              </a:rPr>
              <a:t>Prozess</a:t>
            </a:r>
            <a:r>
              <a:rPr lang="en-US" sz="2000" dirty="0" err="1" smtClean="0">
                <a:latin typeface="Comic Sans MS" pitchFamily="66" charset="0"/>
              </a:rPr>
              <a:t>qualität</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Produktionsgeschwindigkeit</a:t>
            </a:r>
            <a:r>
              <a:rPr lang="en-US" sz="2000" dirty="0" smtClean="0">
                <a:latin typeface="Comic Sans MS" pitchFamily="66" charset="0"/>
              </a:rPr>
              <a:t> (</a:t>
            </a:r>
            <a:r>
              <a:rPr lang="en-US" sz="2000" dirty="0" err="1" smtClean="0">
                <a:latin typeface="Comic Sans MS" pitchFamily="66" charset="0"/>
              </a:rPr>
              <a:t>Pünktlichkeit</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Kosteneffizienz</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Voraussagbarkeit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Reproduzierbarkeit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Selbstverbesserung</a:t>
            </a:r>
            <a:endParaRPr lang="en-US" sz="2000" dirty="0">
              <a:latin typeface="Comic Sans MS" pitchFamily="66" charset="0"/>
            </a:endParaRPr>
          </a:p>
          <a:p>
            <a:pPr>
              <a:lnSpc>
                <a:spcPct val="90000"/>
              </a:lnSpc>
              <a:spcBef>
                <a:spcPct val="20000"/>
              </a:spcBef>
              <a:buFont typeface="Wingdings" pitchFamily="2" charset="2"/>
              <a:buNone/>
            </a:pPr>
            <a:endParaRPr lang="en-US" sz="2000" dirty="0">
              <a:latin typeface="Comic Sans MS" pitchFamily="66" charset="0"/>
            </a:endParaRPr>
          </a:p>
        </p:txBody>
      </p:sp>
      <p:sp>
        <p:nvSpPr>
          <p:cNvPr id="268294" name="Rectangle 6"/>
          <p:cNvSpPr>
            <a:spLocks noChangeArrowheads="1"/>
          </p:cNvSpPr>
          <p:nvPr/>
        </p:nvSpPr>
        <p:spPr bwMode="auto">
          <a:xfrm>
            <a:off x="288925" y="4365625"/>
            <a:ext cx="3783013" cy="1806575"/>
          </a:xfrm>
          <a:prstGeom prst="roundRect">
            <a:avLst>
              <a:gd name="adj" fmla="val 10193"/>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20000"/>
              </a:spcBef>
              <a:buFont typeface="Wingdings" pitchFamily="2" charset="2"/>
              <a:buNone/>
            </a:pPr>
            <a:r>
              <a:rPr lang="en-US" sz="2000" dirty="0" err="1" smtClean="0">
                <a:latin typeface="Comic Sans MS" pitchFamily="66" charset="0"/>
              </a:rPr>
              <a:t>Produktqualität</a:t>
            </a:r>
            <a:r>
              <a:rPr lang="en-US" sz="2000" dirty="0" smtClean="0">
                <a:latin typeface="Comic Sans MS" pitchFamily="66" charset="0"/>
              </a:rPr>
              <a:t> (</a:t>
            </a:r>
            <a:r>
              <a:rPr lang="en-US" sz="2000" dirty="0" err="1" smtClean="0">
                <a:solidFill>
                  <a:srgbClr val="990000"/>
                </a:solidFill>
                <a:latin typeface="Comic Sans MS" pitchFamily="66" charset="0"/>
              </a:rPr>
              <a:t>langfristig</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Erweiterbarkeit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Wiederverwendbarkeit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Portabilität</a:t>
            </a:r>
            <a:endParaRPr lang="en-US" sz="2000" dirty="0">
              <a:latin typeface="Comic Sans MS" pitchFamily="66" charset="0"/>
            </a:endParaRPr>
          </a:p>
          <a:p>
            <a:pPr>
              <a:lnSpc>
                <a:spcPct val="90000"/>
              </a:lnSpc>
              <a:spcBef>
                <a:spcPct val="20000"/>
              </a:spcBef>
              <a:buFont typeface="Wingdings" pitchFamily="2" charset="2"/>
              <a:buNone/>
            </a:pPr>
            <a:endParaRPr lang="en-US" sz="2000" dirty="0">
              <a:latin typeface="Comic Sans MS" pitchFamily="66" charset="0"/>
            </a:endParaRPr>
          </a:p>
        </p:txBody>
      </p:sp>
      <p:sp>
        <p:nvSpPr>
          <p:cNvPr id="7" name="Rectangle 5"/>
          <p:cNvSpPr>
            <a:spLocks noChangeArrowheads="1"/>
          </p:cNvSpPr>
          <p:nvPr/>
        </p:nvSpPr>
        <p:spPr bwMode="auto">
          <a:xfrm>
            <a:off x="286467" y="889000"/>
            <a:ext cx="3818808" cy="2820988"/>
          </a:xfrm>
          <a:prstGeom prst="roundRect">
            <a:avLst>
              <a:gd name="adj" fmla="val 7133"/>
            </a:avLst>
          </a:prstGeom>
          <a:solidFill>
            <a:srgbClr val="92D050"/>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20000"/>
              </a:spcBef>
              <a:buFont typeface="Wingdings" pitchFamily="2" charset="2"/>
              <a:buNone/>
            </a:pPr>
            <a:r>
              <a:rPr lang="en-US" sz="2000" dirty="0" err="1">
                <a:solidFill>
                  <a:srgbClr val="990000"/>
                </a:solidFill>
                <a:latin typeface="Comic Sans MS" pitchFamily="66" charset="0"/>
              </a:rPr>
              <a:t>Produkt</a:t>
            </a:r>
            <a:r>
              <a:rPr lang="en-US" sz="2000" dirty="0" err="1">
                <a:solidFill>
                  <a:srgbClr val="000000"/>
                </a:solidFill>
                <a:latin typeface="Comic Sans MS" pitchFamily="66" charset="0"/>
              </a:rPr>
              <a:t>qualität</a:t>
            </a:r>
            <a:r>
              <a:rPr lang="en-US" sz="2000" dirty="0">
                <a:latin typeface="Comic Sans MS" pitchFamily="66" charset="0"/>
              </a:rPr>
              <a:t>:</a:t>
            </a:r>
          </a:p>
          <a:p>
            <a:pPr marL="742950" lvl="1" indent="-285750">
              <a:spcBef>
                <a:spcPct val="20000"/>
              </a:spcBef>
              <a:buClr>
                <a:srgbClr val="990000"/>
              </a:buClr>
              <a:buSzPct val="80000"/>
              <a:buFont typeface="Wingdings" pitchFamily="2" charset="2"/>
              <a:buChar char="Ø"/>
            </a:pPr>
            <a:r>
              <a:rPr lang="en-US" sz="2000" dirty="0" err="1">
                <a:latin typeface="Comic Sans MS" pitchFamily="66" charset="0"/>
              </a:rPr>
              <a:t>Verlässlichkeit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a:latin typeface="Comic Sans MS" pitchFamily="66" charset="0"/>
              </a:rPr>
              <a:t>Effizienz</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a:latin typeface="Comic Sans MS" pitchFamily="66" charset="0"/>
              </a:rPr>
              <a:t>Einfachheit des Gebrauchs</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a:latin typeface="Comic Sans MS" pitchFamily="66" charset="0"/>
              </a:rPr>
              <a:t>Einfachheit des Erlernens</a:t>
            </a:r>
            <a:endParaRPr lang="en-US" sz="2000" dirty="0">
              <a:latin typeface="Comic Sans MS" pitchFamily="66" charset="0"/>
            </a:endParaRPr>
          </a:p>
          <a:p>
            <a:pPr>
              <a:lnSpc>
                <a:spcPct val="90000"/>
              </a:lnSpc>
              <a:spcBef>
                <a:spcPct val="20000"/>
              </a:spcBef>
              <a:buFont typeface="Wingdings" pitchFamily="2" charset="2"/>
              <a:buNone/>
            </a:pPr>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nimBg="1"/>
      <p:bldP spid="26829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de-CH" noProof="0" dirty="0" smtClean="0"/>
              <a:t>Verlässlichkeit</a:t>
            </a:r>
            <a:endParaRPr lang="de-CH" noProof="0" dirty="0"/>
          </a:p>
        </p:txBody>
      </p:sp>
      <p:sp>
        <p:nvSpPr>
          <p:cNvPr id="478211" name="Rectangle 3"/>
          <p:cNvSpPr>
            <a:spLocks noGrp="1" noChangeArrowheads="1"/>
          </p:cNvSpPr>
          <p:nvPr>
            <p:ph type="body" idx="1"/>
          </p:nvPr>
        </p:nvSpPr>
        <p:spPr>
          <a:xfrm>
            <a:off x="179387" y="1268413"/>
            <a:ext cx="4291013" cy="5113337"/>
          </a:xfrm>
        </p:spPr>
        <p:txBody>
          <a:bodyPr/>
          <a:lstStyle/>
          <a:p>
            <a:pPr>
              <a:lnSpc>
                <a:spcPct val="90000"/>
              </a:lnSpc>
            </a:pPr>
            <a:r>
              <a:rPr lang="de-CH" sz="2000" noProof="0" dirty="0" smtClean="0">
                <a:solidFill>
                  <a:srgbClr val="990000"/>
                </a:solidFill>
              </a:rPr>
              <a:t>Korrektheit:</a:t>
            </a:r>
            <a:r>
              <a:rPr lang="de-CH" sz="2000" noProof="0" dirty="0" smtClean="0"/>
              <a:t/>
            </a:r>
            <a:br>
              <a:rPr lang="de-CH" sz="2000" noProof="0" dirty="0" smtClean="0"/>
            </a:br>
            <a:r>
              <a:rPr lang="de-CH" sz="2000" noProof="0" dirty="0" smtClean="0"/>
              <a:t>Die Fähigkeit des Systems, in spezifizierten Fällen der Spezifikation entsprechend zu arbeiten</a:t>
            </a:r>
          </a:p>
          <a:p>
            <a:pPr>
              <a:lnSpc>
                <a:spcPct val="90000"/>
              </a:lnSpc>
            </a:pPr>
            <a:endParaRPr lang="de-CH" sz="2000" noProof="0" dirty="0" smtClean="0"/>
          </a:p>
          <a:p>
            <a:pPr>
              <a:lnSpc>
                <a:spcPct val="90000"/>
              </a:lnSpc>
            </a:pPr>
            <a:r>
              <a:rPr lang="de-CH" sz="2000" noProof="0" dirty="0" smtClean="0">
                <a:solidFill>
                  <a:srgbClr val="990000"/>
                </a:solidFill>
              </a:rPr>
              <a:t>Robustheit:</a:t>
            </a:r>
            <a:r>
              <a:rPr lang="de-CH" sz="2000" noProof="0" dirty="0" smtClean="0"/>
              <a:t/>
            </a:r>
            <a:br>
              <a:rPr lang="de-CH" sz="2000" noProof="0" dirty="0" smtClean="0"/>
            </a:br>
            <a:r>
              <a:rPr lang="de-CH" sz="2000" noProof="0" dirty="0" smtClean="0"/>
              <a:t>Die Fähigkeit des Systems, sich</a:t>
            </a:r>
            <a:br>
              <a:rPr lang="de-CH" sz="2000" noProof="0" dirty="0" smtClean="0"/>
            </a:br>
            <a:r>
              <a:rPr lang="de-CH" sz="2000" noProof="0" dirty="0" smtClean="0"/>
              <a:t>in nicht spezifizierten Fällen angemessen zu verhalten</a:t>
            </a:r>
          </a:p>
          <a:p>
            <a:pPr>
              <a:lnSpc>
                <a:spcPct val="90000"/>
              </a:lnSpc>
            </a:pPr>
            <a:endParaRPr lang="de-CH" sz="2000" noProof="0" dirty="0" smtClean="0"/>
          </a:p>
          <a:p>
            <a:pPr>
              <a:lnSpc>
                <a:spcPct val="90000"/>
              </a:lnSpc>
            </a:pPr>
            <a:r>
              <a:rPr lang="de-CH" sz="2000" noProof="0" dirty="0" smtClean="0">
                <a:solidFill>
                  <a:srgbClr val="990000"/>
                </a:solidFill>
              </a:rPr>
              <a:t>Sicherheit:</a:t>
            </a:r>
            <a:r>
              <a:rPr lang="de-CH" sz="2000" noProof="0" dirty="0" smtClean="0"/>
              <a:t/>
            </a:r>
            <a:br>
              <a:rPr lang="de-CH" sz="2000" noProof="0" dirty="0" smtClean="0"/>
            </a:br>
            <a:r>
              <a:rPr lang="de-CH" sz="2000" noProof="0" dirty="0" smtClean="0"/>
              <a:t>Die Fähigkeit des Systems, sich und seine Daten gegen feindlichen Gebrauch zu schützen</a:t>
            </a:r>
            <a:endParaRPr lang="de-CH" sz="2000" noProof="0" dirty="0"/>
          </a:p>
        </p:txBody>
      </p:sp>
      <p:sp>
        <p:nvSpPr>
          <p:cNvPr id="478212" name="Text Box 4"/>
          <p:cNvSpPr txBox="1">
            <a:spLocks noChangeArrowheads="1"/>
          </p:cNvSpPr>
          <p:nvPr/>
        </p:nvSpPr>
        <p:spPr bwMode="auto">
          <a:xfrm>
            <a:off x="4140200" y="3771900"/>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Korrektheit</a:t>
            </a:r>
            <a:endParaRPr lang="en-US" sz="1800" dirty="0"/>
          </a:p>
        </p:txBody>
      </p:sp>
      <p:sp>
        <p:nvSpPr>
          <p:cNvPr id="478213" name="Text Box 5"/>
          <p:cNvSpPr txBox="1">
            <a:spLocks noChangeArrowheads="1"/>
          </p:cNvSpPr>
          <p:nvPr/>
        </p:nvSpPr>
        <p:spPr bwMode="auto">
          <a:xfrm>
            <a:off x="5437188" y="4130675"/>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Robustheit</a:t>
            </a:r>
            <a:endParaRPr lang="en-US" sz="1800" dirty="0"/>
          </a:p>
        </p:txBody>
      </p:sp>
      <p:sp>
        <p:nvSpPr>
          <p:cNvPr id="478214" name="Text Box 6"/>
          <p:cNvSpPr txBox="1">
            <a:spLocks noChangeArrowheads="1"/>
          </p:cNvSpPr>
          <p:nvPr/>
        </p:nvSpPr>
        <p:spPr bwMode="auto">
          <a:xfrm>
            <a:off x="7453313" y="4419600"/>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Sicherheit</a:t>
            </a:r>
            <a:endParaRPr lang="en-US" sz="1800" dirty="0"/>
          </a:p>
        </p:txBody>
      </p:sp>
      <p:grpSp>
        <p:nvGrpSpPr>
          <p:cNvPr id="2" name="Group 7"/>
          <p:cNvGrpSpPr>
            <a:grpSpLocks/>
          </p:cNvGrpSpPr>
          <p:nvPr/>
        </p:nvGrpSpPr>
        <p:grpSpPr bwMode="auto">
          <a:xfrm>
            <a:off x="4284663" y="2332038"/>
            <a:ext cx="4679950" cy="1439862"/>
            <a:chOff x="2699" y="709"/>
            <a:chExt cx="2948" cy="907"/>
          </a:xfrm>
        </p:grpSpPr>
        <p:sp>
          <p:nvSpPr>
            <p:cNvPr id="478216" name="Oval 8"/>
            <p:cNvSpPr>
              <a:spLocks noChangeArrowheads="1"/>
            </p:cNvSpPr>
            <p:nvPr/>
          </p:nvSpPr>
          <p:spPr bwMode="auto">
            <a:xfrm>
              <a:off x="2699" y="709"/>
              <a:ext cx="2948" cy="907"/>
            </a:xfrm>
            <a:prstGeom prst="ellipse">
              <a:avLst/>
            </a:prstGeom>
            <a:solidFill>
              <a:srgbClr val="FF6600"/>
            </a:solidFill>
            <a:ln w="9525">
              <a:solidFill>
                <a:schemeClr val="tx1"/>
              </a:solidFill>
              <a:round/>
              <a:headEnd/>
              <a:tailEnd/>
            </a:ln>
            <a:effectLst/>
          </p:spPr>
          <p:txBody>
            <a:bodyPr wrap="none" anchor="ctr"/>
            <a:lstStyle/>
            <a:p>
              <a:endParaRPr lang="de-CH"/>
            </a:p>
          </p:txBody>
        </p:sp>
        <p:sp>
          <p:nvSpPr>
            <p:cNvPr id="478217" name="Text Box 9"/>
            <p:cNvSpPr txBox="1">
              <a:spLocks noChangeArrowheads="1"/>
            </p:cNvSpPr>
            <p:nvPr/>
          </p:nvSpPr>
          <p:spPr bwMode="auto">
            <a:xfrm>
              <a:off x="4558" y="1051"/>
              <a:ext cx="998" cy="33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accent2"/>
                  </a:solidFill>
                </a:rPr>
                <a:t>FEINDLICHER GEBRAUCH</a:t>
              </a:r>
              <a:endParaRPr lang="en-US" sz="1400" b="1" dirty="0">
                <a:solidFill>
                  <a:schemeClr val="accent2"/>
                </a:solidFill>
              </a:endParaRPr>
            </a:p>
          </p:txBody>
        </p:sp>
      </p:grpSp>
      <p:grpSp>
        <p:nvGrpSpPr>
          <p:cNvPr id="3" name="Group 10"/>
          <p:cNvGrpSpPr>
            <a:grpSpLocks/>
          </p:cNvGrpSpPr>
          <p:nvPr/>
        </p:nvGrpSpPr>
        <p:grpSpPr bwMode="auto">
          <a:xfrm>
            <a:off x="4284663" y="2506663"/>
            <a:ext cx="2879725" cy="1049337"/>
            <a:chOff x="2699" y="792"/>
            <a:chExt cx="1814" cy="661"/>
          </a:xfrm>
        </p:grpSpPr>
        <p:sp>
          <p:nvSpPr>
            <p:cNvPr id="478219" name="Oval 11"/>
            <p:cNvSpPr>
              <a:spLocks noChangeArrowheads="1"/>
            </p:cNvSpPr>
            <p:nvPr/>
          </p:nvSpPr>
          <p:spPr bwMode="auto">
            <a:xfrm>
              <a:off x="2699" y="792"/>
              <a:ext cx="1814" cy="661"/>
            </a:xfrm>
            <a:prstGeom prst="ellipse">
              <a:avLst/>
            </a:prstGeom>
            <a:solidFill>
              <a:srgbClr val="99FF33"/>
            </a:solidFill>
            <a:ln w="9525">
              <a:solidFill>
                <a:schemeClr val="tx1"/>
              </a:solidFill>
              <a:round/>
              <a:headEnd/>
              <a:tailEnd/>
            </a:ln>
            <a:effectLst/>
          </p:spPr>
          <p:txBody>
            <a:bodyPr wrap="none" anchor="ctr"/>
            <a:lstStyle/>
            <a:p>
              <a:endParaRPr lang="de-CH"/>
            </a:p>
          </p:txBody>
        </p:sp>
        <p:sp>
          <p:nvSpPr>
            <p:cNvPr id="478220" name="Text Box 12"/>
            <p:cNvSpPr txBox="1">
              <a:spLocks noChangeArrowheads="1"/>
            </p:cNvSpPr>
            <p:nvPr/>
          </p:nvSpPr>
          <p:spPr bwMode="auto">
            <a:xfrm>
              <a:off x="3856" y="1026"/>
              <a:ext cx="635" cy="192"/>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accent2"/>
                  </a:solidFill>
                </a:rPr>
                <a:t>FEHLER</a:t>
              </a:r>
              <a:endParaRPr lang="en-US" sz="1400" b="1" dirty="0">
                <a:solidFill>
                  <a:schemeClr val="accent2"/>
                </a:solidFill>
              </a:endParaRPr>
            </a:p>
          </p:txBody>
        </p:sp>
      </p:grpSp>
      <p:grpSp>
        <p:nvGrpSpPr>
          <p:cNvPr id="4" name="Group 13"/>
          <p:cNvGrpSpPr>
            <a:grpSpLocks/>
          </p:cNvGrpSpPr>
          <p:nvPr/>
        </p:nvGrpSpPr>
        <p:grpSpPr bwMode="auto">
          <a:xfrm>
            <a:off x="4283075" y="2690813"/>
            <a:ext cx="1809750" cy="720725"/>
            <a:chOff x="2698" y="2341"/>
            <a:chExt cx="1140" cy="454"/>
          </a:xfrm>
        </p:grpSpPr>
        <p:sp>
          <p:nvSpPr>
            <p:cNvPr id="478222" name="Oval 14"/>
            <p:cNvSpPr>
              <a:spLocks noChangeArrowheads="1"/>
            </p:cNvSpPr>
            <p:nvPr/>
          </p:nvSpPr>
          <p:spPr bwMode="auto">
            <a:xfrm>
              <a:off x="2698" y="2341"/>
              <a:ext cx="1140" cy="454"/>
            </a:xfrm>
            <a:prstGeom prst="ellipse">
              <a:avLst/>
            </a:prstGeom>
            <a:solidFill>
              <a:srgbClr val="FFFF99"/>
            </a:solidFill>
            <a:ln w="9525">
              <a:solidFill>
                <a:schemeClr val="tx1"/>
              </a:solidFill>
              <a:round/>
              <a:headEnd/>
              <a:tailEnd/>
            </a:ln>
            <a:effectLst/>
          </p:spPr>
          <p:txBody>
            <a:bodyPr wrap="none" anchor="ctr"/>
            <a:lstStyle/>
            <a:p>
              <a:endParaRPr lang="de-CH"/>
            </a:p>
          </p:txBody>
        </p:sp>
        <p:sp>
          <p:nvSpPr>
            <p:cNvPr id="478223" name="Text Box 15"/>
            <p:cNvSpPr txBox="1">
              <a:spLocks noChangeArrowheads="1"/>
            </p:cNvSpPr>
            <p:nvPr/>
          </p:nvSpPr>
          <p:spPr bwMode="auto">
            <a:xfrm>
              <a:off x="2744" y="2461"/>
              <a:ext cx="1074" cy="194"/>
            </a:xfrm>
            <a:prstGeom prst="rect">
              <a:avLst/>
            </a:prstGeom>
            <a:noFill/>
            <a:ln w="9525">
              <a:noFill/>
              <a:miter lim="800000"/>
              <a:headEnd/>
              <a:tailEnd/>
            </a:ln>
            <a:effectLst/>
          </p:spPr>
          <p:txBody>
            <a:bodyPr wrap="square">
              <a:spAutoFit/>
            </a:bodyPr>
            <a:lstStyle/>
            <a:p>
              <a:pPr>
                <a:spcBef>
                  <a:spcPct val="50000"/>
                </a:spcBef>
              </a:pPr>
              <a:r>
                <a:rPr lang="en-US" sz="1400" b="1" dirty="0" smtClean="0">
                  <a:solidFill>
                    <a:schemeClr val="accent2"/>
                  </a:solidFill>
                </a:rPr>
                <a:t>SPEZIFIKATION</a:t>
              </a:r>
              <a:endParaRPr lang="en-US" sz="1400" b="1"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8212"/>
                                        </p:tgtEl>
                                        <p:attrNameLst>
                                          <p:attrName>style.visibility</p:attrName>
                                        </p:attrNameLst>
                                      </p:cBhvr>
                                      <p:to>
                                        <p:strVal val="visible"/>
                                      </p:to>
                                    </p:set>
                                    <p:anim calcmode="lin" valueType="num">
                                      <p:cBhvr additive="base">
                                        <p:cTn id="12" dur="500" fill="hold"/>
                                        <p:tgtEl>
                                          <p:spTgt spid="478212"/>
                                        </p:tgtEl>
                                        <p:attrNameLst>
                                          <p:attrName>ppt_x</p:attrName>
                                        </p:attrNameLst>
                                      </p:cBhvr>
                                      <p:tavLst>
                                        <p:tav tm="0">
                                          <p:val>
                                            <p:strVal val="#ppt_x"/>
                                          </p:val>
                                        </p:tav>
                                        <p:tav tm="100000">
                                          <p:val>
                                            <p:strVal val="#ppt_x"/>
                                          </p:val>
                                        </p:tav>
                                      </p:tavLst>
                                    </p:anim>
                                    <p:anim calcmode="lin" valueType="num">
                                      <p:cBhvr additive="base">
                                        <p:cTn id="13" dur="500" fill="hold"/>
                                        <p:tgtEl>
                                          <p:spTgt spid="4782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478213"/>
                                        </p:tgtEl>
                                        <p:attrNameLst>
                                          <p:attrName>style.visibility</p:attrName>
                                        </p:attrNameLst>
                                      </p:cBhvr>
                                      <p:to>
                                        <p:strVal val="visible"/>
                                      </p:to>
                                    </p:set>
                                    <p:anim calcmode="lin" valueType="num">
                                      <p:cBhvr additive="base">
                                        <p:cTn id="23" dur="500" fill="hold"/>
                                        <p:tgtEl>
                                          <p:spTgt spid="478213"/>
                                        </p:tgtEl>
                                        <p:attrNameLst>
                                          <p:attrName>ppt_x</p:attrName>
                                        </p:attrNameLst>
                                      </p:cBhvr>
                                      <p:tavLst>
                                        <p:tav tm="0">
                                          <p:val>
                                            <p:strVal val="#ppt_x"/>
                                          </p:val>
                                        </p:tav>
                                        <p:tav tm="100000">
                                          <p:val>
                                            <p:strVal val="#ppt_x"/>
                                          </p:val>
                                        </p:tav>
                                      </p:tavLst>
                                    </p:anim>
                                    <p:anim calcmode="lin" valueType="num">
                                      <p:cBhvr additive="base">
                                        <p:cTn id="24" dur="500" fill="hold"/>
                                        <p:tgtEl>
                                          <p:spTgt spid="4782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478214"/>
                                        </p:tgtEl>
                                        <p:attrNameLst>
                                          <p:attrName>style.visibility</p:attrName>
                                        </p:attrNameLst>
                                      </p:cBhvr>
                                      <p:to>
                                        <p:strVal val="visible"/>
                                      </p:to>
                                    </p:set>
                                    <p:anim calcmode="lin" valueType="num">
                                      <p:cBhvr additive="base">
                                        <p:cTn id="34" dur="500" fill="hold"/>
                                        <p:tgtEl>
                                          <p:spTgt spid="478214"/>
                                        </p:tgtEl>
                                        <p:attrNameLst>
                                          <p:attrName>ppt_x</p:attrName>
                                        </p:attrNameLst>
                                      </p:cBhvr>
                                      <p:tavLst>
                                        <p:tav tm="0">
                                          <p:val>
                                            <p:strVal val="#ppt_x"/>
                                          </p:val>
                                        </p:tav>
                                        <p:tav tm="100000">
                                          <p:val>
                                            <p:strVal val="#ppt_x"/>
                                          </p:val>
                                        </p:tav>
                                      </p:tavLst>
                                    </p:anim>
                                    <p:anim calcmode="lin" valueType="num">
                                      <p:cBhvr additive="base">
                                        <p:cTn id="35" dur="500" fill="hold"/>
                                        <p:tgtEl>
                                          <p:spTgt spid="478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p:bldP spid="478213" grpId="0"/>
      <p:bldP spid="4782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de-CH" noProof="0" dirty="0" smtClean="0"/>
              <a:t>Anforderungsanalyse</a:t>
            </a:r>
            <a:endParaRPr lang="de-CH" noProof="0" dirty="0"/>
          </a:p>
        </p:txBody>
      </p:sp>
      <p:sp>
        <p:nvSpPr>
          <p:cNvPr id="279555" name="Rectangle 3"/>
          <p:cNvSpPr>
            <a:spLocks noGrp="1" noChangeArrowheads="1"/>
          </p:cNvSpPr>
          <p:nvPr>
            <p:ph type="body" idx="1"/>
          </p:nvPr>
        </p:nvSpPr>
        <p:spPr/>
        <p:txBody>
          <a:bodyPr/>
          <a:lstStyle/>
          <a:p>
            <a:r>
              <a:rPr lang="de-CH" noProof="0" dirty="0" smtClean="0"/>
              <a:t>Verstehen der Bedürfnisse </a:t>
            </a:r>
            <a:r>
              <a:rPr lang="de-CH" noProof="0" dirty="0" smtClean="0"/>
              <a:t>der </a:t>
            </a:r>
            <a:r>
              <a:rPr lang="de-CH" noProof="0" dirty="0" smtClean="0"/>
              <a:t>Benutzer und der </a:t>
            </a:r>
            <a:r>
              <a:rPr lang="de-CH" dirty="0" smtClean="0"/>
              <a:t>Bedingungen </a:t>
            </a:r>
            <a:r>
              <a:rPr lang="de-CH" dirty="0" smtClean="0"/>
              <a:t>an das </a:t>
            </a:r>
            <a:r>
              <a:rPr lang="de-CH" dirty="0" smtClean="0"/>
              <a:t>System</a:t>
            </a:r>
            <a:endParaRPr lang="de-CH" noProof="0" dirty="0" smtClean="0"/>
          </a:p>
          <a:p>
            <a:pPr lvl="1"/>
            <a:r>
              <a:rPr lang="de-CH" noProof="0" dirty="0" smtClean="0"/>
              <a:t>Interne Bedingungen: </a:t>
            </a:r>
            <a:r>
              <a:rPr lang="de-CH" dirty="0" smtClean="0"/>
              <a:t>Klasseninvarianten</a:t>
            </a:r>
            <a:endParaRPr lang="de-CH" noProof="0" dirty="0" smtClean="0"/>
          </a:p>
          <a:p>
            <a:pPr lvl="1"/>
            <a:r>
              <a:rPr lang="de-CH" noProof="0" dirty="0" smtClean="0"/>
              <a:t>Externe Bedingungen</a:t>
            </a:r>
            <a:endParaRPr lang="de-CH"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p:txBody>
          <a:bodyPr/>
          <a:lstStyle/>
          <a:p>
            <a:r>
              <a:rPr lang="de-CH" noProof="0" dirty="0" smtClean="0"/>
              <a:t>Aussage zu Anforderungen: Brooks</a:t>
            </a:r>
            <a:endParaRPr lang="de-CH" noProof="0" dirty="0"/>
          </a:p>
        </p:txBody>
      </p:sp>
      <p:sp>
        <p:nvSpPr>
          <p:cNvPr id="1634307" name="Rectangle 3"/>
          <p:cNvSpPr>
            <a:spLocks noGrp="1" noChangeArrowheads="1"/>
          </p:cNvSpPr>
          <p:nvPr>
            <p:ph type="body" idx="1"/>
          </p:nvPr>
        </p:nvSpPr>
        <p:spPr/>
        <p:txBody>
          <a:bodyPr/>
          <a:lstStyle/>
          <a:p>
            <a:pPr indent="12700"/>
            <a:endParaRPr lang="de-CH" i="1" noProof="0" smtClean="0"/>
          </a:p>
          <a:p>
            <a:pPr indent="12700"/>
            <a:r>
              <a:rPr lang="de-CH" i="1" noProof="0" smtClean="0"/>
              <a:t>The hardest single part of building a software system is deciding precisely what to build. No other part of the conceptual work is as difficult as establishing the detailed technical requirements, including all the interfaces to people, to machines, and to other software systems. No other part of the work so cripples the resulting system if done wrong. No other part is more difficult to rectify later. </a:t>
            </a:r>
          </a:p>
          <a:p>
            <a:pPr indent="12700"/>
            <a:endParaRPr lang="de-CH" i="1" noProof="0"/>
          </a:p>
        </p:txBody>
      </p:sp>
      <p:sp>
        <p:nvSpPr>
          <p:cNvPr id="1634308" name="Text Box 4"/>
          <p:cNvSpPr txBox="1">
            <a:spLocks noChangeArrowheads="1"/>
          </p:cNvSpPr>
          <p:nvPr/>
        </p:nvSpPr>
        <p:spPr bwMode="auto">
          <a:xfrm>
            <a:off x="6264275" y="665163"/>
            <a:ext cx="2676525"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a:t>Brooks 87</a:t>
            </a:r>
          </a:p>
        </p:txBody>
      </p:sp>
      <p:sp>
        <p:nvSpPr>
          <p:cNvPr id="1634309" name="Text Box 5"/>
          <p:cNvSpPr txBox="1">
            <a:spLocks noChangeArrowheads="1"/>
          </p:cNvSpPr>
          <p:nvPr/>
        </p:nvSpPr>
        <p:spPr bwMode="auto">
          <a:xfrm>
            <a:off x="258763" y="5853113"/>
            <a:ext cx="5194980" cy="349702"/>
          </a:xfrm>
          <a:prstGeom prst="rect">
            <a:avLst/>
          </a:prstGeom>
          <a:noFill/>
          <a:ln w="19050" algn="ctr">
            <a:noFill/>
            <a:miter lim="800000"/>
            <a:headEnd type="none" w="lg" len="lg"/>
            <a:tailEnd type="none" w="lg" len="lg"/>
          </a:ln>
          <a:effectLst/>
        </p:spPr>
        <p:txBody>
          <a:bodyPr wrap="square" lIns="36000" tIns="36000" rIns="36000" bIns="36000">
            <a:spAutoFit/>
          </a:bodyPr>
          <a:lstStyle/>
          <a:p>
            <a:r>
              <a:rPr lang="en-US" sz="1800" dirty="0" smtClean="0"/>
              <a:t>*</a:t>
            </a:r>
            <a:r>
              <a:rPr lang="en-US" sz="1800" dirty="0" err="1" smtClean="0"/>
              <a:t>Siehe</a:t>
            </a:r>
            <a:r>
              <a:rPr lang="en-US" sz="1800" dirty="0" smtClean="0"/>
              <a:t> </a:t>
            </a:r>
            <a:r>
              <a:rPr lang="en-US" sz="1800" dirty="0" err="1" smtClean="0"/>
              <a:t>Literaturverzeicnis</a:t>
            </a:r>
            <a:r>
              <a:rPr lang="en-US" sz="1800" dirty="0" smtClean="0"/>
              <a:t> </a:t>
            </a:r>
            <a:r>
              <a:rPr lang="en-US" sz="1800" dirty="0" err="1" smtClean="0"/>
              <a:t>für</a:t>
            </a:r>
            <a:r>
              <a:rPr lang="en-US" sz="1800" dirty="0" smtClean="0"/>
              <a:t> </a:t>
            </a:r>
            <a:r>
              <a:rPr lang="en-US" sz="1800" dirty="0" err="1" smtClean="0"/>
              <a:t>zitierte</a:t>
            </a:r>
            <a:r>
              <a:rPr lang="en-US" sz="1800" dirty="0" smtClean="0"/>
              <a:t> </a:t>
            </a:r>
            <a:r>
              <a:rPr lang="en-US" sz="1800" dirty="0" err="1" smtClean="0"/>
              <a:t>Quellen</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7" y="115888"/>
            <a:ext cx="8693453" cy="435655"/>
          </a:xfrm>
        </p:spPr>
        <p:txBody>
          <a:bodyPr/>
          <a:lstStyle/>
          <a:p>
            <a:r>
              <a:rPr lang="de-CH" dirty="0" smtClean="0"/>
              <a:t>The end of Moore‘s Law as </a:t>
            </a:r>
            <a:r>
              <a:rPr lang="de-CH" dirty="0" err="1" smtClean="0"/>
              <a:t>we</a:t>
            </a:r>
            <a:r>
              <a:rPr lang="de-CH" dirty="0" smtClean="0"/>
              <a:t> </a:t>
            </a:r>
            <a:r>
              <a:rPr lang="de-CH" dirty="0" err="1" smtClean="0"/>
              <a:t>knew</a:t>
            </a:r>
            <a:r>
              <a:rPr lang="de-CH" dirty="0" smtClean="0"/>
              <a:t> it</a:t>
            </a:r>
            <a:endParaRPr lang="de-CH" dirty="0"/>
          </a:p>
        </p:txBody>
      </p:sp>
      <p:sp>
        <p:nvSpPr>
          <p:cNvPr id="5" name="AutoShape 5"/>
          <p:cNvSpPr>
            <a:spLocks noChangeArrowheads="1"/>
          </p:cNvSpPr>
          <p:nvPr/>
        </p:nvSpPr>
        <p:spPr bwMode="auto">
          <a:xfrm>
            <a:off x="7008166" y="3477965"/>
            <a:ext cx="1727200" cy="472599"/>
          </a:xfrm>
          <a:prstGeom prst="wedgeRoundRectCallout">
            <a:avLst>
              <a:gd name="adj1" fmla="val -99907"/>
              <a:gd name="adj2" fmla="val -57836"/>
              <a:gd name="adj3" fmla="val 16667"/>
            </a:avLst>
          </a:prstGeom>
          <a:solidFill>
            <a:srgbClr val="99FF99"/>
          </a:solidFill>
          <a:ln w="12700" algn="ctr">
            <a:solidFill>
              <a:srgbClr val="8B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sp3d>
        </p:spPr>
        <p:txBody>
          <a:bodyPr/>
          <a:lstStyle/>
          <a:p>
            <a:pPr algn="ctr"/>
            <a:r>
              <a:rPr lang="en-GB" sz="2000" dirty="0">
                <a:solidFill>
                  <a:srgbClr val="000000"/>
                </a:solidFill>
                <a:cs typeface="Comic Sans MS"/>
              </a:rPr>
              <a:t>Clock </a:t>
            </a:r>
            <a:r>
              <a:rPr lang="en-GB" sz="2000" dirty="0" smtClean="0">
                <a:solidFill>
                  <a:srgbClr val="000000"/>
                </a:solidFill>
                <a:cs typeface="Comic Sans MS"/>
              </a:rPr>
              <a:t>speed</a:t>
            </a:r>
            <a:endParaRPr lang="en-GB" sz="2000" dirty="0">
              <a:solidFill>
                <a:srgbClr val="000000"/>
              </a:solidFill>
              <a:cs typeface="Comic Sans MS"/>
            </a:endParaRPr>
          </a:p>
        </p:txBody>
      </p:sp>
      <p:sp>
        <p:nvSpPr>
          <p:cNvPr id="6" name="AutoShape 6"/>
          <p:cNvSpPr>
            <a:spLocks noChangeArrowheads="1"/>
          </p:cNvSpPr>
          <p:nvPr/>
        </p:nvSpPr>
        <p:spPr bwMode="auto">
          <a:xfrm>
            <a:off x="6913326" y="1072017"/>
            <a:ext cx="2085531" cy="742270"/>
          </a:xfrm>
          <a:prstGeom prst="wedgeRoundRectCallout">
            <a:avLst>
              <a:gd name="adj1" fmla="val -94212"/>
              <a:gd name="adj2" fmla="val 10436"/>
              <a:gd name="adj3" fmla="val 16667"/>
            </a:avLst>
          </a:prstGeom>
          <a:solidFill>
            <a:srgbClr val="99FF99"/>
          </a:solidFill>
          <a:ln w="12700" algn="ctr">
            <a:solidFill>
              <a:srgbClr val="8B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sp3d>
        </p:spPr>
        <p:txBody>
          <a:bodyPr/>
          <a:lstStyle/>
          <a:p>
            <a:pPr algn="ctr"/>
            <a:r>
              <a:rPr lang="en-GB" sz="2000" dirty="0">
                <a:solidFill>
                  <a:srgbClr val="000000"/>
                </a:solidFill>
                <a:cs typeface="Comic Sans MS"/>
              </a:rPr>
              <a:t>Transistor </a:t>
            </a:r>
            <a:r>
              <a:rPr lang="en-GB" sz="2000" dirty="0" smtClean="0">
                <a:solidFill>
                  <a:srgbClr val="000000"/>
                </a:solidFill>
                <a:cs typeface="Comic Sans MS"/>
              </a:rPr>
              <a:t>density</a:t>
            </a:r>
            <a:endParaRPr lang="en-GB" sz="2000" dirty="0">
              <a:solidFill>
                <a:srgbClr val="000000"/>
              </a:solidFill>
              <a:cs typeface="Comic Sans MS"/>
            </a:endParaRPr>
          </a:p>
        </p:txBody>
      </p:sp>
      <p:pic>
        <p:nvPicPr>
          <p:cNvPr id="7" name="Picture 6" descr="C:\Documents and Settings\meyer\Local Settings\Temporary Internet Files\Content.Word\clock-speed.png"/>
          <p:cNvPicPr/>
          <p:nvPr/>
        </p:nvPicPr>
        <p:blipFill>
          <a:blip r:embed="rId3" cstate="print"/>
          <a:srcRect/>
          <a:stretch>
            <a:fillRect/>
          </a:stretch>
        </p:blipFill>
        <p:spPr bwMode="auto">
          <a:xfrm>
            <a:off x="570368" y="651428"/>
            <a:ext cx="6038661" cy="6017701"/>
          </a:xfrm>
          <a:prstGeom prst="rect">
            <a:avLst/>
          </a:prstGeom>
          <a:noFill/>
          <a:ln w="9525">
            <a:noFill/>
            <a:miter lim="800000"/>
            <a:headEnd/>
            <a:tailEnd/>
          </a:ln>
        </p:spPr>
      </p:pic>
      <p:sp>
        <p:nvSpPr>
          <p:cNvPr id="8" name="TextBox 7"/>
          <p:cNvSpPr txBox="1"/>
          <p:nvPr/>
        </p:nvSpPr>
        <p:spPr>
          <a:xfrm>
            <a:off x="6708618" y="4925085"/>
            <a:ext cx="2136618" cy="461665"/>
          </a:xfrm>
          <a:prstGeom prst="rect">
            <a:avLst/>
          </a:prstGeom>
          <a:noFill/>
        </p:spPr>
        <p:txBody>
          <a:bodyPr wrap="square" rtlCol="0">
            <a:spAutoFit/>
          </a:bodyPr>
          <a:lstStyle/>
          <a:p>
            <a:r>
              <a:rPr lang="en-US" dirty="0" smtClean="0">
                <a:solidFill>
                  <a:srgbClr val="000000"/>
                </a:solidFill>
                <a:cs typeface="Comic Sans MS"/>
              </a:rPr>
              <a:t>Source: Intel</a:t>
            </a:r>
            <a:endParaRPr lang="en-US" dirty="0">
              <a:solidFill>
                <a:srgbClr val="000000"/>
              </a:solidFill>
              <a:cs typeface="Comic Sans MS"/>
            </a:endParaRPr>
          </a:p>
        </p:txBody>
      </p:sp>
    </p:spTree>
    <p:extLst>
      <p:ext uri="{BB962C8B-B14F-4D97-AF65-F5344CB8AC3E}">
        <p14:creationId xmlns:p14="http://schemas.microsoft.com/office/powerpoint/2010/main" val="1121435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p:nvPr>
        </p:nvSpPr>
        <p:spPr/>
        <p:txBody>
          <a:bodyPr/>
          <a:lstStyle/>
          <a:p>
            <a:r>
              <a:rPr lang="en-US" dirty="0" err="1" smtClean="0"/>
              <a:t>Ziele</a:t>
            </a:r>
            <a:r>
              <a:rPr lang="en-US" dirty="0" smtClean="0"/>
              <a:t> </a:t>
            </a:r>
            <a:r>
              <a:rPr lang="en-US" dirty="0" err="1" smtClean="0"/>
              <a:t>einer</a:t>
            </a:r>
            <a:r>
              <a:rPr lang="en-US" dirty="0" smtClean="0"/>
              <a:t> </a:t>
            </a:r>
            <a:r>
              <a:rPr lang="en-US" dirty="0" err="1" smtClean="0"/>
              <a:t>Anforderungs-Analyse</a:t>
            </a:r>
            <a:endParaRPr lang="de-CH" noProof="0" dirty="0"/>
          </a:p>
        </p:txBody>
      </p:sp>
      <p:sp>
        <p:nvSpPr>
          <p:cNvPr id="1703939" name="Rectangle 3"/>
          <p:cNvSpPr>
            <a:spLocks noGrp="1" noChangeArrowheads="1"/>
          </p:cNvSpPr>
          <p:nvPr>
            <p:ph type="body" idx="1"/>
          </p:nvPr>
        </p:nvSpPr>
        <p:spPr>
          <a:xfrm>
            <a:off x="287338" y="920516"/>
            <a:ext cx="8631237" cy="4738687"/>
          </a:xfrm>
        </p:spPr>
        <p:txBody>
          <a:bodyPr/>
          <a:lstStyle/>
          <a:p>
            <a:pPr marL="268288" indent="-268288">
              <a:buClr>
                <a:srgbClr val="0033CC"/>
              </a:buClr>
              <a:buFont typeface="Wingdings" pitchFamily="2" charset="2"/>
              <a:buChar char="§"/>
            </a:pPr>
            <a:r>
              <a:rPr lang="de-CH" noProof="0" dirty="0" smtClean="0">
                <a:solidFill>
                  <a:srgbClr val="993300"/>
                </a:solidFill>
              </a:rPr>
              <a:t>Verstehen </a:t>
            </a:r>
            <a:r>
              <a:rPr lang="de-CH" noProof="0" dirty="0" smtClean="0">
                <a:solidFill>
                  <a:srgbClr val="993300"/>
                </a:solidFill>
              </a:rPr>
              <a:t>Sie</a:t>
            </a:r>
            <a:r>
              <a:rPr lang="de-CH" noProof="0" dirty="0" smtClean="0"/>
              <a:t> </a:t>
            </a:r>
            <a:r>
              <a:rPr lang="de-CH" noProof="0" dirty="0" smtClean="0"/>
              <a:t>das Problem oder die Probleme, die das fertige Softwaresystem lösen soll</a:t>
            </a:r>
          </a:p>
          <a:p>
            <a:pPr marL="268288" indent="-268288">
              <a:buFont typeface="Wingdings" pitchFamily="2" charset="2"/>
              <a:buChar char="§"/>
            </a:pPr>
            <a:r>
              <a:rPr lang="de-CH" noProof="0" dirty="0" smtClean="0"/>
              <a:t>Stellen </a:t>
            </a:r>
            <a:r>
              <a:rPr lang="de-CH" noProof="0" dirty="0" smtClean="0"/>
              <a:t>Sie </a:t>
            </a:r>
            <a:r>
              <a:rPr lang="de-CH" dirty="0" smtClean="0">
                <a:solidFill>
                  <a:srgbClr val="993300"/>
                </a:solidFill>
              </a:rPr>
              <a:t>Fragen</a:t>
            </a:r>
            <a:r>
              <a:rPr lang="de-CH" noProof="0" dirty="0" smtClean="0"/>
              <a:t> </a:t>
            </a:r>
            <a:r>
              <a:rPr lang="de-CH" dirty="0" smtClean="0"/>
              <a:t>über das Problem und das System</a:t>
            </a:r>
            <a:endParaRPr lang="de-CH" noProof="0" dirty="0" smtClean="0"/>
          </a:p>
          <a:p>
            <a:pPr marL="268288" indent="-268288">
              <a:buFont typeface="Wingdings" pitchFamily="2" charset="2"/>
              <a:buChar char="§"/>
            </a:pPr>
            <a:r>
              <a:rPr lang="de-CH" dirty="0" smtClean="0"/>
              <a:t>Stellen </a:t>
            </a:r>
            <a:r>
              <a:rPr lang="de-CH" dirty="0" smtClean="0"/>
              <a:t>Sie </a:t>
            </a:r>
            <a:r>
              <a:rPr lang="de-CH" dirty="0" smtClean="0"/>
              <a:t>eine Grundlage zur Verfügung, um Fragen zu spezifischen Eigenschaften des Problems oder Systems zu </a:t>
            </a:r>
            <a:r>
              <a:rPr lang="de-CH" dirty="0" smtClean="0">
                <a:solidFill>
                  <a:srgbClr val="993300"/>
                </a:solidFill>
              </a:rPr>
              <a:t>beantworten</a:t>
            </a:r>
            <a:endParaRPr lang="de-CH" noProof="0" dirty="0" smtClean="0"/>
          </a:p>
          <a:p>
            <a:pPr marL="268288" indent="-268288">
              <a:buFont typeface="Wingdings" pitchFamily="2" charset="2"/>
              <a:buChar char="§"/>
            </a:pPr>
            <a:r>
              <a:rPr lang="de-CH" noProof="0" dirty="0" smtClean="0"/>
              <a:t>Entscheiden </a:t>
            </a:r>
            <a:r>
              <a:rPr lang="de-CH" noProof="0" dirty="0" smtClean="0"/>
              <a:t>Sie</a:t>
            </a:r>
            <a:r>
              <a:rPr lang="de-CH" noProof="0" dirty="0" smtClean="0"/>
              <a:t>, was das System </a:t>
            </a:r>
            <a:r>
              <a:rPr lang="de-CH" dirty="0" smtClean="0">
                <a:solidFill>
                  <a:srgbClr val="993300"/>
                </a:solidFill>
              </a:rPr>
              <a:t>tun</a:t>
            </a:r>
            <a:r>
              <a:rPr lang="de-CH" noProof="0" dirty="0" smtClean="0"/>
              <a:t> soll</a:t>
            </a:r>
            <a:endParaRPr lang="de-CH" noProof="0" dirty="0" smtClean="0">
              <a:solidFill>
                <a:srgbClr val="993300"/>
              </a:solidFill>
            </a:endParaRPr>
          </a:p>
          <a:p>
            <a:pPr marL="268288" indent="-268288">
              <a:buFont typeface="Wingdings" pitchFamily="2" charset="2"/>
              <a:buChar char="§"/>
            </a:pPr>
            <a:r>
              <a:rPr lang="de-CH" noProof="0" dirty="0" smtClean="0"/>
              <a:t>Entscheiden </a:t>
            </a:r>
            <a:r>
              <a:rPr lang="de-CH" noProof="0" dirty="0" smtClean="0"/>
              <a:t>Sie</a:t>
            </a:r>
            <a:r>
              <a:rPr lang="de-CH" noProof="0" dirty="0" smtClean="0"/>
              <a:t>, was das System </a:t>
            </a:r>
            <a:r>
              <a:rPr lang="de-CH" dirty="0" smtClean="0">
                <a:solidFill>
                  <a:srgbClr val="993300"/>
                </a:solidFill>
              </a:rPr>
              <a:t>nicht tun </a:t>
            </a:r>
            <a:r>
              <a:rPr lang="de-CH" noProof="0" dirty="0" smtClean="0"/>
              <a:t>soll</a:t>
            </a:r>
            <a:endParaRPr lang="de-CH" noProof="0" dirty="0" smtClean="0">
              <a:solidFill>
                <a:srgbClr val="993300"/>
              </a:solidFill>
            </a:endParaRPr>
          </a:p>
          <a:p>
            <a:pPr marL="268288" indent="-268288">
              <a:buFont typeface="Wingdings" pitchFamily="2" charset="2"/>
              <a:buChar char="§"/>
            </a:pPr>
            <a:r>
              <a:rPr lang="de-CH" noProof="0" dirty="0" smtClean="0"/>
              <a:t>Stellen </a:t>
            </a:r>
            <a:r>
              <a:rPr lang="de-CH" dirty="0" smtClean="0"/>
              <a:t>Sie </a:t>
            </a:r>
            <a:r>
              <a:rPr lang="de-CH" dirty="0" smtClean="0"/>
              <a:t>sicher, dass das System die Bedürfnisse der </a:t>
            </a:r>
            <a:r>
              <a:rPr lang="de-CH" dirty="0" smtClean="0">
                <a:solidFill>
                  <a:srgbClr val="993300"/>
                </a:solidFill>
              </a:rPr>
              <a:t>Akteure </a:t>
            </a:r>
            <a:r>
              <a:rPr lang="de-CH" dirty="0" smtClean="0"/>
              <a:t>befriedigt.</a:t>
            </a:r>
            <a:endParaRPr lang="de-CH" noProof="0" dirty="0" smtClean="0"/>
          </a:p>
          <a:p>
            <a:pPr marL="268288" indent="-268288">
              <a:buFont typeface="Wingdings" pitchFamily="2" charset="2"/>
              <a:buChar char="§"/>
            </a:pPr>
            <a:r>
              <a:rPr lang="de-CH" noProof="0" dirty="0" smtClean="0"/>
              <a:t>Stellen </a:t>
            </a:r>
            <a:r>
              <a:rPr lang="de-CH" noProof="0" dirty="0" smtClean="0"/>
              <a:t>Sie </a:t>
            </a:r>
            <a:r>
              <a:rPr lang="de-CH" noProof="0" dirty="0" smtClean="0"/>
              <a:t>eine Grundlage zur </a:t>
            </a:r>
            <a:r>
              <a:rPr lang="de-CH" dirty="0" smtClean="0">
                <a:solidFill>
                  <a:srgbClr val="993300"/>
                </a:solidFill>
              </a:rPr>
              <a:t>Entwicklung</a:t>
            </a:r>
            <a:r>
              <a:rPr lang="de-CH" noProof="0" dirty="0" smtClean="0"/>
              <a:t> des Systems zur Verfügung</a:t>
            </a:r>
          </a:p>
          <a:p>
            <a:pPr marL="268288" indent="-268288">
              <a:buFont typeface="Wingdings" pitchFamily="2" charset="2"/>
              <a:buChar char="§"/>
            </a:pPr>
            <a:r>
              <a:rPr lang="de-CH" dirty="0" smtClean="0"/>
              <a:t>Stellen </a:t>
            </a:r>
            <a:r>
              <a:rPr lang="de-CH" dirty="0" smtClean="0"/>
              <a:t>Sie </a:t>
            </a:r>
            <a:r>
              <a:rPr lang="de-CH" dirty="0" smtClean="0"/>
              <a:t>eine Grundlage für Validierung und Verifikation des Systems zur Verfügung</a:t>
            </a:r>
            <a:endParaRPr lang="de-CH" noProof="0" dirty="0"/>
          </a:p>
        </p:txBody>
      </p:sp>
      <p:sp>
        <p:nvSpPr>
          <p:cNvPr id="1703940" name="Text Box 4"/>
          <p:cNvSpPr txBox="1">
            <a:spLocks noChangeArrowheads="1"/>
          </p:cNvSpPr>
          <p:nvPr/>
        </p:nvSpPr>
        <p:spPr bwMode="auto">
          <a:xfrm>
            <a:off x="6640513" y="131749"/>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a:t>OOSC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title"/>
          </p:nvPr>
        </p:nvSpPr>
        <p:spPr/>
        <p:txBody>
          <a:bodyPr/>
          <a:lstStyle/>
          <a:p>
            <a:r>
              <a:rPr lang="de-CH" noProof="0" dirty="0" smtClean="0"/>
              <a:t>Produkte von Anforderungen</a:t>
            </a:r>
            <a:endParaRPr lang="de-CH" noProof="0" dirty="0"/>
          </a:p>
        </p:txBody>
      </p:sp>
      <p:sp>
        <p:nvSpPr>
          <p:cNvPr id="6" name="TextBox 5"/>
          <p:cNvSpPr txBox="1"/>
          <p:nvPr/>
        </p:nvSpPr>
        <p:spPr>
          <a:xfrm>
            <a:off x="359761" y="3441032"/>
            <a:ext cx="3296654" cy="64698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r>
              <a:rPr lang="en-US" sz="3200" dirty="0" err="1" smtClean="0"/>
              <a:t>Anforderungen</a:t>
            </a:r>
            <a:endParaRPr lang="en-US" dirty="0"/>
          </a:p>
        </p:txBody>
      </p:sp>
      <p:sp>
        <p:nvSpPr>
          <p:cNvPr id="7" name="TextBox 6"/>
          <p:cNvSpPr txBox="1"/>
          <p:nvPr/>
        </p:nvSpPr>
        <p:spPr>
          <a:xfrm>
            <a:off x="5396993" y="1692443"/>
            <a:ext cx="3192378" cy="119181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Anforderungs-dokument</a:t>
            </a:r>
            <a:endParaRPr lang="en-US" dirty="0">
              <a:solidFill>
                <a:srgbClr val="0000FF"/>
              </a:solidFill>
            </a:endParaRPr>
          </a:p>
        </p:txBody>
      </p:sp>
      <p:sp>
        <p:nvSpPr>
          <p:cNvPr id="8" name="TextBox 7"/>
          <p:cNvSpPr txBox="1"/>
          <p:nvPr/>
        </p:nvSpPr>
        <p:spPr>
          <a:xfrm>
            <a:off x="5441109" y="3457075"/>
            <a:ext cx="3192378" cy="119181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Entwicklungs</a:t>
            </a:r>
            <a:r>
              <a:rPr lang="en-US" sz="3200" dirty="0" smtClean="0">
                <a:solidFill>
                  <a:srgbClr val="0000FF"/>
                </a:solidFill>
              </a:rPr>
              <a:t>-plan</a:t>
            </a:r>
            <a:endParaRPr lang="en-US" dirty="0">
              <a:solidFill>
                <a:srgbClr val="0000FF"/>
              </a:solidFill>
            </a:endParaRPr>
          </a:p>
        </p:txBody>
      </p:sp>
      <p:sp>
        <p:nvSpPr>
          <p:cNvPr id="9" name="TextBox 8"/>
          <p:cNvSpPr txBox="1"/>
          <p:nvPr/>
        </p:nvSpPr>
        <p:spPr>
          <a:xfrm>
            <a:off x="5401004" y="5101391"/>
            <a:ext cx="3192378" cy="64698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Testplan</a:t>
            </a:r>
            <a:endParaRPr lang="en-US" dirty="0">
              <a:solidFill>
                <a:srgbClr val="0000FF"/>
              </a:solidFill>
            </a:endParaRPr>
          </a:p>
        </p:txBody>
      </p:sp>
      <p:cxnSp>
        <p:nvCxnSpPr>
          <p:cNvPr id="11" name="Straight Arrow Connector 10"/>
          <p:cNvCxnSpPr/>
          <p:nvPr/>
        </p:nvCxnSpPr>
        <p:spPr bwMode="auto">
          <a:xfrm flipV="1">
            <a:off x="3692507" y="2310063"/>
            <a:ext cx="1660358" cy="1443790"/>
          </a:xfrm>
          <a:prstGeom prst="straightConnector1">
            <a:avLst/>
          </a:prstGeom>
          <a:noFill/>
          <a:ln w="31750" cap="flat" cmpd="sng" algn="ctr">
            <a:solidFill>
              <a:srgbClr val="990000"/>
            </a:solidFill>
            <a:prstDash val="solid"/>
            <a:round/>
            <a:headEnd type="none" w="med" len="med"/>
            <a:tailEnd type="stealth" w="lg" len="lg"/>
          </a:ln>
          <a:effectLst/>
        </p:spPr>
      </p:cxnSp>
      <p:cxnSp>
        <p:nvCxnSpPr>
          <p:cNvPr id="13" name="Straight Arrow Connector 12"/>
          <p:cNvCxnSpPr/>
          <p:nvPr/>
        </p:nvCxnSpPr>
        <p:spPr bwMode="auto">
          <a:xfrm>
            <a:off x="3668444" y="3789947"/>
            <a:ext cx="1756611" cy="24064"/>
          </a:xfrm>
          <a:prstGeom prst="straightConnector1">
            <a:avLst/>
          </a:prstGeom>
          <a:noFill/>
          <a:ln w="31750" cap="flat" cmpd="sng" algn="ctr">
            <a:solidFill>
              <a:srgbClr val="990000"/>
            </a:solidFill>
            <a:prstDash val="solid"/>
            <a:round/>
            <a:headEnd type="none" w="med" len="med"/>
            <a:tailEnd type="stealth" w="lg" len="lg"/>
          </a:ln>
          <a:effectLst/>
        </p:spPr>
      </p:cxnSp>
      <p:cxnSp>
        <p:nvCxnSpPr>
          <p:cNvPr id="14" name="Straight Arrow Connector 13"/>
          <p:cNvCxnSpPr/>
          <p:nvPr/>
        </p:nvCxnSpPr>
        <p:spPr bwMode="auto">
          <a:xfrm>
            <a:off x="3680476" y="3777917"/>
            <a:ext cx="1672389" cy="1648325"/>
          </a:xfrm>
          <a:prstGeom prst="straightConnector1">
            <a:avLst/>
          </a:prstGeom>
          <a:noFill/>
          <a:ln w="31750" cap="flat" cmpd="sng" algn="ctr">
            <a:solidFill>
              <a:srgbClr val="990000"/>
            </a:solidFill>
            <a:prstDash val="solid"/>
            <a:round/>
            <a:headEnd type="none" w="med" len="med"/>
            <a:tailEnd type="stealth"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62" name="Rectangle 2"/>
          <p:cNvSpPr>
            <a:spLocks noGrp="1" noChangeArrowheads="1"/>
          </p:cNvSpPr>
          <p:nvPr>
            <p:ph type="title"/>
          </p:nvPr>
        </p:nvSpPr>
        <p:spPr/>
        <p:txBody>
          <a:bodyPr/>
          <a:lstStyle/>
          <a:p>
            <a:r>
              <a:rPr lang="de-CH" sz="1800" noProof="0" dirty="0" smtClean="0"/>
              <a:t>15 Qualitätsziele für Anforderungen</a:t>
            </a:r>
            <a:endParaRPr lang="de-CH" sz="1800" noProof="0" dirty="0"/>
          </a:p>
        </p:txBody>
      </p:sp>
      <p:sp>
        <p:nvSpPr>
          <p:cNvPr id="2396163" name="Rectangle 3"/>
          <p:cNvSpPr>
            <a:spLocks noGrp="1" noChangeArrowheads="1"/>
          </p:cNvSpPr>
          <p:nvPr>
            <p:ph type="body" idx="1"/>
          </p:nvPr>
        </p:nvSpPr>
        <p:spPr bwMode="auto">
          <a:xfrm>
            <a:off x="287337" y="760413"/>
            <a:ext cx="3179127" cy="5544134"/>
          </a:xfrm>
          <a:prstGeom prst="roundRect">
            <a:avLst/>
          </a:prstGeom>
          <a:solidFill>
            <a:srgbClr val="66FF99">
              <a:alpha val="65098"/>
            </a:srgbClr>
          </a:solidFill>
          <a:ln w="15875">
            <a:solidFill>
              <a:srgbClr val="9933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vert="horz" wrap="square" lIns="91440" tIns="45720" rIns="91440" bIns="45720" numCol="1" anchor="t" anchorCtr="0" compatLnSpc="1">
            <a:prstTxWarp prst="textNoShape">
              <a:avLst/>
            </a:prstTxWarp>
          </a:bodyPr>
          <a:lstStyle/>
          <a:p>
            <a:pPr>
              <a:lnSpc>
                <a:spcPct val="160000"/>
              </a:lnSpc>
              <a:buFont typeface="Wingdings" pitchFamily="2" charset="2"/>
              <a:buChar char="§"/>
            </a:pPr>
            <a:r>
              <a:rPr lang="de-CH" noProof="0" dirty="0" smtClean="0"/>
              <a:t>Gerechtfertigt</a:t>
            </a:r>
          </a:p>
          <a:p>
            <a:pPr>
              <a:lnSpc>
                <a:spcPct val="160000"/>
              </a:lnSpc>
              <a:buFont typeface="Wingdings" pitchFamily="2" charset="2"/>
              <a:buChar char="§"/>
            </a:pPr>
            <a:r>
              <a:rPr lang="de-CH" dirty="0" smtClean="0">
                <a:solidFill>
                  <a:srgbClr val="993300"/>
                </a:solidFill>
              </a:rPr>
              <a:t>K</a:t>
            </a:r>
            <a:r>
              <a:rPr lang="de-CH" noProof="0" dirty="0" err="1" smtClean="0">
                <a:solidFill>
                  <a:srgbClr val="993300"/>
                </a:solidFill>
              </a:rPr>
              <a:t>orrekt</a:t>
            </a:r>
            <a:endParaRPr lang="de-CH" noProof="0" dirty="0" smtClean="0">
              <a:solidFill>
                <a:srgbClr val="993300"/>
              </a:solidFill>
            </a:endParaRPr>
          </a:p>
          <a:p>
            <a:pPr>
              <a:lnSpc>
                <a:spcPct val="160000"/>
              </a:lnSpc>
              <a:buFont typeface="Wingdings" pitchFamily="2" charset="2"/>
              <a:buChar char="§"/>
            </a:pPr>
            <a:r>
              <a:rPr lang="de-CH" noProof="0" dirty="0" smtClean="0">
                <a:solidFill>
                  <a:srgbClr val="993300"/>
                </a:solidFill>
              </a:rPr>
              <a:t>Komplett</a:t>
            </a:r>
          </a:p>
          <a:p>
            <a:pPr>
              <a:lnSpc>
                <a:spcPct val="160000"/>
              </a:lnSpc>
              <a:buFont typeface="Wingdings" pitchFamily="2" charset="2"/>
              <a:buChar char="§"/>
            </a:pPr>
            <a:r>
              <a:rPr lang="de-CH" noProof="0" dirty="0" smtClean="0">
                <a:solidFill>
                  <a:srgbClr val="993300"/>
                </a:solidFill>
              </a:rPr>
              <a:t>Konsistent</a:t>
            </a:r>
          </a:p>
          <a:p>
            <a:pPr>
              <a:lnSpc>
                <a:spcPct val="160000"/>
              </a:lnSpc>
              <a:buFont typeface="Wingdings" pitchFamily="2" charset="2"/>
              <a:buChar char="§"/>
            </a:pPr>
            <a:r>
              <a:rPr lang="de-CH" noProof="0" dirty="0" smtClean="0">
                <a:solidFill>
                  <a:srgbClr val="993300"/>
                </a:solidFill>
              </a:rPr>
              <a:t>Eindeutig</a:t>
            </a:r>
          </a:p>
          <a:p>
            <a:pPr>
              <a:lnSpc>
                <a:spcPct val="160000"/>
              </a:lnSpc>
              <a:buFont typeface="Wingdings" pitchFamily="2" charset="2"/>
              <a:buChar char="§"/>
            </a:pPr>
            <a:r>
              <a:rPr lang="de-CH" noProof="0" dirty="0" smtClean="0"/>
              <a:t>Machbar</a:t>
            </a:r>
          </a:p>
          <a:p>
            <a:pPr>
              <a:lnSpc>
                <a:spcPct val="160000"/>
              </a:lnSpc>
              <a:buFont typeface="Wingdings" pitchFamily="2" charset="2"/>
              <a:buChar char="§"/>
            </a:pPr>
            <a:r>
              <a:rPr lang="de-CH" noProof="0" dirty="0" smtClean="0"/>
              <a:t>Abstrakt</a:t>
            </a:r>
          </a:p>
          <a:p>
            <a:pPr>
              <a:lnSpc>
                <a:spcPct val="170000"/>
              </a:lnSpc>
              <a:buFont typeface="Wingdings" pitchFamily="2" charset="2"/>
              <a:buChar char="§"/>
            </a:pPr>
            <a:r>
              <a:rPr lang="de-CH" dirty="0" smtClean="0">
                <a:solidFill>
                  <a:srgbClr val="993300"/>
                </a:solidFill>
              </a:rPr>
              <a:t>Verfolgbar</a:t>
            </a:r>
            <a:endParaRPr lang="de-CH" noProof="0" dirty="0"/>
          </a:p>
        </p:txBody>
      </p:sp>
      <p:sp>
        <p:nvSpPr>
          <p:cNvPr id="2396164" name="Rectangle 4"/>
          <p:cNvSpPr>
            <a:spLocks noChangeArrowheads="1"/>
          </p:cNvSpPr>
          <p:nvPr/>
        </p:nvSpPr>
        <p:spPr bwMode="auto">
          <a:xfrm>
            <a:off x="3651595" y="781050"/>
            <a:ext cx="3242512" cy="5054266"/>
          </a:xfrm>
          <a:prstGeom prst="roundRect">
            <a:avLst/>
          </a:prstGeom>
          <a:solidFill>
            <a:srgbClr val="66FF99">
              <a:alpha val="65098"/>
            </a:srgbClr>
          </a:solidFill>
          <a:ln w="15875">
            <a:solidFill>
              <a:srgbClr val="9933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a:lstStyle/>
          <a:p>
            <a:pPr marL="342900" indent="-342900">
              <a:lnSpc>
                <a:spcPct val="170000"/>
              </a:lnSpc>
              <a:spcBef>
                <a:spcPct val="20000"/>
              </a:spcBef>
              <a:buFont typeface="Wingdings" pitchFamily="2" charset="2"/>
              <a:buChar char="§"/>
            </a:pPr>
            <a:r>
              <a:rPr lang="en-US" dirty="0" err="1" smtClean="0">
                <a:solidFill>
                  <a:srgbClr val="3333FF"/>
                </a:solidFill>
                <a:cs typeface="Arial" pitchFamily="34" charset="0"/>
              </a:rPr>
              <a:t>Begrenzt</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Gekoppelt</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Lesbar</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Modifizierbar</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Verifizierbar</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Priorisiert</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Bestätigt</a:t>
            </a:r>
            <a:endParaRPr lang="en-US" b="0" dirty="0">
              <a:solidFill>
                <a:srgbClr val="3333FF"/>
              </a:solidFill>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ChangeArrowheads="1"/>
          </p:cNvSpPr>
          <p:nvPr>
            <p:ph type="title"/>
          </p:nvPr>
        </p:nvSpPr>
        <p:spPr/>
        <p:txBody>
          <a:bodyPr/>
          <a:lstStyle/>
          <a:p>
            <a:r>
              <a:rPr lang="de-CH" noProof="0" dirty="0" smtClean="0"/>
              <a:t>Schwierigkeiten von Anforderungen</a:t>
            </a:r>
            <a:endParaRPr lang="de-CH" noProof="0" dirty="0"/>
          </a:p>
        </p:txBody>
      </p:sp>
      <p:sp>
        <p:nvSpPr>
          <p:cNvPr id="1723395" name="Rectangle 3"/>
          <p:cNvSpPr>
            <a:spLocks noGrp="1" noChangeArrowheads="1"/>
          </p:cNvSpPr>
          <p:nvPr>
            <p:ph type="body" idx="1"/>
          </p:nvPr>
        </p:nvSpPr>
        <p:spPr/>
        <p:txBody>
          <a:bodyPr/>
          <a:lstStyle/>
          <a:p>
            <a:pPr>
              <a:lnSpc>
                <a:spcPct val="200000"/>
              </a:lnSpc>
              <a:buFont typeface="Wingdings" pitchFamily="2" charset="2"/>
              <a:buChar char="§"/>
            </a:pPr>
            <a:r>
              <a:rPr lang="de-CH" noProof="0" dirty="0" smtClean="0"/>
              <a:t>Natürliche Sprachen und ihre fehlende Präzision</a:t>
            </a:r>
          </a:p>
          <a:p>
            <a:pPr>
              <a:lnSpc>
                <a:spcPct val="200000"/>
              </a:lnSpc>
              <a:buFont typeface="Wingdings" pitchFamily="2" charset="2"/>
              <a:buChar char="§"/>
            </a:pPr>
            <a:r>
              <a:rPr lang="de-CH" noProof="0" dirty="0" smtClean="0"/>
              <a:t>Formale Techniken und ihre Abstraktion</a:t>
            </a:r>
          </a:p>
          <a:p>
            <a:pPr>
              <a:lnSpc>
                <a:spcPct val="200000"/>
              </a:lnSpc>
              <a:buFont typeface="Wingdings" pitchFamily="2" charset="2"/>
              <a:buChar char="§"/>
            </a:pPr>
            <a:r>
              <a:rPr lang="de-CH" noProof="0" dirty="0" smtClean="0"/>
              <a:t>Benutzer und ihre </a:t>
            </a:r>
            <a:r>
              <a:rPr lang="de-CH" noProof="0" dirty="0" smtClean="0"/>
              <a:t>unklare Ausdrucksweise</a:t>
            </a:r>
            <a:endParaRPr lang="de-CH" noProof="0" dirty="0" smtClean="0"/>
          </a:p>
          <a:p>
            <a:pPr>
              <a:lnSpc>
                <a:spcPct val="200000"/>
              </a:lnSpc>
              <a:buFont typeface="Wingdings" pitchFamily="2" charset="2"/>
              <a:buChar char="§"/>
            </a:pPr>
            <a:r>
              <a:rPr lang="de-CH" noProof="0" dirty="0" smtClean="0"/>
              <a:t>Kunden und ihre Ansprüche</a:t>
            </a:r>
          </a:p>
          <a:p>
            <a:pPr>
              <a:lnSpc>
                <a:spcPct val="200000"/>
              </a:lnSpc>
              <a:buFont typeface="Wingdings" pitchFamily="2" charset="2"/>
              <a:buChar char="§"/>
            </a:pPr>
            <a:r>
              <a:rPr lang="de-CH" noProof="0" dirty="0" smtClean="0"/>
              <a:t>Der Rest der Welt und seine Komplexität</a:t>
            </a:r>
          </a:p>
          <a:p>
            <a:endParaRPr lang="de-CH" noProof="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6562"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6563" name="Rectangle 3"/>
          <p:cNvSpPr>
            <a:spLocks noGrp="1" noChangeArrowheads="1"/>
          </p:cNvSpPr>
          <p:nvPr>
            <p:ph type="body" idx="1"/>
          </p:nvPr>
        </p:nvSpPr>
        <p:spPr>
          <a:xfrm>
            <a:off x="298450" y="1011238"/>
            <a:ext cx="8594725" cy="776287"/>
          </a:xfrm>
        </p:spPr>
        <p:txBody>
          <a:bodyPr/>
          <a:lstStyle/>
          <a:p>
            <a:pPr marL="0" indent="0">
              <a:lnSpc>
                <a:spcPct val="90000"/>
              </a:lnSpc>
            </a:pPr>
            <a:r>
              <a:rPr lang="de-CH" i="1" noProof="0" dirty="0"/>
              <a:t>The Background Task Manager </a:t>
            </a:r>
            <a:r>
              <a:rPr lang="de-CH" i="1" noProof="0" dirty="0" err="1"/>
              <a:t>shall</a:t>
            </a:r>
            <a:r>
              <a:rPr lang="de-CH" i="1" noProof="0" dirty="0"/>
              <a:t> </a:t>
            </a:r>
            <a:r>
              <a:rPr lang="de-CH" i="1" noProof="0" dirty="0" err="1"/>
              <a:t>provide</a:t>
            </a:r>
            <a:r>
              <a:rPr lang="de-CH" i="1" noProof="0" dirty="0"/>
              <a:t> </a:t>
            </a:r>
            <a:r>
              <a:rPr lang="de-CH" i="1" noProof="0" dirty="0" err="1"/>
              <a:t>status</a:t>
            </a:r>
            <a:r>
              <a:rPr lang="de-CH" i="1" noProof="0" dirty="0"/>
              <a:t> </a:t>
            </a:r>
            <a:r>
              <a:rPr lang="de-CH" i="1" noProof="0" dirty="0" err="1"/>
              <a:t>messages</a:t>
            </a:r>
            <a:r>
              <a:rPr lang="de-CH" i="1" noProof="0" dirty="0"/>
              <a:t> </a:t>
            </a:r>
            <a:r>
              <a:rPr lang="de-CH" i="1" noProof="0" dirty="0" err="1"/>
              <a:t>at</a:t>
            </a:r>
            <a:r>
              <a:rPr lang="de-CH" i="1" noProof="0" dirty="0"/>
              <a:t> </a:t>
            </a:r>
            <a:r>
              <a:rPr lang="de-CH" i="1" noProof="0" dirty="0" err="1"/>
              <a:t>regular</a:t>
            </a:r>
            <a:r>
              <a:rPr lang="de-CH" i="1" noProof="0" dirty="0"/>
              <a:t> </a:t>
            </a:r>
            <a:r>
              <a:rPr lang="de-CH" i="1" noProof="0" dirty="0" err="1"/>
              <a:t>intervals</a:t>
            </a:r>
            <a:r>
              <a:rPr lang="de-CH" i="1" noProof="0" dirty="0"/>
              <a:t> not </a:t>
            </a:r>
            <a:r>
              <a:rPr lang="de-CH" i="1" noProof="0" dirty="0" err="1"/>
              <a:t>less</a:t>
            </a:r>
            <a:r>
              <a:rPr lang="de-CH" i="1" noProof="0" dirty="0"/>
              <a:t> </a:t>
            </a:r>
            <a:r>
              <a:rPr lang="de-CH" i="1" noProof="0" dirty="0" err="1"/>
              <a:t>than</a:t>
            </a:r>
            <a:r>
              <a:rPr lang="de-CH" i="1" noProof="0" dirty="0"/>
              <a:t> 60 </a:t>
            </a:r>
            <a:r>
              <a:rPr lang="de-CH" i="1" noProof="0" dirty="0" err="1"/>
              <a:t>seconds</a:t>
            </a:r>
            <a:r>
              <a:rPr lang="de-CH" i="1" noProof="0" dirty="0"/>
              <a:t>.</a:t>
            </a:r>
          </a:p>
        </p:txBody>
      </p:sp>
      <p:sp>
        <p:nvSpPr>
          <p:cNvPr id="2626564" name="Text Box 4"/>
          <p:cNvSpPr txBox="1">
            <a:spLocks noChangeArrowheads="1"/>
          </p:cNvSpPr>
          <p:nvPr/>
        </p:nvSpPr>
        <p:spPr bwMode="auto">
          <a:xfrm>
            <a:off x="6640513" y="665163"/>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6565" name="AutoShape 5"/>
          <p:cNvSpPr>
            <a:spLocks noChangeArrowheads="1"/>
          </p:cNvSpPr>
          <p:nvPr/>
        </p:nvSpPr>
        <p:spPr bwMode="auto">
          <a:xfrm>
            <a:off x="423445" y="2640514"/>
            <a:ext cx="8395702" cy="4013429"/>
          </a:xfrm>
          <a:prstGeom prst="roundRect">
            <a:avLst>
              <a:gd name="adj" fmla="val 16667"/>
            </a:avLst>
          </a:prstGeom>
          <a:solidFill>
            <a:srgbClr val="FFFF00"/>
          </a:solidFill>
          <a:ln w="19050" algn="ctr">
            <a:solidFill>
              <a:srgbClr val="990000"/>
            </a:solidFill>
            <a:round/>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tIns="36000" rIns="36000" bIns="36000">
            <a:spAutoFit/>
          </a:bodyPr>
          <a:lstStyle/>
          <a:p>
            <a:pPr marL="84138" indent="-84138" defTabSz="265113"/>
            <a:r>
              <a:rPr lang="en-US" sz="2200" dirty="0"/>
              <a:t>The Background Task Manager (BTM) shall display status messages in a designated area of the user interface</a:t>
            </a:r>
          </a:p>
          <a:p>
            <a:pPr marL="625475" lvl="1" indent="-360363" defTabSz="265113">
              <a:buFontTx/>
              <a:buAutoNum type="arabicPeriod"/>
            </a:pPr>
            <a:r>
              <a:rPr lang="en-US" sz="2200" dirty="0"/>
              <a:t>The messages shall be updated every 60 plus or minus 10 seconds after background task processing begins.</a:t>
            </a:r>
          </a:p>
          <a:p>
            <a:pPr marL="625475" lvl="1" indent="-360363" defTabSz="265113">
              <a:buFontTx/>
              <a:buAutoNum type="arabicPeriod"/>
            </a:pPr>
            <a:r>
              <a:rPr lang="en-US" sz="2200" dirty="0"/>
              <a:t>The messages shall remain visible continuously.</a:t>
            </a:r>
          </a:p>
          <a:p>
            <a:pPr marL="625475" lvl="1" indent="-360363" defTabSz="265113">
              <a:buFontTx/>
              <a:buAutoNum type="arabicPeriod"/>
            </a:pPr>
            <a:r>
              <a:rPr lang="en-US" sz="2200" dirty="0"/>
              <a:t>Whenever communication with the background task process is possible, the BTM shall display the percent completed of the </a:t>
            </a:r>
            <a:r>
              <a:rPr lang="en-US" sz="2200" dirty="0" smtClean="0"/>
              <a:t>background </a:t>
            </a:r>
            <a:r>
              <a:rPr lang="en-US" sz="2200" dirty="0"/>
              <a:t>task</a:t>
            </a:r>
            <a:r>
              <a:rPr lang="en-US" sz="2200" dirty="0" smtClean="0"/>
              <a:t>.</a:t>
            </a:r>
            <a:endParaRPr lang="en-US" sz="2200" dirty="0"/>
          </a:p>
        </p:txBody>
      </p:sp>
      <p:sp>
        <p:nvSpPr>
          <p:cNvPr id="2626566" name="Text Box 6"/>
          <p:cNvSpPr txBox="1">
            <a:spLocks noChangeArrowheads="1"/>
          </p:cNvSpPr>
          <p:nvPr/>
        </p:nvSpPr>
        <p:spPr bwMode="auto">
          <a:xfrm>
            <a:off x="492534" y="2005916"/>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6566"/>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6565"/>
                                        </p:tgtEl>
                                        <p:attrNameLst>
                                          <p:attrName>style.visibility</p:attrName>
                                        </p:attrNameLst>
                                      </p:cBhvr>
                                      <p:to>
                                        <p:strVal val="visible"/>
                                      </p:to>
                                    </p:set>
                                    <p:anim calcmode="lin" valueType="num">
                                      <p:cBhvr>
                                        <p:cTn id="10" dur="500" fill="hold"/>
                                        <p:tgtEl>
                                          <p:spTgt spid="2626565"/>
                                        </p:tgtEl>
                                        <p:attrNameLst>
                                          <p:attrName>ppt_w</p:attrName>
                                        </p:attrNameLst>
                                      </p:cBhvr>
                                      <p:tavLst>
                                        <p:tav tm="0">
                                          <p:val>
                                            <p:fltVal val="0"/>
                                          </p:val>
                                        </p:tav>
                                        <p:tav tm="100000">
                                          <p:val>
                                            <p:strVal val="#ppt_w"/>
                                          </p:val>
                                        </p:tav>
                                      </p:tavLst>
                                    </p:anim>
                                    <p:anim calcmode="lin" valueType="num">
                                      <p:cBhvr>
                                        <p:cTn id="11" dur="500" fill="hold"/>
                                        <p:tgtEl>
                                          <p:spTgt spid="262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6565" grpId="0" animBg="1"/>
      <p:bldP spid="26265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6562"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6563" name="Rectangle 3"/>
          <p:cNvSpPr>
            <a:spLocks noGrp="1" noChangeArrowheads="1"/>
          </p:cNvSpPr>
          <p:nvPr>
            <p:ph type="body" idx="1"/>
          </p:nvPr>
        </p:nvSpPr>
        <p:spPr>
          <a:xfrm>
            <a:off x="100488" y="1011238"/>
            <a:ext cx="8922936" cy="776287"/>
          </a:xfrm>
        </p:spPr>
        <p:txBody>
          <a:bodyPr/>
          <a:lstStyle/>
          <a:p>
            <a:pPr marL="0" indent="0">
              <a:lnSpc>
                <a:spcPct val="90000"/>
              </a:lnSpc>
            </a:pPr>
            <a:r>
              <a:rPr lang="de-DE" sz="2300" spc="-100" dirty="0" smtClean="0"/>
              <a:t>Der Hintergrund Task-Manager </a:t>
            </a:r>
            <a:r>
              <a:rPr lang="de-DE" sz="2300" spc="-100" dirty="0" smtClean="0"/>
              <a:t>soll Statusmeldungen </a:t>
            </a:r>
            <a:r>
              <a:rPr lang="de-DE" sz="2300" spc="-100" dirty="0" smtClean="0"/>
              <a:t>in regelmäßigen Zeitspannen von nicht weniger als 60 Sekunden anzeigen</a:t>
            </a:r>
            <a:endParaRPr lang="de-CH" sz="2300" i="1" spc="-100" noProof="0" dirty="0"/>
          </a:p>
        </p:txBody>
      </p:sp>
      <p:sp>
        <p:nvSpPr>
          <p:cNvPr id="2626564" name="Text Box 4"/>
          <p:cNvSpPr txBox="1">
            <a:spLocks noChangeArrowheads="1"/>
          </p:cNvSpPr>
          <p:nvPr/>
        </p:nvSpPr>
        <p:spPr bwMode="auto">
          <a:xfrm>
            <a:off x="6640513" y="444107"/>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6565" name="AutoShape 5"/>
          <p:cNvSpPr>
            <a:spLocks noChangeArrowheads="1"/>
          </p:cNvSpPr>
          <p:nvPr/>
        </p:nvSpPr>
        <p:spPr bwMode="auto">
          <a:xfrm>
            <a:off x="423445" y="2640514"/>
            <a:ext cx="8395702" cy="3417521"/>
          </a:xfrm>
          <a:prstGeom prst="roundRect">
            <a:avLst>
              <a:gd name="adj" fmla="val 16667"/>
            </a:avLst>
          </a:prstGeom>
          <a:solidFill>
            <a:srgbClr val="FFFF00"/>
          </a:solidFill>
          <a:ln w="19050" algn="ctr">
            <a:solidFill>
              <a:srgbClr val="990000"/>
            </a:solidFill>
            <a:round/>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tIns="36000" rIns="36000" bIns="36000">
            <a:spAutoFit/>
          </a:bodyPr>
          <a:lstStyle/>
          <a:p>
            <a:pPr marL="84138" indent="-84138" defTabSz="265113"/>
            <a:r>
              <a:rPr lang="de-DE" sz="2000" dirty="0" smtClean="0"/>
              <a:t>Der Hintergrund Task-Manager (HTM) </a:t>
            </a:r>
            <a:r>
              <a:rPr lang="de-DE" sz="2000" dirty="0" smtClean="0"/>
              <a:t>soll Statusmeldungen </a:t>
            </a:r>
            <a:r>
              <a:rPr lang="de-DE" sz="2000" dirty="0" smtClean="0"/>
              <a:t>in einem bestimmten Bereich der Benutzeroberfläche anzeigen</a:t>
            </a:r>
          </a:p>
          <a:p>
            <a:pPr marL="361950" lvl="1" indent="-180975" defTabSz="265113">
              <a:buFontTx/>
              <a:buAutoNum type="arabicPeriod"/>
            </a:pPr>
            <a:r>
              <a:rPr lang="de-DE" sz="2000" dirty="0" smtClean="0"/>
              <a:t>Die Meldungen werden alle 60 plus-minus 10 Sekunden nach dem Anfang </a:t>
            </a:r>
            <a:r>
              <a:rPr lang="de-DE" sz="2000" dirty="0" smtClean="0"/>
              <a:t>des Hintergrundprozesses </a:t>
            </a:r>
            <a:r>
              <a:rPr lang="de-DE" sz="2000" dirty="0" smtClean="0"/>
              <a:t>aktualisiert</a:t>
            </a:r>
            <a:r>
              <a:rPr lang="en-US" sz="2200" dirty="0" smtClean="0"/>
              <a:t>. </a:t>
            </a:r>
          </a:p>
          <a:p>
            <a:pPr marL="361950" lvl="1" indent="-180975" defTabSz="265113">
              <a:buFontTx/>
              <a:buAutoNum type="arabicPeriod"/>
            </a:pPr>
            <a:r>
              <a:rPr lang="de-DE" sz="2000" dirty="0" smtClean="0"/>
              <a:t>Die Meldungen müssen </a:t>
            </a:r>
            <a:r>
              <a:rPr lang="de-DE" sz="2000" dirty="0" smtClean="0"/>
              <a:t>andauernd sichtbar </a:t>
            </a:r>
            <a:r>
              <a:rPr lang="de-DE" sz="2000" dirty="0" smtClean="0"/>
              <a:t>bleiben.</a:t>
            </a:r>
            <a:endParaRPr lang="en-US" sz="2200" dirty="0"/>
          </a:p>
          <a:p>
            <a:pPr marL="361950" lvl="1" indent="-180975" defTabSz="265113">
              <a:buFontTx/>
              <a:buAutoNum type="arabicPeriod"/>
            </a:pPr>
            <a:r>
              <a:rPr lang="de-DE" sz="2000" dirty="0" smtClean="0"/>
              <a:t>Wenn die Kommunikation mit dem </a:t>
            </a:r>
            <a:r>
              <a:rPr lang="de-DE" sz="2000" dirty="0" smtClean="0"/>
              <a:t>Hintergrundprozess </a:t>
            </a:r>
            <a:r>
              <a:rPr lang="de-DE" sz="2000" dirty="0" smtClean="0"/>
              <a:t>möglich ist, wird der HTM den abgeschlossenen Anteil des </a:t>
            </a:r>
            <a:r>
              <a:rPr lang="de-DE" sz="2000" dirty="0" smtClean="0"/>
              <a:t>Hintergrundprozesses </a:t>
            </a:r>
            <a:r>
              <a:rPr lang="de-DE" sz="2000" dirty="0" smtClean="0"/>
              <a:t>anzeigen</a:t>
            </a:r>
            <a:r>
              <a:rPr lang="en-US" sz="2200" dirty="0" smtClean="0"/>
              <a:t>.</a:t>
            </a:r>
            <a:endParaRPr lang="en-US" sz="2200" dirty="0"/>
          </a:p>
        </p:txBody>
      </p:sp>
      <p:sp>
        <p:nvSpPr>
          <p:cNvPr id="2626566" name="Text Box 6"/>
          <p:cNvSpPr txBox="1">
            <a:spLocks noChangeArrowheads="1"/>
          </p:cNvSpPr>
          <p:nvPr/>
        </p:nvSpPr>
        <p:spPr bwMode="auto">
          <a:xfrm>
            <a:off x="492534" y="2005916"/>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6566"/>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6565"/>
                                        </p:tgtEl>
                                        <p:attrNameLst>
                                          <p:attrName>style.visibility</p:attrName>
                                        </p:attrNameLst>
                                      </p:cBhvr>
                                      <p:to>
                                        <p:strVal val="visible"/>
                                      </p:to>
                                    </p:set>
                                    <p:anim calcmode="lin" valueType="num">
                                      <p:cBhvr>
                                        <p:cTn id="10" dur="500" fill="hold"/>
                                        <p:tgtEl>
                                          <p:spTgt spid="2626565"/>
                                        </p:tgtEl>
                                        <p:attrNameLst>
                                          <p:attrName>ppt_w</p:attrName>
                                        </p:attrNameLst>
                                      </p:cBhvr>
                                      <p:tavLst>
                                        <p:tav tm="0">
                                          <p:val>
                                            <p:fltVal val="0"/>
                                          </p:val>
                                        </p:tav>
                                        <p:tav tm="100000">
                                          <p:val>
                                            <p:strVal val="#ppt_w"/>
                                          </p:val>
                                        </p:tav>
                                      </p:tavLst>
                                    </p:anim>
                                    <p:anim calcmode="lin" valueType="num">
                                      <p:cBhvr>
                                        <p:cTn id="11" dur="500" fill="hold"/>
                                        <p:tgtEl>
                                          <p:spTgt spid="262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6565" grpId="0" animBg="1"/>
      <p:bldP spid="26265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8610"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8611" name="Rectangle 3"/>
          <p:cNvSpPr>
            <a:spLocks noGrp="1" noChangeArrowheads="1"/>
          </p:cNvSpPr>
          <p:nvPr>
            <p:ph type="body" idx="1"/>
          </p:nvPr>
        </p:nvSpPr>
        <p:spPr>
          <a:xfrm>
            <a:off x="298450" y="1011238"/>
            <a:ext cx="8594725" cy="776287"/>
          </a:xfrm>
        </p:spPr>
        <p:txBody>
          <a:bodyPr/>
          <a:lstStyle/>
          <a:p>
            <a:pPr marL="0" indent="0">
              <a:lnSpc>
                <a:spcPct val="90000"/>
              </a:lnSpc>
            </a:pPr>
            <a:r>
              <a:rPr lang="de-CH" i="1" noProof="0" smtClean="0"/>
              <a:t>The XML Editor shall switch between displaying and hiding non-printing characters instantaneously.</a:t>
            </a:r>
            <a:endParaRPr lang="de-CH" i="1" noProof="0"/>
          </a:p>
        </p:txBody>
      </p:sp>
      <p:sp>
        <p:nvSpPr>
          <p:cNvPr id="2628612" name="Text Box 4"/>
          <p:cNvSpPr txBox="1">
            <a:spLocks noChangeArrowheads="1"/>
          </p:cNvSpPr>
          <p:nvPr/>
        </p:nvSpPr>
        <p:spPr bwMode="auto">
          <a:xfrm>
            <a:off x="6640513" y="440442"/>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8613" name="AutoShape 5"/>
          <p:cNvSpPr>
            <a:spLocks noChangeArrowheads="1"/>
          </p:cNvSpPr>
          <p:nvPr/>
        </p:nvSpPr>
        <p:spPr bwMode="auto">
          <a:xfrm>
            <a:off x="455229" y="3240558"/>
            <a:ext cx="8085870" cy="1714928"/>
          </a:xfrm>
          <a:prstGeom prst="roundRect">
            <a:avLst>
              <a:gd name="adj" fmla="val 16667"/>
            </a:avLst>
          </a:prstGeom>
          <a:solidFill>
            <a:srgbClr val="FFFF00"/>
          </a:solidFill>
          <a:ln w="19050" algn="ctr">
            <a:solidFill>
              <a:srgbClr val="990000"/>
            </a:solidFill>
            <a:round/>
            <a:headEnd type="none" w="lg" len="lg"/>
            <a:tailEnd type="none" w="lg" len="lg"/>
          </a:ln>
          <a:effectLst>
            <a:innerShdw blurRad="63500" dist="50800">
              <a:prstClr val="black">
                <a:alpha val="50000"/>
              </a:prstClr>
            </a:innerShdw>
          </a:effectLst>
          <a:scene3d>
            <a:camera prst="orthographicFront"/>
            <a:lightRig rig="threePt" dir="t"/>
          </a:scene3d>
          <a:sp3d>
            <a:bevelT w="165100" prst="coolSlant"/>
          </a:sp3d>
        </p:spPr>
        <p:txBody>
          <a:bodyPr wrap="square" lIns="36000" tIns="36000" rIns="36000" bIns="36000">
            <a:spAutoFit/>
          </a:bodyPr>
          <a:lstStyle/>
          <a:p>
            <a:r>
              <a:rPr lang="en-US" dirty="0"/>
              <a:t>The user shall be able to toggle between displaying and hiding all XML tags in the document being edited with the activation of a specific triggering mechanism. The display shall change in 0.1 second or less.</a:t>
            </a:r>
          </a:p>
        </p:txBody>
      </p:sp>
      <p:sp>
        <p:nvSpPr>
          <p:cNvPr id="2628614"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8614"/>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8613"/>
                                        </p:tgtEl>
                                        <p:attrNameLst>
                                          <p:attrName>style.visibility</p:attrName>
                                        </p:attrNameLst>
                                      </p:cBhvr>
                                      <p:to>
                                        <p:strVal val="visible"/>
                                      </p:to>
                                    </p:set>
                                    <p:anim calcmode="lin" valueType="num">
                                      <p:cBhvr>
                                        <p:cTn id="10" dur="500" fill="hold"/>
                                        <p:tgtEl>
                                          <p:spTgt spid="2628613"/>
                                        </p:tgtEl>
                                        <p:attrNameLst>
                                          <p:attrName>ppt_w</p:attrName>
                                        </p:attrNameLst>
                                      </p:cBhvr>
                                      <p:tavLst>
                                        <p:tav tm="0">
                                          <p:val>
                                            <p:fltVal val="0"/>
                                          </p:val>
                                        </p:tav>
                                        <p:tav tm="100000">
                                          <p:val>
                                            <p:strVal val="#ppt_w"/>
                                          </p:val>
                                        </p:tav>
                                      </p:tavLst>
                                    </p:anim>
                                    <p:anim calcmode="lin" valueType="num">
                                      <p:cBhvr>
                                        <p:cTn id="11" dur="500" fill="hold"/>
                                        <p:tgtEl>
                                          <p:spTgt spid="2628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8613" grpId="0" animBg="1"/>
      <p:bldP spid="262861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0658"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30659" name="Rectangle 3"/>
          <p:cNvSpPr>
            <a:spLocks noGrp="1" noChangeArrowheads="1"/>
          </p:cNvSpPr>
          <p:nvPr>
            <p:ph type="body" idx="1"/>
          </p:nvPr>
        </p:nvSpPr>
        <p:spPr>
          <a:xfrm>
            <a:off x="239713" y="1011238"/>
            <a:ext cx="8712200" cy="776287"/>
          </a:xfrm>
        </p:spPr>
        <p:txBody>
          <a:bodyPr/>
          <a:lstStyle/>
          <a:p>
            <a:pPr marL="0" indent="0">
              <a:lnSpc>
                <a:spcPct val="90000"/>
              </a:lnSpc>
            </a:pPr>
            <a:r>
              <a:rPr lang="de-CH" i="1" noProof="0" smtClean="0"/>
              <a:t>The XML parser shall produce a markup error report that allows quick resolution of errors when used by XML novices.</a:t>
            </a:r>
            <a:endParaRPr lang="de-CH" i="1" noProof="0"/>
          </a:p>
        </p:txBody>
      </p:sp>
      <p:sp>
        <p:nvSpPr>
          <p:cNvPr id="2630660" name="Text Box 4"/>
          <p:cNvSpPr txBox="1">
            <a:spLocks noChangeArrowheads="1"/>
          </p:cNvSpPr>
          <p:nvPr/>
        </p:nvSpPr>
        <p:spPr bwMode="auto">
          <a:xfrm>
            <a:off x="6640513" y="440442"/>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30661" name="AutoShape 5"/>
          <p:cNvSpPr>
            <a:spLocks noChangeArrowheads="1"/>
          </p:cNvSpPr>
          <p:nvPr/>
        </p:nvSpPr>
        <p:spPr bwMode="auto">
          <a:xfrm>
            <a:off x="665163" y="3098800"/>
            <a:ext cx="7969250" cy="3145106"/>
          </a:xfrm>
          <a:prstGeom prst="roundRect">
            <a:avLst>
              <a:gd name="adj" fmla="val 16667"/>
            </a:avLst>
          </a:prstGeom>
          <a:solidFill>
            <a:srgbClr val="FFFF00"/>
          </a:solidFill>
          <a:ln w="19050" algn="ctr">
            <a:solidFill>
              <a:srgbClr val="800000"/>
            </a:solidFill>
            <a:round/>
            <a:headEnd type="none" w="lg" len="lg"/>
            <a:tailEnd type="none" w="lg" len="lg"/>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lIns="36000" tIns="36000" rIns="36000" bIns="36000">
            <a:spAutoFit/>
          </a:bodyPr>
          <a:lstStyle/>
          <a:p>
            <a:pPr marL="800100" lvl="1" indent="-342900">
              <a:buFontTx/>
              <a:buAutoNum type="arabicPeriod"/>
            </a:pPr>
            <a:r>
              <a:rPr lang="en-US" dirty="0"/>
              <a:t>After the XML Parser has completely parsed a file, it shall produce an error report that contains the line number and text of any XML errors found in the parsed file and a description of each error found.</a:t>
            </a:r>
          </a:p>
          <a:p>
            <a:pPr marL="800100" lvl="1" indent="-342900">
              <a:buFontTx/>
              <a:buAutoNum type="arabicPeriod"/>
            </a:pPr>
            <a:r>
              <a:rPr lang="en-US" dirty="0"/>
              <a:t>If no parsing errors are found, the parser shall not produce an error report.</a:t>
            </a:r>
          </a:p>
        </p:txBody>
      </p:sp>
      <p:sp>
        <p:nvSpPr>
          <p:cNvPr id="2630662"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066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30661"/>
                                        </p:tgtEl>
                                        <p:attrNameLst>
                                          <p:attrName>style.visibility</p:attrName>
                                        </p:attrNameLst>
                                      </p:cBhvr>
                                      <p:to>
                                        <p:strVal val="visible"/>
                                      </p:to>
                                    </p:set>
                                    <p:anim calcmode="lin" valueType="num">
                                      <p:cBhvr>
                                        <p:cTn id="10" dur="500" fill="hold"/>
                                        <p:tgtEl>
                                          <p:spTgt spid="2630661"/>
                                        </p:tgtEl>
                                        <p:attrNameLst>
                                          <p:attrName>ppt_w</p:attrName>
                                        </p:attrNameLst>
                                      </p:cBhvr>
                                      <p:tavLst>
                                        <p:tav tm="0">
                                          <p:val>
                                            <p:fltVal val="0"/>
                                          </p:val>
                                        </p:tav>
                                        <p:tav tm="100000">
                                          <p:val>
                                            <p:strVal val="#ppt_w"/>
                                          </p:val>
                                        </p:tav>
                                      </p:tavLst>
                                    </p:anim>
                                    <p:anim calcmode="lin" valueType="num">
                                      <p:cBhvr>
                                        <p:cTn id="11" dur="500" fill="hold"/>
                                        <p:tgtEl>
                                          <p:spTgt spid="263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661" grpId="0" animBg="1"/>
      <p:bldP spid="26306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0658"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30659" name="Rectangle 3"/>
          <p:cNvSpPr>
            <a:spLocks noGrp="1" noChangeArrowheads="1"/>
          </p:cNvSpPr>
          <p:nvPr>
            <p:ph type="body" idx="1"/>
          </p:nvPr>
        </p:nvSpPr>
        <p:spPr>
          <a:xfrm>
            <a:off x="239713" y="1011238"/>
            <a:ext cx="8712200" cy="776287"/>
          </a:xfrm>
        </p:spPr>
        <p:txBody>
          <a:bodyPr/>
          <a:lstStyle/>
          <a:p>
            <a:pPr marL="0" indent="0">
              <a:lnSpc>
                <a:spcPct val="90000"/>
              </a:lnSpc>
            </a:pPr>
            <a:r>
              <a:rPr lang="de-DE" dirty="0" smtClean="0"/>
              <a:t>Der XML-Parser </a:t>
            </a:r>
            <a:r>
              <a:rPr lang="de-DE" dirty="0" smtClean="0"/>
              <a:t>soll einen </a:t>
            </a:r>
            <a:r>
              <a:rPr lang="de-DE" dirty="0" smtClean="0"/>
              <a:t>Bericht erstellen, der eine schnelle Lösung von Markup-Fehlern erlaubt, wenn der Benutzer mit XML unerfahren ist.</a:t>
            </a:r>
            <a:endParaRPr lang="de-CH" i="1" noProof="0" dirty="0"/>
          </a:p>
        </p:txBody>
      </p:sp>
      <p:sp>
        <p:nvSpPr>
          <p:cNvPr id="2630660" name="Text Box 4"/>
          <p:cNvSpPr txBox="1">
            <a:spLocks noChangeArrowheads="1"/>
          </p:cNvSpPr>
          <p:nvPr/>
        </p:nvSpPr>
        <p:spPr bwMode="auto">
          <a:xfrm>
            <a:off x="6640513" y="444107"/>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30661" name="AutoShape 5"/>
          <p:cNvSpPr>
            <a:spLocks noChangeArrowheads="1"/>
          </p:cNvSpPr>
          <p:nvPr/>
        </p:nvSpPr>
        <p:spPr bwMode="auto">
          <a:xfrm>
            <a:off x="665163" y="3098800"/>
            <a:ext cx="7969250" cy="3553729"/>
          </a:xfrm>
          <a:prstGeom prst="roundRect">
            <a:avLst>
              <a:gd name="adj" fmla="val 16667"/>
            </a:avLst>
          </a:prstGeom>
          <a:solidFill>
            <a:srgbClr val="FFFF00"/>
          </a:solidFill>
          <a:ln w="19050" algn="ctr">
            <a:solidFill>
              <a:srgbClr val="800000"/>
            </a:solidFill>
            <a:round/>
            <a:headEnd type="none" w="lg" len="lg"/>
            <a:tailEnd type="none" w="lg" len="lg"/>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lIns="36000" tIns="36000" rIns="36000" bIns="36000">
            <a:spAutoFit/>
          </a:bodyPr>
          <a:lstStyle/>
          <a:p>
            <a:pPr marL="800100" lvl="1" indent="-342900">
              <a:buFontTx/>
              <a:buAutoNum type="arabicPeriod"/>
            </a:pPr>
            <a:r>
              <a:rPr lang="de-DE" dirty="0" smtClean="0"/>
              <a:t>Nachdem der XML-Parser eine Datei ganz analysiert hat, </a:t>
            </a:r>
            <a:r>
              <a:rPr lang="de-DE" dirty="0" smtClean="0"/>
              <a:t>soll er </a:t>
            </a:r>
            <a:r>
              <a:rPr lang="de-DE" dirty="0" smtClean="0"/>
              <a:t>einen Fehlerbericht anzeigen, der die Zeilennummer, den Wortlaut und eine Beschreibung der einzelnen XML-Fehler enthält, die in der bearbeiteten Datei gefunden wurden.</a:t>
            </a:r>
          </a:p>
          <a:p>
            <a:pPr marL="800100" lvl="1" indent="-342900">
              <a:buFontTx/>
              <a:buAutoNum type="arabicPeriod"/>
            </a:pPr>
            <a:r>
              <a:rPr lang="en-US" dirty="0" err="1" smtClean="0"/>
              <a:t>Wenn</a:t>
            </a:r>
            <a:r>
              <a:rPr lang="en-US" dirty="0" smtClean="0"/>
              <a:t> </a:t>
            </a:r>
            <a:r>
              <a:rPr lang="en-US" dirty="0" err="1" smtClean="0"/>
              <a:t>keine</a:t>
            </a:r>
            <a:r>
              <a:rPr lang="en-US" dirty="0" smtClean="0"/>
              <a:t> Parsing-</a:t>
            </a:r>
            <a:r>
              <a:rPr lang="en-US" dirty="0" err="1" smtClean="0"/>
              <a:t>Fehler</a:t>
            </a:r>
            <a:r>
              <a:rPr lang="en-US" dirty="0" smtClean="0"/>
              <a:t> </a:t>
            </a:r>
            <a:r>
              <a:rPr lang="en-US" dirty="0" err="1" smtClean="0"/>
              <a:t>gefunden</a:t>
            </a:r>
            <a:r>
              <a:rPr lang="en-US" dirty="0" smtClean="0"/>
              <a:t> </a:t>
            </a:r>
            <a:r>
              <a:rPr lang="en-US" dirty="0" err="1" smtClean="0"/>
              <a:t>wurden</a:t>
            </a:r>
            <a:r>
              <a:rPr lang="en-US" dirty="0" smtClean="0"/>
              <a:t>, </a:t>
            </a:r>
            <a:r>
              <a:rPr lang="en-US" dirty="0" err="1" smtClean="0"/>
              <a:t>soll</a:t>
            </a:r>
            <a:r>
              <a:rPr lang="en-US" dirty="0" smtClean="0"/>
              <a:t> der </a:t>
            </a:r>
            <a:r>
              <a:rPr lang="en-US" dirty="0" smtClean="0"/>
              <a:t>Parser </a:t>
            </a:r>
            <a:r>
              <a:rPr lang="en-US" dirty="0" err="1" smtClean="0"/>
              <a:t>keinen</a:t>
            </a:r>
            <a:r>
              <a:rPr lang="en-US" dirty="0" smtClean="0"/>
              <a:t> </a:t>
            </a:r>
            <a:r>
              <a:rPr lang="en-US" dirty="0" err="1" smtClean="0"/>
              <a:t>Fehlerbericht</a:t>
            </a:r>
            <a:r>
              <a:rPr lang="en-US" dirty="0" smtClean="0"/>
              <a:t> </a:t>
            </a:r>
            <a:r>
              <a:rPr lang="en-US" dirty="0" err="1" smtClean="0"/>
              <a:t>anzeigen</a:t>
            </a:r>
            <a:r>
              <a:rPr lang="en-US" dirty="0" smtClean="0"/>
              <a:t>.</a:t>
            </a:r>
            <a:endParaRPr lang="en-US" dirty="0"/>
          </a:p>
        </p:txBody>
      </p:sp>
      <p:sp>
        <p:nvSpPr>
          <p:cNvPr id="2630662"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066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30661"/>
                                        </p:tgtEl>
                                        <p:attrNameLst>
                                          <p:attrName>style.visibility</p:attrName>
                                        </p:attrNameLst>
                                      </p:cBhvr>
                                      <p:to>
                                        <p:strVal val="visible"/>
                                      </p:to>
                                    </p:set>
                                    <p:anim calcmode="lin" valueType="num">
                                      <p:cBhvr>
                                        <p:cTn id="10" dur="500" fill="hold"/>
                                        <p:tgtEl>
                                          <p:spTgt spid="2630661"/>
                                        </p:tgtEl>
                                        <p:attrNameLst>
                                          <p:attrName>ppt_w</p:attrName>
                                        </p:attrNameLst>
                                      </p:cBhvr>
                                      <p:tavLst>
                                        <p:tav tm="0">
                                          <p:val>
                                            <p:fltVal val="0"/>
                                          </p:val>
                                        </p:tav>
                                        <p:tav tm="100000">
                                          <p:val>
                                            <p:strVal val="#ppt_w"/>
                                          </p:val>
                                        </p:tav>
                                      </p:tavLst>
                                    </p:anim>
                                    <p:anim calcmode="lin" valueType="num">
                                      <p:cBhvr>
                                        <p:cTn id="11" dur="500" fill="hold"/>
                                        <p:tgtEl>
                                          <p:spTgt spid="263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661" grpId="0" animBg="1"/>
      <p:bldP spid="26306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title"/>
          </p:nvPr>
        </p:nvSpPr>
        <p:spPr/>
        <p:txBody>
          <a:bodyPr/>
          <a:lstStyle/>
          <a:p>
            <a:r>
              <a:rPr lang="de-CH" dirty="0" smtClean="0"/>
              <a:t>Verifizierbare Anforderungen</a:t>
            </a:r>
            <a:endParaRPr lang="de-CH" dirty="0"/>
          </a:p>
        </p:txBody>
      </p:sp>
      <p:sp>
        <p:nvSpPr>
          <p:cNvPr id="2109443" name="Rectangle 3"/>
          <p:cNvSpPr>
            <a:spLocks noGrp="1" noChangeArrowheads="1"/>
          </p:cNvSpPr>
          <p:nvPr>
            <p:ph type="body" idx="1"/>
          </p:nvPr>
        </p:nvSpPr>
        <p:spPr/>
        <p:txBody>
          <a:bodyPr/>
          <a:lstStyle/>
          <a:p>
            <a:pPr marL="0" indent="0">
              <a:lnSpc>
                <a:spcPct val="90000"/>
              </a:lnSpc>
            </a:pPr>
            <a:r>
              <a:rPr lang="de-CH" smtClean="0">
                <a:solidFill>
                  <a:schemeClr val="tx1"/>
                </a:solidFill>
              </a:rPr>
              <a:t>Nicht verifizierbar:</a:t>
            </a:r>
          </a:p>
          <a:p>
            <a:pPr marL="542925" lvl="1" indent="-277813">
              <a:lnSpc>
                <a:spcPct val="90000"/>
              </a:lnSpc>
            </a:pPr>
            <a:r>
              <a:rPr lang="de-CH" smtClean="0"/>
              <a:t>Das System soll zufriedenstellend arbeiten</a:t>
            </a:r>
          </a:p>
          <a:p>
            <a:pPr marL="542925" lvl="1" indent="-277813">
              <a:lnSpc>
                <a:spcPct val="90000"/>
              </a:lnSpc>
            </a:pPr>
            <a:r>
              <a:rPr lang="de-CH" smtClean="0"/>
              <a:t>Die Schnittstelle soll benutzerfreundlich sein</a:t>
            </a:r>
          </a:p>
          <a:p>
            <a:pPr marL="542925" lvl="1" indent="-277813">
              <a:lnSpc>
                <a:spcPct val="90000"/>
              </a:lnSpc>
            </a:pPr>
            <a:r>
              <a:rPr lang="de-CH" smtClean="0"/>
              <a:t>Das System soll in Echtzeit reagieren</a:t>
            </a:r>
          </a:p>
          <a:p>
            <a:pPr marL="0" indent="0">
              <a:lnSpc>
                <a:spcPct val="90000"/>
              </a:lnSpc>
            </a:pPr>
            <a:endParaRPr lang="de-CH" smtClean="0"/>
          </a:p>
          <a:p>
            <a:pPr marL="0" indent="0">
              <a:lnSpc>
                <a:spcPct val="90000"/>
              </a:lnSpc>
            </a:pPr>
            <a:r>
              <a:rPr lang="de-CH" smtClean="0">
                <a:solidFill>
                  <a:schemeClr val="tx1"/>
                </a:solidFill>
              </a:rPr>
              <a:t>Verifizierbar:</a:t>
            </a:r>
          </a:p>
          <a:p>
            <a:pPr marL="542925" lvl="1" indent="-277813">
              <a:lnSpc>
                <a:spcPct val="90000"/>
              </a:lnSpc>
            </a:pPr>
            <a:r>
              <a:rPr lang="de-CH" smtClean="0"/>
              <a:t>Die Ausgabe soll in allen Fällen innerhalb von 30 Sekunden nach dem Eingabeereignis ersichtlich sein.</a:t>
            </a:r>
            <a:br>
              <a:rPr lang="de-CH" smtClean="0"/>
            </a:br>
            <a:r>
              <a:rPr lang="de-CH" smtClean="0"/>
              <a:t>Sie soll in 80% der Eingabefälle innerhalb von 10 Sekunden erscheinen.</a:t>
            </a:r>
          </a:p>
          <a:p>
            <a:pPr marL="542925" lvl="1" indent="-277813">
              <a:lnSpc>
                <a:spcPct val="90000"/>
              </a:lnSpc>
            </a:pPr>
            <a:r>
              <a:rPr lang="de-CH" smtClean="0"/>
              <a:t>Professionelle Zugführer erreichen Level 1-Professionalität (</a:t>
            </a:r>
            <a:r>
              <a:rPr lang="de-CH" i="1" smtClean="0"/>
              <a:t>in den Anforderungen definiert</a:t>
            </a:r>
            <a:r>
              <a:rPr lang="de-CH" smtClean="0"/>
              <a:t>) nach zwei Trainingstagen.</a:t>
            </a:r>
          </a:p>
          <a:p>
            <a:pPr marL="0" indent="0">
              <a:lnSpc>
                <a:spcPct val="90000"/>
              </a:lnSpc>
            </a:pPr>
            <a:endParaRPr lang="de-CH" smtClean="0"/>
          </a:p>
          <a:p>
            <a:pPr marL="542925" lvl="1" indent="-277813">
              <a:lnSpc>
                <a:spcPct val="90000"/>
              </a:lnSpc>
            </a:pPr>
            <a:endParaRPr lang="de-CH"/>
          </a:p>
        </p:txBody>
      </p:sp>
      <p:sp>
        <p:nvSpPr>
          <p:cNvPr id="2109445" name="Text Box 5"/>
          <p:cNvSpPr txBox="1">
            <a:spLocks noChangeArrowheads="1"/>
          </p:cNvSpPr>
          <p:nvPr/>
        </p:nvSpPr>
        <p:spPr bwMode="auto">
          <a:xfrm>
            <a:off x="6288088" y="431750"/>
            <a:ext cx="2695575"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de-CH" sz="2000" i="1" smtClean="0">
                <a:latin typeface="+mn-lt"/>
              </a:rPr>
              <a:t>Angepasst von: IEEE</a:t>
            </a:r>
            <a:endParaRPr lang="de-CH" sz="2000" i="1">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248400" y="115888"/>
            <a:ext cx="7488237" cy="435600"/>
          </a:xfrm>
        </p:spPr>
        <p:txBody>
          <a:bodyPr/>
          <a:lstStyle/>
          <a:p>
            <a:r>
              <a:rPr lang="de-CH" sz="2600" noProof="0" dirty="0" smtClean="0"/>
              <a:t>Betriebssysteme: Grösse des </a:t>
            </a:r>
            <a:r>
              <a:rPr lang="de-CH" sz="2600" noProof="0" dirty="0" err="1" smtClean="0"/>
              <a:t>Quellcodes</a:t>
            </a:r>
            <a:endParaRPr lang="de-CH" sz="2600" noProof="0" dirty="0"/>
          </a:p>
        </p:txBody>
      </p:sp>
      <p:sp>
        <p:nvSpPr>
          <p:cNvPr id="459779" name="Line 3"/>
          <p:cNvSpPr>
            <a:spLocks noChangeShapeType="1"/>
          </p:cNvSpPr>
          <p:nvPr/>
        </p:nvSpPr>
        <p:spPr bwMode="auto">
          <a:xfrm flipV="1">
            <a:off x="684213" y="1484313"/>
            <a:ext cx="0" cy="4249737"/>
          </a:xfrm>
          <a:prstGeom prst="line">
            <a:avLst/>
          </a:prstGeom>
          <a:noFill/>
          <a:ln w="9525">
            <a:noFill/>
            <a:round/>
            <a:headEnd/>
            <a:tailEnd type="triangle" w="med" len="med"/>
          </a:ln>
          <a:effectLst/>
        </p:spPr>
        <p:txBody>
          <a:bodyPr/>
          <a:lstStyle/>
          <a:p>
            <a:endParaRPr lang="de-CH"/>
          </a:p>
        </p:txBody>
      </p:sp>
      <p:sp>
        <p:nvSpPr>
          <p:cNvPr id="459780" name="Rectangle 4"/>
          <p:cNvSpPr>
            <a:spLocks noChangeArrowheads="1"/>
          </p:cNvSpPr>
          <p:nvPr/>
        </p:nvSpPr>
        <p:spPr bwMode="auto">
          <a:xfrm>
            <a:off x="179388" y="6172200"/>
            <a:ext cx="1944687"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r>
              <a:rPr lang="en-US" sz="1600">
                <a:solidFill>
                  <a:srgbClr val="008200"/>
                </a:solidFill>
                <a:latin typeface="Verdana" pitchFamily="34" charset="0"/>
              </a:rPr>
              <a:t>Unix V7: 10K</a:t>
            </a:r>
            <a:endParaRPr lang="en-US" sz="1600">
              <a:solidFill>
                <a:srgbClr val="FFCCCC"/>
              </a:solidFill>
              <a:latin typeface="Verdana" pitchFamily="34" charset="0"/>
            </a:endParaRPr>
          </a:p>
        </p:txBody>
      </p:sp>
      <p:sp>
        <p:nvSpPr>
          <p:cNvPr id="459781" name="Line 5"/>
          <p:cNvSpPr>
            <a:spLocks noChangeShapeType="1"/>
          </p:cNvSpPr>
          <p:nvPr/>
        </p:nvSpPr>
        <p:spPr bwMode="auto">
          <a:xfrm flipV="1">
            <a:off x="0" y="5711825"/>
            <a:ext cx="8951913" cy="0"/>
          </a:xfrm>
          <a:prstGeom prst="line">
            <a:avLst/>
          </a:prstGeom>
          <a:noFill/>
          <a:ln w="19050">
            <a:solidFill>
              <a:schemeClr val="tx1"/>
            </a:solidFill>
            <a:round/>
            <a:headEnd/>
            <a:tailEnd type="triangle" w="lg" len="lg"/>
          </a:ln>
          <a:effectLst/>
        </p:spPr>
        <p:txBody>
          <a:bodyPr/>
          <a:lstStyle/>
          <a:p>
            <a:endParaRPr lang="de-CH"/>
          </a:p>
        </p:txBody>
      </p:sp>
      <p:sp>
        <p:nvSpPr>
          <p:cNvPr id="459782" name="Text Box 6"/>
          <p:cNvSpPr txBox="1">
            <a:spLocks noChangeArrowheads="1"/>
          </p:cNvSpPr>
          <p:nvPr/>
        </p:nvSpPr>
        <p:spPr bwMode="auto">
          <a:xfrm>
            <a:off x="1012825" y="5694363"/>
            <a:ext cx="1379538"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1990</a:t>
            </a:r>
          </a:p>
        </p:txBody>
      </p:sp>
      <p:sp>
        <p:nvSpPr>
          <p:cNvPr id="459783" name="Text Box 7"/>
          <p:cNvSpPr txBox="1">
            <a:spLocks noChangeArrowheads="1"/>
          </p:cNvSpPr>
          <p:nvPr/>
        </p:nvSpPr>
        <p:spPr bwMode="auto">
          <a:xfrm>
            <a:off x="1844675" y="6027738"/>
            <a:ext cx="1381125"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1992</a:t>
            </a:r>
          </a:p>
        </p:txBody>
      </p:sp>
      <p:sp>
        <p:nvSpPr>
          <p:cNvPr id="459784" name="Text Box 8"/>
          <p:cNvSpPr txBox="1">
            <a:spLocks noChangeArrowheads="1"/>
          </p:cNvSpPr>
          <p:nvPr/>
        </p:nvSpPr>
        <p:spPr bwMode="auto">
          <a:xfrm>
            <a:off x="3081338" y="5700713"/>
            <a:ext cx="1381125"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1995</a:t>
            </a:r>
          </a:p>
        </p:txBody>
      </p:sp>
      <p:sp>
        <p:nvSpPr>
          <p:cNvPr id="459785" name="Text Box 9"/>
          <p:cNvSpPr txBox="1">
            <a:spLocks noChangeArrowheads="1"/>
          </p:cNvSpPr>
          <p:nvPr/>
        </p:nvSpPr>
        <p:spPr bwMode="auto">
          <a:xfrm>
            <a:off x="4424363" y="5700713"/>
            <a:ext cx="1381125"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1998</a:t>
            </a:r>
          </a:p>
        </p:txBody>
      </p:sp>
      <p:sp>
        <p:nvSpPr>
          <p:cNvPr id="459786" name="Text Box 10"/>
          <p:cNvSpPr txBox="1">
            <a:spLocks noChangeArrowheads="1"/>
          </p:cNvSpPr>
          <p:nvPr/>
        </p:nvSpPr>
        <p:spPr bwMode="auto">
          <a:xfrm>
            <a:off x="5214938" y="5700713"/>
            <a:ext cx="1379537"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2000</a:t>
            </a:r>
          </a:p>
        </p:txBody>
      </p:sp>
      <p:sp>
        <p:nvSpPr>
          <p:cNvPr id="459787" name="Rectangle 11"/>
          <p:cNvSpPr>
            <a:spLocks noChangeArrowheads="1"/>
          </p:cNvSpPr>
          <p:nvPr/>
        </p:nvSpPr>
        <p:spPr bwMode="auto">
          <a:xfrm>
            <a:off x="6132513" y="3141663"/>
            <a:ext cx="2687637" cy="146050"/>
          </a:xfrm>
          <a:prstGeom prst="rect">
            <a:avLst/>
          </a:prstGeom>
          <a:noFill/>
          <a:ln w="9525">
            <a:noFill/>
            <a:miter lim="800000"/>
            <a:headEnd/>
            <a:tailEnd/>
          </a:ln>
        </p:spPr>
        <p:txBody>
          <a:bodyPr lIns="0" tIns="0" rIns="0" bIns="0">
            <a:spAutoFit/>
          </a:bodyPr>
          <a:lstStyle/>
          <a:p>
            <a:pPr marL="742950" indent="-285750">
              <a:lnSpc>
                <a:spcPct val="60000"/>
              </a:lnSpc>
              <a:spcBef>
                <a:spcPct val="20000"/>
              </a:spcBef>
              <a:buFont typeface="Wingdings" pitchFamily="2" charset="2"/>
              <a:buNone/>
            </a:pPr>
            <a:r>
              <a:rPr lang="en-US" sz="1600">
                <a:solidFill>
                  <a:srgbClr val="DB5466"/>
                </a:solidFill>
                <a:latin typeface="Verdana" pitchFamily="34" charset="0"/>
              </a:rPr>
              <a:t>Red Hat 7.1: 30</a:t>
            </a:r>
            <a:endParaRPr lang="en-US" sz="1600">
              <a:solidFill>
                <a:srgbClr val="FFCCCC"/>
              </a:solidFill>
              <a:latin typeface="Verdana" pitchFamily="34" charset="0"/>
            </a:endParaRPr>
          </a:p>
        </p:txBody>
      </p:sp>
      <p:sp>
        <p:nvSpPr>
          <p:cNvPr id="459788" name="Rectangle 12"/>
          <p:cNvSpPr>
            <a:spLocks noChangeArrowheads="1"/>
          </p:cNvSpPr>
          <p:nvPr/>
        </p:nvSpPr>
        <p:spPr bwMode="auto">
          <a:xfrm>
            <a:off x="1760538" y="5770563"/>
            <a:ext cx="1636712"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DB5466"/>
                </a:solidFill>
                <a:latin typeface="Verdana" pitchFamily="34" charset="0"/>
              </a:rPr>
              <a:t>Linux: 10 K</a:t>
            </a:r>
            <a:endParaRPr lang="en-US" sz="1600">
              <a:solidFill>
                <a:srgbClr val="FFCCCC"/>
              </a:solidFill>
              <a:latin typeface="Verdana" pitchFamily="34" charset="0"/>
            </a:endParaRPr>
          </a:p>
        </p:txBody>
      </p:sp>
      <p:sp>
        <p:nvSpPr>
          <p:cNvPr id="459789" name="Line 13"/>
          <p:cNvSpPr>
            <a:spLocks noChangeShapeType="1"/>
          </p:cNvSpPr>
          <p:nvPr/>
        </p:nvSpPr>
        <p:spPr bwMode="auto">
          <a:xfrm flipH="1" flipV="1">
            <a:off x="179388" y="5734050"/>
            <a:ext cx="1258887" cy="431800"/>
          </a:xfrm>
          <a:prstGeom prst="line">
            <a:avLst/>
          </a:prstGeom>
          <a:noFill/>
          <a:ln w="25400">
            <a:solidFill>
              <a:srgbClr val="008000"/>
            </a:solidFill>
            <a:round/>
            <a:headEnd/>
            <a:tailEnd type="triangle" w="lg" len="lg"/>
          </a:ln>
          <a:effectLst/>
        </p:spPr>
        <p:txBody>
          <a:bodyPr/>
          <a:lstStyle/>
          <a:p>
            <a:endParaRPr lang="de-CH"/>
          </a:p>
        </p:txBody>
      </p:sp>
      <p:sp>
        <p:nvSpPr>
          <p:cNvPr id="459790" name="Line 14"/>
          <p:cNvSpPr>
            <a:spLocks noChangeShapeType="1"/>
          </p:cNvSpPr>
          <p:nvPr/>
        </p:nvSpPr>
        <p:spPr bwMode="auto">
          <a:xfrm flipV="1">
            <a:off x="873125" y="1268413"/>
            <a:ext cx="0" cy="4432300"/>
          </a:xfrm>
          <a:prstGeom prst="line">
            <a:avLst/>
          </a:prstGeom>
          <a:noFill/>
          <a:ln w="19050">
            <a:solidFill>
              <a:schemeClr val="tx1"/>
            </a:solidFill>
            <a:round/>
            <a:headEnd/>
            <a:tailEnd type="triangle" w="lg" len="lg"/>
          </a:ln>
          <a:effectLst/>
        </p:spPr>
        <p:txBody>
          <a:bodyPr/>
          <a:lstStyle/>
          <a:p>
            <a:endParaRPr lang="de-CH"/>
          </a:p>
        </p:txBody>
      </p:sp>
      <p:sp>
        <p:nvSpPr>
          <p:cNvPr id="459791" name="Line 15"/>
          <p:cNvSpPr>
            <a:spLocks noChangeShapeType="1"/>
          </p:cNvSpPr>
          <p:nvPr/>
        </p:nvSpPr>
        <p:spPr bwMode="auto">
          <a:xfrm>
            <a:off x="1709738" y="5680075"/>
            <a:ext cx="0" cy="68263"/>
          </a:xfrm>
          <a:prstGeom prst="line">
            <a:avLst/>
          </a:prstGeom>
          <a:noFill/>
          <a:ln w="9525">
            <a:solidFill>
              <a:schemeClr val="tx1"/>
            </a:solidFill>
            <a:round/>
            <a:headEnd/>
            <a:tailEnd/>
          </a:ln>
          <a:effectLst/>
        </p:spPr>
        <p:txBody>
          <a:bodyPr/>
          <a:lstStyle/>
          <a:p>
            <a:endParaRPr lang="de-CH"/>
          </a:p>
        </p:txBody>
      </p:sp>
      <p:sp>
        <p:nvSpPr>
          <p:cNvPr id="459792" name="Line 16"/>
          <p:cNvSpPr>
            <a:spLocks noChangeShapeType="1"/>
          </p:cNvSpPr>
          <p:nvPr/>
        </p:nvSpPr>
        <p:spPr bwMode="auto">
          <a:xfrm>
            <a:off x="2557463" y="5680075"/>
            <a:ext cx="0" cy="68263"/>
          </a:xfrm>
          <a:prstGeom prst="line">
            <a:avLst/>
          </a:prstGeom>
          <a:noFill/>
          <a:ln w="9525">
            <a:solidFill>
              <a:schemeClr val="tx1"/>
            </a:solidFill>
            <a:round/>
            <a:headEnd/>
            <a:tailEnd/>
          </a:ln>
          <a:effectLst/>
        </p:spPr>
        <p:txBody>
          <a:bodyPr/>
          <a:lstStyle/>
          <a:p>
            <a:endParaRPr lang="de-CH"/>
          </a:p>
        </p:txBody>
      </p:sp>
      <p:sp>
        <p:nvSpPr>
          <p:cNvPr id="459793" name="Line 17"/>
          <p:cNvSpPr>
            <a:spLocks noChangeShapeType="1"/>
          </p:cNvSpPr>
          <p:nvPr/>
        </p:nvSpPr>
        <p:spPr bwMode="auto">
          <a:xfrm>
            <a:off x="3830638" y="5680075"/>
            <a:ext cx="0" cy="68263"/>
          </a:xfrm>
          <a:prstGeom prst="line">
            <a:avLst/>
          </a:prstGeom>
          <a:noFill/>
          <a:ln w="9525">
            <a:solidFill>
              <a:schemeClr val="tx1"/>
            </a:solidFill>
            <a:round/>
            <a:headEnd/>
            <a:tailEnd/>
          </a:ln>
          <a:effectLst/>
        </p:spPr>
        <p:txBody>
          <a:bodyPr/>
          <a:lstStyle/>
          <a:p>
            <a:endParaRPr lang="de-CH"/>
          </a:p>
        </p:txBody>
      </p:sp>
      <p:sp>
        <p:nvSpPr>
          <p:cNvPr id="459794" name="Line 18"/>
          <p:cNvSpPr>
            <a:spLocks noChangeShapeType="1"/>
          </p:cNvSpPr>
          <p:nvPr/>
        </p:nvSpPr>
        <p:spPr bwMode="auto">
          <a:xfrm>
            <a:off x="5100638" y="5680075"/>
            <a:ext cx="0" cy="68263"/>
          </a:xfrm>
          <a:prstGeom prst="line">
            <a:avLst/>
          </a:prstGeom>
          <a:noFill/>
          <a:ln w="9525">
            <a:solidFill>
              <a:schemeClr val="tx1"/>
            </a:solidFill>
            <a:round/>
            <a:headEnd/>
            <a:tailEnd/>
          </a:ln>
          <a:effectLst/>
        </p:spPr>
        <p:txBody>
          <a:bodyPr/>
          <a:lstStyle/>
          <a:p>
            <a:endParaRPr lang="de-CH"/>
          </a:p>
        </p:txBody>
      </p:sp>
      <p:sp>
        <p:nvSpPr>
          <p:cNvPr id="459795" name="Line 19"/>
          <p:cNvSpPr>
            <a:spLocks noChangeShapeType="1"/>
          </p:cNvSpPr>
          <p:nvPr/>
        </p:nvSpPr>
        <p:spPr bwMode="auto">
          <a:xfrm>
            <a:off x="5948363" y="5680075"/>
            <a:ext cx="0" cy="68263"/>
          </a:xfrm>
          <a:prstGeom prst="line">
            <a:avLst/>
          </a:prstGeom>
          <a:noFill/>
          <a:ln w="9525">
            <a:solidFill>
              <a:schemeClr val="tx1"/>
            </a:solidFill>
            <a:round/>
            <a:headEnd/>
            <a:tailEnd/>
          </a:ln>
          <a:effectLst/>
        </p:spPr>
        <p:txBody>
          <a:bodyPr/>
          <a:lstStyle/>
          <a:p>
            <a:endParaRPr lang="de-CH"/>
          </a:p>
        </p:txBody>
      </p:sp>
      <p:sp>
        <p:nvSpPr>
          <p:cNvPr id="459796" name="Line 20"/>
          <p:cNvSpPr>
            <a:spLocks noChangeShapeType="1"/>
          </p:cNvSpPr>
          <p:nvPr/>
        </p:nvSpPr>
        <p:spPr bwMode="auto">
          <a:xfrm>
            <a:off x="833438" y="2490788"/>
            <a:ext cx="79375" cy="0"/>
          </a:xfrm>
          <a:prstGeom prst="line">
            <a:avLst/>
          </a:prstGeom>
          <a:noFill/>
          <a:ln w="9525">
            <a:solidFill>
              <a:schemeClr val="tx1"/>
            </a:solidFill>
            <a:round/>
            <a:headEnd/>
            <a:tailEnd/>
          </a:ln>
          <a:effectLst/>
        </p:spPr>
        <p:txBody>
          <a:bodyPr/>
          <a:lstStyle/>
          <a:p>
            <a:endParaRPr lang="de-CH"/>
          </a:p>
        </p:txBody>
      </p:sp>
      <p:sp>
        <p:nvSpPr>
          <p:cNvPr id="459797" name="Line 21"/>
          <p:cNvSpPr>
            <a:spLocks noChangeShapeType="1"/>
          </p:cNvSpPr>
          <p:nvPr/>
        </p:nvSpPr>
        <p:spPr bwMode="auto">
          <a:xfrm>
            <a:off x="833438" y="4113213"/>
            <a:ext cx="79375" cy="0"/>
          </a:xfrm>
          <a:prstGeom prst="line">
            <a:avLst/>
          </a:prstGeom>
          <a:noFill/>
          <a:ln w="9525">
            <a:solidFill>
              <a:schemeClr val="tx1"/>
            </a:solidFill>
            <a:round/>
            <a:headEnd/>
            <a:tailEnd/>
          </a:ln>
          <a:effectLst/>
        </p:spPr>
        <p:txBody>
          <a:bodyPr/>
          <a:lstStyle/>
          <a:p>
            <a:endParaRPr lang="de-CH"/>
          </a:p>
        </p:txBody>
      </p:sp>
      <p:sp>
        <p:nvSpPr>
          <p:cNvPr id="459798" name="Line 22"/>
          <p:cNvSpPr>
            <a:spLocks noChangeShapeType="1"/>
          </p:cNvSpPr>
          <p:nvPr/>
        </p:nvSpPr>
        <p:spPr bwMode="auto">
          <a:xfrm>
            <a:off x="833438" y="3302000"/>
            <a:ext cx="79375" cy="0"/>
          </a:xfrm>
          <a:prstGeom prst="line">
            <a:avLst/>
          </a:prstGeom>
          <a:noFill/>
          <a:ln w="9525">
            <a:solidFill>
              <a:schemeClr val="tx1"/>
            </a:solidFill>
            <a:round/>
            <a:headEnd/>
            <a:tailEnd/>
          </a:ln>
          <a:effectLst/>
        </p:spPr>
        <p:txBody>
          <a:bodyPr/>
          <a:lstStyle/>
          <a:p>
            <a:endParaRPr lang="de-CH"/>
          </a:p>
        </p:txBody>
      </p:sp>
      <p:sp>
        <p:nvSpPr>
          <p:cNvPr id="459799" name="Line 23"/>
          <p:cNvSpPr>
            <a:spLocks noChangeShapeType="1"/>
          </p:cNvSpPr>
          <p:nvPr/>
        </p:nvSpPr>
        <p:spPr bwMode="auto">
          <a:xfrm>
            <a:off x="833438" y="4924425"/>
            <a:ext cx="79375" cy="0"/>
          </a:xfrm>
          <a:prstGeom prst="line">
            <a:avLst/>
          </a:prstGeom>
          <a:noFill/>
          <a:ln w="9525">
            <a:solidFill>
              <a:schemeClr val="tx1"/>
            </a:solidFill>
            <a:round/>
            <a:headEnd/>
            <a:tailEnd/>
          </a:ln>
          <a:effectLst/>
        </p:spPr>
        <p:txBody>
          <a:bodyPr/>
          <a:lstStyle/>
          <a:p>
            <a:endParaRPr lang="de-CH"/>
          </a:p>
        </p:txBody>
      </p:sp>
      <p:sp>
        <p:nvSpPr>
          <p:cNvPr id="459800" name="Text Box 24"/>
          <p:cNvSpPr txBox="1">
            <a:spLocks noChangeArrowheads="1"/>
          </p:cNvSpPr>
          <p:nvPr/>
        </p:nvSpPr>
        <p:spPr bwMode="auto">
          <a:xfrm>
            <a:off x="354013" y="4759325"/>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a:t>
            </a:r>
          </a:p>
        </p:txBody>
      </p:sp>
      <p:sp>
        <p:nvSpPr>
          <p:cNvPr id="459801" name="Text Box 25"/>
          <p:cNvSpPr txBox="1">
            <a:spLocks noChangeArrowheads="1"/>
          </p:cNvSpPr>
          <p:nvPr/>
        </p:nvSpPr>
        <p:spPr bwMode="auto">
          <a:xfrm>
            <a:off x="342900" y="3959225"/>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20</a:t>
            </a:r>
          </a:p>
        </p:txBody>
      </p:sp>
      <p:sp>
        <p:nvSpPr>
          <p:cNvPr id="459802" name="Text Box 26"/>
          <p:cNvSpPr txBox="1">
            <a:spLocks noChangeArrowheads="1"/>
          </p:cNvSpPr>
          <p:nvPr/>
        </p:nvSpPr>
        <p:spPr bwMode="auto">
          <a:xfrm>
            <a:off x="349250" y="2335213"/>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40</a:t>
            </a:r>
          </a:p>
        </p:txBody>
      </p:sp>
      <p:sp>
        <p:nvSpPr>
          <p:cNvPr id="459803" name="Text Box 27"/>
          <p:cNvSpPr txBox="1">
            <a:spLocks noChangeArrowheads="1"/>
          </p:cNvSpPr>
          <p:nvPr/>
        </p:nvSpPr>
        <p:spPr bwMode="auto">
          <a:xfrm>
            <a:off x="342900" y="3125788"/>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30</a:t>
            </a:r>
          </a:p>
        </p:txBody>
      </p:sp>
      <p:sp>
        <p:nvSpPr>
          <p:cNvPr id="459804" name="Text Box 28"/>
          <p:cNvSpPr txBox="1">
            <a:spLocks noChangeArrowheads="1"/>
          </p:cNvSpPr>
          <p:nvPr/>
        </p:nvSpPr>
        <p:spPr bwMode="auto">
          <a:xfrm>
            <a:off x="254000" y="942975"/>
            <a:ext cx="3552825" cy="3508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err="1" smtClean="0">
                <a:latin typeface="Verdana" pitchFamily="34" charset="0"/>
              </a:rPr>
              <a:t>Codezeilen</a:t>
            </a:r>
            <a:r>
              <a:rPr lang="en-US" sz="1700" dirty="0" smtClean="0">
                <a:latin typeface="Verdana" pitchFamily="34" charset="0"/>
              </a:rPr>
              <a:t> (in </a:t>
            </a:r>
            <a:r>
              <a:rPr lang="en-US" sz="1700" dirty="0" err="1" smtClean="0">
                <a:latin typeface="Verdana" pitchFamily="34" charset="0"/>
              </a:rPr>
              <a:t>Millionen</a:t>
            </a:r>
            <a:r>
              <a:rPr lang="en-US" sz="1700" dirty="0" smtClean="0">
                <a:latin typeface="Verdana" pitchFamily="34" charset="0"/>
              </a:rPr>
              <a:t>)</a:t>
            </a:r>
            <a:endParaRPr lang="en-US" sz="1700" dirty="0">
              <a:latin typeface="Verdana" pitchFamily="34" charset="0"/>
            </a:endParaRPr>
          </a:p>
        </p:txBody>
      </p:sp>
      <p:sp>
        <p:nvSpPr>
          <p:cNvPr id="459805" name="Oval 29"/>
          <p:cNvSpPr>
            <a:spLocks noChangeArrowheads="1"/>
          </p:cNvSpPr>
          <p:nvPr/>
        </p:nvSpPr>
        <p:spPr bwMode="auto">
          <a:xfrm>
            <a:off x="2503488" y="5443538"/>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06" name="Rectangle 30"/>
          <p:cNvSpPr>
            <a:spLocks noChangeArrowheads="1"/>
          </p:cNvSpPr>
          <p:nvPr/>
        </p:nvSpPr>
        <p:spPr bwMode="auto">
          <a:xfrm>
            <a:off x="431800" y="5400675"/>
            <a:ext cx="2071688" cy="21272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400">
                <a:solidFill>
                  <a:srgbClr val="0F4F8C"/>
                </a:solidFill>
                <a:latin typeface="Verdana" pitchFamily="34" charset="0"/>
              </a:rPr>
              <a:t>Windows 3.1: 3 M</a:t>
            </a:r>
            <a:endParaRPr lang="en-US" sz="1400">
              <a:solidFill>
                <a:srgbClr val="FFCCCC"/>
              </a:solidFill>
              <a:latin typeface="Verdana" pitchFamily="34" charset="0"/>
            </a:endParaRPr>
          </a:p>
        </p:txBody>
      </p:sp>
      <p:sp>
        <p:nvSpPr>
          <p:cNvPr id="459807" name="Rectangle 31"/>
          <p:cNvSpPr>
            <a:spLocks noChangeArrowheads="1"/>
          </p:cNvSpPr>
          <p:nvPr/>
        </p:nvSpPr>
        <p:spPr bwMode="auto">
          <a:xfrm>
            <a:off x="806450" y="5126038"/>
            <a:ext cx="22510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NT: 4 M</a:t>
            </a:r>
            <a:endParaRPr lang="en-US" sz="1600">
              <a:solidFill>
                <a:srgbClr val="FFCCCC"/>
              </a:solidFill>
              <a:latin typeface="Verdana" pitchFamily="34" charset="0"/>
            </a:endParaRPr>
          </a:p>
        </p:txBody>
      </p:sp>
      <p:sp>
        <p:nvSpPr>
          <p:cNvPr id="459808" name="Rectangle 32"/>
          <p:cNvSpPr>
            <a:spLocks noChangeArrowheads="1"/>
          </p:cNvSpPr>
          <p:nvPr/>
        </p:nvSpPr>
        <p:spPr bwMode="auto">
          <a:xfrm>
            <a:off x="1370013" y="4371975"/>
            <a:ext cx="2116137"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95: 15</a:t>
            </a:r>
            <a:endParaRPr lang="en-US" sz="1600">
              <a:solidFill>
                <a:srgbClr val="FFCCCC"/>
              </a:solidFill>
              <a:latin typeface="Verdana" pitchFamily="34" charset="0"/>
            </a:endParaRPr>
          </a:p>
        </p:txBody>
      </p:sp>
      <p:sp>
        <p:nvSpPr>
          <p:cNvPr id="459809" name="Rectangle 33"/>
          <p:cNvSpPr>
            <a:spLocks noChangeArrowheads="1"/>
          </p:cNvSpPr>
          <p:nvPr/>
        </p:nvSpPr>
        <p:spPr bwMode="auto">
          <a:xfrm>
            <a:off x="2867025" y="4106863"/>
            <a:ext cx="2116138"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98: 18</a:t>
            </a:r>
            <a:endParaRPr lang="en-US" sz="1600">
              <a:solidFill>
                <a:srgbClr val="FFCCCC"/>
              </a:solidFill>
              <a:latin typeface="Verdana" pitchFamily="34" charset="0"/>
            </a:endParaRPr>
          </a:p>
        </p:txBody>
      </p:sp>
      <p:sp>
        <p:nvSpPr>
          <p:cNvPr id="459810" name="Rectangle 34"/>
          <p:cNvSpPr>
            <a:spLocks noChangeArrowheads="1"/>
          </p:cNvSpPr>
          <p:nvPr/>
        </p:nvSpPr>
        <p:spPr bwMode="auto">
          <a:xfrm>
            <a:off x="3124200" y="2370138"/>
            <a:ext cx="2373313"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2000: 40</a:t>
            </a:r>
            <a:endParaRPr lang="en-US" sz="1600">
              <a:solidFill>
                <a:srgbClr val="FFCCCC"/>
              </a:solidFill>
              <a:latin typeface="Verdana" pitchFamily="34" charset="0"/>
            </a:endParaRPr>
          </a:p>
        </p:txBody>
      </p:sp>
      <p:sp>
        <p:nvSpPr>
          <p:cNvPr id="459811" name="Rectangle 35"/>
          <p:cNvSpPr>
            <a:spLocks noChangeArrowheads="1"/>
          </p:cNvSpPr>
          <p:nvPr/>
        </p:nvSpPr>
        <p:spPr bwMode="auto">
          <a:xfrm>
            <a:off x="5635625" y="4270375"/>
            <a:ext cx="2095500"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DB5466"/>
                </a:solidFill>
                <a:latin typeface="Verdana" pitchFamily="34" charset="0"/>
              </a:rPr>
              <a:t>Red Hat 6.2: 17</a:t>
            </a:r>
            <a:endParaRPr lang="en-US" sz="1600">
              <a:solidFill>
                <a:srgbClr val="FFCCCC"/>
              </a:solidFill>
              <a:latin typeface="Verdana" pitchFamily="34" charset="0"/>
            </a:endParaRPr>
          </a:p>
        </p:txBody>
      </p:sp>
      <p:sp>
        <p:nvSpPr>
          <p:cNvPr id="459812" name="Rectangle 36"/>
          <p:cNvSpPr>
            <a:spLocks noChangeArrowheads="1"/>
          </p:cNvSpPr>
          <p:nvPr/>
        </p:nvSpPr>
        <p:spPr bwMode="auto">
          <a:xfrm>
            <a:off x="3606800" y="4583113"/>
            <a:ext cx="1768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08200"/>
                </a:solidFill>
                <a:latin typeface="Verdana" pitchFamily="34" charset="0"/>
              </a:rPr>
              <a:t>Solaris 7: 12</a:t>
            </a:r>
            <a:endParaRPr lang="en-US" sz="1600">
              <a:solidFill>
                <a:srgbClr val="FFCCCC"/>
              </a:solidFill>
              <a:latin typeface="Verdana" pitchFamily="34" charset="0"/>
            </a:endParaRPr>
          </a:p>
        </p:txBody>
      </p:sp>
      <p:sp>
        <p:nvSpPr>
          <p:cNvPr id="459813" name="Oval 37"/>
          <p:cNvSpPr>
            <a:spLocks noChangeArrowheads="1"/>
          </p:cNvSpPr>
          <p:nvPr/>
        </p:nvSpPr>
        <p:spPr bwMode="auto">
          <a:xfrm>
            <a:off x="2962275" y="5360988"/>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4" name="Oval 38"/>
          <p:cNvSpPr>
            <a:spLocks noChangeArrowheads="1"/>
          </p:cNvSpPr>
          <p:nvPr/>
        </p:nvSpPr>
        <p:spPr bwMode="auto">
          <a:xfrm>
            <a:off x="3790950" y="4443413"/>
            <a:ext cx="112713" cy="127000"/>
          </a:xfrm>
          <a:prstGeom prst="ellipse">
            <a:avLst/>
          </a:prstGeom>
          <a:solidFill>
            <a:srgbClr val="3E609E"/>
          </a:solidFill>
          <a:ln w="9525" algn="ctr">
            <a:noFill/>
            <a:round/>
            <a:headEnd/>
            <a:tailEnd/>
          </a:ln>
          <a:effectLst/>
        </p:spPr>
        <p:txBody>
          <a:bodyPr wrap="none" anchor="ctr"/>
          <a:lstStyle/>
          <a:p>
            <a:endParaRPr lang="de-CH"/>
          </a:p>
        </p:txBody>
      </p:sp>
      <p:sp>
        <p:nvSpPr>
          <p:cNvPr id="459815" name="Oval 39"/>
          <p:cNvSpPr>
            <a:spLocks noChangeArrowheads="1"/>
          </p:cNvSpPr>
          <p:nvPr/>
        </p:nvSpPr>
        <p:spPr bwMode="auto">
          <a:xfrm>
            <a:off x="5049838" y="4216400"/>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6" name="Oval 40"/>
          <p:cNvSpPr>
            <a:spLocks noChangeArrowheads="1"/>
          </p:cNvSpPr>
          <p:nvPr/>
        </p:nvSpPr>
        <p:spPr bwMode="auto">
          <a:xfrm>
            <a:off x="5891213" y="2438400"/>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7" name="Oval 41"/>
          <p:cNvSpPr>
            <a:spLocks noChangeArrowheads="1"/>
          </p:cNvSpPr>
          <p:nvPr/>
        </p:nvSpPr>
        <p:spPr bwMode="auto">
          <a:xfrm>
            <a:off x="6416675" y="1914525"/>
            <a:ext cx="112713" cy="128588"/>
          </a:xfrm>
          <a:prstGeom prst="ellipse">
            <a:avLst/>
          </a:prstGeom>
          <a:solidFill>
            <a:srgbClr val="3E609E"/>
          </a:solidFill>
          <a:ln w="9525" algn="ctr">
            <a:noFill/>
            <a:round/>
            <a:headEnd/>
            <a:tailEnd/>
          </a:ln>
          <a:effectLst/>
        </p:spPr>
        <p:txBody>
          <a:bodyPr wrap="none" anchor="ctr"/>
          <a:lstStyle/>
          <a:p>
            <a:endParaRPr lang="de-CH"/>
          </a:p>
        </p:txBody>
      </p:sp>
      <p:sp>
        <p:nvSpPr>
          <p:cNvPr id="459818" name="Freeform 42"/>
          <p:cNvSpPr>
            <a:spLocks/>
          </p:cNvSpPr>
          <p:nvPr/>
        </p:nvSpPr>
        <p:spPr bwMode="auto">
          <a:xfrm>
            <a:off x="2573338" y="1662113"/>
            <a:ext cx="4125912" cy="3881437"/>
          </a:xfrm>
          <a:custGeom>
            <a:avLst/>
            <a:gdLst/>
            <a:ahLst/>
            <a:cxnLst>
              <a:cxn ang="0">
                <a:pos x="8" y="2767"/>
              </a:cxn>
              <a:cxn ang="0">
                <a:pos x="53" y="2767"/>
              </a:cxn>
              <a:cxn ang="0">
                <a:pos x="325" y="2631"/>
              </a:cxn>
              <a:cxn ang="0">
                <a:pos x="1097" y="1996"/>
              </a:cxn>
              <a:cxn ang="0">
                <a:pos x="2049" y="1860"/>
              </a:cxn>
              <a:cxn ang="0">
                <a:pos x="2730" y="590"/>
              </a:cxn>
              <a:cxn ang="0">
                <a:pos x="3183" y="182"/>
              </a:cxn>
              <a:cxn ang="0">
                <a:pos x="3319" y="0"/>
              </a:cxn>
            </a:cxnLst>
            <a:rect l="0" t="0" r="r" b="b"/>
            <a:pathLst>
              <a:path w="3319" h="2790">
                <a:moveTo>
                  <a:pt x="8" y="2767"/>
                </a:moveTo>
                <a:cubicBezTo>
                  <a:pt x="4" y="2778"/>
                  <a:pt x="0" y="2790"/>
                  <a:pt x="53" y="2767"/>
                </a:cubicBezTo>
                <a:cubicBezTo>
                  <a:pt x="106" y="2744"/>
                  <a:pt x="151" y="2760"/>
                  <a:pt x="325" y="2631"/>
                </a:cubicBezTo>
                <a:cubicBezTo>
                  <a:pt x="499" y="2502"/>
                  <a:pt x="810" y="2125"/>
                  <a:pt x="1097" y="1996"/>
                </a:cubicBezTo>
                <a:cubicBezTo>
                  <a:pt x="1384" y="1867"/>
                  <a:pt x="1777" y="2094"/>
                  <a:pt x="2049" y="1860"/>
                </a:cubicBezTo>
                <a:cubicBezTo>
                  <a:pt x="2321" y="1626"/>
                  <a:pt x="2541" y="870"/>
                  <a:pt x="2730" y="590"/>
                </a:cubicBezTo>
                <a:cubicBezTo>
                  <a:pt x="2919" y="310"/>
                  <a:pt x="3085" y="280"/>
                  <a:pt x="3183" y="182"/>
                </a:cubicBezTo>
                <a:cubicBezTo>
                  <a:pt x="3281" y="84"/>
                  <a:pt x="3300" y="42"/>
                  <a:pt x="3319" y="0"/>
                </a:cubicBezTo>
              </a:path>
            </a:pathLst>
          </a:custGeom>
          <a:noFill/>
          <a:ln w="9525" cap="flat" cmpd="sng">
            <a:noFill/>
            <a:prstDash val="solid"/>
            <a:round/>
            <a:headEnd/>
            <a:tailEnd/>
          </a:ln>
          <a:effectLst/>
        </p:spPr>
        <p:txBody>
          <a:bodyPr/>
          <a:lstStyle/>
          <a:p>
            <a:endParaRPr lang="de-CH"/>
          </a:p>
        </p:txBody>
      </p:sp>
      <p:sp>
        <p:nvSpPr>
          <p:cNvPr id="459819" name="Oval 43"/>
          <p:cNvSpPr>
            <a:spLocks noChangeArrowheads="1"/>
          </p:cNvSpPr>
          <p:nvPr/>
        </p:nvSpPr>
        <p:spPr bwMode="auto">
          <a:xfrm>
            <a:off x="5457825" y="4691063"/>
            <a:ext cx="112713" cy="125412"/>
          </a:xfrm>
          <a:prstGeom prst="ellipse">
            <a:avLst/>
          </a:prstGeom>
          <a:solidFill>
            <a:srgbClr val="008000"/>
          </a:solidFill>
          <a:ln w="9525" algn="ctr">
            <a:noFill/>
            <a:round/>
            <a:headEnd/>
            <a:tailEnd/>
          </a:ln>
          <a:effectLst/>
        </p:spPr>
        <p:txBody>
          <a:bodyPr wrap="none" anchor="ctr"/>
          <a:lstStyle/>
          <a:p>
            <a:endParaRPr lang="de-CH"/>
          </a:p>
        </p:txBody>
      </p:sp>
      <p:sp>
        <p:nvSpPr>
          <p:cNvPr id="459820" name="Freeform 44"/>
          <p:cNvSpPr>
            <a:spLocks/>
          </p:cNvSpPr>
          <p:nvPr/>
        </p:nvSpPr>
        <p:spPr bwMode="auto">
          <a:xfrm>
            <a:off x="142875" y="4583113"/>
            <a:ext cx="5653088" cy="1100137"/>
          </a:xfrm>
          <a:custGeom>
            <a:avLst/>
            <a:gdLst/>
            <a:ahLst/>
            <a:cxnLst>
              <a:cxn ang="0">
                <a:pos x="0" y="648"/>
              </a:cxn>
              <a:cxn ang="0">
                <a:pos x="399" y="653"/>
              </a:cxn>
              <a:cxn ang="0">
                <a:pos x="1307" y="648"/>
              </a:cxn>
              <a:cxn ang="0">
                <a:pos x="1850" y="636"/>
              </a:cxn>
              <a:cxn ang="0">
                <a:pos x="2520" y="527"/>
              </a:cxn>
              <a:cxn ang="0">
                <a:pos x="3240" y="383"/>
              </a:cxn>
              <a:cxn ang="0">
                <a:pos x="4155" y="138"/>
              </a:cxn>
              <a:cxn ang="0">
                <a:pos x="4482" y="0"/>
              </a:cxn>
            </a:cxnLst>
            <a:rect l="0" t="0" r="r" b="b"/>
            <a:pathLst>
              <a:path w="4482" h="656">
                <a:moveTo>
                  <a:pt x="0" y="648"/>
                </a:moveTo>
                <a:cubicBezTo>
                  <a:pt x="66" y="649"/>
                  <a:pt x="181" y="653"/>
                  <a:pt x="399" y="653"/>
                </a:cubicBezTo>
                <a:cubicBezTo>
                  <a:pt x="617" y="653"/>
                  <a:pt x="1065" y="651"/>
                  <a:pt x="1307" y="648"/>
                </a:cubicBezTo>
                <a:cubicBezTo>
                  <a:pt x="1549" y="645"/>
                  <a:pt x="1648" y="656"/>
                  <a:pt x="1850" y="636"/>
                </a:cubicBezTo>
                <a:cubicBezTo>
                  <a:pt x="2052" y="616"/>
                  <a:pt x="2289" y="569"/>
                  <a:pt x="2520" y="527"/>
                </a:cubicBezTo>
                <a:cubicBezTo>
                  <a:pt x="2751" y="485"/>
                  <a:pt x="2968" y="448"/>
                  <a:pt x="3240" y="383"/>
                </a:cubicBezTo>
                <a:cubicBezTo>
                  <a:pt x="3512" y="318"/>
                  <a:pt x="3948" y="202"/>
                  <a:pt x="4155" y="138"/>
                </a:cubicBezTo>
                <a:cubicBezTo>
                  <a:pt x="4362" y="74"/>
                  <a:pt x="4414" y="29"/>
                  <a:pt x="4482" y="0"/>
                </a:cubicBezTo>
              </a:path>
            </a:pathLst>
          </a:custGeom>
          <a:noFill/>
          <a:ln w="25400" cap="flat" cmpd="sng">
            <a:solidFill>
              <a:srgbClr val="008000"/>
            </a:solidFill>
            <a:prstDash val="solid"/>
            <a:round/>
            <a:headEnd/>
            <a:tailEnd/>
          </a:ln>
          <a:effectLst/>
        </p:spPr>
        <p:txBody>
          <a:bodyPr/>
          <a:lstStyle/>
          <a:p>
            <a:endParaRPr lang="de-CH"/>
          </a:p>
        </p:txBody>
      </p:sp>
      <p:sp>
        <p:nvSpPr>
          <p:cNvPr id="459821" name="Oval 45"/>
          <p:cNvSpPr>
            <a:spLocks noChangeArrowheads="1"/>
          </p:cNvSpPr>
          <p:nvPr/>
        </p:nvSpPr>
        <p:spPr bwMode="auto">
          <a:xfrm flipH="1">
            <a:off x="2505075" y="5648325"/>
            <a:ext cx="57150" cy="60325"/>
          </a:xfrm>
          <a:prstGeom prst="ellipse">
            <a:avLst/>
          </a:prstGeom>
          <a:solidFill>
            <a:srgbClr val="CC3300"/>
          </a:solidFill>
          <a:ln w="9525" algn="ctr">
            <a:noFill/>
            <a:round/>
            <a:headEnd/>
            <a:tailEnd/>
          </a:ln>
          <a:effectLst/>
        </p:spPr>
        <p:txBody>
          <a:bodyPr wrap="none" anchor="ctr"/>
          <a:lstStyle/>
          <a:p>
            <a:endParaRPr lang="de-CH"/>
          </a:p>
        </p:txBody>
      </p:sp>
      <p:sp>
        <p:nvSpPr>
          <p:cNvPr id="459822" name="Oval 46"/>
          <p:cNvSpPr>
            <a:spLocks noChangeArrowheads="1"/>
          </p:cNvSpPr>
          <p:nvPr/>
        </p:nvSpPr>
        <p:spPr bwMode="auto">
          <a:xfrm>
            <a:off x="5908675" y="4313238"/>
            <a:ext cx="114300" cy="125412"/>
          </a:xfrm>
          <a:prstGeom prst="ellipse">
            <a:avLst/>
          </a:prstGeom>
          <a:solidFill>
            <a:srgbClr val="CC3300"/>
          </a:solidFill>
          <a:ln w="9525" algn="ctr">
            <a:noFill/>
            <a:round/>
            <a:headEnd/>
            <a:tailEnd/>
          </a:ln>
          <a:effectLst/>
        </p:spPr>
        <p:txBody>
          <a:bodyPr wrap="none" anchor="ctr"/>
          <a:lstStyle/>
          <a:p>
            <a:endParaRPr lang="de-CH"/>
          </a:p>
        </p:txBody>
      </p:sp>
      <p:sp>
        <p:nvSpPr>
          <p:cNvPr id="459823" name="Oval 47"/>
          <p:cNvSpPr>
            <a:spLocks noChangeArrowheads="1"/>
          </p:cNvSpPr>
          <p:nvPr/>
        </p:nvSpPr>
        <p:spPr bwMode="auto">
          <a:xfrm>
            <a:off x="6416675" y="3240088"/>
            <a:ext cx="112713" cy="127000"/>
          </a:xfrm>
          <a:prstGeom prst="ellipse">
            <a:avLst/>
          </a:prstGeom>
          <a:solidFill>
            <a:srgbClr val="CC3300"/>
          </a:solidFill>
          <a:ln w="9525" algn="ctr">
            <a:noFill/>
            <a:round/>
            <a:headEnd/>
            <a:tailEnd/>
          </a:ln>
          <a:effectLst/>
        </p:spPr>
        <p:txBody>
          <a:bodyPr wrap="none" anchor="ctr"/>
          <a:lstStyle/>
          <a:p>
            <a:endParaRPr lang="de-CH"/>
          </a:p>
        </p:txBody>
      </p:sp>
      <p:sp>
        <p:nvSpPr>
          <p:cNvPr id="459824" name="Freeform 48"/>
          <p:cNvSpPr>
            <a:spLocks/>
          </p:cNvSpPr>
          <p:nvPr/>
        </p:nvSpPr>
        <p:spPr bwMode="auto">
          <a:xfrm>
            <a:off x="2581275" y="3240088"/>
            <a:ext cx="3948113" cy="2398712"/>
          </a:xfrm>
          <a:custGeom>
            <a:avLst/>
            <a:gdLst/>
            <a:ahLst/>
            <a:cxnLst>
              <a:cxn ang="0">
                <a:pos x="0" y="1724"/>
              </a:cxn>
              <a:cxn ang="0">
                <a:pos x="1769" y="1361"/>
              </a:cxn>
              <a:cxn ang="0">
                <a:pos x="2631" y="1043"/>
              </a:cxn>
              <a:cxn ang="0">
                <a:pos x="2722" y="771"/>
              </a:cxn>
              <a:cxn ang="0">
                <a:pos x="3175" y="0"/>
              </a:cxn>
            </a:cxnLst>
            <a:rect l="0" t="0" r="r" b="b"/>
            <a:pathLst>
              <a:path w="3175" h="1724">
                <a:moveTo>
                  <a:pt x="0" y="1724"/>
                </a:moveTo>
                <a:cubicBezTo>
                  <a:pt x="665" y="1599"/>
                  <a:pt x="1331" y="1474"/>
                  <a:pt x="1769" y="1361"/>
                </a:cubicBezTo>
                <a:cubicBezTo>
                  <a:pt x="2207" y="1248"/>
                  <a:pt x="2472" y="1141"/>
                  <a:pt x="2631" y="1043"/>
                </a:cubicBezTo>
                <a:cubicBezTo>
                  <a:pt x="2790" y="945"/>
                  <a:pt x="2631" y="945"/>
                  <a:pt x="2722" y="771"/>
                </a:cubicBezTo>
                <a:cubicBezTo>
                  <a:pt x="2813" y="597"/>
                  <a:pt x="2994" y="298"/>
                  <a:pt x="3175" y="0"/>
                </a:cubicBezTo>
              </a:path>
            </a:pathLst>
          </a:custGeom>
          <a:noFill/>
          <a:ln w="9525" cap="flat" cmpd="sng">
            <a:noFill/>
            <a:prstDash val="solid"/>
            <a:round/>
            <a:headEnd/>
            <a:tailEnd/>
          </a:ln>
          <a:effectLst/>
        </p:spPr>
        <p:txBody>
          <a:bodyPr/>
          <a:lstStyle/>
          <a:p>
            <a:endParaRPr lang="de-CH"/>
          </a:p>
        </p:txBody>
      </p:sp>
      <p:sp>
        <p:nvSpPr>
          <p:cNvPr id="459825" name="Freeform 49"/>
          <p:cNvSpPr>
            <a:spLocks/>
          </p:cNvSpPr>
          <p:nvPr/>
        </p:nvSpPr>
        <p:spPr bwMode="auto">
          <a:xfrm>
            <a:off x="2557463" y="3302000"/>
            <a:ext cx="3916362" cy="2378075"/>
          </a:xfrm>
          <a:custGeom>
            <a:avLst/>
            <a:gdLst/>
            <a:ahLst/>
            <a:cxnLst>
              <a:cxn ang="0">
                <a:pos x="0" y="1619"/>
              </a:cxn>
              <a:cxn ang="0">
                <a:pos x="153" y="1599"/>
              </a:cxn>
              <a:cxn ang="0">
                <a:pos x="832" y="1504"/>
              </a:cxn>
              <a:cxn ang="0">
                <a:pos x="1614" y="1246"/>
              </a:cxn>
              <a:cxn ang="0">
                <a:pos x="2005" y="945"/>
              </a:cxn>
              <a:cxn ang="0">
                <a:pos x="2147" y="731"/>
              </a:cxn>
              <a:cxn ang="0">
                <a:pos x="2328" y="329"/>
              </a:cxn>
              <a:cxn ang="0">
                <a:pos x="2467" y="0"/>
              </a:cxn>
            </a:cxnLst>
            <a:rect l="0" t="0" r="r" b="b"/>
            <a:pathLst>
              <a:path w="2467" h="1619">
                <a:moveTo>
                  <a:pt x="0" y="1619"/>
                </a:moveTo>
                <a:cubicBezTo>
                  <a:pt x="25" y="1616"/>
                  <a:pt x="14" y="1618"/>
                  <a:pt x="153" y="1599"/>
                </a:cubicBezTo>
                <a:cubicBezTo>
                  <a:pt x="292" y="1580"/>
                  <a:pt x="589" y="1563"/>
                  <a:pt x="832" y="1504"/>
                </a:cubicBezTo>
                <a:cubicBezTo>
                  <a:pt x="1075" y="1445"/>
                  <a:pt x="1418" y="1339"/>
                  <a:pt x="1614" y="1246"/>
                </a:cubicBezTo>
                <a:cubicBezTo>
                  <a:pt x="1810" y="1153"/>
                  <a:pt x="1916" y="1031"/>
                  <a:pt x="2005" y="945"/>
                </a:cubicBezTo>
                <a:cubicBezTo>
                  <a:pt x="2093" y="859"/>
                  <a:pt x="2093" y="833"/>
                  <a:pt x="2147" y="731"/>
                </a:cubicBezTo>
                <a:cubicBezTo>
                  <a:pt x="2201" y="629"/>
                  <a:pt x="2275" y="451"/>
                  <a:pt x="2328" y="329"/>
                </a:cubicBezTo>
                <a:cubicBezTo>
                  <a:pt x="2382" y="206"/>
                  <a:pt x="2438" y="68"/>
                  <a:pt x="2467" y="0"/>
                </a:cubicBezTo>
              </a:path>
            </a:pathLst>
          </a:custGeom>
          <a:noFill/>
          <a:ln w="25400" cap="flat" cmpd="sng">
            <a:solidFill>
              <a:srgbClr val="CC3300"/>
            </a:solidFill>
            <a:prstDash val="solid"/>
            <a:round/>
            <a:headEnd/>
            <a:tailEnd/>
          </a:ln>
          <a:effectLst/>
        </p:spPr>
        <p:txBody>
          <a:bodyPr/>
          <a:lstStyle/>
          <a:p>
            <a:endParaRPr lang="de-CH"/>
          </a:p>
        </p:txBody>
      </p:sp>
      <p:sp>
        <p:nvSpPr>
          <p:cNvPr id="459826" name="Rectangle 50"/>
          <p:cNvSpPr>
            <a:spLocks noChangeArrowheads="1"/>
          </p:cNvSpPr>
          <p:nvPr/>
        </p:nvSpPr>
        <p:spPr bwMode="auto">
          <a:xfrm>
            <a:off x="3995738" y="1816100"/>
            <a:ext cx="2120900"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dirty="0">
                <a:solidFill>
                  <a:srgbClr val="0F4F8C"/>
                </a:solidFill>
                <a:latin typeface="Verdana" pitchFamily="34" charset="0"/>
              </a:rPr>
              <a:t>Windows XP: 45</a:t>
            </a:r>
            <a:endParaRPr lang="en-US" sz="1600" dirty="0">
              <a:solidFill>
                <a:srgbClr val="FFCCCC"/>
              </a:solidFill>
              <a:latin typeface="Verdana" pitchFamily="34" charset="0"/>
            </a:endParaRPr>
          </a:p>
        </p:txBody>
      </p:sp>
      <p:sp>
        <p:nvSpPr>
          <p:cNvPr id="459827" name="Freeform 51"/>
          <p:cNvSpPr>
            <a:spLocks/>
          </p:cNvSpPr>
          <p:nvPr/>
        </p:nvSpPr>
        <p:spPr bwMode="auto">
          <a:xfrm>
            <a:off x="2570163" y="1644650"/>
            <a:ext cx="5794375" cy="3859213"/>
          </a:xfrm>
          <a:custGeom>
            <a:avLst/>
            <a:gdLst/>
            <a:ahLst/>
            <a:cxnLst>
              <a:cxn ang="0">
                <a:pos x="0" y="2431"/>
              </a:cxn>
              <a:cxn ang="0">
                <a:pos x="162" y="2416"/>
              </a:cxn>
              <a:cxn ang="0">
                <a:pos x="286" y="2386"/>
              </a:cxn>
              <a:cxn ang="0">
                <a:pos x="394" y="2278"/>
              </a:cxn>
              <a:cxn ang="0">
                <a:pos x="804" y="1805"/>
              </a:cxn>
              <a:cxn ang="0">
                <a:pos x="1602" y="1660"/>
              </a:cxn>
              <a:cxn ang="0">
                <a:pos x="2125" y="540"/>
              </a:cxn>
              <a:cxn ang="0">
                <a:pos x="2449" y="223"/>
              </a:cxn>
              <a:cxn ang="0">
                <a:pos x="3650" y="0"/>
              </a:cxn>
            </a:cxnLst>
            <a:rect l="0" t="0" r="r" b="b"/>
            <a:pathLst>
              <a:path w="3650" h="2431">
                <a:moveTo>
                  <a:pt x="0" y="2431"/>
                </a:moveTo>
                <a:lnTo>
                  <a:pt x="162" y="2416"/>
                </a:lnTo>
                <a:lnTo>
                  <a:pt x="286" y="2386"/>
                </a:lnTo>
                <a:cubicBezTo>
                  <a:pt x="325" y="2363"/>
                  <a:pt x="308" y="2375"/>
                  <a:pt x="394" y="2278"/>
                </a:cubicBezTo>
                <a:cubicBezTo>
                  <a:pt x="480" y="2181"/>
                  <a:pt x="603" y="1908"/>
                  <a:pt x="804" y="1805"/>
                </a:cubicBezTo>
                <a:cubicBezTo>
                  <a:pt x="1005" y="1702"/>
                  <a:pt x="1382" y="1870"/>
                  <a:pt x="1602" y="1660"/>
                </a:cubicBezTo>
                <a:cubicBezTo>
                  <a:pt x="1822" y="1449"/>
                  <a:pt x="1984" y="780"/>
                  <a:pt x="2125" y="540"/>
                </a:cubicBezTo>
                <a:cubicBezTo>
                  <a:pt x="2266" y="300"/>
                  <a:pt x="2195" y="313"/>
                  <a:pt x="2449" y="223"/>
                </a:cubicBezTo>
                <a:cubicBezTo>
                  <a:pt x="2703" y="133"/>
                  <a:pt x="3400" y="46"/>
                  <a:pt x="3650" y="0"/>
                </a:cubicBezTo>
              </a:path>
            </a:pathLst>
          </a:custGeom>
          <a:noFill/>
          <a:ln w="25400" cap="flat" cmpd="sng">
            <a:solidFill>
              <a:srgbClr val="3E609E"/>
            </a:solidFill>
            <a:prstDash val="solid"/>
            <a:round/>
            <a:headEnd/>
            <a:tailEnd/>
          </a:ln>
          <a:effectLst/>
        </p:spPr>
        <p:txBody>
          <a:bodyPr/>
          <a:lstStyle/>
          <a:p>
            <a:endParaRPr lang="de-CH"/>
          </a:p>
        </p:txBody>
      </p:sp>
      <p:sp>
        <p:nvSpPr>
          <p:cNvPr id="459828" name="Line 52"/>
          <p:cNvSpPr>
            <a:spLocks noChangeShapeType="1"/>
          </p:cNvSpPr>
          <p:nvPr/>
        </p:nvSpPr>
        <p:spPr bwMode="auto">
          <a:xfrm>
            <a:off x="8380413" y="5680075"/>
            <a:ext cx="0" cy="66675"/>
          </a:xfrm>
          <a:prstGeom prst="line">
            <a:avLst/>
          </a:prstGeom>
          <a:noFill/>
          <a:ln w="9525">
            <a:solidFill>
              <a:schemeClr val="tx1"/>
            </a:solidFill>
            <a:round/>
            <a:headEnd/>
            <a:tailEnd/>
          </a:ln>
          <a:effectLst/>
        </p:spPr>
        <p:txBody>
          <a:bodyPr/>
          <a:lstStyle/>
          <a:p>
            <a:endParaRPr lang="de-CH"/>
          </a:p>
        </p:txBody>
      </p:sp>
      <p:sp>
        <p:nvSpPr>
          <p:cNvPr id="459829" name="Text Box 53"/>
          <p:cNvSpPr txBox="1">
            <a:spLocks noChangeArrowheads="1"/>
          </p:cNvSpPr>
          <p:nvPr/>
        </p:nvSpPr>
        <p:spPr bwMode="auto">
          <a:xfrm>
            <a:off x="7566025" y="5754688"/>
            <a:ext cx="1452563"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2006</a:t>
            </a:r>
          </a:p>
        </p:txBody>
      </p:sp>
      <p:sp>
        <p:nvSpPr>
          <p:cNvPr id="459830" name="Line 54"/>
          <p:cNvSpPr>
            <a:spLocks noChangeShapeType="1"/>
          </p:cNvSpPr>
          <p:nvPr/>
        </p:nvSpPr>
        <p:spPr bwMode="auto">
          <a:xfrm>
            <a:off x="846138" y="1182688"/>
            <a:ext cx="79375" cy="0"/>
          </a:xfrm>
          <a:prstGeom prst="line">
            <a:avLst/>
          </a:prstGeom>
          <a:noFill/>
          <a:ln w="9525">
            <a:solidFill>
              <a:schemeClr val="tx1"/>
            </a:solidFill>
            <a:round/>
            <a:headEnd/>
            <a:tailEnd/>
          </a:ln>
          <a:effectLst/>
        </p:spPr>
        <p:txBody>
          <a:bodyPr/>
          <a:lstStyle/>
          <a:p>
            <a:endParaRPr lang="de-CH"/>
          </a:p>
        </p:txBody>
      </p:sp>
      <p:sp>
        <p:nvSpPr>
          <p:cNvPr id="459831" name="Line 55"/>
          <p:cNvSpPr>
            <a:spLocks noChangeShapeType="1"/>
          </p:cNvSpPr>
          <p:nvPr/>
        </p:nvSpPr>
        <p:spPr bwMode="auto">
          <a:xfrm>
            <a:off x="846138" y="1344613"/>
            <a:ext cx="79375" cy="0"/>
          </a:xfrm>
          <a:prstGeom prst="line">
            <a:avLst/>
          </a:prstGeom>
          <a:noFill/>
          <a:ln w="9525">
            <a:solidFill>
              <a:schemeClr val="tx1"/>
            </a:solidFill>
            <a:round/>
            <a:headEnd/>
            <a:tailEnd/>
          </a:ln>
          <a:effectLst/>
        </p:spPr>
        <p:txBody>
          <a:bodyPr/>
          <a:lstStyle/>
          <a:p>
            <a:endParaRPr lang="de-CH"/>
          </a:p>
        </p:txBody>
      </p:sp>
      <p:sp>
        <p:nvSpPr>
          <p:cNvPr id="459832" name="Line 56"/>
          <p:cNvSpPr>
            <a:spLocks noChangeShapeType="1"/>
          </p:cNvSpPr>
          <p:nvPr/>
        </p:nvSpPr>
        <p:spPr bwMode="auto">
          <a:xfrm>
            <a:off x="846138" y="1668463"/>
            <a:ext cx="79375" cy="0"/>
          </a:xfrm>
          <a:prstGeom prst="line">
            <a:avLst/>
          </a:prstGeom>
          <a:noFill/>
          <a:ln w="9525">
            <a:solidFill>
              <a:schemeClr val="tx1"/>
            </a:solidFill>
            <a:round/>
            <a:headEnd/>
            <a:tailEnd/>
          </a:ln>
          <a:effectLst/>
        </p:spPr>
        <p:txBody>
          <a:bodyPr/>
          <a:lstStyle/>
          <a:p>
            <a:endParaRPr lang="de-CH"/>
          </a:p>
        </p:txBody>
      </p:sp>
      <p:sp>
        <p:nvSpPr>
          <p:cNvPr id="459833" name="Text Box 57"/>
          <p:cNvSpPr txBox="1">
            <a:spLocks noChangeArrowheads="1"/>
          </p:cNvSpPr>
          <p:nvPr/>
        </p:nvSpPr>
        <p:spPr bwMode="auto">
          <a:xfrm>
            <a:off x="355600" y="1503363"/>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50</a:t>
            </a:r>
          </a:p>
        </p:txBody>
      </p:sp>
      <p:sp>
        <p:nvSpPr>
          <p:cNvPr id="459834" name="Oval 58"/>
          <p:cNvSpPr>
            <a:spLocks noChangeArrowheads="1"/>
          </p:cNvSpPr>
          <p:nvPr/>
        </p:nvSpPr>
        <p:spPr bwMode="auto">
          <a:xfrm>
            <a:off x="8291513" y="1576388"/>
            <a:ext cx="112712" cy="128587"/>
          </a:xfrm>
          <a:prstGeom prst="ellipse">
            <a:avLst/>
          </a:prstGeom>
          <a:solidFill>
            <a:srgbClr val="3E609E"/>
          </a:solidFill>
          <a:ln w="9525" algn="ctr">
            <a:noFill/>
            <a:round/>
            <a:headEnd/>
            <a:tailEnd/>
          </a:ln>
          <a:effectLst/>
        </p:spPr>
        <p:txBody>
          <a:bodyPr wrap="none" anchor="ctr"/>
          <a:lstStyle/>
          <a:p>
            <a:endParaRPr lang="de-CH"/>
          </a:p>
        </p:txBody>
      </p:sp>
      <p:sp>
        <p:nvSpPr>
          <p:cNvPr id="459835" name="Rectangle 59"/>
          <p:cNvSpPr>
            <a:spLocks noChangeArrowheads="1"/>
          </p:cNvSpPr>
          <p:nvPr/>
        </p:nvSpPr>
        <p:spPr bwMode="auto">
          <a:xfrm>
            <a:off x="7273925" y="1408113"/>
            <a:ext cx="923925"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a:solidFill>
                  <a:srgbClr val="0F4F8C"/>
                </a:solidFill>
                <a:latin typeface="Verdana" pitchFamily="34" charset="0"/>
              </a:rPr>
              <a:t>Vista: 50</a:t>
            </a:r>
            <a:endParaRPr lang="en-US" sz="1600">
              <a:solidFill>
                <a:srgbClr val="FFCCCC"/>
              </a:solidFill>
              <a:latin typeface="Verdana" pitchFamily="34" charset="0"/>
            </a:endParaRPr>
          </a:p>
        </p:txBody>
      </p:sp>
      <p:sp>
        <p:nvSpPr>
          <p:cNvPr id="459836" name="Freeform 60"/>
          <p:cNvSpPr>
            <a:spLocks/>
          </p:cNvSpPr>
          <p:nvPr/>
        </p:nvSpPr>
        <p:spPr bwMode="auto">
          <a:xfrm>
            <a:off x="5181600" y="1268413"/>
            <a:ext cx="1550988" cy="3829050"/>
          </a:xfrm>
          <a:custGeom>
            <a:avLst/>
            <a:gdLst/>
            <a:ahLst/>
            <a:cxnLst>
              <a:cxn ang="0">
                <a:pos x="0" y="2383"/>
              </a:cxn>
              <a:cxn ang="0">
                <a:pos x="116" y="2302"/>
              </a:cxn>
              <a:cxn ang="0">
                <a:pos x="335" y="1985"/>
              </a:cxn>
              <a:cxn ang="0">
                <a:pos x="594" y="1454"/>
              </a:cxn>
              <a:cxn ang="0">
                <a:pos x="714" y="1141"/>
              </a:cxn>
              <a:cxn ang="0">
                <a:pos x="790" y="900"/>
              </a:cxn>
              <a:cxn ang="0">
                <a:pos x="897" y="422"/>
              </a:cxn>
              <a:cxn ang="0">
                <a:pos x="945" y="0"/>
              </a:cxn>
            </a:cxnLst>
            <a:rect l="0" t="0" r="r" b="b"/>
            <a:pathLst>
              <a:path w="945" h="2383">
                <a:moveTo>
                  <a:pt x="0" y="2383"/>
                </a:moveTo>
                <a:cubicBezTo>
                  <a:pt x="19" y="2370"/>
                  <a:pt x="60" y="2368"/>
                  <a:pt x="116" y="2302"/>
                </a:cubicBezTo>
                <a:cubicBezTo>
                  <a:pt x="172" y="2236"/>
                  <a:pt x="255" y="2126"/>
                  <a:pt x="335" y="1985"/>
                </a:cubicBezTo>
                <a:cubicBezTo>
                  <a:pt x="415" y="1844"/>
                  <a:pt x="531" y="1595"/>
                  <a:pt x="594" y="1454"/>
                </a:cubicBezTo>
                <a:cubicBezTo>
                  <a:pt x="657" y="1313"/>
                  <a:pt x="681" y="1233"/>
                  <a:pt x="714" y="1141"/>
                </a:cubicBezTo>
                <a:cubicBezTo>
                  <a:pt x="747" y="1049"/>
                  <a:pt x="760" y="1020"/>
                  <a:pt x="790" y="900"/>
                </a:cubicBezTo>
                <a:cubicBezTo>
                  <a:pt x="820" y="780"/>
                  <a:pt x="871" y="572"/>
                  <a:pt x="897" y="422"/>
                </a:cubicBezTo>
                <a:cubicBezTo>
                  <a:pt x="923" y="272"/>
                  <a:pt x="935" y="88"/>
                  <a:pt x="945" y="0"/>
                </a:cubicBezTo>
              </a:path>
            </a:pathLst>
          </a:custGeom>
          <a:noFill/>
          <a:ln w="25400" cap="flat" cmpd="sng">
            <a:solidFill>
              <a:srgbClr val="A50021"/>
            </a:solidFill>
            <a:prstDash val="solid"/>
            <a:round/>
            <a:headEnd/>
            <a:tailEnd/>
          </a:ln>
          <a:effectLst/>
        </p:spPr>
        <p:txBody>
          <a:bodyPr/>
          <a:lstStyle/>
          <a:p>
            <a:endParaRPr lang="de-CH"/>
          </a:p>
        </p:txBody>
      </p:sp>
      <p:sp>
        <p:nvSpPr>
          <p:cNvPr id="459837" name="Rectangle 61"/>
          <p:cNvSpPr>
            <a:spLocks noChangeArrowheads="1"/>
          </p:cNvSpPr>
          <p:nvPr/>
        </p:nvSpPr>
        <p:spPr bwMode="auto">
          <a:xfrm>
            <a:off x="5003800" y="1189038"/>
            <a:ext cx="1535113"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dirty="0" err="1">
                <a:solidFill>
                  <a:srgbClr val="A50021"/>
                </a:solidFill>
                <a:latin typeface="Verdana" pitchFamily="34" charset="0"/>
              </a:rPr>
              <a:t>Debian</a:t>
            </a:r>
            <a:r>
              <a:rPr lang="en-US" sz="1600" dirty="0">
                <a:solidFill>
                  <a:srgbClr val="A50021"/>
                </a:solidFill>
                <a:latin typeface="Verdana" pitchFamily="34" charset="0"/>
              </a:rPr>
              <a:t> 2.2: 55</a:t>
            </a:r>
          </a:p>
        </p:txBody>
      </p:sp>
      <p:sp>
        <p:nvSpPr>
          <p:cNvPr id="459838" name="Oval 62"/>
          <p:cNvSpPr>
            <a:spLocks noChangeArrowheads="1"/>
          </p:cNvSpPr>
          <p:nvPr/>
        </p:nvSpPr>
        <p:spPr bwMode="auto">
          <a:xfrm>
            <a:off x="6664325" y="1236663"/>
            <a:ext cx="112713" cy="127000"/>
          </a:xfrm>
          <a:prstGeom prst="ellipse">
            <a:avLst/>
          </a:prstGeom>
          <a:solidFill>
            <a:srgbClr val="A50021"/>
          </a:solidFill>
          <a:ln w="9525" algn="ctr">
            <a:noFill/>
            <a:round/>
            <a:headEnd/>
            <a:tailEnd/>
          </a:ln>
          <a:effectLst/>
        </p:spPr>
        <p:txBody>
          <a:bodyPr wrap="none" anchor="ctr"/>
          <a:lstStyle/>
          <a:p>
            <a:endParaRPr lang="de-CH"/>
          </a:p>
        </p:txBody>
      </p:sp>
      <p:sp>
        <p:nvSpPr>
          <p:cNvPr id="459839" name="Freeform 63"/>
          <p:cNvSpPr>
            <a:spLocks/>
          </p:cNvSpPr>
          <p:nvPr/>
        </p:nvSpPr>
        <p:spPr bwMode="auto">
          <a:xfrm rot="-336739">
            <a:off x="6664325" y="0"/>
            <a:ext cx="328613" cy="1296988"/>
          </a:xfrm>
          <a:custGeom>
            <a:avLst/>
            <a:gdLst/>
            <a:ahLst/>
            <a:cxnLst>
              <a:cxn ang="0">
                <a:pos x="0" y="844"/>
              </a:cxn>
              <a:cxn ang="0">
                <a:pos x="49" y="692"/>
              </a:cxn>
              <a:cxn ang="0">
                <a:pos x="134" y="460"/>
              </a:cxn>
              <a:cxn ang="0">
                <a:pos x="268" y="134"/>
              </a:cxn>
              <a:cxn ang="0">
                <a:pos x="339" y="0"/>
              </a:cxn>
            </a:cxnLst>
            <a:rect l="0" t="0" r="r" b="b"/>
            <a:pathLst>
              <a:path w="339" h="844">
                <a:moveTo>
                  <a:pt x="0" y="844"/>
                </a:moveTo>
                <a:cubicBezTo>
                  <a:pt x="8" y="819"/>
                  <a:pt x="27" y="756"/>
                  <a:pt x="49" y="692"/>
                </a:cubicBezTo>
                <a:cubicBezTo>
                  <a:pt x="71" y="628"/>
                  <a:pt x="98" y="553"/>
                  <a:pt x="134" y="460"/>
                </a:cubicBezTo>
                <a:cubicBezTo>
                  <a:pt x="170" y="367"/>
                  <a:pt x="234" y="211"/>
                  <a:pt x="268" y="134"/>
                </a:cubicBezTo>
                <a:cubicBezTo>
                  <a:pt x="302" y="57"/>
                  <a:pt x="324" y="28"/>
                  <a:pt x="339" y="0"/>
                </a:cubicBezTo>
              </a:path>
            </a:pathLst>
          </a:custGeom>
          <a:noFill/>
          <a:ln w="25400" cap="flat" cmpd="sng">
            <a:solidFill>
              <a:srgbClr val="A50021"/>
            </a:solidFill>
            <a:prstDash val="solid"/>
            <a:round/>
            <a:headEnd/>
            <a:tailEnd/>
          </a:ln>
          <a:effectLst/>
        </p:spPr>
        <p:txBody>
          <a:bodyPr/>
          <a:lstStyle/>
          <a:p>
            <a:endParaRPr lang="de-CH"/>
          </a:p>
        </p:txBody>
      </p:sp>
      <p:sp>
        <p:nvSpPr>
          <p:cNvPr id="459840" name="Rectangle 64"/>
          <p:cNvSpPr>
            <a:spLocks noChangeArrowheads="1"/>
          </p:cNvSpPr>
          <p:nvPr/>
        </p:nvSpPr>
        <p:spPr bwMode="auto">
          <a:xfrm>
            <a:off x="6253163" y="549275"/>
            <a:ext cx="2520950"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r>
              <a:rPr lang="en-US" sz="1600">
                <a:solidFill>
                  <a:srgbClr val="A50021"/>
                </a:solidFill>
                <a:latin typeface="Verdana" pitchFamily="34" charset="0"/>
              </a:rPr>
              <a:t>Debian 3.1: 213!</a:t>
            </a:r>
          </a:p>
        </p:txBody>
      </p:sp>
      <p:sp>
        <p:nvSpPr>
          <p:cNvPr id="459841" name="Line 65"/>
          <p:cNvSpPr>
            <a:spLocks noChangeShapeType="1"/>
          </p:cNvSpPr>
          <p:nvPr/>
        </p:nvSpPr>
        <p:spPr bwMode="auto">
          <a:xfrm flipH="1" flipV="1">
            <a:off x="7099300" y="0"/>
            <a:ext cx="214313" cy="546100"/>
          </a:xfrm>
          <a:prstGeom prst="line">
            <a:avLst/>
          </a:prstGeom>
          <a:noFill/>
          <a:ln w="25400">
            <a:solidFill>
              <a:srgbClr val="A50021"/>
            </a:solidFill>
            <a:round/>
            <a:headEnd/>
            <a:tailEnd type="triangle" w="lg" len="lg"/>
          </a:ln>
          <a:effectLst/>
        </p:spPr>
        <p:txBody>
          <a:bodyPr/>
          <a:lstStyle/>
          <a:p>
            <a:endParaRPr lang="de-CH"/>
          </a:p>
        </p:txBody>
      </p:sp>
      <p:sp>
        <p:nvSpPr>
          <p:cNvPr id="459842" name="Text Box 66"/>
          <p:cNvSpPr txBox="1">
            <a:spLocks noChangeArrowheads="1"/>
          </p:cNvSpPr>
          <p:nvPr/>
        </p:nvSpPr>
        <p:spPr bwMode="auto">
          <a:xfrm>
            <a:off x="5762625" y="5702300"/>
            <a:ext cx="1379538" cy="3381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2001</a:t>
            </a:r>
          </a:p>
        </p:txBody>
      </p:sp>
      <p:sp>
        <p:nvSpPr>
          <p:cNvPr id="459843" name="Line 67"/>
          <p:cNvSpPr>
            <a:spLocks noChangeShapeType="1"/>
          </p:cNvSpPr>
          <p:nvPr/>
        </p:nvSpPr>
        <p:spPr bwMode="auto">
          <a:xfrm>
            <a:off x="6380163" y="5680075"/>
            <a:ext cx="0" cy="68263"/>
          </a:xfrm>
          <a:prstGeom prst="line">
            <a:avLst/>
          </a:prstGeom>
          <a:noFill/>
          <a:ln w="9525">
            <a:solidFill>
              <a:schemeClr val="tx1"/>
            </a:solidFill>
            <a:round/>
            <a:headEnd/>
            <a:tailEnd/>
          </a:ln>
          <a:effec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9827"/>
                                        </p:tgtEl>
                                        <p:attrNameLst>
                                          <p:attrName>style.visibility</p:attrName>
                                        </p:attrNameLst>
                                      </p:cBhvr>
                                      <p:to>
                                        <p:strVal val="visible"/>
                                      </p:to>
                                    </p:set>
                                    <p:animEffect transition="in" filter="wipe(left)">
                                      <p:cBhvr>
                                        <p:cTn id="7" dur="5000"/>
                                        <p:tgtEl>
                                          <p:spTgt spid="4598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5980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59806"/>
                                        </p:tgtEl>
                                        <p:attrNameLst>
                                          <p:attrName>style.visibility</p:attrName>
                                        </p:attrNameLst>
                                      </p:cBhvr>
                                      <p:to>
                                        <p:strVal val="visible"/>
                                      </p:to>
                                    </p:set>
                                  </p:childTnLst>
                                </p:cTn>
                              </p:par>
                              <p:par>
                                <p:cTn id="12" presetID="1" presetClass="entr" presetSubtype="0" fill="hold" grpId="0" nodeType="withEffect">
                                  <p:stCondLst>
                                    <p:cond delay="700"/>
                                  </p:stCondLst>
                                  <p:childTnLst>
                                    <p:set>
                                      <p:cBhvr>
                                        <p:cTn id="13" dur="1" fill="hold">
                                          <p:stCondLst>
                                            <p:cond delay="0"/>
                                          </p:stCondLst>
                                        </p:cTn>
                                        <p:tgtEl>
                                          <p:spTgt spid="459807"/>
                                        </p:tgtEl>
                                        <p:attrNameLst>
                                          <p:attrName>style.visibility</p:attrName>
                                        </p:attrNameLst>
                                      </p:cBhvr>
                                      <p:to>
                                        <p:strVal val="visible"/>
                                      </p:to>
                                    </p:set>
                                  </p:childTnLst>
                                </p:cTn>
                              </p:par>
                              <p:par>
                                <p:cTn id="14" presetID="1" presetClass="entr" presetSubtype="0" fill="hold" grpId="0" nodeType="withEffect">
                                  <p:stCondLst>
                                    <p:cond delay="700"/>
                                  </p:stCondLst>
                                  <p:childTnLst>
                                    <p:set>
                                      <p:cBhvr>
                                        <p:cTn id="15" dur="1" fill="hold">
                                          <p:stCondLst>
                                            <p:cond delay="0"/>
                                          </p:stCondLst>
                                        </p:cTn>
                                        <p:tgtEl>
                                          <p:spTgt spid="459813"/>
                                        </p:tgtEl>
                                        <p:attrNameLst>
                                          <p:attrName>style.visibility</p:attrName>
                                        </p:attrNameLst>
                                      </p:cBhvr>
                                      <p:to>
                                        <p:strVal val="visible"/>
                                      </p:to>
                                    </p:set>
                                  </p:childTnLst>
                                </p:cTn>
                              </p:par>
                              <p:par>
                                <p:cTn id="16" presetID="1" presetClass="entr" presetSubtype="0" fill="hold" grpId="0" nodeType="withEffect">
                                  <p:stCondLst>
                                    <p:cond delay="1400"/>
                                  </p:stCondLst>
                                  <p:childTnLst>
                                    <p:set>
                                      <p:cBhvr>
                                        <p:cTn id="17" dur="1" fill="hold">
                                          <p:stCondLst>
                                            <p:cond delay="0"/>
                                          </p:stCondLst>
                                        </p:cTn>
                                        <p:tgtEl>
                                          <p:spTgt spid="459808"/>
                                        </p:tgtEl>
                                        <p:attrNameLst>
                                          <p:attrName>style.visibility</p:attrName>
                                        </p:attrNameLst>
                                      </p:cBhvr>
                                      <p:to>
                                        <p:strVal val="visible"/>
                                      </p:to>
                                    </p:set>
                                  </p:childTnLst>
                                </p:cTn>
                              </p:par>
                              <p:par>
                                <p:cTn id="18" presetID="1" presetClass="entr" presetSubtype="0" fill="hold" grpId="0" nodeType="withEffect">
                                  <p:stCondLst>
                                    <p:cond delay="1400"/>
                                  </p:stCondLst>
                                  <p:childTnLst>
                                    <p:set>
                                      <p:cBhvr>
                                        <p:cTn id="19" dur="1" fill="hold">
                                          <p:stCondLst>
                                            <p:cond delay="0"/>
                                          </p:stCondLst>
                                        </p:cTn>
                                        <p:tgtEl>
                                          <p:spTgt spid="459814"/>
                                        </p:tgtEl>
                                        <p:attrNameLst>
                                          <p:attrName>style.visibility</p:attrName>
                                        </p:attrNameLst>
                                      </p:cBhvr>
                                      <p:to>
                                        <p:strVal val="visible"/>
                                      </p:to>
                                    </p:set>
                                  </p:childTnLst>
                                </p:cTn>
                              </p:par>
                              <p:par>
                                <p:cTn id="20" presetID="1" presetClass="entr" presetSubtype="0" fill="hold" grpId="0" nodeType="withEffect">
                                  <p:stCondLst>
                                    <p:cond delay="2100"/>
                                  </p:stCondLst>
                                  <p:childTnLst>
                                    <p:set>
                                      <p:cBhvr>
                                        <p:cTn id="21" dur="1" fill="hold">
                                          <p:stCondLst>
                                            <p:cond delay="0"/>
                                          </p:stCondLst>
                                        </p:cTn>
                                        <p:tgtEl>
                                          <p:spTgt spid="459809"/>
                                        </p:tgtEl>
                                        <p:attrNameLst>
                                          <p:attrName>style.visibility</p:attrName>
                                        </p:attrNameLst>
                                      </p:cBhvr>
                                      <p:to>
                                        <p:strVal val="visible"/>
                                      </p:to>
                                    </p:set>
                                  </p:childTnLst>
                                </p:cTn>
                              </p:par>
                              <p:par>
                                <p:cTn id="22" presetID="1" presetClass="entr" presetSubtype="0" fill="hold" grpId="0" nodeType="withEffect">
                                  <p:stCondLst>
                                    <p:cond delay="2100"/>
                                  </p:stCondLst>
                                  <p:childTnLst>
                                    <p:set>
                                      <p:cBhvr>
                                        <p:cTn id="23" dur="1" fill="hold">
                                          <p:stCondLst>
                                            <p:cond delay="0"/>
                                          </p:stCondLst>
                                        </p:cTn>
                                        <p:tgtEl>
                                          <p:spTgt spid="459815"/>
                                        </p:tgtEl>
                                        <p:attrNameLst>
                                          <p:attrName>style.visibility</p:attrName>
                                        </p:attrNameLst>
                                      </p:cBhvr>
                                      <p:to>
                                        <p:strVal val="visible"/>
                                      </p:to>
                                    </p:set>
                                  </p:childTnLst>
                                </p:cTn>
                              </p:par>
                              <p:par>
                                <p:cTn id="24" presetID="1" presetClass="entr" presetSubtype="0" fill="hold" grpId="0" nodeType="withEffect">
                                  <p:stCondLst>
                                    <p:cond delay="2800"/>
                                  </p:stCondLst>
                                  <p:childTnLst>
                                    <p:set>
                                      <p:cBhvr>
                                        <p:cTn id="25" dur="1" fill="hold">
                                          <p:stCondLst>
                                            <p:cond delay="0"/>
                                          </p:stCondLst>
                                        </p:cTn>
                                        <p:tgtEl>
                                          <p:spTgt spid="459810"/>
                                        </p:tgtEl>
                                        <p:attrNameLst>
                                          <p:attrName>style.visibility</p:attrName>
                                        </p:attrNameLst>
                                      </p:cBhvr>
                                      <p:to>
                                        <p:strVal val="visible"/>
                                      </p:to>
                                    </p:set>
                                  </p:childTnLst>
                                </p:cTn>
                              </p:par>
                              <p:par>
                                <p:cTn id="26" presetID="1" presetClass="entr" presetSubtype="0" fill="hold" grpId="0" nodeType="withEffect">
                                  <p:stCondLst>
                                    <p:cond delay="2800"/>
                                  </p:stCondLst>
                                  <p:childTnLst>
                                    <p:set>
                                      <p:cBhvr>
                                        <p:cTn id="27" dur="1" fill="hold">
                                          <p:stCondLst>
                                            <p:cond delay="0"/>
                                          </p:stCondLst>
                                        </p:cTn>
                                        <p:tgtEl>
                                          <p:spTgt spid="459816"/>
                                        </p:tgtEl>
                                        <p:attrNameLst>
                                          <p:attrName>style.visibility</p:attrName>
                                        </p:attrNameLst>
                                      </p:cBhvr>
                                      <p:to>
                                        <p:strVal val="visible"/>
                                      </p:to>
                                    </p:set>
                                  </p:childTnLst>
                                </p:cTn>
                              </p:par>
                              <p:par>
                                <p:cTn id="28" presetID="1" presetClass="entr" presetSubtype="0" fill="hold" grpId="0" nodeType="withEffect">
                                  <p:stCondLst>
                                    <p:cond delay="3500"/>
                                  </p:stCondLst>
                                  <p:childTnLst>
                                    <p:set>
                                      <p:cBhvr>
                                        <p:cTn id="29" dur="1" fill="hold">
                                          <p:stCondLst>
                                            <p:cond delay="0"/>
                                          </p:stCondLst>
                                        </p:cTn>
                                        <p:tgtEl>
                                          <p:spTgt spid="459826"/>
                                        </p:tgtEl>
                                        <p:attrNameLst>
                                          <p:attrName>style.visibility</p:attrName>
                                        </p:attrNameLst>
                                      </p:cBhvr>
                                      <p:to>
                                        <p:strVal val="visible"/>
                                      </p:to>
                                    </p:set>
                                  </p:childTnLst>
                                </p:cTn>
                              </p:par>
                              <p:par>
                                <p:cTn id="30" presetID="1" presetClass="entr" presetSubtype="0" fill="hold" grpId="0" nodeType="withEffect">
                                  <p:stCondLst>
                                    <p:cond delay="3500"/>
                                  </p:stCondLst>
                                  <p:childTnLst>
                                    <p:set>
                                      <p:cBhvr>
                                        <p:cTn id="31" dur="1" fill="hold">
                                          <p:stCondLst>
                                            <p:cond delay="0"/>
                                          </p:stCondLst>
                                        </p:cTn>
                                        <p:tgtEl>
                                          <p:spTgt spid="459817"/>
                                        </p:tgtEl>
                                        <p:attrNameLst>
                                          <p:attrName>style.visibility</p:attrName>
                                        </p:attrNameLst>
                                      </p:cBhvr>
                                      <p:to>
                                        <p:strVal val="visible"/>
                                      </p:to>
                                    </p:set>
                                  </p:childTnLst>
                                </p:cTn>
                              </p:par>
                              <p:par>
                                <p:cTn id="32" presetID="1" presetClass="entr" presetSubtype="0" fill="hold" grpId="0" nodeType="withEffect">
                                  <p:stCondLst>
                                    <p:cond delay="4700"/>
                                  </p:stCondLst>
                                  <p:childTnLst>
                                    <p:set>
                                      <p:cBhvr>
                                        <p:cTn id="33" dur="1" fill="hold">
                                          <p:stCondLst>
                                            <p:cond delay="0"/>
                                          </p:stCondLst>
                                        </p:cTn>
                                        <p:tgtEl>
                                          <p:spTgt spid="459835"/>
                                        </p:tgtEl>
                                        <p:attrNameLst>
                                          <p:attrName>style.visibility</p:attrName>
                                        </p:attrNameLst>
                                      </p:cBhvr>
                                      <p:to>
                                        <p:strVal val="visible"/>
                                      </p:to>
                                    </p:set>
                                  </p:childTnLst>
                                </p:cTn>
                              </p:par>
                              <p:par>
                                <p:cTn id="34" presetID="1" presetClass="entr" presetSubtype="0" fill="hold" grpId="0" nodeType="withEffect">
                                  <p:stCondLst>
                                    <p:cond delay="4700"/>
                                  </p:stCondLst>
                                  <p:childTnLst>
                                    <p:set>
                                      <p:cBhvr>
                                        <p:cTn id="35" dur="1" fill="hold">
                                          <p:stCondLst>
                                            <p:cond delay="0"/>
                                          </p:stCondLst>
                                        </p:cTn>
                                        <p:tgtEl>
                                          <p:spTgt spid="4598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978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978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598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97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9820"/>
                                        </p:tgtEl>
                                        <p:attrNameLst>
                                          <p:attrName>style.visibility</p:attrName>
                                        </p:attrNameLst>
                                      </p:cBhvr>
                                      <p:to>
                                        <p:strVal val="visible"/>
                                      </p:to>
                                    </p:set>
                                    <p:animEffect transition="in" filter="wipe(left)">
                                      <p:cBhvr>
                                        <p:cTn id="48" dur="1000"/>
                                        <p:tgtEl>
                                          <p:spTgt spid="459820"/>
                                        </p:tgtEl>
                                      </p:cBhvr>
                                    </p:animEffec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59819"/>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4598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59825"/>
                                        </p:tgtEl>
                                        <p:attrNameLst>
                                          <p:attrName>style.visibility</p:attrName>
                                        </p:attrNameLst>
                                      </p:cBhvr>
                                      <p:to>
                                        <p:strVal val="visible"/>
                                      </p:to>
                                    </p:set>
                                    <p:animEffect transition="in" filter="wipe(left)">
                                      <p:cBhvr>
                                        <p:cTn id="59" dur="1000"/>
                                        <p:tgtEl>
                                          <p:spTgt spid="459825"/>
                                        </p:tgtEl>
                                      </p:cBhvr>
                                    </p:animEffect>
                                  </p:childTnLst>
                                </p:cTn>
                              </p:par>
                              <p:par>
                                <p:cTn id="60" presetID="1" presetClass="entr" presetSubtype="0" fill="hold" grpId="0" nodeType="withEffect">
                                  <p:stCondLst>
                                    <p:cond delay="700"/>
                                  </p:stCondLst>
                                  <p:childTnLst>
                                    <p:set>
                                      <p:cBhvr>
                                        <p:cTn id="61" dur="1" fill="hold">
                                          <p:stCondLst>
                                            <p:cond delay="0"/>
                                          </p:stCondLst>
                                        </p:cTn>
                                        <p:tgtEl>
                                          <p:spTgt spid="459811"/>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459822"/>
                                        </p:tgtEl>
                                        <p:attrNameLst>
                                          <p:attrName>style.visibility</p:attrName>
                                        </p:attrNameLst>
                                      </p:cBhvr>
                                      <p:to>
                                        <p:strVal val="visible"/>
                                      </p:to>
                                    </p:set>
                                  </p:childTnLst>
                                </p:cTn>
                              </p:par>
                              <p:par>
                                <p:cTn id="64" presetID="1" presetClass="entr" presetSubtype="0" fill="hold" grpId="0" nodeType="withEffect">
                                  <p:stCondLst>
                                    <p:cond delay="1400"/>
                                  </p:stCondLst>
                                  <p:childTnLst>
                                    <p:set>
                                      <p:cBhvr>
                                        <p:cTn id="65" dur="1" fill="hold">
                                          <p:stCondLst>
                                            <p:cond delay="0"/>
                                          </p:stCondLst>
                                        </p:cTn>
                                        <p:tgtEl>
                                          <p:spTgt spid="459823"/>
                                        </p:tgtEl>
                                        <p:attrNameLst>
                                          <p:attrName>style.visibility</p:attrName>
                                        </p:attrNameLst>
                                      </p:cBhvr>
                                      <p:to>
                                        <p:strVal val="visible"/>
                                      </p:to>
                                    </p:set>
                                  </p:childTnLst>
                                </p:cTn>
                              </p:par>
                              <p:par>
                                <p:cTn id="66" presetID="1" presetClass="entr" presetSubtype="0" fill="hold" grpId="0" nodeType="withEffect">
                                  <p:stCondLst>
                                    <p:cond delay="1400"/>
                                  </p:stCondLst>
                                  <p:childTnLst>
                                    <p:set>
                                      <p:cBhvr>
                                        <p:cTn id="67" dur="1" fill="hold">
                                          <p:stCondLst>
                                            <p:cond delay="0"/>
                                          </p:stCondLst>
                                        </p:cTn>
                                        <p:tgtEl>
                                          <p:spTgt spid="45978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9836"/>
                                        </p:tgtEl>
                                        <p:attrNameLst>
                                          <p:attrName>style.visibility</p:attrName>
                                        </p:attrNameLst>
                                      </p:cBhvr>
                                      <p:to>
                                        <p:strVal val="visible"/>
                                      </p:to>
                                    </p:set>
                                    <p:animEffect transition="in" filter="wipe(left)">
                                      <p:cBhvr>
                                        <p:cTn id="72" dur="1000"/>
                                        <p:tgtEl>
                                          <p:spTgt spid="459836"/>
                                        </p:tgtEl>
                                      </p:cBhvr>
                                    </p:animEffec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45983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5983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59839"/>
                                        </p:tgtEl>
                                        <p:attrNameLst>
                                          <p:attrName>style.visibility</p:attrName>
                                        </p:attrNameLst>
                                      </p:cBhvr>
                                      <p:to>
                                        <p:strVal val="visible"/>
                                      </p:to>
                                    </p:set>
                                    <p:animEffect transition="in" filter="wipe(left)">
                                      <p:cBhvr>
                                        <p:cTn id="82" dur="1000"/>
                                        <p:tgtEl>
                                          <p:spTgt spid="459839"/>
                                        </p:tgtEl>
                                      </p:cBhvr>
                                    </p:animEffec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45984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59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p:bldP spid="459787" grpId="0"/>
      <p:bldP spid="459788" grpId="0"/>
      <p:bldP spid="459789" grpId="0" animBg="1"/>
      <p:bldP spid="459805" grpId="0" animBg="1"/>
      <p:bldP spid="459806" grpId="0"/>
      <p:bldP spid="459807" grpId="0"/>
      <p:bldP spid="459808" grpId="0"/>
      <p:bldP spid="459809" grpId="0"/>
      <p:bldP spid="459810" grpId="0"/>
      <p:bldP spid="459811" grpId="0"/>
      <p:bldP spid="459812" grpId="0"/>
      <p:bldP spid="459813" grpId="0" animBg="1"/>
      <p:bldP spid="459814" grpId="0" animBg="1"/>
      <p:bldP spid="459815" grpId="0" animBg="1"/>
      <p:bldP spid="459816" grpId="0" animBg="1"/>
      <p:bldP spid="459817" grpId="0" animBg="1"/>
      <p:bldP spid="459819" grpId="0" animBg="1"/>
      <p:bldP spid="459820" grpId="0" animBg="1"/>
      <p:bldP spid="459821" grpId="0" animBg="1"/>
      <p:bldP spid="459822" grpId="0" animBg="1"/>
      <p:bldP spid="459823" grpId="0" animBg="1"/>
      <p:bldP spid="459825" grpId="0" animBg="1"/>
      <p:bldP spid="459826" grpId="0"/>
      <p:bldP spid="459827" grpId="0" animBg="1"/>
      <p:bldP spid="459834" grpId="0" animBg="1"/>
      <p:bldP spid="459835" grpId="0"/>
      <p:bldP spid="459836" grpId="0" animBg="1"/>
      <p:bldP spid="459837" grpId="0"/>
      <p:bldP spid="459838" grpId="0" animBg="1"/>
      <p:bldP spid="459839" grpId="0" animBg="1"/>
      <p:bldP spid="459840" grpId="0"/>
      <p:bldP spid="4598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505297" y="1191126"/>
            <a:ext cx="7746074"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smtClean="0"/>
              <a:t>Praktischer Tipp</a:t>
            </a:r>
          </a:p>
          <a:p>
            <a:endParaRPr lang="de-CH" sz="4000" smtClean="0"/>
          </a:p>
          <a:p>
            <a:pPr algn="ctr"/>
            <a:r>
              <a:rPr lang="de-CH" sz="4000" smtClean="0">
                <a:solidFill>
                  <a:srgbClr val="993300"/>
                </a:solidFill>
              </a:rPr>
              <a:t>Lieber präzise, falsifizierbare</a:t>
            </a:r>
            <a:br>
              <a:rPr lang="de-CH" sz="4000" smtClean="0">
                <a:solidFill>
                  <a:srgbClr val="993300"/>
                </a:solidFill>
              </a:rPr>
            </a:br>
            <a:r>
              <a:rPr lang="de-CH" sz="4000" smtClean="0">
                <a:solidFill>
                  <a:srgbClr val="993300"/>
                </a:solidFill>
              </a:rPr>
              <a:t>Sprache als angenehme</a:t>
            </a:r>
            <a:br>
              <a:rPr lang="de-CH" sz="4000" smtClean="0">
                <a:solidFill>
                  <a:srgbClr val="993300"/>
                </a:solidFill>
              </a:rPr>
            </a:br>
            <a:r>
              <a:rPr lang="de-CH" sz="4000" smtClean="0">
                <a:solidFill>
                  <a:srgbClr val="993300"/>
                </a:solidFill>
              </a:rPr>
              <a:t>Allgemeinheiten</a:t>
            </a:r>
            <a:endParaRPr lang="de-CH" sz="4000">
              <a:solidFill>
                <a:srgbClr val="9933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title"/>
          </p:nvPr>
        </p:nvSpPr>
        <p:spPr/>
        <p:txBody>
          <a:bodyPr/>
          <a:lstStyle/>
          <a:p>
            <a:r>
              <a:rPr lang="de-CH" dirty="0" smtClean="0"/>
              <a:t>IEEE 830-1998</a:t>
            </a:r>
            <a:endParaRPr lang="de-CH" dirty="0"/>
          </a:p>
        </p:txBody>
      </p:sp>
      <p:sp>
        <p:nvSpPr>
          <p:cNvPr id="2156547" name="Rectangle 3"/>
          <p:cNvSpPr>
            <a:spLocks noGrp="1" noChangeArrowheads="1"/>
          </p:cNvSpPr>
          <p:nvPr>
            <p:ph type="body" idx="1"/>
          </p:nvPr>
        </p:nvSpPr>
        <p:spPr/>
        <p:txBody>
          <a:bodyPr/>
          <a:lstStyle/>
          <a:p>
            <a:pPr marL="0" indent="0"/>
            <a:r>
              <a:rPr lang="de-CH" dirty="0" smtClean="0"/>
              <a:t>”IEEE Recommended Practice </a:t>
            </a:r>
            <a:r>
              <a:rPr lang="de-CH" dirty="0" err="1" smtClean="0"/>
              <a:t>for</a:t>
            </a:r>
            <a:r>
              <a:rPr lang="de-CH" dirty="0" smtClean="0"/>
              <a:t> Software </a:t>
            </a:r>
            <a:r>
              <a:rPr lang="de-CH" dirty="0" err="1" smtClean="0"/>
              <a:t>Requirements</a:t>
            </a:r>
            <a:r>
              <a:rPr lang="de-CH" dirty="0" smtClean="0"/>
              <a:t> </a:t>
            </a:r>
            <a:r>
              <a:rPr lang="de-CH" dirty="0" err="1" smtClean="0"/>
              <a:t>Specifications</a:t>
            </a:r>
            <a:r>
              <a:rPr lang="de-CH" dirty="0" smtClean="0"/>
              <a:t>”</a:t>
            </a:r>
          </a:p>
          <a:p>
            <a:pPr marL="0" indent="0"/>
            <a:endParaRPr lang="de-CH" dirty="0" smtClean="0"/>
          </a:p>
          <a:p>
            <a:pPr marL="0" indent="0"/>
            <a:r>
              <a:rPr lang="de-CH" dirty="0" smtClean="0"/>
              <a:t>Zugestimmt am 25. Juni 1998 (Eine Revision eines früheren Standards)</a:t>
            </a:r>
          </a:p>
          <a:p>
            <a:pPr marL="0" indent="0"/>
            <a:endParaRPr lang="de-CH" dirty="0" smtClean="0"/>
          </a:p>
          <a:p>
            <a:pPr marL="0" indent="0"/>
            <a:r>
              <a:rPr lang="de-CH" dirty="0" smtClean="0"/>
              <a:t>Beschreibung des </a:t>
            </a:r>
            <a:r>
              <a:rPr lang="de-CH" dirty="0" smtClean="0">
                <a:solidFill>
                  <a:srgbClr val="993300"/>
                </a:solidFill>
              </a:rPr>
              <a:t>Inhalts</a:t>
            </a:r>
            <a:r>
              <a:rPr lang="de-CH" dirty="0" smtClean="0"/>
              <a:t> und der </a:t>
            </a:r>
            <a:r>
              <a:rPr lang="de-CH" dirty="0" smtClean="0">
                <a:solidFill>
                  <a:srgbClr val="993300"/>
                </a:solidFill>
              </a:rPr>
              <a:t>Qualitäten</a:t>
            </a:r>
            <a:r>
              <a:rPr lang="de-CH" dirty="0" smtClean="0"/>
              <a:t> einer guten Software-Anforderungsspezifikation (SRS)</a:t>
            </a:r>
          </a:p>
          <a:p>
            <a:pPr marL="0" indent="0"/>
            <a:endParaRPr lang="de-CH"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p:cNvSpPr>
            <a:spLocks noGrp="1" noChangeArrowheads="1"/>
          </p:cNvSpPr>
          <p:nvPr>
            <p:ph type="title"/>
          </p:nvPr>
        </p:nvSpPr>
        <p:spPr/>
        <p:txBody>
          <a:bodyPr/>
          <a:lstStyle/>
          <a:p>
            <a:r>
              <a:rPr lang="de-CH" dirty="0" smtClean="0"/>
              <a:t>IEEE Standard</a:t>
            </a:r>
            <a:endParaRPr lang="de-CH" dirty="0"/>
          </a:p>
        </p:txBody>
      </p:sp>
      <p:sp>
        <p:nvSpPr>
          <p:cNvPr id="2164739" name="Rectangle 3"/>
          <p:cNvSpPr>
            <a:spLocks noGrp="1" noChangeArrowheads="1"/>
          </p:cNvSpPr>
          <p:nvPr>
            <p:ph type="body" idx="1"/>
          </p:nvPr>
        </p:nvSpPr>
        <p:spPr/>
        <p:txBody>
          <a:bodyPr/>
          <a:lstStyle/>
          <a:p>
            <a:pPr marL="0" indent="0">
              <a:lnSpc>
                <a:spcPct val="90000"/>
              </a:lnSpc>
            </a:pPr>
            <a:r>
              <a:rPr lang="de-CH" smtClean="0"/>
              <a:t>Vorgeschlagene Struktur des Dokuments:</a:t>
            </a:r>
          </a:p>
          <a:p>
            <a:pPr marL="0" indent="0">
              <a:lnSpc>
                <a:spcPct val="90000"/>
              </a:lnSpc>
            </a:pPr>
            <a:endParaRPr lang="de-CH" sz="2000" smtClean="0"/>
          </a:p>
          <a:p>
            <a:pPr marL="820738" lvl="1">
              <a:lnSpc>
                <a:spcPct val="90000"/>
              </a:lnSpc>
              <a:buFont typeface="Wingdings" pitchFamily="2" charset="2"/>
              <a:buNone/>
            </a:pPr>
            <a:r>
              <a:rPr lang="de-CH" sz="2000" b="1" smtClean="0">
                <a:solidFill>
                  <a:schemeClr val="tx1"/>
                </a:solidFill>
              </a:rPr>
              <a:t>1. Introduction</a:t>
            </a:r>
          </a:p>
          <a:p>
            <a:pPr marL="1228725" lvl="2">
              <a:lnSpc>
                <a:spcPct val="90000"/>
              </a:lnSpc>
              <a:buFont typeface="Wingdings" pitchFamily="2" charset="2"/>
              <a:buNone/>
            </a:pPr>
            <a:r>
              <a:rPr lang="de-CH" sz="1800" smtClean="0">
                <a:solidFill>
                  <a:srgbClr val="A50021"/>
                </a:solidFill>
              </a:rPr>
              <a:t>1.1 Purpose</a:t>
            </a:r>
          </a:p>
          <a:p>
            <a:pPr marL="1228725" lvl="2">
              <a:lnSpc>
                <a:spcPct val="90000"/>
              </a:lnSpc>
              <a:buFont typeface="Wingdings" pitchFamily="2" charset="2"/>
              <a:buNone/>
            </a:pPr>
            <a:r>
              <a:rPr lang="de-CH" sz="1800" smtClean="0">
                <a:solidFill>
                  <a:srgbClr val="A50021"/>
                </a:solidFill>
              </a:rPr>
              <a:t>1.2 Scope</a:t>
            </a:r>
          </a:p>
          <a:p>
            <a:pPr marL="1228725" lvl="2">
              <a:lnSpc>
                <a:spcPct val="90000"/>
              </a:lnSpc>
              <a:buFont typeface="Wingdings" pitchFamily="2" charset="2"/>
              <a:buNone/>
            </a:pPr>
            <a:r>
              <a:rPr lang="de-CH" sz="1800" smtClean="0">
                <a:solidFill>
                  <a:srgbClr val="A50021"/>
                </a:solidFill>
              </a:rPr>
              <a:t>1.3 Definitions, acronyms, and abbreviations      </a:t>
            </a:r>
            <a:r>
              <a:rPr lang="de-CH" sz="1800" smtClean="0">
                <a:solidFill>
                  <a:srgbClr val="0000FF"/>
                </a:solidFill>
                <a:sym typeface="Wingdings" pitchFamily="2" charset="2"/>
              </a:rPr>
              <a:t> Glossar!</a:t>
            </a:r>
            <a:endParaRPr lang="de-CH" sz="1800" smtClean="0">
              <a:solidFill>
                <a:srgbClr val="0000FF"/>
              </a:solidFill>
            </a:endParaRPr>
          </a:p>
          <a:p>
            <a:pPr marL="1228725" lvl="2">
              <a:lnSpc>
                <a:spcPct val="90000"/>
              </a:lnSpc>
              <a:buFont typeface="Wingdings" pitchFamily="2" charset="2"/>
              <a:buNone/>
            </a:pPr>
            <a:r>
              <a:rPr lang="de-CH" sz="1800" smtClean="0">
                <a:solidFill>
                  <a:srgbClr val="A50021"/>
                </a:solidFill>
              </a:rPr>
              <a:t>1.4 References</a:t>
            </a:r>
          </a:p>
          <a:p>
            <a:pPr marL="1228725" lvl="2">
              <a:lnSpc>
                <a:spcPct val="90000"/>
              </a:lnSpc>
              <a:buFont typeface="Wingdings" pitchFamily="2" charset="2"/>
              <a:buNone/>
            </a:pPr>
            <a:r>
              <a:rPr lang="de-CH" sz="1800" smtClean="0">
                <a:solidFill>
                  <a:srgbClr val="A50021"/>
                </a:solidFill>
              </a:rPr>
              <a:t>1.5 Overview</a:t>
            </a:r>
          </a:p>
          <a:p>
            <a:pPr marL="820738" lvl="1">
              <a:lnSpc>
                <a:spcPct val="90000"/>
              </a:lnSpc>
              <a:buFont typeface="Wingdings" pitchFamily="2" charset="2"/>
              <a:buNone/>
            </a:pPr>
            <a:r>
              <a:rPr lang="de-CH" sz="2000" b="1" smtClean="0">
                <a:solidFill>
                  <a:schemeClr val="tx1"/>
                </a:solidFill>
              </a:rPr>
              <a:t>2. Overall description</a:t>
            </a:r>
          </a:p>
          <a:p>
            <a:pPr marL="1228725" lvl="2">
              <a:lnSpc>
                <a:spcPct val="90000"/>
              </a:lnSpc>
              <a:buFont typeface="Wingdings" pitchFamily="2" charset="2"/>
              <a:buNone/>
            </a:pPr>
            <a:r>
              <a:rPr lang="de-CH" sz="1800" smtClean="0">
                <a:solidFill>
                  <a:srgbClr val="A50021"/>
                </a:solidFill>
              </a:rPr>
              <a:t>2.1 Product perspective</a:t>
            </a:r>
          </a:p>
          <a:p>
            <a:pPr marL="1228725" lvl="2">
              <a:lnSpc>
                <a:spcPct val="90000"/>
              </a:lnSpc>
              <a:buFont typeface="Wingdings" pitchFamily="2" charset="2"/>
              <a:buNone/>
            </a:pPr>
            <a:r>
              <a:rPr lang="de-CH" sz="1800" smtClean="0">
                <a:solidFill>
                  <a:srgbClr val="A50021"/>
                </a:solidFill>
              </a:rPr>
              <a:t>2.2 Product functions</a:t>
            </a:r>
          </a:p>
          <a:p>
            <a:pPr marL="1228725" lvl="2">
              <a:lnSpc>
                <a:spcPct val="90000"/>
              </a:lnSpc>
              <a:buFont typeface="Wingdings" pitchFamily="2" charset="2"/>
              <a:buNone/>
            </a:pPr>
            <a:r>
              <a:rPr lang="de-CH" sz="1800" smtClean="0">
                <a:solidFill>
                  <a:srgbClr val="A50021"/>
                </a:solidFill>
              </a:rPr>
              <a:t>2.3 User characteristics</a:t>
            </a:r>
          </a:p>
          <a:p>
            <a:pPr marL="1228725" lvl="2">
              <a:lnSpc>
                <a:spcPct val="90000"/>
              </a:lnSpc>
              <a:buFont typeface="Wingdings" pitchFamily="2" charset="2"/>
              <a:buNone/>
            </a:pPr>
            <a:r>
              <a:rPr lang="de-CH" sz="1800" smtClean="0">
                <a:solidFill>
                  <a:srgbClr val="A50021"/>
                </a:solidFill>
              </a:rPr>
              <a:t>2.4 Constraints</a:t>
            </a:r>
          </a:p>
          <a:p>
            <a:pPr marL="1228725" lvl="2">
              <a:lnSpc>
                <a:spcPct val="90000"/>
              </a:lnSpc>
              <a:buFont typeface="Wingdings" pitchFamily="2" charset="2"/>
              <a:buNone/>
            </a:pPr>
            <a:r>
              <a:rPr lang="de-CH" sz="1800" smtClean="0">
                <a:solidFill>
                  <a:srgbClr val="A50021"/>
                </a:solidFill>
              </a:rPr>
              <a:t>2.5 Assumptions and dependencies</a:t>
            </a:r>
          </a:p>
          <a:p>
            <a:pPr marL="820738" lvl="1">
              <a:lnSpc>
                <a:spcPct val="90000"/>
              </a:lnSpc>
              <a:buFont typeface="Wingdings" pitchFamily="2" charset="2"/>
              <a:buNone/>
            </a:pPr>
            <a:r>
              <a:rPr lang="de-CH" sz="2000" b="1" smtClean="0">
                <a:solidFill>
                  <a:schemeClr val="tx1"/>
                </a:solidFill>
              </a:rPr>
              <a:t>3. Specific requirements</a:t>
            </a:r>
          </a:p>
          <a:p>
            <a:pPr marL="820738" lvl="1">
              <a:lnSpc>
                <a:spcPct val="90000"/>
              </a:lnSpc>
              <a:buFont typeface="Wingdings" pitchFamily="2" charset="2"/>
              <a:buNone/>
            </a:pPr>
            <a:r>
              <a:rPr lang="de-CH" sz="2000" b="1" smtClean="0">
                <a:solidFill>
                  <a:schemeClr val="tx1"/>
                </a:solidFill>
              </a:rPr>
              <a:t>Appendixes</a:t>
            </a:r>
          </a:p>
          <a:p>
            <a:pPr marL="820738" lvl="1">
              <a:lnSpc>
                <a:spcPct val="90000"/>
              </a:lnSpc>
              <a:buFont typeface="Wingdings" pitchFamily="2" charset="2"/>
              <a:buNone/>
            </a:pPr>
            <a:r>
              <a:rPr lang="de-CH" sz="2000" b="1" smtClean="0">
                <a:solidFill>
                  <a:schemeClr val="tx1"/>
                </a:solidFill>
              </a:rPr>
              <a:t>Index</a:t>
            </a:r>
            <a:endParaRPr lang="de-CH" sz="2000" b="1">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1114897" y="1234669"/>
            <a:ext cx="7086599"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dirty="0" smtClean="0"/>
              <a:t>Praktischer Tipp</a:t>
            </a:r>
          </a:p>
          <a:p>
            <a:pPr algn="ctr"/>
            <a:endParaRPr lang="de-CH" sz="4000" dirty="0" smtClean="0"/>
          </a:p>
          <a:p>
            <a:pPr algn="ctr"/>
            <a:r>
              <a:rPr lang="de-CH" sz="4000" dirty="0" smtClean="0">
                <a:solidFill>
                  <a:srgbClr val="993300"/>
                </a:solidFill>
              </a:rPr>
              <a:t>Benutzen </a:t>
            </a:r>
            <a:r>
              <a:rPr lang="de-CH" sz="4000" dirty="0" smtClean="0">
                <a:solidFill>
                  <a:srgbClr val="993300"/>
                </a:solidFill>
              </a:rPr>
              <a:t>Sie </a:t>
            </a:r>
            <a:r>
              <a:rPr lang="de-CH" sz="4000" dirty="0" smtClean="0">
                <a:solidFill>
                  <a:srgbClr val="993300"/>
                </a:solidFill>
              </a:rPr>
              <a:t>die</a:t>
            </a:r>
            <a:br>
              <a:rPr lang="de-CH" sz="4000" dirty="0" smtClean="0">
                <a:solidFill>
                  <a:srgbClr val="993300"/>
                </a:solidFill>
              </a:rPr>
            </a:br>
            <a:r>
              <a:rPr lang="de-CH" sz="4000" dirty="0" smtClean="0">
                <a:solidFill>
                  <a:srgbClr val="993300"/>
                </a:solidFill>
              </a:rPr>
              <a:t> vorgeschlagene </a:t>
            </a:r>
            <a:br>
              <a:rPr lang="de-CH" sz="4000" dirty="0" smtClean="0">
                <a:solidFill>
                  <a:srgbClr val="993300"/>
                </a:solidFill>
              </a:rPr>
            </a:br>
            <a:r>
              <a:rPr lang="de-CH" sz="4000" dirty="0" smtClean="0">
                <a:solidFill>
                  <a:srgbClr val="993300"/>
                </a:solidFill>
              </a:rPr>
              <a:t>IEEE-Struktur.</a:t>
            </a:r>
            <a:endParaRPr lang="de-CH" sz="4000" dirty="0">
              <a:solidFill>
                <a:srgbClr val="9933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1114897" y="1234669"/>
            <a:ext cx="7086599"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dirty="0" smtClean="0"/>
              <a:t>Praktischer Tipp</a:t>
            </a:r>
          </a:p>
          <a:p>
            <a:pPr algn="ctr"/>
            <a:endParaRPr lang="de-CH" sz="4000" dirty="0" smtClean="0"/>
          </a:p>
          <a:p>
            <a:pPr algn="ctr"/>
            <a:r>
              <a:rPr lang="de-CH" sz="4000" dirty="0" smtClean="0"/>
              <a:t>	</a:t>
            </a:r>
            <a:r>
              <a:rPr lang="de-CH" sz="4000" dirty="0" smtClean="0">
                <a:solidFill>
                  <a:srgbClr val="993300"/>
                </a:solidFill>
              </a:rPr>
              <a:t>Schreiben </a:t>
            </a:r>
            <a:r>
              <a:rPr lang="de-CH" sz="4000" dirty="0" smtClean="0">
                <a:solidFill>
                  <a:srgbClr val="993300"/>
                </a:solidFill>
              </a:rPr>
              <a:t>Sie </a:t>
            </a:r>
            <a:r>
              <a:rPr lang="de-CH" sz="4000" dirty="0">
                <a:solidFill>
                  <a:srgbClr val="993300"/>
                </a:solidFill>
              </a:rPr>
              <a:t>ein </a:t>
            </a:r>
            <a:r>
              <a:rPr lang="de-CH" sz="4000" dirty="0" smtClean="0">
                <a:solidFill>
                  <a:srgbClr val="993300"/>
                </a:solidFill>
              </a:rPr>
              <a:t>Glossar.</a:t>
            </a:r>
            <a:endParaRPr lang="de-CH" sz="4000" dirty="0">
              <a:solidFill>
                <a:srgbClr val="993300"/>
              </a:solidFill>
            </a:endParaRPr>
          </a:p>
        </p:txBody>
      </p:sp>
    </p:spTree>
    <p:extLst>
      <p:ext uri="{BB962C8B-B14F-4D97-AF65-F5344CB8AC3E}">
        <p14:creationId xmlns:p14="http://schemas.microsoft.com/office/powerpoint/2010/main" val="1101362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p:txBody>
          <a:bodyPr/>
          <a:lstStyle/>
          <a:p>
            <a:r>
              <a:rPr lang="de-CH" noProof="0" dirty="0" smtClean="0"/>
              <a:t>Ein paar Rezepte für gute Anforderungen</a:t>
            </a:r>
            <a:endParaRPr lang="de-CH" noProof="0" dirty="0"/>
          </a:p>
        </p:txBody>
      </p:sp>
      <p:sp>
        <p:nvSpPr>
          <p:cNvPr id="2226179" name="Rectangle 3"/>
          <p:cNvSpPr>
            <a:spLocks noGrp="1" noChangeArrowheads="1"/>
          </p:cNvSpPr>
          <p:nvPr>
            <p:ph type="body" idx="1"/>
          </p:nvPr>
        </p:nvSpPr>
        <p:spPr/>
        <p:txBody>
          <a:bodyPr/>
          <a:lstStyle/>
          <a:p>
            <a:r>
              <a:rPr lang="de-CH" noProof="0" dirty="0" smtClean="0"/>
              <a:t>Management-Aspekte:</a:t>
            </a:r>
          </a:p>
          <a:p>
            <a:pPr lvl="1"/>
            <a:r>
              <a:rPr lang="de-CH" noProof="0" dirty="0" smtClean="0"/>
              <a:t>Alle Akteure einbinden</a:t>
            </a:r>
          </a:p>
          <a:p>
            <a:pPr lvl="1"/>
            <a:r>
              <a:rPr lang="de-CH" dirty="0" smtClean="0"/>
              <a:t>Vorgehensweise für kontrollierte Änderungen entwerfen</a:t>
            </a:r>
            <a:endParaRPr lang="de-CH" noProof="0" dirty="0" smtClean="0"/>
          </a:p>
          <a:p>
            <a:pPr lvl="1"/>
            <a:r>
              <a:rPr lang="de-CH" noProof="0" dirty="0" smtClean="0"/>
              <a:t>Mechanismen für die </a:t>
            </a:r>
            <a:r>
              <a:rPr lang="de-CH" dirty="0" smtClean="0"/>
              <a:t>Rückverfolgbarkeit etablieren</a:t>
            </a:r>
            <a:endParaRPr lang="de-CH" noProof="0" dirty="0" smtClean="0"/>
          </a:p>
          <a:p>
            <a:pPr lvl="1"/>
            <a:r>
              <a:rPr lang="de-CH" noProof="0" dirty="0" smtClean="0"/>
              <a:t>Behandeln sie das Anforderungsdokument als wertvolles Kapital eines jeden Projekts; </a:t>
            </a:r>
            <a:r>
              <a:rPr lang="de-CH" dirty="0" smtClean="0"/>
              <a:t>Fokus auf Klarheit, Präzision, Vollständigkeit</a:t>
            </a:r>
            <a:endParaRPr lang="de-CH" noProof="0" dirty="0" smtClean="0"/>
          </a:p>
          <a:p>
            <a:endParaRPr lang="de-CH" noProof="0" dirty="0" smtClean="0"/>
          </a:p>
          <a:p>
            <a:r>
              <a:rPr lang="de-CH" dirty="0" smtClean="0"/>
              <a:t>Technische Aspekte: Wie Präzision erlangen?</a:t>
            </a:r>
            <a:endParaRPr lang="de-CH" noProof="0" dirty="0" smtClean="0"/>
          </a:p>
          <a:p>
            <a:pPr lvl="1"/>
            <a:r>
              <a:rPr lang="de-CH" noProof="0" dirty="0" smtClean="0"/>
              <a:t>Formale Methoden?</a:t>
            </a:r>
          </a:p>
          <a:p>
            <a:pPr lvl="1"/>
            <a:r>
              <a:rPr lang="de-CH" noProof="0" dirty="0" smtClean="0"/>
              <a:t>Design </a:t>
            </a:r>
            <a:r>
              <a:rPr lang="de-CH" noProof="0" dirty="0" err="1" smtClean="0"/>
              <a:t>by</a:t>
            </a:r>
            <a:r>
              <a:rPr lang="de-CH" noProof="0" dirty="0" smtClean="0"/>
              <a:t> </a:t>
            </a:r>
            <a:r>
              <a:rPr lang="de-CH" noProof="0" dirty="0" err="1" smtClean="0"/>
              <a:t>Contract</a:t>
            </a:r>
            <a:endParaRPr lang="de-CH" noProof="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de-CH" dirty="0" smtClean="0"/>
              <a:t>Validierung &amp; Verifikation</a:t>
            </a:r>
            <a:endParaRPr lang="de-CH" dirty="0"/>
          </a:p>
        </p:txBody>
      </p:sp>
      <p:sp>
        <p:nvSpPr>
          <p:cNvPr id="278531" name="Rectangle 3"/>
          <p:cNvSpPr>
            <a:spLocks noGrp="1" noChangeArrowheads="1"/>
          </p:cNvSpPr>
          <p:nvPr>
            <p:ph type="body" idx="1"/>
          </p:nvPr>
        </p:nvSpPr>
        <p:spPr/>
        <p:txBody>
          <a:bodyPr/>
          <a:lstStyle/>
          <a:p>
            <a:pPr defTabSz="630238">
              <a:lnSpc>
                <a:spcPct val="90000"/>
              </a:lnSpc>
            </a:pPr>
            <a:r>
              <a:rPr lang="de-CH" dirty="0" smtClean="0">
                <a:solidFill>
                  <a:srgbClr val="990000"/>
                </a:solidFill>
              </a:rPr>
              <a:t>Verifikation</a:t>
            </a:r>
            <a:r>
              <a:rPr lang="de-CH" dirty="0" smtClean="0"/>
              <a:t>: überprüft interne Konsistenz</a:t>
            </a:r>
          </a:p>
          <a:p>
            <a:pPr defTabSz="630238">
              <a:lnSpc>
                <a:spcPct val="90000"/>
              </a:lnSpc>
            </a:pPr>
            <a:endParaRPr lang="de-CH" sz="1000" dirty="0" smtClean="0"/>
          </a:p>
          <a:p>
            <a:pPr defTabSz="630238">
              <a:lnSpc>
                <a:spcPct val="90000"/>
              </a:lnSpc>
            </a:pPr>
            <a:r>
              <a:rPr lang="de-CH" dirty="0" smtClean="0"/>
              <a:t>	Beispiele: Überprüfung der Typen; </a:t>
            </a:r>
            <a:r>
              <a:rPr lang="de-CH" dirty="0"/>
              <a:t>Ü</a:t>
            </a:r>
            <a:r>
              <a:rPr lang="de-CH" dirty="0" smtClean="0"/>
              <a:t>berprüfung, dass </a:t>
            </a:r>
            <a:br>
              <a:rPr lang="de-CH" dirty="0" smtClean="0"/>
            </a:br>
            <a:r>
              <a:rPr lang="de-CH" dirty="0" smtClean="0"/>
              <a:t>	die Ausführung keinen Crash verursacht</a:t>
            </a:r>
          </a:p>
          <a:p>
            <a:pPr defTabSz="630238">
              <a:lnSpc>
                <a:spcPct val="90000"/>
              </a:lnSpc>
            </a:pPr>
            <a:endParaRPr lang="de-CH" sz="1200" dirty="0" smtClean="0"/>
          </a:p>
          <a:p>
            <a:pPr defTabSz="630238">
              <a:lnSpc>
                <a:spcPct val="90000"/>
              </a:lnSpc>
            </a:pPr>
            <a:r>
              <a:rPr lang="de-CH" dirty="0" smtClean="0"/>
              <a:t>	</a:t>
            </a:r>
            <a:r>
              <a:rPr lang="de-CH" i="1" dirty="0" smtClean="0">
                <a:solidFill>
                  <a:srgbClr val="0000FF"/>
                </a:solidFill>
              </a:rPr>
              <a:t>“Überprüfen, dass wir das </a:t>
            </a:r>
            <a:r>
              <a:rPr lang="de-CH" i="1" dirty="0" smtClean="0">
                <a:solidFill>
                  <a:srgbClr val="990000"/>
                </a:solidFill>
              </a:rPr>
              <a:t>System richtig </a:t>
            </a:r>
          </a:p>
          <a:p>
            <a:pPr defTabSz="630238">
              <a:lnSpc>
                <a:spcPct val="90000"/>
              </a:lnSpc>
            </a:pPr>
            <a:r>
              <a:rPr lang="de-CH" i="1" dirty="0">
                <a:solidFill>
                  <a:srgbClr val="990000"/>
                </a:solidFill>
              </a:rPr>
              <a:t>	</a:t>
            </a:r>
            <a:r>
              <a:rPr lang="de-CH" i="1" dirty="0" smtClean="0">
                <a:solidFill>
                  <a:srgbClr val="3333FF"/>
                </a:solidFill>
              </a:rPr>
              <a:t>entwickelt</a:t>
            </a:r>
            <a:r>
              <a:rPr lang="de-CH" i="1" dirty="0" smtClean="0">
                <a:solidFill>
                  <a:srgbClr val="0000FF"/>
                </a:solidFill>
              </a:rPr>
              <a:t> haben”</a:t>
            </a:r>
            <a:r>
              <a:rPr lang="de-CH" dirty="0" smtClean="0"/>
              <a:t>                  (alle Regeln eingehalten)</a:t>
            </a:r>
          </a:p>
          <a:p>
            <a:pPr defTabSz="630238">
              <a:lnSpc>
                <a:spcPct val="90000"/>
              </a:lnSpc>
            </a:pPr>
            <a:endParaRPr lang="de-CH" sz="1800" dirty="0" smtClean="0"/>
          </a:p>
          <a:p>
            <a:pPr defTabSz="630238">
              <a:lnSpc>
                <a:spcPct val="90000"/>
              </a:lnSpc>
            </a:pPr>
            <a:r>
              <a:rPr lang="de-CH" dirty="0" smtClean="0">
                <a:solidFill>
                  <a:srgbClr val="A50021"/>
                </a:solidFill>
              </a:rPr>
              <a:t>Validierung</a:t>
            </a:r>
            <a:r>
              <a:rPr lang="de-CH" dirty="0" smtClean="0"/>
              <a:t>: Überprüfung bezüglich einer Beschreibung auf 	einer höheren Ebene</a:t>
            </a:r>
          </a:p>
          <a:p>
            <a:pPr defTabSz="630238">
              <a:lnSpc>
                <a:spcPct val="90000"/>
              </a:lnSpc>
            </a:pPr>
            <a:endParaRPr lang="de-CH" sz="1000" dirty="0" smtClean="0"/>
          </a:p>
          <a:p>
            <a:pPr defTabSz="630238">
              <a:lnSpc>
                <a:spcPct val="90000"/>
              </a:lnSpc>
            </a:pPr>
            <a:r>
              <a:rPr lang="de-CH" dirty="0" smtClean="0"/>
              <a:t>	Beispiel: Validierung eines Programmes gegen seine	Spezifikation</a:t>
            </a:r>
          </a:p>
          <a:p>
            <a:pPr defTabSz="630238">
              <a:lnSpc>
                <a:spcPct val="90000"/>
              </a:lnSpc>
            </a:pPr>
            <a:endParaRPr lang="de-CH" sz="1200" i="1" dirty="0" smtClean="0">
              <a:solidFill>
                <a:srgbClr val="0000FF"/>
              </a:solidFill>
            </a:endParaRPr>
          </a:p>
          <a:p>
            <a:pPr defTabSz="630238">
              <a:lnSpc>
                <a:spcPct val="90000"/>
              </a:lnSpc>
            </a:pPr>
            <a:r>
              <a:rPr lang="de-CH" i="1" dirty="0" smtClean="0">
                <a:solidFill>
                  <a:srgbClr val="0000FF"/>
                </a:solidFill>
              </a:rPr>
              <a:t>	“Überprüfen, dass wir das </a:t>
            </a:r>
            <a:r>
              <a:rPr lang="de-CH" i="1" dirty="0" smtClean="0">
                <a:solidFill>
                  <a:srgbClr val="990000"/>
                </a:solidFill>
              </a:rPr>
              <a:t>richtige System </a:t>
            </a:r>
          </a:p>
          <a:p>
            <a:pPr defTabSz="630238">
              <a:lnSpc>
                <a:spcPct val="90000"/>
              </a:lnSpc>
            </a:pPr>
            <a:r>
              <a:rPr lang="de-CH" i="1" dirty="0">
                <a:solidFill>
                  <a:srgbClr val="990000"/>
                </a:solidFill>
              </a:rPr>
              <a:t>	</a:t>
            </a:r>
            <a:r>
              <a:rPr lang="de-CH" i="1" dirty="0" smtClean="0">
                <a:solidFill>
                  <a:srgbClr val="3333FF"/>
                </a:solidFill>
              </a:rPr>
              <a:t>entwickelt</a:t>
            </a:r>
            <a:r>
              <a:rPr lang="de-CH" i="1" dirty="0" smtClean="0">
                <a:solidFill>
                  <a:srgbClr val="0000FF"/>
                </a:solidFill>
              </a:rPr>
              <a:t> haben“</a:t>
            </a:r>
            <a:r>
              <a:rPr lang="de-CH" dirty="0" smtClean="0"/>
              <a:t/>
            </a:r>
            <a:br>
              <a:rPr lang="de-CH" dirty="0" smtClean="0"/>
            </a:br>
            <a:endParaRPr lang="de-CH" sz="1200" dirty="0" smtClean="0"/>
          </a:p>
          <a:p>
            <a:pPr defTabSz="630238">
              <a:lnSpc>
                <a:spcPct val="90000"/>
              </a:lnSpc>
            </a:pPr>
            <a:r>
              <a:rPr lang="de-CH" dirty="0" smtClean="0"/>
              <a:t>		                  (Bedürfnisse der Benutzer befriedigt)</a:t>
            </a:r>
            <a:endParaRPr lang="de-CH"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de-CH" dirty="0" smtClean="0"/>
              <a:t>Modelle des Lebenszyklus’ von Software</a:t>
            </a:r>
            <a:endParaRPr lang="de-CH" dirty="0"/>
          </a:p>
        </p:txBody>
      </p:sp>
      <p:sp>
        <p:nvSpPr>
          <p:cNvPr id="283651" name="Rectangle 3"/>
          <p:cNvSpPr>
            <a:spLocks noGrp="1" noChangeArrowheads="1"/>
          </p:cNvSpPr>
          <p:nvPr>
            <p:ph type="body" idx="1"/>
          </p:nvPr>
        </p:nvSpPr>
        <p:spPr/>
        <p:txBody>
          <a:bodyPr/>
          <a:lstStyle/>
          <a:p>
            <a:r>
              <a:rPr lang="de-CH" dirty="0" smtClean="0"/>
              <a:t>Beschreiben eine allgemeine Aufteilung der Softwarekonstruktion in Aufgaben und die Reihenfolge dieser Aufgaben.</a:t>
            </a:r>
          </a:p>
          <a:p>
            <a:endParaRPr lang="de-CH" dirty="0" smtClean="0"/>
          </a:p>
          <a:p>
            <a:r>
              <a:rPr lang="de-CH" dirty="0" smtClean="0"/>
              <a:t>Sie sind Modelle auf zwei Arten:</a:t>
            </a:r>
          </a:p>
          <a:p>
            <a:pPr lvl="1"/>
            <a:r>
              <a:rPr lang="de-CH" dirty="0" smtClean="0"/>
              <a:t>Bilden eine abstrahierte Version der Realität</a:t>
            </a:r>
          </a:p>
          <a:p>
            <a:pPr lvl="1"/>
            <a:endParaRPr lang="de-CH" dirty="0" smtClean="0"/>
          </a:p>
          <a:p>
            <a:pPr lvl="1"/>
            <a:r>
              <a:rPr lang="de-CH" dirty="0" smtClean="0"/>
              <a:t>Beschreibung eines idealen Systems, in der Praxis nicht immer eingehalten.</a:t>
            </a:r>
          </a:p>
          <a:p>
            <a:endParaRPr lang="de-CH"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de-CH" smtClean="0"/>
              <a:t>Das Wasserfall-Modell</a:t>
            </a:r>
            <a:endParaRPr lang="de-CH"/>
          </a:p>
        </p:txBody>
      </p:sp>
      <p:sp>
        <p:nvSpPr>
          <p:cNvPr id="512003" name="AutoShape 3"/>
          <p:cNvSpPr>
            <a:spLocks noChangeArrowheads="1"/>
          </p:cNvSpPr>
          <p:nvPr/>
        </p:nvSpPr>
        <p:spPr bwMode="auto">
          <a:xfrm>
            <a:off x="4572001" y="1084263"/>
            <a:ext cx="113188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4" name="Text Box 4"/>
          <p:cNvSpPr txBox="1">
            <a:spLocks noChangeArrowheads="1"/>
          </p:cNvSpPr>
          <p:nvPr/>
        </p:nvSpPr>
        <p:spPr bwMode="auto">
          <a:xfrm>
            <a:off x="4717369" y="1095375"/>
            <a:ext cx="975858"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Machbarkeit-studie</a:t>
            </a:r>
            <a:endParaRPr lang="de-CH" sz="1200">
              <a:solidFill>
                <a:schemeClr val="bg1"/>
              </a:solidFill>
              <a:latin typeface="+mn-lt"/>
            </a:endParaRPr>
          </a:p>
        </p:txBody>
      </p:sp>
      <p:grpSp>
        <p:nvGrpSpPr>
          <p:cNvPr id="2" name="Group 5"/>
          <p:cNvGrpSpPr>
            <a:grpSpLocks/>
          </p:cNvGrpSpPr>
          <p:nvPr/>
        </p:nvGrpSpPr>
        <p:grpSpPr bwMode="auto">
          <a:xfrm>
            <a:off x="4835525" y="1238250"/>
            <a:ext cx="1246188" cy="838200"/>
            <a:chOff x="3046" y="780"/>
            <a:chExt cx="785" cy="528"/>
          </a:xfrm>
        </p:grpSpPr>
        <p:sp>
          <p:nvSpPr>
            <p:cNvPr id="512006"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3" name="Group 7"/>
            <p:cNvGrpSpPr>
              <a:grpSpLocks/>
            </p:cNvGrpSpPr>
            <p:nvPr/>
          </p:nvGrpSpPr>
          <p:grpSpPr bwMode="auto">
            <a:xfrm>
              <a:off x="3189" y="780"/>
              <a:ext cx="642" cy="528"/>
              <a:chOff x="3189" y="780"/>
              <a:chExt cx="642" cy="528"/>
            </a:xfrm>
          </p:grpSpPr>
          <p:sp>
            <p:nvSpPr>
              <p:cNvPr id="512008"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9"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512010"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4" name="Group 11"/>
          <p:cNvGrpSpPr>
            <a:grpSpLocks/>
          </p:cNvGrpSpPr>
          <p:nvPr/>
        </p:nvGrpSpPr>
        <p:grpSpPr bwMode="auto">
          <a:xfrm>
            <a:off x="5213350" y="1925638"/>
            <a:ext cx="1246188" cy="763587"/>
            <a:chOff x="3284" y="1213"/>
            <a:chExt cx="785" cy="481"/>
          </a:xfrm>
        </p:grpSpPr>
        <p:sp>
          <p:nvSpPr>
            <p:cNvPr id="512012"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3"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512014"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15"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5" name="Group 16"/>
          <p:cNvGrpSpPr>
            <a:grpSpLocks/>
          </p:cNvGrpSpPr>
          <p:nvPr/>
        </p:nvGrpSpPr>
        <p:grpSpPr bwMode="auto">
          <a:xfrm>
            <a:off x="5627688" y="2613025"/>
            <a:ext cx="1284287" cy="765175"/>
            <a:chOff x="3545" y="1646"/>
            <a:chExt cx="809" cy="482"/>
          </a:xfrm>
        </p:grpSpPr>
        <p:sp>
          <p:nvSpPr>
            <p:cNvPr id="512017"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8"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512019"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0"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 name="Group 21"/>
          <p:cNvGrpSpPr>
            <a:grpSpLocks/>
          </p:cNvGrpSpPr>
          <p:nvPr/>
        </p:nvGrpSpPr>
        <p:grpSpPr bwMode="auto">
          <a:xfrm>
            <a:off x="6081711" y="3303588"/>
            <a:ext cx="1320799" cy="838200"/>
            <a:chOff x="3831" y="2081"/>
            <a:chExt cx="832" cy="528"/>
          </a:xfrm>
        </p:grpSpPr>
        <p:sp>
          <p:nvSpPr>
            <p:cNvPr id="512022"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3"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4"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512025"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 name="Group 26"/>
          <p:cNvGrpSpPr>
            <a:grpSpLocks/>
          </p:cNvGrpSpPr>
          <p:nvPr/>
        </p:nvGrpSpPr>
        <p:grpSpPr bwMode="auto">
          <a:xfrm>
            <a:off x="6572250" y="3990975"/>
            <a:ext cx="1398588" cy="838200"/>
            <a:chOff x="4140" y="2514"/>
            <a:chExt cx="881" cy="528"/>
          </a:xfrm>
        </p:grpSpPr>
        <p:sp>
          <p:nvSpPr>
            <p:cNvPr id="512027"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8"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512029"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0"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8" name="Group 31"/>
          <p:cNvGrpSpPr>
            <a:grpSpLocks/>
          </p:cNvGrpSpPr>
          <p:nvPr/>
        </p:nvGrpSpPr>
        <p:grpSpPr bwMode="auto">
          <a:xfrm>
            <a:off x="6988175" y="4678363"/>
            <a:ext cx="1319213" cy="841375"/>
            <a:chOff x="4402" y="2947"/>
            <a:chExt cx="831" cy="530"/>
          </a:xfrm>
        </p:grpSpPr>
        <p:sp>
          <p:nvSpPr>
            <p:cNvPr id="512032"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3"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512034"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5"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 name="Group 36"/>
          <p:cNvGrpSpPr>
            <a:grpSpLocks/>
          </p:cNvGrpSpPr>
          <p:nvPr/>
        </p:nvGrpSpPr>
        <p:grpSpPr bwMode="auto">
          <a:xfrm>
            <a:off x="7440628" y="5327650"/>
            <a:ext cx="1395415" cy="806450"/>
            <a:chOff x="4687" y="3356"/>
            <a:chExt cx="879" cy="508"/>
          </a:xfrm>
        </p:grpSpPr>
        <p:sp>
          <p:nvSpPr>
            <p:cNvPr id="512037"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8" name="Text Box 38"/>
            <p:cNvSpPr txBox="1">
              <a:spLocks noChangeArrowheads="1"/>
            </p:cNvSpPr>
            <p:nvPr/>
          </p:nvSpPr>
          <p:spPr bwMode="auto">
            <a:xfrm>
              <a:off x="4810" y="3676"/>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dirty="0" smtClean="0">
                  <a:solidFill>
                    <a:schemeClr val="bg1"/>
                  </a:solidFill>
                  <a:latin typeface="+mn-lt"/>
                </a:rPr>
                <a:t>Distribution</a:t>
              </a:r>
              <a:endParaRPr lang="de-CH" sz="1200" dirty="0">
                <a:solidFill>
                  <a:schemeClr val="bg1"/>
                </a:solidFill>
                <a:latin typeface="+mn-lt"/>
              </a:endParaRPr>
            </a:p>
          </p:txBody>
        </p:sp>
        <p:sp>
          <p:nvSpPr>
            <p:cNvPr id="512039"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40"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8775" y="1046163"/>
            <a:ext cx="8124825" cy="4337050"/>
            <a:chOff x="321" y="659"/>
            <a:chExt cx="4762" cy="2441"/>
          </a:xfrm>
        </p:grpSpPr>
        <p:sp>
          <p:nvSpPr>
            <p:cNvPr id="514051" name="Line 3"/>
            <p:cNvSpPr>
              <a:spLocks noChangeShapeType="1"/>
            </p:cNvSpPr>
            <p:nvPr/>
          </p:nvSpPr>
          <p:spPr bwMode="auto">
            <a:xfrm>
              <a:off x="321" y="665"/>
              <a:ext cx="2375" cy="2435"/>
            </a:xfrm>
            <a:prstGeom prst="line">
              <a:avLst/>
            </a:prstGeom>
            <a:noFill/>
            <a:ln w="57150">
              <a:solidFill>
                <a:srgbClr val="993300"/>
              </a:solidFill>
              <a:round/>
              <a:headEnd/>
              <a:tailEnd/>
            </a:ln>
            <a:effectLst/>
          </p:spPr>
          <p:txBody>
            <a:bodyPr/>
            <a:lstStyle/>
            <a:p>
              <a:endParaRPr lang="de-CH">
                <a:latin typeface="+mn-lt"/>
              </a:endParaRPr>
            </a:p>
          </p:txBody>
        </p:sp>
        <p:sp>
          <p:nvSpPr>
            <p:cNvPr id="514052" name="Line 4"/>
            <p:cNvSpPr>
              <a:spLocks noChangeShapeType="1"/>
            </p:cNvSpPr>
            <p:nvPr/>
          </p:nvSpPr>
          <p:spPr bwMode="auto">
            <a:xfrm flipV="1">
              <a:off x="2708" y="659"/>
              <a:ext cx="2375" cy="2435"/>
            </a:xfrm>
            <a:prstGeom prst="line">
              <a:avLst/>
            </a:prstGeom>
            <a:noFill/>
            <a:ln w="57150">
              <a:solidFill>
                <a:srgbClr val="993300"/>
              </a:solidFill>
              <a:round/>
              <a:headEnd/>
              <a:tailEnd type="stealth" w="med" len="med"/>
            </a:ln>
            <a:effectLst/>
          </p:spPr>
          <p:txBody>
            <a:bodyPr/>
            <a:lstStyle/>
            <a:p>
              <a:endParaRPr lang="de-CH">
                <a:latin typeface="+mn-lt"/>
              </a:endParaRPr>
            </a:p>
          </p:txBody>
        </p:sp>
      </p:grpSp>
      <p:sp>
        <p:nvSpPr>
          <p:cNvPr id="514053" name="Rectangle 5"/>
          <p:cNvSpPr>
            <a:spLocks noGrp="1" noChangeArrowheads="1"/>
          </p:cNvSpPr>
          <p:nvPr>
            <p:ph type="title"/>
          </p:nvPr>
        </p:nvSpPr>
        <p:spPr>
          <a:xfrm>
            <a:off x="248400" y="115888"/>
            <a:ext cx="7704138" cy="435600"/>
          </a:xfrm>
        </p:spPr>
        <p:txBody>
          <a:bodyPr/>
          <a:lstStyle/>
          <a:p>
            <a:r>
              <a:rPr lang="de-CH" smtClean="0"/>
              <a:t>V-Form</a:t>
            </a:r>
            <a:endParaRPr lang="de-CH"/>
          </a:p>
        </p:txBody>
      </p:sp>
      <p:sp>
        <p:nvSpPr>
          <p:cNvPr id="514054" name="AutoShape 6"/>
          <p:cNvSpPr>
            <a:spLocks noChangeArrowheads="1"/>
          </p:cNvSpPr>
          <p:nvPr/>
        </p:nvSpPr>
        <p:spPr bwMode="auto">
          <a:xfrm>
            <a:off x="166688" y="1371599"/>
            <a:ext cx="1944687" cy="432000"/>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de-CH">
              <a:latin typeface="+mn-lt"/>
            </a:endParaRPr>
          </a:p>
        </p:txBody>
      </p:sp>
      <p:sp>
        <p:nvSpPr>
          <p:cNvPr id="514055" name="Text Box 7"/>
          <p:cNvSpPr txBox="1">
            <a:spLocks noChangeArrowheads="1"/>
          </p:cNvSpPr>
          <p:nvPr/>
        </p:nvSpPr>
        <p:spPr bwMode="auto">
          <a:xfrm>
            <a:off x="166688" y="1358401"/>
            <a:ext cx="1924272" cy="430887"/>
          </a:xfrm>
          <a:prstGeom prst="rect">
            <a:avLst/>
          </a:prstGeom>
          <a:noFill/>
          <a:ln w="9525">
            <a:noFill/>
            <a:miter lim="800000"/>
            <a:headEnd/>
            <a:tailEnd/>
          </a:ln>
          <a:effectLst/>
        </p:spPr>
        <p:txBody>
          <a:bodyPr wrap="square" lIns="0" tIns="0" rIns="0" bIns="0">
            <a:spAutoFit/>
          </a:bodyPr>
          <a:lstStyle/>
          <a:p>
            <a:pPr algn="ctr">
              <a:spcBef>
                <a:spcPct val="50000"/>
              </a:spcBef>
            </a:pPr>
            <a:r>
              <a:rPr lang="de-CH" sz="1400" smtClean="0">
                <a:latin typeface="+mn-lt"/>
              </a:rPr>
              <a:t>MACHBARKEITS-STUDIE</a:t>
            </a:r>
            <a:endParaRPr lang="de-CH" sz="1400">
              <a:latin typeface="+mn-lt"/>
            </a:endParaRPr>
          </a:p>
        </p:txBody>
      </p:sp>
      <p:sp>
        <p:nvSpPr>
          <p:cNvPr id="514056" name="AutoShape 8"/>
          <p:cNvSpPr>
            <a:spLocks noChangeArrowheads="1"/>
          </p:cNvSpPr>
          <p:nvPr/>
        </p:nvSpPr>
        <p:spPr bwMode="auto">
          <a:xfrm>
            <a:off x="738188" y="2244725"/>
            <a:ext cx="1943100" cy="431800"/>
          </a:xfrm>
          <a:prstGeom prst="roundRect">
            <a:avLst>
              <a:gd name="adj" fmla="val 16667"/>
            </a:avLst>
          </a:prstGeom>
          <a:solidFill>
            <a:srgbClr val="DFEBF3"/>
          </a:solidFill>
          <a:ln w="9525">
            <a:solidFill>
              <a:schemeClr val="tx1"/>
            </a:solidFill>
            <a:round/>
            <a:headEnd/>
            <a:tailEnd/>
          </a:ln>
          <a:effectLst/>
        </p:spPr>
        <p:txBody>
          <a:bodyPr wrap="none" anchor="ctr"/>
          <a:lstStyle/>
          <a:p>
            <a:endParaRPr lang="de-CH">
              <a:latin typeface="+mn-lt"/>
            </a:endParaRPr>
          </a:p>
        </p:txBody>
      </p:sp>
      <p:sp>
        <p:nvSpPr>
          <p:cNvPr id="514057" name="Text Box 9"/>
          <p:cNvSpPr txBox="1">
            <a:spLocks noChangeArrowheads="1"/>
          </p:cNvSpPr>
          <p:nvPr/>
        </p:nvSpPr>
        <p:spPr bwMode="auto">
          <a:xfrm>
            <a:off x="738188" y="224472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ANFORDERUNGS-ANALYSE</a:t>
            </a:r>
            <a:endParaRPr lang="de-CH" sz="1400">
              <a:latin typeface="+mn-lt"/>
            </a:endParaRPr>
          </a:p>
        </p:txBody>
      </p:sp>
      <p:sp>
        <p:nvSpPr>
          <p:cNvPr id="514058" name="AutoShape 10"/>
          <p:cNvSpPr>
            <a:spLocks noChangeArrowheads="1"/>
          </p:cNvSpPr>
          <p:nvPr/>
        </p:nvSpPr>
        <p:spPr bwMode="auto">
          <a:xfrm>
            <a:off x="1300163" y="3184525"/>
            <a:ext cx="1944687" cy="358775"/>
          </a:xfrm>
          <a:prstGeom prst="roundRect">
            <a:avLst>
              <a:gd name="adj" fmla="val 16667"/>
            </a:avLst>
          </a:prstGeom>
          <a:solidFill>
            <a:srgbClr val="FFFFCC"/>
          </a:solidFill>
          <a:ln w="9525">
            <a:solidFill>
              <a:schemeClr val="tx1"/>
            </a:solidFill>
            <a:round/>
            <a:headEnd/>
            <a:tailEnd/>
          </a:ln>
          <a:effectLst/>
        </p:spPr>
        <p:txBody>
          <a:bodyPr wrap="none" anchor="ctr"/>
          <a:lstStyle/>
          <a:p>
            <a:endParaRPr lang="de-CH">
              <a:latin typeface="+mn-lt"/>
            </a:endParaRPr>
          </a:p>
        </p:txBody>
      </p:sp>
      <p:sp>
        <p:nvSpPr>
          <p:cNvPr id="514059" name="Text Box 11"/>
          <p:cNvSpPr txBox="1">
            <a:spLocks noChangeArrowheads="1"/>
          </p:cNvSpPr>
          <p:nvPr/>
        </p:nvSpPr>
        <p:spPr bwMode="auto">
          <a:xfrm>
            <a:off x="1444625" y="3255963"/>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GLOBALES DESIGN</a:t>
            </a:r>
            <a:endParaRPr lang="de-CH" sz="1400">
              <a:latin typeface="+mn-lt"/>
            </a:endParaRPr>
          </a:p>
        </p:txBody>
      </p:sp>
      <p:sp>
        <p:nvSpPr>
          <p:cNvPr id="514060" name="AutoShape 12"/>
          <p:cNvSpPr>
            <a:spLocks noChangeArrowheads="1"/>
          </p:cNvSpPr>
          <p:nvPr/>
        </p:nvSpPr>
        <p:spPr bwMode="auto">
          <a:xfrm>
            <a:off x="2082800" y="4090987"/>
            <a:ext cx="1944688" cy="432000"/>
          </a:xfrm>
          <a:prstGeom prst="roundRect">
            <a:avLst>
              <a:gd name="adj" fmla="val 16667"/>
            </a:avLst>
          </a:prstGeom>
          <a:solidFill>
            <a:srgbClr val="FF9966"/>
          </a:solidFill>
          <a:ln w="9525">
            <a:solidFill>
              <a:schemeClr val="tx1"/>
            </a:solidFill>
            <a:round/>
            <a:headEnd/>
            <a:tailEnd/>
          </a:ln>
          <a:effectLst/>
        </p:spPr>
        <p:txBody>
          <a:bodyPr wrap="none" anchor="ctr"/>
          <a:lstStyle/>
          <a:p>
            <a:endParaRPr lang="de-CH">
              <a:latin typeface="+mn-lt"/>
            </a:endParaRPr>
          </a:p>
        </p:txBody>
      </p:sp>
      <p:sp>
        <p:nvSpPr>
          <p:cNvPr id="514061" name="Text Box 13"/>
          <p:cNvSpPr txBox="1">
            <a:spLocks noChangeArrowheads="1"/>
          </p:cNvSpPr>
          <p:nvPr/>
        </p:nvSpPr>
        <p:spPr bwMode="auto">
          <a:xfrm>
            <a:off x="2191544" y="408458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DETAILLIERTES DESIGN</a:t>
            </a:r>
            <a:endParaRPr lang="de-CH" sz="1400">
              <a:latin typeface="+mn-lt"/>
            </a:endParaRPr>
          </a:p>
        </p:txBody>
      </p:sp>
      <p:sp>
        <p:nvSpPr>
          <p:cNvPr id="514062" name="AutoShape 14"/>
          <p:cNvSpPr>
            <a:spLocks noChangeArrowheads="1"/>
          </p:cNvSpPr>
          <p:nvPr/>
        </p:nvSpPr>
        <p:spPr bwMode="auto">
          <a:xfrm>
            <a:off x="6918325" y="1477963"/>
            <a:ext cx="1944688" cy="358775"/>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de-CH">
              <a:latin typeface="+mn-lt"/>
            </a:endParaRPr>
          </a:p>
        </p:txBody>
      </p:sp>
      <p:sp>
        <p:nvSpPr>
          <p:cNvPr id="514063" name="Text Box 15"/>
          <p:cNvSpPr txBox="1">
            <a:spLocks noChangeArrowheads="1"/>
          </p:cNvSpPr>
          <p:nvPr/>
        </p:nvSpPr>
        <p:spPr bwMode="auto">
          <a:xfrm>
            <a:off x="6989763" y="1549400"/>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DISTRIBUTION</a:t>
            </a:r>
            <a:endParaRPr lang="de-CH" sz="1400">
              <a:latin typeface="+mn-lt"/>
            </a:endParaRPr>
          </a:p>
        </p:txBody>
      </p:sp>
      <p:sp>
        <p:nvSpPr>
          <p:cNvPr id="514064" name="AutoShape 16"/>
          <p:cNvSpPr>
            <a:spLocks noChangeArrowheads="1"/>
          </p:cNvSpPr>
          <p:nvPr/>
        </p:nvSpPr>
        <p:spPr bwMode="auto">
          <a:xfrm>
            <a:off x="3514725" y="5232400"/>
            <a:ext cx="1944688" cy="358775"/>
          </a:xfrm>
          <a:prstGeom prst="roundRect">
            <a:avLst>
              <a:gd name="adj" fmla="val 16667"/>
            </a:avLst>
          </a:prstGeom>
          <a:solidFill>
            <a:srgbClr val="FF6699"/>
          </a:solidFill>
          <a:ln w="9525">
            <a:solidFill>
              <a:schemeClr val="tx1"/>
            </a:solidFill>
            <a:round/>
            <a:headEnd/>
            <a:tailEnd/>
          </a:ln>
          <a:effectLst/>
        </p:spPr>
        <p:txBody>
          <a:bodyPr wrap="none" anchor="ctr"/>
          <a:lstStyle/>
          <a:p>
            <a:endParaRPr lang="de-CH">
              <a:latin typeface="+mn-lt"/>
            </a:endParaRPr>
          </a:p>
        </p:txBody>
      </p:sp>
      <p:sp>
        <p:nvSpPr>
          <p:cNvPr id="514065" name="Text Box 17"/>
          <p:cNvSpPr txBox="1">
            <a:spLocks noChangeArrowheads="1"/>
          </p:cNvSpPr>
          <p:nvPr/>
        </p:nvSpPr>
        <p:spPr bwMode="auto">
          <a:xfrm>
            <a:off x="3586163" y="5305425"/>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IMPLEMENTATION</a:t>
            </a:r>
            <a:endParaRPr lang="de-CH" sz="1400">
              <a:latin typeface="+mn-lt"/>
            </a:endParaRPr>
          </a:p>
        </p:txBody>
      </p:sp>
      <p:sp>
        <p:nvSpPr>
          <p:cNvPr id="514066" name="AutoShape 18"/>
          <p:cNvSpPr>
            <a:spLocks noChangeArrowheads="1"/>
          </p:cNvSpPr>
          <p:nvPr/>
        </p:nvSpPr>
        <p:spPr bwMode="auto">
          <a:xfrm>
            <a:off x="4822333" y="3948113"/>
            <a:ext cx="1572117" cy="608012"/>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67" name="Text Box 19"/>
          <p:cNvSpPr txBox="1">
            <a:spLocks noChangeArrowheads="1"/>
          </p:cNvSpPr>
          <p:nvPr/>
        </p:nvSpPr>
        <p:spPr bwMode="auto">
          <a:xfrm>
            <a:off x="4752975" y="4024313"/>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dirty="0" smtClean="0">
                <a:solidFill>
                  <a:schemeClr val="bg1"/>
                </a:solidFill>
                <a:latin typeface="+mn-lt"/>
              </a:rPr>
              <a:t>EINHEITS-</a:t>
            </a:r>
            <a:br>
              <a:rPr lang="de-CH" sz="1400" dirty="0" smtClean="0">
                <a:solidFill>
                  <a:schemeClr val="bg1"/>
                </a:solidFill>
                <a:latin typeface="+mn-lt"/>
              </a:rPr>
            </a:br>
            <a:r>
              <a:rPr lang="de-CH" sz="1400" dirty="0" smtClean="0">
                <a:solidFill>
                  <a:schemeClr val="bg1"/>
                </a:solidFill>
                <a:latin typeface="+mn-lt"/>
              </a:rPr>
              <a:t>VALIDIERUNG</a:t>
            </a:r>
            <a:endParaRPr lang="de-CH" sz="1400" dirty="0">
              <a:solidFill>
                <a:schemeClr val="bg1"/>
              </a:solidFill>
              <a:latin typeface="+mn-lt"/>
            </a:endParaRPr>
          </a:p>
        </p:txBody>
      </p:sp>
      <p:sp>
        <p:nvSpPr>
          <p:cNvPr id="514068" name="AutoShape 20"/>
          <p:cNvSpPr>
            <a:spLocks noChangeArrowheads="1"/>
          </p:cNvSpPr>
          <p:nvPr/>
        </p:nvSpPr>
        <p:spPr bwMode="auto">
          <a:xfrm>
            <a:off x="5630188" y="3011488"/>
            <a:ext cx="1604962" cy="608012"/>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69" name="Text Box 21"/>
          <p:cNvSpPr txBox="1">
            <a:spLocks noChangeArrowheads="1"/>
          </p:cNvSpPr>
          <p:nvPr/>
        </p:nvSpPr>
        <p:spPr bwMode="auto">
          <a:xfrm>
            <a:off x="5530850" y="3087688"/>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solidFill>
                  <a:schemeClr val="bg1"/>
                </a:solidFill>
                <a:latin typeface="+mn-lt"/>
              </a:rPr>
              <a:t>SUBSYSTEM-</a:t>
            </a:r>
            <a:br>
              <a:rPr lang="de-CH" sz="1400" smtClean="0">
                <a:solidFill>
                  <a:schemeClr val="bg1"/>
                </a:solidFill>
                <a:latin typeface="+mn-lt"/>
              </a:rPr>
            </a:br>
            <a:r>
              <a:rPr lang="de-CH" sz="1400" smtClean="0">
                <a:solidFill>
                  <a:schemeClr val="bg1"/>
                </a:solidFill>
                <a:latin typeface="+mn-lt"/>
              </a:rPr>
              <a:t>VALIDIERUNG</a:t>
            </a:r>
            <a:endParaRPr lang="de-CH" sz="1400">
              <a:solidFill>
                <a:schemeClr val="bg1"/>
              </a:solidFill>
              <a:latin typeface="+mn-lt"/>
            </a:endParaRPr>
          </a:p>
        </p:txBody>
      </p:sp>
      <p:sp>
        <p:nvSpPr>
          <p:cNvPr id="514070" name="AutoShape 22"/>
          <p:cNvSpPr>
            <a:spLocks noChangeArrowheads="1"/>
          </p:cNvSpPr>
          <p:nvPr/>
        </p:nvSpPr>
        <p:spPr bwMode="auto">
          <a:xfrm>
            <a:off x="6601738" y="2085245"/>
            <a:ext cx="1477962" cy="608013"/>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71" name="Text Box 23"/>
          <p:cNvSpPr txBox="1">
            <a:spLocks noChangeArrowheads="1"/>
          </p:cNvSpPr>
          <p:nvPr/>
        </p:nvSpPr>
        <p:spPr bwMode="auto">
          <a:xfrm>
            <a:off x="6427450" y="216144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solidFill>
                  <a:schemeClr val="bg1"/>
                </a:solidFill>
                <a:latin typeface="+mn-lt"/>
              </a:rPr>
              <a:t>SYSTEM-</a:t>
            </a:r>
            <a:br>
              <a:rPr lang="de-CH" sz="1400" smtClean="0">
                <a:solidFill>
                  <a:schemeClr val="bg1"/>
                </a:solidFill>
                <a:latin typeface="+mn-lt"/>
              </a:rPr>
            </a:br>
            <a:r>
              <a:rPr lang="de-CH" sz="1400" smtClean="0">
                <a:solidFill>
                  <a:schemeClr val="bg1"/>
                </a:solidFill>
                <a:latin typeface="+mn-lt"/>
              </a:rPr>
              <a:t>VALIDIERUNG</a:t>
            </a:r>
            <a:endParaRPr lang="de-CH" sz="140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de-CH" noProof="0" smtClean="0"/>
              <a:t>Software-Engineering (1)</a:t>
            </a:r>
            <a:endParaRPr lang="de-CH" noProof="0"/>
          </a:p>
        </p:txBody>
      </p:sp>
      <p:sp>
        <p:nvSpPr>
          <p:cNvPr id="263171" name="Rectangle 3"/>
          <p:cNvSpPr>
            <a:spLocks noGrp="1" noChangeArrowheads="1"/>
          </p:cNvSpPr>
          <p:nvPr>
            <p:ph type="body" idx="1"/>
          </p:nvPr>
        </p:nvSpPr>
        <p:spPr/>
        <p:txBody>
          <a:bodyPr/>
          <a:lstStyle/>
          <a:p>
            <a:r>
              <a:rPr lang="de-CH" dirty="0" smtClean="0"/>
              <a:t>Die Prozesse, Methoden, Techniken, Werkzeuge und Sprachen, um funktionsfähige </a:t>
            </a:r>
            <a:r>
              <a:rPr lang="de-CH" dirty="0" smtClean="0">
                <a:solidFill>
                  <a:srgbClr val="A50021"/>
                </a:solidFill>
              </a:rPr>
              <a:t>Qualitäts</a:t>
            </a:r>
            <a:r>
              <a:rPr lang="de-CH" dirty="0" smtClean="0"/>
              <a:t>software zu entwickeln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de-CH" dirty="0" smtClean="0"/>
              <a:t>Argumente für den Wasserfall</a:t>
            </a:r>
            <a:endParaRPr lang="de-CH" dirty="0"/>
          </a:p>
        </p:txBody>
      </p:sp>
      <p:sp>
        <p:nvSpPr>
          <p:cNvPr id="516099" name="Rectangle 3"/>
          <p:cNvSpPr>
            <a:spLocks noGrp="1" noChangeArrowheads="1"/>
          </p:cNvSpPr>
          <p:nvPr>
            <p:ph type="body" idx="1"/>
          </p:nvPr>
        </p:nvSpPr>
        <p:spPr/>
        <p:txBody>
          <a:bodyPr/>
          <a:lstStyle/>
          <a:p>
            <a:r>
              <a:rPr lang="de-CH" dirty="0" smtClean="0"/>
              <a:t>	</a:t>
            </a:r>
            <a:r>
              <a:rPr lang="de-CH" sz="2000" dirty="0" smtClean="0"/>
              <a:t>(nach B. W. Boehm: </a:t>
            </a:r>
            <a:r>
              <a:rPr lang="de-CH" sz="2000" i="1" dirty="0" smtClean="0"/>
              <a:t>Software </a:t>
            </a:r>
            <a:r>
              <a:rPr lang="de-CH" sz="2000" i="1" dirty="0" err="1" smtClean="0"/>
              <a:t>engineering</a:t>
            </a:r>
            <a:r>
              <a:rPr lang="de-CH" sz="2000" i="1" dirty="0" smtClean="0"/>
              <a:t> </a:t>
            </a:r>
            <a:r>
              <a:rPr lang="de-CH" sz="2000" i="1" dirty="0" err="1" smtClean="0"/>
              <a:t>economics</a:t>
            </a:r>
            <a:r>
              <a:rPr lang="de-CH" sz="2000" dirty="0" smtClean="0"/>
              <a:t>)</a:t>
            </a:r>
            <a:endParaRPr lang="de-CH" dirty="0" smtClean="0"/>
          </a:p>
          <a:p>
            <a:endParaRPr lang="de-CH" dirty="0" smtClean="0"/>
          </a:p>
          <a:p>
            <a:pPr lvl="1"/>
            <a:r>
              <a:rPr lang="de-CH" dirty="0" smtClean="0">
                <a:solidFill>
                  <a:srgbClr val="990000"/>
                </a:solidFill>
              </a:rPr>
              <a:t>Die Aktivitäten sind unerlässlich.</a:t>
            </a:r>
            <a:endParaRPr lang="de-CH" dirty="0" smtClean="0"/>
          </a:p>
          <a:p>
            <a:pPr lvl="2"/>
            <a:r>
              <a:rPr lang="de-CH" sz="2000" dirty="0" smtClean="0"/>
              <a:t>(Aber: Verschmelzen von mittleren Aktivitäten)</a:t>
            </a:r>
          </a:p>
          <a:p>
            <a:pPr lvl="1"/>
            <a:endParaRPr lang="de-CH" sz="2000" dirty="0" smtClean="0"/>
          </a:p>
          <a:p>
            <a:pPr lvl="1"/>
            <a:r>
              <a:rPr lang="de-CH" dirty="0" smtClean="0">
                <a:solidFill>
                  <a:srgbClr val="990000"/>
                </a:solidFill>
              </a:rPr>
              <a:t>Die Reihenfolge ist die Richtige.</a:t>
            </a:r>
          </a:p>
          <a:p>
            <a:endParaRPr lang="de-CH" b="1" dirty="0">
              <a:solidFill>
                <a:srgbClr val="99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AutoShape 2"/>
          <p:cNvSpPr>
            <a:spLocks noChangeArrowheads="1"/>
          </p:cNvSpPr>
          <p:nvPr/>
        </p:nvSpPr>
        <p:spPr bwMode="auto">
          <a:xfrm>
            <a:off x="5722938" y="2887663"/>
            <a:ext cx="2400300" cy="2016125"/>
          </a:xfrm>
          <a:prstGeom prst="roundRect">
            <a:avLst>
              <a:gd name="adj" fmla="val 16667"/>
            </a:avLst>
          </a:prstGeom>
          <a:solidFill>
            <a:srgbClr val="99CCFF"/>
          </a:solidFill>
          <a:ln w="9525">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a:latin typeface="+mn-lt"/>
            </a:endParaRPr>
          </a:p>
        </p:txBody>
      </p:sp>
      <p:sp>
        <p:nvSpPr>
          <p:cNvPr id="518147" name="Rectangle 3"/>
          <p:cNvSpPr>
            <a:spLocks noGrp="1" noChangeArrowheads="1"/>
          </p:cNvSpPr>
          <p:nvPr>
            <p:ph type="title"/>
          </p:nvPr>
        </p:nvSpPr>
        <p:spPr/>
        <p:txBody>
          <a:bodyPr/>
          <a:lstStyle/>
          <a:p>
            <a:r>
              <a:rPr lang="de-CH" smtClean="0"/>
              <a:t>Verschmelzen von mittleren Aktivitäten</a:t>
            </a:r>
            <a:endParaRPr lang="de-CH"/>
          </a:p>
        </p:txBody>
      </p:sp>
      <p:sp>
        <p:nvSpPr>
          <p:cNvPr id="42" name="AutoShape 3"/>
          <p:cNvSpPr>
            <a:spLocks noChangeArrowheads="1"/>
          </p:cNvSpPr>
          <p:nvPr/>
        </p:nvSpPr>
        <p:spPr bwMode="auto">
          <a:xfrm>
            <a:off x="4595751" y="1084263"/>
            <a:ext cx="110813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43" name="Text Box 4"/>
          <p:cNvSpPr txBox="1">
            <a:spLocks noChangeArrowheads="1"/>
          </p:cNvSpPr>
          <p:nvPr/>
        </p:nvSpPr>
        <p:spPr bwMode="auto">
          <a:xfrm>
            <a:off x="4595751" y="1095375"/>
            <a:ext cx="1097476"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Machbarkeits-studie</a:t>
            </a:r>
            <a:endParaRPr lang="de-CH" sz="1200">
              <a:solidFill>
                <a:schemeClr val="bg1"/>
              </a:solidFill>
              <a:latin typeface="+mn-lt"/>
            </a:endParaRPr>
          </a:p>
        </p:txBody>
      </p:sp>
      <p:grpSp>
        <p:nvGrpSpPr>
          <p:cNvPr id="44" name="Group 5"/>
          <p:cNvGrpSpPr>
            <a:grpSpLocks/>
          </p:cNvGrpSpPr>
          <p:nvPr/>
        </p:nvGrpSpPr>
        <p:grpSpPr bwMode="auto">
          <a:xfrm>
            <a:off x="4835525" y="1238250"/>
            <a:ext cx="1246188" cy="838200"/>
            <a:chOff x="3046" y="780"/>
            <a:chExt cx="785" cy="528"/>
          </a:xfrm>
        </p:grpSpPr>
        <p:sp>
          <p:nvSpPr>
            <p:cNvPr id="45"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46" name="Group 7"/>
            <p:cNvGrpSpPr>
              <a:grpSpLocks/>
            </p:cNvGrpSpPr>
            <p:nvPr/>
          </p:nvGrpSpPr>
          <p:grpSpPr bwMode="auto">
            <a:xfrm>
              <a:off x="3189" y="780"/>
              <a:ext cx="642" cy="528"/>
              <a:chOff x="3189" y="780"/>
              <a:chExt cx="642" cy="528"/>
            </a:xfrm>
          </p:grpSpPr>
          <p:sp>
            <p:nvSpPr>
              <p:cNvPr id="47"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48"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49"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50" name="Group 11"/>
          <p:cNvGrpSpPr>
            <a:grpSpLocks/>
          </p:cNvGrpSpPr>
          <p:nvPr/>
        </p:nvGrpSpPr>
        <p:grpSpPr bwMode="auto">
          <a:xfrm>
            <a:off x="5213350" y="1925638"/>
            <a:ext cx="1246188" cy="763587"/>
            <a:chOff x="3284" y="1213"/>
            <a:chExt cx="785" cy="481"/>
          </a:xfrm>
        </p:grpSpPr>
        <p:sp>
          <p:nvSpPr>
            <p:cNvPr id="51"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2"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53"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4"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55" name="Group 16"/>
          <p:cNvGrpSpPr>
            <a:grpSpLocks/>
          </p:cNvGrpSpPr>
          <p:nvPr/>
        </p:nvGrpSpPr>
        <p:grpSpPr bwMode="auto">
          <a:xfrm>
            <a:off x="5627688" y="2613025"/>
            <a:ext cx="1284287" cy="765175"/>
            <a:chOff x="3545" y="1646"/>
            <a:chExt cx="809" cy="482"/>
          </a:xfrm>
        </p:grpSpPr>
        <p:sp>
          <p:nvSpPr>
            <p:cNvPr id="56"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7"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58"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9"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0" name="Group 21"/>
          <p:cNvGrpSpPr>
            <a:grpSpLocks/>
          </p:cNvGrpSpPr>
          <p:nvPr/>
        </p:nvGrpSpPr>
        <p:grpSpPr bwMode="auto">
          <a:xfrm>
            <a:off x="6081711" y="3303588"/>
            <a:ext cx="1320799" cy="838200"/>
            <a:chOff x="3831" y="2081"/>
            <a:chExt cx="832" cy="528"/>
          </a:xfrm>
        </p:grpSpPr>
        <p:sp>
          <p:nvSpPr>
            <p:cNvPr id="61"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62"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63"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64"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5" name="Group 26"/>
          <p:cNvGrpSpPr>
            <a:grpSpLocks/>
          </p:cNvGrpSpPr>
          <p:nvPr/>
        </p:nvGrpSpPr>
        <p:grpSpPr bwMode="auto">
          <a:xfrm>
            <a:off x="6572250" y="3990975"/>
            <a:ext cx="1398588" cy="838200"/>
            <a:chOff x="4140" y="2514"/>
            <a:chExt cx="881" cy="528"/>
          </a:xfrm>
        </p:grpSpPr>
        <p:sp>
          <p:nvSpPr>
            <p:cNvPr id="66"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67"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68"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69"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0" name="Group 31"/>
          <p:cNvGrpSpPr>
            <a:grpSpLocks/>
          </p:cNvGrpSpPr>
          <p:nvPr/>
        </p:nvGrpSpPr>
        <p:grpSpPr bwMode="auto">
          <a:xfrm>
            <a:off x="6988175" y="4678363"/>
            <a:ext cx="1319213" cy="841375"/>
            <a:chOff x="4402" y="2947"/>
            <a:chExt cx="831" cy="530"/>
          </a:xfrm>
        </p:grpSpPr>
        <p:sp>
          <p:nvSpPr>
            <p:cNvPr id="71"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72"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73"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74"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5" name="Group 36"/>
          <p:cNvGrpSpPr>
            <a:grpSpLocks/>
          </p:cNvGrpSpPr>
          <p:nvPr/>
        </p:nvGrpSpPr>
        <p:grpSpPr bwMode="auto">
          <a:xfrm>
            <a:off x="7440631" y="5327650"/>
            <a:ext cx="1377953" cy="806450"/>
            <a:chOff x="4687" y="3356"/>
            <a:chExt cx="868" cy="508"/>
          </a:xfrm>
        </p:grpSpPr>
        <p:sp>
          <p:nvSpPr>
            <p:cNvPr id="76"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77" name="Text Box 38"/>
            <p:cNvSpPr txBox="1">
              <a:spLocks noChangeArrowheads="1"/>
            </p:cNvSpPr>
            <p:nvPr/>
          </p:nvSpPr>
          <p:spPr bwMode="auto">
            <a:xfrm>
              <a:off x="4799" y="3669"/>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Distribution</a:t>
              </a:r>
              <a:endParaRPr lang="de-CH" sz="1200">
                <a:solidFill>
                  <a:schemeClr val="bg1"/>
                </a:solidFill>
                <a:latin typeface="+mn-lt"/>
              </a:endParaRPr>
            </a:p>
          </p:txBody>
        </p:sp>
        <p:sp>
          <p:nvSpPr>
            <p:cNvPr id="78"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79"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8146"/>
                                        </p:tgtEl>
                                        <p:attrNameLst>
                                          <p:attrName>style.visibility</p:attrName>
                                        </p:attrNameLst>
                                      </p:cBhvr>
                                      <p:to>
                                        <p:strVal val="visible"/>
                                      </p:to>
                                    </p:set>
                                    <p:anim calcmode="lin" valueType="num">
                                      <p:cBhvr>
                                        <p:cTn id="7" dur="1000" fill="hold"/>
                                        <p:tgtEl>
                                          <p:spTgt spid="518146"/>
                                        </p:tgtEl>
                                        <p:attrNameLst>
                                          <p:attrName>ppt_w</p:attrName>
                                        </p:attrNameLst>
                                      </p:cBhvr>
                                      <p:tavLst>
                                        <p:tav tm="0">
                                          <p:val>
                                            <p:strVal val="#ppt_w*0.70"/>
                                          </p:val>
                                        </p:tav>
                                        <p:tav tm="100000">
                                          <p:val>
                                            <p:strVal val="#ppt_w"/>
                                          </p:val>
                                        </p:tav>
                                      </p:tavLst>
                                    </p:anim>
                                    <p:anim calcmode="lin" valueType="num">
                                      <p:cBhvr>
                                        <p:cTn id="8" dur="1000" fill="hold"/>
                                        <p:tgtEl>
                                          <p:spTgt spid="518146"/>
                                        </p:tgtEl>
                                        <p:attrNameLst>
                                          <p:attrName>ppt_h</p:attrName>
                                        </p:attrNameLst>
                                      </p:cBhvr>
                                      <p:tavLst>
                                        <p:tav tm="0">
                                          <p:val>
                                            <p:strVal val="#ppt_h"/>
                                          </p:val>
                                        </p:tav>
                                        <p:tav tm="100000">
                                          <p:val>
                                            <p:strVal val="#ppt_h"/>
                                          </p:val>
                                        </p:tav>
                                      </p:tavLst>
                                    </p:anim>
                                    <p:animEffect transition="in" filter="fade">
                                      <p:cBhvr>
                                        <p:cTn id="9" dur="1000"/>
                                        <p:tgtEl>
                                          <p:spTgt spid="518146"/>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1000"/>
                                        <p:tgtEl>
                                          <p:spTgt spid="44"/>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1000"/>
                                        <p:tgtEl>
                                          <p:spTgt spid="50"/>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1000"/>
                                        <p:tgtEl>
                                          <p:spTgt spid="55"/>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up)">
                                      <p:cBhvr>
                                        <p:cTn id="25" dur="1000"/>
                                        <p:tgtEl>
                                          <p:spTgt spid="60"/>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1000"/>
                                        <p:tgtEl>
                                          <p:spTgt spid="65"/>
                                        </p:tgtEl>
                                      </p:cBhvr>
                                    </p:animEffect>
                                  </p:childTnLst>
                                </p:cTn>
                              </p:par>
                            </p:childTnLst>
                          </p:cTn>
                        </p:par>
                        <p:par>
                          <p:cTn id="30" fill="hold">
                            <p:stCondLst>
                              <p:cond delay="6000"/>
                            </p:stCondLst>
                            <p:childTnLst>
                              <p:par>
                                <p:cTn id="31" presetID="22" presetClass="entr" presetSubtype="1"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up)">
                                      <p:cBhvr>
                                        <p:cTn id="33" dur="1000"/>
                                        <p:tgtEl>
                                          <p:spTgt spid="70"/>
                                        </p:tgtEl>
                                      </p:cBhvr>
                                    </p:animEffect>
                                  </p:childTnLst>
                                </p:cTn>
                              </p:par>
                            </p:childTnLst>
                          </p:cTn>
                        </p:par>
                        <p:par>
                          <p:cTn id="34" fill="hold">
                            <p:stCondLst>
                              <p:cond delay="7000"/>
                            </p:stCondLst>
                            <p:childTnLst>
                              <p:par>
                                <p:cTn id="35" presetID="22" presetClass="entr" presetSubtype="1"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de-CH" dirty="0" smtClean="0"/>
              <a:t>Probleme mit dem Wasserfall</a:t>
            </a:r>
            <a:endParaRPr lang="de-CH" dirty="0"/>
          </a:p>
        </p:txBody>
      </p:sp>
      <p:sp>
        <p:nvSpPr>
          <p:cNvPr id="520195" name="Rectangle 3"/>
          <p:cNvSpPr>
            <a:spLocks noGrp="1" noChangeArrowheads="1"/>
          </p:cNvSpPr>
          <p:nvPr>
            <p:ph type="body" idx="1"/>
          </p:nvPr>
        </p:nvSpPr>
        <p:spPr>
          <a:xfrm>
            <a:off x="247649" y="2068513"/>
            <a:ext cx="4778375" cy="4237037"/>
          </a:xfrm>
        </p:spPr>
        <p:txBody>
          <a:bodyPr/>
          <a:lstStyle/>
          <a:p>
            <a:pPr marL="396875" lvl="1" indent="-282575"/>
            <a:r>
              <a:rPr lang="de-CH" sz="2000" dirty="0" smtClean="0"/>
              <a:t>Eigentlicher Code taucht erst spät auf.</a:t>
            </a:r>
          </a:p>
          <a:p>
            <a:pPr marL="396875" lvl="1" indent="-282575"/>
            <a:r>
              <a:rPr lang="de-CH" sz="2000" dirty="0" smtClean="0"/>
              <a:t>Keine Unterstützung für Änderungen der Anforderungen – und im Allgemeinen für Erweiterbarkeit und Wieder-verwendbarkeit</a:t>
            </a:r>
          </a:p>
          <a:p>
            <a:pPr marL="396875" lvl="1" indent="-282575"/>
            <a:r>
              <a:rPr lang="de-CH" sz="2000" dirty="0" smtClean="0"/>
              <a:t>Keine Unterstützung für Unterhaltsaktivitäten (70% der Softwarekosten?)</a:t>
            </a:r>
          </a:p>
          <a:p>
            <a:pPr marL="396875" lvl="1" indent="-282575"/>
            <a:r>
              <a:rPr lang="de-CH" sz="2000" dirty="0" smtClean="0"/>
              <a:t>Arbeitsteilung behindert „Total Quality Management“</a:t>
            </a:r>
          </a:p>
          <a:p>
            <a:pPr marL="396875" lvl="1" indent="-282575"/>
            <a:r>
              <a:rPr lang="de-CH" sz="2000" dirty="0" smtClean="0"/>
              <a:t>Sehr synchrones Modell</a:t>
            </a:r>
            <a:endParaRPr lang="de-CH" sz="2000" dirty="0"/>
          </a:p>
        </p:txBody>
      </p:sp>
      <p:sp>
        <p:nvSpPr>
          <p:cNvPr id="80" name="AutoShape 3"/>
          <p:cNvSpPr>
            <a:spLocks noChangeArrowheads="1"/>
          </p:cNvSpPr>
          <p:nvPr/>
        </p:nvSpPr>
        <p:spPr bwMode="auto">
          <a:xfrm>
            <a:off x="4572001" y="1084263"/>
            <a:ext cx="113188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81" name="Text Box 4"/>
          <p:cNvSpPr txBox="1">
            <a:spLocks noChangeArrowheads="1"/>
          </p:cNvSpPr>
          <p:nvPr/>
        </p:nvSpPr>
        <p:spPr bwMode="auto">
          <a:xfrm>
            <a:off x="4572001" y="1095375"/>
            <a:ext cx="1121226"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Machbarkeits-studie</a:t>
            </a:r>
            <a:endParaRPr lang="de-CH" sz="1200">
              <a:solidFill>
                <a:schemeClr val="bg1"/>
              </a:solidFill>
              <a:latin typeface="+mn-lt"/>
            </a:endParaRPr>
          </a:p>
        </p:txBody>
      </p:sp>
      <p:grpSp>
        <p:nvGrpSpPr>
          <p:cNvPr id="82" name="Group 5"/>
          <p:cNvGrpSpPr>
            <a:grpSpLocks/>
          </p:cNvGrpSpPr>
          <p:nvPr/>
        </p:nvGrpSpPr>
        <p:grpSpPr bwMode="auto">
          <a:xfrm>
            <a:off x="4835525" y="1238250"/>
            <a:ext cx="1246188" cy="838200"/>
            <a:chOff x="3046" y="780"/>
            <a:chExt cx="785" cy="528"/>
          </a:xfrm>
        </p:grpSpPr>
        <p:sp>
          <p:nvSpPr>
            <p:cNvPr id="83"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84" name="Group 7"/>
            <p:cNvGrpSpPr>
              <a:grpSpLocks/>
            </p:cNvGrpSpPr>
            <p:nvPr/>
          </p:nvGrpSpPr>
          <p:grpSpPr bwMode="auto">
            <a:xfrm>
              <a:off x="3189" y="780"/>
              <a:ext cx="642" cy="528"/>
              <a:chOff x="3189" y="780"/>
              <a:chExt cx="642" cy="528"/>
            </a:xfrm>
          </p:grpSpPr>
          <p:sp>
            <p:nvSpPr>
              <p:cNvPr id="85"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86"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87"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88" name="Group 11"/>
          <p:cNvGrpSpPr>
            <a:grpSpLocks/>
          </p:cNvGrpSpPr>
          <p:nvPr/>
        </p:nvGrpSpPr>
        <p:grpSpPr bwMode="auto">
          <a:xfrm>
            <a:off x="5213350" y="1925638"/>
            <a:ext cx="1246188" cy="763587"/>
            <a:chOff x="3284" y="1213"/>
            <a:chExt cx="785" cy="481"/>
          </a:xfrm>
        </p:grpSpPr>
        <p:sp>
          <p:nvSpPr>
            <p:cNvPr id="89"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90"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91"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92"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3" name="Group 16"/>
          <p:cNvGrpSpPr>
            <a:grpSpLocks/>
          </p:cNvGrpSpPr>
          <p:nvPr/>
        </p:nvGrpSpPr>
        <p:grpSpPr bwMode="auto">
          <a:xfrm>
            <a:off x="5627688" y="2613025"/>
            <a:ext cx="1284287" cy="765175"/>
            <a:chOff x="3545" y="1646"/>
            <a:chExt cx="809" cy="482"/>
          </a:xfrm>
        </p:grpSpPr>
        <p:sp>
          <p:nvSpPr>
            <p:cNvPr id="94"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95"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96"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97"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8" name="Group 21"/>
          <p:cNvGrpSpPr>
            <a:grpSpLocks/>
          </p:cNvGrpSpPr>
          <p:nvPr/>
        </p:nvGrpSpPr>
        <p:grpSpPr bwMode="auto">
          <a:xfrm>
            <a:off x="6081711" y="3303588"/>
            <a:ext cx="1320799" cy="838200"/>
            <a:chOff x="3831" y="2081"/>
            <a:chExt cx="832" cy="528"/>
          </a:xfrm>
        </p:grpSpPr>
        <p:sp>
          <p:nvSpPr>
            <p:cNvPr id="99"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00"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01"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102"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03" name="Group 26"/>
          <p:cNvGrpSpPr>
            <a:grpSpLocks/>
          </p:cNvGrpSpPr>
          <p:nvPr/>
        </p:nvGrpSpPr>
        <p:grpSpPr bwMode="auto">
          <a:xfrm>
            <a:off x="6572250" y="3990975"/>
            <a:ext cx="1398588" cy="838200"/>
            <a:chOff x="4140" y="2514"/>
            <a:chExt cx="881" cy="528"/>
          </a:xfrm>
        </p:grpSpPr>
        <p:sp>
          <p:nvSpPr>
            <p:cNvPr id="104"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05"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106"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07"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08" name="Group 31"/>
          <p:cNvGrpSpPr>
            <a:grpSpLocks/>
          </p:cNvGrpSpPr>
          <p:nvPr/>
        </p:nvGrpSpPr>
        <p:grpSpPr bwMode="auto">
          <a:xfrm>
            <a:off x="6988175" y="4678363"/>
            <a:ext cx="1319213" cy="841375"/>
            <a:chOff x="4402" y="2947"/>
            <a:chExt cx="831" cy="530"/>
          </a:xfrm>
        </p:grpSpPr>
        <p:sp>
          <p:nvSpPr>
            <p:cNvPr id="109"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10"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111"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12"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13" name="Group 36"/>
          <p:cNvGrpSpPr>
            <a:grpSpLocks/>
          </p:cNvGrpSpPr>
          <p:nvPr/>
        </p:nvGrpSpPr>
        <p:grpSpPr bwMode="auto">
          <a:xfrm>
            <a:off x="7440628" y="5327650"/>
            <a:ext cx="1366840" cy="806450"/>
            <a:chOff x="4687" y="3356"/>
            <a:chExt cx="861" cy="508"/>
          </a:xfrm>
        </p:grpSpPr>
        <p:sp>
          <p:nvSpPr>
            <p:cNvPr id="114"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15" name="Text Box 38"/>
            <p:cNvSpPr txBox="1">
              <a:spLocks noChangeArrowheads="1"/>
            </p:cNvSpPr>
            <p:nvPr/>
          </p:nvSpPr>
          <p:spPr bwMode="auto">
            <a:xfrm>
              <a:off x="4792" y="3669"/>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Distribution</a:t>
              </a:r>
              <a:endParaRPr lang="de-CH" sz="1200">
                <a:solidFill>
                  <a:schemeClr val="bg1"/>
                </a:solidFill>
                <a:latin typeface="+mn-lt"/>
              </a:endParaRPr>
            </a:p>
          </p:txBody>
        </p:sp>
        <p:sp>
          <p:nvSpPr>
            <p:cNvPr id="116"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17"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1000"/>
                                        <p:tgtEl>
                                          <p:spTgt spid="8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up)">
                                      <p:cBhvr>
                                        <p:cTn id="11" dur="1000"/>
                                        <p:tgtEl>
                                          <p:spTgt spid="8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up)">
                                      <p:cBhvr>
                                        <p:cTn id="15" dur="1000"/>
                                        <p:tgtEl>
                                          <p:spTgt spid="93"/>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up)">
                                      <p:cBhvr>
                                        <p:cTn id="19" dur="1000"/>
                                        <p:tgtEl>
                                          <p:spTgt spid="98"/>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up)">
                                      <p:cBhvr>
                                        <p:cTn id="23" dur="1000"/>
                                        <p:tgtEl>
                                          <p:spTgt spid="103"/>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ipe(up)">
                                      <p:cBhvr>
                                        <p:cTn id="27" dur="1000"/>
                                        <p:tgtEl>
                                          <p:spTgt spid="10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wipe(up)">
                                      <p:cBhvr>
                                        <p:cTn id="31"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de-CH" dirty="0" smtClean="0"/>
              <a:t>Qualitätskontrolle?</a:t>
            </a:r>
            <a:endParaRPr lang="de-CH" dirty="0"/>
          </a:p>
        </p:txBody>
      </p:sp>
      <p:sp>
        <p:nvSpPr>
          <p:cNvPr id="522243" name="Text Box 3"/>
          <p:cNvSpPr txBox="1">
            <a:spLocks noChangeArrowheads="1"/>
          </p:cNvSpPr>
          <p:nvPr/>
        </p:nvSpPr>
        <p:spPr bwMode="auto">
          <a:xfrm>
            <a:off x="3563937" y="1268413"/>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Analysten</a:t>
            </a:r>
            <a:endParaRPr lang="de-CH" sz="2400">
              <a:latin typeface="+mn-lt"/>
            </a:endParaRPr>
          </a:p>
        </p:txBody>
      </p:sp>
      <p:sp>
        <p:nvSpPr>
          <p:cNvPr id="522244" name="Text Box 4"/>
          <p:cNvSpPr txBox="1">
            <a:spLocks noChangeArrowheads="1"/>
          </p:cNvSpPr>
          <p:nvPr/>
        </p:nvSpPr>
        <p:spPr bwMode="auto">
          <a:xfrm>
            <a:off x="3563937" y="2205038"/>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Designer</a:t>
            </a:r>
            <a:endParaRPr lang="de-CH" sz="2400">
              <a:latin typeface="+mn-lt"/>
            </a:endParaRPr>
          </a:p>
        </p:txBody>
      </p:sp>
      <p:sp>
        <p:nvSpPr>
          <p:cNvPr id="522245" name="Text Box 5"/>
          <p:cNvSpPr txBox="1">
            <a:spLocks noChangeArrowheads="1"/>
          </p:cNvSpPr>
          <p:nvPr/>
        </p:nvSpPr>
        <p:spPr bwMode="auto">
          <a:xfrm>
            <a:off x="3563937" y="3141663"/>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mtClean="0">
                <a:latin typeface="+mn-lt"/>
              </a:rPr>
              <a:t>Entwickler</a:t>
            </a:r>
            <a:endParaRPr lang="de-CH" sz="2400">
              <a:latin typeface="+mn-lt"/>
            </a:endParaRPr>
          </a:p>
        </p:txBody>
      </p:sp>
      <p:sp>
        <p:nvSpPr>
          <p:cNvPr id="522246" name="Text Box 6"/>
          <p:cNvSpPr txBox="1">
            <a:spLocks noChangeArrowheads="1"/>
          </p:cNvSpPr>
          <p:nvPr/>
        </p:nvSpPr>
        <p:spPr bwMode="auto">
          <a:xfrm>
            <a:off x="3563937" y="4076700"/>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Tester</a:t>
            </a:r>
            <a:endParaRPr lang="de-CH" sz="2400">
              <a:latin typeface="+mn-lt"/>
            </a:endParaRPr>
          </a:p>
        </p:txBody>
      </p:sp>
      <p:sp>
        <p:nvSpPr>
          <p:cNvPr id="522247" name="Text Box 7"/>
          <p:cNvSpPr txBox="1">
            <a:spLocks noChangeArrowheads="1"/>
          </p:cNvSpPr>
          <p:nvPr/>
        </p:nvSpPr>
        <p:spPr bwMode="auto">
          <a:xfrm>
            <a:off x="3563937" y="5013325"/>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mtClean="0">
                <a:latin typeface="+mn-lt"/>
              </a:rPr>
              <a:t>Kunden</a:t>
            </a:r>
            <a:endParaRPr lang="de-CH" sz="2400">
              <a:latin typeface="+mn-lt"/>
            </a:endParaRPr>
          </a:p>
        </p:txBody>
      </p:sp>
      <p:sp>
        <p:nvSpPr>
          <p:cNvPr id="522248" name="Line 8"/>
          <p:cNvSpPr>
            <a:spLocks noChangeShapeType="1"/>
          </p:cNvSpPr>
          <p:nvPr/>
        </p:nvSpPr>
        <p:spPr bwMode="auto">
          <a:xfrm>
            <a:off x="4720862" y="1773238"/>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49" name="Line 9"/>
          <p:cNvSpPr>
            <a:spLocks noChangeShapeType="1"/>
          </p:cNvSpPr>
          <p:nvPr/>
        </p:nvSpPr>
        <p:spPr bwMode="auto">
          <a:xfrm>
            <a:off x="4720862" y="2708275"/>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50" name="Line 10"/>
          <p:cNvSpPr>
            <a:spLocks noChangeShapeType="1"/>
          </p:cNvSpPr>
          <p:nvPr/>
        </p:nvSpPr>
        <p:spPr bwMode="auto">
          <a:xfrm>
            <a:off x="4720862" y="3644900"/>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51" name="Line 11"/>
          <p:cNvSpPr>
            <a:spLocks noChangeShapeType="1"/>
          </p:cNvSpPr>
          <p:nvPr/>
        </p:nvSpPr>
        <p:spPr bwMode="auto">
          <a:xfrm>
            <a:off x="4720862" y="4581525"/>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22" name="Rectangle 2"/>
          <p:cNvSpPr>
            <a:spLocks noGrp="1" noChangeArrowheads="1"/>
          </p:cNvSpPr>
          <p:nvPr>
            <p:ph type="title" sz="quarter"/>
          </p:nvPr>
        </p:nvSpPr>
        <p:spPr>
          <a:xfrm>
            <a:off x="248400" y="115200"/>
            <a:ext cx="8280400" cy="435600"/>
          </a:xfrm>
        </p:spPr>
        <p:txBody>
          <a:bodyPr/>
          <a:lstStyle/>
          <a:p>
            <a:r>
              <a:rPr lang="de-CH" dirty="0" smtClean="0"/>
              <a:t>Lebenszyklus</a:t>
            </a:r>
            <a:r>
              <a:rPr lang="de-CH" dirty="0" smtClean="0">
                <a:latin typeface="+mn-lt"/>
              </a:rPr>
              <a:t>: “</a:t>
            </a:r>
            <a:r>
              <a:rPr lang="de-CH" dirty="0" err="1" smtClean="0">
                <a:latin typeface="+mn-lt"/>
              </a:rPr>
              <a:t>Impedance</a:t>
            </a:r>
            <a:r>
              <a:rPr lang="de-CH" dirty="0" smtClean="0">
                <a:latin typeface="+mn-lt"/>
              </a:rPr>
              <a:t> </a:t>
            </a:r>
            <a:r>
              <a:rPr lang="de-CH" dirty="0" err="1" smtClean="0">
                <a:latin typeface="+mn-lt"/>
              </a:rPr>
              <a:t>mismaches</a:t>
            </a:r>
            <a:r>
              <a:rPr lang="de-CH" dirty="0" smtClean="0">
                <a:latin typeface="+mn-lt"/>
              </a:rPr>
              <a:t>”</a:t>
            </a:r>
            <a:endParaRPr lang="de-CH" dirty="0">
              <a:latin typeface="+mn-lt"/>
            </a:endParaRPr>
          </a:p>
        </p:txBody>
      </p:sp>
      <p:grpSp>
        <p:nvGrpSpPr>
          <p:cNvPr id="10" name="Group 9"/>
          <p:cNvGrpSpPr/>
          <p:nvPr/>
        </p:nvGrpSpPr>
        <p:grpSpPr>
          <a:xfrm>
            <a:off x="487800" y="869650"/>
            <a:ext cx="2520000" cy="2569761"/>
            <a:chOff x="487800" y="905275"/>
            <a:chExt cx="2520000" cy="2569761"/>
          </a:xfrm>
        </p:grpSpPr>
        <p:pic>
          <p:nvPicPr>
            <p:cNvPr id="286723" name="Picture 3"/>
            <p:cNvPicPr preferRelativeResize="0">
              <a:picLocks noChangeArrowheads="1"/>
            </p:cNvPicPr>
            <p:nvPr/>
          </p:nvPicPr>
          <p:blipFill>
            <a:blip r:embed="rId3" cstate="print"/>
            <a:srcRect/>
            <a:stretch>
              <a:fillRect/>
            </a:stretch>
          </p:blipFill>
          <p:spPr bwMode="auto">
            <a:xfrm>
              <a:off x="671400" y="905275"/>
              <a:ext cx="2152800" cy="2221200"/>
            </a:xfrm>
            <a:prstGeom prst="rect">
              <a:avLst/>
            </a:prstGeom>
            <a:noFill/>
            <a:ln>
              <a:noFill/>
            </a:ln>
            <a:effectLst/>
          </p:spPr>
        </p:pic>
        <p:sp>
          <p:nvSpPr>
            <p:cNvPr id="286726" name="Text Box 6"/>
            <p:cNvSpPr txBox="1">
              <a:spLocks noChangeArrowheads="1"/>
            </p:cNvSpPr>
            <p:nvPr/>
          </p:nvSpPr>
          <p:spPr bwMode="auto">
            <a:xfrm>
              <a:off x="487800" y="3166709"/>
              <a:ext cx="2520000" cy="308327"/>
            </a:xfrm>
            <a:prstGeom prst="rect">
              <a:avLst/>
            </a:prstGeom>
            <a:noFill/>
            <a:ln w="9525">
              <a:noFill/>
              <a:miter lim="800000"/>
              <a:headEnd/>
              <a:tailEnd/>
            </a:ln>
            <a:effectLst/>
          </p:spPr>
          <p:txBody>
            <a:bodyPr wrap="square">
              <a:spAutoFit/>
            </a:bodyPr>
            <a:lstStyle/>
            <a:p>
              <a:pPr>
                <a:spcBef>
                  <a:spcPct val="50000"/>
                </a:spcBef>
              </a:pPr>
              <a:r>
                <a:rPr lang="de-CH" sz="1400" i="1" dirty="0" smtClean="0">
                  <a:solidFill>
                    <a:srgbClr val="A50021"/>
                  </a:solidFill>
                  <a:latin typeface="+mn-lt"/>
                </a:rPr>
                <a:t>Vom Management gefordert</a:t>
              </a:r>
              <a:endParaRPr lang="de-CH" sz="1400" i="1" dirty="0">
                <a:solidFill>
                  <a:srgbClr val="A50021"/>
                </a:solidFill>
                <a:latin typeface="+mn-lt"/>
              </a:endParaRPr>
            </a:p>
          </p:txBody>
        </p:sp>
      </p:grpSp>
      <p:grpSp>
        <p:nvGrpSpPr>
          <p:cNvPr id="11" name="Group 10"/>
          <p:cNvGrpSpPr/>
          <p:nvPr/>
        </p:nvGrpSpPr>
        <p:grpSpPr>
          <a:xfrm>
            <a:off x="3380447" y="869650"/>
            <a:ext cx="2520000" cy="2633654"/>
            <a:chOff x="3380447" y="905275"/>
            <a:chExt cx="2520000" cy="2633654"/>
          </a:xfrm>
        </p:grpSpPr>
        <p:pic>
          <p:nvPicPr>
            <p:cNvPr id="286724" name="Picture 4"/>
            <p:cNvPicPr preferRelativeResize="0">
              <a:picLocks noChangeArrowheads="1"/>
            </p:cNvPicPr>
            <p:nvPr/>
          </p:nvPicPr>
          <p:blipFill>
            <a:blip r:embed="rId4" cstate="print"/>
            <a:srcRect/>
            <a:stretch>
              <a:fillRect/>
            </a:stretch>
          </p:blipFill>
          <p:spPr bwMode="auto">
            <a:xfrm>
              <a:off x="3495600" y="905275"/>
              <a:ext cx="2152800" cy="2221200"/>
            </a:xfrm>
            <a:prstGeom prst="rect">
              <a:avLst/>
            </a:prstGeom>
            <a:noFill/>
            <a:ln>
              <a:noFill/>
            </a:ln>
            <a:effectLst/>
          </p:spPr>
        </p:pic>
        <p:sp>
          <p:nvSpPr>
            <p:cNvPr id="286727" name="Text Box 7"/>
            <p:cNvSpPr txBox="1">
              <a:spLocks noChangeArrowheads="1"/>
            </p:cNvSpPr>
            <p:nvPr/>
          </p:nvSpPr>
          <p:spPr bwMode="auto">
            <a:xfrm>
              <a:off x="3380447" y="3231736"/>
              <a:ext cx="2520000" cy="307193"/>
            </a:xfrm>
            <a:prstGeom prst="rect">
              <a:avLst/>
            </a:prstGeom>
            <a:noFill/>
            <a:ln w="9525">
              <a:noFill/>
              <a:miter lim="800000"/>
              <a:headEnd/>
              <a:tailEnd/>
            </a:ln>
            <a:effectLst/>
          </p:spPr>
          <p:txBody>
            <a:bodyPr wrap="square">
              <a:spAutoFit/>
            </a:bodyPr>
            <a:lstStyle/>
            <a:p>
              <a:pPr>
                <a:spcBef>
                  <a:spcPct val="50000"/>
                </a:spcBef>
              </a:pPr>
              <a:r>
                <a:rPr lang="de-CH" sz="1400" i="1" dirty="0" smtClean="0">
                  <a:solidFill>
                    <a:srgbClr val="A50021"/>
                  </a:solidFill>
                  <a:latin typeface="+mn-lt"/>
                </a:rPr>
                <a:t>Vom Projektleiter definiert</a:t>
              </a:r>
              <a:endParaRPr lang="de-CH" sz="1400" i="1" dirty="0">
                <a:solidFill>
                  <a:srgbClr val="A50021"/>
                </a:solidFill>
                <a:latin typeface="+mn-lt"/>
              </a:endParaRPr>
            </a:p>
          </p:txBody>
        </p:sp>
      </p:grpSp>
      <p:grpSp>
        <p:nvGrpSpPr>
          <p:cNvPr id="12" name="Group 11"/>
          <p:cNvGrpSpPr/>
          <p:nvPr/>
        </p:nvGrpSpPr>
        <p:grpSpPr>
          <a:xfrm>
            <a:off x="6136200" y="869650"/>
            <a:ext cx="2520000" cy="2831699"/>
            <a:chOff x="6136200" y="905275"/>
            <a:chExt cx="2520000" cy="2831699"/>
          </a:xfrm>
        </p:grpSpPr>
        <p:pic>
          <p:nvPicPr>
            <p:cNvPr id="286725" name="Picture 5"/>
            <p:cNvPicPr preferRelativeResize="0">
              <a:picLocks noChangeArrowheads="1"/>
            </p:cNvPicPr>
            <p:nvPr/>
          </p:nvPicPr>
          <p:blipFill>
            <a:blip r:embed="rId5" cstate="print"/>
            <a:srcRect/>
            <a:stretch>
              <a:fillRect/>
            </a:stretch>
          </p:blipFill>
          <p:spPr bwMode="auto">
            <a:xfrm>
              <a:off x="6319800" y="905275"/>
              <a:ext cx="2152800" cy="2221200"/>
            </a:xfrm>
            <a:prstGeom prst="rect">
              <a:avLst/>
            </a:prstGeom>
            <a:noFill/>
            <a:ln>
              <a:noFill/>
            </a:ln>
            <a:effectLst/>
          </p:spPr>
        </p:pic>
        <p:sp>
          <p:nvSpPr>
            <p:cNvPr id="286728" name="Text Box 8"/>
            <p:cNvSpPr txBox="1">
              <a:spLocks noChangeArrowheads="1"/>
            </p:cNvSpPr>
            <p:nvPr/>
          </p:nvSpPr>
          <p:spPr bwMode="auto">
            <a:xfrm>
              <a:off x="6136200" y="3213099"/>
              <a:ext cx="2520000" cy="523875"/>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Vom den System-Designern gestaltet</a:t>
              </a:r>
              <a:endParaRPr lang="de-CH" sz="1400" i="1" dirty="0">
                <a:solidFill>
                  <a:srgbClr val="A50021"/>
                </a:solidFill>
                <a:latin typeface="+mn-lt"/>
              </a:endParaRPr>
            </a:p>
          </p:txBody>
        </p:sp>
      </p:grpSp>
      <p:grpSp>
        <p:nvGrpSpPr>
          <p:cNvPr id="15" name="Group 14"/>
          <p:cNvGrpSpPr/>
          <p:nvPr/>
        </p:nvGrpSpPr>
        <p:grpSpPr>
          <a:xfrm>
            <a:off x="487800" y="3802775"/>
            <a:ext cx="2520000" cy="2739658"/>
            <a:chOff x="487800" y="3862150"/>
            <a:chExt cx="2520000" cy="2739658"/>
          </a:xfrm>
        </p:grpSpPr>
        <p:pic>
          <p:nvPicPr>
            <p:cNvPr id="286729" name="Picture 9"/>
            <p:cNvPicPr preferRelativeResize="0">
              <a:picLocks noChangeArrowheads="1"/>
            </p:cNvPicPr>
            <p:nvPr/>
          </p:nvPicPr>
          <p:blipFill>
            <a:blip r:embed="rId6" cstate="print"/>
            <a:srcRect/>
            <a:stretch>
              <a:fillRect/>
            </a:stretch>
          </p:blipFill>
          <p:spPr bwMode="auto">
            <a:xfrm>
              <a:off x="671400" y="3862150"/>
              <a:ext cx="2152800" cy="2221200"/>
            </a:xfrm>
            <a:prstGeom prst="rect">
              <a:avLst/>
            </a:prstGeom>
            <a:noFill/>
            <a:ln>
              <a:noFill/>
            </a:ln>
            <a:effectLst/>
          </p:spPr>
        </p:pic>
        <p:sp>
          <p:nvSpPr>
            <p:cNvPr id="286732" name="Text Box 12"/>
            <p:cNvSpPr txBox="1">
              <a:spLocks noChangeArrowheads="1"/>
            </p:cNvSpPr>
            <p:nvPr/>
          </p:nvSpPr>
          <p:spPr bwMode="auto">
            <a:xfrm>
              <a:off x="487800" y="6078350"/>
              <a:ext cx="2520000" cy="523458"/>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Von den Programmierern implementiert</a:t>
              </a:r>
              <a:endParaRPr lang="de-CH" sz="1400" i="1" dirty="0">
                <a:solidFill>
                  <a:srgbClr val="A50021"/>
                </a:solidFill>
                <a:latin typeface="+mn-lt"/>
              </a:endParaRPr>
            </a:p>
          </p:txBody>
        </p:sp>
      </p:grpSp>
      <p:grpSp>
        <p:nvGrpSpPr>
          <p:cNvPr id="14" name="Group 13"/>
          <p:cNvGrpSpPr/>
          <p:nvPr/>
        </p:nvGrpSpPr>
        <p:grpSpPr>
          <a:xfrm>
            <a:off x="3312000" y="3802775"/>
            <a:ext cx="2520000" cy="2631817"/>
            <a:chOff x="3312000" y="3862150"/>
            <a:chExt cx="2520000" cy="2631817"/>
          </a:xfrm>
        </p:grpSpPr>
        <p:pic>
          <p:nvPicPr>
            <p:cNvPr id="286730" name="Picture 10"/>
            <p:cNvPicPr preferRelativeResize="0">
              <a:picLocks noChangeArrowheads="1"/>
            </p:cNvPicPr>
            <p:nvPr/>
          </p:nvPicPr>
          <p:blipFill>
            <a:blip r:embed="rId7" cstate="print"/>
            <a:srcRect/>
            <a:stretch>
              <a:fillRect/>
            </a:stretch>
          </p:blipFill>
          <p:spPr bwMode="auto">
            <a:xfrm>
              <a:off x="3495600" y="3862150"/>
              <a:ext cx="2152800" cy="2221200"/>
            </a:xfrm>
            <a:prstGeom prst="rect">
              <a:avLst/>
            </a:prstGeom>
            <a:noFill/>
            <a:ln w="9525">
              <a:noFill/>
              <a:miter lim="800000"/>
              <a:headEnd/>
              <a:tailEnd/>
            </a:ln>
            <a:effectLst/>
          </p:spPr>
        </p:pic>
        <p:sp>
          <p:nvSpPr>
            <p:cNvPr id="286733" name="Text Box 13"/>
            <p:cNvSpPr txBox="1">
              <a:spLocks noChangeArrowheads="1"/>
            </p:cNvSpPr>
            <p:nvPr/>
          </p:nvSpPr>
          <p:spPr bwMode="auto">
            <a:xfrm>
              <a:off x="3312000" y="6186192"/>
              <a:ext cx="2520000" cy="307775"/>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Von </a:t>
              </a:r>
              <a:r>
                <a:rPr lang="de-CH" sz="1400" i="1" dirty="0" err="1" smtClean="0">
                  <a:solidFill>
                    <a:srgbClr val="A50021"/>
                  </a:solidFill>
                  <a:latin typeface="+mn-lt"/>
                </a:rPr>
                <a:t>Operations</a:t>
              </a:r>
              <a:r>
                <a:rPr lang="de-CH" sz="1400" i="1" dirty="0" smtClean="0">
                  <a:solidFill>
                    <a:srgbClr val="A50021"/>
                  </a:solidFill>
                  <a:latin typeface="+mn-lt"/>
                </a:rPr>
                <a:t> installiert</a:t>
              </a:r>
              <a:endParaRPr lang="de-CH" sz="1400" i="1" dirty="0">
                <a:solidFill>
                  <a:srgbClr val="A50021"/>
                </a:solidFill>
                <a:latin typeface="+mn-lt"/>
              </a:endParaRPr>
            </a:p>
          </p:txBody>
        </p:sp>
      </p:grpSp>
      <p:grpSp>
        <p:nvGrpSpPr>
          <p:cNvPr id="13" name="Group 12"/>
          <p:cNvGrpSpPr/>
          <p:nvPr/>
        </p:nvGrpSpPr>
        <p:grpSpPr>
          <a:xfrm>
            <a:off x="6040852" y="3802775"/>
            <a:ext cx="2520000" cy="2847262"/>
            <a:chOff x="6040852" y="3862150"/>
            <a:chExt cx="2520000" cy="2847262"/>
          </a:xfrm>
        </p:grpSpPr>
        <p:pic>
          <p:nvPicPr>
            <p:cNvPr id="286731" name="Picture 11"/>
            <p:cNvPicPr preferRelativeResize="0">
              <a:picLocks noChangeArrowheads="1"/>
            </p:cNvPicPr>
            <p:nvPr/>
          </p:nvPicPr>
          <p:blipFill>
            <a:blip r:embed="rId8" cstate="print"/>
            <a:srcRect/>
            <a:stretch>
              <a:fillRect/>
            </a:stretch>
          </p:blipFill>
          <p:spPr bwMode="auto">
            <a:xfrm>
              <a:off x="6319800" y="3862150"/>
              <a:ext cx="2152800" cy="2221200"/>
            </a:xfrm>
            <a:prstGeom prst="rect">
              <a:avLst/>
            </a:prstGeom>
            <a:noFill/>
            <a:ln w="9525">
              <a:noFill/>
              <a:miter lim="800000"/>
              <a:headEnd/>
              <a:tailEnd/>
            </a:ln>
            <a:effectLst/>
          </p:spPr>
        </p:pic>
        <p:sp>
          <p:nvSpPr>
            <p:cNvPr id="286734" name="Text Box 14"/>
            <p:cNvSpPr txBox="1">
              <a:spLocks noChangeArrowheads="1"/>
            </p:cNvSpPr>
            <p:nvPr/>
          </p:nvSpPr>
          <p:spPr bwMode="auto">
            <a:xfrm>
              <a:off x="6040852" y="6186192"/>
              <a:ext cx="2520000" cy="523220"/>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Was der Benutzer wollte</a:t>
              </a:r>
              <a:endParaRPr lang="de-CH" sz="1400" i="1" dirty="0">
                <a:solidFill>
                  <a:srgbClr val="A50021"/>
                </a:solidFill>
                <a:latin typeface="+mn-lt"/>
              </a:endParaRPr>
            </a:p>
          </p:txBody>
        </p:sp>
      </p:grpSp>
      <p:sp>
        <p:nvSpPr>
          <p:cNvPr id="286735" name="Text Box 15"/>
          <p:cNvSpPr txBox="1">
            <a:spLocks noChangeArrowheads="1"/>
          </p:cNvSpPr>
          <p:nvPr/>
        </p:nvSpPr>
        <p:spPr bwMode="auto">
          <a:xfrm>
            <a:off x="5392202" y="6493967"/>
            <a:ext cx="3168650" cy="276999"/>
          </a:xfrm>
          <a:prstGeom prst="rect">
            <a:avLst/>
          </a:prstGeom>
          <a:noFill/>
          <a:ln w="9525">
            <a:noFill/>
            <a:miter lim="800000"/>
            <a:headEnd/>
            <a:tailEnd/>
          </a:ln>
          <a:effectLst/>
        </p:spPr>
        <p:txBody>
          <a:bodyPr>
            <a:spAutoFit/>
          </a:bodyPr>
          <a:lstStyle/>
          <a:p>
            <a:pPr algn="r">
              <a:spcBef>
                <a:spcPct val="50000"/>
              </a:spcBef>
            </a:pPr>
            <a:r>
              <a:rPr lang="de-CH" sz="1200" b="1" smtClean="0">
                <a:latin typeface="+mn-lt"/>
              </a:rPr>
              <a:t>(Pre-1970 </a:t>
            </a:r>
            <a:r>
              <a:rPr lang="de-CH" sz="1200" b="1">
                <a:latin typeface="+mn-lt"/>
              </a:rPr>
              <a:t>C</a:t>
            </a:r>
            <a:r>
              <a:rPr lang="de-CH" sz="1200" b="1" smtClean="0">
                <a:latin typeface="+mn-lt"/>
              </a:rPr>
              <a:t>artoon; Quelle unbekannt)</a:t>
            </a:r>
            <a:endParaRPr lang="de-CH" sz="120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de-CH" dirty="0"/>
              <a:t>Lebenszyklus</a:t>
            </a:r>
            <a:r>
              <a:rPr lang="de-CH" dirty="0"/>
              <a:t>: “</a:t>
            </a:r>
            <a:r>
              <a:rPr lang="de-CH" dirty="0" err="1" smtClean="0"/>
              <a:t>Impendance</a:t>
            </a:r>
            <a:r>
              <a:rPr lang="de-CH" dirty="0" smtClean="0"/>
              <a:t> </a:t>
            </a:r>
            <a:r>
              <a:rPr lang="de-CH" dirty="0" err="1" smtClean="0"/>
              <a:t>mismatches</a:t>
            </a:r>
            <a:r>
              <a:rPr lang="de-CH" dirty="0"/>
              <a:t>”</a:t>
            </a:r>
            <a:endParaRPr lang="de-CH" dirty="0"/>
          </a:p>
        </p:txBody>
      </p:sp>
      <p:pic>
        <p:nvPicPr>
          <p:cNvPr id="490500" name="Picture 4"/>
          <p:cNvPicPr>
            <a:picLocks noChangeAspect="1" noChangeArrowheads="1"/>
          </p:cNvPicPr>
          <p:nvPr/>
        </p:nvPicPr>
        <p:blipFill>
          <a:blip r:embed="rId3" cstate="print"/>
          <a:srcRect/>
          <a:stretch>
            <a:fillRect/>
          </a:stretch>
        </p:blipFill>
        <p:spPr bwMode="auto">
          <a:xfrm>
            <a:off x="606425" y="787400"/>
            <a:ext cx="7845425" cy="5843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de-CH" dirty="0" smtClean="0"/>
              <a:t>Das </a:t>
            </a:r>
            <a:r>
              <a:rPr lang="de-CH" dirty="0" err="1" smtClean="0"/>
              <a:t>Spiralenmodell</a:t>
            </a:r>
            <a:r>
              <a:rPr lang="de-CH" dirty="0" smtClean="0"/>
              <a:t> (Boehm)</a:t>
            </a:r>
            <a:endParaRPr lang="de-CH" dirty="0"/>
          </a:p>
        </p:txBody>
      </p:sp>
      <p:sp>
        <p:nvSpPr>
          <p:cNvPr id="280579" name="Rectangle 3"/>
          <p:cNvSpPr>
            <a:spLocks noGrp="1" noChangeArrowheads="1"/>
          </p:cNvSpPr>
          <p:nvPr>
            <p:ph type="body" idx="1"/>
          </p:nvPr>
        </p:nvSpPr>
        <p:spPr/>
        <p:txBody>
          <a:bodyPr/>
          <a:lstStyle/>
          <a:p>
            <a:r>
              <a:rPr lang="de-CH" dirty="0" smtClean="0"/>
              <a:t>Einen dem Wasserfall-Modell ähnlichen Ansatz auf aufeinanderfolgende Prototypen anwenden</a:t>
            </a:r>
            <a:endParaRPr lang="de-CH" dirty="0"/>
          </a:p>
        </p:txBody>
      </p:sp>
      <p:sp>
        <p:nvSpPr>
          <p:cNvPr id="280580" name="Freeform 4"/>
          <p:cNvSpPr>
            <a:spLocks/>
          </p:cNvSpPr>
          <p:nvPr/>
        </p:nvSpPr>
        <p:spPr bwMode="auto">
          <a:xfrm>
            <a:off x="1471613" y="2813050"/>
            <a:ext cx="3981450" cy="3521075"/>
          </a:xfrm>
          <a:custGeom>
            <a:avLst/>
            <a:gdLst/>
            <a:ahLst/>
            <a:cxnLst>
              <a:cxn ang="0">
                <a:pos x="1226" y="1179"/>
              </a:cxn>
              <a:cxn ang="0">
                <a:pos x="1714" y="1002"/>
              </a:cxn>
              <a:cxn ang="0">
                <a:pos x="1740" y="1498"/>
              </a:cxn>
              <a:cxn ang="0">
                <a:pos x="1173" y="1569"/>
              </a:cxn>
              <a:cxn ang="0">
                <a:pos x="774" y="922"/>
              </a:cxn>
              <a:cxn ang="0">
                <a:pos x="1590" y="426"/>
              </a:cxn>
              <a:cxn ang="0">
                <a:pos x="2467" y="1241"/>
              </a:cxn>
              <a:cxn ang="0">
                <a:pos x="1838" y="1914"/>
              </a:cxn>
              <a:cxn ang="0">
                <a:pos x="597" y="1976"/>
              </a:cxn>
              <a:cxn ang="0">
                <a:pos x="145" y="461"/>
              </a:cxn>
              <a:cxn ang="0">
                <a:pos x="1466" y="0"/>
              </a:cxn>
            </a:cxnLst>
            <a:rect l="0" t="0" r="r" b="b"/>
            <a:pathLst>
              <a:path w="2508" h="2218">
                <a:moveTo>
                  <a:pt x="1226" y="1179"/>
                </a:moveTo>
                <a:cubicBezTo>
                  <a:pt x="1427" y="1064"/>
                  <a:pt x="1628" y="949"/>
                  <a:pt x="1714" y="1002"/>
                </a:cubicBezTo>
                <a:cubicBezTo>
                  <a:pt x="1800" y="1055"/>
                  <a:pt x="1830" y="1404"/>
                  <a:pt x="1740" y="1498"/>
                </a:cubicBezTo>
                <a:cubicBezTo>
                  <a:pt x="1650" y="1592"/>
                  <a:pt x="1334" y="1665"/>
                  <a:pt x="1173" y="1569"/>
                </a:cubicBezTo>
                <a:cubicBezTo>
                  <a:pt x="1012" y="1473"/>
                  <a:pt x="705" y="1112"/>
                  <a:pt x="774" y="922"/>
                </a:cubicBezTo>
                <a:cubicBezTo>
                  <a:pt x="843" y="732"/>
                  <a:pt x="1308" y="373"/>
                  <a:pt x="1590" y="426"/>
                </a:cubicBezTo>
                <a:cubicBezTo>
                  <a:pt x="1872" y="479"/>
                  <a:pt x="2426" y="993"/>
                  <a:pt x="2467" y="1241"/>
                </a:cubicBezTo>
                <a:cubicBezTo>
                  <a:pt x="2508" y="1489"/>
                  <a:pt x="2150" y="1792"/>
                  <a:pt x="1838" y="1914"/>
                </a:cubicBezTo>
                <a:cubicBezTo>
                  <a:pt x="1526" y="2036"/>
                  <a:pt x="879" y="2218"/>
                  <a:pt x="597" y="1976"/>
                </a:cubicBezTo>
                <a:cubicBezTo>
                  <a:pt x="315" y="1734"/>
                  <a:pt x="0" y="790"/>
                  <a:pt x="145" y="461"/>
                </a:cubicBezTo>
                <a:cubicBezTo>
                  <a:pt x="290" y="132"/>
                  <a:pt x="878" y="66"/>
                  <a:pt x="1466" y="0"/>
                </a:cubicBezTo>
              </a:path>
            </a:pathLst>
          </a:custGeom>
          <a:noFill/>
          <a:ln w="28575" cmpd="sng">
            <a:solidFill>
              <a:srgbClr val="A50021"/>
            </a:solidFill>
            <a:round/>
            <a:headEnd/>
            <a:tailEnd type="stealth" w="lg" len="lg"/>
          </a:ln>
          <a:effectLst/>
        </p:spPr>
        <p:txBody>
          <a:bodyPr/>
          <a:lstStyle/>
          <a:p>
            <a:endParaRPr lang="de-CH">
              <a:latin typeface="+mn-lt"/>
            </a:endParaRPr>
          </a:p>
        </p:txBody>
      </p:sp>
      <p:sp>
        <p:nvSpPr>
          <p:cNvPr id="280581" name="Line 5"/>
          <p:cNvSpPr>
            <a:spLocks noChangeShapeType="1"/>
          </p:cNvSpPr>
          <p:nvPr/>
        </p:nvSpPr>
        <p:spPr bwMode="auto">
          <a:xfrm flipV="1">
            <a:off x="2700338" y="4725988"/>
            <a:ext cx="465137" cy="268287"/>
          </a:xfrm>
          <a:prstGeom prst="line">
            <a:avLst/>
          </a:prstGeom>
          <a:noFill/>
          <a:ln w="28575">
            <a:solidFill>
              <a:schemeClr val="accent2"/>
            </a:solidFill>
            <a:round/>
            <a:headEnd/>
            <a:tailEnd/>
          </a:ln>
          <a:effectLst/>
        </p:spPr>
        <p:txBody>
          <a:bodyPr/>
          <a:lstStyle/>
          <a:p>
            <a:endParaRPr lang="de-CH">
              <a:latin typeface="+mn-lt"/>
            </a:endParaRPr>
          </a:p>
        </p:txBody>
      </p:sp>
      <p:sp>
        <p:nvSpPr>
          <p:cNvPr id="280582" name="Line 6"/>
          <p:cNvSpPr>
            <a:spLocks noChangeShapeType="1"/>
          </p:cNvSpPr>
          <p:nvPr/>
        </p:nvSpPr>
        <p:spPr bwMode="auto">
          <a:xfrm flipV="1">
            <a:off x="1752600" y="5149850"/>
            <a:ext cx="465138" cy="268288"/>
          </a:xfrm>
          <a:prstGeom prst="line">
            <a:avLst/>
          </a:prstGeom>
          <a:noFill/>
          <a:ln w="28575">
            <a:solidFill>
              <a:schemeClr val="accent2"/>
            </a:solidFill>
            <a:round/>
            <a:headEnd/>
            <a:tailEnd/>
          </a:ln>
          <a:effectLst/>
        </p:spPr>
        <p:txBody>
          <a:bodyPr/>
          <a:lstStyle/>
          <a:p>
            <a:endParaRPr lang="de-CH">
              <a:latin typeface="+mn-lt"/>
            </a:endParaRPr>
          </a:p>
        </p:txBody>
      </p:sp>
      <p:sp>
        <p:nvSpPr>
          <p:cNvPr id="280583" name="Text Box 7"/>
          <p:cNvSpPr txBox="1">
            <a:spLocks noChangeArrowheads="1"/>
          </p:cNvSpPr>
          <p:nvPr/>
        </p:nvSpPr>
        <p:spPr bwMode="auto">
          <a:xfrm>
            <a:off x="3030538" y="4791075"/>
            <a:ext cx="1481137" cy="396875"/>
          </a:xfrm>
          <a:prstGeom prst="rect">
            <a:avLst/>
          </a:prstGeom>
          <a:noFill/>
          <a:ln w="9525">
            <a:noFill/>
            <a:miter lim="800000"/>
            <a:headEnd/>
            <a:tailEnd/>
          </a:ln>
          <a:effectLst/>
        </p:spPr>
        <p:txBody>
          <a:bodyPr wrap="none">
            <a:spAutoFit/>
          </a:bodyPr>
          <a:lstStyle/>
          <a:p>
            <a:r>
              <a:rPr lang="de-CH" sz="2000" smtClean="0">
                <a:latin typeface="+mn-lt"/>
              </a:rPr>
              <a:t>Iteration 1</a:t>
            </a:r>
            <a:endParaRPr lang="de-CH" sz="2000">
              <a:latin typeface="+mn-lt"/>
            </a:endParaRPr>
          </a:p>
        </p:txBody>
      </p:sp>
      <p:sp>
        <p:nvSpPr>
          <p:cNvPr id="280584" name="Text Box 8"/>
          <p:cNvSpPr txBox="1">
            <a:spLocks noChangeArrowheads="1"/>
          </p:cNvSpPr>
          <p:nvPr/>
        </p:nvSpPr>
        <p:spPr bwMode="auto">
          <a:xfrm>
            <a:off x="2482850" y="5572125"/>
            <a:ext cx="1522413" cy="396875"/>
          </a:xfrm>
          <a:prstGeom prst="rect">
            <a:avLst/>
          </a:prstGeom>
          <a:noFill/>
          <a:ln w="9525">
            <a:noFill/>
            <a:miter lim="800000"/>
            <a:headEnd/>
            <a:tailEnd/>
          </a:ln>
          <a:effectLst/>
        </p:spPr>
        <p:txBody>
          <a:bodyPr wrap="none">
            <a:spAutoFit/>
          </a:bodyPr>
          <a:lstStyle/>
          <a:p>
            <a:r>
              <a:rPr lang="de-CH" sz="2000" smtClean="0">
                <a:latin typeface="+mn-lt"/>
              </a:rPr>
              <a:t>Iteration 2</a:t>
            </a:r>
            <a:endParaRPr lang="de-CH" sz="2000">
              <a:latin typeface="+mn-lt"/>
            </a:endParaRPr>
          </a:p>
        </p:txBody>
      </p:sp>
      <p:sp>
        <p:nvSpPr>
          <p:cNvPr id="280585" name="Text Box 9"/>
          <p:cNvSpPr txBox="1">
            <a:spLocks noChangeArrowheads="1"/>
          </p:cNvSpPr>
          <p:nvPr/>
        </p:nvSpPr>
        <p:spPr bwMode="auto">
          <a:xfrm>
            <a:off x="1736725" y="3429000"/>
            <a:ext cx="1522413" cy="396875"/>
          </a:xfrm>
          <a:prstGeom prst="rect">
            <a:avLst/>
          </a:prstGeom>
          <a:noFill/>
          <a:ln w="9525">
            <a:noFill/>
            <a:miter lim="800000"/>
            <a:headEnd/>
            <a:tailEnd/>
          </a:ln>
          <a:effectLst/>
        </p:spPr>
        <p:txBody>
          <a:bodyPr wrap="none">
            <a:spAutoFit/>
          </a:bodyPr>
          <a:lstStyle/>
          <a:p>
            <a:r>
              <a:rPr lang="de-CH" sz="2000" smtClean="0">
                <a:latin typeface="+mn-lt"/>
              </a:rPr>
              <a:t>Iteration 3</a:t>
            </a:r>
            <a:endParaRPr lang="de-CH" sz="200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de-CH" smtClean="0"/>
              <a:t>Das Spiralenmodell</a:t>
            </a:r>
            <a:endParaRPr lang="de-CH"/>
          </a:p>
        </p:txBody>
      </p:sp>
      <p:pic>
        <p:nvPicPr>
          <p:cNvPr id="5" name="Picture 6"/>
          <p:cNvPicPr>
            <a:picLocks noChangeAspect="1" noChangeArrowheads="1"/>
          </p:cNvPicPr>
          <p:nvPr/>
        </p:nvPicPr>
        <p:blipFill>
          <a:blip r:embed="rId3" cstate="print"/>
          <a:srcRect/>
          <a:stretch>
            <a:fillRect/>
          </a:stretch>
        </p:blipFill>
        <p:spPr bwMode="auto">
          <a:xfrm>
            <a:off x="1152000" y="780778"/>
            <a:ext cx="6840000" cy="5628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48400" y="115200"/>
            <a:ext cx="7726363" cy="435600"/>
          </a:xfrm>
        </p:spPr>
        <p:txBody>
          <a:bodyPr/>
          <a:lstStyle/>
          <a:p>
            <a:r>
              <a:rPr lang="de-CH" smtClean="0"/>
              <a:t>Nahtlose, schrittweise Entwicklung</a:t>
            </a:r>
            <a:endParaRPr lang="de-CH"/>
          </a:p>
        </p:txBody>
      </p:sp>
      <p:sp>
        <p:nvSpPr>
          <p:cNvPr id="288771" name="Rectangle 3"/>
          <p:cNvSpPr>
            <a:spLocks noGrp="1" noChangeArrowheads="1"/>
          </p:cNvSpPr>
          <p:nvPr>
            <p:ph type="body" idx="1"/>
          </p:nvPr>
        </p:nvSpPr>
        <p:spPr>
          <a:xfrm>
            <a:off x="228600" y="1266825"/>
            <a:ext cx="8686800" cy="4419600"/>
          </a:xfrm>
        </p:spPr>
        <p:txBody>
          <a:bodyPr/>
          <a:lstStyle/>
          <a:p>
            <a:pPr>
              <a:lnSpc>
                <a:spcPct val="90000"/>
              </a:lnSpc>
            </a:pPr>
            <a:r>
              <a:rPr lang="de-CH" sz="2000" dirty="0" smtClean="0"/>
              <a:t>Die Eiffel-Sicht</a:t>
            </a:r>
          </a:p>
          <a:p>
            <a:pPr>
              <a:lnSpc>
                <a:spcPct val="90000"/>
              </a:lnSpc>
            </a:pPr>
            <a:endParaRPr lang="de-CH" sz="2000" dirty="0" smtClean="0"/>
          </a:p>
          <a:p>
            <a:pPr lvl="1">
              <a:lnSpc>
                <a:spcPct val="90000"/>
              </a:lnSpc>
            </a:pPr>
            <a:r>
              <a:rPr lang="de-CH" sz="2000" dirty="0" smtClean="0"/>
              <a:t>Eine einzige durchgehende und einheitliche Notation, Werkzeugen, Konzepten, und Prinzipien</a:t>
            </a:r>
          </a:p>
          <a:p>
            <a:pPr lvl="1">
              <a:lnSpc>
                <a:spcPct val="90000"/>
              </a:lnSpc>
            </a:pPr>
            <a:r>
              <a:rPr lang="de-CH" sz="2000" dirty="0" smtClean="0"/>
              <a:t>Beständige, schrittweise Entwicklung</a:t>
            </a:r>
          </a:p>
          <a:p>
            <a:pPr lvl="1">
              <a:lnSpc>
                <a:spcPct val="90000"/>
              </a:lnSpc>
            </a:pPr>
            <a:r>
              <a:rPr lang="de-CH" sz="2000" dirty="0" smtClean="0"/>
              <a:t>Modell, Implementation und Dokumentation konsistent halten</a:t>
            </a:r>
          </a:p>
          <a:p>
            <a:pPr>
              <a:lnSpc>
                <a:spcPct val="90000"/>
              </a:lnSpc>
            </a:pPr>
            <a:endParaRPr lang="de-CH" sz="2000" dirty="0" smtClean="0"/>
          </a:p>
          <a:p>
            <a:pPr>
              <a:lnSpc>
                <a:spcPct val="90000"/>
              </a:lnSpc>
            </a:pPr>
            <a:r>
              <a:rPr lang="de-CH" sz="2000" dirty="0" smtClean="0"/>
              <a:t>Umkehrbarkeit: Man kann vor- und zurückgehen</a:t>
            </a:r>
            <a:endParaRPr lang="de-CH" sz="2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248400" y="115200"/>
            <a:ext cx="7785100" cy="435600"/>
          </a:xfrm>
        </p:spPr>
        <p:txBody>
          <a:bodyPr/>
          <a:lstStyle/>
          <a:p>
            <a:r>
              <a:rPr lang="de-CH" smtClean="0"/>
              <a:t>Nahtlose Entwicklung</a:t>
            </a:r>
            <a:endParaRPr lang="de-CH"/>
          </a:p>
        </p:txBody>
      </p:sp>
      <p:sp>
        <p:nvSpPr>
          <p:cNvPr id="532483" name="Rectangle 3"/>
          <p:cNvSpPr>
            <a:spLocks noGrp="1" noChangeArrowheads="1"/>
          </p:cNvSpPr>
          <p:nvPr>
            <p:ph type="body" idx="1"/>
          </p:nvPr>
        </p:nvSpPr>
        <p:spPr>
          <a:xfrm>
            <a:off x="233363" y="2068513"/>
            <a:ext cx="4879975" cy="2951162"/>
          </a:xfrm>
        </p:spPr>
        <p:txBody>
          <a:bodyPr/>
          <a:lstStyle/>
          <a:p>
            <a:pPr marL="265113" indent="-265113">
              <a:lnSpc>
                <a:spcPct val="90000"/>
              </a:lnSpc>
              <a:buClr>
                <a:srgbClr val="A50021"/>
              </a:buClr>
              <a:buSzPct val="80000"/>
              <a:buFont typeface="Wingdings" pitchFamily="2" charset="2"/>
              <a:buChar char="Ø"/>
            </a:pPr>
            <a:r>
              <a:rPr lang="de-CH" smtClean="0"/>
              <a:t>Eine Notation, Werkzeuge, Konzepte, Prinzipien</a:t>
            </a:r>
          </a:p>
          <a:p>
            <a:pPr marL="265113" indent="-265113">
              <a:lnSpc>
                <a:spcPct val="90000"/>
              </a:lnSpc>
              <a:buClr>
                <a:srgbClr val="A50021"/>
              </a:buClr>
              <a:buSzPct val="80000"/>
              <a:buFont typeface="Wingdings" pitchFamily="2" charset="2"/>
              <a:buChar char="Ø"/>
            </a:pPr>
            <a:r>
              <a:rPr lang="de-CH" smtClean="0"/>
              <a:t>Beständige, schrittweise Entwicklung</a:t>
            </a:r>
          </a:p>
          <a:p>
            <a:pPr marL="265113" indent="-265113">
              <a:lnSpc>
                <a:spcPct val="90000"/>
              </a:lnSpc>
              <a:buClr>
                <a:srgbClr val="A50021"/>
              </a:buClr>
              <a:buSzPct val="80000"/>
              <a:buFont typeface="Wingdings" pitchFamily="2" charset="2"/>
              <a:buChar char="Ø"/>
            </a:pPr>
            <a:r>
              <a:rPr lang="de-CH" smtClean="0"/>
              <a:t>Modell, Implementation und Dokumentation konsistent halten</a:t>
            </a:r>
          </a:p>
          <a:p>
            <a:pPr marL="265113" indent="-265113">
              <a:lnSpc>
                <a:spcPct val="90000"/>
              </a:lnSpc>
              <a:buClr>
                <a:srgbClr val="A50021"/>
              </a:buClr>
              <a:buSzPct val="80000"/>
              <a:buFont typeface="Wingdings" pitchFamily="2" charset="2"/>
              <a:buChar char="Ø"/>
            </a:pPr>
            <a:r>
              <a:rPr lang="de-CH" smtClean="0">
                <a:solidFill>
                  <a:srgbClr val="990000"/>
                </a:solidFill>
              </a:rPr>
              <a:t>Umkehrbarkeit</a:t>
            </a:r>
            <a:r>
              <a:rPr lang="de-CH" smtClean="0"/>
              <a:t>: Man kann vor- und zurückgehen</a:t>
            </a:r>
          </a:p>
        </p:txBody>
      </p:sp>
      <p:sp>
        <p:nvSpPr>
          <p:cNvPr id="532484" name="Freeform 4"/>
          <p:cNvSpPr>
            <a:spLocks/>
          </p:cNvSpPr>
          <p:nvPr/>
        </p:nvSpPr>
        <p:spPr bwMode="auto">
          <a:xfrm>
            <a:off x="6418263" y="1635125"/>
            <a:ext cx="871537" cy="3735388"/>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2485" name="Text Box 5"/>
          <p:cNvSpPr txBox="1">
            <a:spLocks noChangeArrowheads="1"/>
          </p:cNvSpPr>
          <p:nvPr/>
        </p:nvSpPr>
        <p:spPr bwMode="auto">
          <a:xfrm>
            <a:off x="7308850" y="860425"/>
            <a:ext cx="1584325" cy="304800"/>
          </a:xfrm>
          <a:prstGeom prst="rect">
            <a:avLst/>
          </a:prstGeom>
          <a:noFill/>
          <a:ln w="9525">
            <a:noFill/>
            <a:miter lim="800000"/>
            <a:headEnd/>
            <a:tailEnd/>
          </a:ln>
          <a:effectLst/>
        </p:spPr>
        <p:txBody>
          <a:bodyPr>
            <a:spAutoFit/>
          </a:bodyPr>
          <a:lstStyle/>
          <a:p>
            <a:pPr>
              <a:spcBef>
                <a:spcPct val="50000"/>
              </a:spcBef>
            </a:pPr>
            <a:r>
              <a:rPr lang="de-CH" sz="1400" smtClean="0">
                <a:latin typeface="+mn-lt"/>
              </a:rPr>
              <a:t>Beispielklassen:</a:t>
            </a:r>
            <a:endParaRPr lang="de-CH" sz="1400">
              <a:latin typeface="+mn-lt"/>
            </a:endParaRPr>
          </a:p>
        </p:txBody>
      </p:sp>
      <p:sp>
        <p:nvSpPr>
          <p:cNvPr id="532486" name="Text Box 6"/>
          <p:cNvSpPr txBox="1">
            <a:spLocks noChangeArrowheads="1"/>
          </p:cNvSpPr>
          <p:nvPr/>
        </p:nvSpPr>
        <p:spPr bwMode="auto">
          <a:xfrm>
            <a:off x="7370763" y="1362075"/>
            <a:ext cx="1681162" cy="430887"/>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PLANE, ACCOUNT, TRANSACTION… </a:t>
            </a:r>
            <a:endParaRPr lang="de-CH" sz="1400" i="1">
              <a:solidFill>
                <a:srgbClr val="0000FF"/>
              </a:solidFill>
              <a:latin typeface="+mn-lt"/>
            </a:endParaRPr>
          </a:p>
        </p:txBody>
      </p:sp>
      <p:sp>
        <p:nvSpPr>
          <p:cNvPr id="532487" name="Text Box 7"/>
          <p:cNvSpPr txBox="1">
            <a:spLocks noChangeArrowheads="1"/>
          </p:cNvSpPr>
          <p:nvPr/>
        </p:nvSpPr>
        <p:spPr bwMode="auto">
          <a:xfrm>
            <a:off x="7370763" y="2035175"/>
            <a:ext cx="1804987" cy="430887"/>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STATE,</a:t>
            </a:r>
            <a:br>
              <a:rPr lang="de-CH" sz="1400" i="1" smtClean="0">
                <a:solidFill>
                  <a:srgbClr val="0000FF"/>
                </a:solidFill>
                <a:latin typeface="+mn-lt"/>
              </a:rPr>
            </a:br>
            <a:r>
              <a:rPr lang="de-CH" sz="1400" i="1" smtClean="0">
                <a:solidFill>
                  <a:srgbClr val="0000FF"/>
                </a:solidFill>
                <a:latin typeface="+mn-lt"/>
              </a:rPr>
              <a:t>COMMAND…</a:t>
            </a:r>
            <a:endParaRPr lang="de-CH" sz="1400" i="1">
              <a:solidFill>
                <a:srgbClr val="0000FF"/>
              </a:solidFill>
              <a:latin typeface="+mn-lt"/>
            </a:endParaRPr>
          </a:p>
        </p:txBody>
      </p:sp>
      <p:sp>
        <p:nvSpPr>
          <p:cNvPr id="532488" name="Text Box 8"/>
          <p:cNvSpPr txBox="1">
            <a:spLocks noChangeArrowheads="1"/>
          </p:cNvSpPr>
          <p:nvPr/>
        </p:nvSpPr>
        <p:spPr bwMode="auto">
          <a:xfrm>
            <a:off x="7370763" y="2927350"/>
            <a:ext cx="135731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HASH_TABLE…</a:t>
            </a:r>
            <a:endParaRPr lang="de-CH" sz="1400" i="1">
              <a:solidFill>
                <a:srgbClr val="0000FF"/>
              </a:solidFill>
              <a:latin typeface="+mn-lt"/>
            </a:endParaRPr>
          </a:p>
        </p:txBody>
      </p:sp>
      <p:sp>
        <p:nvSpPr>
          <p:cNvPr id="532489" name="Text Box 9"/>
          <p:cNvSpPr txBox="1">
            <a:spLocks noChangeArrowheads="1"/>
          </p:cNvSpPr>
          <p:nvPr/>
        </p:nvSpPr>
        <p:spPr bwMode="auto">
          <a:xfrm>
            <a:off x="7370763" y="3933825"/>
            <a:ext cx="145256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TEST_DRIVER…</a:t>
            </a:r>
            <a:endParaRPr lang="de-CH" sz="1400" i="1">
              <a:solidFill>
                <a:srgbClr val="0000FF"/>
              </a:solidFill>
              <a:latin typeface="+mn-lt"/>
            </a:endParaRPr>
          </a:p>
        </p:txBody>
      </p:sp>
      <p:sp>
        <p:nvSpPr>
          <p:cNvPr id="532490" name="Text Box 10"/>
          <p:cNvSpPr txBox="1">
            <a:spLocks noChangeArrowheads="1"/>
          </p:cNvSpPr>
          <p:nvPr/>
        </p:nvSpPr>
        <p:spPr bwMode="auto">
          <a:xfrm>
            <a:off x="7370763" y="4968875"/>
            <a:ext cx="145256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TABLE…</a:t>
            </a:r>
            <a:endParaRPr lang="de-CH" sz="1400" i="1">
              <a:solidFill>
                <a:srgbClr val="0000FF"/>
              </a:solidFill>
              <a:latin typeface="+mn-lt"/>
            </a:endParaRPr>
          </a:p>
        </p:txBody>
      </p:sp>
      <p:sp>
        <p:nvSpPr>
          <p:cNvPr id="532491" name="Line 11"/>
          <p:cNvSpPr>
            <a:spLocks noChangeShapeType="1"/>
          </p:cNvSpPr>
          <p:nvPr/>
        </p:nvSpPr>
        <p:spPr bwMode="auto">
          <a:xfrm>
            <a:off x="5872163" y="1190625"/>
            <a:ext cx="14287" cy="4962525"/>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2492" name="AutoShape 12"/>
          <p:cNvSpPr>
            <a:spLocks noChangeArrowheads="1"/>
          </p:cNvSpPr>
          <p:nvPr/>
        </p:nvSpPr>
        <p:spPr bwMode="auto">
          <a:xfrm rot="16200000">
            <a:off x="4114007" y="2164556"/>
            <a:ext cx="3532188" cy="200977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2493" name="Freeform 13"/>
          <p:cNvSpPr>
            <a:spLocks/>
          </p:cNvSpPr>
          <p:nvPr/>
        </p:nvSpPr>
        <p:spPr bwMode="auto">
          <a:xfrm>
            <a:off x="4875213" y="1397000"/>
            <a:ext cx="2009775" cy="68103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2494" name="AutoShape 14"/>
          <p:cNvSpPr>
            <a:spLocks noChangeArrowheads="1"/>
          </p:cNvSpPr>
          <p:nvPr/>
        </p:nvSpPr>
        <p:spPr bwMode="auto">
          <a:xfrm rot="16200000">
            <a:off x="4643438" y="1628775"/>
            <a:ext cx="2473325" cy="200977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2495" name="AutoShape 15"/>
          <p:cNvSpPr>
            <a:spLocks noChangeArrowheads="1"/>
          </p:cNvSpPr>
          <p:nvPr/>
        </p:nvSpPr>
        <p:spPr bwMode="auto">
          <a:xfrm rot="16200000">
            <a:off x="5191920" y="1075531"/>
            <a:ext cx="1376362" cy="200977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2496" name="AutoShape 16"/>
          <p:cNvSpPr>
            <a:spLocks noChangeArrowheads="1"/>
          </p:cNvSpPr>
          <p:nvPr/>
        </p:nvSpPr>
        <p:spPr bwMode="auto">
          <a:xfrm rot="16200000">
            <a:off x="3807619" y="2674144"/>
            <a:ext cx="4144963" cy="2009775"/>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2497" name="Text Box 17"/>
          <p:cNvSpPr txBox="1">
            <a:spLocks noChangeArrowheads="1"/>
          </p:cNvSpPr>
          <p:nvPr/>
        </p:nvSpPr>
        <p:spPr bwMode="auto">
          <a:xfrm>
            <a:off x="5072063" y="1441450"/>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Analyse</a:t>
            </a:r>
            <a:endParaRPr lang="de-CH" sz="2200">
              <a:latin typeface="+mn-lt"/>
            </a:endParaRPr>
          </a:p>
        </p:txBody>
      </p:sp>
      <p:sp>
        <p:nvSpPr>
          <p:cNvPr id="532498" name="Text Box 18"/>
          <p:cNvSpPr txBox="1">
            <a:spLocks noChangeArrowheads="1"/>
          </p:cNvSpPr>
          <p:nvPr/>
        </p:nvSpPr>
        <p:spPr bwMode="auto">
          <a:xfrm>
            <a:off x="5072063" y="2162175"/>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Entwurf</a:t>
            </a:r>
            <a:endParaRPr lang="de-CH" sz="2200">
              <a:latin typeface="+mn-lt"/>
            </a:endParaRPr>
          </a:p>
        </p:txBody>
      </p:sp>
      <p:sp>
        <p:nvSpPr>
          <p:cNvPr id="532499" name="Text Box 19"/>
          <p:cNvSpPr txBox="1">
            <a:spLocks noChangeArrowheads="1"/>
          </p:cNvSpPr>
          <p:nvPr/>
        </p:nvSpPr>
        <p:spPr bwMode="auto">
          <a:xfrm>
            <a:off x="5065713" y="2779713"/>
            <a:ext cx="1628775" cy="762000"/>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Implemen-</a:t>
            </a:r>
            <a:br>
              <a:rPr lang="de-CH" sz="2200" smtClean="0">
                <a:solidFill>
                  <a:schemeClr val="bg1"/>
                </a:solidFill>
                <a:latin typeface="+mn-lt"/>
              </a:rPr>
            </a:br>
            <a:r>
              <a:rPr lang="de-CH" sz="2200" smtClean="0">
                <a:solidFill>
                  <a:schemeClr val="bg1"/>
                </a:solidFill>
                <a:latin typeface="+mn-lt"/>
              </a:rPr>
              <a:t>tation</a:t>
            </a:r>
            <a:endParaRPr lang="de-CH" sz="2200">
              <a:solidFill>
                <a:schemeClr val="bg1"/>
              </a:solidFill>
              <a:latin typeface="+mn-lt"/>
            </a:endParaRPr>
          </a:p>
        </p:txBody>
      </p:sp>
      <p:sp>
        <p:nvSpPr>
          <p:cNvPr id="532500" name="Text Box 20"/>
          <p:cNvSpPr txBox="1">
            <a:spLocks noChangeArrowheads="1"/>
          </p:cNvSpPr>
          <p:nvPr/>
        </p:nvSpPr>
        <p:spPr bwMode="auto">
          <a:xfrm>
            <a:off x="5456238" y="4006850"/>
            <a:ext cx="847725" cy="427038"/>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V&amp;V</a:t>
            </a:r>
            <a:endParaRPr lang="de-CH" sz="2200">
              <a:solidFill>
                <a:schemeClr val="bg1"/>
              </a:solidFill>
              <a:latin typeface="+mn-lt"/>
            </a:endParaRPr>
          </a:p>
        </p:txBody>
      </p:sp>
      <p:sp>
        <p:nvSpPr>
          <p:cNvPr id="532501" name="Text Box 21"/>
          <p:cNvSpPr txBox="1">
            <a:spLocks noChangeArrowheads="1"/>
          </p:cNvSpPr>
          <p:nvPr/>
        </p:nvSpPr>
        <p:spPr bwMode="auto">
          <a:xfrm>
            <a:off x="5157788" y="4676775"/>
            <a:ext cx="1463675" cy="733425"/>
          </a:xfrm>
          <a:prstGeom prst="rect">
            <a:avLst/>
          </a:prstGeom>
          <a:noFill/>
          <a:ln w="9525">
            <a:noFill/>
            <a:miter lim="800000"/>
            <a:headEnd/>
            <a:tailEnd/>
          </a:ln>
          <a:effectLst/>
        </p:spPr>
        <p:txBody>
          <a:bodyPr>
            <a:spAutoFit/>
          </a:bodyPr>
          <a:lstStyle/>
          <a:p>
            <a:pPr algn="ctr">
              <a:spcBef>
                <a:spcPct val="50000"/>
              </a:spcBef>
            </a:pPr>
            <a:r>
              <a:rPr lang="de-CH" sz="2100" smtClean="0">
                <a:solidFill>
                  <a:schemeClr val="bg1"/>
                </a:solidFill>
                <a:latin typeface="+mn-lt"/>
              </a:rPr>
              <a:t>Generali-</a:t>
            </a:r>
            <a:br>
              <a:rPr lang="de-CH" sz="2100" smtClean="0">
                <a:solidFill>
                  <a:schemeClr val="bg1"/>
                </a:solidFill>
                <a:latin typeface="+mn-lt"/>
              </a:rPr>
            </a:br>
            <a:r>
              <a:rPr lang="de-CH" sz="2100" smtClean="0">
                <a:solidFill>
                  <a:schemeClr val="bg1"/>
                </a:solidFill>
                <a:latin typeface="+mn-lt"/>
              </a:rPr>
              <a:t>sierung</a:t>
            </a:r>
            <a:endParaRPr lang="de-CH" sz="21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32493"/>
                                        </p:tgtEl>
                                        <p:attrNameLst>
                                          <p:attrName>style.visibility</p:attrName>
                                        </p:attrNameLst>
                                      </p:cBhvr>
                                      <p:to>
                                        <p:strVal val="visible"/>
                                      </p:to>
                                    </p:set>
                                    <p:anim calcmode="lin" valueType="num">
                                      <p:cBhvr>
                                        <p:cTn id="7" dur="2000" fill="hold"/>
                                        <p:tgtEl>
                                          <p:spTgt spid="532493"/>
                                        </p:tgtEl>
                                        <p:attrNameLst>
                                          <p:attrName>ppt_w</p:attrName>
                                        </p:attrNameLst>
                                      </p:cBhvr>
                                      <p:tavLst>
                                        <p:tav tm="0">
                                          <p:val>
                                            <p:fltVal val="0"/>
                                          </p:val>
                                        </p:tav>
                                        <p:tav tm="100000">
                                          <p:val>
                                            <p:strVal val="#ppt_w"/>
                                          </p:val>
                                        </p:tav>
                                      </p:tavLst>
                                    </p:anim>
                                    <p:anim calcmode="lin" valueType="num">
                                      <p:cBhvr>
                                        <p:cTn id="8" dur="2000" fill="hold"/>
                                        <p:tgtEl>
                                          <p:spTgt spid="532493"/>
                                        </p:tgtEl>
                                        <p:attrNameLst>
                                          <p:attrName>ppt_h</p:attrName>
                                        </p:attrNameLst>
                                      </p:cBhvr>
                                      <p:tavLst>
                                        <p:tav tm="0">
                                          <p:val>
                                            <p:fltVal val="0"/>
                                          </p:val>
                                        </p:tav>
                                        <p:tav tm="100000">
                                          <p:val>
                                            <p:strVal val="#ppt_h"/>
                                          </p:val>
                                        </p:tav>
                                      </p:tavLst>
                                    </p:anim>
                                    <p:animEffect transition="in" filter="fade">
                                      <p:cBhvr>
                                        <p:cTn id="9" dur="2000"/>
                                        <p:tgtEl>
                                          <p:spTgt spid="53249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32497"/>
                                        </p:tgtEl>
                                        <p:attrNameLst>
                                          <p:attrName>style.visibility</p:attrName>
                                        </p:attrNameLst>
                                      </p:cBhvr>
                                      <p:to>
                                        <p:strVal val="visible"/>
                                      </p:to>
                                    </p:set>
                                    <p:anim calcmode="lin" valueType="num">
                                      <p:cBhvr>
                                        <p:cTn id="13" dur="2000" fill="hold"/>
                                        <p:tgtEl>
                                          <p:spTgt spid="532497"/>
                                        </p:tgtEl>
                                        <p:attrNameLst>
                                          <p:attrName>ppt_w</p:attrName>
                                        </p:attrNameLst>
                                      </p:cBhvr>
                                      <p:tavLst>
                                        <p:tav tm="0">
                                          <p:val>
                                            <p:fltVal val="0"/>
                                          </p:val>
                                        </p:tav>
                                        <p:tav tm="100000">
                                          <p:val>
                                            <p:strVal val="#ppt_w"/>
                                          </p:val>
                                        </p:tav>
                                      </p:tavLst>
                                    </p:anim>
                                    <p:anim calcmode="lin" valueType="num">
                                      <p:cBhvr>
                                        <p:cTn id="14" dur="2000" fill="hold"/>
                                        <p:tgtEl>
                                          <p:spTgt spid="532497"/>
                                        </p:tgtEl>
                                        <p:attrNameLst>
                                          <p:attrName>ppt_h</p:attrName>
                                        </p:attrNameLst>
                                      </p:cBhvr>
                                      <p:tavLst>
                                        <p:tav tm="0">
                                          <p:val>
                                            <p:fltVal val="0"/>
                                          </p:val>
                                        </p:tav>
                                        <p:tav tm="100000">
                                          <p:val>
                                            <p:strVal val="#ppt_h"/>
                                          </p:val>
                                        </p:tav>
                                      </p:tavLst>
                                    </p:anim>
                                    <p:animEffect transition="in" filter="fade">
                                      <p:cBhvr>
                                        <p:cTn id="15" dur="2000"/>
                                        <p:tgtEl>
                                          <p:spTgt spid="532497"/>
                                        </p:tgtEl>
                                      </p:cBhvr>
                                    </p:animEffec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532486"/>
                                        </p:tgtEl>
                                        <p:attrNameLst>
                                          <p:attrName>style.visibility</p:attrName>
                                        </p:attrNameLst>
                                      </p:cBhvr>
                                      <p:to>
                                        <p:strVal val="visible"/>
                                      </p:to>
                                    </p:set>
                                  </p:childTnLst>
                                </p:cTn>
                              </p:par>
                            </p:childTnLst>
                          </p:cTn>
                        </p:par>
                        <p:par>
                          <p:cTn id="19" fill="hold">
                            <p:stCondLst>
                              <p:cond delay="4000"/>
                            </p:stCondLst>
                            <p:childTnLst>
                              <p:par>
                                <p:cTn id="20" presetID="53" presetClass="entr" presetSubtype="0" fill="hold" grpId="0" nodeType="afterEffect">
                                  <p:stCondLst>
                                    <p:cond delay="0"/>
                                  </p:stCondLst>
                                  <p:childTnLst>
                                    <p:set>
                                      <p:cBhvr>
                                        <p:cTn id="21" dur="1" fill="hold">
                                          <p:stCondLst>
                                            <p:cond delay="0"/>
                                          </p:stCondLst>
                                        </p:cTn>
                                        <p:tgtEl>
                                          <p:spTgt spid="532495"/>
                                        </p:tgtEl>
                                        <p:attrNameLst>
                                          <p:attrName>style.visibility</p:attrName>
                                        </p:attrNameLst>
                                      </p:cBhvr>
                                      <p:to>
                                        <p:strVal val="visible"/>
                                      </p:to>
                                    </p:set>
                                    <p:anim calcmode="lin" valueType="num">
                                      <p:cBhvr>
                                        <p:cTn id="22" dur="2000" fill="hold"/>
                                        <p:tgtEl>
                                          <p:spTgt spid="532495"/>
                                        </p:tgtEl>
                                        <p:attrNameLst>
                                          <p:attrName>ppt_w</p:attrName>
                                        </p:attrNameLst>
                                      </p:cBhvr>
                                      <p:tavLst>
                                        <p:tav tm="0">
                                          <p:val>
                                            <p:fltVal val="0"/>
                                          </p:val>
                                        </p:tav>
                                        <p:tav tm="100000">
                                          <p:val>
                                            <p:strVal val="#ppt_w"/>
                                          </p:val>
                                        </p:tav>
                                      </p:tavLst>
                                    </p:anim>
                                    <p:anim calcmode="lin" valueType="num">
                                      <p:cBhvr>
                                        <p:cTn id="23" dur="2000" fill="hold"/>
                                        <p:tgtEl>
                                          <p:spTgt spid="532495"/>
                                        </p:tgtEl>
                                        <p:attrNameLst>
                                          <p:attrName>ppt_h</p:attrName>
                                        </p:attrNameLst>
                                      </p:cBhvr>
                                      <p:tavLst>
                                        <p:tav tm="0">
                                          <p:val>
                                            <p:fltVal val="0"/>
                                          </p:val>
                                        </p:tav>
                                        <p:tav tm="100000">
                                          <p:val>
                                            <p:strVal val="#ppt_h"/>
                                          </p:val>
                                        </p:tav>
                                      </p:tavLst>
                                    </p:anim>
                                    <p:animEffect transition="in" filter="fade">
                                      <p:cBhvr>
                                        <p:cTn id="24" dur="2000"/>
                                        <p:tgtEl>
                                          <p:spTgt spid="532495"/>
                                        </p:tgtEl>
                                      </p:cBhvr>
                                    </p:animEffect>
                                  </p:childTnLst>
                                </p:cTn>
                              </p:par>
                            </p:childTnLst>
                          </p:cTn>
                        </p:par>
                        <p:par>
                          <p:cTn id="25" fill="hold">
                            <p:stCondLst>
                              <p:cond delay="6000"/>
                            </p:stCondLst>
                            <p:childTnLst>
                              <p:par>
                                <p:cTn id="26" presetID="53" presetClass="entr" presetSubtype="0" fill="hold" grpId="0" nodeType="afterEffect">
                                  <p:stCondLst>
                                    <p:cond delay="0"/>
                                  </p:stCondLst>
                                  <p:childTnLst>
                                    <p:set>
                                      <p:cBhvr>
                                        <p:cTn id="27" dur="1" fill="hold">
                                          <p:stCondLst>
                                            <p:cond delay="0"/>
                                          </p:stCondLst>
                                        </p:cTn>
                                        <p:tgtEl>
                                          <p:spTgt spid="532498"/>
                                        </p:tgtEl>
                                        <p:attrNameLst>
                                          <p:attrName>style.visibility</p:attrName>
                                        </p:attrNameLst>
                                      </p:cBhvr>
                                      <p:to>
                                        <p:strVal val="visible"/>
                                      </p:to>
                                    </p:set>
                                    <p:anim calcmode="lin" valueType="num">
                                      <p:cBhvr>
                                        <p:cTn id="28" dur="2000" fill="hold"/>
                                        <p:tgtEl>
                                          <p:spTgt spid="532498"/>
                                        </p:tgtEl>
                                        <p:attrNameLst>
                                          <p:attrName>ppt_w</p:attrName>
                                        </p:attrNameLst>
                                      </p:cBhvr>
                                      <p:tavLst>
                                        <p:tav tm="0">
                                          <p:val>
                                            <p:fltVal val="0"/>
                                          </p:val>
                                        </p:tav>
                                        <p:tav tm="100000">
                                          <p:val>
                                            <p:strVal val="#ppt_w"/>
                                          </p:val>
                                        </p:tav>
                                      </p:tavLst>
                                    </p:anim>
                                    <p:anim calcmode="lin" valueType="num">
                                      <p:cBhvr>
                                        <p:cTn id="29" dur="2000" fill="hold"/>
                                        <p:tgtEl>
                                          <p:spTgt spid="532498"/>
                                        </p:tgtEl>
                                        <p:attrNameLst>
                                          <p:attrName>ppt_h</p:attrName>
                                        </p:attrNameLst>
                                      </p:cBhvr>
                                      <p:tavLst>
                                        <p:tav tm="0">
                                          <p:val>
                                            <p:fltVal val="0"/>
                                          </p:val>
                                        </p:tav>
                                        <p:tav tm="100000">
                                          <p:val>
                                            <p:strVal val="#ppt_h"/>
                                          </p:val>
                                        </p:tav>
                                      </p:tavLst>
                                    </p:anim>
                                    <p:animEffect transition="in" filter="fade">
                                      <p:cBhvr>
                                        <p:cTn id="30" dur="2000"/>
                                        <p:tgtEl>
                                          <p:spTgt spid="532498"/>
                                        </p:tgtEl>
                                      </p:cBhvr>
                                    </p:animEffec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0"/>
                                          </p:stCondLst>
                                        </p:cTn>
                                        <p:tgtEl>
                                          <p:spTgt spid="532487"/>
                                        </p:tgtEl>
                                        <p:attrNameLst>
                                          <p:attrName>style.visibility</p:attrName>
                                        </p:attrNameLst>
                                      </p:cBhvr>
                                      <p:to>
                                        <p:strVal val="visible"/>
                                      </p:to>
                                    </p:set>
                                  </p:childTnLst>
                                </p:cTn>
                              </p:par>
                            </p:childTnLst>
                          </p:cTn>
                        </p:par>
                        <p:par>
                          <p:cTn id="34" fill="hold">
                            <p:stCondLst>
                              <p:cond delay="8000"/>
                            </p:stCondLst>
                            <p:childTnLst>
                              <p:par>
                                <p:cTn id="35" presetID="53" presetClass="entr" presetSubtype="0" fill="hold" grpId="0" nodeType="afterEffect">
                                  <p:stCondLst>
                                    <p:cond delay="0"/>
                                  </p:stCondLst>
                                  <p:childTnLst>
                                    <p:set>
                                      <p:cBhvr>
                                        <p:cTn id="36" dur="1" fill="hold">
                                          <p:stCondLst>
                                            <p:cond delay="0"/>
                                          </p:stCondLst>
                                        </p:cTn>
                                        <p:tgtEl>
                                          <p:spTgt spid="532494"/>
                                        </p:tgtEl>
                                        <p:attrNameLst>
                                          <p:attrName>style.visibility</p:attrName>
                                        </p:attrNameLst>
                                      </p:cBhvr>
                                      <p:to>
                                        <p:strVal val="visible"/>
                                      </p:to>
                                    </p:set>
                                    <p:anim calcmode="lin" valueType="num">
                                      <p:cBhvr>
                                        <p:cTn id="37" dur="2000" fill="hold"/>
                                        <p:tgtEl>
                                          <p:spTgt spid="532494"/>
                                        </p:tgtEl>
                                        <p:attrNameLst>
                                          <p:attrName>ppt_w</p:attrName>
                                        </p:attrNameLst>
                                      </p:cBhvr>
                                      <p:tavLst>
                                        <p:tav tm="0">
                                          <p:val>
                                            <p:fltVal val="0"/>
                                          </p:val>
                                        </p:tav>
                                        <p:tav tm="100000">
                                          <p:val>
                                            <p:strVal val="#ppt_w"/>
                                          </p:val>
                                        </p:tav>
                                      </p:tavLst>
                                    </p:anim>
                                    <p:anim calcmode="lin" valueType="num">
                                      <p:cBhvr>
                                        <p:cTn id="38" dur="2000" fill="hold"/>
                                        <p:tgtEl>
                                          <p:spTgt spid="532494"/>
                                        </p:tgtEl>
                                        <p:attrNameLst>
                                          <p:attrName>ppt_h</p:attrName>
                                        </p:attrNameLst>
                                      </p:cBhvr>
                                      <p:tavLst>
                                        <p:tav tm="0">
                                          <p:val>
                                            <p:fltVal val="0"/>
                                          </p:val>
                                        </p:tav>
                                        <p:tav tm="100000">
                                          <p:val>
                                            <p:strVal val="#ppt_h"/>
                                          </p:val>
                                        </p:tav>
                                      </p:tavLst>
                                    </p:anim>
                                    <p:animEffect transition="in" filter="fade">
                                      <p:cBhvr>
                                        <p:cTn id="39" dur="2000"/>
                                        <p:tgtEl>
                                          <p:spTgt spid="532494"/>
                                        </p:tgtEl>
                                      </p:cBhvr>
                                    </p:animEffect>
                                  </p:childTnLst>
                                </p:cTn>
                              </p:par>
                            </p:childTnLst>
                          </p:cTn>
                        </p:par>
                        <p:par>
                          <p:cTn id="40" fill="hold">
                            <p:stCondLst>
                              <p:cond delay="10000"/>
                            </p:stCondLst>
                            <p:childTnLst>
                              <p:par>
                                <p:cTn id="41" presetID="53" presetClass="entr" presetSubtype="0" fill="hold" grpId="0" nodeType="afterEffect">
                                  <p:stCondLst>
                                    <p:cond delay="0"/>
                                  </p:stCondLst>
                                  <p:childTnLst>
                                    <p:set>
                                      <p:cBhvr>
                                        <p:cTn id="42" dur="1" fill="hold">
                                          <p:stCondLst>
                                            <p:cond delay="0"/>
                                          </p:stCondLst>
                                        </p:cTn>
                                        <p:tgtEl>
                                          <p:spTgt spid="532499"/>
                                        </p:tgtEl>
                                        <p:attrNameLst>
                                          <p:attrName>style.visibility</p:attrName>
                                        </p:attrNameLst>
                                      </p:cBhvr>
                                      <p:to>
                                        <p:strVal val="visible"/>
                                      </p:to>
                                    </p:set>
                                    <p:anim calcmode="lin" valueType="num">
                                      <p:cBhvr>
                                        <p:cTn id="43" dur="2000" fill="hold"/>
                                        <p:tgtEl>
                                          <p:spTgt spid="532499"/>
                                        </p:tgtEl>
                                        <p:attrNameLst>
                                          <p:attrName>ppt_w</p:attrName>
                                        </p:attrNameLst>
                                      </p:cBhvr>
                                      <p:tavLst>
                                        <p:tav tm="0">
                                          <p:val>
                                            <p:fltVal val="0"/>
                                          </p:val>
                                        </p:tav>
                                        <p:tav tm="100000">
                                          <p:val>
                                            <p:strVal val="#ppt_w"/>
                                          </p:val>
                                        </p:tav>
                                      </p:tavLst>
                                    </p:anim>
                                    <p:anim calcmode="lin" valueType="num">
                                      <p:cBhvr>
                                        <p:cTn id="44" dur="2000" fill="hold"/>
                                        <p:tgtEl>
                                          <p:spTgt spid="532499"/>
                                        </p:tgtEl>
                                        <p:attrNameLst>
                                          <p:attrName>ppt_h</p:attrName>
                                        </p:attrNameLst>
                                      </p:cBhvr>
                                      <p:tavLst>
                                        <p:tav tm="0">
                                          <p:val>
                                            <p:fltVal val="0"/>
                                          </p:val>
                                        </p:tav>
                                        <p:tav tm="100000">
                                          <p:val>
                                            <p:strVal val="#ppt_h"/>
                                          </p:val>
                                        </p:tav>
                                      </p:tavLst>
                                    </p:anim>
                                    <p:animEffect transition="in" filter="fade">
                                      <p:cBhvr>
                                        <p:cTn id="45" dur="2000"/>
                                        <p:tgtEl>
                                          <p:spTgt spid="532499"/>
                                        </p:tgtEl>
                                      </p:cBhvr>
                                    </p:animEffect>
                                  </p:childTnLst>
                                </p:cTn>
                              </p:par>
                            </p:childTnLst>
                          </p:cTn>
                        </p:par>
                        <p:par>
                          <p:cTn id="46" fill="hold">
                            <p:stCondLst>
                              <p:cond delay="12000"/>
                            </p:stCondLst>
                            <p:childTnLst>
                              <p:par>
                                <p:cTn id="47" presetID="1" presetClass="entr" presetSubtype="0" fill="hold" grpId="0" nodeType="afterEffect">
                                  <p:stCondLst>
                                    <p:cond delay="0"/>
                                  </p:stCondLst>
                                  <p:childTnLst>
                                    <p:set>
                                      <p:cBhvr>
                                        <p:cTn id="48" dur="1" fill="hold">
                                          <p:stCondLst>
                                            <p:cond delay="0"/>
                                          </p:stCondLst>
                                        </p:cTn>
                                        <p:tgtEl>
                                          <p:spTgt spid="532488"/>
                                        </p:tgtEl>
                                        <p:attrNameLst>
                                          <p:attrName>style.visibility</p:attrName>
                                        </p:attrNameLst>
                                      </p:cBhvr>
                                      <p:to>
                                        <p:strVal val="visible"/>
                                      </p:to>
                                    </p:set>
                                  </p:childTnLst>
                                </p:cTn>
                              </p:par>
                            </p:childTnLst>
                          </p:cTn>
                        </p:par>
                        <p:par>
                          <p:cTn id="49" fill="hold">
                            <p:stCondLst>
                              <p:cond delay="12000"/>
                            </p:stCondLst>
                            <p:childTnLst>
                              <p:par>
                                <p:cTn id="50" presetID="53" presetClass="entr" presetSubtype="0" fill="hold" grpId="0" nodeType="afterEffect">
                                  <p:stCondLst>
                                    <p:cond delay="0"/>
                                  </p:stCondLst>
                                  <p:childTnLst>
                                    <p:set>
                                      <p:cBhvr>
                                        <p:cTn id="51" dur="1" fill="hold">
                                          <p:stCondLst>
                                            <p:cond delay="0"/>
                                          </p:stCondLst>
                                        </p:cTn>
                                        <p:tgtEl>
                                          <p:spTgt spid="532492"/>
                                        </p:tgtEl>
                                        <p:attrNameLst>
                                          <p:attrName>style.visibility</p:attrName>
                                        </p:attrNameLst>
                                      </p:cBhvr>
                                      <p:to>
                                        <p:strVal val="visible"/>
                                      </p:to>
                                    </p:set>
                                    <p:anim calcmode="lin" valueType="num">
                                      <p:cBhvr>
                                        <p:cTn id="52" dur="2000" fill="hold"/>
                                        <p:tgtEl>
                                          <p:spTgt spid="532492"/>
                                        </p:tgtEl>
                                        <p:attrNameLst>
                                          <p:attrName>ppt_w</p:attrName>
                                        </p:attrNameLst>
                                      </p:cBhvr>
                                      <p:tavLst>
                                        <p:tav tm="0">
                                          <p:val>
                                            <p:fltVal val="0"/>
                                          </p:val>
                                        </p:tav>
                                        <p:tav tm="100000">
                                          <p:val>
                                            <p:strVal val="#ppt_w"/>
                                          </p:val>
                                        </p:tav>
                                      </p:tavLst>
                                    </p:anim>
                                    <p:anim calcmode="lin" valueType="num">
                                      <p:cBhvr>
                                        <p:cTn id="53" dur="2000" fill="hold"/>
                                        <p:tgtEl>
                                          <p:spTgt spid="532492"/>
                                        </p:tgtEl>
                                        <p:attrNameLst>
                                          <p:attrName>ppt_h</p:attrName>
                                        </p:attrNameLst>
                                      </p:cBhvr>
                                      <p:tavLst>
                                        <p:tav tm="0">
                                          <p:val>
                                            <p:fltVal val="0"/>
                                          </p:val>
                                        </p:tav>
                                        <p:tav tm="100000">
                                          <p:val>
                                            <p:strVal val="#ppt_h"/>
                                          </p:val>
                                        </p:tav>
                                      </p:tavLst>
                                    </p:anim>
                                    <p:animEffect transition="in" filter="fade">
                                      <p:cBhvr>
                                        <p:cTn id="54" dur="2000"/>
                                        <p:tgtEl>
                                          <p:spTgt spid="532492"/>
                                        </p:tgtEl>
                                      </p:cBhvr>
                                    </p:animEffect>
                                  </p:childTnLst>
                                </p:cTn>
                              </p:par>
                            </p:childTnLst>
                          </p:cTn>
                        </p:par>
                        <p:par>
                          <p:cTn id="55" fill="hold">
                            <p:stCondLst>
                              <p:cond delay="14000"/>
                            </p:stCondLst>
                            <p:childTnLst>
                              <p:par>
                                <p:cTn id="56" presetID="53" presetClass="entr" presetSubtype="0" fill="hold" grpId="0" nodeType="afterEffect">
                                  <p:stCondLst>
                                    <p:cond delay="0"/>
                                  </p:stCondLst>
                                  <p:childTnLst>
                                    <p:set>
                                      <p:cBhvr>
                                        <p:cTn id="57" dur="1" fill="hold">
                                          <p:stCondLst>
                                            <p:cond delay="0"/>
                                          </p:stCondLst>
                                        </p:cTn>
                                        <p:tgtEl>
                                          <p:spTgt spid="532500"/>
                                        </p:tgtEl>
                                        <p:attrNameLst>
                                          <p:attrName>style.visibility</p:attrName>
                                        </p:attrNameLst>
                                      </p:cBhvr>
                                      <p:to>
                                        <p:strVal val="visible"/>
                                      </p:to>
                                    </p:set>
                                    <p:anim calcmode="lin" valueType="num">
                                      <p:cBhvr>
                                        <p:cTn id="58" dur="2000" fill="hold"/>
                                        <p:tgtEl>
                                          <p:spTgt spid="532500"/>
                                        </p:tgtEl>
                                        <p:attrNameLst>
                                          <p:attrName>ppt_w</p:attrName>
                                        </p:attrNameLst>
                                      </p:cBhvr>
                                      <p:tavLst>
                                        <p:tav tm="0">
                                          <p:val>
                                            <p:fltVal val="0"/>
                                          </p:val>
                                        </p:tav>
                                        <p:tav tm="100000">
                                          <p:val>
                                            <p:strVal val="#ppt_w"/>
                                          </p:val>
                                        </p:tav>
                                      </p:tavLst>
                                    </p:anim>
                                    <p:anim calcmode="lin" valueType="num">
                                      <p:cBhvr>
                                        <p:cTn id="59" dur="2000" fill="hold"/>
                                        <p:tgtEl>
                                          <p:spTgt spid="532500"/>
                                        </p:tgtEl>
                                        <p:attrNameLst>
                                          <p:attrName>ppt_h</p:attrName>
                                        </p:attrNameLst>
                                      </p:cBhvr>
                                      <p:tavLst>
                                        <p:tav tm="0">
                                          <p:val>
                                            <p:fltVal val="0"/>
                                          </p:val>
                                        </p:tav>
                                        <p:tav tm="100000">
                                          <p:val>
                                            <p:strVal val="#ppt_h"/>
                                          </p:val>
                                        </p:tav>
                                      </p:tavLst>
                                    </p:anim>
                                    <p:animEffect transition="in" filter="fade">
                                      <p:cBhvr>
                                        <p:cTn id="60" dur="2000"/>
                                        <p:tgtEl>
                                          <p:spTgt spid="532500"/>
                                        </p:tgtEl>
                                      </p:cBhvr>
                                    </p:animEffect>
                                  </p:childTnLst>
                                </p:cTn>
                              </p:par>
                            </p:childTnLst>
                          </p:cTn>
                        </p:par>
                        <p:par>
                          <p:cTn id="61" fill="hold">
                            <p:stCondLst>
                              <p:cond delay="16000"/>
                            </p:stCondLst>
                            <p:childTnLst>
                              <p:par>
                                <p:cTn id="62" presetID="1" presetClass="entr" presetSubtype="0" fill="hold" grpId="0" nodeType="afterEffect">
                                  <p:stCondLst>
                                    <p:cond delay="0"/>
                                  </p:stCondLst>
                                  <p:childTnLst>
                                    <p:set>
                                      <p:cBhvr>
                                        <p:cTn id="63" dur="1" fill="hold">
                                          <p:stCondLst>
                                            <p:cond delay="0"/>
                                          </p:stCondLst>
                                        </p:cTn>
                                        <p:tgtEl>
                                          <p:spTgt spid="532489"/>
                                        </p:tgtEl>
                                        <p:attrNameLst>
                                          <p:attrName>style.visibility</p:attrName>
                                        </p:attrNameLst>
                                      </p:cBhvr>
                                      <p:to>
                                        <p:strVal val="visible"/>
                                      </p:to>
                                    </p:set>
                                  </p:childTnLst>
                                </p:cTn>
                              </p:par>
                            </p:childTnLst>
                          </p:cTn>
                        </p:par>
                        <p:par>
                          <p:cTn id="64" fill="hold">
                            <p:stCondLst>
                              <p:cond delay="16000"/>
                            </p:stCondLst>
                            <p:childTnLst>
                              <p:par>
                                <p:cTn id="65" presetID="53" presetClass="entr" presetSubtype="0" fill="hold" grpId="0" nodeType="afterEffect">
                                  <p:stCondLst>
                                    <p:cond delay="0"/>
                                  </p:stCondLst>
                                  <p:childTnLst>
                                    <p:set>
                                      <p:cBhvr>
                                        <p:cTn id="66" dur="1" fill="hold">
                                          <p:stCondLst>
                                            <p:cond delay="0"/>
                                          </p:stCondLst>
                                        </p:cTn>
                                        <p:tgtEl>
                                          <p:spTgt spid="532496"/>
                                        </p:tgtEl>
                                        <p:attrNameLst>
                                          <p:attrName>style.visibility</p:attrName>
                                        </p:attrNameLst>
                                      </p:cBhvr>
                                      <p:to>
                                        <p:strVal val="visible"/>
                                      </p:to>
                                    </p:set>
                                    <p:anim calcmode="lin" valueType="num">
                                      <p:cBhvr>
                                        <p:cTn id="67" dur="2000" fill="hold"/>
                                        <p:tgtEl>
                                          <p:spTgt spid="532496"/>
                                        </p:tgtEl>
                                        <p:attrNameLst>
                                          <p:attrName>ppt_w</p:attrName>
                                        </p:attrNameLst>
                                      </p:cBhvr>
                                      <p:tavLst>
                                        <p:tav tm="0">
                                          <p:val>
                                            <p:fltVal val="0"/>
                                          </p:val>
                                        </p:tav>
                                        <p:tav tm="100000">
                                          <p:val>
                                            <p:strVal val="#ppt_w"/>
                                          </p:val>
                                        </p:tav>
                                      </p:tavLst>
                                    </p:anim>
                                    <p:anim calcmode="lin" valueType="num">
                                      <p:cBhvr>
                                        <p:cTn id="68" dur="2000" fill="hold"/>
                                        <p:tgtEl>
                                          <p:spTgt spid="532496"/>
                                        </p:tgtEl>
                                        <p:attrNameLst>
                                          <p:attrName>ppt_h</p:attrName>
                                        </p:attrNameLst>
                                      </p:cBhvr>
                                      <p:tavLst>
                                        <p:tav tm="0">
                                          <p:val>
                                            <p:fltVal val="0"/>
                                          </p:val>
                                        </p:tav>
                                        <p:tav tm="100000">
                                          <p:val>
                                            <p:strVal val="#ppt_h"/>
                                          </p:val>
                                        </p:tav>
                                      </p:tavLst>
                                    </p:anim>
                                    <p:animEffect transition="in" filter="fade">
                                      <p:cBhvr>
                                        <p:cTn id="69" dur="2000"/>
                                        <p:tgtEl>
                                          <p:spTgt spid="532496"/>
                                        </p:tgtEl>
                                      </p:cBhvr>
                                    </p:animEffect>
                                  </p:childTnLst>
                                </p:cTn>
                              </p:par>
                            </p:childTnLst>
                          </p:cTn>
                        </p:par>
                        <p:par>
                          <p:cTn id="70" fill="hold">
                            <p:stCondLst>
                              <p:cond delay="18000"/>
                            </p:stCondLst>
                            <p:childTnLst>
                              <p:par>
                                <p:cTn id="71" presetID="53" presetClass="entr" presetSubtype="0" fill="hold" grpId="0" nodeType="afterEffect">
                                  <p:stCondLst>
                                    <p:cond delay="0"/>
                                  </p:stCondLst>
                                  <p:childTnLst>
                                    <p:set>
                                      <p:cBhvr>
                                        <p:cTn id="72" dur="1" fill="hold">
                                          <p:stCondLst>
                                            <p:cond delay="0"/>
                                          </p:stCondLst>
                                        </p:cTn>
                                        <p:tgtEl>
                                          <p:spTgt spid="532501"/>
                                        </p:tgtEl>
                                        <p:attrNameLst>
                                          <p:attrName>style.visibility</p:attrName>
                                        </p:attrNameLst>
                                      </p:cBhvr>
                                      <p:to>
                                        <p:strVal val="visible"/>
                                      </p:to>
                                    </p:set>
                                    <p:anim calcmode="lin" valueType="num">
                                      <p:cBhvr>
                                        <p:cTn id="73" dur="2000" fill="hold"/>
                                        <p:tgtEl>
                                          <p:spTgt spid="532501"/>
                                        </p:tgtEl>
                                        <p:attrNameLst>
                                          <p:attrName>ppt_w</p:attrName>
                                        </p:attrNameLst>
                                      </p:cBhvr>
                                      <p:tavLst>
                                        <p:tav tm="0">
                                          <p:val>
                                            <p:fltVal val="0"/>
                                          </p:val>
                                        </p:tav>
                                        <p:tav tm="100000">
                                          <p:val>
                                            <p:strVal val="#ppt_w"/>
                                          </p:val>
                                        </p:tav>
                                      </p:tavLst>
                                    </p:anim>
                                    <p:anim calcmode="lin" valueType="num">
                                      <p:cBhvr>
                                        <p:cTn id="74" dur="2000" fill="hold"/>
                                        <p:tgtEl>
                                          <p:spTgt spid="532501"/>
                                        </p:tgtEl>
                                        <p:attrNameLst>
                                          <p:attrName>ppt_h</p:attrName>
                                        </p:attrNameLst>
                                      </p:cBhvr>
                                      <p:tavLst>
                                        <p:tav tm="0">
                                          <p:val>
                                            <p:fltVal val="0"/>
                                          </p:val>
                                        </p:tav>
                                        <p:tav tm="100000">
                                          <p:val>
                                            <p:strVal val="#ppt_h"/>
                                          </p:val>
                                        </p:tav>
                                      </p:tavLst>
                                    </p:anim>
                                    <p:animEffect transition="in" filter="fade">
                                      <p:cBhvr>
                                        <p:cTn id="75" dur="2000"/>
                                        <p:tgtEl>
                                          <p:spTgt spid="532501"/>
                                        </p:tgtEl>
                                      </p:cBhvr>
                                    </p:animEffect>
                                  </p:childTnLst>
                                </p:cTn>
                              </p:par>
                            </p:childTnLst>
                          </p:cTn>
                        </p:par>
                        <p:par>
                          <p:cTn id="76" fill="hold">
                            <p:stCondLst>
                              <p:cond delay="20000"/>
                            </p:stCondLst>
                            <p:childTnLst>
                              <p:par>
                                <p:cTn id="77" presetID="1" presetClass="entr" presetSubtype="0" fill="hold" grpId="0" nodeType="afterEffect">
                                  <p:stCondLst>
                                    <p:cond delay="500"/>
                                  </p:stCondLst>
                                  <p:childTnLst>
                                    <p:set>
                                      <p:cBhvr>
                                        <p:cTn id="78" dur="1" fill="hold">
                                          <p:stCondLst>
                                            <p:cond delay="0"/>
                                          </p:stCondLst>
                                        </p:cTn>
                                        <p:tgtEl>
                                          <p:spTgt spid="5324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P spid="532486" grpId="0"/>
      <p:bldP spid="532487" grpId="0"/>
      <p:bldP spid="532488" grpId="0"/>
      <p:bldP spid="532489" grpId="0"/>
      <p:bldP spid="532490" grpId="0"/>
      <p:bldP spid="532492" grpId="0" animBg="1"/>
      <p:bldP spid="532493" grpId="0" animBg="1"/>
      <p:bldP spid="532494" grpId="0" animBg="1"/>
      <p:bldP spid="532495" grpId="0" animBg="1"/>
      <p:bldP spid="532496" grpId="0" animBg="1"/>
      <p:bldP spid="532497" grpId="0"/>
      <p:bldP spid="532498" grpId="0"/>
      <p:bldP spid="532499" grpId="0"/>
      <p:bldP spid="532500" grpId="0"/>
      <p:bldP spid="5325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de-CH" noProof="0" dirty="0" smtClean="0"/>
              <a:t>Software-Aufgaben</a:t>
            </a:r>
            <a:endParaRPr lang="de-CH" noProof="0" dirty="0"/>
          </a:p>
        </p:txBody>
      </p:sp>
      <p:sp>
        <p:nvSpPr>
          <p:cNvPr id="277507" name="Rectangle 3"/>
          <p:cNvSpPr>
            <a:spLocks noGrp="1" noChangeArrowheads="1"/>
          </p:cNvSpPr>
          <p:nvPr>
            <p:ph type="body" idx="1"/>
          </p:nvPr>
        </p:nvSpPr>
        <p:spPr/>
        <p:txBody>
          <a:bodyPr/>
          <a:lstStyle/>
          <a:p>
            <a:r>
              <a:rPr lang="de-CH" noProof="0" dirty="0" smtClean="0"/>
              <a:t>Anforderungsanalyse</a:t>
            </a:r>
          </a:p>
          <a:p>
            <a:r>
              <a:rPr lang="de-CH" noProof="0" dirty="0" smtClean="0"/>
              <a:t>Spezifikation</a:t>
            </a:r>
          </a:p>
          <a:p>
            <a:r>
              <a:rPr lang="de-CH" noProof="0" dirty="0" smtClean="0"/>
              <a:t>Entwurf (Design)</a:t>
            </a:r>
          </a:p>
          <a:p>
            <a:r>
              <a:rPr lang="de-CH" noProof="0" dirty="0" err="1" smtClean="0"/>
              <a:t>Implementation</a:t>
            </a:r>
            <a:endParaRPr lang="de-CH" noProof="0" dirty="0" smtClean="0"/>
          </a:p>
          <a:p>
            <a:r>
              <a:rPr lang="de-CH" noProof="0" dirty="0" smtClean="0"/>
              <a:t>Validierung und Verifizierung (V&amp;V)</a:t>
            </a:r>
          </a:p>
          <a:p>
            <a:r>
              <a:rPr lang="de-CH" noProof="0" dirty="0" smtClean="0"/>
              <a:t>Management</a:t>
            </a:r>
          </a:p>
          <a:p>
            <a:r>
              <a:rPr lang="de-CH" noProof="0" dirty="0" smtClean="0"/>
              <a:t>Planen und </a:t>
            </a:r>
            <a:r>
              <a:rPr lang="de-CH" dirty="0" smtClean="0"/>
              <a:t>abschätzen</a:t>
            </a:r>
            <a:endParaRPr lang="de-CH" noProof="0" dirty="0" smtClean="0"/>
          </a:p>
          <a:p>
            <a:r>
              <a:rPr lang="de-CH" dirty="0" smtClean="0"/>
              <a:t>M</a:t>
            </a:r>
            <a:r>
              <a:rPr lang="de-CH" noProof="0" dirty="0" smtClean="0"/>
              <a:t>essen</a:t>
            </a:r>
          </a:p>
          <a:p>
            <a:endParaRPr lang="de-CH" noProof="0" dirty="0"/>
          </a:p>
        </p:txBody>
      </p:sp>
    </p:spTree>
    <p:extLst>
      <p:ext uri="{BB962C8B-B14F-4D97-AF65-F5344CB8AC3E}">
        <p14:creationId xmlns:p14="http://schemas.microsoft.com/office/powerpoint/2010/main" val="977399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30" name="Line 14"/>
          <p:cNvSpPr>
            <a:spLocks noChangeShapeType="1"/>
          </p:cNvSpPr>
          <p:nvPr/>
        </p:nvSpPr>
        <p:spPr bwMode="auto">
          <a:xfrm flipV="1">
            <a:off x="6432697" y="4327450"/>
            <a:ext cx="839973" cy="797441"/>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sp>
        <p:nvSpPr>
          <p:cNvPr id="546837" name="Line 21"/>
          <p:cNvSpPr>
            <a:spLocks noChangeShapeType="1"/>
          </p:cNvSpPr>
          <p:nvPr/>
        </p:nvSpPr>
        <p:spPr bwMode="auto">
          <a:xfrm flipH="1" flipV="1">
            <a:off x="7432158" y="4348716"/>
            <a:ext cx="839972" cy="765544"/>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sp>
        <p:nvSpPr>
          <p:cNvPr id="546818" name="Rectangle 2"/>
          <p:cNvSpPr>
            <a:spLocks noGrp="1" noChangeArrowheads="1"/>
          </p:cNvSpPr>
          <p:nvPr>
            <p:ph type="title"/>
          </p:nvPr>
        </p:nvSpPr>
        <p:spPr/>
        <p:txBody>
          <a:bodyPr/>
          <a:lstStyle/>
          <a:p>
            <a:r>
              <a:rPr lang="de-CH" smtClean="0"/>
              <a:t>Generalisierung</a:t>
            </a:r>
            <a:endParaRPr lang="de-CH"/>
          </a:p>
        </p:txBody>
      </p:sp>
      <p:sp>
        <p:nvSpPr>
          <p:cNvPr id="546819" name="Rectangle 3"/>
          <p:cNvSpPr>
            <a:spLocks noGrp="1" noChangeArrowheads="1"/>
          </p:cNvSpPr>
          <p:nvPr>
            <p:ph type="body" idx="1"/>
          </p:nvPr>
        </p:nvSpPr>
        <p:spPr>
          <a:xfrm>
            <a:off x="47625" y="803236"/>
            <a:ext cx="5503863" cy="5849977"/>
          </a:xfrm>
          <a:prstGeom prst="roundRect">
            <a:avLst>
              <a:gd name="adj" fmla="val 4313"/>
            </a:avLst>
          </a:prstGeom>
          <a:solidFill>
            <a:srgbClr val="FFFF66"/>
          </a:solidFill>
          <a:ln>
            <a:solidFill>
              <a:srgbClr val="990000">
                <a:alpha val="34000"/>
              </a:srgbClr>
            </a:solidFill>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nSpc>
                <a:spcPct val="90000"/>
              </a:lnSpc>
            </a:pPr>
            <a:r>
              <a:rPr lang="de-CH" dirty="0" smtClean="0"/>
              <a:t>Für Wiederverwendung vorbereiten. Zum Beispiel:</a:t>
            </a:r>
          </a:p>
          <a:p>
            <a:pPr marL="893763" lvl="1" indent="-436563">
              <a:lnSpc>
                <a:spcPct val="90000"/>
              </a:lnSpc>
            </a:pPr>
            <a:r>
              <a:rPr lang="de-CH" dirty="0" smtClean="0"/>
              <a:t>Eingebaute Beschränkungen entfernen</a:t>
            </a:r>
          </a:p>
          <a:p>
            <a:pPr marL="893763" lvl="1" indent="-436563">
              <a:lnSpc>
                <a:spcPct val="90000"/>
              </a:lnSpc>
            </a:pPr>
            <a:r>
              <a:rPr lang="de-CH" dirty="0" smtClean="0"/>
              <a:t>Abhängigkeiten von Details des Projektes entfernen</a:t>
            </a:r>
          </a:p>
          <a:p>
            <a:pPr marL="893763" lvl="1" indent="-436563">
              <a:lnSpc>
                <a:spcPct val="90000"/>
              </a:lnSpc>
            </a:pPr>
            <a:r>
              <a:rPr lang="de-CH" dirty="0" smtClean="0"/>
              <a:t>Dokumentation, Verträge verbessern…</a:t>
            </a:r>
          </a:p>
          <a:p>
            <a:pPr marL="893763" lvl="1" indent="-436563">
              <a:lnSpc>
                <a:spcPct val="90000"/>
              </a:lnSpc>
            </a:pPr>
            <a:r>
              <a:rPr lang="de-CH" dirty="0" smtClean="0"/>
              <a:t>Abstrahieren</a:t>
            </a:r>
          </a:p>
          <a:p>
            <a:pPr marL="893763" lvl="1" indent="-436563">
              <a:lnSpc>
                <a:spcPct val="90000"/>
              </a:lnSpc>
            </a:pPr>
            <a:r>
              <a:rPr lang="de-CH" dirty="0" smtClean="0"/>
              <a:t>Ähnlichkeiten extrahieren und Vererbungshierarchie ausbessern</a:t>
            </a:r>
          </a:p>
          <a:p>
            <a:pPr>
              <a:lnSpc>
                <a:spcPct val="90000"/>
              </a:lnSpc>
            </a:pPr>
            <a:endParaRPr lang="de-CH" sz="1200" dirty="0" smtClean="0"/>
          </a:p>
          <a:p>
            <a:pPr>
              <a:lnSpc>
                <a:spcPct val="90000"/>
              </a:lnSpc>
            </a:pPr>
            <a:r>
              <a:rPr lang="de-CH" dirty="0" smtClean="0">
                <a:solidFill>
                  <a:srgbClr val="8B0000"/>
                </a:solidFill>
              </a:rPr>
              <a:t>Nur wenige Firmen haben das Budget für diesen Ansatz</a:t>
            </a:r>
            <a:endParaRPr lang="de-CH" dirty="0">
              <a:solidFill>
                <a:srgbClr val="8B0000"/>
              </a:solidFill>
            </a:endParaRPr>
          </a:p>
        </p:txBody>
      </p:sp>
      <p:grpSp>
        <p:nvGrpSpPr>
          <p:cNvPr id="2" name="Group 4"/>
          <p:cNvGrpSpPr>
            <a:grpSpLocks/>
          </p:cNvGrpSpPr>
          <p:nvPr/>
        </p:nvGrpSpPr>
        <p:grpSpPr bwMode="auto">
          <a:xfrm>
            <a:off x="6577962" y="2613025"/>
            <a:ext cx="1574800" cy="669925"/>
            <a:chOff x="4109" y="2138"/>
            <a:chExt cx="992" cy="422"/>
          </a:xfrm>
        </p:grpSpPr>
        <p:sp>
          <p:nvSpPr>
            <p:cNvPr id="546821" name="Oval 5"/>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2" name="Text Box 6"/>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B</a:t>
              </a:r>
              <a:endParaRPr lang="de-CH" sz="2400" i="1">
                <a:solidFill>
                  <a:srgbClr val="3333FF"/>
                </a:solidFill>
                <a:latin typeface="+mn-lt"/>
              </a:endParaRPr>
            </a:p>
          </p:txBody>
        </p:sp>
      </p:grpSp>
      <p:sp>
        <p:nvSpPr>
          <p:cNvPr id="546823" name="Line 7"/>
          <p:cNvSpPr>
            <a:spLocks noChangeShapeType="1"/>
          </p:cNvSpPr>
          <p:nvPr/>
        </p:nvSpPr>
        <p:spPr bwMode="auto">
          <a:xfrm flipV="1">
            <a:off x="7365362" y="1792288"/>
            <a:ext cx="0" cy="812800"/>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grpSp>
        <p:nvGrpSpPr>
          <p:cNvPr id="3" name="Group 8"/>
          <p:cNvGrpSpPr>
            <a:grpSpLocks/>
          </p:cNvGrpSpPr>
          <p:nvPr/>
        </p:nvGrpSpPr>
        <p:grpSpPr bwMode="auto">
          <a:xfrm>
            <a:off x="6577962" y="1114425"/>
            <a:ext cx="1574800" cy="669925"/>
            <a:chOff x="4109" y="2138"/>
            <a:chExt cx="992" cy="422"/>
          </a:xfrm>
        </p:grpSpPr>
        <p:sp>
          <p:nvSpPr>
            <p:cNvPr id="546825" name="Oval 9"/>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6" name="Text Box 10"/>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A*</a:t>
              </a:r>
              <a:endParaRPr lang="de-CH" sz="2400" i="1">
                <a:solidFill>
                  <a:srgbClr val="3333FF"/>
                </a:solidFill>
                <a:latin typeface="+mn-lt"/>
              </a:endParaRPr>
            </a:p>
          </p:txBody>
        </p:sp>
      </p:grpSp>
      <p:grpSp>
        <p:nvGrpSpPr>
          <p:cNvPr id="4" name="Group 11"/>
          <p:cNvGrpSpPr>
            <a:grpSpLocks/>
          </p:cNvGrpSpPr>
          <p:nvPr/>
        </p:nvGrpSpPr>
        <p:grpSpPr bwMode="auto">
          <a:xfrm>
            <a:off x="5669410" y="5133347"/>
            <a:ext cx="1574800" cy="669925"/>
            <a:chOff x="4109" y="2138"/>
            <a:chExt cx="992" cy="422"/>
          </a:xfrm>
        </p:grpSpPr>
        <p:sp>
          <p:nvSpPr>
            <p:cNvPr id="546828" name="Oval 12"/>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9" name="Text Box 13"/>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Y</a:t>
              </a:r>
              <a:endParaRPr lang="de-CH" sz="2400" i="1">
                <a:solidFill>
                  <a:srgbClr val="3333FF"/>
                </a:solidFill>
                <a:latin typeface="+mn-lt"/>
              </a:endParaRPr>
            </a:p>
          </p:txBody>
        </p:sp>
      </p:grpSp>
      <p:grpSp>
        <p:nvGrpSpPr>
          <p:cNvPr id="5" name="Group 15"/>
          <p:cNvGrpSpPr>
            <a:grpSpLocks/>
          </p:cNvGrpSpPr>
          <p:nvPr/>
        </p:nvGrpSpPr>
        <p:grpSpPr bwMode="auto">
          <a:xfrm>
            <a:off x="6574564" y="3656013"/>
            <a:ext cx="1574800" cy="669925"/>
            <a:chOff x="4109" y="2138"/>
            <a:chExt cx="992" cy="422"/>
          </a:xfrm>
        </p:grpSpPr>
        <p:sp>
          <p:nvSpPr>
            <p:cNvPr id="546832" name="Oval 16"/>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33" name="Text Box 17"/>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X</a:t>
              </a:r>
              <a:endParaRPr lang="de-CH" sz="2400" i="1">
                <a:solidFill>
                  <a:srgbClr val="3333FF"/>
                </a:solidFill>
                <a:latin typeface="+mn-lt"/>
              </a:endParaRPr>
            </a:p>
          </p:txBody>
        </p:sp>
      </p:grpSp>
      <p:grpSp>
        <p:nvGrpSpPr>
          <p:cNvPr id="6" name="Group 18"/>
          <p:cNvGrpSpPr>
            <a:grpSpLocks/>
          </p:cNvGrpSpPr>
          <p:nvPr/>
        </p:nvGrpSpPr>
        <p:grpSpPr bwMode="auto">
          <a:xfrm>
            <a:off x="7478894" y="5116513"/>
            <a:ext cx="1574800" cy="669925"/>
            <a:chOff x="4109" y="2138"/>
            <a:chExt cx="992" cy="422"/>
          </a:xfrm>
        </p:grpSpPr>
        <p:sp>
          <p:nvSpPr>
            <p:cNvPr id="546835" name="Oval 19"/>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36" name="Text Box 20"/>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Z</a:t>
              </a:r>
              <a:endParaRPr lang="de-CH" sz="2400" i="1">
                <a:solidFill>
                  <a:srgbClr val="3333FF"/>
                </a:solidFill>
                <a:latin typeface="+mn-lt"/>
              </a:endParaRPr>
            </a:p>
          </p:txBody>
        </p:sp>
      </p:grpSp>
      <p:sp>
        <p:nvSpPr>
          <p:cNvPr id="546838" name="AutoShape 22"/>
          <p:cNvSpPr>
            <a:spLocks noChangeArrowheads="1"/>
          </p:cNvSpPr>
          <p:nvPr/>
        </p:nvSpPr>
        <p:spPr bwMode="auto">
          <a:xfrm rot="32400000">
            <a:off x="5148263" y="69850"/>
            <a:ext cx="1927225" cy="66992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46839" name="Freeform 23"/>
          <p:cNvSpPr>
            <a:spLocks/>
          </p:cNvSpPr>
          <p:nvPr/>
        </p:nvSpPr>
        <p:spPr bwMode="auto">
          <a:xfrm rot="16200000">
            <a:off x="4997450" y="219075"/>
            <a:ext cx="669925" cy="371475"/>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46840" name="AutoShape 24"/>
          <p:cNvSpPr>
            <a:spLocks noChangeArrowheads="1"/>
          </p:cNvSpPr>
          <p:nvPr/>
        </p:nvSpPr>
        <p:spPr bwMode="auto">
          <a:xfrm rot="32400000">
            <a:off x="5146675" y="69850"/>
            <a:ext cx="1349375" cy="66992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46841" name="AutoShape 25"/>
          <p:cNvSpPr>
            <a:spLocks noChangeArrowheads="1"/>
          </p:cNvSpPr>
          <p:nvPr/>
        </p:nvSpPr>
        <p:spPr bwMode="auto">
          <a:xfrm rot="32400000">
            <a:off x="5143500" y="69850"/>
            <a:ext cx="750888" cy="66992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46842" name="AutoShape 26"/>
          <p:cNvSpPr>
            <a:spLocks noChangeArrowheads="1"/>
          </p:cNvSpPr>
          <p:nvPr/>
        </p:nvSpPr>
        <p:spPr bwMode="auto">
          <a:xfrm rot="32400000">
            <a:off x="5259388" y="69850"/>
            <a:ext cx="2457450" cy="669925"/>
          </a:xfrm>
          <a:prstGeom prst="moon">
            <a:avLst>
              <a:gd name="adj" fmla="val 26162"/>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46843" name="Text Box 27"/>
          <p:cNvSpPr txBox="1">
            <a:spLocks noChangeArrowheads="1"/>
          </p:cNvSpPr>
          <p:nvPr/>
        </p:nvSpPr>
        <p:spPr bwMode="auto">
          <a:xfrm rot="21600000">
            <a:off x="5067300" y="236538"/>
            <a:ext cx="539750"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A</a:t>
            </a:r>
            <a:endParaRPr lang="de-CH" sz="1600">
              <a:latin typeface="+mn-lt"/>
            </a:endParaRPr>
          </a:p>
        </p:txBody>
      </p:sp>
      <p:sp>
        <p:nvSpPr>
          <p:cNvPr id="546844" name="Text Box 28"/>
          <p:cNvSpPr txBox="1">
            <a:spLocks noChangeArrowheads="1"/>
          </p:cNvSpPr>
          <p:nvPr/>
        </p:nvSpPr>
        <p:spPr bwMode="auto">
          <a:xfrm rot="21600000">
            <a:off x="5403850" y="236538"/>
            <a:ext cx="539750"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E</a:t>
            </a:r>
            <a:endParaRPr lang="de-CH" sz="1600">
              <a:latin typeface="+mn-lt"/>
            </a:endParaRPr>
          </a:p>
        </p:txBody>
      </p:sp>
      <p:sp>
        <p:nvSpPr>
          <p:cNvPr id="546845" name="Text Box 29"/>
          <p:cNvSpPr txBox="1">
            <a:spLocks noChangeArrowheads="1"/>
          </p:cNvSpPr>
          <p:nvPr/>
        </p:nvSpPr>
        <p:spPr bwMode="auto">
          <a:xfrm rot="21600000">
            <a:off x="5851525" y="236538"/>
            <a:ext cx="542925"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I</a:t>
            </a:r>
            <a:endParaRPr lang="de-CH" sz="1600">
              <a:latin typeface="+mn-lt"/>
            </a:endParaRPr>
          </a:p>
        </p:txBody>
      </p:sp>
      <p:sp>
        <p:nvSpPr>
          <p:cNvPr id="546846" name="Text Box 30"/>
          <p:cNvSpPr txBox="1">
            <a:spLocks noChangeArrowheads="1"/>
          </p:cNvSpPr>
          <p:nvPr/>
        </p:nvSpPr>
        <p:spPr bwMode="auto">
          <a:xfrm rot="21600000">
            <a:off x="6551613" y="236538"/>
            <a:ext cx="282575"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V</a:t>
            </a:r>
            <a:endParaRPr lang="de-CH" sz="1600">
              <a:latin typeface="+mn-lt"/>
            </a:endParaRPr>
          </a:p>
        </p:txBody>
      </p:sp>
      <p:sp>
        <p:nvSpPr>
          <p:cNvPr id="546847" name="Text Box 31"/>
          <p:cNvSpPr txBox="1">
            <a:spLocks noChangeArrowheads="1"/>
          </p:cNvSpPr>
          <p:nvPr/>
        </p:nvSpPr>
        <p:spPr bwMode="auto">
          <a:xfrm rot="21600000">
            <a:off x="7002463" y="111125"/>
            <a:ext cx="488950" cy="579438"/>
          </a:xfrm>
          <a:prstGeom prst="rect">
            <a:avLst/>
          </a:prstGeom>
          <a:noFill/>
          <a:ln w="9525">
            <a:noFill/>
            <a:miter lim="800000"/>
            <a:headEnd/>
            <a:tailEnd/>
          </a:ln>
          <a:effectLst/>
        </p:spPr>
        <p:txBody>
          <a:bodyPr>
            <a:spAutoFit/>
          </a:bodyPr>
          <a:lstStyle/>
          <a:p>
            <a:pPr algn="ctr">
              <a:spcBef>
                <a:spcPct val="50000"/>
              </a:spcBef>
            </a:pPr>
            <a:r>
              <a:rPr lang="de-CH" sz="3200" smtClean="0">
                <a:solidFill>
                  <a:schemeClr val="bg1"/>
                </a:solidFill>
                <a:latin typeface="+mn-lt"/>
              </a:rPr>
              <a:t>G</a:t>
            </a:r>
            <a:endParaRPr lang="de-CH" sz="320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strVal val="#ppt_w*0.70"/>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4" fill="hold" grpId="0" nodeType="clickEffect">
                                  <p:stCondLst>
                                    <p:cond delay="0"/>
                                  </p:stCondLst>
                                  <p:childTnLst>
                                    <p:set>
                                      <p:cBhvr>
                                        <p:cTn id="15" dur="1" fill="hold">
                                          <p:stCondLst>
                                            <p:cond delay="0"/>
                                          </p:stCondLst>
                                        </p:cTn>
                                        <p:tgtEl>
                                          <p:spTgt spid="546823"/>
                                        </p:tgtEl>
                                        <p:attrNameLst>
                                          <p:attrName>style.visibility</p:attrName>
                                        </p:attrNameLst>
                                      </p:cBhvr>
                                      <p:to>
                                        <p:strVal val="visible"/>
                                      </p:to>
                                    </p:set>
                                    <p:anim calcmode="lin" valueType="num">
                                      <p:cBhvr>
                                        <p:cTn id="16" dur="500" fill="hold"/>
                                        <p:tgtEl>
                                          <p:spTgt spid="546823"/>
                                        </p:tgtEl>
                                        <p:attrNameLst>
                                          <p:attrName>ppt_x</p:attrName>
                                        </p:attrNameLst>
                                      </p:cBhvr>
                                      <p:tavLst>
                                        <p:tav tm="0">
                                          <p:val>
                                            <p:strVal val="#ppt_x"/>
                                          </p:val>
                                        </p:tav>
                                        <p:tav tm="100000">
                                          <p:val>
                                            <p:strVal val="#ppt_x"/>
                                          </p:val>
                                        </p:tav>
                                      </p:tavLst>
                                    </p:anim>
                                    <p:anim calcmode="lin" valueType="num">
                                      <p:cBhvr>
                                        <p:cTn id="17" dur="500" fill="hold"/>
                                        <p:tgtEl>
                                          <p:spTgt spid="546823"/>
                                        </p:tgtEl>
                                        <p:attrNameLst>
                                          <p:attrName>ppt_y</p:attrName>
                                        </p:attrNameLst>
                                      </p:cBhvr>
                                      <p:tavLst>
                                        <p:tav tm="0">
                                          <p:val>
                                            <p:strVal val="#ppt_y+#ppt_h/2"/>
                                          </p:val>
                                        </p:tav>
                                        <p:tav tm="100000">
                                          <p:val>
                                            <p:strVal val="#ppt_y"/>
                                          </p:val>
                                        </p:tav>
                                      </p:tavLst>
                                    </p:anim>
                                    <p:anim calcmode="lin" valueType="num">
                                      <p:cBhvr>
                                        <p:cTn id="18" dur="500" fill="hold"/>
                                        <p:tgtEl>
                                          <p:spTgt spid="546823"/>
                                        </p:tgtEl>
                                        <p:attrNameLst>
                                          <p:attrName>ppt_w</p:attrName>
                                        </p:attrNameLst>
                                      </p:cBhvr>
                                      <p:tavLst>
                                        <p:tav tm="0">
                                          <p:val>
                                            <p:strVal val="#ppt_w"/>
                                          </p:val>
                                        </p:tav>
                                        <p:tav tm="100000">
                                          <p:val>
                                            <p:strVal val="#ppt_w"/>
                                          </p:val>
                                        </p:tav>
                                      </p:tavLst>
                                    </p:anim>
                                    <p:anim calcmode="lin" valueType="num">
                                      <p:cBhvr>
                                        <p:cTn id="19" dur="500" fill="hold"/>
                                        <p:tgtEl>
                                          <p:spTgt spid="546823"/>
                                        </p:tgtEl>
                                        <p:attrNameLst>
                                          <p:attrName>ppt_h</p:attrName>
                                        </p:attrNameLst>
                                      </p:cBhvr>
                                      <p:tavLst>
                                        <p:tav tm="0">
                                          <p:val>
                                            <p:fltVal val="0"/>
                                          </p:val>
                                        </p:tav>
                                        <p:tav tm="100000">
                                          <p:val>
                                            <p:strVal val="#ppt_h"/>
                                          </p:val>
                                        </p:tav>
                                      </p:tavLst>
                                    </p:anim>
                                  </p:childTnLst>
                                </p:cTn>
                              </p:par>
                              <p:par>
                                <p:cTn id="20" presetID="17"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ppt_h/2"/>
                                          </p:val>
                                        </p:tav>
                                        <p:tav tm="100000">
                                          <p:val>
                                            <p:strVal val="#ppt_y"/>
                                          </p:val>
                                        </p:tav>
                                      </p:tavLst>
                                    </p:anim>
                                    <p:anim calcmode="lin" valueType="num">
                                      <p:cBhvr>
                                        <p:cTn id="24" dur="500" fill="hold"/>
                                        <p:tgtEl>
                                          <p:spTgt spid="3"/>
                                        </p:tgtEl>
                                        <p:attrNameLst>
                                          <p:attrName>ppt_w</p:attrName>
                                        </p:attrNameLst>
                                      </p:cBhvr>
                                      <p:tavLst>
                                        <p:tav tm="0">
                                          <p:val>
                                            <p:strVal val="#ppt_w"/>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par>
                                <p:cTn id="26" presetID="55"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par>
                                <p:cTn id="31" presetID="55"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4" fill="hold" grpId="0" nodeType="clickEffect">
                                  <p:stCondLst>
                                    <p:cond delay="0"/>
                                  </p:stCondLst>
                                  <p:childTnLst>
                                    <p:set>
                                      <p:cBhvr>
                                        <p:cTn id="39" dur="1" fill="hold">
                                          <p:stCondLst>
                                            <p:cond delay="0"/>
                                          </p:stCondLst>
                                        </p:cTn>
                                        <p:tgtEl>
                                          <p:spTgt spid="546830"/>
                                        </p:tgtEl>
                                        <p:attrNameLst>
                                          <p:attrName>style.visibility</p:attrName>
                                        </p:attrNameLst>
                                      </p:cBhvr>
                                      <p:to>
                                        <p:strVal val="visible"/>
                                      </p:to>
                                    </p:set>
                                    <p:anim calcmode="lin" valueType="num">
                                      <p:cBhvr>
                                        <p:cTn id="40" dur="500" fill="hold"/>
                                        <p:tgtEl>
                                          <p:spTgt spid="546830"/>
                                        </p:tgtEl>
                                        <p:attrNameLst>
                                          <p:attrName>ppt_x</p:attrName>
                                        </p:attrNameLst>
                                      </p:cBhvr>
                                      <p:tavLst>
                                        <p:tav tm="0">
                                          <p:val>
                                            <p:strVal val="#ppt_x"/>
                                          </p:val>
                                        </p:tav>
                                        <p:tav tm="100000">
                                          <p:val>
                                            <p:strVal val="#ppt_x"/>
                                          </p:val>
                                        </p:tav>
                                      </p:tavLst>
                                    </p:anim>
                                    <p:anim calcmode="lin" valueType="num">
                                      <p:cBhvr>
                                        <p:cTn id="41" dur="500" fill="hold"/>
                                        <p:tgtEl>
                                          <p:spTgt spid="546830"/>
                                        </p:tgtEl>
                                        <p:attrNameLst>
                                          <p:attrName>ppt_y</p:attrName>
                                        </p:attrNameLst>
                                      </p:cBhvr>
                                      <p:tavLst>
                                        <p:tav tm="0">
                                          <p:val>
                                            <p:strVal val="#ppt_y+#ppt_h/2"/>
                                          </p:val>
                                        </p:tav>
                                        <p:tav tm="100000">
                                          <p:val>
                                            <p:strVal val="#ppt_y"/>
                                          </p:val>
                                        </p:tav>
                                      </p:tavLst>
                                    </p:anim>
                                    <p:anim calcmode="lin" valueType="num">
                                      <p:cBhvr>
                                        <p:cTn id="42" dur="500" fill="hold"/>
                                        <p:tgtEl>
                                          <p:spTgt spid="546830"/>
                                        </p:tgtEl>
                                        <p:attrNameLst>
                                          <p:attrName>ppt_w</p:attrName>
                                        </p:attrNameLst>
                                      </p:cBhvr>
                                      <p:tavLst>
                                        <p:tav tm="0">
                                          <p:val>
                                            <p:strVal val="#ppt_w"/>
                                          </p:val>
                                        </p:tav>
                                        <p:tav tm="100000">
                                          <p:val>
                                            <p:strVal val="#ppt_w"/>
                                          </p:val>
                                        </p:tav>
                                      </p:tavLst>
                                    </p:anim>
                                    <p:anim calcmode="lin" valueType="num">
                                      <p:cBhvr>
                                        <p:cTn id="43" dur="500" fill="hold"/>
                                        <p:tgtEl>
                                          <p:spTgt spid="546830"/>
                                        </p:tgtEl>
                                        <p:attrNameLst>
                                          <p:attrName>ppt_h</p:attrName>
                                        </p:attrNameLst>
                                      </p:cBhvr>
                                      <p:tavLst>
                                        <p:tav tm="0">
                                          <p:val>
                                            <p:fltVal val="0"/>
                                          </p:val>
                                        </p:tav>
                                        <p:tav tm="100000">
                                          <p:val>
                                            <p:strVal val="#ppt_h"/>
                                          </p:val>
                                        </p:tav>
                                      </p:tavLst>
                                    </p:anim>
                                  </p:childTnLst>
                                </p:cTn>
                              </p:par>
                              <p:par>
                                <p:cTn id="44" presetID="17"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ppt_h/2"/>
                                          </p:val>
                                        </p:tav>
                                        <p:tav tm="100000">
                                          <p:val>
                                            <p:strVal val="#ppt_y"/>
                                          </p:val>
                                        </p:tav>
                                      </p:tavLst>
                                    </p:anim>
                                    <p:anim calcmode="lin" valueType="num">
                                      <p:cBhvr>
                                        <p:cTn id="48" dur="500" fill="hold"/>
                                        <p:tgtEl>
                                          <p:spTgt spid="5"/>
                                        </p:tgtEl>
                                        <p:attrNameLst>
                                          <p:attrName>ppt_w</p:attrName>
                                        </p:attrNameLst>
                                      </p:cBhvr>
                                      <p:tavLst>
                                        <p:tav tm="0">
                                          <p:val>
                                            <p:strVal val="#ppt_w"/>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0"/>
                                  </p:stCondLst>
                                  <p:childTnLst>
                                    <p:set>
                                      <p:cBhvr>
                                        <p:cTn id="51" dur="1" fill="hold">
                                          <p:stCondLst>
                                            <p:cond delay="0"/>
                                          </p:stCondLst>
                                        </p:cTn>
                                        <p:tgtEl>
                                          <p:spTgt spid="546837"/>
                                        </p:tgtEl>
                                        <p:attrNameLst>
                                          <p:attrName>style.visibility</p:attrName>
                                        </p:attrNameLst>
                                      </p:cBhvr>
                                      <p:to>
                                        <p:strVal val="visible"/>
                                      </p:to>
                                    </p:set>
                                    <p:anim calcmode="lin" valueType="num">
                                      <p:cBhvr>
                                        <p:cTn id="52" dur="500" fill="hold"/>
                                        <p:tgtEl>
                                          <p:spTgt spid="546837"/>
                                        </p:tgtEl>
                                        <p:attrNameLst>
                                          <p:attrName>ppt_x</p:attrName>
                                        </p:attrNameLst>
                                      </p:cBhvr>
                                      <p:tavLst>
                                        <p:tav tm="0">
                                          <p:val>
                                            <p:strVal val="#ppt_x"/>
                                          </p:val>
                                        </p:tav>
                                        <p:tav tm="100000">
                                          <p:val>
                                            <p:strVal val="#ppt_x"/>
                                          </p:val>
                                        </p:tav>
                                      </p:tavLst>
                                    </p:anim>
                                    <p:anim calcmode="lin" valueType="num">
                                      <p:cBhvr>
                                        <p:cTn id="53" dur="500" fill="hold"/>
                                        <p:tgtEl>
                                          <p:spTgt spid="546837"/>
                                        </p:tgtEl>
                                        <p:attrNameLst>
                                          <p:attrName>ppt_y</p:attrName>
                                        </p:attrNameLst>
                                      </p:cBhvr>
                                      <p:tavLst>
                                        <p:tav tm="0">
                                          <p:val>
                                            <p:strVal val="#ppt_y+#ppt_h/2"/>
                                          </p:val>
                                        </p:tav>
                                        <p:tav tm="100000">
                                          <p:val>
                                            <p:strVal val="#ppt_y"/>
                                          </p:val>
                                        </p:tav>
                                      </p:tavLst>
                                    </p:anim>
                                    <p:anim calcmode="lin" valueType="num">
                                      <p:cBhvr>
                                        <p:cTn id="54" dur="500" fill="hold"/>
                                        <p:tgtEl>
                                          <p:spTgt spid="546837"/>
                                        </p:tgtEl>
                                        <p:attrNameLst>
                                          <p:attrName>ppt_w</p:attrName>
                                        </p:attrNameLst>
                                      </p:cBhvr>
                                      <p:tavLst>
                                        <p:tav tm="0">
                                          <p:val>
                                            <p:strVal val="#ppt_w"/>
                                          </p:val>
                                        </p:tav>
                                        <p:tav tm="100000">
                                          <p:val>
                                            <p:strVal val="#ppt_w"/>
                                          </p:val>
                                        </p:tav>
                                      </p:tavLst>
                                    </p:anim>
                                    <p:anim calcmode="lin" valueType="num">
                                      <p:cBhvr>
                                        <p:cTn id="55" dur="500" fill="hold"/>
                                        <p:tgtEl>
                                          <p:spTgt spid="546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30" grpId="0" animBg="1"/>
      <p:bldP spid="546837" grpId="0" animBg="1"/>
      <p:bldP spid="5468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de-CH" smtClean="0"/>
              <a:t>Antoine de Saint-Exupéry</a:t>
            </a:r>
            <a:endParaRPr lang="de-CH"/>
          </a:p>
        </p:txBody>
      </p:sp>
      <p:sp>
        <p:nvSpPr>
          <p:cNvPr id="328707" name="Rectangle 3"/>
          <p:cNvSpPr>
            <a:spLocks noGrp="1" noChangeArrowheads="1"/>
          </p:cNvSpPr>
          <p:nvPr>
            <p:ph type="body" idx="1"/>
          </p:nvPr>
        </p:nvSpPr>
        <p:spPr>
          <a:xfrm>
            <a:off x="261114" y="1341911"/>
            <a:ext cx="8594725" cy="4634861"/>
          </a:xfrm>
        </p:spPr>
        <p:txBody>
          <a:bodyPr/>
          <a:lstStyle/>
          <a:p>
            <a:r>
              <a:rPr lang="de-CH" sz="2000" i="1" dirty="0" smtClean="0"/>
              <a:t>Es scheint folglich, dass die Arbeit der Ingenieure, der Designer und der Kalkulatoren in den Konstruktionsbüros darin besteht, zu verwischen und zu polieren, jenes Verbindungsstück leichter zu machen, diesen Flügel auszubalancieren bis man ihn nicht mehr wahrnimmt, bis er nicht mehr ein am Rumpf befestigter Flügel ist, sondern eine perfekt abgestimmte Form, die endlich freigelegt wurde von seiner Schicht, gleich einem von Geisterhand zusammengehaltenen Ganzen und von derselben Beschaffenheit wie die eines Gedichts. </a:t>
            </a:r>
            <a:r>
              <a:rPr lang="de-CH" sz="2000" i="1" dirty="0" smtClean="0">
                <a:solidFill>
                  <a:srgbClr val="993300"/>
                </a:solidFill>
              </a:rPr>
              <a:t>Es scheint, dass Vollkommenheit nicht erreicht ist, wenn es nichts mehr hinzuzufügen gibt, sondern wenn es nichts mehr wegzulassen gibt. </a:t>
            </a:r>
            <a:r>
              <a:rPr lang="de-CH" sz="2000" i="1" dirty="0" smtClean="0"/>
              <a:t>Am Ende ihrer Entwicklung, versteckt sich die Maschine selbst.</a:t>
            </a:r>
          </a:p>
          <a:p>
            <a:endParaRPr lang="de-CH" sz="2000" i="1" dirty="0" smtClean="0"/>
          </a:p>
          <a:p>
            <a:pPr lvl="4">
              <a:buFont typeface="Wingdings" pitchFamily="2" charset="2"/>
              <a:buNone/>
            </a:pPr>
            <a:r>
              <a:rPr lang="de-CH" dirty="0" smtClean="0"/>
              <a:t>(</a:t>
            </a:r>
            <a:r>
              <a:rPr lang="de-CH" dirty="0" err="1" smtClean="0"/>
              <a:t>Terre</a:t>
            </a:r>
            <a:r>
              <a:rPr lang="de-CH" dirty="0" smtClean="0"/>
              <a:t> des Hommes, 1937)</a:t>
            </a:r>
            <a:endParaRPr lang="de-CH"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de-CH" dirty="0" smtClean="0"/>
              <a:t>Umkehrbarkeit</a:t>
            </a:r>
            <a:endParaRPr lang="de-CH" dirty="0"/>
          </a:p>
        </p:txBody>
      </p:sp>
      <p:sp>
        <p:nvSpPr>
          <p:cNvPr id="540675" name="Line 3"/>
          <p:cNvSpPr>
            <a:spLocks noChangeShapeType="1"/>
          </p:cNvSpPr>
          <p:nvPr/>
        </p:nvSpPr>
        <p:spPr bwMode="auto">
          <a:xfrm>
            <a:off x="4456113" y="1190625"/>
            <a:ext cx="14287" cy="4962525"/>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40676" name="AutoShape 4"/>
          <p:cNvSpPr>
            <a:spLocks noChangeArrowheads="1"/>
          </p:cNvSpPr>
          <p:nvPr/>
        </p:nvSpPr>
        <p:spPr bwMode="auto">
          <a:xfrm rot="16200000">
            <a:off x="2697957" y="2164556"/>
            <a:ext cx="3532188" cy="200977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40677" name="Freeform 5"/>
          <p:cNvSpPr>
            <a:spLocks/>
          </p:cNvSpPr>
          <p:nvPr/>
        </p:nvSpPr>
        <p:spPr bwMode="auto">
          <a:xfrm>
            <a:off x="3459163" y="1397000"/>
            <a:ext cx="2009775" cy="68103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40678" name="AutoShape 6"/>
          <p:cNvSpPr>
            <a:spLocks noChangeArrowheads="1"/>
          </p:cNvSpPr>
          <p:nvPr/>
        </p:nvSpPr>
        <p:spPr bwMode="auto">
          <a:xfrm rot="16200000">
            <a:off x="3227388" y="1628775"/>
            <a:ext cx="2473325" cy="200977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40679" name="AutoShape 7"/>
          <p:cNvSpPr>
            <a:spLocks noChangeArrowheads="1"/>
          </p:cNvSpPr>
          <p:nvPr/>
        </p:nvSpPr>
        <p:spPr bwMode="auto">
          <a:xfrm rot="16200000">
            <a:off x="3775870" y="1075531"/>
            <a:ext cx="1376362" cy="200977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40680" name="AutoShape 8"/>
          <p:cNvSpPr>
            <a:spLocks noChangeArrowheads="1"/>
          </p:cNvSpPr>
          <p:nvPr/>
        </p:nvSpPr>
        <p:spPr bwMode="auto">
          <a:xfrm rot="16200000">
            <a:off x="2391569" y="2674144"/>
            <a:ext cx="4144963" cy="2009775"/>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40681" name="Text Box 9"/>
          <p:cNvSpPr txBox="1">
            <a:spLocks noChangeArrowheads="1"/>
          </p:cNvSpPr>
          <p:nvPr/>
        </p:nvSpPr>
        <p:spPr bwMode="auto">
          <a:xfrm>
            <a:off x="3656013" y="1441450"/>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Analyse</a:t>
            </a:r>
            <a:endParaRPr lang="de-CH" sz="2200">
              <a:latin typeface="+mn-lt"/>
            </a:endParaRPr>
          </a:p>
        </p:txBody>
      </p:sp>
      <p:sp>
        <p:nvSpPr>
          <p:cNvPr id="540682" name="Text Box 10"/>
          <p:cNvSpPr txBox="1">
            <a:spLocks noChangeArrowheads="1"/>
          </p:cNvSpPr>
          <p:nvPr/>
        </p:nvSpPr>
        <p:spPr bwMode="auto">
          <a:xfrm>
            <a:off x="3656013" y="2162175"/>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Entwurf</a:t>
            </a:r>
            <a:endParaRPr lang="de-CH" sz="2200">
              <a:latin typeface="+mn-lt"/>
            </a:endParaRPr>
          </a:p>
        </p:txBody>
      </p:sp>
      <p:sp>
        <p:nvSpPr>
          <p:cNvPr id="540683" name="Text Box 11"/>
          <p:cNvSpPr txBox="1">
            <a:spLocks noChangeArrowheads="1"/>
          </p:cNvSpPr>
          <p:nvPr/>
        </p:nvSpPr>
        <p:spPr bwMode="auto">
          <a:xfrm>
            <a:off x="3649663" y="2779713"/>
            <a:ext cx="1628775" cy="762000"/>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Implemen-</a:t>
            </a:r>
            <a:br>
              <a:rPr lang="de-CH" sz="2200" smtClean="0">
                <a:solidFill>
                  <a:schemeClr val="bg1"/>
                </a:solidFill>
                <a:latin typeface="+mn-lt"/>
              </a:rPr>
            </a:br>
            <a:r>
              <a:rPr lang="de-CH" sz="2200" smtClean="0">
                <a:solidFill>
                  <a:schemeClr val="bg1"/>
                </a:solidFill>
                <a:latin typeface="+mn-lt"/>
              </a:rPr>
              <a:t>tation</a:t>
            </a:r>
            <a:endParaRPr lang="de-CH" sz="2200">
              <a:solidFill>
                <a:schemeClr val="bg1"/>
              </a:solidFill>
              <a:latin typeface="+mn-lt"/>
            </a:endParaRPr>
          </a:p>
        </p:txBody>
      </p:sp>
      <p:sp>
        <p:nvSpPr>
          <p:cNvPr id="540684" name="Text Box 12"/>
          <p:cNvSpPr txBox="1">
            <a:spLocks noChangeArrowheads="1"/>
          </p:cNvSpPr>
          <p:nvPr/>
        </p:nvSpPr>
        <p:spPr bwMode="auto">
          <a:xfrm>
            <a:off x="4040188" y="4006850"/>
            <a:ext cx="847725" cy="427038"/>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V&amp;V</a:t>
            </a:r>
            <a:endParaRPr lang="de-CH" sz="2200">
              <a:solidFill>
                <a:schemeClr val="bg1"/>
              </a:solidFill>
              <a:latin typeface="+mn-lt"/>
            </a:endParaRPr>
          </a:p>
        </p:txBody>
      </p:sp>
      <p:sp>
        <p:nvSpPr>
          <p:cNvPr id="540685" name="Text Box 13"/>
          <p:cNvSpPr txBox="1">
            <a:spLocks noChangeArrowheads="1"/>
          </p:cNvSpPr>
          <p:nvPr/>
        </p:nvSpPr>
        <p:spPr bwMode="auto">
          <a:xfrm>
            <a:off x="3741738" y="4676775"/>
            <a:ext cx="1463675" cy="733425"/>
          </a:xfrm>
          <a:prstGeom prst="rect">
            <a:avLst/>
          </a:prstGeom>
          <a:noFill/>
          <a:ln w="9525">
            <a:noFill/>
            <a:miter lim="800000"/>
            <a:headEnd/>
            <a:tailEnd/>
          </a:ln>
          <a:effectLst/>
        </p:spPr>
        <p:txBody>
          <a:bodyPr>
            <a:spAutoFit/>
          </a:bodyPr>
          <a:lstStyle/>
          <a:p>
            <a:pPr algn="ctr">
              <a:spcBef>
                <a:spcPct val="50000"/>
              </a:spcBef>
            </a:pPr>
            <a:r>
              <a:rPr lang="de-CH" sz="2100" smtClean="0">
                <a:solidFill>
                  <a:schemeClr val="bg1"/>
                </a:solidFill>
                <a:latin typeface="+mn-lt"/>
              </a:rPr>
              <a:t>Generali-</a:t>
            </a:r>
            <a:br>
              <a:rPr lang="de-CH" sz="2100" smtClean="0">
                <a:solidFill>
                  <a:schemeClr val="bg1"/>
                </a:solidFill>
                <a:latin typeface="+mn-lt"/>
              </a:rPr>
            </a:br>
            <a:r>
              <a:rPr lang="de-CH" sz="2100" smtClean="0">
                <a:solidFill>
                  <a:schemeClr val="bg1"/>
                </a:solidFill>
                <a:latin typeface="+mn-lt"/>
              </a:rPr>
              <a:t>sierung</a:t>
            </a:r>
            <a:endParaRPr lang="de-CH" sz="2100">
              <a:solidFill>
                <a:schemeClr val="bg1"/>
              </a:solidFill>
              <a:latin typeface="+mn-lt"/>
            </a:endParaRPr>
          </a:p>
        </p:txBody>
      </p:sp>
      <p:sp>
        <p:nvSpPr>
          <p:cNvPr id="540686" name="Freeform 14"/>
          <p:cNvSpPr>
            <a:spLocks/>
          </p:cNvSpPr>
          <p:nvPr/>
        </p:nvSpPr>
        <p:spPr bwMode="auto">
          <a:xfrm>
            <a:off x="5092700" y="1635125"/>
            <a:ext cx="776288" cy="3619500"/>
          </a:xfrm>
          <a:custGeom>
            <a:avLst/>
            <a:gdLst/>
            <a:ahLst/>
            <a:cxnLst>
              <a:cxn ang="0">
                <a:pos x="0" y="2280"/>
              </a:cxn>
              <a:cxn ang="0">
                <a:pos x="325" y="1972"/>
              </a:cxn>
              <a:cxn ang="0">
                <a:pos x="473" y="1370"/>
              </a:cxn>
              <a:cxn ang="0">
                <a:pos x="423" y="329"/>
              </a:cxn>
              <a:cxn ang="0">
                <a:pos x="251" y="0"/>
              </a:cxn>
            </a:cxnLst>
            <a:rect l="0" t="0" r="r" b="b"/>
            <a:pathLst>
              <a:path w="489" h="2280">
                <a:moveTo>
                  <a:pt x="0" y="2280"/>
                </a:moveTo>
                <a:cubicBezTo>
                  <a:pt x="54" y="2229"/>
                  <a:pt x="246" y="2124"/>
                  <a:pt x="325" y="1972"/>
                </a:cubicBezTo>
                <a:cubicBezTo>
                  <a:pt x="404" y="1820"/>
                  <a:pt x="457" y="1644"/>
                  <a:pt x="473" y="1370"/>
                </a:cubicBezTo>
                <a:cubicBezTo>
                  <a:pt x="489" y="1096"/>
                  <a:pt x="460" y="556"/>
                  <a:pt x="423" y="329"/>
                </a:cubicBezTo>
                <a:cubicBezTo>
                  <a:pt x="386" y="101"/>
                  <a:pt x="287" y="68"/>
                  <a:pt x="251"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grpId="0" nodeType="clickEffect">
                                  <p:stCondLst>
                                    <p:cond delay="0"/>
                                  </p:stCondLst>
                                  <p:childTnLst>
                                    <p:anim calcmode="discrete" valueType="str">
                                      <p:cBhvr>
                                        <p:cTn id="6" dur="500" fill="hold"/>
                                        <p:tgtEl>
                                          <p:spTgt spid="5406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de-CH" smtClean="0"/>
              <a:t>Das Cluster-Modell</a:t>
            </a:r>
            <a:endParaRPr lang="de-CH"/>
          </a:p>
        </p:txBody>
      </p:sp>
      <p:sp>
        <p:nvSpPr>
          <p:cNvPr id="536579" name="Text Box 3"/>
          <p:cNvSpPr txBox="1">
            <a:spLocks noChangeArrowheads="1"/>
          </p:cNvSpPr>
          <p:nvPr/>
        </p:nvSpPr>
        <p:spPr bwMode="auto">
          <a:xfrm>
            <a:off x="1924050" y="1293813"/>
            <a:ext cx="1182688" cy="369332"/>
          </a:xfrm>
          <a:prstGeom prst="rect">
            <a:avLst/>
          </a:prstGeom>
          <a:noFill/>
          <a:ln w="9525">
            <a:noFill/>
            <a:miter lim="800000"/>
            <a:headEnd/>
            <a:tailEnd/>
          </a:ln>
          <a:effectLst/>
        </p:spPr>
        <p:txBody>
          <a:bodyPr>
            <a:spAutoFit/>
          </a:bodyPr>
          <a:lstStyle/>
          <a:p>
            <a:pPr>
              <a:spcBef>
                <a:spcPct val="50000"/>
              </a:spcBef>
            </a:pPr>
            <a:r>
              <a:rPr lang="de-CH" sz="1800" i="1" smtClean="0">
                <a:latin typeface="+mn-lt"/>
              </a:rPr>
              <a:t>Cluster 1</a:t>
            </a:r>
            <a:endParaRPr lang="de-CH" sz="1800" i="1">
              <a:latin typeface="+mn-lt"/>
            </a:endParaRPr>
          </a:p>
        </p:txBody>
      </p:sp>
      <p:sp>
        <p:nvSpPr>
          <p:cNvPr id="536580" name="Text Box 4"/>
          <p:cNvSpPr txBox="1">
            <a:spLocks noChangeArrowheads="1"/>
          </p:cNvSpPr>
          <p:nvPr/>
        </p:nvSpPr>
        <p:spPr bwMode="auto">
          <a:xfrm>
            <a:off x="3189288" y="1557338"/>
            <a:ext cx="1182687" cy="369332"/>
          </a:xfrm>
          <a:prstGeom prst="rect">
            <a:avLst/>
          </a:prstGeom>
          <a:noFill/>
          <a:ln w="9525">
            <a:noFill/>
            <a:miter lim="800000"/>
            <a:headEnd/>
            <a:tailEnd/>
          </a:ln>
          <a:effectLst/>
        </p:spPr>
        <p:txBody>
          <a:bodyPr>
            <a:spAutoFit/>
          </a:bodyPr>
          <a:lstStyle/>
          <a:p>
            <a:pPr>
              <a:spcBef>
                <a:spcPct val="50000"/>
              </a:spcBef>
            </a:pPr>
            <a:r>
              <a:rPr lang="de-CH" sz="1800" i="1" smtClean="0">
                <a:latin typeface="+mn-lt"/>
              </a:rPr>
              <a:t>Cluster 2</a:t>
            </a:r>
            <a:endParaRPr lang="de-CH" sz="1800" i="1">
              <a:latin typeface="+mn-lt"/>
            </a:endParaRPr>
          </a:p>
        </p:txBody>
      </p:sp>
      <p:grpSp>
        <p:nvGrpSpPr>
          <p:cNvPr id="2" name="Group 5"/>
          <p:cNvGrpSpPr>
            <a:grpSpLocks/>
          </p:cNvGrpSpPr>
          <p:nvPr/>
        </p:nvGrpSpPr>
        <p:grpSpPr bwMode="auto">
          <a:xfrm>
            <a:off x="863600" y="1412875"/>
            <a:ext cx="1108075" cy="2408238"/>
            <a:chOff x="884" y="2274"/>
            <a:chExt cx="698" cy="1517"/>
          </a:xfrm>
        </p:grpSpPr>
        <p:sp>
          <p:nvSpPr>
            <p:cNvPr id="536582" name="Freeform 6"/>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583" name="Line 7"/>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584" name="AutoShape 8"/>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585" name="Freeform 9"/>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586" name="AutoShape 10"/>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587" name="AutoShape 11"/>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588" name="AutoShape 12"/>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589" name="Text Box 13"/>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590" name="Text Box 14"/>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591" name="Text Box 15"/>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592" name="Text Box 16"/>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593" name="Text Box 17"/>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594" name="Line 18"/>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5" name="Line 19"/>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6" name="Line 20"/>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7" name="Line 21"/>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8" name="Line 22"/>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9" name="Line 23"/>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3" name="Group 24"/>
          <p:cNvGrpSpPr>
            <a:grpSpLocks/>
          </p:cNvGrpSpPr>
          <p:nvPr/>
        </p:nvGrpSpPr>
        <p:grpSpPr bwMode="auto">
          <a:xfrm>
            <a:off x="2714625" y="1897063"/>
            <a:ext cx="1108075" cy="2408237"/>
            <a:chOff x="884" y="2274"/>
            <a:chExt cx="698" cy="1517"/>
          </a:xfrm>
        </p:grpSpPr>
        <p:sp>
          <p:nvSpPr>
            <p:cNvPr id="536601" name="Freeform 25"/>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02" name="Line 26"/>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03" name="AutoShape 27"/>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04" name="Freeform 28"/>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05" name="AutoShape 29"/>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06" name="AutoShape 30"/>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07" name="AutoShape 31"/>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08" name="Text Box 32"/>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09" name="Text Box 33"/>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10" name="Text Box 34"/>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11" name="Text Box 35"/>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12" name="Text Box 36"/>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13" name="Line 37"/>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4" name="Line 38"/>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5" name="Line 39"/>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6" name="Line 40"/>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7" name="Line 41"/>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8" name="Line 42"/>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4" name="Group 43"/>
          <p:cNvGrpSpPr>
            <a:grpSpLocks/>
          </p:cNvGrpSpPr>
          <p:nvPr/>
        </p:nvGrpSpPr>
        <p:grpSpPr bwMode="auto">
          <a:xfrm>
            <a:off x="4565650" y="2514600"/>
            <a:ext cx="1108075" cy="2408238"/>
            <a:chOff x="884" y="2274"/>
            <a:chExt cx="698" cy="1517"/>
          </a:xfrm>
        </p:grpSpPr>
        <p:sp>
          <p:nvSpPr>
            <p:cNvPr id="536620" name="Freeform 44"/>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21" name="Line 45"/>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22" name="AutoShape 46"/>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23" name="Freeform 47"/>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24" name="AutoShape 48"/>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25" name="AutoShape 49"/>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26" name="AutoShape 50"/>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27" name="Text Box 51"/>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28" name="Text Box 52"/>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29" name="Text Box 53"/>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30" name="Text Box 54"/>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31" name="Text Box 55"/>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32" name="Line 56"/>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3" name="Line 57"/>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4" name="Line 58"/>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5" name="Line 59"/>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6" name="Line 60"/>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7" name="Line 61"/>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5" name="Group 62"/>
          <p:cNvGrpSpPr>
            <a:grpSpLocks/>
          </p:cNvGrpSpPr>
          <p:nvPr/>
        </p:nvGrpSpPr>
        <p:grpSpPr bwMode="auto">
          <a:xfrm>
            <a:off x="6416675" y="3140075"/>
            <a:ext cx="1108075" cy="2408238"/>
            <a:chOff x="884" y="2274"/>
            <a:chExt cx="698" cy="1517"/>
          </a:xfrm>
        </p:grpSpPr>
        <p:sp>
          <p:nvSpPr>
            <p:cNvPr id="536639" name="Freeform 63"/>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40" name="Line 64"/>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41" name="AutoShape 65"/>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42" name="Freeform 66"/>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43" name="AutoShape 67"/>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44" name="AutoShape 68"/>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45" name="AutoShape 69"/>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46" name="Text Box 70"/>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47" name="Text Box 71"/>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48" name="Text Box 72"/>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49" name="Text Box 73"/>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50" name="Text Box 74"/>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51" name="Line 75"/>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2" name="Line 76"/>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3" name="Line 77"/>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4" name="Line 78"/>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5" name="Line 79"/>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6" name="Line 80"/>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de-CH" noProof="0" dirty="0" smtClean="0"/>
              <a:t>Das Cluster-Modell</a:t>
            </a:r>
            <a:endParaRPr lang="de-CH" noProof="0" dirty="0"/>
          </a:p>
        </p:txBody>
      </p:sp>
      <p:grpSp>
        <p:nvGrpSpPr>
          <p:cNvPr id="2" name="Group 3"/>
          <p:cNvGrpSpPr>
            <a:grpSpLocks/>
          </p:cNvGrpSpPr>
          <p:nvPr/>
        </p:nvGrpSpPr>
        <p:grpSpPr bwMode="auto">
          <a:xfrm>
            <a:off x="681038" y="1230313"/>
            <a:ext cx="857250" cy="2634909"/>
            <a:chOff x="1390" y="1273"/>
            <a:chExt cx="1139" cy="2474"/>
          </a:xfrm>
        </p:grpSpPr>
        <p:sp>
          <p:nvSpPr>
            <p:cNvPr id="538628" name="Freeform 4"/>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29" name="Freeform 5"/>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30" name="Freeform 6"/>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1" name="Rectangle 7"/>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32" name="Freeform 8"/>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3" name="Freeform 9"/>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4" name="Rectangle 10"/>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35" name="Freeform 11"/>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6" name="Freeform 12"/>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7" name="Freeform 13"/>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8" name="Freeform 14"/>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9" name="Rectangle 15"/>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0" name="Freeform 16"/>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1" name="Freeform 17"/>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2" name="Freeform 18"/>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3" name="Freeform 19"/>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4" name="Rectangle 20"/>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5" name="Rectangle 21"/>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6" name="Freeform 22"/>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7" name="Rectangle 23"/>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648" name="Rectangle 24"/>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9" name="Rectangle 25"/>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650" name="Freeform 26"/>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1" name="Freeform 27"/>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2" name="Freeform 28"/>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3" name="Rectangle 29"/>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54" name="Rectangle 30"/>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55" name="Rectangle 31"/>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656" name="Freeform 32"/>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57" name="Freeform 33"/>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58" name="Rectangle 34"/>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659" name="Rectangle 35"/>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grpSp>
        <p:nvGrpSpPr>
          <p:cNvPr id="3" name="Group 36"/>
          <p:cNvGrpSpPr>
            <a:grpSpLocks/>
          </p:cNvGrpSpPr>
          <p:nvPr/>
        </p:nvGrpSpPr>
        <p:grpSpPr bwMode="auto">
          <a:xfrm>
            <a:off x="2692400" y="1862138"/>
            <a:ext cx="857250" cy="2634909"/>
            <a:chOff x="1390" y="1273"/>
            <a:chExt cx="1139" cy="2474"/>
          </a:xfrm>
        </p:grpSpPr>
        <p:sp>
          <p:nvSpPr>
            <p:cNvPr id="538661" name="Freeform 37"/>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62" name="Freeform 38"/>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63" name="Freeform 39"/>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4" name="Rectangle 40"/>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65" name="Freeform 41"/>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6" name="Freeform 42"/>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7" name="Rectangle 43"/>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68" name="Freeform 44"/>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69" name="Freeform 45"/>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0" name="Freeform 46"/>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1" name="Freeform 47"/>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2" name="Rectangle 48"/>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3" name="Freeform 49"/>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4" name="Freeform 50"/>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5" name="Freeform 51"/>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6" name="Freeform 52"/>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7" name="Rectangle 53"/>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8" name="Rectangle 54"/>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9" name="Freeform 55"/>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80" name="Rectangle 56"/>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681" name="Rectangle 57"/>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82" name="Rectangle 58"/>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683" name="Freeform 59"/>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4" name="Freeform 60"/>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5" name="Freeform 61"/>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6" name="Rectangle 62"/>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87" name="Rectangle 63"/>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88" name="Rectangle 64"/>
            <p:cNvSpPr>
              <a:spLocks noChangeArrowheads="1"/>
            </p:cNvSpPr>
            <p:nvPr/>
          </p:nvSpPr>
          <p:spPr bwMode="auto">
            <a:xfrm>
              <a:off x="1789" y="1810"/>
              <a:ext cx="209"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D</a:t>
              </a:r>
              <a:endParaRPr lang="en-US">
                <a:latin typeface="+mn-lt"/>
              </a:endParaRPr>
            </a:p>
          </p:txBody>
        </p:sp>
        <p:sp>
          <p:nvSpPr>
            <p:cNvPr id="538689" name="Freeform 65"/>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90" name="Freeform 66"/>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91" name="Rectangle 67"/>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692" name="Rectangle 68"/>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grpSp>
        <p:nvGrpSpPr>
          <p:cNvPr id="4" name="Group 69"/>
          <p:cNvGrpSpPr>
            <a:grpSpLocks/>
          </p:cNvGrpSpPr>
          <p:nvPr/>
        </p:nvGrpSpPr>
        <p:grpSpPr bwMode="auto">
          <a:xfrm>
            <a:off x="4706938" y="2871788"/>
            <a:ext cx="857250" cy="2634909"/>
            <a:chOff x="1390" y="1273"/>
            <a:chExt cx="1139" cy="2474"/>
          </a:xfrm>
        </p:grpSpPr>
        <p:sp>
          <p:nvSpPr>
            <p:cNvPr id="538694" name="Freeform 70"/>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95" name="Freeform 71"/>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96" name="Freeform 72"/>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97" name="Rectangle 73"/>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98" name="Freeform 74"/>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99" name="Freeform 75"/>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0" name="Rectangle 76"/>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01" name="Freeform 77"/>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2" name="Freeform 78"/>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3" name="Freeform 79"/>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4" name="Freeform 80"/>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5" name="Rectangle 81"/>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06" name="Freeform 82"/>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7" name="Freeform 83"/>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8" name="Freeform 84"/>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9" name="Freeform 85"/>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10" name="Rectangle 86"/>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1" name="Rectangle 87"/>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2" name="Freeform 88"/>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13" name="Rectangle 89"/>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714" name="Rectangle 90"/>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5" name="Rectangle 91"/>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716" name="Freeform 92"/>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7" name="Freeform 93"/>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8" name="Freeform 94"/>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9" name="Rectangle 95"/>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20" name="Rectangle 96"/>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21" name="Rectangle 97"/>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722" name="Freeform 98"/>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23" name="Freeform 99"/>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24" name="Rectangle 100"/>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725" name="Rectangle 101"/>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sp>
        <p:nvSpPr>
          <p:cNvPr id="538726" name="Text Box 102"/>
          <p:cNvSpPr txBox="1">
            <a:spLocks noChangeArrowheads="1"/>
          </p:cNvSpPr>
          <p:nvPr/>
        </p:nvSpPr>
        <p:spPr bwMode="auto">
          <a:xfrm>
            <a:off x="1630363" y="1293813"/>
            <a:ext cx="1182687" cy="369332"/>
          </a:xfrm>
          <a:prstGeom prst="rect">
            <a:avLst/>
          </a:prstGeom>
          <a:noFill/>
          <a:ln w="9525">
            <a:noFill/>
            <a:miter lim="800000"/>
            <a:headEnd/>
            <a:tailEnd/>
          </a:ln>
          <a:effectLst/>
        </p:spPr>
        <p:txBody>
          <a:bodyPr>
            <a:spAutoFit/>
          </a:bodyPr>
          <a:lstStyle/>
          <a:p>
            <a:pPr>
              <a:spcBef>
                <a:spcPct val="50000"/>
              </a:spcBef>
            </a:pPr>
            <a:r>
              <a:rPr lang="en-US" sz="1800" i="1" dirty="0">
                <a:latin typeface="+mn-lt"/>
              </a:rPr>
              <a:t>Cluster 1</a:t>
            </a:r>
          </a:p>
        </p:txBody>
      </p:sp>
      <p:sp>
        <p:nvSpPr>
          <p:cNvPr id="538727" name="Text Box 103"/>
          <p:cNvSpPr txBox="1">
            <a:spLocks noChangeArrowheads="1"/>
          </p:cNvSpPr>
          <p:nvPr/>
        </p:nvSpPr>
        <p:spPr bwMode="auto">
          <a:xfrm>
            <a:off x="3189288" y="1557338"/>
            <a:ext cx="1182687" cy="369332"/>
          </a:xfrm>
          <a:prstGeom prst="rect">
            <a:avLst/>
          </a:prstGeom>
          <a:noFill/>
          <a:ln w="9525">
            <a:noFill/>
            <a:miter lim="800000"/>
            <a:headEnd/>
            <a:tailEnd/>
          </a:ln>
          <a:effectLst/>
        </p:spPr>
        <p:txBody>
          <a:bodyPr>
            <a:spAutoFit/>
          </a:bodyPr>
          <a:lstStyle/>
          <a:p>
            <a:pPr>
              <a:spcBef>
                <a:spcPct val="50000"/>
              </a:spcBef>
            </a:pPr>
            <a:r>
              <a:rPr lang="en-US" sz="1800" i="1">
                <a:latin typeface="+mn-lt"/>
              </a:rPr>
              <a:t>Cluster 2</a:t>
            </a:r>
          </a:p>
        </p:txBody>
      </p:sp>
      <p:grpSp>
        <p:nvGrpSpPr>
          <p:cNvPr id="5" name="Group 104"/>
          <p:cNvGrpSpPr>
            <a:grpSpLocks/>
          </p:cNvGrpSpPr>
          <p:nvPr/>
        </p:nvGrpSpPr>
        <p:grpSpPr bwMode="auto">
          <a:xfrm>
            <a:off x="7005638" y="2468563"/>
            <a:ext cx="1487487" cy="3048000"/>
            <a:chOff x="4413" y="1555"/>
            <a:chExt cx="937" cy="1920"/>
          </a:xfrm>
        </p:grpSpPr>
        <p:grpSp>
          <p:nvGrpSpPr>
            <p:cNvPr id="6" name="Group 105"/>
            <p:cNvGrpSpPr>
              <a:grpSpLocks/>
            </p:cNvGrpSpPr>
            <p:nvPr/>
          </p:nvGrpSpPr>
          <p:grpSpPr bwMode="auto">
            <a:xfrm>
              <a:off x="4413" y="1815"/>
              <a:ext cx="540" cy="1660"/>
              <a:chOff x="1390" y="1273"/>
              <a:chExt cx="1139" cy="2474"/>
            </a:xfrm>
          </p:grpSpPr>
          <p:sp>
            <p:nvSpPr>
              <p:cNvPr id="538730" name="Freeform 106"/>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731" name="Freeform 107"/>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732" name="Freeform 108"/>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3" name="Rectangle 109"/>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34" name="Freeform 110"/>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5" name="Freeform 111"/>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6" name="Rectangle 112"/>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37" name="Freeform 113"/>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38" name="Freeform 114"/>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39" name="Freeform 115"/>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40" name="Freeform 116"/>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41" name="Rectangle 117"/>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2" name="Freeform 118"/>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3" name="Freeform 119"/>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4" name="Freeform 120"/>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5" name="Freeform 121"/>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6" name="Rectangle 122"/>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7" name="Rectangle 123"/>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8" name="Freeform 124"/>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9" name="Rectangle 125"/>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750" name="Rectangle 126"/>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51" name="Rectangle 127"/>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752" name="Freeform 128"/>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3" name="Freeform 129"/>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4" name="Freeform 130"/>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5" name="Rectangle 131"/>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56" name="Rectangle 132"/>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57" name="Rectangle 133"/>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758" name="Freeform 134"/>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59" name="Freeform 135"/>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60" name="Rectangle 136"/>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761" name="Rectangle 137"/>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sp>
          <p:nvSpPr>
            <p:cNvPr id="538762" name="Text Box 138"/>
            <p:cNvSpPr txBox="1">
              <a:spLocks noChangeArrowheads="1"/>
            </p:cNvSpPr>
            <p:nvPr/>
          </p:nvSpPr>
          <p:spPr bwMode="auto">
            <a:xfrm>
              <a:off x="4605" y="1555"/>
              <a:ext cx="745" cy="233"/>
            </a:xfrm>
            <a:prstGeom prst="rect">
              <a:avLst/>
            </a:prstGeom>
            <a:noFill/>
            <a:ln w="9525">
              <a:noFill/>
              <a:miter lim="800000"/>
              <a:headEnd/>
              <a:tailEnd/>
            </a:ln>
            <a:effectLst/>
          </p:spPr>
          <p:txBody>
            <a:bodyPr>
              <a:spAutoFit/>
            </a:bodyPr>
            <a:lstStyle/>
            <a:p>
              <a:pPr>
                <a:spcBef>
                  <a:spcPct val="50000"/>
                </a:spcBef>
              </a:pPr>
              <a:r>
                <a:rPr lang="en-US" sz="1800" i="1" dirty="0">
                  <a:latin typeface="+mn-lt"/>
                </a:rPr>
                <a:t>Cluster n</a:t>
              </a:r>
            </a:p>
          </p:txBody>
        </p:sp>
      </p:grpSp>
      <p:grpSp>
        <p:nvGrpSpPr>
          <p:cNvPr id="7" name="Group 139"/>
          <p:cNvGrpSpPr>
            <a:grpSpLocks/>
          </p:cNvGrpSpPr>
          <p:nvPr/>
        </p:nvGrpSpPr>
        <p:grpSpPr bwMode="auto">
          <a:xfrm>
            <a:off x="1254125" y="3203575"/>
            <a:ext cx="857250" cy="2520950"/>
            <a:chOff x="429" y="775"/>
            <a:chExt cx="540" cy="1588"/>
          </a:xfrm>
        </p:grpSpPr>
        <p:sp>
          <p:nvSpPr>
            <p:cNvPr id="538764" name="Freeform 140"/>
            <p:cNvSpPr>
              <a:spLocks/>
            </p:cNvSpPr>
            <p:nvPr/>
          </p:nvSpPr>
          <p:spPr bwMode="auto">
            <a:xfrm>
              <a:off x="691" y="783"/>
              <a:ext cx="16" cy="1494"/>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5" name="Freeform 141"/>
            <p:cNvSpPr>
              <a:spLocks/>
            </p:cNvSpPr>
            <p:nvPr/>
          </p:nvSpPr>
          <p:spPr bwMode="auto">
            <a:xfrm>
              <a:off x="430" y="1015"/>
              <a:ext cx="532" cy="1106"/>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6" name="Freeform 142"/>
            <p:cNvSpPr>
              <a:spLocks/>
            </p:cNvSpPr>
            <p:nvPr/>
          </p:nvSpPr>
          <p:spPr bwMode="auto">
            <a:xfrm>
              <a:off x="430" y="1015"/>
              <a:ext cx="529" cy="1111"/>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7" name="Freeform 143"/>
            <p:cNvSpPr>
              <a:spLocks/>
            </p:cNvSpPr>
            <p:nvPr/>
          </p:nvSpPr>
          <p:spPr bwMode="auto">
            <a:xfrm>
              <a:off x="431" y="988"/>
              <a:ext cx="528" cy="83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8" name="Freeform 144"/>
            <p:cNvSpPr>
              <a:spLocks/>
            </p:cNvSpPr>
            <p:nvPr/>
          </p:nvSpPr>
          <p:spPr bwMode="auto">
            <a:xfrm>
              <a:off x="431" y="988"/>
              <a:ext cx="525" cy="839"/>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9" name="Freeform 145"/>
            <p:cNvSpPr>
              <a:spLocks/>
            </p:cNvSpPr>
            <p:nvPr/>
          </p:nvSpPr>
          <p:spPr bwMode="auto">
            <a:xfrm>
              <a:off x="954" y="1205"/>
              <a:ext cx="7" cy="176"/>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0" name="Freeform 146"/>
            <p:cNvSpPr>
              <a:spLocks/>
            </p:cNvSpPr>
            <p:nvPr/>
          </p:nvSpPr>
          <p:spPr bwMode="auto">
            <a:xfrm>
              <a:off x="429" y="980"/>
              <a:ext cx="538" cy="581"/>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1" name="Freeform 147"/>
            <p:cNvSpPr>
              <a:spLocks/>
            </p:cNvSpPr>
            <p:nvPr/>
          </p:nvSpPr>
          <p:spPr bwMode="auto">
            <a:xfrm>
              <a:off x="429" y="980"/>
              <a:ext cx="532" cy="585"/>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2" name="Freeform 148"/>
            <p:cNvSpPr>
              <a:spLocks/>
            </p:cNvSpPr>
            <p:nvPr/>
          </p:nvSpPr>
          <p:spPr bwMode="auto">
            <a:xfrm>
              <a:off x="959" y="1131"/>
              <a:ext cx="8" cy="12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3" name="Freeform 149"/>
            <p:cNvSpPr>
              <a:spLocks/>
            </p:cNvSpPr>
            <p:nvPr/>
          </p:nvSpPr>
          <p:spPr bwMode="auto">
            <a:xfrm>
              <a:off x="964" y="988"/>
              <a:ext cx="5" cy="143"/>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4" name="Rectangle 150"/>
            <p:cNvSpPr>
              <a:spLocks noChangeArrowheads="1"/>
            </p:cNvSpPr>
            <p:nvPr/>
          </p:nvSpPr>
          <p:spPr bwMode="auto">
            <a:xfrm>
              <a:off x="696" y="2277"/>
              <a:ext cx="11" cy="12"/>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75" name="Freeform 151"/>
            <p:cNvSpPr>
              <a:spLocks/>
            </p:cNvSpPr>
            <p:nvPr/>
          </p:nvSpPr>
          <p:spPr bwMode="auto">
            <a:xfrm>
              <a:off x="696" y="2269"/>
              <a:ext cx="11" cy="16"/>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6" name="Freeform 152"/>
            <p:cNvSpPr>
              <a:spLocks/>
            </p:cNvSpPr>
            <p:nvPr/>
          </p:nvSpPr>
          <p:spPr bwMode="auto">
            <a:xfrm>
              <a:off x="684" y="2281"/>
              <a:ext cx="33" cy="8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7" name="Freeform 153"/>
            <p:cNvSpPr>
              <a:spLocks/>
            </p:cNvSpPr>
            <p:nvPr/>
          </p:nvSpPr>
          <p:spPr bwMode="auto">
            <a:xfrm>
              <a:off x="686" y="2281"/>
              <a:ext cx="16" cy="13"/>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8" name="Freeform 154"/>
            <p:cNvSpPr>
              <a:spLocks/>
            </p:cNvSpPr>
            <p:nvPr/>
          </p:nvSpPr>
          <p:spPr bwMode="auto">
            <a:xfrm>
              <a:off x="686" y="2281"/>
              <a:ext cx="31" cy="8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9" name="Rectangle 155"/>
            <p:cNvSpPr>
              <a:spLocks noChangeArrowheads="1"/>
            </p:cNvSpPr>
            <p:nvPr/>
          </p:nvSpPr>
          <p:spPr bwMode="auto">
            <a:xfrm>
              <a:off x="691" y="775"/>
              <a:ext cx="11" cy="8"/>
            </a:xfrm>
            <a:prstGeom prst="rect">
              <a:avLst/>
            </a:prstGeom>
            <a:solidFill>
              <a:schemeClr val="bg2"/>
            </a:solidFill>
            <a:ln w="9525">
              <a:noFill/>
              <a:miter lim="800000"/>
              <a:headEnd/>
              <a:tailEnd/>
            </a:ln>
          </p:spPr>
          <p:txBody>
            <a:bodyPr/>
            <a:lstStyle/>
            <a:p>
              <a:endParaRPr lang="de-CH">
                <a:latin typeface="+mn-lt"/>
              </a:endParaRPr>
            </a:p>
          </p:txBody>
        </p:sp>
        <p:sp>
          <p:nvSpPr>
            <p:cNvPr id="538780" name="Rectangle 156"/>
            <p:cNvSpPr>
              <a:spLocks noChangeArrowheads="1"/>
            </p:cNvSpPr>
            <p:nvPr/>
          </p:nvSpPr>
          <p:spPr bwMode="auto">
            <a:xfrm>
              <a:off x="696" y="2277"/>
              <a:ext cx="11" cy="8"/>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81" name="Rectangle 157"/>
            <p:cNvSpPr>
              <a:spLocks noChangeArrowheads="1"/>
            </p:cNvSpPr>
            <p:nvPr/>
          </p:nvSpPr>
          <p:spPr bwMode="auto">
            <a:xfrm>
              <a:off x="642" y="1347"/>
              <a:ext cx="75"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a:solidFill>
                    <a:srgbClr val="787878"/>
                  </a:solidFill>
                  <a:latin typeface="+mn-lt"/>
                </a:rPr>
                <a:t>I</a:t>
              </a:r>
              <a:endParaRPr lang="en-US">
                <a:solidFill>
                  <a:srgbClr val="787878"/>
                </a:solidFill>
                <a:latin typeface="+mn-lt"/>
              </a:endParaRPr>
            </a:p>
          </p:txBody>
        </p:sp>
        <p:sp>
          <p:nvSpPr>
            <p:cNvPr id="538782" name="Rectangle 158"/>
            <p:cNvSpPr>
              <a:spLocks noChangeArrowheads="1"/>
            </p:cNvSpPr>
            <p:nvPr/>
          </p:nvSpPr>
          <p:spPr bwMode="auto">
            <a:xfrm>
              <a:off x="606" y="1626"/>
              <a:ext cx="170" cy="107"/>
            </a:xfrm>
            <a:prstGeom prst="rect">
              <a:avLst/>
            </a:prstGeom>
            <a:solidFill>
              <a:schemeClr val="bg2"/>
            </a:solidFill>
            <a:ln w="9525">
              <a:noFill/>
              <a:miter lim="800000"/>
              <a:headEnd/>
              <a:tailEnd/>
            </a:ln>
          </p:spPr>
          <p:txBody>
            <a:bodyPr/>
            <a:lstStyle/>
            <a:p>
              <a:endParaRPr lang="de-CH">
                <a:latin typeface="+mn-lt"/>
              </a:endParaRPr>
            </a:p>
          </p:txBody>
        </p:sp>
        <p:sp>
          <p:nvSpPr>
            <p:cNvPr id="538783" name="Rectangle 159"/>
            <p:cNvSpPr>
              <a:spLocks noChangeArrowheads="1"/>
            </p:cNvSpPr>
            <p:nvPr/>
          </p:nvSpPr>
          <p:spPr bwMode="auto">
            <a:xfrm>
              <a:off x="628" y="1606"/>
              <a:ext cx="131"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V</a:t>
              </a:r>
              <a:endParaRPr lang="en-US">
                <a:solidFill>
                  <a:srgbClr val="787878"/>
                </a:solidFill>
                <a:latin typeface="+mn-lt"/>
              </a:endParaRPr>
            </a:p>
          </p:txBody>
        </p:sp>
        <p:sp>
          <p:nvSpPr>
            <p:cNvPr id="538784" name="Freeform 160"/>
            <p:cNvSpPr>
              <a:spLocks/>
            </p:cNvSpPr>
            <p:nvPr/>
          </p:nvSpPr>
          <p:spPr bwMode="auto">
            <a:xfrm>
              <a:off x="429" y="1025"/>
              <a:ext cx="535" cy="278"/>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5" name="Freeform 161"/>
            <p:cNvSpPr>
              <a:spLocks/>
            </p:cNvSpPr>
            <p:nvPr/>
          </p:nvSpPr>
          <p:spPr bwMode="auto">
            <a:xfrm>
              <a:off x="429" y="1025"/>
              <a:ext cx="532" cy="282"/>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6" name="Freeform 162"/>
            <p:cNvSpPr>
              <a:spLocks/>
            </p:cNvSpPr>
            <p:nvPr/>
          </p:nvSpPr>
          <p:spPr bwMode="auto">
            <a:xfrm>
              <a:off x="959" y="1098"/>
              <a:ext cx="8" cy="58"/>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7" name="Rectangle 163"/>
            <p:cNvSpPr>
              <a:spLocks noChangeArrowheads="1"/>
            </p:cNvSpPr>
            <p:nvPr/>
          </p:nvSpPr>
          <p:spPr bwMode="auto">
            <a:xfrm>
              <a:off x="964" y="1029"/>
              <a:ext cx="3" cy="69"/>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88" name="Rectangle 164"/>
            <p:cNvSpPr>
              <a:spLocks noChangeArrowheads="1"/>
            </p:cNvSpPr>
            <p:nvPr/>
          </p:nvSpPr>
          <p:spPr bwMode="auto">
            <a:xfrm>
              <a:off x="527" y="1160"/>
              <a:ext cx="339" cy="90"/>
            </a:xfrm>
            <a:prstGeom prst="rect">
              <a:avLst/>
            </a:prstGeom>
            <a:solidFill>
              <a:schemeClr val="bg2"/>
            </a:solidFill>
            <a:ln w="9525">
              <a:noFill/>
              <a:miter lim="800000"/>
              <a:headEnd/>
              <a:tailEnd/>
            </a:ln>
          </p:spPr>
          <p:txBody>
            <a:bodyPr/>
            <a:lstStyle/>
            <a:p>
              <a:endParaRPr lang="de-CH">
                <a:latin typeface="+mn-lt"/>
              </a:endParaRPr>
            </a:p>
          </p:txBody>
        </p:sp>
        <p:sp>
          <p:nvSpPr>
            <p:cNvPr id="538789" name="Rectangle 165"/>
            <p:cNvSpPr>
              <a:spLocks noChangeArrowheads="1"/>
            </p:cNvSpPr>
            <p:nvPr/>
          </p:nvSpPr>
          <p:spPr bwMode="auto">
            <a:xfrm>
              <a:off x="618" y="1135"/>
              <a:ext cx="86"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dirty="0" smtClean="0">
                  <a:solidFill>
                    <a:srgbClr val="787878"/>
                  </a:solidFill>
                  <a:latin typeface="+mn-lt"/>
                </a:rPr>
                <a:t>E</a:t>
              </a:r>
              <a:endParaRPr lang="en-US" dirty="0">
                <a:solidFill>
                  <a:srgbClr val="787878"/>
                </a:solidFill>
                <a:latin typeface="+mn-lt"/>
              </a:endParaRPr>
            </a:p>
          </p:txBody>
        </p:sp>
        <p:sp>
          <p:nvSpPr>
            <p:cNvPr id="538790" name="Freeform 166"/>
            <p:cNvSpPr>
              <a:spLocks/>
            </p:cNvSpPr>
            <p:nvPr/>
          </p:nvSpPr>
          <p:spPr bwMode="auto">
            <a:xfrm>
              <a:off x="429" y="861"/>
              <a:ext cx="538" cy="249"/>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1" name="Freeform 167"/>
            <p:cNvSpPr>
              <a:spLocks/>
            </p:cNvSpPr>
            <p:nvPr/>
          </p:nvSpPr>
          <p:spPr bwMode="auto">
            <a:xfrm>
              <a:off x="429" y="861"/>
              <a:ext cx="540" cy="254"/>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2" name="Rectangle 168"/>
            <p:cNvSpPr>
              <a:spLocks noChangeArrowheads="1"/>
            </p:cNvSpPr>
            <p:nvPr/>
          </p:nvSpPr>
          <p:spPr bwMode="auto">
            <a:xfrm>
              <a:off x="611" y="911"/>
              <a:ext cx="134"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S</a:t>
              </a:r>
              <a:endParaRPr lang="en-US">
                <a:solidFill>
                  <a:srgbClr val="787878"/>
                </a:solidFill>
                <a:latin typeface="+mn-lt"/>
              </a:endParaRPr>
            </a:p>
          </p:txBody>
        </p:sp>
        <p:sp>
          <p:nvSpPr>
            <p:cNvPr id="538793" name="Rectangle 169"/>
            <p:cNvSpPr>
              <a:spLocks noChangeArrowheads="1"/>
            </p:cNvSpPr>
            <p:nvPr/>
          </p:nvSpPr>
          <p:spPr bwMode="auto">
            <a:xfrm>
              <a:off x="633" y="1853"/>
              <a:ext cx="132"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G</a:t>
              </a:r>
              <a:endParaRPr lang="en-US">
                <a:solidFill>
                  <a:srgbClr val="787878"/>
                </a:solidFill>
                <a:latin typeface="+mn-lt"/>
              </a:endParaRPr>
            </a:p>
          </p:txBody>
        </p:sp>
      </p:grpSp>
      <p:grpSp>
        <p:nvGrpSpPr>
          <p:cNvPr id="8" name="Group 170"/>
          <p:cNvGrpSpPr>
            <a:grpSpLocks/>
          </p:cNvGrpSpPr>
          <p:nvPr/>
        </p:nvGrpSpPr>
        <p:grpSpPr bwMode="auto">
          <a:xfrm>
            <a:off x="2687638" y="1865313"/>
            <a:ext cx="857250" cy="2520950"/>
            <a:chOff x="429" y="775"/>
            <a:chExt cx="540" cy="1588"/>
          </a:xfrm>
        </p:grpSpPr>
        <p:sp>
          <p:nvSpPr>
            <p:cNvPr id="538795" name="Freeform 171"/>
            <p:cNvSpPr>
              <a:spLocks/>
            </p:cNvSpPr>
            <p:nvPr/>
          </p:nvSpPr>
          <p:spPr bwMode="auto">
            <a:xfrm>
              <a:off x="691" y="783"/>
              <a:ext cx="16" cy="1494"/>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6" name="Freeform 172"/>
            <p:cNvSpPr>
              <a:spLocks/>
            </p:cNvSpPr>
            <p:nvPr/>
          </p:nvSpPr>
          <p:spPr bwMode="auto">
            <a:xfrm>
              <a:off x="430" y="1015"/>
              <a:ext cx="532" cy="1106"/>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7" name="Freeform 173"/>
            <p:cNvSpPr>
              <a:spLocks/>
            </p:cNvSpPr>
            <p:nvPr/>
          </p:nvSpPr>
          <p:spPr bwMode="auto">
            <a:xfrm>
              <a:off x="430" y="1015"/>
              <a:ext cx="529" cy="1111"/>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8" name="Freeform 174"/>
            <p:cNvSpPr>
              <a:spLocks/>
            </p:cNvSpPr>
            <p:nvPr/>
          </p:nvSpPr>
          <p:spPr bwMode="auto">
            <a:xfrm>
              <a:off x="431" y="988"/>
              <a:ext cx="528" cy="83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9" name="Freeform 175"/>
            <p:cNvSpPr>
              <a:spLocks/>
            </p:cNvSpPr>
            <p:nvPr/>
          </p:nvSpPr>
          <p:spPr bwMode="auto">
            <a:xfrm>
              <a:off x="431" y="988"/>
              <a:ext cx="525" cy="839"/>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0" name="Freeform 176"/>
            <p:cNvSpPr>
              <a:spLocks/>
            </p:cNvSpPr>
            <p:nvPr/>
          </p:nvSpPr>
          <p:spPr bwMode="auto">
            <a:xfrm>
              <a:off x="954" y="1205"/>
              <a:ext cx="7" cy="176"/>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1" name="Freeform 177"/>
            <p:cNvSpPr>
              <a:spLocks/>
            </p:cNvSpPr>
            <p:nvPr/>
          </p:nvSpPr>
          <p:spPr bwMode="auto">
            <a:xfrm>
              <a:off x="429" y="980"/>
              <a:ext cx="538" cy="581"/>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2" name="Freeform 178"/>
            <p:cNvSpPr>
              <a:spLocks/>
            </p:cNvSpPr>
            <p:nvPr/>
          </p:nvSpPr>
          <p:spPr bwMode="auto">
            <a:xfrm>
              <a:off x="429" y="980"/>
              <a:ext cx="532" cy="585"/>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3" name="Freeform 179"/>
            <p:cNvSpPr>
              <a:spLocks/>
            </p:cNvSpPr>
            <p:nvPr/>
          </p:nvSpPr>
          <p:spPr bwMode="auto">
            <a:xfrm>
              <a:off x="959" y="1131"/>
              <a:ext cx="8" cy="12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4" name="Freeform 180"/>
            <p:cNvSpPr>
              <a:spLocks/>
            </p:cNvSpPr>
            <p:nvPr/>
          </p:nvSpPr>
          <p:spPr bwMode="auto">
            <a:xfrm>
              <a:off x="964" y="988"/>
              <a:ext cx="5" cy="143"/>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5" name="Rectangle 181"/>
            <p:cNvSpPr>
              <a:spLocks noChangeArrowheads="1"/>
            </p:cNvSpPr>
            <p:nvPr/>
          </p:nvSpPr>
          <p:spPr bwMode="auto">
            <a:xfrm>
              <a:off x="696" y="2277"/>
              <a:ext cx="11" cy="12"/>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06" name="Freeform 182"/>
            <p:cNvSpPr>
              <a:spLocks/>
            </p:cNvSpPr>
            <p:nvPr/>
          </p:nvSpPr>
          <p:spPr bwMode="auto">
            <a:xfrm>
              <a:off x="696" y="2269"/>
              <a:ext cx="11" cy="16"/>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7" name="Freeform 183"/>
            <p:cNvSpPr>
              <a:spLocks/>
            </p:cNvSpPr>
            <p:nvPr/>
          </p:nvSpPr>
          <p:spPr bwMode="auto">
            <a:xfrm>
              <a:off x="684" y="2281"/>
              <a:ext cx="33" cy="8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8" name="Freeform 184"/>
            <p:cNvSpPr>
              <a:spLocks/>
            </p:cNvSpPr>
            <p:nvPr/>
          </p:nvSpPr>
          <p:spPr bwMode="auto">
            <a:xfrm>
              <a:off x="686" y="2281"/>
              <a:ext cx="16" cy="13"/>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9" name="Freeform 185"/>
            <p:cNvSpPr>
              <a:spLocks/>
            </p:cNvSpPr>
            <p:nvPr/>
          </p:nvSpPr>
          <p:spPr bwMode="auto">
            <a:xfrm>
              <a:off x="686" y="2281"/>
              <a:ext cx="31" cy="8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0" name="Rectangle 186"/>
            <p:cNvSpPr>
              <a:spLocks noChangeArrowheads="1"/>
            </p:cNvSpPr>
            <p:nvPr/>
          </p:nvSpPr>
          <p:spPr bwMode="auto">
            <a:xfrm>
              <a:off x="691" y="775"/>
              <a:ext cx="11" cy="8"/>
            </a:xfrm>
            <a:prstGeom prst="rect">
              <a:avLst/>
            </a:prstGeom>
            <a:solidFill>
              <a:schemeClr val="bg2"/>
            </a:solidFill>
            <a:ln w="9525">
              <a:noFill/>
              <a:miter lim="800000"/>
              <a:headEnd/>
              <a:tailEnd/>
            </a:ln>
          </p:spPr>
          <p:txBody>
            <a:bodyPr/>
            <a:lstStyle/>
            <a:p>
              <a:endParaRPr lang="de-CH">
                <a:latin typeface="+mn-lt"/>
              </a:endParaRPr>
            </a:p>
          </p:txBody>
        </p:sp>
        <p:sp>
          <p:nvSpPr>
            <p:cNvPr id="538811" name="Rectangle 187"/>
            <p:cNvSpPr>
              <a:spLocks noChangeArrowheads="1"/>
            </p:cNvSpPr>
            <p:nvPr/>
          </p:nvSpPr>
          <p:spPr bwMode="auto">
            <a:xfrm>
              <a:off x="696" y="2277"/>
              <a:ext cx="11" cy="8"/>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12" name="Rectangle 188"/>
            <p:cNvSpPr>
              <a:spLocks noChangeArrowheads="1"/>
            </p:cNvSpPr>
            <p:nvPr/>
          </p:nvSpPr>
          <p:spPr bwMode="auto">
            <a:xfrm>
              <a:off x="642" y="1347"/>
              <a:ext cx="75"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a:solidFill>
                    <a:srgbClr val="787878"/>
                  </a:solidFill>
                  <a:latin typeface="+mn-lt"/>
                </a:rPr>
                <a:t>I</a:t>
              </a:r>
              <a:endParaRPr lang="en-US">
                <a:solidFill>
                  <a:srgbClr val="787878"/>
                </a:solidFill>
                <a:latin typeface="+mn-lt"/>
              </a:endParaRPr>
            </a:p>
          </p:txBody>
        </p:sp>
        <p:sp>
          <p:nvSpPr>
            <p:cNvPr id="538813" name="Rectangle 189"/>
            <p:cNvSpPr>
              <a:spLocks noChangeArrowheads="1"/>
            </p:cNvSpPr>
            <p:nvPr/>
          </p:nvSpPr>
          <p:spPr bwMode="auto">
            <a:xfrm>
              <a:off x="606" y="1626"/>
              <a:ext cx="170" cy="107"/>
            </a:xfrm>
            <a:prstGeom prst="rect">
              <a:avLst/>
            </a:prstGeom>
            <a:solidFill>
              <a:schemeClr val="bg2"/>
            </a:solidFill>
            <a:ln w="9525">
              <a:noFill/>
              <a:miter lim="800000"/>
              <a:headEnd/>
              <a:tailEnd/>
            </a:ln>
          </p:spPr>
          <p:txBody>
            <a:bodyPr/>
            <a:lstStyle/>
            <a:p>
              <a:endParaRPr lang="de-CH">
                <a:latin typeface="+mn-lt"/>
              </a:endParaRPr>
            </a:p>
          </p:txBody>
        </p:sp>
        <p:sp>
          <p:nvSpPr>
            <p:cNvPr id="538814" name="Rectangle 190"/>
            <p:cNvSpPr>
              <a:spLocks noChangeArrowheads="1"/>
            </p:cNvSpPr>
            <p:nvPr/>
          </p:nvSpPr>
          <p:spPr bwMode="auto">
            <a:xfrm>
              <a:off x="628" y="1606"/>
              <a:ext cx="131"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V</a:t>
              </a:r>
              <a:endParaRPr lang="en-US">
                <a:solidFill>
                  <a:srgbClr val="787878"/>
                </a:solidFill>
                <a:latin typeface="+mn-lt"/>
              </a:endParaRPr>
            </a:p>
          </p:txBody>
        </p:sp>
        <p:sp>
          <p:nvSpPr>
            <p:cNvPr id="538815" name="Freeform 191"/>
            <p:cNvSpPr>
              <a:spLocks/>
            </p:cNvSpPr>
            <p:nvPr/>
          </p:nvSpPr>
          <p:spPr bwMode="auto">
            <a:xfrm>
              <a:off x="429" y="1025"/>
              <a:ext cx="535" cy="278"/>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6" name="Freeform 192"/>
            <p:cNvSpPr>
              <a:spLocks/>
            </p:cNvSpPr>
            <p:nvPr/>
          </p:nvSpPr>
          <p:spPr bwMode="auto">
            <a:xfrm>
              <a:off x="429" y="1025"/>
              <a:ext cx="532" cy="282"/>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7" name="Freeform 193"/>
            <p:cNvSpPr>
              <a:spLocks/>
            </p:cNvSpPr>
            <p:nvPr/>
          </p:nvSpPr>
          <p:spPr bwMode="auto">
            <a:xfrm>
              <a:off x="959" y="1098"/>
              <a:ext cx="8" cy="58"/>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8" name="Rectangle 194"/>
            <p:cNvSpPr>
              <a:spLocks noChangeArrowheads="1"/>
            </p:cNvSpPr>
            <p:nvPr/>
          </p:nvSpPr>
          <p:spPr bwMode="auto">
            <a:xfrm>
              <a:off x="964" y="1029"/>
              <a:ext cx="3" cy="69"/>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19" name="Rectangle 195"/>
            <p:cNvSpPr>
              <a:spLocks noChangeArrowheads="1"/>
            </p:cNvSpPr>
            <p:nvPr/>
          </p:nvSpPr>
          <p:spPr bwMode="auto">
            <a:xfrm>
              <a:off x="527" y="1160"/>
              <a:ext cx="339" cy="90"/>
            </a:xfrm>
            <a:prstGeom prst="rect">
              <a:avLst/>
            </a:prstGeom>
            <a:solidFill>
              <a:schemeClr val="bg2"/>
            </a:solidFill>
            <a:ln w="9525">
              <a:noFill/>
              <a:miter lim="800000"/>
              <a:headEnd/>
              <a:tailEnd/>
            </a:ln>
          </p:spPr>
          <p:txBody>
            <a:bodyPr/>
            <a:lstStyle/>
            <a:p>
              <a:endParaRPr lang="de-CH">
                <a:latin typeface="+mn-lt"/>
              </a:endParaRPr>
            </a:p>
          </p:txBody>
        </p:sp>
        <p:sp>
          <p:nvSpPr>
            <p:cNvPr id="538820" name="Rectangle 196"/>
            <p:cNvSpPr>
              <a:spLocks noChangeArrowheads="1"/>
            </p:cNvSpPr>
            <p:nvPr/>
          </p:nvSpPr>
          <p:spPr bwMode="auto">
            <a:xfrm>
              <a:off x="618" y="1135"/>
              <a:ext cx="86"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dirty="0" smtClean="0">
                  <a:solidFill>
                    <a:srgbClr val="787878"/>
                  </a:solidFill>
                  <a:latin typeface="+mn-lt"/>
                </a:rPr>
                <a:t>E</a:t>
              </a:r>
              <a:endParaRPr lang="en-US" dirty="0">
                <a:solidFill>
                  <a:srgbClr val="787878"/>
                </a:solidFill>
                <a:latin typeface="+mn-lt"/>
              </a:endParaRPr>
            </a:p>
          </p:txBody>
        </p:sp>
        <p:sp>
          <p:nvSpPr>
            <p:cNvPr id="538821" name="Freeform 197"/>
            <p:cNvSpPr>
              <a:spLocks/>
            </p:cNvSpPr>
            <p:nvPr/>
          </p:nvSpPr>
          <p:spPr bwMode="auto">
            <a:xfrm>
              <a:off x="429" y="861"/>
              <a:ext cx="538" cy="249"/>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22" name="Freeform 198"/>
            <p:cNvSpPr>
              <a:spLocks/>
            </p:cNvSpPr>
            <p:nvPr/>
          </p:nvSpPr>
          <p:spPr bwMode="auto">
            <a:xfrm>
              <a:off x="429" y="861"/>
              <a:ext cx="540" cy="254"/>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23" name="Rectangle 199"/>
            <p:cNvSpPr>
              <a:spLocks noChangeArrowheads="1"/>
            </p:cNvSpPr>
            <p:nvPr/>
          </p:nvSpPr>
          <p:spPr bwMode="auto">
            <a:xfrm>
              <a:off x="611" y="911"/>
              <a:ext cx="134"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S</a:t>
              </a:r>
              <a:endParaRPr lang="en-US">
                <a:solidFill>
                  <a:srgbClr val="787878"/>
                </a:solidFill>
                <a:latin typeface="+mn-lt"/>
              </a:endParaRPr>
            </a:p>
          </p:txBody>
        </p:sp>
        <p:sp>
          <p:nvSpPr>
            <p:cNvPr id="538824" name="Rectangle 200"/>
            <p:cNvSpPr>
              <a:spLocks noChangeArrowheads="1"/>
            </p:cNvSpPr>
            <p:nvPr/>
          </p:nvSpPr>
          <p:spPr bwMode="auto">
            <a:xfrm>
              <a:off x="633" y="1853"/>
              <a:ext cx="132"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G</a:t>
              </a:r>
              <a:endParaRPr lang="en-US">
                <a:solidFill>
                  <a:srgbClr val="787878"/>
                </a:solidFill>
                <a:latin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10149 L -1.94444E-6 -0.09962 " pathEditMode="relative" rAng="0" ptsTypes="AA">
                                      <p:cBhvr>
                                        <p:cTn id="6" dur="2000" fill="hold"/>
                                        <p:tgtEl>
                                          <p:spTgt spid="4"/>
                                        </p:tgtEl>
                                        <p:attrNameLst>
                                          <p:attrName>ppt_x</p:attrName>
                                          <p:attrName>ppt_y</p:attrName>
                                        </p:attrNameLst>
                                      </p:cBhvr>
                                      <p:rCtr x="0" y="-101"/>
                                    </p:animMotion>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4.42076E-6 L 4.16667E-6 0.18304 " pathEditMode="relative" rAng="0" ptsTypes="AA">
                                      <p:cBhvr>
                                        <p:cTn id="14" dur="2000" fill="hold"/>
                                        <p:tgtEl>
                                          <p:spTgt spid="5"/>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48400" y="115200"/>
            <a:ext cx="8597900" cy="435600"/>
          </a:xfrm>
        </p:spPr>
        <p:txBody>
          <a:bodyPr/>
          <a:lstStyle/>
          <a:p>
            <a:r>
              <a:rPr lang="de-CH" sz="2800" smtClean="0"/>
              <a:t>Nahtlose Entwicklung am Beispiel von Eiffel</a:t>
            </a:r>
            <a:endParaRPr lang="de-CH" sz="2800"/>
          </a:p>
        </p:txBody>
      </p:sp>
      <p:sp>
        <p:nvSpPr>
          <p:cNvPr id="542723" name="Rectangle 3"/>
          <p:cNvSpPr>
            <a:spLocks noGrp="1" noChangeArrowheads="1"/>
          </p:cNvSpPr>
          <p:nvPr>
            <p:ph type="body" idx="1"/>
          </p:nvPr>
        </p:nvSpPr>
        <p:spPr/>
        <p:txBody>
          <a:bodyPr/>
          <a:lstStyle/>
          <a:p>
            <a:pPr marL="625475" lvl="1" indent="-360363">
              <a:buFont typeface="Wingdings" pitchFamily="2" charset="2"/>
              <a:buNone/>
            </a:pPr>
            <a:r>
              <a:rPr lang="de-CH" dirty="0" smtClean="0"/>
              <a:t>Diagrammwerkzeug</a:t>
            </a:r>
          </a:p>
          <a:p>
            <a:pPr marL="1073150" lvl="2" indent="-158750"/>
            <a:r>
              <a:rPr lang="de-CH" dirty="0" smtClean="0"/>
              <a:t>Systemdiagramme können automatisch aus dem Softwaretext produziert werden.</a:t>
            </a:r>
          </a:p>
          <a:p>
            <a:pPr marL="1073150" lvl="2" indent="-158750"/>
            <a:r>
              <a:rPr lang="de-CH" dirty="0" smtClean="0"/>
              <a:t>Funktioniert auch umgekehrt: Diagramme oder Text aktualisieren – die andere Sicht wird ebenfalls sofort aktualisiert.</a:t>
            </a:r>
          </a:p>
          <a:p>
            <a:pPr marL="625475" lvl="1" indent="-360363">
              <a:buFont typeface="Wingdings" pitchFamily="2" charset="2"/>
              <a:buNone/>
            </a:pPr>
            <a:r>
              <a:rPr lang="de-CH" dirty="0" smtClean="0"/>
              <a:t>Kein Bedarf nach separaten UML-Werkzeugen</a:t>
            </a:r>
          </a:p>
          <a:p>
            <a:pPr marL="625475" lvl="1" indent="-360363">
              <a:buFont typeface="Wingdings" pitchFamily="2" charset="2"/>
              <a:buNone/>
            </a:pPr>
            <a:r>
              <a:rPr lang="de-CH" dirty="0" smtClean="0"/>
              <a:t>Metrik-Werkzeug</a:t>
            </a:r>
          </a:p>
          <a:p>
            <a:pPr marL="625475" lvl="1" indent="-360363">
              <a:buFont typeface="Wingdings" pitchFamily="2" charset="2"/>
              <a:buNone/>
            </a:pPr>
            <a:r>
              <a:rPr lang="de-CH" dirty="0" err="1" smtClean="0"/>
              <a:t>Profiler</a:t>
            </a:r>
            <a:r>
              <a:rPr lang="de-CH" dirty="0" smtClean="0"/>
              <a:t>-Werkzeug</a:t>
            </a:r>
          </a:p>
          <a:p>
            <a:pPr marL="625475" lvl="1" indent="-360363">
              <a:buFont typeface="Wingdings" pitchFamily="2" charset="2"/>
              <a:buNone/>
            </a:pPr>
            <a:r>
              <a:rPr lang="de-CH" dirty="0" smtClean="0"/>
              <a:t>Werkzeug zur Generierung von Dokumentation</a:t>
            </a:r>
          </a:p>
          <a:p>
            <a:pPr marL="625475" lvl="1" indent="-360363">
              <a:buFont typeface="Wingdings" pitchFamily="2" charset="2"/>
              <a:buNone/>
            </a:pPr>
            <a:r>
              <a:rPr lang="de-CH" dirty="0" smtClean="0"/>
              <a:t>...</a:t>
            </a:r>
          </a:p>
          <a:p>
            <a:endParaRPr lang="de-CH"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48400" y="115200"/>
            <a:ext cx="8432800" cy="435600"/>
          </a:xfrm>
        </p:spPr>
        <p:txBody>
          <a:bodyPr>
            <a:normAutofit fontScale="90000"/>
          </a:bodyPr>
          <a:lstStyle/>
          <a:p>
            <a:r>
              <a:rPr lang="de-CH" sz="2800" dirty="0" smtClean="0"/>
              <a:t>Agile/schlanke </a:t>
            </a:r>
            <a:r>
              <a:rPr lang="de-CH" dirty="0" smtClean="0"/>
              <a:t>M</a:t>
            </a:r>
            <a:r>
              <a:rPr lang="de-CH" sz="2800" dirty="0" smtClean="0"/>
              <a:t>ethoden und „extreme </a:t>
            </a:r>
            <a:r>
              <a:rPr lang="de-CH" sz="2800" dirty="0" err="1" smtClean="0"/>
              <a:t>programming</a:t>
            </a:r>
            <a:r>
              <a:rPr lang="de-CH" sz="2800" dirty="0" smtClean="0"/>
              <a:t>“</a:t>
            </a:r>
            <a:endParaRPr lang="de-CH" sz="2800" dirty="0"/>
          </a:p>
        </p:txBody>
      </p:sp>
      <p:sp>
        <p:nvSpPr>
          <p:cNvPr id="548867" name="Rectangle 3"/>
          <p:cNvSpPr>
            <a:spLocks noGrp="1" noChangeArrowheads="1"/>
          </p:cNvSpPr>
          <p:nvPr>
            <p:ph type="body" idx="1"/>
          </p:nvPr>
        </p:nvSpPr>
        <p:spPr>
          <a:xfrm>
            <a:off x="154379" y="1045029"/>
            <a:ext cx="8989621" cy="5418633"/>
          </a:xfrm>
        </p:spPr>
        <p:txBody>
          <a:bodyPr/>
          <a:lstStyle/>
          <a:p>
            <a:pPr>
              <a:lnSpc>
                <a:spcPct val="90000"/>
              </a:lnSpc>
            </a:pPr>
            <a:r>
              <a:rPr lang="de-CH" sz="2000" dirty="0" smtClean="0"/>
              <a:t>Weniger Wert auf </a:t>
            </a:r>
            <a:r>
              <a:rPr lang="de-CH" sz="2000" dirty="0" smtClean="0">
                <a:solidFill>
                  <a:srgbClr val="A50021"/>
                </a:solidFill>
              </a:rPr>
              <a:t>formale</a:t>
            </a:r>
            <a:r>
              <a:rPr lang="de-CH" sz="2000" dirty="0" smtClean="0"/>
              <a:t> Prozesse legen </a:t>
            </a:r>
          </a:p>
          <a:p>
            <a:pPr>
              <a:lnSpc>
                <a:spcPct val="90000"/>
              </a:lnSpc>
            </a:pPr>
            <a:endParaRPr lang="de-CH" sz="2000" dirty="0" smtClean="0"/>
          </a:p>
          <a:p>
            <a:pPr>
              <a:lnSpc>
                <a:spcPct val="90000"/>
              </a:lnSpc>
            </a:pPr>
            <a:r>
              <a:rPr lang="de-CH" sz="2000" dirty="0" smtClean="0"/>
              <a:t>Verzicht auf «Big </a:t>
            </a:r>
            <a:r>
              <a:rPr lang="de-CH" sz="2000" dirty="0" err="1" smtClean="0"/>
              <a:t>Upfront</a:t>
            </a:r>
            <a:r>
              <a:rPr lang="de-CH" sz="2000" dirty="0" smtClean="0"/>
              <a:t> </a:t>
            </a:r>
            <a:r>
              <a:rPr lang="de-CH" sz="2000" dirty="0" err="1" smtClean="0"/>
              <a:t>Everything</a:t>
            </a:r>
            <a:r>
              <a:rPr lang="de-CH" sz="2000" dirty="0" smtClean="0"/>
              <a:t>» (Anforderungen, Design…)</a:t>
            </a:r>
          </a:p>
          <a:p>
            <a:pPr>
              <a:lnSpc>
                <a:spcPct val="90000"/>
              </a:lnSpc>
            </a:pPr>
            <a:endParaRPr lang="de-CH" sz="2000" dirty="0" smtClean="0"/>
          </a:p>
          <a:p>
            <a:pPr>
              <a:lnSpc>
                <a:spcPct val="90000"/>
              </a:lnSpc>
            </a:pPr>
            <a:r>
              <a:rPr lang="de-CH" sz="2000" dirty="0" smtClean="0"/>
              <a:t>Betonung von kurz-zyklischer, zeitlich begrenzter, </a:t>
            </a:r>
            <a:r>
              <a:rPr lang="de-CH" sz="2000" dirty="0" smtClean="0">
                <a:solidFill>
                  <a:srgbClr val="A50021"/>
                </a:solidFill>
              </a:rPr>
              <a:t>iterativer</a:t>
            </a:r>
            <a:r>
              <a:rPr lang="de-CH" sz="2000" dirty="0" smtClean="0"/>
              <a:t> Entwicklung</a:t>
            </a:r>
          </a:p>
          <a:p>
            <a:pPr>
              <a:lnSpc>
                <a:spcPct val="90000"/>
              </a:lnSpc>
            </a:pPr>
            <a:endParaRPr lang="de-CH" sz="2000" dirty="0" smtClean="0"/>
          </a:p>
          <a:p>
            <a:pPr>
              <a:lnSpc>
                <a:spcPct val="90000"/>
              </a:lnSpc>
            </a:pPr>
            <a:r>
              <a:rPr lang="de-CH" sz="2000" dirty="0" smtClean="0"/>
              <a:t>Mehr Wert auf </a:t>
            </a:r>
            <a:r>
              <a:rPr lang="de-CH" sz="2000" dirty="0" smtClean="0">
                <a:solidFill>
                  <a:srgbClr val="A50021"/>
                </a:solidFill>
              </a:rPr>
              <a:t>Testen</a:t>
            </a:r>
            <a:r>
              <a:rPr lang="de-CH" sz="2000" dirty="0" smtClean="0"/>
              <a:t> zur Steuerung der Entwicklung legen</a:t>
            </a:r>
            <a:br>
              <a:rPr lang="de-CH" sz="2000" dirty="0" smtClean="0"/>
            </a:br>
            <a:r>
              <a:rPr lang="de-CH" sz="2000" dirty="0" smtClean="0"/>
              <a:t>	(“TDD”, Test-</a:t>
            </a:r>
            <a:r>
              <a:rPr lang="de-CH" sz="2000" dirty="0" err="1" smtClean="0"/>
              <a:t>Driven</a:t>
            </a:r>
            <a:r>
              <a:rPr lang="de-CH" sz="2000" dirty="0" smtClean="0"/>
              <a:t> Development)</a:t>
            </a:r>
          </a:p>
          <a:p>
            <a:pPr>
              <a:lnSpc>
                <a:spcPct val="90000"/>
              </a:lnSpc>
            </a:pPr>
            <a:endParaRPr lang="de-CH" sz="2000" dirty="0" smtClean="0"/>
          </a:p>
          <a:p>
            <a:pPr>
              <a:lnSpc>
                <a:spcPct val="90000"/>
              </a:lnSpc>
            </a:pPr>
            <a:r>
              <a:rPr lang="de-CH" sz="2000" dirty="0" smtClean="0"/>
              <a:t>Nutzen eines zweiten Paar Augen: </a:t>
            </a:r>
            <a:r>
              <a:rPr lang="de-CH" sz="2000" dirty="0" smtClean="0">
                <a:solidFill>
                  <a:srgbClr val="A50021"/>
                </a:solidFill>
              </a:rPr>
              <a:t>Paarprogrammierung</a:t>
            </a:r>
          </a:p>
          <a:p>
            <a:pPr>
              <a:lnSpc>
                <a:spcPct val="90000"/>
              </a:lnSpc>
            </a:pPr>
            <a:endParaRPr lang="de-CH" sz="2000" dirty="0" smtClean="0"/>
          </a:p>
          <a:p>
            <a:pPr>
              <a:lnSpc>
                <a:spcPct val="90000"/>
              </a:lnSpc>
            </a:pPr>
            <a:r>
              <a:rPr lang="de-CH" sz="2000" dirty="0" smtClean="0"/>
              <a:t>Betonung der Rolle des </a:t>
            </a:r>
            <a:r>
              <a:rPr lang="de-CH" sz="2000" dirty="0" err="1" smtClean="0">
                <a:solidFill>
                  <a:srgbClr val="A50021"/>
                </a:solidFill>
              </a:rPr>
              <a:t>Refactoring</a:t>
            </a:r>
            <a:endParaRPr lang="de-CH" sz="2000" dirty="0" smtClean="0">
              <a:solidFill>
                <a:srgbClr val="A50021"/>
              </a:solidFill>
            </a:endParaRPr>
          </a:p>
          <a:p>
            <a:pPr>
              <a:lnSpc>
                <a:spcPct val="90000"/>
              </a:lnSpc>
            </a:pPr>
            <a:endParaRPr lang="de-CH" sz="2000" dirty="0" smtClean="0"/>
          </a:p>
          <a:p>
            <a:pPr>
              <a:lnSpc>
                <a:spcPct val="90000"/>
              </a:lnSpc>
            </a:pPr>
            <a:r>
              <a:rPr lang="de-CH" sz="2000" dirty="0" smtClean="0">
                <a:solidFill>
                  <a:srgbClr val="A50021"/>
                </a:solidFill>
              </a:rPr>
              <a:t>Selbst-organisierte</a:t>
            </a:r>
            <a:r>
              <a:rPr lang="de-CH" sz="2000" dirty="0"/>
              <a:t> </a:t>
            </a:r>
            <a:r>
              <a:rPr lang="de-CH" sz="2000" dirty="0" smtClean="0"/>
              <a:t>Teams</a:t>
            </a:r>
          </a:p>
          <a:p>
            <a:pPr>
              <a:lnSpc>
                <a:spcPct val="90000"/>
              </a:lnSpc>
            </a:pPr>
            <a:endParaRPr lang="de-CH" sz="2000" dirty="0" smtClean="0"/>
          </a:p>
          <a:p>
            <a:pPr>
              <a:lnSpc>
                <a:spcPct val="90000"/>
              </a:lnSpc>
            </a:pPr>
            <a:r>
              <a:rPr lang="de-CH" sz="2000" dirty="0" smtClean="0"/>
              <a:t>Mehr Wert auf die </a:t>
            </a:r>
            <a:r>
              <a:rPr lang="de-CH" sz="2000" dirty="0" smtClean="0">
                <a:solidFill>
                  <a:srgbClr val="A50021"/>
                </a:solidFill>
              </a:rPr>
              <a:t>Miteinbeziehung der Kunden</a:t>
            </a:r>
            <a:endParaRPr lang="de-CH" sz="2000" dirty="0">
              <a:solidFill>
                <a:srgbClr val="A5002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de-CH" smtClean="0"/>
              <a:t>Open-source Prozesse</a:t>
            </a:r>
            <a:endParaRPr lang="de-CH"/>
          </a:p>
        </p:txBody>
      </p:sp>
      <p:sp>
        <p:nvSpPr>
          <p:cNvPr id="555011" name="Rectangle 3"/>
          <p:cNvSpPr>
            <a:spLocks noGrp="1" noChangeArrowheads="1"/>
          </p:cNvSpPr>
          <p:nvPr>
            <p:ph type="body" idx="1"/>
          </p:nvPr>
        </p:nvSpPr>
        <p:spPr/>
        <p:txBody>
          <a:bodyPr/>
          <a:lstStyle/>
          <a:p>
            <a:r>
              <a:rPr lang="de-CH" dirty="0" err="1" smtClean="0"/>
              <a:t>Kollaborative</a:t>
            </a:r>
            <a:r>
              <a:rPr lang="de-CH" dirty="0" smtClean="0"/>
              <a:t>, verteilte Entwicklung</a:t>
            </a:r>
          </a:p>
          <a:p>
            <a:endParaRPr lang="de-CH" dirty="0" smtClean="0"/>
          </a:p>
          <a:p>
            <a:r>
              <a:rPr lang="de-CH" dirty="0" smtClean="0"/>
              <a:t>Konzentrische Vertrauenskreise</a:t>
            </a:r>
          </a:p>
          <a:p>
            <a:endParaRPr lang="de-CH" dirty="0" smtClean="0"/>
          </a:p>
          <a:p>
            <a:r>
              <a:rPr lang="de-CH" dirty="0" smtClean="0"/>
              <a:t>Erfolg mit starkem Projektleiter (z.B. Linux)</a:t>
            </a:r>
          </a:p>
          <a:p>
            <a:endParaRPr lang="de-CH" dirty="0" smtClean="0"/>
          </a:p>
          <a:p>
            <a:r>
              <a:rPr lang="de-CH" dirty="0" smtClean="0"/>
              <a:t>“Mit genügend Augen sind alle Bugs oberflächlich”</a:t>
            </a:r>
            <a:endParaRPr lang="de-CH"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de-CH" smtClean="0"/>
              <a:t>Validierung und Verifikation</a:t>
            </a:r>
            <a:endParaRPr lang="de-CH"/>
          </a:p>
        </p:txBody>
      </p:sp>
      <p:sp>
        <p:nvSpPr>
          <p:cNvPr id="302083" name="Rectangle 3"/>
          <p:cNvSpPr>
            <a:spLocks noGrp="1" noChangeArrowheads="1"/>
          </p:cNvSpPr>
          <p:nvPr>
            <p:ph type="body" idx="1"/>
          </p:nvPr>
        </p:nvSpPr>
        <p:spPr/>
        <p:txBody>
          <a:bodyPr/>
          <a:lstStyle/>
          <a:p>
            <a:r>
              <a:rPr lang="de-CH" dirty="0" smtClean="0"/>
              <a:t>Nicht nur Testen:</a:t>
            </a:r>
          </a:p>
          <a:p>
            <a:pPr lvl="1"/>
            <a:r>
              <a:rPr lang="de-CH" dirty="0" smtClean="0">
                <a:solidFill>
                  <a:srgbClr val="A50021"/>
                </a:solidFill>
              </a:rPr>
              <a:t>Statische Analyse</a:t>
            </a:r>
            <a:r>
              <a:rPr lang="de-CH" dirty="0" smtClean="0"/>
              <a:t>-Werkzeuge durchsuchen den Code nach möglichen Schwächen, z.B. </a:t>
            </a:r>
            <a:r>
              <a:rPr lang="de-CH" dirty="0" smtClean="0"/>
              <a:t>nicht initialisierte </a:t>
            </a:r>
            <a:r>
              <a:rPr lang="de-CH" dirty="0" smtClean="0"/>
              <a:t>Variablen</a:t>
            </a:r>
          </a:p>
          <a:p>
            <a:pPr lvl="1"/>
            <a:r>
              <a:rPr lang="de-CH" dirty="0" smtClean="0">
                <a:solidFill>
                  <a:srgbClr val="A50021"/>
                </a:solidFill>
              </a:rPr>
              <a:t>Korrektheitsbeweise </a:t>
            </a:r>
            <a:r>
              <a:rPr lang="de-CH" dirty="0" smtClean="0"/>
              <a:t>werden immer realistischer</a:t>
            </a:r>
          </a:p>
          <a:p>
            <a:pPr lvl="1"/>
            <a:r>
              <a:rPr lang="de-CH" dirty="0" smtClean="0">
                <a:solidFill>
                  <a:srgbClr val="A50021"/>
                </a:solidFill>
              </a:rPr>
              <a:t>Model </a:t>
            </a:r>
            <a:r>
              <a:rPr lang="de-CH" dirty="0" err="1" smtClean="0">
                <a:solidFill>
                  <a:srgbClr val="A50021"/>
                </a:solidFill>
              </a:rPr>
              <a:t>checking</a:t>
            </a:r>
            <a:r>
              <a:rPr lang="de-CH" dirty="0" smtClean="0">
                <a:solidFill>
                  <a:srgbClr val="A50021"/>
                </a:solidFill>
              </a:rPr>
              <a:t> </a:t>
            </a:r>
            <a:r>
              <a:rPr lang="de-CH" dirty="0" smtClean="0"/>
              <a:t>erkundet den Zustandsraum einer abstrahierten Version des Programmes</a:t>
            </a:r>
          </a:p>
          <a:p>
            <a:pPr lvl="1"/>
            <a:endParaRPr lang="de-CH" dirty="0" smtClean="0"/>
          </a:p>
          <a:p>
            <a:endParaRPr lang="de-CH" dirty="0" smtClean="0"/>
          </a:p>
          <a:p>
            <a:r>
              <a:rPr lang="de-CH" dirty="0" smtClean="0"/>
              <a:t>Qualitätssicherung sollte während des ganzen Prozesses durchgeführt werden, nicht nur am Ende</a:t>
            </a:r>
            <a:endParaRPr lang="de-CH"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de-CH" smtClean="0"/>
              <a:t>Werkzeuge des Software-Engineering</a:t>
            </a:r>
            <a:endParaRPr lang="de-CH"/>
          </a:p>
        </p:txBody>
      </p:sp>
      <p:sp>
        <p:nvSpPr>
          <p:cNvPr id="314371" name="Rectangle 3"/>
          <p:cNvSpPr>
            <a:spLocks noGrp="1" noChangeArrowheads="1"/>
          </p:cNvSpPr>
          <p:nvPr>
            <p:ph type="body" idx="1"/>
          </p:nvPr>
        </p:nvSpPr>
        <p:spPr/>
        <p:txBody>
          <a:bodyPr/>
          <a:lstStyle/>
          <a:p>
            <a:r>
              <a:rPr lang="de-CH" dirty="0" smtClean="0"/>
              <a:t>Entwicklungsumgebungen (Compiler, Browser, Debugger, …): “IDE”</a:t>
            </a:r>
          </a:p>
          <a:p>
            <a:r>
              <a:rPr lang="de-CH" dirty="0" smtClean="0"/>
              <a:t>Dokumentationswerkzeuge</a:t>
            </a:r>
          </a:p>
          <a:p>
            <a:r>
              <a:rPr lang="de-CH" dirty="0" smtClean="0"/>
              <a:t>Werkzeuge, um Anforderungen zu sammeln</a:t>
            </a:r>
          </a:p>
          <a:p>
            <a:r>
              <a:rPr lang="de-CH" dirty="0" smtClean="0"/>
              <a:t>Analyse- und Entwurfswerkzeuge</a:t>
            </a:r>
          </a:p>
          <a:p>
            <a:r>
              <a:rPr lang="de-CH" dirty="0" smtClean="0"/>
              <a:t>Konfigurations- und Versionsmanagement </a:t>
            </a:r>
            <a:r>
              <a:rPr lang="de-CH" dirty="0" smtClean="0"/>
              <a:t>(Subversion, </a:t>
            </a:r>
            <a:r>
              <a:rPr lang="de-CH" dirty="0" err="1" smtClean="0"/>
              <a:t>Git</a:t>
            </a:r>
            <a:r>
              <a:rPr lang="de-CH" dirty="0" smtClean="0"/>
              <a:t>, </a:t>
            </a:r>
            <a:r>
              <a:rPr lang="de-CH" dirty="0" err="1" smtClean="0"/>
              <a:t>Mercurial</a:t>
            </a:r>
            <a:r>
              <a:rPr lang="de-CH" dirty="0" smtClean="0"/>
              <a:t>…) </a:t>
            </a:r>
            <a:r>
              <a:rPr lang="de-CH" dirty="0" smtClean="0"/>
              <a:t>(auch “</a:t>
            </a:r>
            <a:r>
              <a:rPr lang="de-CH" dirty="0" err="1" smtClean="0"/>
              <a:t>make</a:t>
            </a:r>
            <a:r>
              <a:rPr lang="de-CH" dirty="0" smtClean="0"/>
              <a:t>” etc.)</a:t>
            </a:r>
          </a:p>
          <a:p>
            <a:r>
              <a:rPr lang="de-CH" dirty="0" smtClean="0"/>
              <a:t>Formale Entwicklungs- und Beweiswerkzeuge</a:t>
            </a:r>
          </a:p>
          <a:p>
            <a:r>
              <a:rPr lang="de-CH" dirty="0" smtClean="0"/>
              <a:t>Integrierte CASE (Computer-</a:t>
            </a:r>
            <a:r>
              <a:rPr lang="de-CH" dirty="0" err="1" smtClean="0"/>
              <a:t>Aided</a:t>
            </a:r>
            <a:r>
              <a:rPr lang="de-CH" dirty="0" smtClean="0"/>
              <a:t> Software Engineering)-Umgebungen</a:t>
            </a:r>
          </a:p>
          <a:p>
            <a:endParaRPr lang="de-CH" dirty="0" smtClean="0"/>
          </a:p>
          <a:p>
            <a:endParaRPr lang="de-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de-CH" smtClean="0"/>
              <a:t>Das Wasserfall-Modell</a:t>
            </a:r>
            <a:endParaRPr lang="de-CH"/>
          </a:p>
        </p:txBody>
      </p:sp>
      <p:sp>
        <p:nvSpPr>
          <p:cNvPr id="512003" name="AutoShape 3"/>
          <p:cNvSpPr>
            <a:spLocks noChangeArrowheads="1"/>
          </p:cNvSpPr>
          <p:nvPr/>
        </p:nvSpPr>
        <p:spPr bwMode="auto">
          <a:xfrm>
            <a:off x="1759943" y="1300830"/>
            <a:ext cx="113188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4" name="Text Box 4"/>
          <p:cNvSpPr txBox="1">
            <a:spLocks noChangeArrowheads="1"/>
          </p:cNvSpPr>
          <p:nvPr/>
        </p:nvSpPr>
        <p:spPr bwMode="auto">
          <a:xfrm>
            <a:off x="1779230" y="1300163"/>
            <a:ext cx="1062395" cy="369887"/>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a:solidFill>
                  <a:schemeClr val="bg1"/>
                </a:solidFill>
                <a:latin typeface="+mn-lt"/>
              </a:rPr>
              <a:t>Machbarkeits-studie</a:t>
            </a:r>
          </a:p>
        </p:txBody>
      </p:sp>
      <p:grpSp>
        <p:nvGrpSpPr>
          <p:cNvPr id="2" name="Group 5"/>
          <p:cNvGrpSpPr>
            <a:grpSpLocks/>
          </p:cNvGrpSpPr>
          <p:nvPr/>
        </p:nvGrpSpPr>
        <p:grpSpPr bwMode="auto">
          <a:xfrm>
            <a:off x="2132972" y="1444302"/>
            <a:ext cx="1246188" cy="838200"/>
            <a:chOff x="3046" y="780"/>
            <a:chExt cx="785" cy="528"/>
          </a:xfrm>
        </p:grpSpPr>
        <p:sp>
          <p:nvSpPr>
            <p:cNvPr id="512006"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3" name="Group 7"/>
            <p:cNvGrpSpPr>
              <a:grpSpLocks/>
            </p:cNvGrpSpPr>
            <p:nvPr/>
          </p:nvGrpSpPr>
          <p:grpSpPr bwMode="auto">
            <a:xfrm>
              <a:off x="3189" y="780"/>
              <a:ext cx="642" cy="528"/>
              <a:chOff x="3189" y="780"/>
              <a:chExt cx="642" cy="528"/>
            </a:xfrm>
          </p:grpSpPr>
          <p:sp>
            <p:nvSpPr>
              <p:cNvPr id="512008"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9"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512010"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4" name="Group 11"/>
          <p:cNvGrpSpPr>
            <a:grpSpLocks/>
          </p:cNvGrpSpPr>
          <p:nvPr/>
        </p:nvGrpSpPr>
        <p:grpSpPr bwMode="auto">
          <a:xfrm>
            <a:off x="2553825" y="2123407"/>
            <a:ext cx="1246188" cy="763587"/>
            <a:chOff x="3284" y="1213"/>
            <a:chExt cx="785" cy="481"/>
          </a:xfrm>
        </p:grpSpPr>
        <p:sp>
          <p:nvSpPr>
            <p:cNvPr id="512012"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3"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512014"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15"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5" name="Group 16"/>
          <p:cNvGrpSpPr>
            <a:grpSpLocks/>
          </p:cNvGrpSpPr>
          <p:nvPr/>
        </p:nvGrpSpPr>
        <p:grpSpPr bwMode="auto">
          <a:xfrm>
            <a:off x="2984244" y="2725993"/>
            <a:ext cx="1284287" cy="765175"/>
            <a:chOff x="3545" y="1646"/>
            <a:chExt cx="809" cy="482"/>
          </a:xfrm>
        </p:grpSpPr>
        <p:sp>
          <p:nvSpPr>
            <p:cNvPr id="512017"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8"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512019"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0"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 name="Group 21"/>
          <p:cNvGrpSpPr>
            <a:grpSpLocks/>
          </p:cNvGrpSpPr>
          <p:nvPr/>
        </p:nvGrpSpPr>
        <p:grpSpPr bwMode="auto">
          <a:xfrm>
            <a:off x="3472051" y="3319014"/>
            <a:ext cx="1320799" cy="838200"/>
            <a:chOff x="3831" y="2081"/>
            <a:chExt cx="832" cy="528"/>
          </a:xfrm>
        </p:grpSpPr>
        <p:sp>
          <p:nvSpPr>
            <p:cNvPr id="512022"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3"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4"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512025"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 name="Group 26"/>
          <p:cNvGrpSpPr>
            <a:grpSpLocks/>
          </p:cNvGrpSpPr>
          <p:nvPr/>
        </p:nvGrpSpPr>
        <p:grpSpPr bwMode="auto">
          <a:xfrm>
            <a:off x="3998118" y="3912035"/>
            <a:ext cx="1398588" cy="838200"/>
            <a:chOff x="4140" y="2514"/>
            <a:chExt cx="881" cy="528"/>
          </a:xfrm>
        </p:grpSpPr>
        <p:sp>
          <p:nvSpPr>
            <p:cNvPr id="512027"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8"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512029"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0"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8" name="Group 31"/>
          <p:cNvGrpSpPr>
            <a:grpSpLocks/>
          </p:cNvGrpSpPr>
          <p:nvPr/>
        </p:nvGrpSpPr>
        <p:grpSpPr bwMode="auto">
          <a:xfrm>
            <a:off x="4466796" y="4505056"/>
            <a:ext cx="1319213" cy="841375"/>
            <a:chOff x="4402" y="2947"/>
            <a:chExt cx="831" cy="530"/>
          </a:xfrm>
        </p:grpSpPr>
        <p:sp>
          <p:nvSpPr>
            <p:cNvPr id="512032"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3"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512034"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5"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 name="Group 36"/>
          <p:cNvGrpSpPr>
            <a:grpSpLocks/>
          </p:cNvGrpSpPr>
          <p:nvPr/>
        </p:nvGrpSpPr>
        <p:grpSpPr bwMode="auto">
          <a:xfrm>
            <a:off x="4954604" y="5088512"/>
            <a:ext cx="1395415" cy="806450"/>
            <a:chOff x="4687" y="3356"/>
            <a:chExt cx="879" cy="508"/>
          </a:xfrm>
        </p:grpSpPr>
        <p:sp>
          <p:nvSpPr>
            <p:cNvPr id="512037"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8" name="Text Box 38"/>
            <p:cNvSpPr txBox="1">
              <a:spLocks noChangeArrowheads="1"/>
            </p:cNvSpPr>
            <p:nvPr/>
          </p:nvSpPr>
          <p:spPr bwMode="auto">
            <a:xfrm>
              <a:off x="4810" y="3676"/>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dirty="0" smtClean="0">
                  <a:solidFill>
                    <a:schemeClr val="bg1"/>
                  </a:solidFill>
                  <a:latin typeface="+mn-lt"/>
                </a:rPr>
                <a:t>Distribution</a:t>
              </a:r>
              <a:endParaRPr lang="de-CH" sz="1200" dirty="0">
                <a:solidFill>
                  <a:schemeClr val="bg1"/>
                </a:solidFill>
                <a:latin typeface="+mn-lt"/>
              </a:endParaRPr>
            </a:p>
          </p:txBody>
        </p:sp>
        <p:sp>
          <p:nvSpPr>
            <p:cNvPr id="512039"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40"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extLst>
      <p:ext uri="{BB962C8B-B14F-4D97-AF65-F5344CB8AC3E}">
        <p14:creationId xmlns:p14="http://schemas.microsoft.com/office/powerpoint/2010/main" val="4146978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de-CH" smtClean="0"/>
              <a:t>Konfigurationsmanagement</a:t>
            </a:r>
            <a:endParaRPr lang="de-CH"/>
          </a:p>
        </p:txBody>
      </p:sp>
      <p:sp>
        <p:nvSpPr>
          <p:cNvPr id="315395" name="Rectangle 3"/>
          <p:cNvSpPr>
            <a:spLocks noGrp="1" noChangeArrowheads="1"/>
          </p:cNvSpPr>
          <p:nvPr>
            <p:ph type="body" idx="1"/>
          </p:nvPr>
        </p:nvSpPr>
        <p:spPr/>
        <p:txBody>
          <a:bodyPr/>
          <a:lstStyle/>
          <a:p>
            <a:r>
              <a:rPr lang="de-CH" dirty="0" smtClean="0"/>
              <a:t>Ziel: Sicherstellen, dass die Versionen, die für verschiedene Komponenten des Systems gebraucht werden, kompatibel sind</a:t>
            </a:r>
          </a:p>
          <a:p>
            <a:endParaRPr lang="de-CH" dirty="0" smtClean="0"/>
          </a:p>
          <a:p>
            <a:r>
              <a:rPr lang="de-CH" dirty="0" smtClean="0"/>
              <a:t>Zwei prinzipielle Varianten:</a:t>
            </a:r>
          </a:p>
          <a:p>
            <a:pPr lvl="1"/>
            <a:r>
              <a:rPr lang="de-CH" dirty="0" err="1" smtClean="0"/>
              <a:t>Build</a:t>
            </a:r>
            <a:r>
              <a:rPr lang="de-CH" dirty="0" smtClean="0"/>
              <a:t>-Management</a:t>
            </a:r>
          </a:p>
          <a:p>
            <a:pPr lvl="1"/>
            <a:r>
              <a:rPr lang="de-CH" dirty="0" smtClean="0"/>
              <a:t>Versionsmanagement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Build-Management</a:t>
            </a:r>
            <a:endParaRPr lang="de-CH"/>
          </a:p>
        </p:txBody>
      </p:sp>
      <p:sp>
        <p:nvSpPr>
          <p:cNvPr id="3" name="Content Placeholder 2"/>
          <p:cNvSpPr>
            <a:spLocks noGrp="1"/>
          </p:cNvSpPr>
          <p:nvPr>
            <p:ph idx="1"/>
          </p:nvPr>
        </p:nvSpPr>
        <p:spPr/>
        <p:txBody>
          <a:bodyPr/>
          <a:lstStyle/>
          <a:p>
            <a:r>
              <a:rPr lang="de-CH" dirty="0" err="1" smtClean="0"/>
              <a:t>Make</a:t>
            </a:r>
            <a:r>
              <a:rPr lang="de-CH" dirty="0" smtClean="0"/>
              <a:t> (späte 70er Jahre): automatische Rekonstruktion eines Systems von einem “</a:t>
            </a:r>
            <a:r>
              <a:rPr lang="de-CH" dirty="0" err="1" smtClean="0">
                <a:solidFill>
                  <a:srgbClr val="990000"/>
                </a:solidFill>
              </a:rPr>
              <a:t>makefile</a:t>
            </a:r>
            <a:r>
              <a:rPr lang="de-CH" dirty="0" smtClean="0"/>
              <a:t>”, das Abhängigkeiten auflistet</a:t>
            </a:r>
          </a:p>
          <a:p>
            <a:endParaRPr lang="de-CH" sz="1200" dirty="0" smtClean="0"/>
          </a:p>
          <a:p>
            <a:r>
              <a:rPr lang="de-CH" dirty="0" smtClean="0"/>
              <a:t>Beispiel</a:t>
            </a:r>
          </a:p>
          <a:p>
            <a:r>
              <a:rPr lang="de-CH" dirty="0" smtClean="0"/>
              <a:t>	</a:t>
            </a:r>
            <a:r>
              <a:rPr lang="de-CH" b="1" dirty="0" err="1" smtClean="0">
                <a:solidFill>
                  <a:srgbClr val="3333FF"/>
                </a:solidFill>
              </a:rPr>
              <a:t>make</a:t>
            </a:r>
            <a:r>
              <a:rPr lang="de-CH" b="1" dirty="0" smtClean="0">
                <a:solidFill>
                  <a:srgbClr val="3333FF"/>
                </a:solidFill>
              </a:rPr>
              <a:t> </a:t>
            </a:r>
            <a:r>
              <a:rPr lang="de-CH" b="1" i="1" dirty="0" err="1" smtClean="0">
                <a:solidFill>
                  <a:srgbClr val="3333FF"/>
                </a:solidFill>
              </a:rPr>
              <a:t>program</a:t>
            </a:r>
            <a:endParaRPr lang="de-CH" b="1" i="1" dirty="0" smtClean="0">
              <a:solidFill>
                <a:srgbClr val="3333FF"/>
              </a:solidFill>
            </a:endParaRPr>
          </a:p>
          <a:p>
            <a:endParaRPr lang="de-CH" sz="1200" dirty="0" smtClean="0"/>
          </a:p>
          <a:p>
            <a:r>
              <a:rPr lang="de-CH" dirty="0" smtClean="0"/>
              <a:t>Mit dem </a:t>
            </a:r>
            <a:r>
              <a:rPr lang="de-CH" dirty="0" err="1" smtClean="0"/>
              <a:t>makefile</a:t>
            </a:r>
            <a:endParaRPr lang="de-CH" dirty="0" smtClean="0"/>
          </a:p>
          <a:p>
            <a:r>
              <a:rPr lang="de-CH" i="1" dirty="0" smtClean="0"/>
              <a:t>	</a:t>
            </a:r>
            <a:r>
              <a:rPr lang="de-CH" b="1" i="1" dirty="0" err="1" smtClean="0">
                <a:solidFill>
                  <a:srgbClr val="3333FF"/>
                </a:solidFill>
              </a:rPr>
              <a:t>program</a:t>
            </a:r>
            <a:r>
              <a:rPr lang="de-CH" b="1" dirty="0" smtClean="0">
                <a:solidFill>
                  <a:srgbClr val="3333FF"/>
                </a:solidFill>
              </a:rPr>
              <a:t>: </a:t>
            </a:r>
            <a:r>
              <a:rPr lang="de-CH" b="1" dirty="0" err="1" smtClean="0">
                <a:solidFill>
                  <a:srgbClr val="3333FF"/>
                </a:solidFill>
              </a:rPr>
              <a:t>main.o</a:t>
            </a:r>
            <a:r>
              <a:rPr lang="de-CH" b="1" dirty="0" smtClean="0">
                <a:solidFill>
                  <a:srgbClr val="3333FF"/>
                </a:solidFill>
              </a:rPr>
              <a:t> module1.o module2.o</a:t>
            </a:r>
          </a:p>
          <a:p>
            <a:r>
              <a:rPr lang="de-CH" b="1" dirty="0" smtClean="0">
                <a:solidFill>
                  <a:srgbClr val="3333FF"/>
                </a:solidFill>
              </a:rPr>
              <a:t>		cc </a:t>
            </a:r>
            <a:r>
              <a:rPr lang="de-CH" b="1" dirty="0" err="1" smtClean="0">
                <a:solidFill>
                  <a:srgbClr val="3333FF"/>
                </a:solidFill>
              </a:rPr>
              <a:t>main.o</a:t>
            </a:r>
            <a:r>
              <a:rPr lang="de-CH" b="1" dirty="0" smtClean="0">
                <a:solidFill>
                  <a:srgbClr val="3333FF"/>
                </a:solidFill>
              </a:rPr>
              <a:t> module1.o module2.o</a:t>
            </a:r>
          </a:p>
          <a:p>
            <a:r>
              <a:rPr lang="de-CH" b="1" dirty="0" smtClean="0">
                <a:solidFill>
                  <a:srgbClr val="3333FF"/>
                </a:solidFill>
              </a:rPr>
              <a:t>	%.c: %.o</a:t>
            </a:r>
          </a:p>
          <a:p>
            <a:r>
              <a:rPr lang="de-CH" b="1" dirty="0" smtClean="0">
                <a:solidFill>
                  <a:srgbClr val="3333FF"/>
                </a:solidFill>
              </a:rPr>
              <a:t>		cc $&lt;</a:t>
            </a:r>
          </a:p>
          <a:p>
            <a:endParaRPr lang="de-CH" b="1" dirty="0" smtClean="0">
              <a:solidFill>
                <a:srgbClr val="3333FF"/>
              </a:solidFill>
            </a:endParaRPr>
          </a:p>
          <a:p>
            <a:r>
              <a:rPr lang="de-CH" dirty="0" smtClean="0"/>
              <a:t>Grösste Limitierung: Die Abhängigkeiten müssen manuell erfasst werden</a:t>
            </a:r>
            <a:endParaRPr lang="de-CH" b="1" dirty="0" smtClean="0">
              <a:solidFill>
                <a:srgbClr val="3333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Versionsmanagement</a:t>
            </a:r>
            <a:endParaRPr lang="de-CH"/>
          </a:p>
        </p:txBody>
      </p:sp>
      <p:sp>
        <p:nvSpPr>
          <p:cNvPr id="3" name="Content Placeholder 2"/>
          <p:cNvSpPr>
            <a:spLocks noGrp="1"/>
          </p:cNvSpPr>
          <p:nvPr>
            <p:ph idx="1"/>
          </p:nvPr>
        </p:nvSpPr>
        <p:spPr>
          <a:xfrm>
            <a:off x="249239" y="878114"/>
            <a:ext cx="2345680" cy="2145172"/>
          </a:xfrm>
        </p:spPr>
        <p:txBody>
          <a:bodyPr/>
          <a:lstStyle/>
          <a:p>
            <a:r>
              <a:rPr lang="de-CH" dirty="0"/>
              <a:t>Beispiele:</a:t>
            </a:r>
          </a:p>
          <a:p>
            <a:r>
              <a:rPr lang="de-CH" dirty="0" smtClean="0"/>
              <a:t>CVS, Subversion</a:t>
            </a:r>
            <a:endParaRPr lang="de-CH" dirty="0"/>
          </a:p>
          <a:p>
            <a:endParaRPr lang="de-CH" dirty="0"/>
          </a:p>
          <a:p>
            <a:endParaRPr lang="de-CH" dirty="0"/>
          </a:p>
        </p:txBody>
      </p:sp>
      <p:pic>
        <p:nvPicPr>
          <p:cNvPr id="130052" name="Picture 4"/>
          <p:cNvPicPr>
            <a:picLocks noChangeAspect="1" noChangeArrowheads="1"/>
          </p:cNvPicPr>
          <p:nvPr/>
        </p:nvPicPr>
        <p:blipFill>
          <a:blip r:embed="rId3" cstate="print"/>
          <a:srcRect/>
          <a:stretch>
            <a:fillRect/>
          </a:stretch>
        </p:blipFill>
        <p:spPr bwMode="auto">
          <a:xfrm>
            <a:off x="2424664" y="754092"/>
            <a:ext cx="6561137" cy="3124200"/>
          </a:xfrm>
          <a:prstGeom prst="rect">
            <a:avLst/>
          </a:prstGeom>
          <a:noFill/>
          <a:ln w="9525">
            <a:noFill/>
            <a:miter lim="800000"/>
            <a:headEnd/>
            <a:tailEnd/>
          </a:ln>
          <a:effectLst/>
        </p:spPr>
      </p:pic>
      <p:sp>
        <p:nvSpPr>
          <p:cNvPr id="7" name="Content Placeholder 2"/>
          <p:cNvSpPr txBox="1">
            <a:spLocks/>
          </p:cNvSpPr>
          <p:nvPr/>
        </p:nvSpPr>
        <p:spPr bwMode="auto">
          <a:xfrm>
            <a:off x="246362" y="3963495"/>
            <a:ext cx="8594725" cy="2558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8B0000"/>
              </a:buClr>
              <a:buSzTx/>
              <a:tabLst/>
              <a:defRPr/>
            </a:pPr>
            <a:r>
              <a:rPr kumimoji="0" lang="de-CH" sz="2400" b="0" i="0" u="none" strike="noStrike" kern="0" cap="none" spc="0" normalizeH="0" baseline="0" dirty="0" smtClean="0">
                <a:ln>
                  <a:noFill/>
                </a:ln>
                <a:solidFill>
                  <a:schemeClr val="tx1"/>
                </a:solidFill>
                <a:effectLst/>
                <a:uLnTx/>
                <a:uFillTx/>
                <a:latin typeface="+mn-lt"/>
              </a:rPr>
              <a:t>Haupt-Operationen:</a:t>
            </a:r>
          </a:p>
          <a:p>
            <a:pPr lvl="1">
              <a:spcBef>
                <a:spcPct val="20000"/>
              </a:spcBef>
              <a:buClr>
                <a:srgbClr val="8B0000"/>
              </a:buClr>
              <a:buFont typeface="Arial" pitchFamily="34" charset="0"/>
              <a:buChar char="•"/>
            </a:pPr>
            <a:r>
              <a:rPr lang="de-CH" kern="0" dirty="0" smtClean="0">
                <a:latin typeface="+mn-lt"/>
              </a:rPr>
              <a:t> Commit</a:t>
            </a:r>
          </a:p>
          <a:p>
            <a:pPr lvl="1">
              <a:spcBef>
                <a:spcPct val="20000"/>
              </a:spcBef>
              <a:buClr>
                <a:srgbClr val="8B0000"/>
              </a:buClr>
              <a:buFont typeface="Arial" pitchFamily="34" charset="0"/>
              <a:buChar char="•"/>
            </a:pPr>
            <a:r>
              <a:rPr kumimoji="0" lang="de-CH" b="0" i="0" u="none" strike="noStrike" kern="0" cap="none" spc="0" normalizeH="0" baseline="0" dirty="0" smtClean="0">
                <a:ln>
                  <a:noFill/>
                </a:ln>
                <a:solidFill>
                  <a:schemeClr val="tx1"/>
                </a:solidFill>
                <a:effectLst/>
                <a:uLnTx/>
                <a:uFillTx/>
                <a:latin typeface="+mn-lt"/>
              </a:rPr>
              <a:t> Update</a:t>
            </a:r>
          </a:p>
          <a:p>
            <a:pPr>
              <a:spcBef>
                <a:spcPct val="20000"/>
              </a:spcBef>
              <a:buClr>
                <a:srgbClr val="8B0000"/>
              </a:buClr>
            </a:pPr>
            <a:r>
              <a:rPr kumimoji="0" lang="de-CH" b="0" i="0" u="none" strike="noStrike" kern="0" cap="none" spc="0" normalizeH="0" baseline="0" dirty="0" smtClean="0">
                <a:ln>
                  <a:noFill/>
                </a:ln>
                <a:solidFill>
                  <a:schemeClr val="tx1"/>
                </a:solidFill>
                <a:effectLst/>
                <a:uLnTx/>
                <a:uFillTx/>
                <a:latin typeface="+mn-lt"/>
              </a:rPr>
              <a:t>Speichert </a:t>
            </a:r>
            <a:r>
              <a:rPr kumimoji="0" lang="de-CH" b="0" i="0" u="none" strike="noStrike" kern="0" cap="none" spc="0" normalizeH="0" baseline="0" dirty="0" smtClean="0">
                <a:ln>
                  <a:noFill/>
                </a:ln>
                <a:solidFill>
                  <a:schemeClr val="tx1"/>
                </a:solidFill>
                <a:effectLst/>
                <a:uLnTx/>
                <a:uFillTx/>
                <a:latin typeface="+mn-lt"/>
              </a:rPr>
              <a:t>die Differenzen (“</a:t>
            </a:r>
            <a:r>
              <a:rPr kumimoji="0" lang="de-CH" b="0" i="0" u="none" strike="noStrike" kern="0" cap="none" spc="0" normalizeH="0" baseline="0" dirty="0" err="1" smtClean="0">
                <a:ln>
                  <a:noFill/>
                </a:ln>
                <a:solidFill>
                  <a:schemeClr val="tx1"/>
                </a:solidFill>
                <a:effectLst/>
                <a:uLnTx/>
                <a:uFillTx/>
                <a:latin typeface="+mn-lt"/>
              </a:rPr>
              <a:t>diffs</a:t>
            </a:r>
            <a:r>
              <a:rPr kumimoji="0" lang="de-CH" b="0" i="0" u="none" strike="noStrike" kern="0" cap="none" spc="0" normalizeH="0" baseline="0" dirty="0" smtClean="0">
                <a:ln>
                  <a:noFill/>
                </a:ln>
                <a:solidFill>
                  <a:schemeClr val="tx1"/>
                </a:solidFill>
                <a:effectLst/>
                <a:uLnTx/>
                <a:uFillTx/>
                <a:latin typeface="+mn-lt"/>
              </a:rPr>
              <a:t>”) </a:t>
            </a:r>
            <a:r>
              <a:rPr kumimoji="0" lang="de-CH" b="0" i="0" u="none" strike="noStrike" kern="0" cap="none" spc="0" normalizeH="0" baseline="0" dirty="0" smtClean="0">
                <a:ln>
                  <a:noFill/>
                </a:ln>
                <a:solidFill>
                  <a:schemeClr val="tx1"/>
                </a:solidFill>
                <a:effectLst/>
                <a:uLnTx/>
                <a:uFillTx/>
                <a:latin typeface="+mn-lt"/>
              </a:rPr>
              <a:t>zwischen </a:t>
            </a:r>
            <a:r>
              <a:rPr kumimoji="0" lang="de-CH" b="0" i="0" u="none" strike="noStrike" kern="0" cap="none" spc="0" normalizeH="0" baseline="0" dirty="0" smtClean="0">
                <a:ln>
                  <a:noFill/>
                </a:ln>
                <a:solidFill>
                  <a:schemeClr val="tx1"/>
                </a:solidFill>
                <a:effectLst/>
                <a:uLnTx/>
                <a:uFillTx/>
                <a:latin typeface="+mn-lt"/>
              </a:rPr>
              <a:t>Versionen</a:t>
            </a:r>
            <a:endParaRPr kumimoji="0" lang="de-CH" b="0" i="0" u="none" strike="noStrike" kern="0" cap="none" spc="0" normalizeH="0" baseline="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Konfigurationsmanagement</a:t>
            </a:r>
            <a:endParaRPr lang="de-CH" dirty="0"/>
          </a:p>
        </p:txBody>
      </p:sp>
      <p:sp>
        <p:nvSpPr>
          <p:cNvPr id="3" name="Content Placeholder 2"/>
          <p:cNvSpPr>
            <a:spLocks noGrp="1"/>
          </p:cNvSpPr>
          <p:nvPr>
            <p:ph idx="1"/>
          </p:nvPr>
        </p:nvSpPr>
        <p:spPr/>
        <p:txBody>
          <a:bodyPr/>
          <a:lstStyle/>
          <a:p>
            <a:r>
              <a:rPr lang="de-CH" dirty="0" smtClean="0"/>
              <a:t>Diese Werkzeuge sind erhältlich und einfach zu gebrauchen</a:t>
            </a:r>
          </a:p>
          <a:p>
            <a:endParaRPr lang="de-CH" dirty="0" smtClean="0"/>
          </a:p>
          <a:p>
            <a:r>
              <a:rPr lang="de-CH" dirty="0" smtClean="0"/>
              <a:t>Kein Projekt kann es sich leisten, diese nicht zu gebrauchen</a:t>
            </a:r>
            <a:endParaRPr lang="de-CH"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de-CH" smtClean="0"/>
              <a:t>Formale Methoden</a:t>
            </a:r>
            <a:endParaRPr lang="de-CH"/>
          </a:p>
        </p:txBody>
      </p:sp>
      <p:sp>
        <p:nvSpPr>
          <p:cNvPr id="303107" name="Rectangle 3"/>
          <p:cNvSpPr>
            <a:spLocks noGrp="1" noChangeArrowheads="1"/>
          </p:cNvSpPr>
          <p:nvPr>
            <p:ph type="body" idx="1"/>
          </p:nvPr>
        </p:nvSpPr>
        <p:spPr/>
        <p:txBody>
          <a:bodyPr/>
          <a:lstStyle/>
          <a:p>
            <a:r>
              <a:rPr lang="de-CH" dirty="0" smtClean="0"/>
              <a:t>Mathematik als Basis für die Softwareentwicklung</a:t>
            </a:r>
          </a:p>
          <a:p>
            <a:r>
              <a:rPr lang="de-CH" dirty="0" smtClean="0"/>
              <a:t>Ein Software-System wird als mathematische Theorie betrachtet und stufenweise verbessert, bis es direkt implementierbar ist.</a:t>
            </a:r>
          </a:p>
          <a:p>
            <a:r>
              <a:rPr lang="de-CH" dirty="0" smtClean="0"/>
              <a:t>Jede Variante der Theorie und jeder Verbesserungsschritt ist </a:t>
            </a:r>
            <a:r>
              <a:rPr lang="de-CH" dirty="0" smtClean="0">
                <a:solidFill>
                  <a:srgbClr val="A50021"/>
                </a:solidFill>
              </a:rPr>
              <a:t>bewiesen</a:t>
            </a:r>
            <a:r>
              <a:rPr lang="de-CH" dirty="0" smtClean="0"/>
              <a:t>. </a:t>
            </a:r>
            <a:endParaRPr lang="de-CH" dirty="0" smtClean="0">
              <a:solidFill>
                <a:srgbClr val="A50021"/>
              </a:solidFill>
            </a:endParaRPr>
          </a:p>
          <a:p>
            <a:r>
              <a:rPr lang="de-CH" dirty="0" smtClean="0"/>
              <a:t>Beweise werden durch rechnergestützte Werkzeuge unterstützt.</a:t>
            </a:r>
          </a:p>
          <a:p>
            <a:endParaRPr lang="de-CH" dirty="0" smtClean="0"/>
          </a:p>
          <a:p>
            <a:r>
              <a:rPr lang="de-CH" dirty="0" smtClean="0"/>
              <a:t>Beispiel: </a:t>
            </a:r>
            <a:r>
              <a:rPr lang="de-CH" i="1" dirty="0" smtClean="0">
                <a:solidFill>
                  <a:srgbClr val="A50021"/>
                </a:solidFill>
              </a:rPr>
              <a:t>Atelier B</a:t>
            </a:r>
            <a:r>
              <a:rPr lang="de-CH" dirty="0" smtClean="0"/>
              <a:t>, Sicherheitssystem der neusten Metrolinie in Paris</a:t>
            </a:r>
            <a:endParaRPr lang="de-CH"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de-CH" smtClean="0"/>
              <a:t>Metrik</a:t>
            </a:r>
            <a:endParaRPr lang="de-CH"/>
          </a:p>
        </p:txBody>
      </p:sp>
      <p:sp>
        <p:nvSpPr>
          <p:cNvPr id="309251" name="Rectangle 3"/>
          <p:cNvSpPr>
            <a:spLocks noGrp="1" noChangeArrowheads="1"/>
          </p:cNvSpPr>
          <p:nvPr>
            <p:ph type="body" idx="1"/>
          </p:nvPr>
        </p:nvSpPr>
        <p:spPr>
          <a:xfrm>
            <a:off x="283338" y="959655"/>
            <a:ext cx="8621712" cy="5113337"/>
          </a:xfrm>
        </p:spPr>
        <p:txBody>
          <a:bodyPr/>
          <a:lstStyle/>
          <a:p>
            <a:r>
              <a:rPr lang="de-CH" dirty="0" smtClean="0"/>
              <a:t>Dinge, die gemessen werden müssen:</a:t>
            </a:r>
          </a:p>
          <a:p>
            <a:endParaRPr lang="de-CH" dirty="0" smtClean="0"/>
          </a:p>
          <a:p>
            <a:pPr marL="342900" indent="-342900">
              <a:buFont typeface="Arial" pitchFamily="34" charset="0"/>
              <a:buChar char="•"/>
            </a:pPr>
            <a:r>
              <a:rPr lang="de-CH" dirty="0" smtClean="0"/>
              <a:t>Produktattribute: Anzahl Codezeilen, Anzahl Klassen, Komplexität der Kontrollstrukturen (“</a:t>
            </a:r>
            <a:r>
              <a:rPr lang="de-CH" dirty="0" err="1" smtClean="0"/>
              <a:t>zyklomatische</a:t>
            </a:r>
            <a:r>
              <a:rPr lang="de-CH" dirty="0" smtClean="0"/>
              <a:t> Zahl”), Komplexität und Tiefe der Vererbungsstruktur, Präsenz von Verträgen…</a:t>
            </a:r>
          </a:p>
          <a:p>
            <a:pPr marL="342900" indent="-342900">
              <a:buFont typeface="Arial" pitchFamily="34" charset="0"/>
              <a:buChar char="•"/>
            </a:pPr>
            <a:endParaRPr lang="de-CH" dirty="0" smtClean="0"/>
          </a:p>
          <a:p>
            <a:pPr marL="342900" indent="-342900">
              <a:buFont typeface="Arial" pitchFamily="34" charset="0"/>
              <a:buChar char="•"/>
            </a:pPr>
            <a:r>
              <a:rPr lang="de-CH" dirty="0" smtClean="0"/>
              <a:t>Projektattribute: Anzahl Personen, Kosten, Zeit bis zur Fertigstellung, Zeit von verschiedenen Aktivitäten (Analyse, Entwurf, Implementation, V&amp;V, etc.)</a:t>
            </a:r>
          </a:p>
          <a:p>
            <a:endParaRPr lang="de-CH" dirty="0" smtClean="0"/>
          </a:p>
          <a:p>
            <a:r>
              <a:rPr lang="de-CH" dirty="0" smtClean="0"/>
              <a:t>„</a:t>
            </a:r>
            <a:r>
              <a:rPr lang="de-CH" dirty="0" err="1" smtClean="0"/>
              <a:t>Taking</a:t>
            </a:r>
            <a:r>
              <a:rPr lang="de-CH" dirty="0" smtClean="0"/>
              <a:t> </a:t>
            </a:r>
            <a:r>
              <a:rPr lang="de-CH" dirty="0" err="1" smtClean="0"/>
              <a:t>good</a:t>
            </a:r>
            <a:r>
              <a:rPr lang="de-CH" dirty="0" smtClean="0"/>
              <a:t> </a:t>
            </a:r>
            <a:r>
              <a:rPr lang="de-CH" dirty="0" err="1" smtClean="0"/>
              <a:t>measurements</a:t>
            </a:r>
            <a:r>
              <a:rPr lang="de-CH" dirty="0" smtClean="0"/>
              <a:t> </a:t>
            </a:r>
            <a:r>
              <a:rPr lang="de-CH" dirty="0" err="1" smtClean="0"/>
              <a:t>helps</a:t>
            </a:r>
            <a:r>
              <a:rPr lang="de-CH" dirty="0" smtClean="0"/>
              <a:t> </a:t>
            </a:r>
            <a:r>
              <a:rPr lang="de-CH" dirty="0" err="1" smtClean="0"/>
              <a:t>take</a:t>
            </a:r>
            <a:r>
              <a:rPr lang="de-CH" dirty="0" smtClean="0"/>
              <a:t> </a:t>
            </a:r>
            <a:r>
              <a:rPr lang="de-CH" dirty="0" err="1" smtClean="0"/>
              <a:t>good</a:t>
            </a:r>
            <a:r>
              <a:rPr lang="de-CH" dirty="0" smtClean="0"/>
              <a:t> </a:t>
            </a:r>
            <a:r>
              <a:rPr lang="de-CH" dirty="0" err="1" smtClean="0"/>
              <a:t>measures</a:t>
            </a:r>
            <a:r>
              <a:rPr lang="de-CH" dirty="0" smtClean="0"/>
              <a:t>“</a:t>
            </a:r>
            <a:endParaRPr lang="de-CH"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de-CH" smtClean="0"/>
              <a:t>Kostenmodelle</a:t>
            </a:r>
            <a:endParaRPr lang="de-CH"/>
          </a:p>
        </p:txBody>
      </p:sp>
      <p:sp>
        <p:nvSpPr>
          <p:cNvPr id="304131" name="Rectangle 3"/>
          <p:cNvSpPr>
            <a:spLocks noGrp="1" noChangeArrowheads="1"/>
          </p:cNvSpPr>
          <p:nvPr>
            <p:ph type="body" sz="half" idx="1"/>
          </p:nvPr>
        </p:nvSpPr>
        <p:spPr>
          <a:xfrm>
            <a:off x="439738" y="892175"/>
            <a:ext cx="8102600" cy="2651125"/>
          </a:xfrm>
        </p:spPr>
        <p:txBody>
          <a:bodyPr/>
          <a:lstStyle/>
          <a:p>
            <a:pPr marL="0" indent="0"/>
            <a:r>
              <a:rPr lang="de-CH" sz="2000" dirty="0" smtClean="0"/>
              <a:t>Versuch, die Kosten einer Softwareentwicklung vor dem Projekt abzuschätzen, gestützt auf Parameter</a:t>
            </a:r>
          </a:p>
          <a:p>
            <a:pPr marL="0" indent="0"/>
            <a:endParaRPr lang="de-CH" sz="2000" dirty="0" smtClean="0"/>
          </a:p>
          <a:p>
            <a:pPr marL="0" indent="0"/>
            <a:r>
              <a:rPr lang="de-CH" sz="2000" dirty="0" smtClean="0"/>
              <a:t>Beispiel: COCOMO (</a:t>
            </a:r>
            <a:r>
              <a:rPr lang="de-CH" sz="2000" dirty="0" err="1" smtClean="0"/>
              <a:t>Constructive</a:t>
            </a:r>
            <a:r>
              <a:rPr lang="de-CH" sz="2000" dirty="0" smtClean="0"/>
              <a:t> </a:t>
            </a:r>
            <a:r>
              <a:rPr lang="de-CH" sz="2000" dirty="0" err="1" smtClean="0"/>
              <a:t>Cost</a:t>
            </a:r>
            <a:r>
              <a:rPr lang="de-CH" sz="2000" dirty="0" smtClean="0"/>
              <a:t> Model), Barry Boehm</a:t>
            </a:r>
            <a:endParaRPr lang="de-CH" sz="2000" dirty="0"/>
          </a:p>
        </p:txBody>
      </p:sp>
      <p:graphicFrame>
        <p:nvGraphicFramePr>
          <p:cNvPr id="304192" name="Group 64"/>
          <p:cNvGraphicFramePr>
            <a:graphicFrameLocks noGrp="1"/>
          </p:cNvGraphicFramePr>
          <p:nvPr>
            <p:ph sz="half" idx="2"/>
            <p:extLst>
              <p:ext uri="{D42A27DB-BD31-4B8C-83A1-F6EECF244321}">
                <p14:modId xmlns:p14="http://schemas.microsoft.com/office/powerpoint/2010/main" val="2346912493"/>
              </p:ext>
            </p:extLst>
          </p:nvPr>
        </p:nvGraphicFramePr>
        <p:xfrm>
          <a:off x="1620838" y="3663950"/>
          <a:ext cx="6259512" cy="2622550"/>
        </p:xfrm>
        <a:graphic>
          <a:graphicData uri="http://schemas.openxmlformats.org/drawingml/2006/table">
            <a:tbl>
              <a:tblPr/>
              <a:tblGrid>
                <a:gridCol w="1827212">
                  <a:extLst>
                    <a:ext uri="{9D8B030D-6E8A-4147-A177-3AD203B41FA5}">
                      <a16:colId xmlns:a16="http://schemas.microsoft.com/office/drawing/2014/main" xmlns="" val="3834203813"/>
                    </a:ext>
                  </a:extLst>
                </a:gridCol>
                <a:gridCol w="2308225">
                  <a:extLst>
                    <a:ext uri="{9D8B030D-6E8A-4147-A177-3AD203B41FA5}">
                      <a16:colId xmlns:a16="http://schemas.microsoft.com/office/drawing/2014/main" xmlns="" val="2260191310"/>
                    </a:ext>
                  </a:extLst>
                </a:gridCol>
                <a:gridCol w="2124075">
                  <a:extLst>
                    <a:ext uri="{9D8B030D-6E8A-4147-A177-3AD203B41FA5}">
                      <a16:colId xmlns:a16="http://schemas.microsoft.com/office/drawing/2014/main" xmlns="" val="178362444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dirty="0" smtClean="0">
                          <a:ln>
                            <a:noFill/>
                          </a:ln>
                          <a:solidFill>
                            <a:srgbClr val="A50021"/>
                          </a:solidFill>
                          <a:effectLst/>
                          <a:latin typeface="Comic Sans MS" pitchFamily="66" charset="0"/>
                        </a:rPr>
                        <a:t>Programmtyp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smtClean="0">
                          <a:ln>
                            <a:noFill/>
                          </a:ln>
                          <a:solidFill>
                            <a:srgbClr val="A50021"/>
                          </a:solidFill>
                          <a:effectLst/>
                          <a:latin typeface="Comic Sans MS" pitchFamily="66" charset="0"/>
                        </a:rPr>
                        <a:t>Aufwand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1" u="none" strike="noStrike" cap="none" normalizeH="0" baseline="0" noProof="0" smtClean="0">
                          <a:ln>
                            <a:noFill/>
                          </a:ln>
                          <a:solidFill>
                            <a:srgbClr val="A5002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smtClean="0">
                          <a:ln>
                            <a:noFill/>
                          </a:ln>
                          <a:solidFill>
                            <a:srgbClr val="A50021"/>
                          </a:solidFill>
                          <a:effectLst/>
                          <a:latin typeface="Comic Sans MS" pitchFamily="66" charset="0"/>
                        </a:rPr>
                        <a:t>Zeit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5446914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err="1" smtClean="0">
                          <a:ln>
                            <a:noFill/>
                          </a:ln>
                          <a:solidFill>
                            <a:schemeClr val="tx1"/>
                          </a:solidFill>
                          <a:effectLst/>
                          <a:latin typeface="Comic Sans MS" pitchFamily="66" charset="0"/>
                        </a:rPr>
                        <a:t>Application</a:t>
                      </a:r>
                      <a:endParaRPr kumimoji="0" lang="de-CH" sz="1800" b="0" i="0" u="none" strike="noStrike" cap="none" normalizeH="0" baseline="0" noProof="0" dirty="0" smtClean="0">
                        <a:ln>
                          <a:noFill/>
                        </a:ln>
                        <a:solidFill>
                          <a:schemeClr val="tx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2.4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2.5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0.38 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99243498"/>
                  </a:ext>
                </a:extLst>
              </a:tr>
              <a:tr h="688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chemeClr val="tx1"/>
                          </a:solidFill>
                          <a:effectLst/>
                          <a:latin typeface="Comic Sans MS" pitchFamily="66" charset="0"/>
                        </a:rPr>
                        <a:t>Utility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3.0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2.5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0.35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68890623"/>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chemeClr val="tx1"/>
                          </a:solidFill>
                          <a:effectLst/>
                          <a:latin typeface="Comic Sans MS" pitchFamily="66" charset="0"/>
                        </a:rPr>
                        <a:t>System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3.6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rgbClr val="0000FF"/>
                          </a:solidFill>
                          <a:effectLst/>
                          <a:latin typeface="Comic Sans MS" pitchFamily="66" charset="0"/>
                        </a:rPr>
                        <a:t>2.5 </a:t>
                      </a:r>
                      <a:r>
                        <a:rPr kumimoji="0" lang="de-CH" sz="1800" b="0" i="0" u="none" strike="noStrike" cap="none" normalizeH="0" baseline="0" noProof="0" dirty="0" smtClean="0">
                          <a:ln>
                            <a:noFill/>
                          </a:ln>
                          <a:solidFill>
                            <a:srgbClr val="0000FF"/>
                          </a:solidFill>
                          <a:effectLst/>
                          <a:latin typeface="Symbol" pitchFamily="18" charset="2"/>
                        </a:rPr>
                        <a:t>*</a:t>
                      </a:r>
                      <a:r>
                        <a:rPr kumimoji="0" lang="de-CH" sz="1800" b="0" i="0" u="none" strike="noStrike" cap="none" normalizeH="0" baseline="0" noProof="0" dirty="0" smtClean="0">
                          <a:ln>
                            <a:noFill/>
                          </a:ln>
                          <a:solidFill>
                            <a:srgbClr val="0000FF"/>
                          </a:solidFill>
                          <a:effectLst/>
                          <a:latin typeface="Comic Sans MS" pitchFamily="66" charset="0"/>
                        </a:rPr>
                        <a:t> </a:t>
                      </a:r>
                      <a:r>
                        <a:rPr kumimoji="0" lang="de-CH" sz="1800" b="0" i="1" u="none" strike="noStrike" cap="none" normalizeH="0" baseline="0" noProof="0" dirty="0" err="1" smtClean="0">
                          <a:ln>
                            <a:noFill/>
                          </a:ln>
                          <a:solidFill>
                            <a:srgbClr val="0000FF"/>
                          </a:solidFill>
                          <a:effectLst/>
                          <a:latin typeface="Comic Sans MS" pitchFamily="66" charset="0"/>
                        </a:rPr>
                        <a:t>pm</a:t>
                      </a:r>
                      <a:r>
                        <a:rPr kumimoji="0" lang="de-CH" sz="1800" b="0" i="0" u="none" strike="noStrike" cap="none" normalizeH="0" baseline="0" noProof="0" dirty="0" smtClean="0">
                          <a:ln>
                            <a:noFill/>
                          </a:ln>
                          <a:solidFill>
                            <a:srgbClr val="0000FF"/>
                          </a:solidFill>
                          <a:effectLst/>
                          <a:latin typeface="Comic Sans MS" pitchFamily="66" charset="0"/>
                        </a:rPr>
                        <a:t> </a:t>
                      </a:r>
                      <a:r>
                        <a:rPr kumimoji="0" lang="de-CH" sz="1800" b="0" i="0" u="none" strike="noStrike" cap="none" normalizeH="0" baseline="0" noProof="0" dirty="0" smtClean="0">
                          <a:ln>
                            <a:noFill/>
                          </a:ln>
                          <a:solidFill>
                            <a:srgbClr val="0000FF"/>
                          </a:solidFill>
                          <a:effectLst/>
                          <a:latin typeface="Symbol" pitchFamily="18" charset="2"/>
                        </a:rPr>
                        <a:t>*</a:t>
                      </a:r>
                      <a:r>
                        <a:rPr kumimoji="0" lang="de-CH" sz="1800" b="0" i="0" u="none" strike="noStrike" cap="none" normalizeH="0" baseline="0" noProof="0" dirty="0" smtClean="0">
                          <a:ln>
                            <a:noFill/>
                          </a:ln>
                          <a:solidFill>
                            <a:srgbClr val="0000FF"/>
                          </a:solidFill>
                          <a:effectLst/>
                          <a:latin typeface="Comic Sans MS" pitchFamily="66" charset="0"/>
                        </a:rPr>
                        <a:t> 0.32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30227727"/>
                  </a:ext>
                </a:extLst>
              </a:tr>
            </a:tbl>
          </a:graphicData>
        </a:graphic>
      </p:graphicFrame>
      <p:sp>
        <p:nvSpPr>
          <p:cNvPr id="304189" name="Text Box 61"/>
          <p:cNvSpPr txBox="1">
            <a:spLocks noChangeArrowheads="1"/>
          </p:cNvSpPr>
          <p:nvPr/>
        </p:nvSpPr>
        <p:spPr bwMode="auto">
          <a:xfrm>
            <a:off x="6673850" y="4140200"/>
            <a:ext cx="184731" cy="461665"/>
          </a:xfrm>
          <a:prstGeom prst="rect">
            <a:avLst/>
          </a:prstGeom>
          <a:noFill/>
          <a:ln w="9525">
            <a:noFill/>
            <a:miter lim="800000"/>
            <a:headEnd/>
            <a:tailEnd/>
          </a:ln>
          <a:effectLst/>
        </p:spPr>
        <p:txBody>
          <a:bodyPr wrap="none">
            <a:spAutoFit/>
          </a:bodyPr>
          <a:lstStyle/>
          <a:p>
            <a:endParaRPr lang="de-CH">
              <a:latin typeface="+mn-lt"/>
            </a:endParaRPr>
          </a:p>
        </p:txBody>
      </p:sp>
      <p:sp>
        <p:nvSpPr>
          <p:cNvPr id="304191" name="Text Box 63"/>
          <p:cNvSpPr txBox="1">
            <a:spLocks noChangeArrowheads="1"/>
          </p:cNvSpPr>
          <p:nvPr/>
        </p:nvSpPr>
        <p:spPr bwMode="auto">
          <a:xfrm>
            <a:off x="5284381" y="2722747"/>
            <a:ext cx="3662769" cy="677585"/>
          </a:xfrm>
          <a:prstGeom prst="roundRect">
            <a:avLst>
              <a:gd name="adj" fmla="val 9381"/>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spcBef>
                <a:spcPct val="50000"/>
              </a:spcBef>
            </a:pPr>
            <a:r>
              <a:rPr lang="de-CH" sz="1800" smtClean="0">
                <a:solidFill>
                  <a:srgbClr val="0000FF"/>
                </a:solidFill>
                <a:latin typeface="+mn-lt"/>
              </a:rPr>
              <a:t>L</a:t>
            </a:r>
            <a:r>
              <a:rPr lang="de-CH" sz="1800" smtClean="0">
                <a:latin typeface="+mn-lt"/>
              </a:rPr>
              <a:t>: 1000 *  Delivered Source</a:t>
            </a:r>
            <a:br>
              <a:rPr lang="de-CH" sz="1800" smtClean="0">
                <a:latin typeface="+mn-lt"/>
              </a:rPr>
            </a:br>
            <a:r>
              <a:rPr lang="de-CH" sz="1800" smtClean="0">
                <a:latin typeface="+mn-lt"/>
              </a:rPr>
              <a:t>                 Instructions (KDSI)</a:t>
            </a:r>
            <a:endParaRPr lang="de-CH" sz="180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de-CH" smtClean="0"/>
              <a:t>Modelle der Software-Verlässlichkeit</a:t>
            </a:r>
            <a:endParaRPr lang="de-CH"/>
          </a:p>
        </p:txBody>
      </p:sp>
      <p:sp>
        <p:nvSpPr>
          <p:cNvPr id="306179" name="Rectangle 3"/>
          <p:cNvSpPr>
            <a:spLocks noGrp="1" noChangeArrowheads="1"/>
          </p:cNvSpPr>
          <p:nvPr>
            <p:ph type="body" idx="1"/>
          </p:nvPr>
        </p:nvSpPr>
        <p:spPr/>
        <p:txBody>
          <a:bodyPr/>
          <a:lstStyle/>
          <a:p>
            <a:r>
              <a:rPr lang="de-CH" dirty="0" smtClean="0"/>
              <a:t>Anzahl der Bugs abschätzen durch:</a:t>
            </a:r>
          </a:p>
          <a:p>
            <a:endParaRPr lang="de-CH" dirty="0" smtClean="0"/>
          </a:p>
          <a:p>
            <a:pPr lvl="1"/>
            <a:r>
              <a:rPr lang="de-CH" dirty="0" smtClean="0"/>
              <a:t>Charakteristiken eines Programmes</a:t>
            </a:r>
          </a:p>
          <a:p>
            <a:pPr lvl="1"/>
            <a:r>
              <a:rPr lang="de-CH" dirty="0" smtClean="0"/>
              <a:t>Anzahl bisher gefundener Bugs</a:t>
            </a:r>
          </a:p>
          <a:p>
            <a:pPr lvl="1"/>
            <a:endParaRPr lang="de-CH" dirty="0" smtClean="0"/>
          </a:p>
          <a:p>
            <a:pPr lvl="1"/>
            <a:endParaRPr lang="de-CH" dirty="0" smtClean="0"/>
          </a:p>
          <a:p>
            <a:r>
              <a:rPr lang="de-CH" dirty="0" smtClean="0"/>
              <a:t>Variante: “Fault </a:t>
            </a:r>
            <a:r>
              <a:rPr lang="de-CH" dirty="0" err="1" smtClean="0"/>
              <a:t>injection</a:t>
            </a:r>
            <a:r>
              <a:rPr lang="de-CH" dirty="0" smtClean="0"/>
              <a:t>”</a:t>
            </a:r>
            <a:endParaRPr lang="de-CH"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de-CH" smtClean="0"/>
              <a:t>Projektmanagement</a:t>
            </a:r>
            <a:endParaRPr lang="de-CH"/>
          </a:p>
        </p:txBody>
      </p:sp>
      <p:sp>
        <p:nvSpPr>
          <p:cNvPr id="307203" name="Rectangle 3"/>
          <p:cNvSpPr>
            <a:spLocks noGrp="1" noChangeArrowheads="1"/>
          </p:cNvSpPr>
          <p:nvPr>
            <p:ph type="body" idx="1"/>
          </p:nvPr>
        </p:nvSpPr>
        <p:spPr/>
        <p:txBody>
          <a:bodyPr/>
          <a:lstStyle/>
          <a:p>
            <a:r>
              <a:rPr lang="de-CH" dirty="0" smtClean="0"/>
              <a:t>Teamspezialisierungen: Kundendienstleister, Analyst, Designer, Entwickler, Tester, Manager, </a:t>
            </a:r>
            <a:r>
              <a:rPr lang="de-CH" dirty="0" err="1" smtClean="0"/>
              <a:t>Dokumentierer</a:t>
            </a:r>
            <a:r>
              <a:rPr lang="de-CH" dirty="0" smtClean="0"/>
              <a:t>...</a:t>
            </a:r>
          </a:p>
          <a:p>
            <a:endParaRPr lang="de-CH" dirty="0" smtClean="0"/>
          </a:p>
          <a:p>
            <a:r>
              <a:rPr lang="de-CH" dirty="0" smtClean="0"/>
              <a:t>Welche Rolle hat der Manager: nur führend, oder auch technisch</a:t>
            </a:r>
            <a:r>
              <a:rPr lang="de-CH" dirty="0" smtClean="0"/>
              <a:t>?</a:t>
            </a:r>
            <a:endParaRPr lang="de-CH"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de-CH" smtClean="0"/>
              <a:t>Software-Engineering</a:t>
            </a:r>
            <a:endParaRPr lang="de-CH"/>
          </a:p>
        </p:txBody>
      </p:sp>
      <p:sp>
        <p:nvSpPr>
          <p:cNvPr id="308227" name="Rectangle 3"/>
          <p:cNvSpPr>
            <a:spLocks noGrp="1" noChangeArrowheads="1"/>
          </p:cNvSpPr>
          <p:nvPr>
            <p:ph type="body" idx="1"/>
          </p:nvPr>
        </p:nvSpPr>
        <p:spPr/>
        <p:txBody>
          <a:bodyPr/>
          <a:lstStyle/>
          <a:p>
            <a:r>
              <a:rPr lang="de-CH" dirty="0" smtClean="0"/>
              <a:t>Schlussendlich ist es Code</a:t>
            </a:r>
          </a:p>
          <a:p>
            <a:endParaRPr lang="de-CH" dirty="0" smtClean="0"/>
          </a:p>
          <a:p>
            <a:r>
              <a:rPr lang="de-CH" dirty="0" smtClean="0"/>
              <a:t>Unterschätzen sie nicht die Rolle von Werkzeugen, Sprachen, oder allgemeiner: Technologien</a:t>
            </a:r>
          </a:p>
          <a:p>
            <a:r>
              <a:rPr lang="de-CH" dirty="0"/>
              <a:t/>
            </a:r>
            <a:br>
              <a:rPr lang="de-CH" dirty="0"/>
            </a:br>
            <a:r>
              <a:rPr lang="de-CH" dirty="0"/>
              <a:t>Gute Technologien machen ein Projekt erfolgreich</a:t>
            </a:r>
          </a:p>
          <a:p>
            <a:endParaRPr lang="de-CH" dirty="0" smtClean="0"/>
          </a:p>
          <a:p>
            <a:r>
              <a:rPr lang="de-CH" dirty="0" smtClean="0"/>
              <a:t>Ein schlechtes Management tötet Projekte</a:t>
            </a:r>
          </a:p>
          <a:p>
            <a:endParaRPr lang="de-CH"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48400" y="115200"/>
            <a:ext cx="8432800" cy="435600"/>
          </a:xfrm>
        </p:spPr>
        <p:txBody>
          <a:bodyPr>
            <a:normAutofit fontScale="90000"/>
          </a:bodyPr>
          <a:lstStyle/>
          <a:p>
            <a:r>
              <a:rPr lang="de-CH" sz="2800" dirty="0" smtClean="0"/>
              <a:t>Agile/schlanke </a:t>
            </a:r>
            <a:r>
              <a:rPr lang="de-CH" dirty="0" smtClean="0"/>
              <a:t>M</a:t>
            </a:r>
            <a:r>
              <a:rPr lang="de-CH" sz="2800" dirty="0" smtClean="0"/>
              <a:t>ethoden und „extreme </a:t>
            </a:r>
            <a:r>
              <a:rPr lang="de-CH" sz="2800" dirty="0" err="1" smtClean="0"/>
              <a:t>programming</a:t>
            </a:r>
            <a:r>
              <a:rPr lang="de-CH" sz="2800" dirty="0" smtClean="0"/>
              <a:t>“</a:t>
            </a:r>
            <a:endParaRPr lang="de-CH" sz="2800" dirty="0"/>
          </a:p>
        </p:txBody>
      </p:sp>
      <p:sp>
        <p:nvSpPr>
          <p:cNvPr id="548867" name="Rectangle 3"/>
          <p:cNvSpPr>
            <a:spLocks noGrp="1" noChangeArrowheads="1"/>
          </p:cNvSpPr>
          <p:nvPr>
            <p:ph type="body" idx="1"/>
          </p:nvPr>
        </p:nvSpPr>
        <p:spPr>
          <a:xfrm>
            <a:off x="154379" y="1045029"/>
            <a:ext cx="8989621" cy="5418633"/>
          </a:xfrm>
        </p:spPr>
        <p:txBody>
          <a:bodyPr/>
          <a:lstStyle/>
          <a:p>
            <a:pPr>
              <a:lnSpc>
                <a:spcPct val="90000"/>
              </a:lnSpc>
            </a:pPr>
            <a:r>
              <a:rPr lang="de-CH" sz="2000" dirty="0" smtClean="0"/>
              <a:t>Weniger Wert auf </a:t>
            </a:r>
            <a:r>
              <a:rPr lang="de-CH" sz="2000" dirty="0" smtClean="0">
                <a:solidFill>
                  <a:srgbClr val="A50021"/>
                </a:solidFill>
              </a:rPr>
              <a:t>formale</a:t>
            </a:r>
            <a:r>
              <a:rPr lang="de-CH" sz="2000" dirty="0" smtClean="0"/>
              <a:t> Prozesse legen </a:t>
            </a:r>
          </a:p>
          <a:p>
            <a:pPr>
              <a:lnSpc>
                <a:spcPct val="90000"/>
              </a:lnSpc>
            </a:pPr>
            <a:endParaRPr lang="de-CH" sz="2000" dirty="0" smtClean="0"/>
          </a:p>
          <a:p>
            <a:pPr>
              <a:lnSpc>
                <a:spcPct val="90000"/>
              </a:lnSpc>
            </a:pPr>
            <a:r>
              <a:rPr lang="de-CH" sz="2000" dirty="0" smtClean="0"/>
              <a:t>Verzicht </a:t>
            </a:r>
            <a:r>
              <a:rPr lang="de-CH" sz="2000" dirty="0"/>
              <a:t>auf “Big </a:t>
            </a:r>
            <a:r>
              <a:rPr lang="de-CH" sz="2000" dirty="0" err="1" smtClean="0"/>
              <a:t>Upfront</a:t>
            </a:r>
            <a:r>
              <a:rPr lang="de-CH" sz="2000" dirty="0"/>
              <a:t> </a:t>
            </a:r>
            <a:r>
              <a:rPr lang="de-CH" sz="2000" dirty="0" err="1"/>
              <a:t>Everything</a:t>
            </a:r>
            <a:r>
              <a:rPr lang="de-CH" sz="2000" dirty="0"/>
              <a:t>” </a:t>
            </a:r>
            <a:r>
              <a:rPr lang="de-CH" sz="2000" dirty="0" smtClean="0"/>
              <a:t>(Anforderungen, Entwurf…)</a:t>
            </a:r>
          </a:p>
          <a:p>
            <a:pPr>
              <a:lnSpc>
                <a:spcPct val="90000"/>
              </a:lnSpc>
            </a:pPr>
            <a:endParaRPr lang="de-CH" sz="2000" dirty="0" smtClean="0"/>
          </a:p>
          <a:p>
            <a:pPr>
              <a:lnSpc>
                <a:spcPct val="90000"/>
              </a:lnSpc>
            </a:pPr>
            <a:r>
              <a:rPr lang="de-CH" sz="2000" dirty="0" smtClean="0"/>
              <a:t>Betonung von kurz-zyklischer, zeitlich begrenzter, </a:t>
            </a:r>
            <a:r>
              <a:rPr lang="de-CH" sz="2000" dirty="0" smtClean="0">
                <a:solidFill>
                  <a:srgbClr val="A50021"/>
                </a:solidFill>
              </a:rPr>
              <a:t>iterativer</a:t>
            </a:r>
            <a:r>
              <a:rPr lang="de-CH" sz="2000" dirty="0" smtClean="0"/>
              <a:t> Entwicklung</a:t>
            </a:r>
          </a:p>
          <a:p>
            <a:pPr>
              <a:lnSpc>
                <a:spcPct val="90000"/>
              </a:lnSpc>
            </a:pPr>
            <a:endParaRPr lang="de-CH" sz="2000" dirty="0" smtClean="0"/>
          </a:p>
          <a:p>
            <a:pPr>
              <a:lnSpc>
                <a:spcPct val="90000"/>
              </a:lnSpc>
            </a:pPr>
            <a:r>
              <a:rPr lang="de-CH" sz="2000" dirty="0" smtClean="0"/>
              <a:t>Mehr Wert auf </a:t>
            </a:r>
            <a:r>
              <a:rPr lang="de-CH" sz="2000" dirty="0" smtClean="0">
                <a:solidFill>
                  <a:srgbClr val="A50021"/>
                </a:solidFill>
              </a:rPr>
              <a:t>Testen</a:t>
            </a:r>
            <a:r>
              <a:rPr lang="de-CH" sz="2000" dirty="0" smtClean="0"/>
              <a:t> zur Steuerung der Entwicklung legen</a:t>
            </a:r>
            <a:br>
              <a:rPr lang="de-CH" sz="2000" dirty="0" smtClean="0"/>
            </a:br>
            <a:r>
              <a:rPr lang="de-CH" sz="2000" dirty="0" smtClean="0"/>
              <a:t>	(“TDD”, Test-</a:t>
            </a:r>
            <a:r>
              <a:rPr lang="de-CH" sz="2000" dirty="0" err="1" smtClean="0"/>
              <a:t>Driven</a:t>
            </a:r>
            <a:r>
              <a:rPr lang="de-CH" sz="2000" dirty="0" smtClean="0"/>
              <a:t> Development)</a:t>
            </a:r>
          </a:p>
          <a:p>
            <a:pPr>
              <a:lnSpc>
                <a:spcPct val="90000"/>
              </a:lnSpc>
            </a:pPr>
            <a:endParaRPr lang="de-CH" sz="2000" dirty="0" smtClean="0"/>
          </a:p>
          <a:p>
            <a:pPr>
              <a:lnSpc>
                <a:spcPct val="90000"/>
              </a:lnSpc>
            </a:pPr>
            <a:r>
              <a:rPr lang="de-CH" sz="2000" dirty="0" smtClean="0"/>
              <a:t>Nutzen eines zweiten Paar Augen: </a:t>
            </a:r>
            <a:r>
              <a:rPr lang="de-CH" sz="2000" dirty="0" smtClean="0">
                <a:solidFill>
                  <a:srgbClr val="A50021"/>
                </a:solidFill>
              </a:rPr>
              <a:t>Paarprogrammierung</a:t>
            </a:r>
          </a:p>
          <a:p>
            <a:pPr>
              <a:lnSpc>
                <a:spcPct val="90000"/>
              </a:lnSpc>
            </a:pPr>
            <a:endParaRPr lang="de-CH" sz="2000" dirty="0" smtClean="0"/>
          </a:p>
          <a:p>
            <a:pPr>
              <a:lnSpc>
                <a:spcPct val="90000"/>
              </a:lnSpc>
            </a:pPr>
            <a:r>
              <a:rPr lang="de-CH" sz="2000" dirty="0" smtClean="0"/>
              <a:t>Betonung der Rolle des </a:t>
            </a:r>
            <a:r>
              <a:rPr lang="de-CH" sz="2000" dirty="0" err="1" smtClean="0">
                <a:solidFill>
                  <a:srgbClr val="A50021"/>
                </a:solidFill>
              </a:rPr>
              <a:t>Refactoring</a:t>
            </a:r>
            <a:endParaRPr lang="de-CH" sz="2000" dirty="0" smtClean="0">
              <a:solidFill>
                <a:srgbClr val="A50021"/>
              </a:solidFill>
            </a:endParaRPr>
          </a:p>
          <a:p>
            <a:pPr>
              <a:lnSpc>
                <a:spcPct val="90000"/>
              </a:lnSpc>
            </a:pPr>
            <a:endParaRPr lang="de-CH" sz="2000" dirty="0" smtClean="0"/>
          </a:p>
          <a:p>
            <a:pPr>
              <a:lnSpc>
                <a:spcPct val="90000"/>
              </a:lnSpc>
            </a:pPr>
            <a:r>
              <a:rPr lang="de-CH" sz="2000" dirty="0" smtClean="0">
                <a:solidFill>
                  <a:srgbClr val="A50021"/>
                </a:solidFill>
              </a:rPr>
              <a:t>Selbst-organisierte</a:t>
            </a:r>
            <a:r>
              <a:rPr lang="de-CH" sz="2000" dirty="0"/>
              <a:t> </a:t>
            </a:r>
            <a:r>
              <a:rPr lang="de-CH" sz="2000" dirty="0" smtClean="0"/>
              <a:t>Teams</a:t>
            </a:r>
          </a:p>
          <a:p>
            <a:pPr>
              <a:lnSpc>
                <a:spcPct val="90000"/>
              </a:lnSpc>
            </a:pPr>
            <a:endParaRPr lang="de-CH" sz="2000" dirty="0" smtClean="0"/>
          </a:p>
          <a:p>
            <a:pPr>
              <a:lnSpc>
                <a:spcPct val="90000"/>
              </a:lnSpc>
            </a:pPr>
            <a:r>
              <a:rPr lang="de-CH" sz="2000" dirty="0" smtClean="0"/>
              <a:t>Mehr Wert auf die </a:t>
            </a:r>
            <a:r>
              <a:rPr lang="de-CH" sz="2000" dirty="0" smtClean="0">
                <a:solidFill>
                  <a:srgbClr val="A50021"/>
                </a:solidFill>
              </a:rPr>
              <a:t>Miteinbeziehung der Kunden</a:t>
            </a:r>
            <a:endParaRPr lang="de-CH" sz="2000" dirty="0">
              <a:solidFill>
                <a:srgbClr val="A50021"/>
              </a:solidFill>
            </a:endParaRPr>
          </a:p>
        </p:txBody>
      </p:sp>
    </p:spTree>
    <p:extLst>
      <p:ext uri="{BB962C8B-B14F-4D97-AF65-F5344CB8AC3E}">
        <p14:creationId xmlns:p14="http://schemas.microsoft.com/office/powerpoint/2010/main" val="37498701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de-CH" smtClean="0"/>
              <a:t>Programmiersprachen</a:t>
            </a:r>
            <a:endParaRPr lang="de-CH"/>
          </a:p>
        </p:txBody>
      </p:sp>
      <p:sp>
        <p:nvSpPr>
          <p:cNvPr id="316419" name="Rectangle 3"/>
          <p:cNvSpPr>
            <a:spLocks noGrp="1" noChangeArrowheads="1"/>
          </p:cNvSpPr>
          <p:nvPr>
            <p:ph type="body" idx="1"/>
          </p:nvPr>
        </p:nvSpPr>
        <p:spPr/>
        <p:txBody>
          <a:bodyPr/>
          <a:lstStyle/>
          <a:p>
            <a:r>
              <a:rPr lang="de-CH" dirty="0" smtClean="0"/>
              <a:t>Nicht nur, um mit ihrem Computer zu sprechen!</a:t>
            </a:r>
          </a:p>
          <a:p>
            <a:endParaRPr lang="de-CH" dirty="0" smtClean="0"/>
          </a:p>
          <a:p>
            <a:r>
              <a:rPr lang="de-CH" dirty="0" smtClean="0"/>
              <a:t>Eine Programmiersprache ist ein Denkwerkzeug</a:t>
            </a:r>
            <a:endParaRPr lang="de-CH"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de-CH" dirty="0" smtClean="0"/>
              <a:t>Ein bisschen Geschichte</a:t>
            </a:r>
            <a:endParaRPr lang="de-CH" noProof="0" dirty="0"/>
          </a:p>
        </p:txBody>
      </p:sp>
      <p:sp>
        <p:nvSpPr>
          <p:cNvPr id="317443" name="Rectangle 3"/>
          <p:cNvSpPr>
            <a:spLocks noGrp="1" noChangeArrowheads="1"/>
          </p:cNvSpPr>
          <p:nvPr>
            <p:ph type="body" idx="1"/>
          </p:nvPr>
        </p:nvSpPr>
        <p:spPr/>
        <p:txBody>
          <a:bodyPr/>
          <a:lstStyle/>
          <a:p>
            <a:r>
              <a:rPr lang="de-CH" noProof="0" dirty="0" smtClean="0"/>
              <a:t>“Plankalkül”, Konrad </a:t>
            </a:r>
            <a:r>
              <a:rPr lang="de-CH" noProof="0" dirty="0" err="1" smtClean="0"/>
              <a:t>Zuse</a:t>
            </a:r>
            <a:r>
              <a:rPr lang="de-CH" noProof="0" dirty="0" smtClean="0"/>
              <a:t>, 1940er</a:t>
            </a:r>
          </a:p>
          <a:p>
            <a:endParaRPr lang="de-CH" noProof="0" dirty="0" smtClean="0"/>
          </a:p>
          <a:p>
            <a:r>
              <a:rPr lang="de-CH" noProof="0" dirty="0" err="1" smtClean="0"/>
              <a:t>Fortran</a:t>
            </a:r>
            <a:r>
              <a:rPr lang="de-CH" noProof="0" dirty="0" smtClean="0"/>
              <a:t> (</a:t>
            </a:r>
            <a:r>
              <a:rPr lang="de-CH" noProof="0" dirty="0" err="1" smtClean="0"/>
              <a:t>FORmula</a:t>
            </a:r>
            <a:r>
              <a:rPr lang="de-CH" noProof="0" dirty="0" smtClean="0"/>
              <a:t> </a:t>
            </a:r>
            <a:r>
              <a:rPr lang="de-CH" noProof="0" dirty="0" err="1" smtClean="0"/>
              <a:t>TRANSlator</a:t>
            </a:r>
            <a:r>
              <a:rPr lang="de-CH" noProof="0" dirty="0" smtClean="0"/>
              <a:t>), John </a:t>
            </a:r>
            <a:r>
              <a:rPr lang="de-CH" noProof="0" dirty="0" err="1" smtClean="0"/>
              <a:t>Backus</a:t>
            </a:r>
            <a:r>
              <a:rPr lang="de-CH" noProof="0" dirty="0" smtClean="0"/>
              <a:t>, IBM, 1954</a:t>
            </a:r>
          </a:p>
          <a:p>
            <a:endParaRPr lang="de-CH" noProof="0" dirty="0" smtClean="0"/>
          </a:p>
          <a:p>
            <a:r>
              <a:rPr lang="de-CH" noProof="0" dirty="0" smtClean="0"/>
              <a:t>Algol, 1958/1960</a:t>
            </a:r>
            <a:endParaRPr lang="de-CH" noProof="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de-CH" smtClean="0"/>
              <a:t>Einige Zeilen FORTRAN</a:t>
            </a:r>
            <a:endParaRPr lang="de-CH"/>
          </a:p>
        </p:txBody>
      </p:sp>
      <p:sp>
        <p:nvSpPr>
          <p:cNvPr id="318467" name="Rectangle 3"/>
          <p:cNvSpPr>
            <a:spLocks noGrp="1" noChangeArrowheads="1"/>
          </p:cNvSpPr>
          <p:nvPr>
            <p:ph type="body" idx="1"/>
          </p:nvPr>
        </p:nvSpPr>
        <p:spPr/>
        <p:txBody>
          <a:bodyPr/>
          <a:lstStyle/>
          <a:p>
            <a:pPr marL="533400" indent="-533400">
              <a:lnSpc>
                <a:spcPct val="90000"/>
              </a:lnSpc>
            </a:pPr>
            <a:r>
              <a:rPr lang="de-CH" dirty="0" smtClean="0">
                <a:solidFill>
                  <a:srgbClr val="A50021"/>
                </a:solidFill>
              </a:rPr>
              <a:t>		</a:t>
            </a:r>
            <a:r>
              <a:rPr lang="de-CH" dirty="0" smtClean="0"/>
              <a:t>I = 0</a:t>
            </a:r>
          </a:p>
          <a:p>
            <a:pPr marL="533400" indent="-533400">
              <a:lnSpc>
                <a:spcPct val="90000"/>
              </a:lnSpc>
            </a:pPr>
            <a:r>
              <a:rPr lang="de-CH" dirty="0" smtClean="0"/>
              <a:t>		SUM = 0 </a:t>
            </a:r>
            <a:endParaRPr lang="de-CH" dirty="0" smtClean="0">
              <a:solidFill>
                <a:srgbClr val="A50021"/>
              </a:solidFill>
            </a:endParaRPr>
          </a:p>
          <a:p>
            <a:pPr marL="533400" indent="-533400">
              <a:lnSpc>
                <a:spcPct val="90000"/>
              </a:lnSpc>
            </a:pPr>
            <a:r>
              <a:rPr lang="de-CH" dirty="0" smtClean="0">
                <a:solidFill>
                  <a:srgbClr val="A50021"/>
                </a:solidFill>
              </a:rPr>
              <a:t>100</a:t>
            </a:r>
            <a:r>
              <a:rPr lang="de-CH" dirty="0" smtClean="0"/>
              <a:t>	    I = I + 1</a:t>
            </a:r>
          </a:p>
          <a:p>
            <a:pPr marL="533400" indent="-533400">
              <a:lnSpc>
                <a:spcPct val="90000"/>
              </a:lnSpc>
            </a:pPr>
            <a:r>
              <a:rPr lang="de-CH" dirty="0" smtClean="0"/>
              <a:t>		READ (“I6”) N</a:t>
            </a:r>
          </a:p>
          <a:p>
            <a:pPr marL="533400" indent="-533400">
              <a:lnSpc>
                <a:spcPct val="90000"/>
              </a:lnSpc>
            </a:pPr>
            <a:r>
              <a:rPr lang="de-CH" dirty="0" smtClean="0"/>
              <a:t>		IF (N) 150, 170, 160</a:t>
            </a:r>
          </a:p>
          <a:p>
            <a:pPr marL="533400" indent="-533400">
              <a:lnSpc>
                <a:spcPct val="90000"/>
              </a:lnSpc>
            </a:pPr>
            <a:r>
              <a:rPr lang="de-CH" dirty="0" smtClean="0">
                <a:solidFill>
                  <a:srgbClr val="A50021"/>
                </a:solidFill>
              </a:rPr>
              <a:t>150 </a:t>
            </a:r>
            <a:r>
              <a:rPr lang="de-CH" dirty="0" smtClean="0"/>
              <a:t>   A (I) = A (I) ** 2    </a:t>
            </a:r>
          </a:p>
          <a:p>
            <a:pPr marL="533400" indent="-533400">
              <a:lnSpc>
                <a:spcPct val="90000"/>
              </a:lnSpc>
            </a:pPr>
            <a:r>
              <a:rPr lang="de-CH" dirty="0" smtClean="0"/>
              <a:t>		GOTO 100</a:t>
            </a:r>
          </a:p>
          <a:p>
            <a:pPr marL="533400" indent="-533400">
              <a:lnSpc>
                <a:spcPct val="90000"/>
              </a:lnSpc>
            </a:pPr>
            <a:r>
              <a:rPr lang="de-CH" dirty="0" smtClean="0">
                <a:solidFill>
                  <a:srgbClr val="339966"/>
                </a:solidFill>
              </a:rPr>
              <a:t>C		THE NEXT ONE IS THE TOUGH CASE</a:t>
            </a:r>
          </a:p>
          <a:p>
            <a:pPr marL="533400" indent="-533400">
              <a:lnSpc>
                <a:spcPct val="90000"/>
              </a:lnSpc>
            </a:pPr>
            <a:r>
              <a:rPr lang="de-CH" dirty="0" smtClean="0">
                <a:solidFill>
                  <a:srgbClr val="A50021"/>
                </a:solidFill>
              </a:rPr>
              <a:t>160</a:t>
            </a:r>
            <a:r>
              <a:rPr lang="de-CH" dirty="0" smtClean="0"/>
              <a:t>	    A (I) = A (I) + 1</a:t>
            </a:r>
          </a:p>
          <a:p>
            <a:pPr marL="533400" indent="-533400">
              <a:lnSpc>
                <a:spcPct val="90000"/>
              </a:lnSpc>
            </a:pPr>
            <a:r>
              <a:rPr lang="de-CH" dirty="0" smtClean="0"/>
              <a:t>		GOTO 100</a:t>
            </a:r>
          </a:p>
          <a:p>
            <a:pPr marL="533400" indent="-533400">
              <a:lnSpc>
                <a:spcPct val="90000"/>
              </a:lnSpc>
            </a:pPr>
            <a:r>
              <a:rPr lang="de-CH" dirty="0" smtClean="0">
                <a:solidFill>
                  <a:srgbClr val="A50021"/>
                </a:solidFill>
              </a:rPr>
              <a:t>170 </a:t>
            </a:r>
            <a:r>
              <a:rPr lang="de-CH" dirty="0" smtClean="0"/>
              <a:t>	DO 200 I=1,N</a:t>
            </a:r>
          </a:p>
          <a:p>
            <a:pPr marL="533400" indent="-533400">
              <a:lnSpc>
                <a:spcPct val="90000"/>
              </a:lnSpc>
            </a:pPr>
            <a:r>
              <a:rPr lang="de-CH" dirty="0" smtClean="0"/>
              <a:t>	    SUM = SUM + A (I)</a:t>
            </a:r>
          </a:p>
          <a:p>
            <a:pPr marL="533400" indent="-533400">
              <a:lnSpc>
                <a:spcPct val="90000"/>
              </a:lnSpc>
            </a:pPr>
            <a:r>
              <a:rPr lang="de-CH" dirty="0" smtClean="0">
                <a:solidFill>
                  <a:srgbClr val="A50021"/>
                </a:solidFill>
              </a:rPr>
              <a:t>200</a:t>
            </a:r>
            <a:r>
              <a:rPr lang="de-CH" dirty="0" smtClean="0"/>
              <a:t>    CONTINUE</a:t>
            </a:r>
          </a:p>
          <a:p>
            <a:pPr marL="533400" indent="-533400">
              <a:lnSpc>
                <a:spcPct val="90000"/>
              </a:lnSpc>
            </a:pPr>
            <a:r>
              <a:rPr lang="de-CH" dirty="0" smtClean="0"/>
              <a:t>		END		</a:t>
            </a:r>
            <a:endParaRPr lang="de-CH"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de-CH" smtClean="0"/>
              <a:t>Algol</a:t>
            </a:r>
            <a:endParaRPr lang="de-CH"/>
          </a:p>
        </p:txBody>
      </p:sp>
      <p:sp>
        <p:nvSpPr>
          <p:cNvPr id="319491" name="Rectangle 3"/>
          <p:cNvSpPr>
            <a:spLocks noGrp="1" noChangeArrowheads="1"/>
          </p:cNvSpPr>
          <p:nvPr>
            <p:ph type="body" idx="1"/>
          </p:nvPr>
        </p:nvSpPr>
        <p:spPr/>
        <p:txBody>
          <a:bodyPr/>
          <a:lstStyle/>
          <a:p>
            <a:pPr>
              <a:lnSpc>
                <a:spcPct val="90000"/>
              </a:lnSpc>
            </a:pPr>
            <a:r>
              <a:rPr lang="de-CH" dirty="0" smtClean="0"/>
              <a:t>Internationales Komitee, Europäer und Amerikaner, geführt von IFIP. Algol 58, Algol 60.</a:t>
            </a:r>
          </a:p>
          <a:p>
            <a:pPr>
              <a:lnSpc>
                <a:spcPct val="90000"/>
              </a:lnSpc>
            </a:pPr>
            <a:endParaRPr lang="de-CH" dirty="0" smtClean="0"/>
          </a:p>
          <a:p>
            <a:pPr>
              <a:lnSpc>
                <a:spcPct val="90000"/>
              </a:lnSpc>
            </a:pPr>
            <a:r>
              <a:rPr lang="de-CH" dirty="0" smtClean="0"/>
              <a:t>Beeinflusst von (und eine Reaktion auf) FORTRAN; ebenfalls beeinflusst von LISP (siehe später). Rekursive Prozeduren, dynamische Felder, Blockstrukturen, dynamisch allokierte Variablen</a:t>
            </a:r>
          </a:p>
          <a:p>
            <a:pPr>
              <a:lnSpc>
                <a:spcPct val="90000"/>
              </a:lnSpc>
            </a:pPr>
            <a:endParaRPr lang="de-CH" dirty="0" smtClean="0"/>
          </a:p>
          <a:p>
            <a:pPr>
              <a:lnSpc>
                <a:spcPct val="90000"/>
              </a:lnSpc>
            </a:pPr>
            <a:r>
              <a:rPr lang="de-CH" dirty="0" smtClean="0"/>
              <a:t>Neuer Mechanismus zur Sprachenbeschreibung:</a:t>
            </a:r>
            <a:br>
              <a:rPr lang="de-CH" dirty="0" smtClean="0"/>
            </a:br>
            <a:r>
              <a:rPr lang="de-CH" dirty="0" smtClean="0"/>
              <a:t>BNF (für Algol 60).</a:t>
            </a:r>
            <a:endParaRPr lang="de-CH"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de-CH" noProof="0" dirty="0" smtClean="0"/>
              <a:t>Algol W und Pascal</a:t>
            </a:r>
            <a:endParaRPr lang="de-CH" noProof="0" dirty="0"/>
          </a:p>
        </p:txBody>
      </p:sp>
      <p:sp>
        <p:nvSpPr>
          <p:cNvPr id="320515" name="Rectangle 3"/>
          <p:cNvSpPr>
            <a:spLocks noGrp="1" noChangeArrowheads="1"/>
          </p:cNvSpPr>
          <p:nvPr>
            <p:ph type="body" idx="1"/>
          </p:nvPr>
        </p:nvSpPr>
        <p:spPr/>
        <p:txBody>
          <a:bodyPr/>
          <a:lstStyle/>
          <a:p>
            <a:r>
              <a:rPr lang="de-CH" noProof="0" dirty="0" smtClean="0"/>
              <a:t>Nachfahren von Algol 60, entworfen von Niklaus Wirth an der ETH Zürich</a:t>
            </a:r>
          </a:p>
          <a:p>
            <a:endParaRPr lang="de-CH" noProof="0" dirty="0" smtClean="0"/>
          </a:p>
          <a:p>
            <a:r>
              <a:rPr lang="de-CH" noProof="0" dirty="0" smtClean="0"/>
              <a:t>Algol W führte den «</a:t>
            </a:r>
            <a:r>
              <a:rPr lang="de-CH" noProof="0" dirty="0" err="1" smtClean="0"/>
              <a:t>record</a:t>
            </a:r>
            <a:r>
              <a:rPr lang="de-CH" dirty="0" smtClean="0"/>
              <a:t>»-Datentyp </a:t>
            </a:r>
            <a:r>
              <a:rPr lang="de-CH" noProof="0" dirty="0" smtClean="0"/>
              <a:t>ein</a:t>
            </a:r>
          </a:p>
          <a:p>
            <a:endParaRPr lang="de-CH" noProof="0" dirty="0" smtClean="0"/>
          </a:p>
          <a:p>
            <a:r>
              <a:rPr lang="de-CH" noProof="0" dirty="0" smtClean="0"/>
              <a:t>Pascal legt Wert auf Einfachheit, Datenstrukturen («</a:t>
            </a:r>
            <a:r>
              <a:rPr lang="de-CH" noProof="0" dirty="0" err="1" smtClean="0"/>
              <a:t>records</a:t>
            </a:r>
            <a:r>
              <a:rPr lang="de-CH" noProof="0" dirty="0" smtClean="0"/>
              <a:t>», Zeiger). Kleine Sprache, oft </a:t>
            </a:r>
            <a:r>
              <a:rPr lang="de-CH" dirty="0" smtClean="0"/>
              <a:t>zu Lernzwecken verwendet.</a:t>
            </a:r>
            <a:endParaRPr lang="de-CH" noProof="0" dirty="0" smtClean="0"/>
          </a:p>
          <a:p>
            <a:endParaRPr lang="de-CH" noProof="0" dirty="0" smtClean="0"/>
          </a:p>
          <a:p>
            <a:r>
              <a:rPr lang="de-CH" noProof="0" dirty="0" smtClean="0"/>
              <a:t>Half, die PC-Revolution auszulösen (durch Turbo Pascal von Borland (Philippe Kahn) )</a:t>
            </a:r>
            <a:endParaRPr lang="de-CH" noProof="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de-CH" smtClean="0"/>
              <a:t>C</a:t>
            </a:r>
            <a:endParaRPr lang="de-CH"/>
          </a:p>
        </p:txBody>
      </p:sp>
      <p:sp>
        <p:nvSpPr>
          <p:cNvPr id="329731" name="Rectangle 3"/>
          <p:cNvSpPr>
            <a:spLocks noGrp="1" noChangeArrowheads="1"/>
          </p:cNvSpPr>
          <p:nvPr>
            <p:ph type="body" idx="1"/>
          </p:nvPr>
        </p:nvSpPr>
        <p:spPr/>
        <p:txBody>
          <a:bodyPr/>
          <a:lstStyle/>
          <a:p>
            <a:r>
              <a:rPr lang="de-CH" dirty="0" smtClean="0"/>
              <a:t>1968: Brian </a:t>
            </a:r>
            <a:r>
              <a:rPr lang="de-CH" dirty="0" err="1" smtClean="0"/>
              <a:t>Kernighan</a:t>
            </a:r>
            <a:r>
              <a:rPr lang="de-CH" dirty="0" smtClean="0"/>
              <a:t> und Dennis Richie, AT&amp;T Bell Labs</a:t>
            </a:r>
          </a:p>
          <a:p>
            <a:endParaRPr lang="de-CH" dirty="0" smtClean="0"/>
          </a:p>
          <a:p>
            <a:r>
              <a:rPr lang="de-CH" dirty="0" smtClean="0"/>
              <a:t>Zu Beginn eng mit Unix verbunden</a:t>
            </a:r>
          </a:p>
          <a:p>
            <a:endParaRPr lang="de-CH" dirty="0" smtClean="0"/>
          </a:p>
          <a:p>
            <a:r>
              <a:rPr lang="de-CH" dirty="0" smtClean="0"/>
              <a:t>Betonung des Maschinenzugriffs auf tiefer Ebene: Zeiger, Adressarithmetik, Umwandlungen</a:t>
            </a:r>
          </a:p>
          <a:p>
            <a:endParaRPr lang="de-CH" dirty="0" smtClean="0"/>
          </a:p>
          <a:p>
            <a:r>
              <a:rPr lang="de-CH" dirty="0" smtClean="0"/>
              <a:t>Von der Industrie in den 80ern und 90ern schnell aufgenommen</a:t>
            </a:r>
          </a:p>
          <a:p>
            <a:endParaRPr lang="de-CH" dirty="0" smtClean="0"/>
          </a:p>
          <a:p>
            <a:endParaRPr lang="de-CH"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de-CH" smtClean="0"/>
              <a:t>Lisp und funktionale Sprachen</a:t>
            </a:r>
            <a:endParaRPr lang="de-CH"/>
          </a:p>
        </p:txBody>
      </p:sp>
      <p:sp>
        <p:nvSpPr>
          <p:cNvPr id="321539" name="Rectangle 3"/>
          <p:cNvSpPr>
            <a:spLocks noGrp="1" noChangeArrowheads="1"/>
          </p:cNvSpPr>
          <p:nvPr>
            <p:ph type="body" idx="1"/>
          </p:nvPr>
        </p:nvSpPr>
        <p:spPr/>
        <p:txBody>
          <a:bodyPr/>
          <a:lstStyle/>
          <a:p>
            <a:r>
              <a:rPr lang="de-CH" dirty="0" err="1" smtClean="0">
                <a:solidFill>
                  <a:srgbClr val="A50021"/>
                </a:solidFill>
              </a:rPr>
              <a:t>LIS</a:t>
            </a:r>
            <a:r>
              <a:rPr lang="de-CH" dirty="0" err="1" smtClean="0"/>
              <a:t>t</a:t>
            </a:r>
            <a:r>
              <a:rPr lang="de-CH" dirty="0" smtClean="0"/>
              <a:t> </a:t>
            </a:r>
            <a:r>
              <a:rPr lang="de-CH" dirty="0" smtClean="0">
                <a:solidFill>
                  <a:srgbClr val="A50021"/>
                </a:solidFill>
              </a:rPr>
              <a:t>P</a:t>
            </a:r>
            <a:r>
              <a:rPr lang="de-CH" dirty="0" smtClean="0"/>
              <a:t>rocessing, 1959, John McCarthy, MIT, danach Stanford</a:t>
            </a:r>
          </a:p>
          <a:p>
            <a:endParaRPr lang="de-CH" dirty="0" smtClean="0"/>
          </a:p>
          <a:p>
            <a:r>
              <a:rPr lang="de-CH" dirty="0" smtClean="0"/>
              <a:t>Der fundamentale Mechanismus ist die rekursive Funktionsdefinition</a:t>
            </a:r>
          </a:p>
          <a:p>
            <a:endParaRPr lang="de-CH" dirty="0" smtClean="0"/>
          </a:p>
          <a:p>
            <a:r>
              <a:rPr lang="de-CH" dirty="0" smtClean="0"/>
              <a:t>Automatische Speicherbereinigung (1959!)</a:t>
            </a:r>
          </a:p>
          <a:p>
            <a:endParaRPr lang="de-CH" dirty="0" smtClean="0"/>
          </a:p>
          <a:p>
            <a:r>
              <a:rPr lang="de-CH" dirty="0" smtClean="0"/>
              <a:t>Viele Nachfolger, z.B.  </a:t>
            </a:r>
            <a:r>
              <a:rPr lang="de-CH" dirty="0" err="1" smtClean="0"/>
              <a:t>Scheme</a:t>
            </a:r>
            <a:r>
              <a:rPr lang="de-CH" dirty="0" smtClean="0"/>
              <a:t> (MIT)</a:t>
            </a:r>
          </a:p>
          <a:p>
            <a:endParaRPr lang="de-CH" dirty="0" smtClean="0"/>
          </a:p>
          <a:p>
            <a:r>
              <a:rPr lang="de-CH" dirty="0" smtClean="0">
                <a:solidFill>
                  <a:srgbClr val="A50021"/>
                </a:solidFill>
              </a:rPr>
              <a:t>Funktionale Sprachen</a:t>
            </a:r>
            <a:r>
              <a:rPr lang="de-CH" dirty="0" smtClean="0"/>
              <a:t>: </a:t>
            </a:r>
            <a:r>
              <a:rPr lang="de-CH" dirty="0" err="1" smtClean="0"/>
              <a:t>Haskell</a:t>
            </a:r>
            <a:r>
              <a:rPr lang="de-CH" dirty="0" smtClean="0"/>
              <a:t>, </a:t>
            </a:r>
            <a:r>
              <a:rPr lang="de-CH" dirty="0" err="1" smtClean="0"/>
              <a:t>Scheme</a:t>
            </a:r>
            <a:r>
              <a:rPr lang="de-CH" dirty="0" smtClean="0"/>
              <a:t>, ML</a:t>
            </a:r>
          </a:p>
          <a:p>
            <a:endParaRPr lang="de-CH" dirty="0" smtClean="0"/>
          </a:p>
          <a:p>
            <a:endParaRPr lang="de-CH"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de-CH" smtClean="0"/>
              <a:t>LISP “lists”</a:t>
            </a:r>
            <a:endParaRPr lang="de-CH"/>
          </a:p>
        </p:txBody>
      </p:sp>
      <p:sp>
        <p:nvSpPr>
          <p:cNvPr id="322563" name="Rectangle 3"/>
          <p:cNvSpPr>
            <a:spLocks noGrp="1" noChangeArrowheads="1"/>
          </p:cNvSpPr>
          <p:nvPr>
            <p:ph type="body" idx="1"/>
          </p:nvPr>
        </p:nvSpPr>
        <p:spPr/>
        <p:txBody>
          <a:bodyPr/>
          <a:lstStyle/>
          <a:p>
            <a:pPr>
              <a:lnSpc>
                <a:spcPct val="90000"/>
              </a:lnSpc>
            </a:pPr>
            <a:r>
              <a:rPr lang="de-CH" dirty="0" smtClean="0"/>
              <a:t>Eine Liste hat die Form </a:t>
            </a:r>
            <a:r>
              <a:rPr lang="de-CH" dirty="0" smtClean="0">
                <a:solidFill>
                  <a:srgbClr val="0000FF"/>
                </a:solidFill>
              </a:rPr>
              <a:t>(x1 x2 ...) </a:t>
            </a:r>
            <a:r>
              <a:rPr lang="de-CH" dirty="0" smtClean="0"/>
              <a:t>, wobei jedes </a:t>
            </a:r>
            <a:r>
              <a:rPr lang="de-CH" dirty="0" smtClean="0">
                <a:solidFill>
                  <a:srgbClr val="0000FF"/>
                </a:solidFill>
              </a:rPr>
              <a:t>x</a:t>
            </a:r>
            <a:r>
              <a:rPr lang="de-CH" baseline="-25000" dirty="0" smtClean="0">
                <a:solidFill>
                  <a:srgbClr val="0000FF"/>
                </a:solidFill>
              </a:rPr>
              <a:t>i </a:t>
            </a:r>
            <a:r>
              <a:rPr lang="de-CH" dirty="0" smtClean="0"/>
              <a:t>entweder ein Atom (Zahl, Bezeichner, etc.), oder (rekursiv) wieder eine Liste ist.</a:t>
            </a:r>
          </a:p>
          <a:p>
            <a:pPr>
              <a:lnSpc>
                <a:spcPct val="90000"/>
              </a:lnSpc>
            </a:pPr>
            <a:r>
              <a:rPr lang="de-CH" dirty="0" smtClean="0"/>
              <a:t/>
            </a:r>
            <a:br>
              <a:rPr lang="de-CH" dirty="0" smtClean="0"/>
            </a:br>
            <a:endParaRPr lang="de-CH" dirty="0" smtClean="0"/>
          </a:p>
          <a:p>
            <a:pPr>
              <a:lnSpc>
                <a:spcPct val="90000"/>
              </a:lnSpc>
            </a:pPr>
            <a:r>
              <a:rPr lang="de-CH" dirty="0" smtClean="0"/>
              <a:t>Beispiele:</a:t>
            </a:r>
          </a:p>
          <a:p>
            <a:pPr>
              <a:lnSpc>
                <a:spcPct val="90000"/>
              </a:lnSpc>
            </a:pPr>
            <a:r>
              <a:rPr lang="de-CH" dirty="0" smtClean="0">
                <a:solidFill>
                  <a:srgbClr val="0000FF"/>
                </a:solidFill>
              </a:rPr>
              <a:t>	()</a:t>
            </a:r>
          </a:p>
          <a:p>
            <a:pPr>
              <a:lnSpc>
                <a:spcPct val="90000"/>
              </a:lnSpc>
            </a:pPr>
            <a:r>
              <a:rPr lang="de-CH" dirty="0" smtClean="0">
                <a:solidFill>
                  <a:srgbClr val="0000FF"/>
                </a:solidFill>
              </a:rPr>
              <a:t>	(x1 x2)</a:t>
            </a:r>
          </a:p>
          <a:p>
            <a:pPr>
              <a:lnSpc>
                <a:spcPct val="90000"/>
              </a:lnSpc>
            </a:pPr>
            <a:r>
              <a:rPr lang="de-CH" dirty="0" smtClean="0">
                <a:solidFill>
                  <a:srgbClr val="0000FF"/>
                </a:solidFill>
              </a:rPr>
              <a:t>	(x1 (x2 x3) x4 (x5 (x6 () x7)))</a:t>
            </a:r>
          </a:p>
          <a:p>
            <a:pPr>
              <a:lnSpc>
                <a:spcPct val="90000"/>
              </a:lnSpc>
            </a:pPr>
            <a:endParaRPr lang="de-CH" dirty="0" smtClean="0">
              <a:solidFill>
                <a:srgbClr val="0000FF"/>
              </a:solidFill>
            </a:endParaRPr>
          </a:p>
          <a:p>
            <a:pPr>
              <a:lnSpc>
                <a:spcPct val="90000"/>
              </a:lnSpc>
            </a:pPr>
            <a:r>
              <a:rPr lang="de-CH" dirty="0" smtClean="0">
                <a:solidFill>
                  <a:srgbClr val="0000FF"/>
                </a:solidFill>
              </a:rPr>
              <a:t>((x1 x2))</a:t>
            </a:r>
            <a:r>
              <a:rPr lang="de-CH" dirty="0" smtClean="0"/>
              <a:t> ist nicht dasselbe wie </a:t>
            </a:r>
            <a:r>
              <a:rPr lang="de-CH" dirty="0" smtClean="0">
                <a:solidFill>
                  <a:srgbClr val="0000FF"/>
                </a:solidFill>
              </a:rPr>
              <a:t>(x1 (x2))</a:t>
            </a:r>
            <a:endParaRPr lang="de-CH"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de-CH" sz="2800" smtClean="0"/>
              <a:t>LISP Funktionsanwendung und Definition</a:t>
            </a:r>
            <a:endParaRPr lang="de-CH" sz="2800"/>
          </a:p>
        </p:txBody>
      </p:sp>
      <p:sp>
        <p:nvSpPr>
          <p:cNvPr id="323587" name="Rectangle 3"/>
          <p:cNvSpPr>
            <a:spLocks noGrp="1" noChangeArrowheads="1"/>
          </p:cNvSpPr>
          <p:nvPr>
            <p:ph type="body" idx="1"/>
          </p:nvPr>
        </p:nvSpPr>
        <p:spPr>
          <a:xfrm>
            <a:off x="123986" y="878114"/>
            <a:ext cx="8826285" cy="5644924"/>
          </a:xfrm>
        </p:spPr>
        <p:txBody>
          <a:bodyPr/>
          <a:lstStyle/>
          <a:p>
            <a:pPr>
              <a:lnSpc>
                <a:spcPct val="90000"/>
              </a:lnSpc>
            </a:pPr>
            <a:r>
              <a:rPr lang="de-CH" dirty="0" smtClean="0"/>
              <a:t>Die Anwendung (der Aufruf) einer Funktion </a:t>
            </a:r>
            <a:r>
              <a:rPr lang="de-CH" dirty="0" smtClean="0">
                <a:solidFill>
                  <a:srgbClr val="0000FF"/>
                </a:solidFill>
              </a:rPr>
              <a:t>f</a:t>
            </a:r>
            <a:r>
              <a:rPr lang="de-CH" dirty="0" smtClean="0"/>
              <a:t> auf die Argumente </a:t>
            </a:r>
            <a:r>
              <a:rPr lang="de-CH" dirty="0" smtClean="0">
                <a:solidFill>
                  <a:srgbClr val="0000FF"/>
                </a:solidFill>
              </a:rPr>
              <a:t>a</a:t>
            </a:r>
            <a:r>
              <a:rPr lang="de-CH" dirty="0" smtClean="0"/>
              <a:t>, </a:t>
            </a:r>
            <a:r>
              <a:rPr lang="de-CH" dirty="0" smtClean="0">
                <a:solidFill>
                  <a:srgbClr val="0000FF"/>
                </a:solidFill>
              </a:rPr>
              <a:t>b</a:t>
            </a:r>
            <a:r>
              <a:rPr lang="de-CH" dirty="0" smtClean="0"/>
              <a:t>, </a:t>
            </a:r>
            <a:r>
              <a:rPr lang="de-CH" dirty="0" smtClean="0">
                <a:solidFill>
                  <a:srgbClr val="0000FF"/>
                </a:solidFill>
              </a:rPr>
              <a:t>c</a:t>
            </a:r>
            <a:r>
              <a:rPr lang="de-CH" dirty="0" smtClean="0"/>
              <a:t> wird wie folgt geschrieben:</a:t>
            </a:r>
          </a:p>
          <a:p>
            <a:pPr>
              <a:lnSpc>
                <a:spcPct val="90000"/>
              </a:lnSpc>
            </a:pPr>
            <a:r>
              <a:rPr lang="de-CH" dirty="0" smtClean="0"/>
              <a:t>	</a:t>
            </a:r>
            <a:r>
              <a:rPr lang="de-CH" dirty="0" smtClean="0">
                <a:solidFill>
                  <a:srgbClr val="0000FF"/>
                </a:solidFill>
              </a:rPr>
              <a:t>(f a b c)</a:t>
            </a:r>
            <a:r>
              <a:rPr lang="de-CH" dirty="0" smtClean="0"/>
              <a:t> </a:t>
            </a:r>
          </a:p>
          <a:p>
            <a:pPr>
              <a:lnSpc>
                <a:spcPct val="90000"/>
              </a:lnSpc>
            </a:pPr>
            <a:endParaRPr lang="de-CH" sz="1000" dirty="0" smtClean="0"/>
          </a:p>
          <a:p>
            <a:pPr>
              <a:lnSpc>
                <a:spcPct val="90000"/>
              </a:lnSpc>
            </a:pPr>
            <a:r>
              <a:rPr lang="de-CH" dirty="0" smtClean="0"/>
              <a:t>Beispielfunktion (</a:t>
            </a:r>
            <a:r>
              <a:rPr lang="de-CH" dirty="0" err="1" smtClean="0"/>
              <a:t>Scheme</a:t>
            </a:r>
            <a:r>
              <a:rPr lang="de-CH" dirty="0" smtClean="0"/>
              <a:t>):</a:t>
            </a:r>
          </a:p>
          <a:p>
            <a:pPr>
              <a:lnSpc>
                <a:spcPct val="90000"/>
              </a:lnSpc>
            </a:pPr>
            <a:r>
              <a:rPr lang="de-CH" dirty="0" smtClean="0">
                <a:solidFill>
                  <a:srgbClr val="0000FF"/>
                </a:solidFill>
              </a:rPr>
              <a:t>	(</a:t>
            </a:r>
            <a:r>
              <a:rPr lang="de-CH" b="1" dirty="0" err="1" smtClean="0">
                <a:solidFill>
                  <a:srgbClr val="002060"/>
                </a:solidFill>
              </a:rPr>
              <a:t>define</a:t>
            </a:r>
            <a:r>
              <a:rPr lang="de-CH" dirty="0" smtClean="0">
                <a:solidFill>
                  <a:srgbClr val="0000FF"/>
                </a:solidFill>
              </a:rPr>
              <a:t> (</a:t>
            </a:r>
            <a:r>
              <a:rPr lang="de-CH" dirty="0" err="1" smtClean="0">
                <a:solidFill>
                  <a:srgbClr val="0000FF"/>
                </a:solidFill>
              </a:rPr>
              <a:t>factorial</a:t>
            </a:r>
            <a:r>
              <a:rPr lang="de-CH" dirty="0" smtClean="0">
                <a:solidFill>
                  <a:srgbClr val="0000FF"/>
                </a:solidFill>
              </a:rPr>
              <a:t> n)</a:t>
            </a:r>
          </a:p>
          <a:p>
            <a:pPr>
              <a:lnSpc>
                <a:spcPct val="90000"/>
              </a:lnSpc>
            </a:pPr>
            <a:r>
              <a:rPr lang="de-CH" dirty="0" smtClean="0">
                <a:solidFill>
                  <a:srgbClr val="0000FF"/>
                </a:solidFill>
              </a:rPr>
              <a:t>		(</a:t>
            </a:r>
            <a:r>
              <a:rPr lang="de-CH" b="1" dirty="0" err="1" smtClean="0">
                <a:solidFill>
                  <a:srgbClr val="3366CC"/>
                </a:solidFill>
              </a:rPr>
              <a:t>if</a:t>
            </a:r>
            <a:r>
              <a:rPr lang="de-CH" dirty="0" smtClean="0">
                <a:solidFill>
                  <a:srgbClr val="0000FF"/>
                </a:solidFill>
              </a:rPr>
              <a:t> (</a:t>
            </a:r>
            <a:r>
              <a:rPr lang="de-CH" dirty="0" err="1" smtClean="0">
                <a:solidFill>
                  <a:srgbClr val="0000FF"/>
                </a:solidFill>
              </a:rPr>
              <a:t>eq</a:t>
            </a:r>
            <a:r>
              <a:rPr lang="de-CH" dirty="0" smtClean="0">
                <a:solidFill>
                  <a:srgbClr val="0000FF"/>
                </a:solidFill>
              </a:rPr>
              <a:t>? n 0)</a:t>
            </a:r>
          </a:p>
          <a:p>
            <a:pPr>
              <a:lnSpc>
                <a:spcPct val="90000"/>
              </a:lnSpc>
            </a:pPr>
            <a:r>
              <a:rPr lang="de-CH" dirty="0" smtClean="0">
                <a:solidFill>
                  <a:srgbClr val="0000FF"/>
                </a:solidFill>
              </a:rPr>
              <a:t>			1</a:t>
            </a:r>
          </a:p>
          <a:p>
            <a:pPr>
              <a:lnSpc>
                <a:spcPct val="90000"/>
              </a:lnSpc>
            </a:pPr>
            <a:r>
              <a:rPr lang="de-CH" dirty="0" smtClean="0">
                <a:solidFill>
                  <a:srgbClr val="0000FF"/>
                </a:solidFill>
              </a:rPr>
              <a:t>			(</a:t>
            </a:r>
            <a:r>
              <a:rPr lang="de-CH" sz="3200" dirty="0" smtClean="0">
                <a:solidFill>
                  <a:srgbClr val="0000FF"/>
                </a:solidFill>
              </a:rPr>
              <a:t>*</a:t>
            </a:r>
            <a:r>
              <a:rPr lang="de-CH" dirty="0" smtClean="0">
                <a:solidFill>
                  <a:srgbClr val="0000FF"/>
                </a:solidFill>
              </a:rPr>
              <a:t> n (</a:t>
            </a:r>
            <a:r>
              <a:rPr lang="de-CH" dirty="0" err="1" smtClean="0">
                <a:solidFill>
                  <a:srgbClr val="0000FF"/>
                </a:solidFill>
              </a:rPr>
              <a:t>factorial</a:t>
            </a:r>
            <a:r>
              <a:rPr lang="de-CH" dirty="0" smtClean="0">
                <a:solidFill>
                  <a:srgbClr val="0000FF"/>
                </a:solidFill>
              </a:rPr>
              <a:t> (− n 1)))))</a:t>
            </a:r>
          </a:p>
          <a:p>
            <a:pPr>
              <a:lnSpc>
                <a:spcPct val="90000"/>
              </a:lnSpc>
            </a:pPr>
            <a:endParaRPr lang="de-CH" sz="1000" dirty="0" smtClean="0">
              <a:solidFill>
                <a:srgbClr val="0000FF"/>
              </a:solidFill>
            </a:endParaRPr>
          </a:p>
          <a:p>
            <a:pPr>
              <a:lnSpc>
                <a:spcPct val="90000"/>
              </a:lnSpc>
            </a:pPr>
            <a:r>
              <a:rPr lang="de-CH" dirty="0" smtClean="0"/>
              <a:t>Es ist auch möglich eine Funktionsanwendung herkömmlich zu schreiben mittels eines einzelnen Anführungszeichens:</a:t>
            </a:r>
            <a:endParaRPr lang="de-CH" dirty="0" smtClean="0"/>
          </a:p>
          <a:p>
            <a:pPr>
              <a:lnSpc>
                <a:spcPct val="90000"/>
              </a:lnSpc>
            </a:pPr>
            <a:r>
              <a:rPr lang="de-CH" dirty="0" smtClean="0"/>
              <a:t>	</a:t>
            </a:r>
            <a:r>
              <a:rPr lang="de-CH" dirty="0" smtClean="0">
                <a:solidFill>
                  <a:srgbClr val="0000FF"/>
                </a:solidFill>
              </a:rPr>
              <a:t>(f (a b c))	</a:t>
            </a:r>
            <a:r>
              <a:rPr lang="de-CH" dirty="0" smtClean="0">
                <a:solidFill>
                  <a:srgbClr val="0000FF"/>
                </a:solidFill>
                <a:sym typeface="Wingdings" pitchFamily="2" charset="2"/>
              </a:rPr>
              <a:t> </a:t>
            </a:r>
            <a:r>
              <a:rPr lang="de-CH" dirty="0" smtClean="0">
                <a:sym typeface="Wingdings" pitchFamily="2" charset="2"/>
              </a:rPr>
              <a:t>wendet</a:t>
            </a:r>
            <a:r>
              <a:rPr lang="de-CH" dirty="0" smtClean="0">
                <a:solidFill>
                  <a:srgbClr val="0000FF"/>
                </a:solidFill>
                <a:sym typeface="Wingdings" pitchFamily="2" charset="2"/>
              </a:rPr>
              <a:t> f </a:t>
            </a:r>
            <a:r>
              <a:rPr lang="de-CH" dirty="0" smtClean="0">
                <a:sym typeface="Wingdings" pitchFamily="2" charset="2"/>
              </a:rPr>
              <a:t>auf das Resultat der 				    Anwendung  </a:t>
            </a:r>
            <a:r>
              <a:rPr lang="de-CH" dirty="0" smtClean="0">
                <a:solidFill>
                  <a:srgbClr val="0000FF"/>
                </a:solidFill>
                <a:sym typeface="Wingdings" pitchFamily="2" charset="2"/>
              </a:rPr>
              <a:t>(a b c) </a:t>
            </a:r>
            <a:r>
              <a:rPr lang="de-CH" dirty="0" smtClean="0">
                <a:sym typeface="Wingdings" pitchFamily="2" charset="2"/>
              </a:rPr>
              <a:t>an</a:t>
            </a:r>
            <a:endParaRPr lang="de-CH" dirty="0" smtClean="0"/>
          </a:p>
          <a:p>
            <a:pPr>
              <a:lnSpc>
                <a:spcPct val="90000"/>
              </a:lnSpc>
            </a:pPr>
            <a:r>
              <a:rPr lang="de-CH" dirty="0" smtClean="0">
                <a:solidFill>
                  <a:srgbClr val="0000FF"/>
                </a:solidFill>
              </a:rPr>
              <a:t>	(f </a:t>
            </a:r>
            <a:r>
              <a:rPr lang="de-CH" sz="3200" dirty="0" smtClean="0">
                <a:solidFill>
                  <a:srgbClr val="990000"/>
                </a:solidFill>
              </a:rPr>
              <a:t>’</a:t>
            </a:r>
            <a:r>
              <a:rPr lang="de-CH" dirty="0" smtClean="0">
                <a:solidFill>
                  <a:srgbClr val="0000FF"/>
                </a:solidFill>
              </a:rPr>
              <a:t>(a b c))	</a:t>
            </a:r>
            <a:r>
              <a:rPr lang="de-CH" dirty="0" smtClean="0">
                <a:solidFill>
                  <a:srgbClr val="0000FF"/>
                </a:solidFill>
                <a:sym typeface="Wingdings" pitchFamily="2" charset="2"/>
              </a:rPr>
              <a:t> </a:t>
            </a:r>
            <a:r>
              <a:rPr lang="de-CH" dirty="0" smtClean="0">
                <a:sym typeface="Wingdings" pitchFamily="2" charset="2"/>
              </a:rPr>
              <a:t>wendet</a:t>
            </a:r>
            <a:r>
              <a:rPr lang="de-CH" dirty="0" smtClean="0">
                <a:solidFill>
                  <a:srgbClr val="0000FF"/>
                </a:solidFill>
                <a:sym typeface="Wingdings" pitchFamily="2" charset="2"/>
              </a:rPr>
              <a:t> f </a:t>
            </a:r>
            <a:r>
              <a:rPr lang="de-CH" dirty="0" smtClean="0">
                <a:sym typeface="Wingdings" pitchFamily="2" charset="2"/>
              </a:rPr>
              <a:t>auf die </a:t>
            </a:r>
            <a:r>
              <a:rPr lang="de-CH" dirty="0">
                <a:sym typeface="Wingdings" pitchFamily="2" charset="2"/>
              </a:rPr>
              <a:t>L</a:t>
            </a:r>
            <a:r>
              <a:rPr lang="de-CH" dirty="0" smtClean="0">
                <a:sym typeface="Wingdings" pitchFamily="2" charset="2"/>
              </a:rPr>
              <a:t>iste </a:t>
            </a:r>
            <a:r>
              <a:rPr lang="de-CH" dirty="0" smtClean="0">
                <a:solidFill>
                  <a:srgbClr val="0000FF"/>
                </a:solidFill>
                <a:sym typeface="Wingdings" pitchFamily="2" charset="2"/>
              </a:rPr>
              <a:t>(a b c) </a:t>
            </a:r>
            <a:r>
              <a:rPr lang="de-CH" dirty="0" smtClean="0">
                <a:sym typeface="Wingdings" pitchFamily="2" charset="2"/>
              </a:rPr>
              <a:t>an</a:t>
            </a:r>
            <a:endParaRPr lang="de-CH" dirty="0">
              <a:solidFill>
                <a:srgbClr val="0000FF"/>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de-CH" smtClean="0"/>
              <a:t>Grundfunktionen</a:t>
            </a:r>
            <a:endParaRPr lang="de-CH"/>
          </a:p>
        </p:txBody>
      </p:sp>
      <p:sp>
        <p:nvSpPr>
          <p:cNvPr id="325635" name="Rectangle 3"/>
          <p:cNvSpPr>
            <a:spLocks noGrp="1" noChangeArrowheads="1"/>
          </p:cNvSpPr>
          <p:nvPr>
            <p:ph type="body" idx="1"/>
          </p:nvPr>
        </p:nvSpPr>
        <p:spPr/>
        <p:txBody>
          <a:bodyPr/>
          <a:lstStyle/>
          <a:p>
            <a:r>
              <a:rPr lang="de-CH" smtClean="0"/>
              <a:t>Sei </a:t>
            </a:r>
            <a:r>
              <a:rPr lang="de-CH" smtClean="0">
                <a:solidFill>
                  <a:srgbClr val="0000FF"/>
                </a:solidFill>
              </a:rPr>
              <a:t>my_list = (A B C)</a:t>
            </a:r>
          </a:p>
          <a:p>
            <a:endParaRPr lang="de-CH" smtClean="0">
              <a:solidFill>
                <a:srgbClr val="0000FF"/>
              </a:solidFill>
            </a:endParaRPr>
          </a:p>
          <a:p>
            <a:r>
              <a:rPr lang="de-CH" smtClean="0">
                <a:solidFill>
                  <a:srgbClr val="0000FF"/>
                </a:solidFill>
              </a:rPr>
              <a:t>(CAR my_list) = A</a:t>
            </a:r>
          </a:p>
          <a:p>
            <a:r>
              <a:rPr lang="de-CH" smtClean="0">
                <a:solidFill>
                  <a:srgbClr val="0000FF"/>
                </a:solidFill>
              </a:rPr>
              <a:t>(CDR my_list) = (B C)</a:t>
            </a:r>
          </a:p>
          <a:p>
            <a:endParaRPr lang="de-CH" smtClean="0">
              <a:solidFill>
                <a:srgbClr val="0000FF"/>
              </a:solidFill>
            </a:endParaRPr>
          </a:p>
          <a:p>
            <a:r>
              <a:rPr lang="de-CH" smtClean="0">
                <a:solidFill>
                  <a:srgbClr val="0000FF"/>
                </a:solidFill>
              </a:rPr>
              <a:t>(CONS A (B C)) = ( A B C)</a:t>
            </a:r>
            <a:endParaRPr lang="de-CH">
              <a:solidFill>
                <a:srgbClr val="0000FF"/>
              </a:solidFill>
            </a:endParaRPr>
          </a:p>
        </p:txBody>
      </p:sp>
      <p:grpSp>
        <p:nvGrpSpPr>
          <p:cNvPr id="2" name="Group 29"/>
          <p:cNvGrpSpPr>
            <a:grpSpLocks/>
          </p:cNvGrpSpPr>
          <p:nvPr/>
        </p:nvGrpSpPr>
        <p:grpSpPr bwMode="auto">
          <a:xfrm>
            <a:off x="1717675" y="4751388"/>
            <a:ext cx="6048375" cy="635000"/>
            <a:chOff x="1082" y="2968"/>
            <a:chExt cx="3810" cy="560"/>
          </a:xfrm>
        </p:grpSpPr>
        <p:grpSp>
          <p:nvGrpSpPr>
            <p:cNvPr id="3" name="Group 8"/>
            <p:cNvGrpSpPr>
              <a:grpSpLocks/>
            </p:cNvGrpSpPr>
            <p:nvPr/>
          </p:nvGrpSpPr>
          <p:grpSpPr bwMode="auto">
            <a:xfrm>
              <a:off x="1082" y="2989"/>
              <a:ext cx="1206" cy="509"/>
              <a:chOff x="425" y="2989"/>
              <a:chExt cx="1852" cy="509"/>
            </a:xfrm>
          </p:grpSpPr>
          <p:sp>
            <p:nvSpPr>
              <p:cNvPr id="325637" name="Rectangle 5"/>
              <p:cNvSpPr>
                <a:spLocks noChangeArrowheads="1"/>
              </p:cNvSpPr>
              <p:nvPr/>
            </p:nvSpPr>
            <p:spPr bwMode="auto">
              <a:xfrm>
                <a:off x="425" y="2992"/>
                <a:ext cx="504"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38" name="Rectangle 6"/>
              <p:cNvSpPr>
                <a:spLocks noChangeArrowheads="1"/>
              </p:cNvSpPr>
              <p:nvPr/>
            </p:nvSpPr>
            <p:spPr bwMode="auto">
              <a:xfrm>
                <a:off x="926" y="2989"/>
                <a:ext cx="504"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39" name="Line 7"/>
              <p:cNvSpPr>
                <a:spLocks noChangeShapeType="1"/>
              </p:cNvSpPr>
              <p:nvPr/>
            </p:nvSpPr>
            <p:spPr bwMode="auto">
              <a:xfrm>
                <a:off x="1267" y="3261"/>
                <a:ext cx="1010" cy="0"/>
              </a:xfrm>
              <a:prstGeom prst="line">
                <a:avLst/>
              </a:prstGeom>
              <a:noFill/>
              <a:ln w="9525">
                <a:solidFill>
                  <a:srgbClr val="A50021"/>
                </a:solidFill>
                <a:round/>
                <a:headEnd/>
                <a:tailEnd type="triangle" w="med" len="med"/>
              </a:ln>
              <a:effectLst/>
            </p:spPr>
            <p:txBody>
              <a:bodyPr/>
              <a:lstStyle/>
              <a:p>
                <a:endParaRPr lang="de-CH">
                  <a:latin typeface="+mn-lt"/>
                </a:endParaRPr>
              </a:p>
            </p:txBody>
          </p:sp>
        </p:grpSp>
        <p:sp>
          <p:nvSpPr>
            <p:cNvPr id="325646" name="Rectangle 14"/>
            <p:cNvSpPr>
              <a:spLocks noChangeArrowheads="1"/>
            </p:cNvSpPr>
            <p:nvPr/>
          </p:nvSpPr>
          <p:spPr bwMode="auto">
            <a:xfrm>
              <a:off x="2357" y="2971"/>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47" name="Rectangle 15"/>
            <p:cNvSpPr>
              <a:spLocks noChangeArrowheads="1"/>
            </p:cNvSpPr>
            <p:nvPr/>
          </p:nvSpPr>
          <p:spPr bwMode="auto">
            <a:xfrm>
              <a:off x="2683" y="2968"/>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48" name="Line 16"/>
            <p:cNvSpPr>
              <a:spLocks noChangeShapeType="1"/>
            </p:cNvSpPr>
            <p:nvPr/>
          </p:nvSpPr>
          <p:spPr bwMode="auto">
            <a:xfrm>
              <a:off x="2905" y="3240"/>
              <a:ext cx="658" cy="0"/>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0" name="Rectangle 18"/>
            <p:cNvSpPr>
              <a:spLocks noChangeArrowheads="1"/>
            </p:cNvSpPr>
            <p:nvPr/>
          </p:nvSpPr>
          <p:spPr bwMode="auto">
            <a:xfrm>
              <a:off x="3606" y="2990"/>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51" name="Rectangle 19"/>
            <p:cNvSpPr>
              <a:spLocks noChangeArrowheads="1"/>
            </p:cNvSpPr>
            <p:nvPr/>
          </p:nvSpPr>
          <p:spPr bwMode="auto">
            <a:xfrm>
              <a:off x="3932" y="2987"/>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52" name="Line 20"/>
            <p:cNvSpPr>
              <a:spLocks noChangeShapeType="1"/>
            </p:cNvSpPr>
            <p:nvPr/>
          </p:nvSpPr>
          <p:spPr bwMode="auto">
            <a:xfrm>
              <a:off x="4154" y="3259"/>
              <a:ext cx="658" cy="0"/>
            </a:xfrm>
            <a:prstGeom prst="line">
              <a:avLst/>
            </a:prstGeom>
            <a:noFill/>
            <a:ln w="9525">
              <a:solidFill>
                <a:srgbClr val="A50021"/>
              </a:solidFill>
              <a:round/>
              <a:headEnd/>
              <a:tailEnd/>
            </a:ln>
            <a:effectLst/>
          </p:spPr>
          <p:txBody>
            <a:bodyPr/>
            <a:lstStyle/>
            <a:p>
              <a:endParaRPr lang="de-CH">
                <a:latin typeface="+mn-lt"/>
              </a:endParaRPr>
            </a:p>
          </p:txBody>
        </p:sp>
        <p:sp>
          <p:nvSpPr>
            <p:cNvPr id="325653" name="Line 21"/>
            <p:cNvSpPr>
              <a:spLocks noChangeShapeType="1"/>
            </p:cNvSpPr>
            <p:nvPr/>
          </p:nvSpPr>
          <p:spPr bwMode="auto">
            <a:xfrm flipH="1">
              <a:off x="4582" y="3085"/>
              <a:ext cx="310" cy="443"/>
            </a:xfrm>
            <a:prstGeom prst="line">
              <a:avLst/>
            </a:prstGeom>
            <a:noFill/>
            <a:ln w="76200">
              <a:solidFill>
                <a:schemeClr val="tx1"/>
              </a:solidFill>
              <a:prstDash val="sysDot"/>
              <a:round/>
              <a:headEnd/>
              <a:tailEnd/>
            </a:ln>
            <a:effectLst/>
          </p:spPr>
          <p:txBody>
            <a:bodyPr/>
            <a:lstStyle/>
            <a:p>
              <a:endParaRPr lang="de-CH">
                <a:latin typeface="+mn-lt"/>
              </a:endParaRPr>
            </a:p>
          </p:txBody>
        </p:sp>
      </p:grpSp>
      <p:sp>
        <p:nvSpPr>
          <p:cNvPr id="325654" name="Text Box 22"/>
          <p:cNvSpPr txBox="1">
            <a:spLocks noChangeArrowheads="1"/>
          </p:cNvSpPr>
          <p:nvPr/>
        </p:nvSpPr>
        <p:spPr bwMode="auto">
          <a:xfrm>
            <a:off x="1785938"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A</a:t>
            </a:r>
            <a:endParaRPr lang="de-CH" sz="2400">
              <a:solidFill>
                <a:srgbClr val="0000FF"/>
              </a:solidFill>
              <a:latin typeface="+mn-lt"/>
            </a:endParaRPr>
          </a:p>
        </p:txBody>
      </p:sp>
      <p:sp>
        <p:nvSpPr>
          <p:cNvPr id="325655" name="Text Box 23"/>
          <p:cNvSpPr txBox="1">
            <a:spLocks noChangeArrowheads="1"/>
          </p:cNvSpPr>
          <p:nvPr/>
        </p:nvSpPr>
        <p:spPr bwMode="auto">
          <a:xfrm>
            <a:off x="3709988"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B</a:t>
            </a:r>
            <a:endParaRPr lang="de-CH" sz="2400">
              <a:solidFill>
                <a:srgbClr val="0000FF"/>
              </a:solidFill>
              <a:latin typeface="+mn-lt"/>
            </a:endParaRPr>
          </a:p>
        </p:txBody>
      </p:sp>
      <p:sp>
        <p:nvSpPr>
          <p:cNvPr id="325656" name="Text Box 24"/>
          <p:cNvSpPr txBox="1">
            <a:spLocks noChangeArrowheads="1"/>
          </p:cNvSpPr>
          <p:nvPr/>
        </p:nvSpPr>
        <p:spPr bwMode="auto">
          <a:xfrm>
            <a:off x="5734050"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a:t>
            </a:r>
            <a:endParaRPr lang="de-CH" sz="2400">
              <a:solidFill>
                <a:srgbClr val="0000FF"/>
              </a:solidFill>
              <a:latin typeface="+mn-lt"/>
            </a:endParaRPr>
          </a:p>
        </p:txBody>
      </p:sp>
      <p:sp>
        <p:nvSpPr>
          <p:cNvPr id="325657" name="Line 25"/>
          <p:cNvSpPr>
            <a:spLocks noChangeShapeType="1"/>
          </p:cNvSpPr>
          <p:nvPr/>
        </p:nvSpPr>
        <p:spPr bwMode="auto">
          <a:xfrm>
            <a:off x="1966913" y="5226050"/>
            <a:ext cx="1587" cy="731838"/>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8" name="Line 26"/>
          <p:cNvSpPr>
            <a:spLocks noChangeShapeType="1"/>
          </p:cNvSpPr>
          <p:nvPr/>
        </p:nvSpPr>
        <p:spPr bwMode="auto">
          <a:xfrm>
            <a:off x="3921125" y="5192713"/>
            <a:ext cx="1588" cy="731837"/>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9" name="Line 27"/>
          <p:cNvSpPr>
            <a:spLocks noChangeShapeType="1"/>
          </p:cNvSpPr>
          <p:nvPr/>
        </p:nvSpPr>
        <p:spPr bwMode="auto">
          <a:xfrm>
            <a:off x="5932488" y="5207000"/>
            <a:ext cx="1587" cy="731838"/>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62" name="Text Box 30"/>
          <p:cNvSpPr txBox="1">
            <a:spLocks noChangeArrowheads="1"/>
          </p:cNvSpPr>
          <p:nvPr/>
        </p:nvSpPr>
        <p:spPr bwMode="auto">
          <a:xfrm>
            <a:off x="1096963" y="5443538"/>
            <a:ext cx="998537"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CAR</a:t>
            </a:r>
            <a:endParaRPr lang="de-CH" sz="2400">
              <a:solidFill>
                <a:srgbClr val="0000FF"/>
              </a:solidFill>
              <a:latin typeface="+mn-lt"/>
            </a:endParaRPr>
          </a:p>
        </p:txBody>
      </p:sp>
      <p:sp>
        <p:nvSpPr>
          <p:cNvPr id="325664" name="Text Box 32"/>
          <p:cNvSpPr txBox="1">
            <a:spLocks noChangeArrowheads="1"/>
          </p:cNvSpPr>
          <p:nvPr/>
        </p:nvSpPr>
        <p:spPr bwMode="auto">
          <a:xfrm>
            <a:off x="2778125" y="4652963"/>
            <a:ext cx="998538"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CDR</a:t>
            </a:r>
            <a:endParaRPr lang="de-CH" sz="2400">
              <a:solidFill>
                <a:srgbClr val="0000FF"/>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de-CH" noProof="0" dirty="0" smtClean="0"/>
              <a:t>Software-Engineering (2)</a:t>
            </a:r>
            <a:endParaRPr lang="de-CH" noProof="0" dirty="0"/>
          </a:p>
        </p:txBody>
      </p:sp>
      <p:sp>
        <p:nvSpPr>
          <p:cNvPr id="270339" name="Rectangle 3"/>
          <p:cNvSpPr>
            <a:spLocks noGrp="1" noChangeArrowheads="1"/>
          </p:cNvSpPr>
          <p:nvPr>
            <p:ph type="body" idx="1"/>
          </p:nvPr>
        </p:nvSpPr>
        <p:spPr/>
        <p:txBody>
          <a:bodyPr/>
          <a:lstStyle/>
          <a:p>
            <a:r>
              <a:rPr lang="en-US" dirty="0" smtClean="0"/>
              <a:t>Die </a:t>
            </a:r>
            <a:r>
              <a:rPr lang="en-US" dirty="0" err="1" smtClean="0"/>
              <a:t>Prozesse</a:t>
            </a:r>
            <a:r>
              <a:rPr lang="en-US" dirty="0" smtClean="0"/>
              <a:t>, </a:t>
            </a:r>
            <a:r>
              <a:rPr lang="en-US" dirty="0" err="1" smtClean="0"/>
              <a:t>Methoden</a:t>
            </a:r>
            <a:r>
              <a:rPr lang="en-US" dirty="0" smtClean="0"/>
              <a:t>, </a:t>
            </a:r>
            <a:r>
              <a:rPr lang="en-US" dirty="0" err="1" smtClean="0"/>
              <a:t>Techniken</a:t>
            </a:r>
            <a:r>
              <a:rPr lang="en-US" dirty="0" smtClean="0"/>
              <a:t>, </a:t>
            </a:r>
            <a:r>
              <a:rPr lang="en-US" dirty="0" err="1" smtClean="0"/>
              <a:t>Werkzeuge</a:t>
            </a:r>
            <a:r>
              <a:rPr lang="en-US" dirty="0" smtClean="0"/>
              <a:t> und </a:t>
            </a:r>
            <a:r>
              <a:rPr lang="en-US" dirty="0" err="1" smtClean="0"/>
              <a:t>Sprachen</a:t>
            </a:r>
            <a:r>
              <a:rPr lang="en-US" dirty="0" smtClean="0"/>
              <a:t>, um </a:t>
            </a:r>
            <a:r>
              <a:rPr lang="en-US" dirty="0" err="1" smtClean="0"/>
              <a:t>funktionsfähige</a:t>
            </a:r>
            <a:r>
              <a:rPr lang="en-US" dirty="0" smtClean="0"/>
              <a:t> </a:t>
            </a:r>
            <a:r>
              <a:rPr lang="en-US" dirty="0" err="1" smtClean="0">
                <a:solidFill>
                  <a:srgbClr val="A50021"/>
                </a:solidFill>
              </a:rPr>
              <a:t>Qualitäts</a:t>
            </a:r>
            <a:r>
              <a:rPr lang="en-US" dirty="0" err="1" smtClean="0"/>
              <a:t>software</a:t>
            </a:r>
            <a:r>
              <a:rPr lang="en-US" dirty="0" smtClean="0"/>
              <a:t> </a:t>
            </a:r>
            <a:r>
              <a:rPr lang="en-US" dirty="0" err="1" smtClean="0"/>
              <a:t>zu</a:t>
            </a:r>
            <a:r>
              <a:rPr lang="en-US" dirty="0" smtClean="0"/>
              <a:t> </a:t>
            </a:r>
            <a:r>
              <a:rPr lang="en-US" dirty="0" err="1" smtClean="0"/>
              <a:t>entwickeln</a:t>
            </a:r>
            <a:r>
              <a:rPr lang="en-US" dirty="0" smtClean="0"/>
              <a:t>, die</a:t>
            </a:r>
          </a:p>
          <a:p>
            <a:pPr lvl="2"/>
            <a:r>
              <a:rPr lang="en-US" sz="2600" dirty="0" err="1"/>
              <a:t>S</a:t>
            </a:r>
            <a:r>
              <a:rPr lang="en-US" sz="2600" dirty="0" err="1" smtClean="0"/>
              <a:t>ehr</a:t>
            </a:r>
            <a:r>
              <a:rPr lang="en-US" sz="2600" dirty="0" smtClean="0"/>
              <a:t> gross </a:t>
            </a:r>
            <a:r>
              <a:rPr lang="en-US" sz="2600" dirty="0" err="1" smtClean="0"/>
              <a:t>sein</a:t>
            </a:r>
            <a:r>
              <a:rPr lang="en-US" sz="2600" dirty="0" smtClean="0"/>
              <a:t> </a:t>
            </a:r>
            <a:r>
              <a:rPr lang="en-US" sz="2600" dirty="0" err="1" smtClean="0"/>
              <a:t>kann</a:t>
            </a:r>
            <a:endParaRPr lang="en-US" sz="2600" dirty="0"/>
          </a:p>
          <a:p>
            <a:pPr lvl="2"/>
            <a:r>
              <a:rPr lang="en-US" sz="2600" dirty="0" err="1"/>
              <a:t>Ü</a:t>
            </a:r>
            <a:r>
              <a:rPr lang="en-US" sz="2600" dirty="0" err="1" smtClean="0"/>
              <a:t>ber</a:t>
            </a:r>
            <a:r>
              <a:rPr lang="en-US" sz="2600" dirty="0" smtClean="0"/>
              <a:t> </a:t>
            </a:r>
            <a:r>
              <a:rPr lang="en-US" sz="2600" dirty="0" err="1" smtClean="0"/>
              <a:t>einen</a:t>
            </a:r>
            <a:r>
              <a:rPr lang="en-US" sz="2600" dirty="0" smtClean="0"/>
              <a:t> </a:t>
            </a:r>
            <a:r>
              <a:rPr lang="en-US" sz="2600" dirty="0" err="1" smtClean="0"/>
              <a:t>langen</a:t>
            </a:r>
            <a:r>
              <a:rPr lang="en-US" sz="2600" dirty="0" smtClean="0"/>
              <a:t> </a:t>
            </a:r>
            <a:r>
              <a:rPr lang="en-US" sz="2600" dirty="0" err="1" smtClean="0"/>
              <a:t>Zeitraum</a:t>
            </a:r>
            <a:r>
              <a:rPr lang="en-US" sz="2600" dirty="0" smtClean="0"/>
              <a:t> </a:t>
            </a:r>
            <a:r>
              <a:rPr lang="en-US" sz="2600" dirty="0" err="1" smtClean="0"/>
              <a:t>entwickelt</a:t>
            </a:r>
            <a:r>
              <a:rPr lang="en-US" sz="2600" dirty="0" smtClean="0"/>
              <a:t> und </a:t>
            </a:r>
            <a:r>
              <a:rPr lang="en-US" sz="2600" dirty="0" err="1" smtClean="0"/>
              <a:t>benutzt</a:t>
            </a:r>
            <a:r>
              <a:rPr lang="en-US" sz="2600" dirty="0" smtClean="0"/>
              <a:t> </a:t>
            </a:r>
            <a:r>
              <a:rPr lang="en-US" sz="2600" dirty="0" err="1" smtClean="0"/>
              <a:t>wird</a:t>
            </a:r>
            <a:endParaRPr lang="en-US" sz="2600" dirty="0"/>
          </a:p>
          <a:p>
            <a:pPr lvl="2"/>
            <a:r>
              <a:rPr lang="en-US" sz="2600" dirty="0" err="1"/>
              <a:t>V</a:t>
            </a:r>
            <a:r>
              <a:rPr lang="en-US" sz="2600" dirty="0" err="1" smtClean="0"/>
              <a:t>iele</a:t>
            </a:r>
            <a:r>
              <a:rPr lang="en-US" sz="2600" dirty="0" smtClean="0"/>
              <a:t> </a:t>
            </a:r>
            <a:r>
              <a:rPr lang="en-US" sz="2600" dirty="0" err="1" smtClean="0"/>
              <a:t>Entwickler</a:t>
            </a:r>
            <a:r>
              <a:rPr lang="en-US" sz="2600" dirty="0" smtClean="0"/>
              <a:t> </a:t>
            </a:r>
            <a:r>
              <a:rPr lang="en-US" sz="2600" dirty="0" err="1" smtClean="0"/>
              <a:t>involviert</a:t>
            </a:r>
            <a:endParaRPr lang="en-US" sz="2600" dirty="0"/>
          </a:p>
          <a:p>
            <a:pPr lvl="2"/>
            <a:r>
              <a:rPr lang="en-US" sz="2600" dirty="0"/>
              <a:t>O</a:t>
            </a:r>
            <a:r>
              <a:rPr lang="en-US" sz="2600" dirty="0" smtClean="0"/>
              <a:t>ft </a:t>
            </a:r>
            <a:r>
              <a:rPr lang="en-US" sz="2600" dirty="0" err="1" smtClean="0"/>
              <a:t>geändert</a:t>
            </a:r>
            <a:r>
              <a:rPr lang="en-US" sz="2600" dirty="0" smtClean="0"/>
              <a:t> und </a:t>
            </a:r>
            <a:r>
              <a:rPr lang="en-US" sz="2600" dirty="0" err="1" smtClean="0"/>
              <a:t>verbessert</a:t>
            </a:r>
            <a:r>
              <a:rPr lang="en-US" sz="2600" dirty="0" smtClean="0"/>
              <a:t> </a:t>
            </a:r>
            <a:r>
              <a:rPr lang="en-US" sz="2600" dirty="0" err="1" smtClean="0"/>
              <a:t>wird</a:t>
            </a:r>
            <a:endParaRPr lang="en-US" sz="2600" dirty="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de-CH" smtClean="0"/>
              <a:t>Funktionen auf Listen</a:t>
            </a:r>
            <a:endParaRPr lang="de-CH"/>
          </a:p>
        </p:txBody>
      </p:sp>
      <p:sp>
        <p:nvSpPr>
          <p:cNvPr id="324611" name="Rectangle 3"/>
          <p:cNvSpPr>
            <a:spLocks noGrp="1" noChangeArrowheads="1"/>
          </p:cNvSpPr>
          <p:nvPr>
            <p:ph type="body" idx="1"/>
          </p:nvPr>
        </p:nvSpPr>
        <p:spPr>
          <a:xfrm>
            <a:off x="495300" y="1254125"/>
            <a:ext cx="8424863" cy="1681163"/>
          </a:xfrm>
        </p:spPr>
        <p:txBody>
          <a:bodyPr/>
          <a:lstStyle/>
          <a:p>
            <a:r>
              <a:rPr lang="de-CH" dirty="0" smtClean="0">
                <a:solidFill>
                  <a:srgbClr val="0000FF"/>
                </a:solidFill>
              </a:rPr>
              <a:t>(</a:t>
            </a:r>
            <a:r>
              <a:rPr lang="de-CH" b="1" dirty="0" err="1" smtClean="0">
                <a:solidFill>
                  <a:srgbClr val="002060"/>
                </a:solidFill>
              </a:rPr>
              <a:t>define</a:t>
            </a:r>
            <a:r>
              <a:rPr lang="de-CH" dirty="0" smtClean="0">
                <a:solidFill>
                  <a:srgbClr val="0000FF"/>
                </a:solidFill>
              </a:rPr>
              <a:t> double-all (</a:t>
            </a:r>
            <a:r>
              <a:rPr lang="de-CH" dirty="0" err="1" smtClean="0">
                <a:solidFill>
                  <a:srgbClr val="0000FF"/>
                </a:solidFill>
              </a:rPr>
              <a:t>list</a:t>
            </a:r>
            <a:r>
              <a:rPr lang="de-CH" dirty="0" smtClean="0">
                <a:solidFill>
                  <a:srgbClr val="0000FF"/>
                </a:solidFill>
              </a:rPr>
              <a:t>)</a:t>
            </a:r>
          </a:p>
          <a:p>
            <a:r>
              <a:rPr lang="de-CH" dirty="0" smtClean="0">
                <a:solidFill>
                  <a:srgbClr val="0000FF"/>
                </a:solidFill>
              </a:rPr>
              <a:t>		(</a:t>
            </a:r>
            <a:r>
              <a:rPr lang="de-CH" dirty="0" err="1" smtClean="0">
                <a:solidFill>
                  <a:srgbClr val="0000FF"/>
                </a:solidFill>
              </a:rPr>
              <a:t>mapcar</a:t>
            </a:r>
            <a:endParaRPr lang="de-CH" dirty="0" smtClean="0">
              <a:solidFill>
                <a:srgbClr val="0000FF"/>
              </a:solidFill>
            </a:endParaRPr>
          </a:p>
          <a:p>
            <a:r>
              <a:rPr lang="de-CH" dirty="0" smtClean="0">
                <a:solidFill>
                  <a:srgbClr val="0000FF"/>
                </a:solidFill>
              </a:rPr>
              <a:t>			'(</a:t>
            </a:r>
            <a:r>
              <a:rPr lang="de-CH" dirty="0" err="1" smtClean="0">
                <a:solidFill>
                  <a:srgbClr val="0000FF"/>
                </a:solidFill>
              </a:rPr>
              <a:t>lambda</a:t>
            </a:r>
            <a:r>
              <a:rPr lang="de-CH" dirty="0" smtClean="0">
                <a:solidFill>
                  <a:srgbClr val="0000FF"/>
                </a:solidFill>
              </a:rPr>
              <a:t> (x) (* 2 x)) </a:t>
            </a:r>
            <a:r>
              <a:rPr lang="de-CH" dirty="0" err="1" smtClean="0">
                <a:solidFill>
                  <a:srgbClr val="0000FF"/>
                </a:solidFill>
              </a:rPr>
              <a:t>list</a:t>
            </a:r>
            <a:r>
              <a:rPr lang="de-CH" dirty="0" smtClean="0">
                <a:solidFill>
                  <a:srgbClr val="0000FF"/>
                </a:solidFill>
              </a:rPr>
              <a:t>)) </a:t>
            </a:r>
            <a:endParaRPr lang="de-CH" dirty="0">
              <a:solidFill>
                <a:srgbClr val="0000FF"/>
              </a:solidFill>
            </a:endParaRPr>
          </a:p>
        </p:txBody>
      </p:sp>
      <p:sp>
        <p:nvSpPr>
          <p:cNvPr id="324612" name="Text Box 4"/>
          <p:cNvSpPr txBox="1">
            <a:spLocks noChangeArrowheads="1"/>
          </p:cNvSpPr>
          <p:nvPr/>
        </p:nvSpPr>
        <p:spPr bwMode="auto">
          <a:xfrm>
            <a:off x="506413" y="3117850"/>
            <a:ext cx="8412162" cy="2441575"/>
          </a:xfrm>
          <a:prstGeom prst="rect">
            <a:avLst/>
          </a:prstGeom>
          <a:noFill/>
          <a:ln w="9525">
            <a:noFill/>
            <a:miter lim="800000"/>
            <a:headEnd/>
            <a:tailEnd/>
          </a:ln>
          <a:effectLst/>
        </p:spPr>
        <p:txBody>
          <a:bodyPr>
            <a:spAutoFit/>
          </a:bodyPr>
          <a:lstStyle/>
          <a:p>
            <a:r>
              <a:rPr lang="de-CH" sz="2800" dirty="0" smtClean="0">
                <a:solidFill>
                  <a:srgbClr val="0000FF"/>
                </a:solidFill>
                <a:latin typeface="+mn-lt"/>
              </a:rPr>
              <a:t>(</a:t>
            </a:r>
            <a:r>
              <a:rPr lang="de-CH" sz="2800" b="1" dirty="0" err="1" smtClean="0">
                <a:solidFill>
                  <a:srgbClr val="002060"/>
                </a:solidFill>
                <a:latin typeface="+mn-lt"/>
              </a:rPr>
              <a:t>define</a:t>
            </a:r>
            <a:r>
              <a:rPr lang="de-CH" sz="2800" dirty="0" smtClean="0">
                <a:solidFill>
                  <a:srgbClr val="0000FF"/>
                </a:solidFill>
                <a:latin typeface="+mn-lt"/>
              </a:rPr>
              <a:t> </a:t>
            </a:r>
            <a:r>
              <a:rPr lang="de-CH" sz="2800" dirty="0" err="1" smtClean="0">
                <a:solidFill>
                  <a:srgbClr val="0000FF"/>
                </a:solidFill>
                <a:latin typeface="+mn-lt"/>
              </a:rPr>
              <a:t>mapcar</a:t>
            </a:r>
            <a:r>
              <a:rPr lang="de-CH" sz="2800" dirty="0" smtClean="0">
                <a:solidFill>
                  <a:srgbClr val="0000FF"/>
                </a:solidFill>
                <a:latin typeface="+mn-lt"/>
              </a:rPr>
              <a:t> </a:t>
            </a:r>
            <a:r>
              <a:rPr lang="de-CH" sz="2800" dirty="0" smtClean="0">
                <a:solidFill>
                  <a:srgbClr val="0000FF"/>
                </a:solidFill>
              </a:rPr>
              <a:t>(</a:t>
            </a:r>
            <a:r>
              <a:rPr lang="de-CH" sz="2800" dirty="0" err="1" smtClean="0">
                <a:solidFill>
                  <a:srgbClr val="0000FF"/>
                </a:solidFill>
                <a:latin typeface="+mn-lt"/>
              </a:rPr>
              <a:t>function</a:t>
            </a:r>
            <a:r>
              <a:rPr lang="de-CH" sz="2800" dirty="0" smtClean="0">
                <a:solidFill>
                  <a:srgbClr val="0000FF"/>
                </a:solidFill>
                <a:latin typeface="+mn-lt"/>
              </a:rPr>
              <a:t> </a:t>
            </a:r>
            <a:r>
              <a:rPr lang="de-CH" sz="2800" dirty="0" err="1" smtClean="0">
                <a:solidFill>
                  <a:srgbClr val="0000FF"/>
                </a:solidFill>
                <a:latin typeface="+mn-lt"/>
              </a:rPr>
              <a:t>ls</a:t>
            </a:r>
            <a:r>
              <a:rPr lang="de-CH" sz="2800" dirty="0" smtClean="0">
                <a:solidFill>
                  <a:srgbClr val="0000FF"/>
                </a:solidFill>
                <a:latin typeface="+mn-lt"/>
              </a:rPr>
              <a:t>)</a:t>
            </a:r>
            <a:r>
              <a:rPr lang="de-CH" sz="2800" dirty="0" smtClean="0">
                <a:solidFill>
                  <a:srgbClr val="0000FF"/>
                </a:solidFill>
                <a:latin typeface="+mn-lt"/>
              </a:rPr>
              <a:t/>
            </a:r>
            <a:br>
              <a:rPr lang="de-CH" sz="2800" dirty="0" smtClean="0">
                <a:solidFill>
                  <a:srgbClr val="0000FF"/>
                </a:solidFill>
                <a:latin typeface="+mn-lt"/>
              </a:rPr>
            </a:br>
            <a:r>
              <a:rPr lang="de-CH" sz="2800" dirty="0" smtClean="0">
                <a:solidFill>
                  <a:srgbClr val="0000FF"/>
                </a:solidFill>
                <a:latin typeface="+mn-lt"/>
              </a:rPr>
              <a:t>	(</a:t>
            </a:r>
            <a:r>
              <a:rPr lang="de-CH" sz="2800" b="1" dirty="0" err="1" smtClean="0">
                <a:solidFill>
                  <a:srgbClr val="3366CC"/>
                </a:solidFill>
                <a:latin typeface="+mn-lt"/>
              </a:rPr>
              <a:t>if</a:t>
            </a:r>
            <a:r>
              <a:rPr lang="de-CH" sz="2800" dirty="0" smtClean="0">
                <a:solidFill>
                  <a:srgbClr val="0000FF"/>
                </a:solidFill>
                <a:latin typeface="+mn-lt"/>
              </a:rPr>
              <a:t> (null? </a:t>
            </a:r>
            <a:r>
              <a:rPr lang="de-CH" sz="2800" dirty="0" err="1" smtClean="0">
                <a:solidFill>
                  <a:srgbClr val="0000FF"/>
                </a:solidFill>
                <a:latin typeface="+mn-lt"/>
              </a:rPr>
              <a:t>ls</a:t>
            </a:r>
            <a:r>
              <a:rPr lang="de-CH" sz="2800" dirty="0" smtClean="0">
                <a:solidFill>
                  <a:srgbClr val="0000FF"/>
                </a:solidFill>
                <a:latin typeface="+mn-lt"/>
              </a:rPr>
              <a:t>) '() </a:t>
            </a:r>
          </a:p>
          <a:p>
            <a:pPr>
              <a:spcBef>
                <a:spcPct val="50000"/>
              </a:spcBef>
            </a:pPr>
            <a:r>
              <a:rPr lang="de-CH" sz="2800" dirty="0" smtClean="0">
                <a:solidFill>
                  <a:srgbClr val="0000FF"/>
                </a:solidFill>
                <a:latin typeface="+mn-lt"/>
              </a:rPr>
              <a:t>	(</a:t>
            </a:r>
            <a:r>
              <a:rPr lang="de-CH" sz="2800" dirty="0" err="1" smtClean="0">
                <a:solidFill>
                  <a:srgbClr val="0000FF"/>
                </a:solidFill>
                <a:latin typeface="+mn-lt"/>
              </a:rPr>
              <a:t>cons</a:t>
            </a:r>
            <a:r>
              <a:rPr lang="de-CH" sz="2800" dirty="0" smtClean="0">
                <a:solidFill>
                  <a:srgbClr val="0000FF"/>
                </a:solidFill>
                <a:latin typeface="+mn-lt"/>
              </a:rPr>
              <a:t/>
            </a:r>
            <a:br>
              <a:rPr lang="de-CH" sz="2800" dirty="0" smtClean="0">
                <a:solidFill>
                  <a:srgbClr val="0000FF"/>
                </a:solidFill>
                <a:latin typeface="+mn-lt"/>
              </a:rPr>
            </a:br>
            <a:r>
              <a:rPr lang="de-CH" sz="2800" dirty="0" smtClean="0">
                <a:solidFill>
                  <a:srgbClr val="0000FF"/>
                </a:solidFill>
                <a:latin typeface="+mn-lt"/>
              </a:rPr>
              <a:t>		(</a:t>
            </a:r>
            <a:r>
              <a:rPr lang="de-CH" sz="2800" dirty="0" err="1" smtClean="0">
                <a:solidFill>
                  <a:srgbClr val="0000FF"/>
                </a:solidFill>
                <a:latin typeface="+mn-lt"/>
              </a:rPr>
              <a:t>function</a:t>
            </a:r>
            <a:r>
              <a:rPr lang="de-CH" sz="2800" dirty="0" smtClean="0">
                <a:solidFill>
                  <a:srgbClr val="0000FF"/>
                </a:solidFill>
                <a:latin typeface="+mn-lt"/>
              </a:rPr>
              <a:t> (</a:t>
            </a:r>
            <a:r>
              <a:rPr lang="de-CH" sz="2800" dirty="0" err="1" smtClean="0">
                <a:solidFill>
                  <a:srgbClr val="0000FF"/>
                </a:solidFill>
                <a:latin typeface="+mn-lt"/>
              </a:rPr>
              <a:t>car</a:t>
            </a:r>
            <a:r>
              <a:rPr lang="de-CH" sz="2800" dirty="0" smtClean="0">
                <a:solidFill>
                  <a:srgbClr val="0000FF"/>
                </a:solidFill>
                <a:latin typeface="+mn-lt"/>
              </a:rPr>
              <a:t> </a:t>
            </a:r>
            <a:r>
              <a:rPr lang="de-CH" sz="2800" dirty="0" err="1" smtClean="0">
                <a:solidFill>
                  <a:srgbClr val="0000FF"/>
                </a:solidFill>
                <a:latin typeface="+mn-lt"/>
              </a:rPr>
              <a:t>ls</a:t>
            </a:r>
            <a:r>
              <a:rPr lang="de-CH" sz="2800" dirty="0" smtClean="0">
                <a:solidFill>
                  <a:srgbClr val="0000FF"/>
                </a:solidFill>
                <a:latin typeface="+mn-lt"/>
              </a:rPr>
              <a:t>)) </a:t>
            </a:r>
            <a:br>
              <a:rPr lang="de-CH" sz="2800" dirty="0" smtClean="0">
                <a:solidFill>
                  <a:srgbClr val="0000FF"/>
                </a:solidFill>
                <a:latin typeface="+mn-lt"/>
              </a:rPr>
            </a:br>
            <a:r>
              <a:rPr lang="de-CH" sz="2800" dirty="0" smtClean="0">
                <a:solidFill>
                  <a:srgbClr val="0000FF"/>
                </a:solidFill>
                <a:latin typeface="+mn-lt"/>
              </a:rPr>
              <a:t>		(</a:t>
            </a:r>
            <a:r>
              <a:rPr lang="de-CH" sz="2800" dirty="0" err="1" smtClean="0">
                <a:solidFill>
                  <a:srgbClr val="A50021"/>
                </a:solidFill>
                <a:latin typeface="+mn-lt"/>
              </a:rPr>
              <a:t>mapcar</a:t>
            </a:r>
            <a:r>
              <a:rPr lang="de-CH" sz="2800" dirty="0" smtClean="0">
                <a:solidFill>
                  <a:srgbClr val="0000FF"/>
                </a:solidFill>
                <a:latin typeface="+mn-lt"/>
              </a:rPr>
              <a:t> </a:t>
            </a:r>
            <a:r>
              <a:rPr lang="de-CH" sz="2800" dirty="0" err="1" smtClean="0">
                <a:solidFill>
                  <a:srgbClr val="0000FF"/>
                </a:solidFill>
                <a:latin typeface="+mn-lt"/>
              </a:rPr>
              <a:t>function</a:t>
            </a:r>
            <a:r>
              <a:rPr lang="de-CH" sz="2800" dirty="0" smtClean="0">
                <a:solidFill>
                  <a:srgbClr val="0000FF"/>
                </a:solidFill>
                <a:latin typeface="+mn-lt"/>
              </a:rPr>
              <a:t> (</a:t>
            </a:r>
            <a:r>
              <a:rPr lang="de-CH" sz="2800" dirty="0" err="1" smtClean="0">
                <a:solidFill>
                  <a:srgbClr val="0000FF"/>
                </a:solidFill>
                <a:latin typeface="+mn-lt"/>
              </a:rPr>
              <a:t>cdr</a:t>
            </a:r>
            <a:r>
              <a:rPr lang="de-CH" sz="2800" dirty="0" smtClean="0">
                <a:solidFill>
                  <a:srgbClr val="0000FF"/>
                </a:solidFill>
                <a:latin typeface="+mn-lt"/>
              </a:rPr>
              <a:t> </a:t>
            </a:r>
            <a:r>
              <a:rPr lang="de-CH" sz="2800" dirty="0" err="1" smtClean="0">
                <a:solidFill>
                  <a:srgbClr val="0000FF"/>
                </a:solidFill>
                <a:latin typeface="+mn-lt"/>
              </a:rPr>
              <a:t>ls</a:t>
            </a:r>
            <a:r>
              <a:rPr lang="de-CH" sz="2800" dirty="0" smtClean="0">
                <a:solidFill>
                  <a:srgbClr val="0000FF"/>
                </a:solidFill>
                <a:latin typeface="+mn-lt"/>
              </a:rPr>
              <a:t>))) ) ) </a:t>
            </a:r>
            <a:endParaRPr lang="de-CH" sz="2800"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4612"/>
                                        </p:tgtEl>
                                        <p:attrNameLst>
                                          <p:attrName>style.visibility</p:attrName>
                                        </p:attrNameLst>
                                      </p:cBhvr>
                                      <p:to>
                                        <p:strVal val="visible"/>
                                      </p:to>
                                    </p:set>
                                    <p:anim calcmode="lin" valueType="num">
                                      <p:cBhvr>
                                        <p:cTn id="7" dur="1000" fill="hold"/>
                                        <p:tgtEl>
                                          <p:spTgt spid="324612"/>
                                        </p:tgtEl>
                                        <p:attrNameLst>
                                          <p:attrName>ppt_w</p:attrName>
                                        </p:attrNameLst>
                                      </p:cBhvr>
                                      <p:tavLst>
                                        <p:tav tm="0">
                                          <p:val>
                                            <p:strVal val="#ppt_w*0.70"/>
                                          </p:val>
                                        </p:tav>
                                        <p:tav tm="100000">
                                          <p:val>
                                            <p:strVal val="#ppt_w"/>
                                          </p:val>
                                        </p:tav>
                                      </p:tavLst>
                                    </p:anim>
                                    <p:anim calcmode="lin" valueType="num">
                                      <p:cBhvr>
                                        <p:cTn id="8" dur="1000" fill="hold"/>
                                        <p:tgtEl>
                                          <p:spTgt spid="324612"/>
                                        </p:tgtEl>
                                        <p:attrNameLst>
                                          <p:attrName>ppt_h</p:attrName>
                                        </p:attrNameLst>
                                      </p:cBhvr>
                                      <p:tavLst>
                                        <p:tav tm="0">
                                          <p:val>
                                            <p:strVal val="#ppt_h"/>
                                          </p:val>
                                        </p:tav>
                                        <p:tav tm="100000">
                                          <p:val>
                                            <p:strVal val="#ppt_h"/>
                                          </p:val>
                                        </p:tav>
                                      </p:tavLst>
                                    </p:anim>
                                    <p:animEffect transition="in" filter="fade">
                                      <p:cBhvr>
                                        <p:cTn id="9" dur="10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de-CH" smtClean="0"/>
              <a:t>Objekt-orientierte Programmierung</a:t>
            </a:r>
            <a:endParaRPr lang="de-CH"/>
          </a:p>
        </p:txBody>
      </p:sp>
      <p:sp>
        <p:nvSpPr>
          <p:cNvPr id="326659" name="Rectangle 3"/>
          <p:cNvSpPr>
            <a:spLocks noGrp="1" noChangeArrowheads="1"/>
          </p:cNvSpPr>
          <p:nvPr>
            <p:ph type="body" idx="1"/>
          </p:nvPr>
        </p:nvSpPr>
        <p:spPr/>
        <p:txBody>
          <a:bodyPr/>
          <a:lstStyle/>
          <a:p>
            <a:pPr>
              <a:lnSpc>
                <a:spcPct val="90000"/>
              </a:lnSpc>
            </a:pPr>
            <a:r>
              <a:rPr lang="de-CH" dirty="0" err="1" smtClean="0"/>
              <a:t>Simula</a:t>
            </a:r>
            <a:r>
              <a:rPr lang="de-CH" dirty="0" smtClean="0"/>
              <a:t> 67: Algol 60 Erweiterungen für Simulationen, Universität von Oslo, 1967 (nach </a:t>
            </a:r>
            <a:r>
              <a:rPr lang="de-CH" dirty="0" err="1" smtClean="0"/>
              <a:t>Simula</a:t>
            </a:r>
            <a:r>
              <a:rPr lang="de-CH" dirty="0" smtClean="0"/>
              <a:t> 1, 1964).</a:t>
            </a:r>
            <a:br>
              <a:rPr lang="de-CH" dirty="0" smtClean="0"/>
            </a:br>
            <a:r>
              <a:rPr lang="de-CH" dirty="0" smtClean="0">
                <a:solidFill>
                  <a:srgbClr val="990000"/>
                </a:solidFill>
              </a:rPr>
              <a:t>Kristen Nygaard, Ole Johan Dahl</a:t>
            </a:r>
          </a:p>
          <a:p>
            <a:pPr>
              <a:lnSpc>
                <a:spcPct val="90000"/>
              </a:lnSpc>
            </a:pPr>
            <a:endParaRPr lang="de-CH" dirty="0" smtClean="0"/>
          </a:p>
          <a:p>
            <a:pPr>
              <a:lnSpc>
                <a:spcPct val="90000"/>
              </a:lnSpc>
            </a:pPr>
            <a:r>
              <a:rPr lang="de-CH" dirty="0" smtClean="0"/>
              <a:t>Wurde zu einer vollwertigen Programmiersprache</a:t>
            </a:r>
          </a:p>
          <a:p>
            <a:pPr>
              <a:lnSpc>
                <a:spcPct val="90000"/>
              </a:lnSpc>
            </a:pPr>
            <a:endParaRPr lang="de-CH" dirty="0" smtClean="0"/>
          </a:p>
          <a:p>
            <a:pPr>
              <a:lnSpc>
                <a:spcPct val="90000"/>
              </a:lnSpc>
            </a:pPr>
            <a:r>
              <a:rPr lang="de-CH" dirty="0" smtClean="0"/>
              <a:t>Smalltalk (Xerox PARC) fügte Ideen von Lisp und innovative Ideen für </a:t>
            </a:r>
            <a:r>
              <a:rPr lang="de-CH" dirty="0"/>
              <a:t>Benutzerschnittstellen </a:t>
            </a:r>
            <a:r>
              <a:rPr lang="de-CH" dirty="0" smtClean="0"/>
              <a:t>hinzu.</a:t>
            </a:r>
            <a:br>
              <a:rPr lang="de-CH" dirty="0" smtClean="0"/>
            </a:br>
            <a:r>
              <a:rPr lang="de-CH" dirty="0" smtClean="0">
                <a:solidFill>
                  <a:srgbClr val="990000"/>
                </a:solidFill>
              </a:rPr>
              <a:t>Alan Kay, Adele Goldberg, Daniel </a:t>
            </a:r>
            <a:r>
              <a:rPr lang="de-CH" dirty="0" err="1" smtClean="0">
                <a:solidFill>
                  <a:srgbClr val="990000"/>
                </a:solidFill>
              </a:rPr>
              <a:t>Bobrow</a:t>
            </a:r>
            <a:endParaRPr lang="de-CH" dirty="0">
              <a:solidFill>
                <a:srgbClr val="99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de-CH" smtClean="0"/>
              <a:t>“Hybrid”-Sprachen</a:t>
            </a:r>
            <a:endParaRPr lang="de-CH"/>
          </a:p>
        </p:txBody>
      </p:sp>
      <p:sp>
        <p:nvSpPr>
          <p:cNvPr id="330755" name="Rectangle 3"/>
          <p:cNvSpPr>
            <a:spLocks noGrp="1" noChangeArrowheads="1"/>
          </p:cNvSpPr>
          <p:nvPr>
            <p:ph type="body" idx="1"/>
          </p:nvPr>
        </p:nvSpPr>
        <p:spPr/>
        <p:txBody>
          <a:bodyPr/>
          <a:lstStyle/>
          <a:p>
            <a:r>
              <a:rPr lang="de-CH" dirty="0" err="1" smtClean="0"/>
              <a:t>Objective</a:t>
            </a:r>
            <a:r>
              <a:rPr lang="de-CH" dirty="0" smtClean="0"/>
              <a:t>-C, ca. 1984: Smalltalk-Layer auf C</a:t>
            </a:r>
          </a:p>
          <a:p>
            <a:endParaRPr lang="de-CH" dirty="0" smtClean="0"/>
          </a:p>
          <a:p>
            <a:r>
              <a:rPr lang="de-CH" dirty="0" smtClean="0"/>
              <a:t>C++, ca. 1985: “C mit Klassen”</a:t>
            </a:r>
          </a:p>
          <a:p>
            <a:endParaRPr lang="de-CH" dirty="0" smtClean="0"/>
          </a:p>
          <a:p>
            <a:r>
              <a:rPr lang="de-CH" dirty="0" smtClean="0"/>
              <a:t>Machten O-O akzeptabel für die Mainstream-Industrie</a:t>
            </a:r>
          </a:p>
          <a:p>
            <a:endParaRPr lang="de-CH" dirty="0" smtClean="0"/>
          </a:p>
          <a:p>
            <a:r>
              <a:rPr lang="de-CH" dirty="0" smtClean="0"/>
              <a:t>Schlüsselmoment: erste OOPSLA (</a:t>
            </a:r>
            <a:r>
              <a:rPr lang="en-US" dirty="0"/>
              <a:t>Conference on Object-Oriented Programming Systems, Languages, and </a:t>
            </a:r>
            <a:r>
              <a:rPr lang="en-US" dirty="0" smtClean="0"/>
              <a:t>Applications)</a:t>
            </a:r>
            <a:r>
              <a:rPr lang="de-CH" dirty="0" smtClean="0"/>
              <a:t>, 1986</a:t>
            </a:r>
            <a:endParaRPr lang="de-CH"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de-CH" smtClean="0"/>
              <a:t>Java und C#</a:t>
            </a:r>
            <a:endParaRPr lang="de-CH"/>
          </a:p>
        </p:txBody>
      </p:sp>
      <p:sp>
        <p:nvSpPr>
          <p:cNvPr id="331779" name="Rectangle 3"/>
          <p:cNvSpPr>
            <a:spLocks noGrp="1" noChangeArrowheads="1"/>
          </p:cNvSpPr>
          <p:nvPr>
            <p:ph type="body" idx="1"/>
          </p:nvPr>
        </p:nvSpPr>
        <p:spPr/>
        <p:txBody>
          <a:bodyPr/>
          <a:lstStyle/>
          <a:p>
            <a:r>
              <a:rPr lang="de-CH" dirty="0" smtClean="0"/>
              <a:t>Grundidee: C++ mit genügend Restriktionen, um Typ-Sicherheit und Speicherbereinigung zu ermöglichen </a:t>
            </a:r>
          </a:p>
          <a:p>
            <a:endParaRPr lang="de-CH" dirty="0" smtClean="0"/>
          </a:p>
          <a:p>
            <a:r>
              <a:rPr lang="de-CH" dirty="0" smtClean="0"/>
              <a:t>Java wurde zuerst als Programmiersprache für „Applets“ im Zusammenhang mit der Explosion des Internets vermarktet, </a:t>
            </a:r>
            <a:r>
              <a:rPr lang="de-CH" dirty="0" smtClean="0"/>
              <a:t>1995</a:t>
            </a:r>
          </a:p>
          <a:p>
            <a:endParaRPr lang="de-CH" dirty="0"/>
          </a:p>
          <a:p>
            <a:r>
              <a:rPr lang="de-CH" dirty="0" smtClean="0"/>
              <a:t>C# wurde als anfangs nahezu identische Alternative für Java von Microsoft entworfen, 2001</a:t>
            </a:r>
            <a:endParaRPr lang="de-CH"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de-CH" smtClean="0"/>
              <a:t>Eiffel</a:t>
            </a:r>
            <a:endParaRPr lang="de-CH"/>
          </a:p>
        </p:txBody>
      </p:sp>
      <p:sp>
        <p:nvSpPr>
          <p:cNvPr id="332803" name="Rectangle 3"/>
          <p:cNvSpPr>
            <a:spLocks noGrp="1" noChangeArrowheads="1"/>
          </p:cNvSpPr>
          <p:nvPr>
            <p:ph type="body" idx="1"/>
          </p:nvPr>
        </p:nvSpPr>
        <p:spPr/>
        <p:txBody>
          <a:bodyPr/>
          <a:lstStyle/>
          <a:p>
            <a:r>
              <a:rPr lang="de-CH" dirty="0" smtClean="0"/>
              <a:t>Erste Version geht in die Mitte der 80er-Jahre zurück, </a:t>
            </a:r>
            <a:r>
              <a:rPr lang="de-CH" dirty="0"/>
              <a:t>e</a:t>
            </a:r>
            <a:r>
              <a:rPr lang="de-CH" dirty="0" smtClean="0"/>
              <a:t>rste Vorstellung an der OOPSLA 86</a:t>
            </a:r>
          </a:p>
          <a:p>
            <a:endParaRPr lang="de-CH" dirty="0" smtClean="0"/>
          </a:p>
          <a:p>
            <a:r>
              <a:rPr lang="de-CH" dirty="0" smtClean="0"/>
              <a:t>Legt Wert auf Prinzipien des Software-Engineerings: Geheimnisprinzip, Design </a:t>
            </a:r>
            <a:r>
              <a:rPr lang="de-CH" dirty="0" err="1" smtClean="0"/>
              <a:t>by</a:t>
            </a:r>
            <a:r>
              <a:rPr lang="de-CH" dirty="0" smtClean="0"/>
              <a:t> </a:t>
            </a:r>
            <a:r>
              <a:rPr lang="de-CH" dirty="0" err="1" smtClean="0"/>
              <a:t>Contract</a:t>
            </a:r>
            <a:r>
              <a:rPr lang="de-CH" dirty="0" smtClean="0"/>
              <a:t>, statische Typisierung (durch </a:t>
            </a:r>
            <a:r>
              <a:rPr lang="de-CH" dirty="0" err="1" smtClean="0"/>
              <a:t>Generizität</a:t>
            </a:r>
            <a:r>
              <a:rPr lang="de-CH" dirty="0" smtClean="0"/>
              <a:t>), </a:t>
            </a:r>
            <a:r>
              <a:rPr lang="de-CH" dirty="0" smtClean="0"/>
              <a:t>vollständige Anwendung von </a:t>
            </a:r>
            <a:r>
              <a:rPr lang="de-CH" dirty="0" smtClean="0"/>
              <a:t>O-O-Prinzipien</a:t>
            </a:r>
            <a:endParaRPr lang="de-CH"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Andere Vorlesungen von unserem Lehrstuhl</a:t>
            </a:r>
            <a:endParaRPr lang="de-CH"/>
          </a:p>
        </p:txBody>
      </p:sp>
      <p:sp>
        <p:nvSpPr>
          <p:cNvPr id="3" name="Content Placeholder 2"/>
          <p:cNvSpPr>
            <a:spLocks noGrp="1"/>
          </p:cNvSpPr>
          <p:nvPr>
            <p:ph idx="1"/>
          </p:nvPr>
        </p:nvSpPr>
        <p:spPr>
          <a:xfrm>
            <a:off x="177987" y="866238"/>
            <a:ext cx="8811635" cy="5644924"/>
          </a:xfrm>
        </p:spPr>
        <p:txBody>
          <a:bodyPr/>
          <a:lstStyle/>
          <a:p>
            <a:r>
              <a:rPr lang="de-CH" dirty="0" smtClean="0"/>
              <a:t>Bachelor/Master</a:t>
            </a:r>
            <a:r>
              <a:rPr lang="de-CH" dirty="0" smtClean="0"/>
              <a:t>:</a:t>
            </a:r>
          </a:p>
          <a:p>
            <a:pPr marL="273050" indent="-273050"/>
            <a:r>
              <a:rPr lang="de-CH" dirty="0"/>
              <a:t>	</a:t>
            </a:r>
            <a:r>
              <a:rPr lang="de-CH" dirty="0" smtClean="0"/>
              <a:t>Distributed </a:t>
            </a:r>
            <a:r>
              <a:rPr lang="de-CH" dirty="0" err="1" smtClean="0"/>
              <a:t>and</a:t>
            </a:r>
            <a:r>
              <a:rPr lang="de-CH" dirty="0" smtClean="0"/>
              <a:t> </a:t>
            </a:r>
            <a:r>
              <a:rPr lang="de-CH" dirty="0" err="1" smtClean="0"/>
              <a:t>Outsourced</a:t>
            </a:r>
            <a:r>
              <a:rPr lang="de-CH" dirty="0" smtClean="0"/>
              <a:t> Software Engineering (DOSE)</a:t>
            </a:r>
          </a:p>
          <a:p>
            <a:pPr marL="273050" indent="-273050"/>
            <a:r>
              <a:rPr lang="de-CH" dirty="0" smtClean="0"/>
              <a:t>	</a:t>
            </a:r>
            <a:r>
              <a:rPr lang="de-CH" dirty="0" err="1" smtClean="0"/>
              <a:t>Concepts</a:t>
            </a:r>
            <a:r>
              <a:rPr lang="de-CH" dirty="0" smtClean="0"/>
              <a:t> </a:t>
            </a:r>
            <a:r>
              <a:rPr lang="de-CH" dirty="0" err="1" smtClean="0"/>
              <a:t>of</a:t>
            </a:r>
            <a:r>
              <a:rPr lang="de-CH" dirty="0" smtClean="0"/>
              <a:t> </a:t>
            </a:r>
            <a:r>
              <a:rPr lang="de-CH" dirty="0" err="1" smtClean="0"/>
              <a:t>Concurrent</a:t>
            </a:r>
            <a:r>
              <a:rPr lang="de-CH" dirty="0" smtClean="0"/>
              <a:t> </a:t>
            </a:r>
            <a:r>
              <a:rPr lang="de-CH" dirty="0" err="1" smtClean="0"/>
              <a:t>Computation</a:t>
            </a:r>
            <a:endParaRPr lang="de-CH" dirty="0" smtClean="0"/>
          </a:p>
          <a:p>
            <a:pPr marL="273050" indent="-273050"/>
            <a:r>
              <a:rPr lang="de-CH" dirty="0" smtClean="0"/>
              <a:t>	Software </a:t>
            </a:r>
            <a:r>
              <a:rPr lang="de-CH" dirty="0" err="1" smtClean="0"/>
              <a:t>Verification</a:t>
            </a:r>
            <a:endParaRPr lang="de-CH" dirty="0" smtClean="0"/>
          </a:p>
          <a:p>
            <a:pPr marL="273050" indent="-273050"/>
            <a:r>
              <a:rPr lang="de-CH" dirty="0" smtClean="0"/>
              <a:t>	Software </a:t>
            </a:r>
            <a:r>
              <a:rPr lang="de-CH" dirty="0" err="1" smtClean="0"/>
              <a:t>engineering</a:t>
            </a:r>
            <a:r>
              <a:rPr lang="de-CH" dirty="0" smtClean="0"/>
              <a:t> </a:t>
            </a:r>
            <a:r>
              <a:rPr lang="de-CH" dirty="0" err="1" smtClean="0"/>
              <a:t>for</a:t>
            </a:r>
            <a:r>
              <a:rPr lang="de-CH" dirty="0" smtClean="0"/>
              <a:t> </a:t>
            </a:r>
            <a:r>
              <a:rPr lang="de-CH" dirty="0" err="1" smtClean="0"/>
              <a:t>robotics</a:t>
            </a:r>
            <a:endParaRPr lang="de-CH" dirty="0" smtClean="0"/>
          </a:p>
          <a:p>
            <a:pPr marL="273050" indent="-273050"/>
            <a:r>
              <a:rPr lang="de-CH" dirty="0"/>
              <a:t>	</a:t>
            </a:r>
            <a:r>
              <a:rPr lang="de-CH" dirty="0" smtClean="0"/>
              <a:t>EiffelStudio open-</a:t>
            </a:r>
            <a:r>
              <a:rPr lang="de-CH" dirty="0" err="1" smtClean="0"/>
              <a:t>source</a:t>
            </a:r>
            <a:r>
              <a:rPr lang="de-CH" dirty="0" smtClean="0"/>
              <a:t> lab</a:t>
            </a:r>
          </a:p>
          <a:p>
            <a:pPr marL="273050" indent="-273050"/>
            <a:r>
              <a:rPr lang="de-CH" dirty="0" smtClean="0"/>
              <a:t>	+ Gelegentliche Gast-Vorlesungen</a:t>
            </a:r>
          </a:p>
          <a:p>
            <a:pPr marL="273050" indent="-273050"/>
            <a:endParaRPr lang="de-CH" dirty="0"/>
          </a:p>
          <a:p>
            <a:pPr marL="273050" indent="-273050"/>
            <a:r>
              <a:rPr lang="de-CH" dirty="0" smtClean="0"/>
              <a:t>Bachelor-Arbeit, </a:t>
            </a:r>
            <a:r>
              <a:rPr lang="de-CH" dirty="0" smtClean="0"/>
              <a:t>Master-Arbeit</a:t>
            </a:r>
            <a:endParaRPr lang="de-CH" dirty="0" smtClean="0"/>
          </a:p>
        </p:txBody>
      </p:sp>
    </p:spTree>
    <p:extLst>
      <p:ext uri="{BB962C8B-B14F-4D97-AF65-F5344CB8AC3E}">
        <p14:creationId xmlns:p14="http://schemas.microsoft.com/office/powerpoint/2010/main" val="2471839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NORMAL">
  <a:themeElements>
    <a:clrScheme name="MEYER">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CC9900"/>
      </a:folHlink>
    </a:clrScheme>
    <a:fontScheme name="BASIC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a:spPr>
      <a:bodyPr lIns="0" rIns="0"/>
      <a:lstStyle>
        <a:defPPr algn="ctr" rtl="0" fontAlgn="base">
          <a:lnSpc>
            <a:spcPct val="80000"/>
          </a:lnSpc>
          <a:spcBef>
            <a:spcPct val="50000"/>
          </a:spcBef>
          <a:spcAft>
            <a:spcPct val="0"/>
          </a:spcAft>
          <a:defRPr sz="2400" kern="1200">
            <a:solidFill>
              <a:srgbClr val="333399"/>
            </a:solidFill>
            <a:latin typeface="Comic Sans MS" pitchFamily="66" charset="0"/>
            <a:ea typeface="+mn-ea"/>
            <a:cs typeface="+mn-cs"/>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ASIC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NIMAL">
  <a:themeElements>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NIMAL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NIMAL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NIMAL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NIMAL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NIMAL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NIMAL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NIMAL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NIMAL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NIMAL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NIMAL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NIMAL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NIMAL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NIMAL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3588</Words>
  <Application>Microsoft Office PowerPoint</Application>
  <PresentationFormat>On-screen Show (4:3)</PresentationFormat>
  <Paragraphs>933</Paragraphs>
  <Slides>95</Slides>
  <Notes>93</Notes>
  <HiddenSlides>8</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95</vt:i4>
      </vt:variant>
    </vt:vector>
  </HeadingPairs>
  <TitlesOfParts>
    <vt:vector size="109" baseType="lpstr">
      <vt:lpstr>Arial</vt:lpstr>
      <vt:lpstr>Arial Black</vt:lpstr>
      <vt:lpstr>Arial Rounded MT Bold</vt:lpstr>
      <vt:lpstr>Calibri</vt:lpstr>
      <vt:lpstr>Comic Sans MS</vt:lpstr>
      <vt:lpstr>ETH Light</vt:lpstr>
      <vt:lpstr>Symbol</vt:lpstr>
      <vt:lpstr>Tahoma</vt:lpstr>
      <vt:lpstr>Times New Roman</vt:lpstr>
      <vt:lpstr>Verdana</vt:lpstr>
      <vt:lpstr>Wingdings</vt:lpstr>
      <vt:lpstr>NORMAL</vt:lpstr>
      <vt:lpstr>MINIMAL</vt:lpstr>
      <vt:lpstr>TITLE</vt:lpstr>
      <vt:lpstr>Einführung in die Programmierung  Prof. Dr. Bertrand Meyer</vt:lpstr>
      <vt:lpstr>Moore’s “Gesetz”</vt:lpstr>
      <vt:lpstr>The end of Moore‘s Law as we knew it</vt:lpstr>
      <vt:lpstr>Betriebssysteme: Grösse des Quellcodes</vt:lpstr>
      <vt:lpstr>Software-Engineering (1)</vt:lpstr>
      <vt:lpstr>Software-Aufgaben</vt:lpstr>
      <vt:lpstr>Das Wasserfall-Modell</vt:lpstr>
      <vt:lpstr>Agile/schlanke Methoden und „extreme programming“</vt:lpstr>
      <vt:lpstr>Software-Engineering (2)</vt:lpstr>
      <vt:lpstr>Das Grundproblem</vt:lpstr>
      <vt:lpstr>Software-Engineering</vt:lpstr>
      <vt:lpstr>Keine Qualität</vt:lpstr>
      <vt:lpstr>Associated Press, 21. Oktober 2000</vt:lpstr>
      <vt:lpstr>1998 Mars Orbiter Vehicle</vt:lpstr>
      <vt:lpstr>Ariane-5 Jungfernflug, 1996</vt:lpstr>
      <vt:lpstr>Sicherheitsbeispiel: Der Puffer-Überlauf</vt:lpstr>
      <vt:lpstr>Die Eingabe erhalten</vt:lpstr>
      <vt:lpstr>Eine Eigenheit von C</vt:lpstr>
      <vt:lpstr>Die Eingabe erhalten</vt:lpstr>
      <vt:lpstr>Ein überlaufender Puffer!</vt:lpstr>
      <vt:lpstr>Die Eingabe erhalten</vt:lpstr>
      <vt:lpstr>NIST Report zu “Testen” (Mai 2002)</vt:lpstr>
      <vt:lpstr>Externe vs. interne Softwarequalität</vt:lpstr>
      <vt:lpstr>Einige interne Faktoren</vt:lpstr>
      <vt:lpstr>Softwarequalität: Produkt vs. Prozess</vt:lpstr>
      <vt:lpstr>Einige externe Faktoren</vt:lpstr>
      <vt:lpstr>Verlässlichkeit</vt:lpstr>
      <vt:lpstr>Anforderungsanalyse</vt:lpstr>
      <vt:lpstr>Aussage zu Anforderungen: Brooks</vt:lpstr>
      <vt:lpstr>Ziele einer Anforderungs-Analyse</vt:lpstr>
      <vt:lpstr>Produkte von Anforderungen</vt:lpstr>
      <vt:lpstr>15 Qualitätsziele für Anforderungen</vt:lpstr>
      <vt:lpstr>Schwierigkeiten von Anforderungen</vt:lpstr>
      <vt:lpstr>Schlechte Anforderungen</vt:lpstr>
      <vt:lpstr>Schlechte Anforderungen</vt:lpstr>
      <vt:lpstr>Schlechte Anforderungen</vt:lpstr>
      <vt:lpstr>Schlechte Anforderungen</vt:lpstr>
      <vt:lpstr>Schlechte Anforderungen</vt:lpstr>
      <vt:lpstr>Verifizierbare Anforderungen</vt:lpstr>
      <vt:lpstr>PowerPoint Presentation</vt:lpstr>
      <vt:lpstr>IEEE 830-1998</vt:lpstr>
      <vt:lpstr>IEEE Standard</vt:lpstr>
      <vt:lpstr>PowerPoint Presentation</vt:lpstr>
      <vt:lpstr>PowerPoint Presentation</vt:lpstr>
      <vt:lpstr>Ein paar Rezepte für gute Anforderungen</vt:lpstr>
      <vt:lpstr>Validierung &amp; Verifikation</vt:lpstr>
      <vt:lpstr>Modelle des Lebenszyklus’ von Software</vt:lpstr>
      <vt:lpstr>Das Wasserfall-Modell</vt:lpstr>
      <vt:lpstr>V-Form</vt:lpstr>
      <vt:lpstr>Argumente für den Wasserfall</vt:lpstr>
      <vt:lpstr>Verschmelzen von mittleren Aktivitäten</vt:lpstr>
      <vt:lpstr>Probleme mit dem Wasserfall</vt:lpstr>
      <vt:lpstr>Qualitätskontrolle?</vt:lpstr>
      <vt:lpstr>Lebenszyklus: “Impedance mismaches”</vt:lpstr>
      <vt:lpstr>Lebenszyklus: “Impendance mismatches”</vt:lpstr>
      <vt:lpstr>Das Spiralenmodell (Boehm)</vt:lpstr>
      <vt:lpstr>Das Spiralenmodell</vt:lpstr>
      <vt:lpstr>Nahtlose, schrittweise Entwicklung</vt:lpstr>
      <vt:lpstr>Nahtlose Entwicklung</vt:lpstr>
      <vt:lpstr>Generalisierung</vt:lpstr>
      <vt:lpstr>Antoine de Saint-Exupéry</vt:lpstr>
      <vt:lpstr>Umkehrbarkeit</vt:lpstr>
      <vt:lpstr>Das Cluster-Modell</vt:lpstr>
      <vt:lpstr>Das Cluster-Modell</vt:lpstr>
      <vt:lpstr>Nahtlose Entwicklung am Beispiel von Eiffel</vt:lpstr>
      <vt:lpstr>Agile/schlanke Methoden und „extreme programming“</vt:lpstr>
      <vt:lpstr>Open-source Prozesse</vt:lpstr>
      <vt:lpstr>Validierung und Verifikation</vt:lpstr>
      <vt:lpstr>Werkzeuge des Software-Engineering</vt:lpstr>
      <vt:lpstr>Konfigurationsmanagement</vt:lpstr>
      <vt:lpstr>Build-Management</vt:lpstr>
      <vt:lpstr>Versionsmanagement</vt:lpstr>
      <vt:lpstr>Konfigurationsmanagement</vt:lpstr>
      <vt:lpstr>Formale Methoden</vt:lpstr>
      <vt:lpstr>Metrik</vt:lpstr>
      <vt:lpstr>Kostenmodelle</vt:lpstr>
      <vt:lpstr>Modelle der Software-Verlässlichkeit</vt:lpstr>
      <vt:lpstr>Projektmanagement</vt:lpstr>
      <vt:lpstr>Software-Engineering</vt:lpstr>
      <vt:lpstr>Programmiersprachen</vt:lpstr>
      <vt:lpstr>Ein bisschen Geschichte</vt:lpstr>
      <vt:lpstr>Einige Zeilen FORTRAN</vt:lpstr>
      <vt:lpstr>Algol</vt:lpstr>
      <vt:lpstr>Algol W und Pascal</vt:lpstr>
      <vt:lpstr>C</vt:lpstr>
      <vt:lpstr>Lisp und funktionale Sprachen</vt:lpstr>
      <vt:lpstr>LISP “lists”</vt:lpstr>
      <vt:lpstr>LISP Funktionsanwendung und Definition</vt:lpstr>
      <vt:lpstr>Grundfunktionen</vt:lpstr>
      <vt:lpstr>Funktionen auf Listen</vt:lpstr>
      <vt:lpstr>Objekt-orientierte Programmierung</vt:lpstr>
      <vt:lpstr>“Hybrid”-Sprachen</vt:lpstr>
      <vt:lpstr>Java und C#</vt:lpstr>
      <vt:lpstr>Eiffel</vt:lpstr>
      <vt:lpstr>Andere Vorlesungen von unserem Lehrstuhl</vt:lpstr>
    </vt:vector>
  </TitlesOfParts>
  <Company>ETH Zürich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Covariance</dc:title>
  <dc:creator>Prof. Dr. Bertrand Meyer</dc:creator>
  <cp:lastModifiedBy>Mischael Schill</cp:lastModifiedBy>
  <cp:revision>1913</cp:revision>
  <cp:lastPrinted>2011-12-19T09:06:14Z</cp:lastPrinted>
  <dcterms:created xsi:type="dcterms:W3CDTF">2011-12-08T16:25:10Z</dcterms:created>
  <dcterms:modified xsi:type="dcterms:W3CDTF">2014-12-15T15:57:08Z</dcterms:modified>
</cp:coreProperties>
</file>