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09" r:id="rId3"/>
    <p:sldId id="316" r:id="rId4"/>
    <p:sldId id="310" r:id="rId5"/>
    <p:sldId id="311" r:id="rId6"/>
    <p:sldId id="312" r:id="rId7"/>
    <p:sldId id="313" r:id="rId8"/>
    <p:sldId id="314" r:id="rId9"/>
    <p:sldId id="315" r:id="rId10"/>
    <p:sldId id="317" r:id="rId11"/>
    <p:sldId id="324" r:id="rId12"/>
    <p:sldId id="318" r:id="rId13"/>
    <p:sldId id="325" r:id="rId14"/>
    <p:sldId id="319" r:id="rId15"/>
    <p:sldId id="323" r:id="rId16"/>
    <p:sldId id="322" r:id="rId17"/>
    <p:sldId id="320" r:id="rId18"/>
    <p:sldId id="32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926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93" autoAdjust="0"/>
  </p:normalViewPr>
  <p:slideViewPr>
    <p:cSldViewPr>
      <p:cViewPr varScale="1">
        <p:scale>
          <a:sx n="62" d="100"/>
          <a:sy n="62" d="100"/>
        </p:scale>
        <p:origin x="-15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1CA43-CAF1-4E19-AE23-D54EC343DFFC}" type="datetimeFigureOut">
              <a:rPr lang="de-CH" smtClean="0"/>
              <a:pPr/>
              <a:t>10.10.2012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D156A-4220-4D4D-8D3C-909A897AA4D5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="" xmlns:p14="http://schemas.microsoft.com/office/powerpoint/2010/main" val="3403375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Per class hierarchy</a:t>
            </a:r>
            <a:r>
              <a:rPr lang="de-CH" baseline="0" dirty="0" smtClean="0"/>
              <a:t> means, that non-conforming inheritance breaks onces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D156A-4220-4D4D-8D3C-909A897AA4D5}" type="slidenum">
              <a:rPr lang="de-CH" smtClean="0"/>
              <a:pPr/>
              <a:t>6</a:t>
            </a:fld>
            <a:endParaRPr lang="de-CH"/>
          </a:p>
        </p:txBody>
      </p:sp>
    </p:spTree>
    <p:extLst>
      <p:ext uri="{BB962C8B-B14F-4D97-AF65-F5344CB8AC3E}">
        <p14:creationId xmlns="" xmlns:p14="http://schemas.microsoft.com/office/powerpoint/2010/main" val="1693245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Is it guaranteed that there will be only one instance of X?</a:t>
            </a:r>
          </a:p>
          <a:p>
            <a:r>
              <a:rPr lang="de-CH" dirty="0" smtClean="0"/>
              <a:t>Show demo: test_sharing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D156A-4220-4D4D-8D3C-909A897AA4D5}" type="slidenum">
              <a:rPr lang="de-CH" smtClean="0"/>
              <a:pPr/>
              <a:t>9</a:t>
            </a:fld>
            <a:endParaRPr lang="de-CH"/>
          </a:p>
        </p:txBody>
      </p:sp>
    </p:spTree>
    <p:extLst>
      <p:ext uri="{BB962C8B-B14F-4D97-AF65-F5344CB8AC3E}">
        <p14:creationId xmlns="" xmlns:p14="http://schemas.microsoft.com/office/powerpoint/2010/main" val="2498629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Don’t reveal results for «once», show demo</a:t>
            </a:r>
          </a:p>
          <a:p>
            <a:r>
              <a:rPr lang="de-CH" dirty="0" smtClean="0"/>
              <a:t>Results for do: 6, 14,</a:t>
            </a:r>
            <a:r>
              <a:rPr lang="de-CH" baseline="0" dirty="0" smtClean="0"/>
              <a:t> precondition violation</a:t>
            </a:r>
          </a:p>
          <a:p>
            <a:r>
              <a:rPr lang="de-CH" baseline="0" dirty="0" smtClean="0"/>
              <a:t>Results for once: 6, 6 (should be postcondition violation – bug in EiffelStudio), precondition violation</a:t>
            </a:r>
            <a:endParaRPr lang="de-CH" dirty="0" smtClean="0"/>
          </a:p>
          <a:p>
            <a:r>
              <a:rPr lang="de-CH" dirty="0" smtClean="0"/>
              <a:t>Show</a:t>
            </a:r>
            <a:r>
              <a:rPr lang="de-CH" baseline="0" dirty="0" smtClean="0"/>
              <a:t> demo: test_double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D156A-4220-4D4D-8D3C-909A897AA4D5}" type="slidenum">
              <a:rPr lang="de-CH" smtClean="0"/>
              <a:pPr/>
              <a:t>10</a:t>
            </a:fld>
            <a:endParaRPr lang="de-CH"/>
          </a:p>
        </p:txBody>
      </p:sp>
    </p:spTree>
    <p:extLst>
      <p:ext uri="{BB962C8B-B14F-4D97-AF65-F5344CB8AC3E}">
        <p14:creationId xmlns="" xmlns:p14="http://schemas.microsoft.com/office/powerpoint/2010/main" val="2349175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Don’t reveal results for «once», show demo</a:t>
            </a:r>
          </a:p>
          <a:p>
            <a:r>
              <a:rPr lang="de-CH" dirty="0" smtClean="0"/>
              <a:t>Results</a:t>
            </a:r>
            <a:r>
              <a:rPr lang="de-CH" baseline="0" dirty="0" smtClean="0"/>
              <a:t> for do: 9, 21, 219 (x*3)</a:t>
            </a:r>
          </a:p>
          <a:p>
            <a:r>
              <a:rPr lang="de-CH" baseline="0" dirty="0" smtClean="0"/>
              <a:t>Results for once: 6, 6, 6</a:t>
            </a:r>
          </a:p>
          <a:p>
            <a:r>
              <a:rPr lang="de-CH" dirty="0" smtClean="0"/>
              <a:t>Show demo: test_recursive</a:t>
            </a:r>
          </a:p>
          <a:p>
            <a:endParaRPr lang="de-C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D156A-4220-4D4D-8D3C-909A897AA4D5}" type="slidenum">
              <a:rPr lang="de-CH" smtClean="0"/>
              <a:pPr/>
              <a:t>12</a:t>
            </a:fld>
            <a:endParaRPr lang="de-CH"/>
          </a:p>
        </p:txBody>
      </p:sp>
    </p:spTree>
    <p:extLst>
      <p:ext uri="{BB962C8B-B14F-4D97-AF65-F5344CB8AC3E}">
        <p14:creationId xmlns="" xmlns:p14="http://schemas.microsoft.com/office/powerpoint/2010/main" val="580228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Problem</a:t>
            </a:r>
            <a:r>
              <a:rPr lang="de-CH" baseline="0" dirty="0" smtClean="0"/>
              <a:t> 1: If object get’s collected by garbage collector (GC), pointer is invalid.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baseline="0" dirty="0" smtClean="0"/>
              <a:t>Problem 2: Even if array is not collected (see demo), the GC may move the object and make pointer invalid, since Eiffel runtime is using a moving GC.</a:t>
            </a:r>
            <a:endParaRPr lang="de-CH" dirty="0" smtClean="0"/>
          </a:p>
          <a:p>
            <a:r>
              <a:rPr lang="de-CH" dirty="0" smtClean="0"/>
              <a:t>Show demo: test_gc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D156A-4220-4D4D-8D3C-909A897AA4D5}" type="slidenum">
              <a:rPr lang="de-CH" smtClean="0"/>
              <a:pPr/>
              <a:t>14</a:t>
            </a:fld>
            <a:endParaRPr lang="de-CH"/>
          </a:p>
        </p:txBody>
      </p:sp>
    </p:spTree>
    <p:extLst>
      <p:ext uri="{BB962C8B-B14F-4D97-AF65-F5344CB8AC3E}">
        <p14:creationId xmlns="" xmlns:p14="http://schemas.microsoft.com/office/powerpoint/2010/main" val="3823464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Helper</a:t>
            </a:r>
            <a:r>
              <a:rPr lang="de-CH" baseline="0" dirty="0" smtClean="0"/>
              <a:t> class should export to NONE, so that clients don’t have to do it later on</a:t>
            </a:r>
          </a:p>
          <a:p>
            <a:r>
              <a:rPr lang="de-CH" baseline="0" dirty="0" smtClean="0"/>
              <a:t>Non-conforming inheritance can be used</a:t>
            </a:r>
          </a:p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D156A-4220-4D4D-8D3C-909A897AA4D5}" type="slidenum">
              <a:rPr lang="de-CH" smtClean="0"/>
              <a:pPr/>
              <a:t>17</a:t>
            </a:fld>
            <a:endParaRPr lang="de-CH"/>
          </a:p>
        </p:txBody>
      </p:sp>
    </p:spTree>
    <p:extLst>
      <p:ext uri="{BB962C8B-B14F-4D97-AF65-F5344CB8AC3E}">
        <p14:creationId xmlns="" xmlns:p14="http://schemas.microsoft.com/office/powerpoint/2010/main" val="3356599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Since</a:t>
            </a:r>
            <a:r>
              <a:rPr lang="de-CH" baseline="0" dirty="0" smtClean="0"/>
              <a:t> class MATH is expanded, it does not have to be created</a:t>
            </a:r>
          </a:p>
          <a:p>
            <a:r>
              <a:rPr lang="de-CH" baseline="0" dirty="0" smtClean="0"/>
              <a:t>Since class MATH has no attributes, it does not use up memory (and compiler can optimize creation away)</a:t>
            </a:r>
          </a:p>
          <a:p>
            <a:r>
              <a:rPr lang="de-CH" baseline="0" dirty="0" smtClean="0"/>
              <a:t>Since class MATH is expanded, you cannot inherit from it (it is frozen), therefore one cannot write a class with helper functions that can be used in both ways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D156A-4220-4D4D-8D3C-909A897AA4D5}" type="slidenum">
              <a:rPr lang="de-CH" smtClean="0"/>
              <a:pPr/>
              <a:t>18</a:t>
            </a:fld>
            <a:endParaRPr lang="de-CH"/>
          </a:p>
        </p:txBody>
      </p:sp>
    </p:spTree>
    <p:extLst>
      <p:ext uri="{BB962C8B-B14F-4D97-AF65-F5344CB8AC3E}">
        <p14:creationId xmlns="" xmlns:p14="http://schemas.microsoft.com/office/powerpoint/2010/main" val="2224612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75D8-33AB-4413-A167-858A6BC11238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195" y="40833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68580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  <p:pic>
        <p:nvPicPr>
          <p:cNvPr id="11" name="Picture 16" descr="se_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6668" y="338424"/>
            <a:ext cx="500132" cy="518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9722-F304-48C7-89F3-EC4C3C5A7C97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6D93-3B9A-43CB-A6AF-671D46E94D73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4040188" cy="414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1200"/>
            <a:ext cx="4041775" cy="414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9278-7788-4FC0-AE0F-9B5E73B3D91C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35BD-8F1E-48DE-98AE-ACABE9178241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27F9-64AC-4E44-9A48-58AF04DBB3CA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AA4A-0F7B-4195-98EF-E61752F4F86B}" type="datetime1">
              <a:rPr lang="en-US" smtClean="0"/>
              <a:pPr/>
              <a:t>10/10/2012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AD9B-1230-4E2A-842E-F67B44E7D9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err="1" smtClean="0"/>
              <a:t>econd</a:t>
            </a:r>
            <a:r>
              <a:rPr lang="en-US" dirty="0" smtClean="0"/>
              <a:t>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0AA4A-0F7B-4195-98EF-E61752F4F86B}" type="datetime1">
              <a:rPr lang="en-US" smtClean="0"/>
              <a:pPr/>
              <a:t>10/10/2012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7AD9B-1230-4E2A-842E-F67B44E7D9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16" descr="se_logo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86668" y="338424"/>
            <a:ext cx="500132" cy="51863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 userDrawn="1"/>
        </p:nvCxnSpPr>
        <p:spPr>
          <a:xfrm rot="10800000">
            <a:off x="457200" y="914400"/>
            <a:ext cx="822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Constants, once routines, </a:t>
            </a:r>
            <a:br>
              <a:rPr lang="de-CH" dirty="0" smtClean="0"/>
            </a:br>
            <a:r>
              <a:rPr lang="de-CH" dirty="0" smtClean="0"/>
              <a:t>and helper functions</a:t>
            </a:r>
            <a:endParaRPr lang="de-C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these slides contain advanced </a:t>
            </a:r>
            <a:br>
              <a:rPr lang="en-US" sz="2400" dirty="0" smtClean="0"/>
            </a:br>
            <a:r>
              <a:rPr lang="en-US" sz="2400" dirty="0" smtClean="0"/>
              <a:t>material and are optional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Pitfalls of </a:t>
            </a:r>
            <a:r>
              <a:rPr lang="de-CH" dirty="0"/>
              <a:t>once routines </a:t>
            </a:r>
            <a:r>
              <a:rPr lang="de-CH" dirty="0" smtClean="0"/>
              <a:t>I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What is the result of the following function calls?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" y="1676400"/>
            <a:ext cx="7315200" cy="264072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double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i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INTEGER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):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INTEGER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require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0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b="1" dirty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Result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:=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*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2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ensure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b="1" dirty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Result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*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2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de-CH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419600"/>
            <a:ext cx="7315200" cy="20036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test_double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print 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double 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3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))</a:t>
            </a:r>
            <a:r>
              <a:rPr lang="en-US" dirty="0">
                <a:solidFill>
                  <a:srgbClr val="804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804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-- </a:t>
            </a:r>
            <a:r>
              <a:rPr lang="en-US" dirty="0">
                <a:solidFill>
                  <a:srgbClr val="804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?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print 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double 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7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))  </a:t>
            </a:r>
            <a:r>
              <a:rPr lang="en-US" dirty="0" smtClean="0">
                <a:solidFill>
                  <a:srgbClr val="804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-- </a:t>
            </a:r>
            <a:r>
              <a:rPr lang="en-US" dirty="0">
                <a:solidFill>
                  <a:srgbClr val="804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?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print 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double 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-3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)) </a:t>
            </a:r>
            <a:r>
              <a:rPr lang="en-US" dirty="0">
                <a:solidFill>
                  <a:srgbClr val="804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-- ?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71600" y="2691961"/>
            <a:ext cx="6858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once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38800" y="4785549"/>
            <a:ext cx="1905000" cy="1295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What about now?</a:t>
            </a:r>
          </a:p>
          <a:p>
            <a:pPr algn="ctr"/>
            <a:r>
              <a:rPr lang="de-CH" dirty="0" smtClean="0"/>
              <a:t>?</a:t>
            </a:r>
          </a:p>
          <a:p>
            <a:pPr algn="ctr"/>
            <a:r>
              <a:rPr lang="de-CH" dirty="0" smtClean="0"/>
              <a:t>?</a:t>
            </a:r>
          </a:p>
          <a:p>
            <a:pPr algn="ctr"/>
            <a:r>
              <a:rPr lang="de-CH" dirty="0"/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76637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ECMA Eiffel call rule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8.23.26 Semantics: General Call Semantics</a:t>
            </a:r>
            <a:endParaRPr lang="de-CH" dirty="0" smtClean="0"/>
          </a:p>
          <a:p>
            <a:pPr marL="0" indent="0">
              <a:buNone/>
            </a:pPr>
            <a:r>
              <a:rPr lang="en-US" dirty="0" smtClean="0"/>
              <a:t>The effect of an </a:t>
            </a:r>
            <a:r>
              <a:rPr lang="en-US" dirty="0" err="1" smtClean="0"/>
              <a:t>Object_call</a:t>
            </a:r>
            <a:r>
              <a:rPr lang="en-US" dirty="0" smtClean="0"/>
              <a:t> of feature </a:t>
            </a:r>
            <a:r>
              <a:rPr lang="en-US" i="1" dirty="0" err="1" smtClean="0"/>
              <a:t>sf</a:t>
            </a:r>
            <a:r>
              <a:rPr lang="en-US" i="1" dirty="0" smtClean="0"/>
              <a:t> </a:t>
            </a:r>
            <a:r>
              <a:rPr lang="en-US" dirty="0" smtClean="0"/>
              <a:t>is, in the absence of any </a:t>
            </a:r>
            <a:r>
              <a:rPr lang="en-US" u="sng" dirty="0" smtClean="0"/>
              <a:t>exception</a:t>
            </a:r>
            <a:r>
              <a:rPr lang="en-US" dirty="0" smtClean="0"/>
              <a:t>, the effect of the following sequence of steps:</a:t>
            </a:r>
            <a:endParaRPr lang="de-CH" dirty="0" smtClean="0"/>
          </a:p>
          <a:p>
            <a:pPr marL="51480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Determine the </a:t>
            </a:r>
            <a:r>
              <a:rPr lang="en-US" u="sng" dirty="0" smtClean="0"/>
              <a:t>target object </a:t>
            </a:r>
            <a:r>
              <a:rPr lang="en-US" dirty="0" smtClean="0"/>
              <a:t>O through the applicable definition.</a:t>
            </a:r>
            <a:endParaRPr lang="de-CH" dirty="0" smtClean="0"/>
          </a:p>
          <a:p>
            <a:pPr marL="51480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Attach </a:t>
            </a:r>
            <a:r>
              <a:rPr lang="en-US" b="1" dirty="0" smtClean="0"/>
              <a:t>Current </a:t>
            </a:r>
            <a:r>
              <a:rPr lang="en-US" dirty="0" smtClean="0"/>
              <a:t>to O.</a:t>
            </a:r>
            <a:endParaRPr lang="de-CH" dirty="0" smtClean="0"/>
          </a:p>
          <a:p>
            <a:pPr marL="51480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Determine the </a:t>
            </a:r>
            <a:r>
              <a:rPr lang="en-US" u="sng" dirty="0" smtClean="0"/>
              <a:t>dynamic feature </a:t>
            </a:r>
            <a:r>
              <a:rPr lang="en-US" i="1" dirty="0" err="1" smtClean="0"/>
              <a:t>df</a:t>
            </a:r>
            <a:r>
              <a:rPr lang="en-US" i="1" dirty="0" smtClean="0"/>
              <a:t> </a:t>
            </a:r>
            <a:r>
              <a:rPr lang="en-US" dirty="0" smtClean="0"/>
              <a:t>of the call through the applicable definition.</a:t>
            </a:r>
            <a:endParaRPr lang="de-CH" dirty="0" smtClean="0"/>
          </a:p>
          <a:p>
            <a:pPr marL="51480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For every actual argument </a:t>
            </a:r>
            <a:r>
              <a:rPr lang="en-US" i="1" dirty="0" smtClean="0"/>
              <a:t>a</a:t>
            </a:r>
            <a:r>
              <a:rPr lang="en-US" dirty="0" smtClean="0"/>
              <a:t>, if any, in the order listed: obtain the </a:t>
            </a:r>
            <a:r>
              <a:rPr lang="en-US" u="sng" dirty="0" smtClean="0"/>
              <a:t>value </a:t>
            </a:r>
            <a:r>
              <a:rPr lang="en-US" i="1" dirty="0" smtClean="0"/>
              <a:t>v </a:t>
            </a:r>
            <a:r>
              <a:rPr lang="en-US" dirty="0" smtClean="0"/>
              <a:t>of </a:t>
            </a:r>
            <a:r>
              <a:rPr lang="en-US" i="1" dirty="0" smtClean="0"/>
              <a:t>a</a:t>
            </a:r>
            <a:r>
              <a:rPr lang="en-US" dirty="0" smtClean="0"/>
              <a:t>; then if the </a:t>
            </a:r>
            <a:r>
              <a:rPr lang="en-US" u="sng" dirty="0" smtClean="0"/>
              <a:t>type </a:t>
            </a:r>
            <a:r>
              <a:rPr lang="en-US" dirty="0" smtClean="0"/>
              <a:t>of </a:t>
            </a:r>
            <a:r>
              <a:rPr lang="en-US" i="1" dirty="0" smtClean="0"/>
              <a:t>a </a:t>
            </a:r>
            <a:r>
              <a:rPr lang="en-US" dirty="0" smtClean="0"/>
              <a:t>converts to the type of the corresponding formal in </a:t>
            </a:r>
            <a:r>
              <a:rPr lang="en-US" i="1" dirty="0" err="1" smtClean="0"/>
              <a:t>sf</a:t>
            </a:r>
            <a:r>
              <a:rPr lang="en-US" dirty="0" smtClean="0"/>
              <a:t>, replace </a:t>
            </a:r>
            <a:r>
              <a:rPr lang="en-US" i="1" dirty="0" smtClean="0"/>
              <a:t>v </a:t>
            </a:r>
            <a:r>
              <a:rPr lang="en-US" dirty="0" smtClean="0"/>
              <a:t>by the result of the applicable conversion. Let </a:t>
            </a:r>
            <a:r>
              <a:rPr lang="en-US" i="1" dirty="0" err="1" smtClean="0"/>
              <a:t>arg_values</a:t>
            </a:r>
            <a:r>
              <a:rPr lang="en-US" i="1" dirty="0" smtClean="0"/>
              <a:t> </a:t>
            </a:r>
            <a:r>
              <a:rPr lang="en-US" dirty="0" smtClean="0"/>
              <a:t>be the resulting sequence of all such </a:t>
            </a:r>
            <a:r>
              <a:rPr lang="en-US" i="1" dirty="0" smtClean="0"/>
              <a:t>v</a:t>
            </a:r>
            <a:r>
              <a:rPr lang="en-US" dirty="0" smtClean="0"/>
              <a:t>.</a:t>
            </a:r>
            <a:endParaRPr lang="de-CH" dirty="0" smtClean="0"/>
          </a:p>
          <a:p>
            <a:pPr marL="51480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Attach every formal argument of </a:t>
            </a:r>
            <a:r>
              <a:rPr lang="en-US" i="1" dirty="0" err="1" smtClean="0"/>
              <a:t>df</a:t>
            </a:r>
            <a:r>
              <a:rPr lang="en-US" i="1" dirty="0" smtClean="0"/>
              <a:t> </a:t>
            </a:r>
            <a:r>
              <a:rPr lang="en-US" dirty="0" smtClean="0"/>
              <a:t>to the corresponding element of </a:t>
            </a:r>
            <a:r>
              <a:rPr lang="en-US" i="1" dirty="0" err="1" smtClean="0"/>
              <a:t>arg_values</a:t>
            </a:r>
            <a:r>
              <a:rPr lang="en-US" i="1" dirty="0" smtClean="0"/>
              <a:t> </a:t>
            </a:r>
            <a:r>
              <a:rPr lang="en-US" dirty="0" smtClean="0"/>
              <a:t>by applying the Reattachment Semantics rule.</a:t>
            </a:r>
            <a:endParaRPr lang="de-CH" dirty="0" smtClean="0"/>
          </a:p>
          <a:p>
            <a:pPr marL="51480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If the call is </a:t>
            </a:r>
            <a:r>
              <a:rPr lang="en-US" u="sng" dirty="0" smtClean="0"/>
              <a:t>qualified </a:t>
            </a:r>
            <a:r>
              <a:rPr lang="en-US" dirty="0" smtClean="0"/>
              <a:t>and class invariant monitoring is on, evaluate the class invariant of O’s base type on O.</a:t>
            </a:r>
            <a:endParaRPr lang="de-CH" dirty="0" smtClean="0"/>
          </a:p>
          <a:p>
            <a:pPr marL="51480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If precondition monitoring is on, evaluate the precondition of </a:t>
            </a:r>
            <a:r>
              <a:rPr lang="en-US" i="1" dirty="0" err="1" smtClean="0"/>
              <a:t>df</a:t>
            </a:r>
            <a:r>
              <a:rPr lang="en-US" i="1" dirty="0" smtClean="0"/>
              <a:t> </a:t>
            </a:r>
            <a:r>
              <a:rPr lang="en-US" dirty="0" smtClean="0"/>
              <a:t>.</a:t>
            </a:r>
            <a:endParaRPr lang="de-CH" dirty="0" smtClean="0"/>
          </a:p>
          <a:p>
            <a:pPr marL="51480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i="1" dirty="0" err="1" smtClean="0"/>
              <a:t>df</a:t>
            </a:r>
            <a:r>
              <a:rPr lang="en-US" i="1" dirty="0" smtClean="0"/>
              <a:t> </a:t>
            </a:r>
            <a:r>
              <a:rPr lang="en-US" dirty="0" smtClean="0"/>
              <a:t>is a once routine, apply the </a:t>
            </a:r>
            <a:r>
              <a:rPr lang="en-US" u="sng" dirty="0" smtClean="0"/>
              <a:t>Once Routine Execution Semantics </a:t>
            </a:r>
            <a:r>
              <a:rPr lang="en-US" dirty="0" smtClean="0"/>
              <a:t>to O and </a:t>
            </a:r>
            <a:r>
              <a:rPr lang="en-US" i="1" dirty="0" err="1" smtClean="0"/>
              <a:t>df</a:t>
            </a:r>
            <a:r>
              <a:rPr lang="en-US" dirty="0" smtClean="0"/>
              <a:t>.</a:t>
            </a:r>
            <a:endParaRPr lang="de-CH" dirty="0" smtClean="0"/>
          </a:p>
          <a:p>
            <a:pPr marL="51480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If the call is </a:t>
            </a:r>
            <a:r>
              <a:rPr lang="en-US" u="sng" dirty="0" smtClean="0"/>
              <a:t>qualified </a:t>
            </a:r>
            <a:r>
              <a:rPr lang="en-US" dirty="0" smtClean="0"/>
              <a:t>and class invariant monitoring is on, evaluate the class invariant of O’s base type on O.</a:t>
            </a:r>
            <a:endParaRPr lang="de-CH" dirty="0" smtClean="0"/>
          </a:p>
          <a:p>
            <a:pPr marL="51480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/>
              <a:t>postcondition</a:t>
            </a:r>
            <a:r>
              <a:rPr lang="en-US" dirty="0" smtClean="0"/>
              <a:t> monitoring is on, evaluate the </a:t>
            </a:r>
            <a:r>
              <a:rPr lang="en-US" dirty="0" err="1" smtClean="0"/>
              <a:t>postcondition</a:t>
            </a:r>
            <a:r>
              <a:rPr lang="en-US" dirty="0" smtClean="0"/>
              <a:t> of </a:t>
            </a:r>
            <a:r>
              <a:rPr lang="en-US" i="1" dirty="0" err="1" smtClean="0"/>
              <a:t>df</a:t>
            </a:r>
            <a:r>
              <a:rPr lang="en-US" dirty="0" smtClean="0"/>
              <a:t>.</a:t>
            </a:r>
            <a:endParaRPr lang="de-CH" dirty="0" smtClean="0"/>
          </a:p>
          <a:p>
            <a:pPr>
              <a:buNone/>
            </a:pP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Pitfalls of once routines II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What is the result of the following function calls?</a:t>
            </a:r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" y="1676400"/>
            <a:ext cx="7315200" cy="23221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recursive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x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INTEGER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):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INTEGER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en-US" b="1" dirty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Result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:=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3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x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1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then</a:t>
            </a:r>
            <a:endParaRPr lang="de-CH" sz="2400" b="1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</a:t>
            </a:r>
            <a:r>
              <a:rPr lang="en-US" b="1" dirty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Result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:=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Result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recursive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x - 1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4124341"/>
            <a:ext cx="7315200" cy="20036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test_recursive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print 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recursive 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3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))</a:t>
            </a:r>
            <a:r>
              <a:rPr lang="en-US" dirty="0">
                <a:solidFill>
                  <a:srgbClr val="804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804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-- </a:t>
            </a:r>
            <a:r>
              <a:rPr lang="en-US" dirty="0">
                <a:solidFill>
                  <a:srgbClr val="804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?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print 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recursive 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7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))  </a:t>
            </a:r>
            <a:r>
              <a:rPr lang="en-US" dirty="0" smtClean="0">
                <a:solidFill>
                  <a:srgbClr val="804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-- </a:t>
            </a:r>
            <a:r>
              <a:rPr lang="en-US" dirty="0">
                <a:solidFill>
                  <a:srgbClr val="804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?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print 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recursive 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73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)) </a:t>
            </a:r>
            <a:r>
              <a:rPr lang="en-US" dirty="0">
                <a:solidFill>
                  <a:srgbClr val="804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-- ?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2057400"/>
            <a:ext cx="6858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once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38800" y="4478453"/>
            <a:ext cx="1905000" cy="1295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What about now?</a:t>
            </a:r>
          </a:p>
          <a:p>
            <a:pPr algn="ctr"/>
            <a:r>
              <a:rPr lang="de-CH" dirty="0" smtClean="0"/>
              <a:t>?</a:t>
            </a:r>
          </a:p>
          <a:p>
            <a:pPr algn="ctr"/>
            <a:r>
              <a:rPr lang="de-CH" dirty="0" smtClean="0"/>
              <a:t>?</a:t>
            </a:r>
          </a:p>
          <a:p>
            <a:pPr algn="ctr"/>
            <a:r>
              <a:rPr lang="de-CH" dirty="0"/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270849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ECMA Eiffel once execution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8.23.22 Semantics: Once Routine Execution Semantics</a:t>
            </a:r>
            <a:endParaRPr lang="de-CH" dirty="0" smtClean="0"/>
          </a:p>
          <a:p>
            <a:pPr>
              <a:buNone/>
            </a:pPr>
            <a:r>
              <a:rPr lang="en-US" dirty="0" smtClean="0"/>
              <a:t>The effect of executing a </a:t>
            </a:r>
            <a:r>
              <a:rPr lang="en-US" u="sng" dirty="0" smtClean="0"/>
              <a:t>once routine </a:t>
            </a:r>
            <a:r>
              <a:rPr lang="en-US" i="1" dirty="0" err="1" smtClean="0"/>
              <a:t>df</a:t>
            </a:r>
            <a:r>
              <a:rPr lang="en-US" i="1" dirty="0" smtClean="0"/>
              <a:t> </a:t>
            </a:r>
            <a:r>
              <a:rPr lang="en-US" dirty="0" smtClean="0"/>
              <a:t>on a target object O is:</a:t>
            </a:r>
            <a:endParaRPr lang="de-CH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If the call is fresh: that of a non-once call made of the same elements, as determined by </a:t>
            </a:r>
            <a:r>
              <a:rPr lang="en-US" u="sng" dirty="0" smtClean="0"/>
              <a:t>Non-Once Routine Execution Semantics</a:t>
            </a:r>
            <a:r>
              <a:rPr lang="en-US" dirty="0" smtClean="0"/>
              <a:t>.</a:t>
            </a:r>
            <a:endParaRPr lang="de-CH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If the call is not fresh and the last execution of </a:t>
            </a:r>
            <a:r>
              <a:rPr lang="en-US" i="1" dirty="0" smtClean="0"/>
              <a:t>f </a:t>
            </a:r>
            <a:r>
              <a:rPr lang="en-US" dirty="0" smtClean="0"/>
              <a:t>on the </a:t>
            </a:r>
            <a:r>
              <a:rPr lang="en-US" u="sng" dirty="0" smtClean="0"/>
              <a:t>latest applicable target triggered</a:t>
            </a:r>
            <a:r>
              <a:rPr lang="en-US" dirty="0" smtClean="0"/>
              <a:t> an </a:t>
            </a:r>
            <a:r>
              <a:rPr lang="en-US" u="sng" dirty="0" smtClean="0"/>
              <a:t>exception</a:t>
            </a:r>
            <a:r>
              <a:rPr lang="en-US" dirty="0" smtClean="0"/>
              <a:t>: to trigger again an identical exception. The remaining cases do not then apply.</a:t>
            </a:r>
            <a:endParaRPr lang="de-CH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If the call is not fresh and </a:t>
            </a:r>
            <a:r>
              <a:rPr lang="en-US" i="1" dirty="0" err="1" smtClean="0"/>
              <a:t>df</a:t>
            </a:r>
            <a:r>
              <a:rPr lang="en-US" i="1" dirty="0" smtClean="0"/>
              <a:t> </a:t>
            </a:r>
            <a:r>
              <a:rPr lang="en-US" dirty="0" smtClean="0"/>
              <a:t>is a procedure: no further effect.</a:t>
            </a:r>
            <a:endParaRPr lang="de-CH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If the call is not fresh and </a:t>
            </a:r>
            <a:r>
              <a:rPr lang="en-US" i="1" dirty="0" err="1" smtClean="0"/>
              <a:t>df</a:t>
            </a:r>
            <a:r>
              <a:rPr lang="en-US" i="1" dirty="0" smtClean="0"/>
              <a:t> </a:t>
            </a:r>
            <a:r>
              <a:rPr lang="en-US" dirty="0" smtClean="0"/>
              <a:t>is a function: to attach the local variable </a:t>
            </a:r>
            <a:r>
              <a:rPr lang="en-US" b="1" dirty="0" smtClean="0"/>
              <a:t>Result </a:t>
            </a:r>
            <a:r>
              <a:rPr lang="en-US" dirty="0" smtClean="0"/>
              <a:t>to the </a:t>
            </a:r>
            <a:r>
              <a:rPr lang="en-US" u="sng" dirty="0" smtClean="0"/>
              <a:t>latest applicable result </a:t>
            </a:r>
            <a:r>
              <a:rPr lang="en-US" dirty="0" smtClean="0"/>
              <a:t>of the call.</a:t>
            </a:r>
            <a:endParaRPr lang="de-CH" dirty="0" smtClean="0"/>
          </a:p>
          <a:p>
            <a:pPr>
              <a:buNone/>
            </a:pP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Pitfalls of </a:t>
            </a:r>
            <a:r>
              <a:rPr lang="de-CH" dirty="0"/>
              <a:t>once routines </a:t>
            </a:r>
            <a:r>
              <a:rPr lang="de-CH" dirty="0" smtClean="0"/>
              <a:t>III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Do you see a problem here?</a:t>
            </a:r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  <a:p>
            <a:r>
              <a:rPr lang="de-CH" dirty="0" smtClean="0"/>
              <a:t>The </a:t>
            </a:r>
            <a:r>
              <a:rPr lang="en-US" b="1" dirty="0" smtClean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$</a:t>
            </a:r>
            <a:r>
              <a:rPr lang="de-CH" dirty="0" smtClean="0"/>
              <a:t>-operator can be used to get the memory address and interface with external C code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" y="1676400"/>
            <a:ext cx="7315200" cy="23221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array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ARRAY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[</a:t>
            </a:r>
            <a:r>
              <a:rPr lang="en-US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INTEGER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]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pointer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POINTER</a:t>
            </a:r>
            <a:endParaRPr lang="de-CH" dirty="0">
              <a:solidFill>
                <a:srgbClr val="0000FF"/>
              </a:solidFill>
              <a:latin typeface="Consolas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en-US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once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    </a:t>
            </a:r>
            <a:r>
              <a:rPr lang="en-US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create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array</a:t>
            </a:r>
            <a:r>
              <a:rPr lang="en-US" b="1" dirty="0" err="1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make_filled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0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1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10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)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    </a:t>
            </a:r>
            <a:r>
              <a:rPr lang="en-US" b="1" dirty="0">
                <a:solidFill>
                  <a:srgbClr val="0080FF"/>
                </a:solidFill>
                <a:latin typeface="Consolas"/>
                <a:ea typeface="Times New Roman"/>
                <a:cs typeface="Times New Roman"/>
              </a:rPr>
              <a:t>Result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:=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$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array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de-CH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end</a:t>
            </a:r>
            <a:endParaRPr lang="de-CH" sz="24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664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Once routines summary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Once routines can be used</a:t>
            </a:r>
          </a:p>
          <a:p>
            <a:pPr lvl="1"/>
            <a:r>
              <a:rPr lang="de-CH" dirty="0" smtClean="0"/>
              <a:t>To cache complex computations</a:t>
            </a:r>
          </a:p>
          <a:p>
            <a:pPr lvl="1"/>
            <a:r>
              <a:rPr lang="de-CH" dirty="0" smtClean="0"/>
              <a:t>To create constants objects</a:t>
            </a:r>
          </a:p>
          <a:p>
            <a:pPr lvl="1"/>
            <a:r>
              <a:rPr lang="de-CH" dirty="0" smtClean="0"/>
              <a:t>To share data</a:t>
            </a:r>
          </a:p>
          <a:p>
            <a:pPr lvl="1"/>
            <a:r>
              <a:rPr lang="de-CH" dirty="0" smtClean="0"/>
              <a:t>To implement the singleton pattern</a:t>
            </a:r>
            <a:endParaRPr lang="de-CH" dirty="0"/>
          </a:p>
          <a:p>
            <a:r>
              <a:rPr lang="de-CH" dirty="0" smtClean="0"/>
              <a:t>Once routines should</a:t>
            </a:r>
          </a:p>
          <a:p>
            <a:pPr lvl="1"/>
            <a:r>
              <a:rPr lang="de-CH" dirty="0" smtClean="0"/>
              <a:t>Not have arguments</a:t>
            </a:r>
          </a:p>
          <a:p>
            <a:pPr lvl="1"/>
            <a:r>
              <a:rPr lang="de-CH" dirty="0" smtClean="0"/>
              <a:t>Not have complex postconditions</a:t>
            </a:r>
          </a:p>
          <a:p>
            <a:pPr lvl="1"/>
            <a:r>
              <a:rPr lang="de-CH" dirty="0" smtClean="0"/>
              <a:t>Not be recursive</a:t>
            </a:r>
          </a:p>
          <a:p>
            <a:pPr lvl="1"/>
            <a:r>
              <a:rPr lang="de-CH" dirty="0" smtClean="0"/>
              <a:t>Not use return type </a:t>
            </a:r>
            <a:r>
              <a:rPr lang="de-CH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POINTER</a:t>
            </a:r>
          </a:p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1034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Helper functions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Helper functions are used for</a:t>
            </a:r>
          </a:p>
          <a:p>
            <a:pPr lvl="1"/>
            <a:r>
              <a:rPr lang="de-CH" dirty="0" smtClean="0"/>
              <a:t>Functionality that is used by different clients</a:t>
            </a:r>
          </a:p>
          <a:p>
            <a:pPr lvl="1"/>
            <a:r>
              <a:rPr lang="de-CH" dirty="0" smtClean="0"/>
              <a:t>Functionality that is not tied to an object</a:t>
            </a:r>
          </a:p>
          <a:p>
            <a:r>
              <a:rPr lang="de-CH" dirty="0" smtClean="0"/>
              <a:t>Example: mathematical compuations</a:t>
            </a:r>
          </a:p>
          <a:p>
            <a:r>
              <a:rPr lang="de-CH" dirty="0" smtClean="0"/>
              <a:t>Other languages use </a:t>
            </a:r>
            <a:r>
              <a:rPr lang="de-CH" dirty="0" smtClean="0">
                <a:solidFill>
                  <a:srgbClr val="FF0000"/>
                </a:solidFill>
              </a:rPr>
              <a:t>static functions</a:t>
            </a:r>
          </a:p>
          <a:p>
            <a:r>
              <a:rPr lang="de-CH" dirty="0" smtClean="0"/>
              <a:t>In Eiffel, two variants</a:t>
            </a:r>
          </a:p>
          <a:p>
            <a:pPr lvl="1"/>
            <a:r>
              <a:rPr lang="de-CH" dirty="0" smtClean="0"/>
              <a:t>Via inheritance</a:t>
            </a:r>
          </a:p>
          <a:p>
            <a:pPr lvl="1"/>
            <a:r>
              <a:rPr lang="de-CH" dirty="0" smtClean="0"/>
              <a:t>Via expanded classes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5252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Helper functions via inheritance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" y="1143000"/>
            <a:ext cx="7315200" cy="23221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class</a:t>
            </a:r>
            <a:r>
              <a:rPr lang="de-CH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MATH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feature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de-CH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{</a:t>
            </a:r>
            <a:r>
              <a:rPr lang="de-CH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NONE</a:t>
            </a:r>
            <a:r>
              <a:rPr lang="de-CH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</a:t>
            </a:r>
            <a:endParaRPr lang="de-CH" sz="2400" dirty="0" smtClean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log_2 </a:t>
            </a:r>
            <a:r>
              <a:rPr lang="de-CH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v</a:t>
            </a:r>
            <a:r>
              <a:rPr lang="de-CH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de-CH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REAL</a:t>
            </a:r>
            <a:r>
              <a:rPr lang="de-CH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):</a:t>
            </a:r>
            <a:r>
              <a:rPr lang="de-CH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REAL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do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</a:t>
            </a:r>
            <a:r>
              <a:rPr lang="de-CH" b="1" dirty="0" smtClean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Result</a:t>
            </a:r>
            <a:r>
              <a:rPr lang="de-CH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:=</a:t>
            </a:r>
            <a:r>
              <a:rPr lang="de-CH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log </a:t>
            </a:r>
            <a:r>
              <a:rPr lang="de-CH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v</a:t>
            </a:r>
            <a:r>
              <a:rPr lang="de-CH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/</a:t>
            </a:r>
            <a:r>
              <a:rPr lang="de-CH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log </a:t>
            </a:r>
            <a:r>
              <a:rPr lang="de-CH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({</a:t>
            </a:r>
            <a:r>
              <a:rPr lang="de-CH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REAL</a:t>
            </a:r>
            <a:r>
              <a:rPr lang="de-CH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</a:t>
            </a:r>
            <a:r>
              <a:rPr lang="de-CH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2.0</a:t>
            </a:r>
            <a:r>
              <a:rPr lang="de-CH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endParaRPr lang="de-CH" sz="2400" dirty="0" smtClean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3581400"/>
            <a:ext cx="7315200" cy="16850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APPLICATION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inherit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de-CH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{</a:t>
            </a:r>
            <a:r>
              <a:rPr lang="de-CH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NONE</a:t>
            </a:r>
            <a:r>
              <a:rPr lang="de-CH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 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MATH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feature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foo </a:t>
            </a:r>
            <a:r>
              <a:rPr lang="en-US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do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print </a:t>
            </a:r>
            <a:r>
              <a:rPr lang="en-US" b="1" dirty="0" smtClean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log_2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1.2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))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end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end</a:t>
            </a:r>
            <a:endParaRPr lang="de-CH" sz="24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146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Helper functions via expanded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1143000"/>
            <a:ext cx="7315200" cy="23221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expanded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MATH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feature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log_2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v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REAL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):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REAL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</a:t>
            </a:r>
            <a:r>
              <a:rPr lang="en-US" b="1" dirty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Result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:=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log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v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/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log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({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REAL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2.0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4400" y="3581400"/>
            <a:ext cx="7315200" cy="29592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APPLICATION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feature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foo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local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m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MATH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print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m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log_2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1.2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))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562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Basic constants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sz="2800" dirty="0" smtClean="0"/>
              <a:t>Defining constants for basic types in Eiffel</a:t>
            </a:r>
          </a:p>
          <a:p>
            <a:endParaRPr lang="de-CH" sz="2800" dirty="0"/>
          </a:p>
          <a:p>
            <a:endParaRPr lang="de-CH" sz="2800" dirty="0" smtClean="0"/>
          </a:p>
          <a:p>
            <a:endParaRPr lang="de-CH" sz="2800" dirty="0" smtClean="0"/>
          </a:p>
          <a:p>
            <a:endParaRPr lang="de-CH" sz="2800" dirty="0"/>
          </a:p>
          <a:p>
            <a:r>
              <a:rPr lang="de-CH" sz="2800" dirty="0" smtClean="0"/>
              <a:t>Usage of constants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1676400"/>
            <a:ext cx="7315200" cy="1981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CONSTANTS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</a:pPr>
            <a:r>
              <a:rPr lang="de-CH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feature</a:t>
            </a:r>
            <a:endParaRPr lang="de-CH" sz="2400" dirty="0" smtClean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Pi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REAL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3.1415926524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Ok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BOOLEAN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True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de-CH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Message</a:t>
            </a:r>
            <a:r>
              <a:rPr lang="de-CH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STRING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=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dirty="0">
                <a:solidFill>
                  <a:srgbClr val="008040"/>
                </a:solidFill>
                <a:latin typeface="Consolas" pitchFamily="49" charset="0"/>
                <a:ea typeface="Times New Roman"/>
                <a:cs typeface="Consolas" pitchFamily="49" charset="0"/>
              </a:rPr>
              <a:t>"abc"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343400"/>
            <a:ext cx="7315200" cy="16850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class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APPLICATION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inherit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CONSTANTS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feature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foo </a:t>
            </a: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print </a:t>
            </a:r>
            <a:r>
              <a:rPr lang="de-CH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Pi</a:t>
            </a:r>
            <a:r>
              <a:rPr lang="de-CH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289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Pitfalls of constants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Basic strings are not expanded, they are mutable</a:t>
            </a:r>
          </a:p>
          <a:p>
            <a:endParaRPr lang="de-CH" dirty="0" smtClean="0"/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  <a:p>
            <a:r>
              <a:rPr lang="de-CH" dirty="0" smtClean="0"/>
              <a:t>There is a class </a:t>
            </a:r>
            <a:r>
              <a:rPr lang="de-CH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READABLE_STRING_GENERAL</a:t>
            </a:r>
            <a:r>
              <a:rPr lang="de-CH" dirty="0" smtClean="0"/>
              <a:t> that exposes the read-only interface</a:t>
            </a:r>
          </a:p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" y="1676400"/>
            <a:ext cx="7315200" cy="29592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APPLICATION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feature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Message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“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abc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”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foo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Message</a:t>
            </a:r>
            <a:r>
              <a:rPr lang="en-US" b="1" dirty="0" err="1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append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“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”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</a:t>
            </a:r>
            <a:r>
              <a:rPr lang="en-US" dirty="0">
                <a:solidFill>
                  <a:srgbClr val="804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-- </a:t>
            </a:r>
            <a:r>
              <a:rPr lang="en-US" dirty="0" smtClean="0">
                <a:solidFill>
                  <a:srgbClr val="804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“</a:t>
            </a:r>
            <a:r>
              <a:rPr lang="en-US" dirty="0">
                <a:solidFill>
                  <a:srgbClr val="804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Message” </a:t>
            </a:r>
            <a:r>
              <a:rPr lang="en-US" dirty="0" smtClean="0">
                <a:solidFill>
                  <a:srgbClr val="804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is now </a:t>
            </a:r>
            <a:r>
              <a:rPr lang="en-US" dirty="0">
                <a:solidFill>
                  <a:srgbClr val="804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“</a:t>
            </a:r>
            <a:r>
              <a:rPr lang="en-US" dirty="0" err="1">
                <a:solidFill>
                  <a:srgbClr val="804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abcdef</a:t>
            </a:r>
            <a:r>
              <a:rPr lang="en-US" dirty="0">
                <a:solidFill>
                  <a:srgbClr val="804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”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107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Constants in OO programming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sz="2800" dirty="0" smtClean="0"/>
              <a:t>What about user-defined types?</a:t>
            </a:r>
          </a:p>
          <a:p>
            <a:endParaRPr lang="de-CH" dirty="0"/>
          </a:p>
          <a:p>
            <a:endParaRPr lang="de-CH" sz="2800" dirty="0" smtClean="0"/>
          </a:p>
          <a:p>
            <a:endParaRPr lang="de-CH" dirty="0"/>
          </a:p>
          <a:p>
            <a:endParaRPr lang="de-CH" sz="2800" dirty="0" smtClean="0"/>
          </a:p>
          <a:p>
            <a:r>
              <a:rPr lang="de-CH" dirty="0" smtClean="0"/>
              <a:t>Need a way to initialize complex and constant objects</a:t>
            </a:r>
          </a:p>
          <a:p>
            <a:r>
              <a:rPr lang="de-CH" sz="2800" dirty="0" smtClean="0"/>
              <a:t>Other languages use </a:t>
            </a:r>
            <a:r>
              <a:rPr lang="de-CH" sz="2800" dirty="0" smtClean="0">
                <a:solidFill>
                  <a:srgbClr val="C00000"/>
                </a:solidFill>
              </a:rPr>
              <a:t>static initializers</a:t>
            </a:r>
          </a:p>
          <a:p>
            <a:r>
              <a:rPr lang="de-CH" sz="2800" dirty="0" smtClean="0"/>
              <a:t>In Eiffel, we use </a:t>
            </a:r>
            <a:r>
              <a:rPr lang="de-CH" sz="2800" dirty="0" smtClean="0">
                <a:solidFill>
                  <a:srgbClr val="C00000"/>
                </a:solidFill>
              </a:rPr>
              <a:t>once routines</a:t>
            </a:r>
            <a:endParaRPr lang="de-CH" sz="2800" dirty="0">
              <a:solidFill>
                <a:srgbClr val="C00000"/>
              </a:solidFill>
            </a:endParaRPr>
          </a:p>
          <a:p>
            <a:endParaRPr lang="de-CH" sz="2800" dirty="0" smtClean="0"/>
          </a:p>
          <a:p>
            <a:endParaRPr lang="de-CH" sz="2800" dirty="0" smtClean="0"/>
          </a:p>
          <a:p>
            <a:endParaRPr lang="de-CH" sz="2800" dirty="0"/>
          </a:p>
          <a:p>
            <a:endParaRPr lang="de-CH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1676400"/>
            <a:ext cx="7315200" cy="1981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CONSTANTS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</a:pPr>
            <a:r>
              <a:rPr lang="de-CH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feature</a:t>
            </a:r>
            <a:endParaRPr lang="de-CH" sz="2400" dirty="0" smtClean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i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COMPLEX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?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Hans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PERSON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?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de-CH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Zurich</a:t>
            </a:r>
            <a:r>
              <a:rPr lang="de-CH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de-CH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MAP</a:t>
            </a:r>
            <a:r>
              <a:rPr lang="de-CH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=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?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255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What are </a:t>
            </a:r>
            <a:r>
              <a:rPr lang="de-CH" i="1" dirty="0" smtClean="0"/>
              <a:t>once</a:t>
            </a:r>
            <a:r>
              <a:rPr lang="de-CH" dirty="0" smtClean="0"/>
              <a:t> routines?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sz="2800" dirty="0" smtClean="0"/>
              <a:t>Executed when first called</a:t>
            </a:r>
          </a:p>
          <a:p>
            <a:r>
              <a:rPr lang="de-CH" dirty="0" smtClean="0"/>
              <a:t>Result is stored</a:t>
            </a:r>
          </a:p>
          <a:p>
            <a:r>
              <a:rPr lang="de-CH" sz="2800" dirty="0" smtClean="0"/>
              <a:t>In further calls, stored result is returned</a:t>
            </a:r>
          </a:p>
          <a:p>
            <a:endParaRPr lang="de-CH" sz="2800" dirty="0"/>
          </a:p>
          <a:p>
            <a:endParaRPr lang="de-CH" sz="2800" dirty="0" smtClean="0"/>
          </a:p>
          <a:p>
            <a:endParaRPr lang="de-CH" sz="2800" dirty="0" smtClean="0"/>
          </a:p>
          <a:p>
            <a:endParaRPr lang="de-CH" sz="2800" dirty="0"/>
          </a:p>
          <a:p>
            <a:endParaRPr lang="de-CH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2743200"/>
            <a:ext cx="7315200" cy="3352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foo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INTEGER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once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en-US" b="1" dirty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Result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:=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factorial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10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 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test_foo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io</a:t>
            </a:r>
            <a:r>
              <a:rPr lang="en-US" b="1" dirty="0" err="1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put_integer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foo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804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-- 3628800, calculated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io</a:t>
            </a:r>
            <a:r>
              <a:rPr lang="en-US" b="1" dirty="0" err="1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put_integer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foo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804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-- </a:t>
            </a:r>
            <a:r>
              <a:rPr lang="en-US" dirty="0">
                <a:solidFill>
                  <a:srgbClr val="804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3628800, </a:t>
            </a:r>
            <a:r>
              <a:rPr lang="en-US" dirty="0" smtClean="0">
                <a:solidFill>
                  <a:srgbClr val="804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from storage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177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Once for whom?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Computation is once per </a:t>
            </a:r>
            <a:r>
              <a:rPr lang="de-CH" dirty="0" smtClean="0">
                <a:solidFill>
                  <a:srgbClr val="C00000"/>
                </a:solidFill>
              </a:rPr>
              <a:t>class hierarchy</a:t>
            </a:r>
            <a:endParaRPr lang="de-CH" dirty="0" smtClean="0"/>
          </a:p>
          <a:p>
            <a:r>
              <a:rPr lang="de-CH" dirty="0" smtClean="0"/>
              <a:t>Flag to specify that execution is</a:t>
            </a:r>
          </a:p>
          <a:p>
            <a:pPr lvl="1"/>
            <a:r>
              <a:rPr lang="de-CH" dirty="0" smtClean="0"/>
              <a:t>Once </a:t>
            </a:r>
            <a:r>
              <a:rPr lang="de-CH" dirty="0" smtClean="0">
                <a:solidFill>
                  <a:srgbClr val="C00000"/>
                </a:solidFill>
              </a:rPr>
              <a:t>per thread </a:t>
            </a:r>
            <a:r>
              <a:rPr lang="de-CH" dirty="0" smtClean="0"/>
              <a:t>(default)</a:t>
            </a:r>
          </a:p>
          <a:p>
            <a:pPr lvl="1"/>
            <a:r>
              <a:rPr lang="de-CH" dirty="0" smtClean="0"/>
              <a:t>Once </a:t>
            </a:r>
            <a:r>
              <a:rPr lang="de-CH" dirty="0" smtClean="0">
                <a:solidFill>
                  <a:srgbClr val="C00000"/>
                </a:solidFill>
              </a:rPr>
              <a:t>per system</a:t>
            </a:r>
            <a:endParaRPr lang="de-CH" dirty="0"/>
          </a:p>
          <a:p>
            <a:pPr lvl="1"/>
            <a:r>
              <a:rPr lang="de-CH" dirty="0" smtClean="0"/>
              <a:t>Once </a:t>
            </a:r>
            <a:r>
              <a:rPr lang="de-CH" dirty="0" smtClean="0">
                <a:solidFill>
                  <a:srgbClr val="C00000"/>
                </a:solidFill>
              </a:rPr>
              <a:t>per object</a:t>
            </a:r>
          </a:p>
          <a:p>
            <a:pPr>
              <a:buNone/>
            </a:pPr>
            <a:endParaRPr lang="de-CH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24400" y="4953000"/>
            <a:ext cx="3505200" cy="12957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once_per_object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once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“OBJECT”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...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24400" y="3581400"/>
            <a:ext cx="3505200" cy="12957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once_per_system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once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“GLOBAL”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...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4953000"/>
            <a:ext cx="3505200" cy="12957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also_once_per_thread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once</a:t>
            </a:r>
            <a:endParaRPr lang="de-CH" sz="2400" dirty="0" smtClean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de-CH" sz="14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...</a:t>
            </a:r>
            <a:endParaRPr lang="de-CH" sz="1400" dirty="0" smtClean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3581400"/>
            <a:ext cx="3505200" cy="12957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once_per_thread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once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“THREAD”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...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637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Use of once routines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Constants for non-basic types</a:t>
            </a:r>
          </a:p>
          <a:p>
            <a:endParaRPr lang="de-CH" dirty="0"/>
          </a:p>
          <a:p>
            <a:endParaRPr lang="de-CH" dirty="0" smtClean="0"/>
          </a:p>
          <a:p>
            <a:r>
              <a:rPr lang="de-CH" dirty="0" smtClean="0"/>
              <a:t>Lazy initialization</a:t>
            </a:r>
          </a:p>
          <a:p>
            <a:endParaRPr lang="de-CH" dirty="0"/>
          </a:p>
          <a:p>
            <a:endParaRPr lang="de-CH" dirty="0" smtClean="0"/>
          </a:p>
          <a:p>
            <a:r>
              <a:rPr lang="de-CH" dirty="0" smtClean="0"/>
              <a:t>Initialization procedures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1676400"/>
            <a:ext cx="73152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i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COMPLEX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once</a:t>
            </a:r>
            <a:r>
              <a:rPr lang="en-US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create</a:t>
            </a:r>
            <a:r>
              <a:rPr lang="en-US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Result</a:t>
            </a:r>
            <a:r>
              <a:rPr lang="en-US" b="1" dirty="0" err="1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make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0, 1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 </a:t>
            </a: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3276600"/>
            <a:ext cx="73152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settings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SETTINGS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once</a:t>
            </a:r>
            <a:r>
              <a:rPr lang="en-US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create</a:t>
            </a:r>
            <a:r>
              <a:rPr lang="en-US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Result</a:t>
            </a:r>
            <a:r>
              <a:rPr lang="en-US" b="1" dirty="0" err="1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load_from_filesystem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800600"/>
            <a:ext cx="73152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Initialize_graphics_system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once 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... </a:t>
            </a: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18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Shared objects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Sometimes you need to share data among objects</a:t>
            </a:r>
          </a:p>
          <a:p>
            <a:pPr lvl="1"/>
            <a:r>
              <a:rPr lang="de-CH" dirty="0" smtClean="0"/>
              <a:t>Global settings, caching, operating on shared data structures</a:t>
            </a:r>
          </a:p>
          <a:p>
            <a:pPr lvl="1"/>
            <a:r>
              <a:rPr lang="de-CH" dirty="0" smtClean="0"/>
              <a:t>See </a:t>
            </a:r>
            <a:r>
              <a:rPr lang="de-CH" dirty="0" smtClean="0">
                <a:solidFill>
                  <a:srgbClr val="C00000"/>
                </a:solidFill>
              </a:rPr>
              <a:t>singleton pattern</a:t>
            </a:r>
          </a:p>
          <a:p>
            <a:r>
              <a:rPr lang="de-CH" dirty="0" smtClean="0"/>
              <a:t>Other languages use </a:t>
            </a:r>
            <a:r>
              <a:rPr lang="de-CH" dirty="0" smtClean="0">
                <a:solidFill>
                  <a:srgbClr val="C00000"/>
                </a:solidFill>
              </a:rPr>
              <a:t>static variables</a:t>
            </a:r>
            <a:r>
              <a:rPr lang="de-CH" dirty="0" smtClean="0"/>
              <a:t> for this</a:t>
            </a:r>
          </a:p>
          <a:p>
            <a:r>
              <a:rPr lang="de-CH" dirty="0" smtClean="0"/>
              <a:t>In Eiffel, this can be achieved with once routines</a:t>
            </a:r>
          </a:p>
          <a:p>
            <a:pPr lvl="1"/>
            <a:r>
              <a:rPr lang="de-CH" dirty="0" smtClean="0"/>
              <a:t>A once routine returning a reference always returns the same reference</a:t>
            </a:r>
          </a:p>
          <a:p>
            <a:pPr lvl="1"/>
            <a:r>
              <a:rPr lang="de-CH" dirty="0" smtClean="0"/>
              <a:t>You can create a </a:t>
            </a:r>
            <a:r>
              <a:rPr lang="de-CH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SHARED_X</a:t>
            </a:r>
            <a:r>
              <a:rPr lang="de-CH" dirty="0" smtClean="0"/>
              <a:t> class to share an object and inherit from it when you need access to the object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4509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Shared objects example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598" y="1143000"/>
            <a:ext cx="8229600" cy="4983163"/>
          </a:xfrm>
        </p:spPr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91969" y="1143000"/>
            <a:ext cx="3921711" cy="48705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SHARED_X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feature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{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NONE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global_x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attached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X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once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create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 err="1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Result</a:t>
            </a:r>
            <a:r>
              <a:rPr lang="en-US" b="1" dirty="0" err="1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make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de-CH" dirty="0">
              <a:solidFill>
                <a:srgbClr val="000000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X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create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{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SHARED_X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</a:t>
            </a:r>
            <a:endParaRPr lang="de-CH" sz="2400" dirty="0" smtClean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make</a:t>
            </a:r>
            <a:endParaRPr lang="de-CH" sz="2400" dirty="0" smtClean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feature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{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NONE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make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...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1143000"/>
            <a:ext cx="4114800" cy="48705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USER1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inherit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SHARED_X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feature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foo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global_x</a:t>
            </a:r>
            <a:r>
              <a:rPr lang="en-US" b="1" dirty="0" err="1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do_something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</a:p>
          <a:p>
            <a:pPr>
              <a:lnSpc>
                <a:spcPct val="115000"/>
              </a:lnSpc>
            </a:pPr>
            <a:endParaRPr lang="de-CH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USER2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inherit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SHARED_X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feature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bar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global_x</a:t>
            </a:r>
            <a:r>
              <a:rPr lang="en-US" b="1" dirty="0" err="1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do_something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</a:t>
            </a: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10640" y="3007420"/>
            <a:ext cx="3124200" cy="62395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Is it guaranteed that there will only be one instance of X?</a:t>
            </a:r>
            <a:endParaRPr lang="de-CH" dirty="0"/>
          </a:p>
        </p:txBody>
      </p:sp>
    </p:spTree>
    <p:extLst>
      <p:ext uri="{BB962C8B-B14F-4D97-AF65-F5344CB8AC3E}">
        <p14:creationId xmlns="" xmlns:p14="http://schemas.microsoft.com/office/powerpoint/2010/main" val="213454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1494</Words>
  <Application>Microsoft Office PowerPoint</Application>
  <PresentationFormat>On-screen Show (4:3)</PresentationFormat>
  <Paragraphs>320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Constants, once routines,  and helper functions</vt:lpstr>
      <vt:lpstr>Basic constants</vt:lpstr>
      <vt:lpstr>Pitfalls of constants</vt:lpstr>
      <vt:lpstr>Constants in OO programming</vt:lpstr>
      <vt:lpstr>What are once routines?</vt:lpstr>
      <vt:lpstr>Once for whom?</vt:lpstr>
      <vt:lpstr>Use of once routines</vt:lpstr>
      <vt:lpstr>Shared objects</vt:lpstr>
      <vt:lpstr>Shared objects example</vt:lpstr>
      <vt:lpstr>Pitfalls of once routines I</vt:lpstr>
      <vt:lpstr>ECMA Eiffel call rule</vt:lpstr>
      <vt:lpstr>Pitfalls of once routines II</vt:lpstr>
      <vt:lpstr>ECMA Eiffel once execution</vt:lpstr>
      <vt:lpstr>Pitfalls of once routines III</vt:lpstr>
      <vt:lpstr>Once routines summary</vt:lpstr>
      <vt:lpstr>Helper functions</vt:lpstr>
      <vt:lpstr>Helper functions via inheritance</vt:lpstr>
      <vt:lpstr>Helper functions via expanded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 verification of Eiffel  programs using Boogie</dc:title>
  <dc:creator>Julian</dc:creator>
  <cp:lastModifiedBy>Julian</cp:lastModifiedBy>
  <cp:revision>429</cp:revision>
  <dcterms:created xsi:type="dcterms:W3CDTF">2006-08-16T00:00:00Z</dcterms:created>
  <dcterms:modified xsi:type="dcterms:W3CDTF">2012-10-10T12:44:14Z</dcterms:modified>
</cp:coreProperties>
</file>