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7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41.xml" ContentType="application/vnd.openxmlformats-officedocument.presentationml.notesSlide+xml"/>
  <Override PartName="/ppt/comments/comment5.xml" ContentType="application/vnd.openxmlformats-officedocument.presentationml.comment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7" r:id="rId1"/>
    <p:sldMasterId id="2147483833" r:id="rId2"/>
  </p:sldMasterIdLst>
  <p:notesMasterIdLst>
    <p:notesMasterId r:id="rId50"/>
  </p:notesMasterIdLst>
  <p:handoutMasterIdLst>
    <p:handoutMasterId r:id="rId51"/>
  </p:handoutMasterIdLst>
  <p:sldIdLst>
    <p:sldId id="915" r:id="rId3"/>
    <p:sldId id="916" r:id="rId4"/>
    <p:sldId id="917" r:id="rId5"/>
    <p:sldId id="918" r:id="rId6"/>
    <p:sldId id="919" r:id="rId7"/>
    <p:sldId id="920" r:id="rId8"/>
    <p:sldId id="921" r:id="rId9"/>
    <p:sldId id="922" r:id="rId10"/>
    <p:sldId id="923" r:id="rId11"/>
    <p:sldId id="924" r:id="rId12"/>
    <p:sldId id="925" r:id="rId13"/>
    <p:sldId id="926" r:id="rId14"/>
    <p:sldId id="927" r:id="rId15"/>
    <p:sldId id="928" r:id="rId16"/>
    <p:sldId id="929" r:id="rId17"/>
    <p:sldId id="930" r:id="rId18"/>
    <p:sldId id="931" r:id="rId19"/>
    <p:sldId id="932" r:id="rId20"/>
    <p:sldId id="933" r:id="rId21"/>
    <p:sldId id="934" r:id="rId22"/>
    <p:sldId id="961" r:id="rId23"/>
    <p:sldId id="935" r:id="rId24"/>
    <p:sldId id="936" r:id="rId25"/>
    <p:sldId id="937" r:id="rId26"/>
    <p:sldId id="938" r:id="rId27"/>
    <p:sldId id="939" r:id="rId28"/>
    <p:sldId id="940" r:id="rId29"/>
    <p:sldId id="941" r:id="rId30"/>
    <p:sldId id="942" r:id="rId31"/>
    <p:sldId id="943" r:id="rId32"/>
    <p:sldId id="944" r:id="rId33"/>
    <p:sldId id="945" r:id="rId34"/>
    <p:sldId id="946" r:id="rId35"/>
    <p:sldId id="947" r:id="rId36"/>
    <p:sldId id="948" r:id="rId37"/>
    <p:sldId id="949" r:id="rId38"/>
    <p:sldId id="950" r:id="rId39"/>
    <p:sldId id="951" r:id="rId40"/>
    <p:sldId id="952" r:id="rId41"/>
    <p:sldId id="953" r:id="rId42"/>
    <p:sldId id="954" r:id="rId43"/>
    <p:sldId id="955" r:id="rId44"/>
    <p:sldId id="956" r:id="rId45"/>
    <p:sldId id="957" r:id="rId46"/>
    <p:sldId id="958" r:id="rId47"/>
    <p:sldId id="959" r:id="rId48"/>
    <p:sldId id="960" r:id="rId49"/>
  </p:sldIdLst>
  <p:sldSz cx="9144000" cy="6858000" type="screen4x3"/>
  <p:notesSz cx="7315200" cy="9601200"/>
  <p:custDataLst>
    <p:tags r:id="rId52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336600">
        <a:alpha val="0"/>
      </a:srgbClr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99FF99"/>
    <a:srgbClr val="990000"/>
    <a:srgbClr val="FFCCCC"/>
    <a:srgbClr val="FF9966"/>
    <a:srgbClr val="FFCC99"/>
    <a:srgbClr val="000099"/>
    <a:srgbClr val="0066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9" autoAdjust="0"/>
    <p:restoredTop sz="90303" autoAdjust="0"/>
  </p:normalViewPr>
  <p:slideViewPr>
    <p:cSldViewPr snapToGrid="0">
      <p:cViewPr varScale="1">
        <p:scale>
          <a:sx n="85" d="100"/>
          <a:sy n="85" d="100"/>
        </p:scale>
        <p:origin x="619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772" y="-12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9-22T11:38:38.312" idx="3">
    <p:pos x="430" y="3378"/>
    <p:text>Start EiffelStudio and show what happens if this body is filled in...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10-10T20:31:12.925" idx="4">
    <p:pos x="264" y="3319"/>
    <p:text>live demonstration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9-22T11:38:38.312" idx="6">
    <p:pos x="430" y="3378"/>
    <p:text>Start EiffelStudio and show what happens if this body is filled in...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9-22T11:38:38.312" idx="8">
    <p:pos x="430" y="3378"/>
    <p:text>Start EiffelStudio and show what happens if this body is filled in...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3-09-22T11:38:38.312" idx="7">
    <p:pos x="430" y="3378"/>
    <p:text>Start EiffelStudio and show what happens if this body is filled in...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9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2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38EED-BFA7-47D4-A2E9-500BE2125A9E}" type="slidenum">
              <a:rPr lang="en-US"/>
              <a:pPr/>
              <a:t>2</a:t>
            </a:fld>
            <a:endParaRPr 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56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1CE79-B232-4B86-9398-6745FACD2850}" type="slidenum">
              <a:rPr lang="en-US"/>
              <a:pPr/>
              <a:t>11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62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601A4-ED73-4348-BED7-44DFD0A7F49E}" type="slidenum">
              <a:rPr lang="en-US"/>
              <a:pPr/>
              <a:t>12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76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DB3CD7-E384-4CDB-AA38-8748605A096D}" type="slidenum">
              <a:rPr lang="en-US"/>
              <a:pPr/>
              <a:t>13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108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E444D-3413-4536-A078-433E8BC1D6D4}" type="slidenum">
              <a:rPr lang="en-US"/>
              <a:pPr/>
              <a:t>15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41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C9A95-86BB-453F-AFD6-CB87C8215B59}" type="slidenum">
              <a:rPr lang="en-US"/>
              <a:pPr/>
              <a:t>16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7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10482-3CC5-4B87-925F-53E80D17B1F2}" type="slidenum">
              <a:rPr lang="en-US"/>
              <a:pPr/>
              <a:t>17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3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039D8-6E2D-4B05-A772-6D7E4D9EEA05}" type="slidenum">
              <a:rPr lang="en-US"/>
              <a:pPr/>
              <a:t>18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70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6A2EE-80BE-42BD-862D-FCCC33784C44}" type="slidenum">
              <a:rPr lang="en-US"/>
              <a:pPr/>
              <a:t>19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1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408C4-3454-49D6-813C-41D010482364}" type="slidenum">
              <a:rPr lang="en-US"/>
              <a:pPr/>
              <a:t>20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2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0408C4-3454-49D6-813C-41D010482364}" type="slidenum">
              <a:rPr lang="en-US"/>
              <a:pPr/>
              <a:t>21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7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59A3A-778B-4ED2-94B5-8A2BFC8F2457}" type="slidenum">
              <a:rPr lang="en-US"/>
              <a:pPr/>
              <a:t>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3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5EA89-7799-4E4A-AFE1-8B022B579DEB}" type="slidenum">
              <a:rPr lang="en-US"/>
              <a:pPr/>
              <a:t>22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81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342B2-63AB-4DCD-B321-715208B60275}" type="slidenum">
              <a:rPr lang="en-US"/>
              <a:pPr/>
              <a:t>23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44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A8D20-F780-4E68-811D-32FC16F6F96A}" type="slidenum">
              <a:rPr lang="en-US"/>
              <a:pPr/>
              <a:t>24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31982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A8D20-F780-4E68-811D-32FC16F6F96A}" type="slidenum">
              <a:rPr lang="en-US"/>
              <a:pPr/>
              <a:t>25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678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1C9A95-86BB-453F-AFD6-CB87C8215B59}" type="slidenum">
              <a:rPr lang="en-US"/>
              <a:pPr/>
              <a:t>26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37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4FEE4-63CC-4BC6-AA39-E67244E74750}" type="slidenum">
              <a:rPr lang="en-US"/>
              <a:pPr/>
              <a:t>27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488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EC932-ADD5-494D-8A25-C943FC782F32}" type="slidenum">
              <a:rPr lang="en-US"/>
              <a:pPr/>
              <a:t>28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137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91C5C-DCEC-49F8-A54F-BDC00435DD6B}" type="slidenum">
              <a:rPr lang="en-US"/>
              <a:pPr/>
              <a:t>29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685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62FB0-8FB5-4EDB-9B3C-714C379AC317}" type="slidenum">
              <a:rPr lang="en-US"/>
              <a:pPr/>
              <a:t>30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00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92EC1-AF20-4D3D-B02E-4473EEA1A88D}" type="slidenum">
              <a:rPr lang="en-US"/>
              <a:pPr/>
              <a:t>31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6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492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77AE38-1ED0-4D5E-A4EC-12849A508F12}" type="slidenum">
              <a:rPr lang="en-US"/>
              <a:pPr/>
              <a:t>32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10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2F9A3-DDC5-4A67-B197-54DD2319C114}" type="slidenum">
              <a:rPr lang="en-US"/>
              <a:pPr/>
              <a:t>33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14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C5809-FBC5-4FD1-909E-A2721BCCF559}" type="slidenum">
              <a:rPr lang="en-US"/>
              <a:pPr/>
              <a:t>34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76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2FF64-777A-4034-847E-2C69F6466425}" type="slidenum">
              <a:rPr lang="en-US"/>
              <a:pPr/>
              <a:t>35</a:t>
            </a:fld>
            <a:endParaRPr lang="en-US"/>
          </a:p>
        </p:txBody>
      </p:sp>
      <p:sp>
        <p:nvSpPr>
          <p:cNvPr id="60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43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ECC15-D5AE-4AD9-8AB6-DCC80A1970A7}" type="slidenum">
              <a:rPr lang="en-US"/>
              <a:pPr/>
              <a:t>36</a:t>
            </a:fld>
            <a:endParaRPr lang="en-US"/>
          </a:p>
        </p:txBody>
      </p:sp>
      <p:sp>
        <p:nvSpPr>
          <p:cNvPr id="60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4631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298F5-4427-413E-A176-45B8F0A13E44}" type="slidenum">
              <a:rPr lang="en-US"/>
              <a:pPr/>
              <a:t>37</a:t>
            </a:fld>
            <a:endParaRPr lang="en-US"/>
          </a:p>
        </p:txBody>
      </p:sp>
      <p:sp>
        <p:nvSpPr>
          <p:cNvPr id="606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9680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4C4F3B-A0DD-4572-A938-4E73BD1BAA55}" type="slidenum">
              <a:rPr lang="en-US"/>
              <a:pPr/>
              <a:t>38</a:t>
            </a:fld>
            <a:endParaRPr lang="en-US"/>
          </a:p>
        </p:txBody>
      </p:sp>
      <p:sp>
        <p:nvSpPr>
          <p:cNvPr id="6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96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342B2-63AB-4DCD-B321-715208B60275}" type="slidenum">
              <a:rPr lang="en-US"/>
              <a:pPr/>
              <a:t>39</a:t>
            </a:fld>
            <a:endParaRPr lang="en-US"/>
          </a:p>
        </p:txBody>
      </p:sp>
      <p:sp>
        <p:nvSpPr>
          <p:cNvPr id="57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76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7E28D-E2B2-4371-886E-9CDA5768F513}" type="slidenum">
              <a:rPr lang="en-US"/>
              <a:pPr/>
              <a:t>40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660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E444D-3413-4536-A078-433E8BC1D6D4}" type="slidenum">
              <a:rPr lang="en-US"/>
              <a:pPr/>
              <a:t>41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93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D59A3A-778B-4ED2-94B5-8A2BFC8F2457}" type="slidenum">
              <a:rPr lang="en-US"/>
              <a:pPr/>
              <a:t>5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21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7E28D-E2B2-4371-886E-9CDA5768F513}" type="slidenum">
              <a:rPr lang="en-US"/>
              <a:pPr/>
              <a:t>42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809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7E28D-E2B2-4371-886E-9CDA5768F513}" type="slidenum">
              <a:rPr lang="en-US"/>
              <a:pPr/>
              <a:t>43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978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8812FB-F99F-4BC3-B697-4F0E0335A6EB}" type="slidenum">
              <a:rPr lang="en-GB"/>
              <a:pPr/>
              <a:t>45</a:t>
            </a:fld>
            <a:endParaRPr lang="en-GB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71106" y="746422"/>
            <a:ext cx="4468166" cy="37290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0734" y="4723735"/>
            <a:ext cx="5448909" cy="44738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964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FCD41-460A-4740-9F04-EDB43A5BE2BF}" type="slidenum">
              <a:rPr lang="en-US"/>
              <a:pPr/>
              <a:t>46</a:t>
            </a:fld>
            <a:endParaRPr lang="en-US"/>
          </a:p>
        </p:txBody>
      </p:sp>
      <p:sp>
        <p:nvSpPr>
          <p:cNvPr id="61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515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B930E-A6FD-4657-B956-7D7A295A188F}" type="slidenum">
              <a:rPr lang="en-US"/>
              <a:pPr/>
              <a:t>47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94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79C21-4A38-4E39-A13C-609B031B27ED}" type="slidenum">
              <a:rPr lang="en-US"/>
              <a:pPr/>
              <a:t>6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8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7E28D-E2B2-4371-886E-9CDA5768F513}" type="slidenum">
              <a:rPr lang="en-US"/>
              <a:pPr/>
              <a:t>7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00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0B9A3-FA3E-4A8D-82BA-2D712FC1A026}" type="slidenum">
              <a:rPr lang="en-US"/>
              <a:pPr/>
              <a:t>9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2FB9D-A62D-476E-931A-65630D5F0317}" type="slidenum">
              <a:rPr lang="en-US"/>
              <a:pPr/>
              <a:t>10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>
                <a:latin typeface="Constantia" panose="02030602050306030303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>
              <a:buSzPct val="65000"/>
              <a:defRPr baseline="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>
              <a:defRPr sz="2400" baseline="0">
                <a:solidFill>
                  <a:schemeClr val="tx1"/>
                </a:solidFill>
                <a:latin typeface="Constantia" panose="02030602050306030303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24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LD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63078" y="80687"/>
            <a:ext cx="7304087" cy="529372"/>
            <a:chOff x="249238" y="80687"/>
            <a:chExt cx="7217927" cy="529372"/>
          </a:xfrm>
        </p:grpSpPr>
        <p:sp>
          <p:nvSpPr>
            <p:cNvPr id="1580045" name="Line 13"/>
            <p:cNvSpPr>
              <a:spLocks noChangeShapeType="1"/>
            </p:cNvSpPr>
            <p:nvPr userDrawn="1"/>
          </p:nvSpPr>
          <p:spPr bwMode="auto">
            <a:xfrm flipV="1">
              <a:off x="249238" y="609601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 userDrawn="1"/>
          </p:nvSpPr>
          <p:spPr bwMode="auto">
            <a:xfrm flipV="1">
              <a:off x="267165" y="80687"/>
              <a:ext cx="7200000" cy="458"/>
            </a:xfrm>
            <a:prstGeom prst="line">
              <a:avLst/>
            </a:prstGeom>
            <a:noFill/>
            <a:ln w="1270">
              <a:solidFill>
                <a:srgbClr val="006699">
                  <a:alpha val="35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solidFill>
                  <a:srgbClr val="000000"/>
                </a:solidFill>
                <a:latin typeface="Constantia" panose="02030602050306030303" pitchFamily="18" charset="0"/>
              </a:endParaRPr>
            </a:p>
          </p:txBody>
        </p:sp>
      </p:grpSp>
      <p:pic>
        <p:nvPicPr>
          <p:cNvPr id="3" name="Bild 2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840" y="30789"/>
            <a:ext cx="339766" cy="34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6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Constantia" panose="020306020503060303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chemeClr val="tx1"/>
          </a:solidFill>
          <a:latin typeface="Constantia" panose="02030602050306030303" pitchFamily="18" charset="0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onstantia" panose="02030602050306030303" pitchFamily="18" charset="0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73253" y="287177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b="1" i="1" dirty="0">
                <a:solidFill>
                  <a:srgbClr val="990000"/>
                </a:solidFill>
                <a:latin typeface="Constantia" panose="02030602050306030303" pitchFamily="18" charset="0"/>
              </a:rPr>
              <a:t>Chair of Software Engineering</a:t>
            </a:r>
          </a:p>
        </p:txBody>
      </p:sp>
      <p:pic>
        <p:nvPicPr>
          <p:cNvPr id="11" name="Bild 10" descr="se-chair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219" y="40411"/>
            <a:ext cx="339766" cy="346364"/>
          </a:xfrm>
          <a:prstGeom prst="rect">
            <a:avLst/>
          </a:prstGeom>
        </p:spPr>
      </p:pic>
      <p:pic>
        <p:nvPicPr>
          <p:cNvPr id="12" name="Bild 11" descr="eth_logo_kurz_pos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03" y="107521"/>
            <a:ext cx="1187834" cy="19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nstantia" panose="020306020503060303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Einführung in die Programmierung</a:t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de-CH" sz="2800" noProof="0" dirty="0" smtClean="0">
                <a:latin typeface="Constantia" panose="02030602050306030303" pitchFamily="18" charset="0"/>
              </a:rPr>
              <a:t>Prof. Dr. Bertrand Meyer</a:t>
            </a:r>
            <a:endParaRPr lang="de-CH" noProof="0" dirty="0">
              <a:latin typeface="Constantia" panose="0203060205030603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7250" y="4184071"/>
            <a:ext cx="8309610" cy="186732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de-CH" dirty="0" smtClean="0">
                <a:solidFill>
                  <a:srgbClr val="3E609E"/>
                </a:solidFill>
                <a:latin typeface="Constantia" panose="02030602050306030303" pitchFamily="18" charset="0"/>
              </a:rPr>
              <a:t>Lektion </a:t>
            </a:r>
            <a:r>
              <a:rPr lang="de-CH" dirty="0">
                <a:solidFill>
                  <a:srgbClr val="3E609E"/>
                </a:solidFill>
                <a:latin typeface="Constantia" panose="02030602050306030303" pitchFamily="18" charset="0"/>
              </a:rPr>
              <a:t>2: Der Umgang mit Objekten I</a:t>
            </a:r>
          </a:p>
          <a:p>
            <a:pPr>
              <a:spcBef>
                <a:spcPct val="50000"/>
              </a:spcBef>
            </a:pPr>
            <a:endParaRPr lang="de-CH" dirty="0">
              <a:solidFill>
                <a:srgbClr val="3E609E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Vordefinierte Objekte</a:t>
            </a:r>
            <a:endParaRPr lang="de-CH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Central</a:t>
            </a:r>
            <a:r>
              <a:rPr lang="de-CH" dirty="0" smtClean="0"/>
              <a:t>, </a:t>
            </a:r>
            <a:r>
              <a:rPr lang="de-CH" i="1" dirty="0" smtClean="0">
                <a:solidFill>
                  <a:srgbClr val="0000FF"/>
                </a:solidFill>
              </a:rPr>
              <a:t>Polyterrasse</a:t>
            </a:r>
            <a:r>
              <a:rPr lang="de-CH" dirty="0" smtClean="0"/>
              <a:t>, 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und</a:t>
            </a:r>
            <a:r>
              <a:rPr lang="de-CH" dirty="0" smtClean="0"/>
              <a:t> </a:t>
            </a:r>
            <a:r>
              <a:rPr lang="de-CH" i="1" dirty="0" err="1" smtClean="0"/>
              <a:t>Zurich_map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sind Namen vordefinierter Objekte</a:t>
            </a:r>
          </a:p>
          <a:p>
            <a:pPr>
              <a:lnSpc>
                <a:spcPct val="90000"/>
              </a:lnSpc>
            </a:pPr>
            <a:endParaRPr lang="de-CH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CH" dirty="0" smtClean="0">
                <a:solidFill>
                  <a:schemeClr val="tx1"/>
                </a:solidFill>
              </a:rPr>
              <a:t>Die Objekte sind in der Klasse </a:t>
            </a:r>
            <a:r>
              <a:rPr lang="de-CH" i="1" dirty="0" smtClean="0">
                <a:solidFill>
                  <a:srgbClr val="0000FF"/>
                </a:solidFill>
              </a:rPr>
              <a:t>ZURICH_OBJECTS</a:t>
            </a:r>
            <a:r>
              <a:rPr lang="de-CH" dirty="0" smtClean="0">
                <a:solidFill>
                  <a:schemeClr val="tx1"/>
                </a:solidFill>
              </a:rPr>
              <a:t>, der Elternklasse von </a:t>
            </a:r>
            <a:r>
              <a:rPr lang="de-CH" i="1" dirty="0" smtClean="0">
                <a:solidFill>
                  <a:srgbClr val="0000FF"/>
                </a:solidFill>
              </a:rPr>
              <a:t>PREVIEW</a:t>
            </a:r>
            <a:r>
              <a:rPr lang="de-CH" dirty="0" smtClean="0">
                <a:solidFill>
                  <a:schemeClr val="tx1"/>
                </a:solidFill>
              </a:rPr>
              <a:t>, definiert</a:t>
            </a:r>
          </a:p>
          <a:p>
            <a:pPr>
              <a:lnSpc>
                <a:spcPct val="90000"/>
              </a:lnSpc>
            </a:pPr>
            <a:endParaRPr lang="de-CH" dirty="0" smtClean="0"/>
          </a:p>
          <a:p>
            <a:pPr>
              <a:lnSpc>
                <a:spcPct val="90000"/>
              </a:lnSpc>
            </a:pPr>
            <a:r>
              <a:rPr lang="de-CH" i="1" dirty="0" smtClean="0">
                <a:solidFill>
                  <a:srgbClr val="0000FF"/>
                </a:solidFill>
              </a:rPr>
              <a:t>highlight</a:t>
            </a:r>
            <a:r>
              <a:rPr lang="de-CH" i="1" dirty="0" smtClean="0">
                <a:solidFill>
                  <a:schemeClr val="tx1"/>
                </a:solidFill>
              </a:rPr>
              <a:t>,</a:t>
            </a:r>
            <a:r>
              <a:rPr lang="de-CH" i="1" dirty="0" smtClean="0">
                <a:solidFill>
                  <a:srgbClr val="0000FF"/>
                </a:solidFill>
              </a:rPr>
              <a:t> add_transport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und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animate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sind Features obiger Objekte, die man auf sie aufrufen kann</a:t>
            </a:r>
          </a:p>
          <a:p>
            <a:pPr>
              <a:lnSpc>
                <a:spcPct val="90000"/>
              </a:lnSpc>
            </a:pP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626" y="779599"/>
            <a:ext cx="3899140" cy="475140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sz="2000" dirty="0" smtClean="0">
                <a:latin typeface="Constantia" panose="02030602050306030303" pitchFamily="18" charset="0"/>
              </a:rPr>
              <a:t>Klassennamen: </a:t>
            </a:r>
            <a:r>
              <a:rPr lang="de-CH" sz="2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GROSS</a:t>
            </a:r>
          </a:p>
          <a:p>
            <a:pPr lvl="0">
              <a:spcBef>
                <a:spcPct val="20000"/>
              </a:spcBef>
              <a:buFontTx/>
              <a:buChar char="•"/>
            </a:pPr>
            <a:endParaRPr lang="de-CH" sz="2000" dirty="0" smtClean="0">
              <a:latin typeface="Constantia" panose="02030602050306030303" pitchFamily="18" charset="0"/>
            </a:endParaRPr>
          </a:p>
          <a:p>
            <a:pPr lvl="0">
              <a:spcBef>
                <a:spcPct val="20000"/>
              </a:spcBef>
            </a:pPr>
            <a:r>
              <a:rPr lang="de-CH" sz="2000" dirty="0" smtClean="0">
                <a:latin typeface="Constantia" panose="02030602050306030303" pitchFamily="18" charset="0"/>
              </a:rPr>
              <a:t>Punkt des Featureaufrufs: Kein Leerschlag, weder davor noch danach</a:t>
            </a:r>
          </a:p>
          <a:p>
            <a:pPr lvl="0">
              <a:spcBef>
                <a:spcPct val="20000"/>
              </a:spcBef>
              <a:buFontTx/>
              <a:buChar char="•"/>
            </a:pPr>
            <a:endParaRPr lang="de-CH" sz="2000" dirty="0" smtClean="0">
              <a:latin typeface="Constantia" panose="02030602050306030303" pitchFamily="18" charset="0"/>
            </a:endParaRPr>
          </a:p>
          <a:p>
            <a:pPr lvl="0">
              <a:spcBef>
                <a:spcPct val="20000"/>
              </a:spcBef>
            </a:pPr>
            <a:r>
              <a:rPr lang="de-CH" sz="2000" dirty="0" smtClean="0">
                <a:latin typeface="Constantia" panose="02030602050306030303" pitchFamily="18" charset="0"/>
              </a:rPr>
              <a:t>Namen vordefinierter Objekte beginnen mit einem Grossbuchstaben</a:t>
            </a:r>
          </a:p>
          <a:p>
            <a:pPr lvl="0">
              <a:spcBef>
                <a:spcPct val="20000"/>
              </a:spcBef>
              <a:buFontTx/>
              <a:buChar char="•"/>
            </a:pPr>
            <a:endParaRPr lang="de-CH" sz="2000" dirty="0" smtClean="0">
              <a:latin typeface="Constantia" panose="02030602050306030303" pitchFamily="18" charset="0"/>
            </a:endParaRPr>
          </a:p>
          <a:p>
            <a:pPr lvl="0">
              <a:spcBef>
                <a:spcPct val="20000"/>
              </a:spcBef>
            </a:pPr>
            <a:r>
              <a:rPr lang="de-CH" sz="2000" dirty="0" smtClean="0">
                <a:latin typeface="Constantia" panose="02030602050306030303" pitchFamily="18" charset="0"/>
              </a:rPr>
              <a:t>Neue Namen (für Objekte, die Sie definieren) sind kleingeschrieben</a:t>
            </a:r>
            <a:endParaRPr lang="de-CH" sz="2000" dirty="0" smtClean="0">
              <a:solidFill>
                <a:srgbClr val="0033CC"/>
              </a:solidFill>
              <a:latin typeface="Constantia" panose="02030602050306030303" pitchFamily="18" charset="0"/>
            </a:endParaRPr>
          </a:p>
          <a:p>
            <a:pPr lvl="0">
              <a:spcBef>
                <a:spcPct val="20000"/>
              </a:spcBef>
            </a:pPr>
            <a:endParaRPr lang="de-CH" sz="2000" kern="1200" dirty="0">
              <a:solidFill>
                <a:srgbClr val="0033CC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4671836" y="1125538"/>
            <a:ext cx="4330633" cy="4860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b="1" dirty="0">
                <a:solidFill>
                  <a:srgbClr val="003399"/>
                </a:solidFill>
                <a:latin typeface="Constantia" panose="02030602050306030303" pitchFamily="18" charset="0"/>
              </a:rPr>
              <a:t>class</a:t>
            </a:r>
            <a:endParaRPr lang="en-US" sz="1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b="1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sz="1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   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PREVIEW 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b="1" dirty="0">
                <a:solidFill>
                  <a:srgbClr val="003399"/>
                </a:solidFill>
                <a:latin typeface="Constantia" panose="02030602050306030303" pitchFamily="18" charset="0"/>
              </a:rPr>
              <a:t>inherit</a:t>
            </a:r>
            <a:endParaRPr lang="en-US" sz="1600" b="1" dirty="0"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b="1" dirty="0">
                <a:latin typeface="Constantia" panose="02030602050306030303" pitchFamily="18" charset="0"/>
              </a:rPr>
              <a:t> </a:t>
            </a:r>
            <a:r>
              <a:rPr lang="en-US" sz="1600" b="1" dirty="0" smtClean="0">
                <a:latin typeface="Constantia" panose="02030602050306030303" pitchFamily="18" charset="0"/>
              </a:rPr>
              <a:t>   </a:t>
            </a:r>
            <a:r>
              <a:rPr lang="en-US" sz="16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ZURICH_OBJECTS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b="1" dirty="0">
                <a:solidFill>
                  <a:srgbClr val="003399"/>
                </a:solidFill>
                <a:latin typeface="Constantia" panose="02030602050306030303" pitchFamily="18" charset="0"/>
              </a:rPr>
              <a:t>feature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i="1" dirty="0">
                <a:solidFill>
                  <a:srgbClr val="009900"/>
                </a:solidFill>
                <a:latin typeface="Constantia" panose="02030602050306030303" pitchFamily="18" charset="0"/>
              </a:rPr>
              <a:t>	</a:t>
            </a:r>
            <a:r>
              <a:rPr lang="en-US" sz="16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explore</a:t>
            </a:r>
            <a:endParaRPr lang="en-US" sz="1600" b="1" dirty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dirty="0">
                <a:solidFill>
                  <a:srgbClr val="CC0000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         		</a:t>
            </a:r>
            <a:r>
              <a:rPr lang="en-US" sz="16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Die </a:t>
            </a:r>
            <a:r>
              <a:rPr lang="en-US" sz="16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Stadt</a:t>
            </a:r>
            <a:r>
              <a:rPr lang="en-US" sz="16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sz="16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erkunden</a:t>
            </a:r>
            <a:r>
              <a:rPr lang="en-US" sz="16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.</a:t>
            </a:r>
            <a:endParaRPr lang="en-US" sz="1600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    		</a:t>
            </a:r>
            <a:r>
              <a:rPr lang="en-US" sz="1600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do</a:t>
            </a:r>
            <a:endParaRPr lang="en-US" sz="1600" b="1" dirty="0">
              <a:solidFill>
                <a:srgbClr val="003399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endParaRPr lang="en-US" sz="1600" b="1" dirty="0">
              <a:solidFill>
                <a:srgbClr val="003399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dirty="0">
                <a:solidFill>
                  <a:srgbClr val="CC0000"/>
                </a:solidFill>
                <a:latin typeface="Constantia" panose="02030602050306030303" pitchFamily="18" charset="0"/>
              </a:rPr>
              <a:t>	 </a:t>
            </a:r>
            <a:r>
              <a:rPr lang="en-US" sz="1600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       	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Central</a:t>
            </a:r>
            <a:r>
              <a:rPr lang="en-US" sz="2000" baseline="-20000" dirty="0" err="1" smtClean="0">
                <a:solidFill>
                  <a:srgbClr val="990000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sz="20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highlight</a:t>
            </a:r>
            <a:endParaRPr lang="en-US" sz="20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			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	 	</a:t>
            </a:r>
            <a:r>
              <a:rPr lang="en-US" sz="1600" dirty="0" smtClean="0">
                <a:latin typeface="Constantia" panose="02030602050306030303" pitchFamily="18" charset="0"/>
              </a:rPr>
              <a:t>	</a:t>
            </a: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Polyterrasse</a:t>
            </a:r>
            <a:r>
              <a:rPr lang="en-US" sz="1600" baseline="-20000" dirty="0" err="1" smtClean="0">
                <a:solidFill>
                  <a:srgbClr val="990000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highlight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	 </a:t>
            </a:r>
            <a:r>
              <a:rPr lang="en-US" sz="1600" dirty="0" smtClean="0">
                <a:latin typeface="Constantia" panose="02030602050306030303" pitchFamily="18" charset="0"/>
              </a:rPr>
              <a:t>       	</a:t>
            </a: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Polybahn</a:t>
            </a:r>
            <a:r>
              <a:rPr lang="en-US" sz="1600" baseline="-20000" dirty="0" err="1" smtClean="0">
                <a:solidFill>
                  <a:srgbClr val="990000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add_transport</a:t>
            </a:r>
            <a:endParaRPr lang="en-US" sz="1600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dirty="0">
                <a:latin typeface="Constantia" panose="02030602050306030303" pitchFamily="18" charset="0"/>
              </a:rPr>
              <a:t> 	 </a:t>
            </a:r>
            <a:r>
              <a:rPr lang="en-US" sz="1600" dirty="0" smtClean="0">
                <a:latin typeface="Constantia" panose="02030602050306030303" pitchFamily="18" charset="0"/>
              </a:rPr>
              <a:t>       	</a:t>
            </a: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Zurich_map</a:t>
            </a:r>
            <a:r>
              <a:rPr lang="en-US" sz="1600" baseline="-20000" dirty="0" err="1" smtClean="0">
                <a:solidFill>
                  <a:srgbClr val="990000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sz="1600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animate</a:t>
            </a:r>
            <a:endParaRPr lang="en-US" sz="1600" i="1" dirty="0" smtClean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b="1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        	</a:t>
            </a:r>
            <a:r>
              <a:rPr lang="en-US" sz="1600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end</a:t>
            </a:r>
            <a:endParaRPr lang="en-US" sz="1600" b="1" dirty="0">
              <a:solidFill>
                <a:srgbClr val="003399"/>
              </a:solidFill>
              <a:latin typeface="Constantia" panose="02030602050306030303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</a:pPr>
            <a:r>
              <a:rPr lang="en-US" sz="1600" b="1" dirty="0">
                <a:solidFill>
                  <a:srgbClr val="003399"/>
                </a:solidFill>
                <a:latin typeface="Constantia" panose="02030602050306030303" pitchFamily="18" charset="0"/>
              </a:rPr>
              <a:t>end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Mehr Stilregeln</a:t>
            </a:r>
            <a:endParaRPr lang="de-CH" dirty="0"/>
          </a:p>
        </p:txBody>
      </p:sp>
      <p:sp>
        <p:nvSpPr>
          <p:cNvPr id="556042" name="Line 10"/>
          <p:cNvSpPr>
            <a:spLocks noChangeShapeType="1"/>
          </p:cNvSpPr>
          <p:nvPr/>
        </p:nvSpPr>
        <p:spPr bwMode="auto">
          <a:xfrm>
            <a:off x="3185409" y="1289153"/>
            <a:ext cx="1546847" cy="19085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56043" name="Line 11"/>
          <p:cNvSpPr>
            <a:spLocks noChangeShapeType="1"/>
          </p:cNvSpPr>
          <p:nvPr/>
        </p:nvSpPr>
        <p:spPr bwMode="auto">
          <a:xfrm>
            <a:off x="3185410" y="1289154"/>
            <a:ext cx="1622260" cy="69047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56044" name="Line 12"/>
          <p:cNvSpPr>
            <a:spLocks noChangeShapeType="1"/>
          </p:cNvSpPr>
          <p:nvPr/>
        </p:nvSpPr>
        <p:spPr bwMode="auto">
          <a:xfrm>
            <a:off x="3813717" y="3534937"/>
            <a:ext cx="1983768" cy="971075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56045" name="Line 13"/>
          <p:cNvSpPr>
            <a:spLocks noChangeShapeType="1"/>
          </p:cNvSpPr>
          <p:nvPr/>
        </p:nvSpPr>
        <p:spPr bwMode="auto">
          <a:xfrm>
            <a:off x="3847171" y="3534937"/>
            <a:ext cx="1922033" cy="452601"/>
          </a:xfrm>
          <a:prstGeom prst="line">
            <a:avLst/>
          </a:prstGeom>
          <a:noFill/>
          <a:ln w="25400">
            <a:solidFill>
              <a:srgbClr val="9933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56046" name="Freeform 14"/>
          <p:cNvSpPr>
            <a:spLocks/>
          </p:cNvSpPr>
          <p:nvPr/>
        </p:nvSpPr>
        <p:spPr bwMode="auto">
          <a:xfrm>
            <a:off x="3269410" y="2441542"/>
            <a:ext cx="3448889" cy="9747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26" y="136"/>
              </a:cxn>
              <a:cxn ang="0">
                <a:pos x="1769" y="408"/>
              </a:cxn>
              <a:cxn ang="0">
                <a:pos x="2540" y="635"/>
              </a:cxn>
              <a:cxn ang="0">
                <a:pos x="2676" y="817"/>
              </a:cxn>
              <a:cxn ang="0">
                <a:pos x="2676" y="953"/>
              </a:cxn>
            </a:cxnLst>
            <a:rect l="0" t="0" r="r" b="b"/>
            <a:pathLst>
              <a:path w="2699" h="953">
                <a:moveTo>
                  <a:pt x="0" y="0"/>
                </a:moveTo>
                <a:cubicBezTo>
                  <a:pt x="215" y="34"/>
                  <a:pt x="431" y="68"/>
                  <a:pt x="726" y="136"/>
                </a:cubicBezTo>
                <a:cubicBezTo>
                  <a:pt x="1021" y="204"/>
                  <a:pt x="1467" y="325"/>
                  <a:pt x="1769" y="408"/>
                </a:cubicBezTo>
                <a:cubicBezTo>
                  <a:pt x="2071" y="491"/>
                  <a:pt x="2389" y="567"/>
                  <a:pt x="2540" y="635"/>
                </a:cubicBezTo>
                <a:cubicBezTo>
                  <a:pt x="2691" y="703"/>
                  <a:pt x="2653" y="764"/>
                  <a:pt x="2676" y="817"/>
                </a:cubicBezTo>
                <a:cubicBezTo>
                  <a:pt x="2699" y="870"/>
                  <a:pt x="2687" y="911"/>
                  <a:pt x="2676" y="953"/>
                </a:cubicBezTo>
              </a:path>
            </a:pathLst>
          </a:custGeom>
          <a:noFill/>
          <a:ln w="25400">
            <a:solidFill>
              <a:srgbClr val="993300"/>
            </a:solidFill>
            <a:round/>
            <a:headEnd type="diamond" w="med" len="med"/>
            <a:tailEnd type="triangle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83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42" grpId="0" animBg="1"/>
      <p:bldP spid="556043" grpId="0" animBg="1"/>
      <p:bldP spid="556044" grpId="0" animBg="1"/>
      <p:bldP spid="556045" grpId="0" animBg="1"/>
      <p:bldP spid="5560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Objekttechnologie</a:t>
            </a:r>
            <a:endParaRPr lang="de-CH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Wir arbeiten mit Objekten.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Unser Programmierstil: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A50021"/>
                </a:solidFill>
              </a:rPr>
              <a:t>Objektorientierte Programmierung</a:t>
            </a:r>
            <a:r>
              <a:rPr lang="de-CH" dirty="0" smtClean="0">
                <a:solidFill>
                  <a:srgbClr val="CC0000"/>
                </a:solidFill>
              </a:rPr>
              <a:t> 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Abkürzung: </a:t>
            </a:r>
            <a:r>
              <a:rPr lang="de-CH" dirty="0" smtClean="0">
                <a:solidFill>
                  <a:srgbClr val="A50021"/>
                </a:solidFill>
              </a:rPr>
              <a:t>O-O</a:t>
            </a: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Allgemeiner “Objekttechnologie”: Beinhaltet</a:t>
            </a:r>
            <a:br>
              <a:rPr lang="de-CH" dirty="0" smtClean="0">
                <a:solidFill>
                  <a:schemeClr val="tx1"/>
                </a:solidFill>
              </a:rPr>
            </a:br>
            <a:r>
              <a:rPr lang="de-CH" dirty="0" smtClean="0">
                <a:solidFill>
                  <a:schemeClr val="tx1"/>
                </a:solidFill>
              </a:rPr>
              <a:t>O-O </a:t>
            </a:r>
            <a:r>
              <a:rPr lang="de-CH" i="1" dirty="0" smtClean="0">
                <a:solidFill>
                  <a:schemeClr val="tx1"/>
                </a:solidFill>
              </a:rPr>
              <a:t>Datenbanken</a:t>
            </a:r>
            <a:r>
              <a:rPr lang="de-CH" dirty="0" smtClean="0">
                <a:solidFill>
                  <a:schemeClr val="tx1"/>
                </a:solidFill>
              </a:rPr>
              <a:t>, O-O </a:t>
            </a:r>
            <a:r>
              <a:rPr lang="de-CH" i="1" dirty="0" smtClean="0">
                <a:solidFill>
                  <a:schemeClr val="tx1"/>
                </a:solidFill>
              </a:rPr>
              <a:t>Analyse</a:t>
            </a:r>
            <a:r>
              <a:rPr lang="de-CH" dirty="0" smtClean="0">
                <a:solidFill>
                  <a:schemeClr val="tx1"/>
                </a:solidFill>
              </a:rPr>
              <a:t>, O-O </a:t>
            </a:r>
            <a:r>
              <a:rPr lang="de-CH" i="1" dirty="0" smtClean="0">
                <a:solidFill>
                  <a:schemeClr val="tx1"/>
                </a:solidFill>
              </a:rPr>
              <a:t>Design</a:t>
            </a:r>
            <a:r>
              <a:rPr lang="de-CH" dirty="0" smtClean="0">
                <a:solidFill>
                  <a:schemeClr val="tx1"/>
                </a:solidFill>
              </a:rPr>
              <a:t>,</a:t>
            </a:r>
            <a:r>
              <a:rPr lang="de-CH" i="1" dirty="0" smtClean="0">
                <a:solidFill>
                  <a:schemeClr val="tx1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...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Die Ausführung der Software besteht aus Operationen auf Objekten: feature-Aufrufen</a:t>
            </a:r>
            <a:endParaRPr lang="de-CH" dirty="0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28330" y="5026032"/>
            <a:ext cx="3431227" cy="933341"/>
            <a:chOff x="2025868" y="4797425"/>
            <a:chExt cx="4635282" cy="933341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2025868" y="5210503"/>
              <a:ext cx="4343401" cy="520263"/>
            </a:xfrm>
            <a:prstGeom prst="flowChartAlternateProcess">
              <a:avLst/>
            </a:prstGeom>
            <a:solidFill>
              <a:srgbClr val="66FF66">
                <a:alpha val="67999"/>
              </a:srgbClr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27000"/>
              <a:bevelB w="1016000"/>
            </a:sp3d>
          </p:spPr>
          <p:txBody>
            <a:bodyPr wrap="none" anchor="ctr"/>
            <a:lstStyle/>
            <a:p>
              <a:endParaRPr lang="en-US" dirty="0">
                <a:latin typeface="Constantia" panose="02030602050306030303" pitchFamily="18" charset="0"/>
              </a:endParaRPr>
            </a:p>
          </p:txBody>
        </p:sp>
        <p:sp>
          <p:nvSpPr>
            <p:cNvPr id="558084" name="Rectangle 4"/>
            <p:cNvSpPr>
              <a:spLocks noChangeArrowheads="1"/>
            </p:cNvSpPr>
            <p:nvPr/>
          </p:nvSpPr>
          <p:spPr bwMode="auto">
            <a:xfrm>
              <a:off x="2124075" y="4797425"/>
              <a:ext cx="453707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457200" indent="-45720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i="1" dirty="0" err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ihr</a:t>
              </a:r>
              <a:r>
                <a:rPr lang="en-US" sz="2400" i="1" dirty="0" err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_objekt</a:t>
              </a:r>
              <a:r>
                <a:rPr lang="en-US" sz="6000" dirty="0" err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.</a:t>
              </a:r>
              <a:r>
                <a:rPr lang="en-US" sz="2400" i="1" dirty="0" err="1" smtClean="0">
                  <a:solidFill>
                    <a:srgbClr val="0000FF"/>
                  </a:solidFill>
                  <a:latin typeface="Constantia" panose="02030602050306030303" pitchFamily="18" charset="0"/>
                </a:rPr>
                <a:t>ihr_feature</a:t>
              </a:r>
              <a:endParaRPr lang="en-US" sz="2400" i="1" dirty="0">
                <a:solidFill>
                  <a:srgbClr val="0000FF"/>
                </a:solidFill>
                <a:latin typeface="Constantia" panose="02030602050306030303" pitchFamily="18" charset="0"/>
              </a:endParaRPr>
            </a:p>
            <a:p>
              <a:pPr marL="457200" indent="-457200">
                <a:spcBef>
                  <a:spcPct val="20000"/>
                </a:spcBef>
                <a:buFont typeface="Wingdings" pitchFamily="2" charset="2"/>
                <a:buNone/>
              </a:pPr>
              <a:endParaRPr lang="en-US" sz="2400" dirty="0">
                <a:latin typeface="Constantia" panose="02030602050306030303" pitchFamily="18" charset="0"/>
              </a:endParaRPr>
            </a:p>
            <a:p>
              <a:pPr marL="457200" indent="-457200">
                <a:spcBef>
                  <a:spcPct val="20000"/>
                </a:spcBef>
                <a:buFont typeface="Wingdings" pitchFamily="2" charset="2"/>
                <a:buNone/>
              </a:pPr>
              <a:endParaRPr lang="en-US" sz="1600" dirty="0">
                <a:solidFill>
                  <a:srgbClr val="003399"/>
                </a:solidFill>
                <a:latin typeface="Constantia" panose="02030602050306030303" pitchFamily="18" charset="0"/>
              </a:endParaRPr>
            </a:p>
            <a:p>
              <a:pPr marL="457200" indent="-457200">
                <a:spcBef>
                  <a:spcPct val="20000"/>
                </a:spcBef>
                <a:buFont typeface="Wingdings" pitchFamily="2" charset="2"/>
                <a:buNone/>
              </a:pPr>
              <a:endParaRPr lang="en-US" sz="2400" dirty="0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5867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Eine eigene Ausdrucksweise</a:t>
            </a:r>
            <a:endParaRPr lang="de-CH" dirty="0"/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sz="2800" i="1" dirty="0" err="1" smtClean="0">
                <a:solidFill>
                  <a:srgbClr val="0000FF"/>
                </a:solidFill>
              </a:rPr>
              <a:t>Zurich_map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err="1" smtClean="0">
                <a:solidFill>
                  <a:srgbClr val="0000FF"/>
                </a:solidFill>
              </a:rPr>
              <a:t>animate</a:t>
            </a:r>
            <a:endParaRPr lang="de-CH" sz="2800" i="1" dirty="0" smtClean="0">
              <a:solidFill>
                <a:srgbClr val="0000FF"/>
              </a:solidFill>
            </a:endParaRPr>
          </a:p>
          <a:p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i="1" dirty="0" err="1" smtClean="0">
                <a:solidFill>
                  <a:srgbClr val="0000FF"/>
                </a:solidFill>
                <a:sym typeface="Symbol" pitchFamily="18" charset="2"/>
              </a:rPr>
              <a:t>nächste_nachricht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smtClean="0">
                <a:solidFill>
                  <a:srgbClr val="0000FF"/>
                </a:solidFill>
              </a:rPr>
              <a:t>senden	</a:t>
            </a:r>
            <a:r>
              <a:rPr lang="de-CH" sz="2800" dirty="0" smtClean="0">
                <a:solidFill>
                  <a:srgbClr val="0000FF"/>
                </a:solidFill>
              </a:rPr>
              <a:t>-- </a:t>
            </a:r>
            <a:r>
              <a:rPr lang="de-CH" sz="2800" i="1" dirty="0" err="1" smtClean="0">
                <a:solidFill>
                  <a:srgbClr val="336600"/>
                </a:solidFill>
              </a:rPr>
              <a:t>next_message</a:t>
            </a:r>
            <a:r>
              <a:rPr lang="de-CH" sz="2800" baseline="-20000" dirty="0" smtClean="0">
                <a:solidFill>
                  <a:srgbClr val="336600"/>
                </a:solidFill>
                <a:sym typeface="Symbol" pitchFamily="18" charset="2"/>
              </a:rPr>
              <a:t> </a:t>
            </a:r>
            <a:r>
              <a:rPr lang="de-CH" sz="2800" i="1" dirty="0" smtClean="0">
                <a:solidFill>
                  <a:srgbClr val="336600"/>
                </a:solidFill>
              </a:rPr>
              <a:t>send</a:t>
            </a:r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i="1" dirty="0" err="1" smtClean="0">
                <a:solidFill>
                  <a:srgbClr val="0000FF"/>
                </a:solidFill>
              </a:rPr>
              <a:t>computer</a:t>
            </a:r>
            <a:r>
              <a:rPr lang="de-CH" sz="2800" baseline="-2000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smtClean="0">
                <a:solidFill>
                  <a:srgbClr val="0000FF"/>
                </a:solidFill>
                <a:sym typeface="Symbol" pitchFamily="18" charset="2"/>
              </a:rPr>
              <a:t>ausschalten</a:t>
            </a:r>
            <a:r>
              <a:rPr lang="de-CH" sz="2800" i="1" dirty="0" smtClean="0">
                <a:solidFill>
                  <a:srgbClr val="0000FF"/>
                </a:solidFill>
              </a:rPr>
              <a:t>		</a:t>
            </a:r>
            <a:r>
              <a:rPr lang="de-CH" sz="2800" dirty="0" smtClean="0">
                <a:solidFill>
                  <a:srgbClr val="0000FF"/>
                </a:solidFill>
              </a:rPr>
              <a:t>-- </a:t>
            </a:r>
            <a:r>
              <a:rPr lang="de-CH" sz="2800" i="1" dirty="0" err="1" smtClean="0">
                <a:solidFill>
                  <a:srgbClr val="336600"/>
                </a:solidFill>
              </a:rPr>
              <a:t>computer</a:t>
            </a:r>
            <a:r>
              <a:rPr lang="de-CH" sz="2800" baseline="-20000" dirty="0" smtClean="0">
                <a:solidFill>
                  <a:srgbClr val="336600"/>
                </a:solidFill>
                <a:sym typeface="Symbol" pitchFamily="18" charset="2"/>
              </a:rPr>
              <a:t> </a:t>
            </a:r>
            <a:r>
              <a:rPr lang="de-CH" sz="2800" i="1" dirty="0" err="1" smtClean="0">
                <a:solidFill>
                  <a:srgbClr val="336600"/>
                </a:solidFill>
              </a:rPr>
              <a:t>shut_down</a:t>
            </a:r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i="1" dirty="0" err="1" smtClean="0">
                <a:solidFill>
                  <a:srgbClr val="0000FF"/>
                </a:solidFill>
              </a:rPr>
              <a:t>telefon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smtClean="0">
                <a:solidFill>
                  <a:srgbClr val="0000FF"/>
                </a:solidFill>
              </a:rPr>
              <a:t>läuten			</a:t>
            </a:r>
            <a:r>
              <a:rPr lang="de-CH" sz="2800" dirty="0" smtClean="0">
                <a:solidFill>
                  <a:srgbClr val="0000FF"/>
                </a:solidFill>
              </a:rPr>
              <a:t>-- </a:t>
            </a:r>
            <a:r>
              <a:rPr lang="de-CH" sz="2800" i="1" dirty="0" err="1" smtClean="0">
                <a:solidFill>
                  <a:srgbClr val="336600"/>
                </a:solidFill>
              </a:rPr>
              <a:t>telephone</a:t>
            </a:r>
            <a:r>
              <a:rPr lang="de-CH" sz="2800" baseline="-20000" dirty="0" smtClean="0">
                <a:solidFill>
                  <a:srgbClr val="336600"/>
                </a:solidFill>
                <a:sym typeface="Symbol" pitchFamily="18" charset="2"/>
              </a:rPr>
              <a:t> </a:t>
            </a:r>
            <a:r>
              <a:rPr lang="de-CH" sz="2800" i="1" dirty="0" smtClean="0">
                <a:solidFill>
                  <a:srgbClr val="336600"/>
                </a:solidFill>
              </a:rPr>
              <a:t>ring</a:t>
            </a:r>
            <a:endParaRPr lang="de-CH" sz="2800" i="1" dirty="0" smtClean="0">
              <a:solidFill>
                <a:srgbClr val="0000FF"/>
              </a:solidFill>
            </a:endParaRPr>
          </a:p>
          <a:p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dirty="0" smtClean="0">
                <a:solidFill>
                  <a:schemeClr val="tx1"/>
                </a:solidFill>
              </a:rPr>
              <a:t>Objekt-Orienterte Programmierung hat einen bezeichnenden Stil</a:t>
            </a:r>
          </a:p>
          <a:p>
            <a:endParaRPr lang="de-CH" sz="2800" dirty="0" smtClean="0">
              <a:solidFill>
                <a:schemeClr val="tx1"/>
              </a:solidFill>
            </a:endParaRPr>
          </a:p>
          <a:p>
            <a:r>
              <a:rPr lang="de-CH" sz="2800" dirty="0" smtClean="0">
                <a:solidFill>
                  <a:schemeClr val="tx1"/>
                </a:solidFill>
              </a:rPr>
              <a:t>Jede Operation wird auf </a:t>
            </a:r>
            <a:r>
              <a:rPr lang="de-CH" sz="2800" b="1" dirty="0" smtClean="0">
                <a:solidFill>
                  <a:srgbClr val="990000"/>
                </a:solidFill>
              </a:rPr>
              <a:t>ein</a:t>
            </a:r>
            <a:r>
              <a:rPr lang="de-CH" sz="2800" dirty="0" smtClean="0">
                <a:solidFill>
                  <a:schemeClr val="tx1"/>
                </a:solidFill>
              </a:rPr>
              <a:t> Objekt </a:t>
            </a:r>
            <a:r>
              <a:rPr lang="de-CH" sz="2800" dirty="0" smtClean="0">
                <a:solidFill>
                  <a:srgbClr val="3333FF"/>
                </a:solidFill>
              </a:rPr>
              <a:t>(das “Ziel” (</a:t>
            </a:r>
            <a:r>
              <a:rPr lang="de-CH" sz="2800" i="1" dirty="0" smtClean="0">
                <a:solidFill>
                  <a:srgbClr val="3333FF"/>
                </a:solidFill>
              </a:rPr>
              <a:t>target</a:t>
            </a:r>
            <a:r>
              <a:rPr lang="de-CH" sz="2800" dirty="0" smtClean="0">
                <a:solidFill>
                  <a:srgbClr val="3333FF"/>
                </a:solidFill>
              </a:rPr>
              <a:t>) des Aufrufs) </a:t>
            </a:r>
            <a:r>
              <a:rPr lang="de-CH" sz="2800" dirty="0" smtClean="0">
                <a:solidFill>
                  <a:schemeClr val="tx1"/>
                </a:solidFill>
              </a:rPr>
              <a:t> angewendet</a:t>
            </a:r>
            <a:endParaRPr lang="de-CH" sz="2800" dirty="0" smtClean="0"/>
          </a:p>
          <a:p>
            <a:endParaRPr lang="de-CH" sz="2800" dirty="0" smtClean="0"/>
          </a:p>
          <a:p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6073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Wörter</a:t>
            </a:r>
            <a:r>
              <a:rPr lang="en-US" dirty="0" smtClean="0"/>
              <a:t> und </a:t>
            </a:r>
            <a:r>
              <a:rPr lang="en-US" dirty="0" err="1" smtClean="0"/>
              <a:t>Begriffe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073385" y="5121037"/>
            <a:ext cx="1505415" cy="546410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rgbClr val="990000"/>
                </a:solidFill>
                <a:latin typeface="Constantia" panose="02030602050306030303" pitchFamily="18" charset="0"/>
                <a:ea typeface="+mn-ea"/>
                <a:cs typeface="+mn-cs"/>
              </a:rPr>
              <a:t>Klasse</a:t>
            </a:r>
            <a:endParaRPr lang="en-US" sz="2400" kern="1200" dirty="0">
              <a:solidFill>
                <a:srgbClr val="99000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293428" y="5375773"/>
            <a:ext cx="1505415" cy="546410"/>
          </a:xfrm>
          <a:prstGeom prst="roundRect">
            <a:avLst/>
          </a:prstGeom>
          <a:solidFill>
            <a:schemeClr val="accent1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rgbClr val="990000"/>
                </a:solidFill>
                <a:latin typeface="Constantia" panose="02030602050306030303" pitchFamily="18" charset="0"/>
                <a:ea typeface="+mn-ea"/>
                <a:cs typeface="+mn-cs"/>
              </a:rPr>
              <a:t>Befehl</a:t>
            </a:r>
            <a:endParaRPr lang="en-US" sz="2400" kern="1200" dirty="0">
              <a:solidFill>
                <a:srgbClr val="99000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327704" y="5418900"/>
            <a:ext cx="1505415" cy="546410"/>
          </a:xfrm>
          <a:prstGeom prst="roundRect">
            <a:avLst/>
          </a:prstGeom>
          <a:solidFill>
            <a:schemeClr val="tx2">
              <a:lumMod val="85000"/>
              <a:lumOff val="15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rPr>
              <a:t>Abfrage</a:t>
            </a:r>
            <a:endParaRPr lang="en-US" sz="2400" kern="1200" dirty="0">
              <a:solidFill>
                <a:schemeClr val="bg1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895675" y="5222552"/>
            <a:ext cx="1505415" cy="546410"/>
          </a:xfrm>
          <a:prstGeom prst="roundRect">
            <a:avLst/>
          </a:prstGeom>
          <a:solidFill>
            <a:srgbClr val="FFC000">
              <a:alpha val="36000"/>
            </a:srgb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rgbClr val="990000"/>
                </a:solidFill>
                <a:latin typeface="Constantia" panose="02030602050306030303" pitchFamily="18" charset="0"/>
                <a:ea typeface="+mn-ea"/>
                <a:cs typeface="+mn-cs"/>
              </a:rPr>
              <a:t>Typ</a:t>
            </a:r>
            <a:endParaRPr lang="en-US" sz="2400" kern="1200" dirty="0">
              <a:solidFill>
                <a:srgbClr val="99000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246652" y="5147427"/>
            <a:ext cx="1505415" cy="54641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990000"/>
                </a:solidFill>
                <a:latin typeface="Constantia" panose="02030602050306030303" pitchFamily="18" charset="0"/>
                <a:ea typeface="+mn-ea"/>
                <a:cs typeface="+mn-cs"/>
              </a:rPr>
              <a:t>Feature</a:t>
            </a:r>
            <a:endParaRPr lang="en-US" sz="2400" kern="1200" dirty="0">
              <a:solidFill>
                <a:srgbClr val="99000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380737" y="5041862"/>
            <a:ext cx="1505415" cy="546410"/>
          </a:xfrm>
          <a:prstGeom prst="roundRect">
            <a:avLst/>
          </a:prstGeom>
          <a:solidFill>
            <a:srgbClr val="FFCCCC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990000"/>
                </a:solidFill>
                <a:latin typeface="Constantia" panose="02030602050306030303" pitchFamily="18" charset="0"/>
                <a:ea typeface="+mn-ea"/>
                <a:cs typeface="+mn-cs"/>
              </a:rPr>
              <a:t>Argument</a:t>
            </a:r>
            <a:endParaRPr lang="en-US" sz="2400" kern="1200" dirty="0">
              <a:solidFill>
                <a:srgbClr val="99000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252959" y="5103448"/>
            <a:ext cx="1505415" cy="546410"/>
          </a:xfrm>
          <a:prstGeom prst="roundRect">
            <a:avLst/>
          </a:prstGeom>
          <a:solidFill>
            <a:srgbClr val="CCCC00">
              <a:alpha val="69000"/>
            </a:srgb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rgbClr val="990000"/>
                </a:solidFill>
                <a:latin typeface="Constantia" panose="02030602050306030303" pitchFamily="18" charset="0"/>
                <a:ea typeface="+mn-ea"/>
                <a:cs typeface="+mn-cs"/>
              </a:rPr>
              <a:t>Prozedur</a:t>
            </a:r>
            <a:endParaRPr lang="en-US" sz="2400" kern="1200" dirty="0">
              <a:solidFill>
                <a:srgbClr val="99000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294821" y="5305404"/>
            <a:ext cx="1505415" cy="546410"/>
          </a:xfrm>
          <a:prstGeom prst="roundRect">
            <a:avLst/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rgbClr val="990000"/>
                </a:solidFill>
                <a:latin typeface="Constantia" panose="02030602050306030303" pitchFamily="18" charset="0"/>
                <a:ea typeface="+mn-ea"/>
                <a:cs typeface="+mn-cs"/>
              </a:rPr>
              <a:t>Objekt</a:t>
            </a:r>
            <a:endParaRPr lang="en-US" sz="2400" kern="1200" dirty="0">
              <a:solidFill>
                <a:srgbClr val="99000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49140" y="5222552"/>
            <a:ext cx="1505415" cy="546410"/>
          </a:xfrm>
          <a:prstGeom prst="roundRect">
            <a:avLst/>
          </a:prstGeom>
          <a:solidFill>
            <a:srgbClr val="3333FF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rPr>
              <a:t>Routine</a:t>
            </a:r>
            <a:endParaRPr lang="en-US" sz="2400" kern="1200" dirty="0">
              <a:solidFill>
                <a:schemeClr val="bg1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120161" y="5349383"/>
            <a:ext cx="1505415" cy="546410"/>
          </a:xfrm>
          <a:prstGeom prst="roundRect">
            <a:avLst/>
          </a:prstGeom>
          <a:solidFill>
            <a:srgbClr val="9900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chemeClr val="bg1"/>
                </a:solidFill>
                <a:latin typeface="Constantia" panose="02030602050306030303" pitchFamily="18" charset="0"/>
                <a:ea typeface="+mn-ea"/>
                <a:cs typeface="+mn-cs"/>
              </a:rPr>
              <a:t>Attribut</a:t>
            </a:r>
            <a:endParaRPr lang="en-US" sz="2400" kern="1200" dirty="0">
              <a:solidFill>
                <a:schemeClr val="bg1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312" y="3488579"/>
            <a:ext cx="3721608" cy="3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-0.17934 -0.03125 L -0.29966 -0.06342 L -0.38664 -0.0838 C -0.49931 -0.08889 -0.5323 -0.0493 -0.6448 -0.0544 " pathEditMode="relative" rAng="0" ptsTypes="AAA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40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07552 -0.05139 L -0.29775 -0.1132 L -0.37795 -0.11389 C -0.40191 -0.11227 -0.47379 -0.12778 -0.49775 -0.12616 C -0.5092 -0.1419 -0.5474 -0.13634 -0.55851 -0.15139 " pathEditMode="relative" rAng="0" ptsTypes="AAAA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34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15312 -0.10972 L -0.37309 -0.2162 L -0.51961 -0.26319 C -0.53819 -0.27384 -0.66059 -0.35162 -0.67916 -0.36181 " pathEditMode="relative" rAng="0" ptsTypes="AAA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-0.15173 -0.18935 L -0.29496 -0.28241 C -0.35486 -0.33357 -0.41128 -0.33403 -0.471 -0.38519 C -0.52552 -0.42246 -0.47552 -0.40116 -0.50156 -0.42153 C -0.5276 -0.4419 -0.48489 -0.48982 -0.48576 -0.48982 " pathEditMode="relative" rAng="0" ptsTypes="AAAAAA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2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254 -0.22408 L -0.18316 -0.38519 L -0.18559 -0.39607 L -0.26077 -0.46528 L -0.26563 -0.47269 L -0.4448 -0.56875 L -0.49028 -0.59005 " pathEditMode="relative" ptsTypes="AAAAAA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-0.10504 -0.22037 C -0.12188 -0.28704 -0.17309 -0.20509 -0.18993 -0.27153 C -0.22101 -0.32269 -0.25816 -0.24398 -0.28924 -0.29514 C -0.31129 -0.31713 -0.37535 -0.30602 -0.39688 -0.32778 " pathEditMode="relative" rAng="0" ptsTypes="AAA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07407E-6 C -0.02222 -0.12662 -0.06979 -0.21436 -0.09167 -0.34051 C -0.10174 -0.40649 -0.12917 -0.35579 -0.13889 -0.42176 C -0.16545 -0.44468 -0.16632 -0.47107 -0.19288 -0.49375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023 L -0.02014 -0.25533 C -0.02812 -0.34908 -0.07778 -0.44422 -0.08576 -0.53797 C -0.08611 -0.55533 -0.17413 -0.62361 -0.1743 -0.64097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 -0.34005 L -0.00243 -0.54468 " pathEditMode="relative" ptsTypes="AAA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208 -0.18565 L 0.06493 -0.45857 " pathEditMode="relative" ptsTypes="AAA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Was ist ein Objekt?</a:t>
            </a:r>
            <a:endParaRPr lang="de-CH" dirty="0"/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Software</a:t>
            </a:r>
            <a:r>
              <a:rPr lang="de-CH" sz="2000" dirty="0" smtClean="0">
                <a:solidFill>
                  <a:srgbClr val="3333FF"/>
                </a:solidFill>
              </a:rPr>
              <a:t>begriff: Eine Maschine, definiert durch auf sie anwendbare Operationen</a:t>
            </a:r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Drei Arten von Objekten:</a:t>
            </a:r>
          </a:p>
          <a:p>
            <a:pPr marL="750887" lvl="2" indent="-342900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000" b="1" dirty="0" smtClean="0">
                <a:solidFill>
                  <a:srgbClr val="990000"/>
                </a:solidFill>
              </a:rPr>
              <a:t>Physikalische Objekte</a:t>
            </a:r>
            <a:r>
              <a:rPr lang="de-CH" sz="2000" dirty="0" smtClean="0">
                <a:solidFill>
                  <a:srgbClr val="3333FF"/>
                </a:solidFill>
              </a:rPr>
              <a:t>: widerspiegeln materielle Objekte der modellierten Welt</a:t>
            </a: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2000" dirty="0" smtClean="0"/>
              <a:t>		</a:t>
            </a:r>
            <a:r>
              <a:rPr lang="de-CH" sz="2000" dirty="0" smtClean="0">
                <a:solidFill>
                  <a:srgbClr val="3333FF"/>
                </a:solidFill>
              </a:rPr>
              <a:t>Beispiele: die Polyterrasse, eine Bahn des Trams…</a:t>
            </a:r>
          </a:p>
          <a:p>
            <a:pPr marL="750887" lvl="2" indent="-342900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000" b="1" dirty="0" smtClean="0">
                <a:solidFill>
                  <a:srgbClr val="990000"/>
                </a:solidFill>
              </a:rPr>
              <a:t>Abstrakte Objekte</a:t>
            </a:r>
            <a:r>
              <a:rPr lang="de-CH" sz="2000" dirty="0" smtClean="0">
                <a:solidFill>
                  <a:srgbClr val="3333FF"/>
                </a:solidFill>
              </a:rPr>
              <a:t>: abstrakte Begriffe aus der modellierten Welt</a:t>
            </a:r>
            <a:br>
              <a:rPr lang="de-CH" sz="2000" dirty="0" smtClean="0">
                <a:solidFill>
                  <a:srgbClr val="3333FF"/>
                </a:solidFill>
              </a:rPr>
            </a:br>
            <a:r>
              <a:rPr lang="de-CH" sz="2000" dirty="0" smtClean="0">
                <a:solidFill>
                  <a:srgbClr val="3333FF"/>
                </a:solidFill>
              </a:rPr>
              <a:t>		Beispiele: eine (Tram-) Linie, eine Route…</a:t>
            </a:r>
          </a:p>
          <a:p>
            <a:pPr marL="750887" lvl="2" indent="-342900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000" b="1" dirty="0" smtClean="0">
                <a:solidFill>
                  <a:srgbClr val="990000"/>
                </a:solidFill>
              </a:rPr>
              <a:t>Softwareobjekte</a:t>
            </a:r>
            <a:r>
              <a:rPr lang="de-CH" sz="2000" dirty="0" smtClean="0">
                <a:solidFill>
                  <a:srgbClr val="3333FF"/>
                </a:solidFill>
              </a:rPr>
              <a:t>: reine Softwarebegriffe</a:t>
            </a:r>
            <a:br>
              <a:rPr lang="de-CH" sz="2000" dirty="0" smtClean="0">
                <a:solidFill>
                  <a:srgbClr val="3333FF"/>
                </a:solidFill>
              </a:rPr>
            </a:br>
            <a:r>
              <a:rPr lang="de-CH" sz="2000" dirty="0" smtClean="0">
                <a:solidFill>
                  <a:srgbClr val="3333FF"/>
                </a:solidFill>
              </a:rPr>
              <a:t>		Beispiele: “Datenstrukturen” wie Arrays oder</a:t>
            </a:r>
            <a:br>
              <a:rPr lang="de-CH" sz="2000" dirty="0" smtClean="0">
                <a:solidFill>
                  <a:srgbClr val="3333FF"/>
                </a:solidFill>
              </a:rPr>
            </a:br>
            <a:r>
              <a:rPr lang="de-CH" sz="2000" dirty="0" smtClean="0">
                <a:solidFill>
                  <a:srgbClr val="3333FF"/>
                </a:solidFill>
              </a:rPr>
              <a:t>			    Hash-Tabellen</a:t>
            </a:r>
          </a:p>
          <a:p>
            <a:pPr>
              <a:lnSpc>
                <a:spcPct val="90000"/>
              </a:lnSpc>
            </a:pPr>
            <a:endParaRPr lang="de-CH" sz="2000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Ein grosser Reiz der Objekttechnologie ist ihr </a:t>
            </a:r>
            <a:r>
              <a:rPr lang="de-CH" sz="2000" i="1" dirty="0" smtClean="0">
                <a:solidFill>
                  <a:srgbClr val="990000"/>
                </a:solidFill>
              </a:rPr>
              <a:t>Modellierungsvermögen</a:t>
            </a:r>
            <a:r>
              <a:rPr lang="de-CH" sz="2000" dirty="0" smtClean="0"/>
              <a:t>: </a:t>
            </a:r>
            <a:r>
              <a:rPr lang="de-CH" sz="2000" dirty="0" smtClean="0">
                <a:solidFill>
                  <a:srgbClr val="3333FF"/>
                </a:solidFill>
              </a:rPr>
              <a:t>Verbinden von Softwareobjekten mit Objekten des Modells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Aber: Verbinden, nicht verwechseln!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In diesem Kurs bezieht sich “</a:t>
            </a:r>
            <a:r>
              <a:rPr lang="de-CH" sz="2000" i="1" dirty="0" smtClean="0">
                <a:solidFill>
                  <a:srgbClr val="3333FF"/>
                </a:solidFill>
              </a:rPr>
              <a:t>Objekt</a:t>
            </a:r>
            <a:r>
              <a:rPr lang="de-CH" sz="2000" dirty="0" smtClean="0">
                <a:solidFill>
                  <a:srgbClr val="3333FF"/>
                </a:solidFill>
              </a:rPr>
              <a:t>” auf ein </a:t>
            </a:r>
            <a:r>
              <a:rPr lang="de-CH" sz="2000" dirty="0" smtClean="0">
                <a:solidFill>
                  <a:srgbClr val="990000"/>
                </a:solidFill>
              </a:rPr>
              <a:t>Softwareobjekt</a:t>
            </a:r>
            <a:endParaRPr lang="de-CH" sz="2000" dirty="0" smtClean="0"/>
          </a:p>
          <a:p>
            <a:pPr marL="457200" indent="-457200">
              <a:lnSpc>
                <a:spcPct val="90000"/>
              </a:lnSpc>
            </a:pP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28133032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Zwei Auffassungen von Objekten</a:t>
            </a:r>
            <a:endParaRPr lang="de-CH" dirty="0"/>
          </a:p>
        </p:txBody>
      </p:sp>
      <p:sp>
        <p:nvSpPr>
          <p:cNvPr id="580611" name="Rectangle 3"/>
          <p:cNvSpPr>
            <a:spLocks noGrp="1" noChangeArrowheads="1"/>
          </p:cNvSpPr>
          <p:nvPr>
            <p:ph idx="1"/>
          </p:nvPr>
        </p:nvSpPr>
        <p:spPr>
          <a:xfrm>
            <a:off x="249238" y="3343974"/>
            <a:ext cx="8594725" cy="3179064"/>
          </a:xfrm>
        </p:spPr>
        <p:txBody>
          <a:bodyPr>
            <a:normAutofit lnSpcReduction="10000"/>
          </a:bodyPr>
          <a:lstStyle/>
          <a:p>
            <a:pPr marL="358775" indent="-358775" defTabSz="630238"/>
            <a:r>
              <a:rPr lang="de-CH" dirty="0" smtClean="0">
                <a:solidFill>
                  <a:schemeClr val="tx1"/>
                </a:solidFill>
              </a:rPr>
              <a:t>Zwei Gesichtspunkte:</a:t>
            </a:r>
          </a:p>
          <a:p>
            <a:pPr marL="358775" lvl="1" indent="-358775" defTabSz="630238"/>
            <a:r>
              <a:rPr lang="de-CH" dirty="0" smtClean="0">
                <a:solidFill>
                  <a:srgbClr val="3333FF"/>
                </a:solidFill>
              </a:rPr>
              <a:t>1. Ein Objekt hat Daten, abgelegt im Speicher</a:t>
            </a:r>
          </a:p>
          <a:p>
            <a:pPr marL="358775" lvl="1" indent="-358775" defTabSz="630238"/>
            <a:r>
              <a:rPr lang="de-CH" dirty="0" smtClean="0">
                <a:solidFill>
                  <a:srgbClr val="3333FF"/>
                </a:solidFill>
              </a:rPr>
              <a:t>2. Ein Objekt ist eine Maschine, die Operationen anbietet (</a:t>
            </a:r>
            <a:r>
              <a:rPr lang="de-CH" b="1" dirty="0" smtClean="0">
                <a:solidFill>
                  <a:srgbClr val="990000"/>
                </a:solidFill>
              </a:rPr>
              <a:t>Features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 marL="358775" lvl="1" indent="-358775" defTabSz="630238"/>
            <a:endParaRPr lang="de-CH" dirty="0" smtClean="0">
              <a:solidFill>
                <a:schemeClr val="tx1"/>
              </a:solidFill>
            </a:endParaRPr>
          </a:p>
          <a:p>
            <a:pPr marL="358775" lvl="1" indent="-358775" defTabSz="630238">
              <a:buNone/>
            </a:pPr>
            <a:r>
              <a:rPr lang="de-CH" dirty="0" smtClean="0">
                <a:solidFill>
                  <a:schemeClr val="tx1"/>
                </a:solidFill>
              </a:rPr>
              <a:t>Die Verbindung:</a:t>
            </a:r>
          </a:p>
          <a:p>
            <a:pPr marL="358775" lvl="1" indent="-358775" defTabSz="630238"/>
            <a:r>
              <a:rPr lang="de-CH" dirty="0" smtClean="0">
                <a:solidFill>
                  <a:srgbClr val="990000"/>
                </a:solidFill>
              </a:rPr>
              <a:t>Die Operationen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(2)</a:t>
            </a:r>
            <a:r>
              <a:rPr lang="de-CH" dirty="0" smtClean="0">
                <a:solidFill>
                  <a:srgbClr val="990000"/>
                </a:solidFill>
              </a:rPr>
              <a:t>, die die Maschine anbietet, greifen auf die Daten</a:t>
            </a:r>
            <a:r>
              <a:rPr lang="de-CH" dirty="0" smtClean="0">
                <a:solidFill>
                  <a:srgbClr val="A50021"/>
                </a:solidFill>
              </a:rPr>
              <a:t> </a:t>
            </a:r>
            <a:r>
              <a:rPr lang="de-CH" dirty="0" smtClean="0">
                <a:solidFill>
                  <a:srgbClr val="3333FF"/>
                </a:solidFill>
              </a:rPr>
              <a:t>(1) </a:t>
            </a:r>
            <a:r>
              <a:rPr lang="de-CH" dirty="0" smtClean="0">
                <a:solidFill>
                  <a:srgbClr val="A50021"/>
                </a:solidFill>
              </a:rPr>
              <a:t>des Objektes zu und verändern sie</a:t>
            </a:r>
            <a:endParaRPr lang="de-CH" dirty="0"/>
          </a:p>
        </p:txBody>
      </p:sp>
      <p:sp>
        <p:nvSpPr>
          <p:cNvPr id="580613" name="Rectangle 5"/>
          <p:cNvSpPr>
            <a:spLocks noChangeArrowheads="1"/>
          </p:cNvSpPr>
          <p:nvPr/>
        </p:nvSpPr>
        <p:spPr bwMode="auto">
          <a:xfrm>
            <a:off x="5211313" y="788898"/>
            <a:ext cx="2605088" cy="5785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80614" name="Rectangle 6"/>
          <p:cNvSpPr>
            <a:spLocks noChangeArrowheads="1"/>
          </p:cNvSpPr>
          <p:nvPr/>
        </p:nvSpPr>
        <p:spPr bwMode="auto">
          <a:xfrm>
            <a:off x="5211313" y="1341635"/>
            <a:ext cx="2605088" cy="578500"/>
          </a:xfrm>
          <a:prstGeom prst="round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80615" name="Rectangle 7"/>
          <p:cNvSpPr>
            <a:spLocks noChangeArrowheads="1"/>
          </p:cNvSpPr>
          <p:nvPr/>
        </p:nvSpPr>
        <p:spPr bwMode="auto">
          <a:xfrm>
            <a:off x="5211313" y="1892029"/>
            <a:ext cx="2605088" cy="578500"/>
          </a:xfrm>
          <a:prstGeom prst="roundRect">
            <a:avLst/>
          </a:prstGeom>
          <a:solidFill>
            <a:srgbClr val="DFEBF3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5211313" y="2442423"/>
            <a:ext cx="2605088" cy="578500"/>
          </a:xfrm>
          <a:prstGeom prst="roundRect">
            <a:avLst/>
          </a:prstGeom>
          <a:solidFill>
            <a:srgbClr val="FFD3AF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80617" name="Text Box 9"/>
          <p:cNvSpPr txBox="1">
            <a:spLocks noChangeArrowheads="1"/>
          </p:cNvSpPr>
          <p:nvPr/>
        </p:nvSpPr>
        <p:spPr bwMode="auto">
          <a:xfrm>
            <a:off x="5571676" y="87779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nstantia" panose="02030602050306030303" pitchFamily="18" charset="0"/>
              </a:rPr>
              <a:t>“Centra</a:t>
            </a:r>
            <a:r>
              <a:rPr lang="en-US" dirty="0" smtClean="0">
                <a:latin typeface="Constantia" panose="02030602050306030303" pitchFamily="18" charset="0"/>
              </a:rPr>
              <a:t>l</a:t>
            </a:r>
            <a:r>
              <a:rPr lang="en-US" sz="2400" dirty="0" smtClean="0">
                <a:latin typeface="Constantia" panose="02030602050306030303" pitchFamily="18" charset="0"/>
              </a:rPr>
              <a:t>”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80618" name="Text Box 10"/>
          <p:cNvSpPr txBox="1">
            <a:spLocks noChangeArrowheads="1"/>
          </p:cNvSpPr>
          <p:nvPr/>
        </p:nvSpPr>
        <p:spPr bwMode="auto">
          <a:xfrm>
            <a:off x="5355776" y="2533561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nstantia" panose="02030602050306030303" pitchFamily="18" charset="0"/>
              </a:rPr>
              <a:t>“</a:t>
            </a:r>
            <a:r>
              <a:rPr lang="en-US" sz="2400" dirty="0" err="1" smtClean="0">
                <a:latin typeface="Constantia" panose="02030602050306030303" pitchFamily="18" charset="0"/>
              </a:rPr>
              <a:t>Polyterrasse</a:t>
            </a:r>
            <a:r>
              <a:rPr lang="en-US" sz="2400" dirty="0" smtClean="0">
                <a:latin typeface="Constantia" panose="02030602050306030303" pitchFamily="18" charset="0"/>
              </a:rPr>
              <a:t>”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80619" name="Text Box 11"/>
          <p:cNvSpPr txBox="1">
            <a:spLocks noChangeArrowheads="1"/>
          </p:cNvSpPr>
          <p:nvPr/>
        </p:nvSpPr>
        <p:spPr bwMode="auto">
          <a:xfrm>
            <a:off x="5284338" y="1428661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24</a:t>
            </a:r>
            <a:endParaRPr lang="en-US" sz="24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580620" name="Text Box 12"/>
          <p:cNvSpPr txBox="1">
            <a:spLocks noChangeArrowheads="1"/>
          </p:cNvSpPr>
          <p:nvPr/>
        </p:nvSpPr>
        <p:spPr bwMode="auto">
          <a:xfrm>
            <a:off x="5284338" y="193189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onstantia" panose="02030602050306030303" pitchFamily="18" charset="0"/>
              </a:rPr>
              <a:t>2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999242" y="814327"/>
            <a:ext cx="2523188" cy="529444"/>
          </a:xfrm>
          <a:prstGeom prst="wedgeRoundRectCallout">
            <a:avLst>
              <a:gd name="adj1" fmla="val 115219"/>
              <a:gd name="adj2" fmla="val -7941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West-</a:t>
            </a:r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Endstation</a:t>
            </a:r>
            <a:endParaRPr lang="en-US" sz="2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1614115" y="1412000"/>
            <a:ext cx="1901687" cy="529444"/>
          </a:xfrm>
          <a:prstGeom prst="wedgeRoundRectCallout">
            <a:avLst>
              <a:gd name="adj1" fmla="val 137544"/>
              <a:gd name="adj2" fmla="val -1600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Nummer</a:t>
            </a:r>
            <a:endParaRPr lang="en-US" sz="2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731536" y="2009656"/>
            <a:ext cx="2765807" cy="529444"/>
          </a:xfrm>
          <a:prstGeom prst="wedgeRoundRectCallout">
            <a:avLst>
              <a:gd name="adj1" fmla="val 111473"/>
              <a:gd name="adj2" fmla="val -1778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Anzahl</a:t>
            </a:r>
            <a:r>
              <a:rPr lang="en-US" sz="2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Stationen</a:t>
            </a:r>
            <a:endParaRPr lang="en-US" sz="2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1112364" y="2620595"/>
            <a:ext cx="2339830" cy="529444"/>
          </a:xfrm>
          <a:prstGeom prst="wedgeRoundRectCallout">
            <a:avLst>
              <a:gd name="adj1" fmla="val 125105"/>
              <a:gd name="adj2" fmla="val -10000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Ost-Endstation</a:t>
            </a:r>
            <a:endParaRPr lang="en-US" sz="2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86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157681" y="2810312"/>
            <a:ext cx="1669409" cy="1098958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800" smtClean="0"/>
              <a:t>Features: Befehle und Abfragen</a:t>
            </a:r>
            <a:endParaRPr lang="de-CH" sz="2800" dirty="0"/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800" dirty="0" smtClean="0">
                <a:solidFill>
                  <a:srgbClr val="990000"/>
                </a:solidFill>
              </a:rPr>
              <a:t>Feature</a:t>
            </a:r>
            <a:r>
              <a:rPr lang="de-CH" sz="2800" dirty="0" smtClean="0">
                <a:solidFill>
                  <a:srgbClr val="3333FF"/>
                </a:solidFill>
              </a:rPr>
              <a:t>: Eine Operation, die von gewissen Klassen zur Verfügung gestellt wird.</a:t>
            </a:r>
          </a:p>
          <a:p>
            <a:endParaRPr lang="de-CH" sz="2800" dirty="0" smtClean="0">
              <a:solidFill>
                <a:srgbClr val="3333FF"/>
              </a:solidFill>
            </a:endParaRPr>
          </a:p>
          <a:p>
            <a:r>
              <a:rPr lang="de-CH" sz="2800" dirty="0" smtClean="0">
                <a:solidFill>
                  <a:srgbClr val="3333FF"/>
                </a:solidFill>
              </a:rPr>
              <a:t>3 Arten:</a:t>
            </a:r>
          </a:p>
          <a:p>
            <a:pPr lvl="1"/>
            <a:r>
              <a:rPr lang="de-CH" sz="2800" dirty="0" smtClean="0">
                <a:solidFill>
                  <a:srgbClr val="A50021"/>
                </a:solidFill>
              </a:rPr>
              <a:t>Befehl 					(</a:t>
            </a:r>
            <a:r>
              <a:rPr lang="de-CH" sz="2800" dirty="0">
                <a:solidFill>
                  <a:srgbClr val="A50021"/>
                </a:solidFill>
              </a:rPr>
              <a:t>C</a:t>
            </a:r>
            <a:r>
              <a:rPr lang="de-CH" sz="2800" dirty="0" smtClean="0">
                <a:solidFill>
                  <a:srgbClr val="A50021"/>
                </a:solidFill>
              </a:rPr>
              <a:t>ommand)</a:t>
            </a:r>
            <a:endParaRPr lang="de-CH" sz="2800" dirty="0" smtClean="0"/>
          </a:p>
          <a:p>
            <a:pPr lvl="1"/>
            <a:r>
              <a:rPr lang="de-CH" sz="2800" dirty="0" smtClean="0">
                <a:solidFill>
                  <a:srgbClr val="A50021"/>
                </a:solidFill>
              </a:rPr>
              <a:t>Abfrage 					(</a:t>
            </a:r>
            <a:r>
              <a:rPr lang="de-CH" sz="2800" dirty="0">
                <a:solidFill>
                  <a:srgbClr val="A50021"/>
                </a:solidFill>
              </a:rPr>
              <a:t>Q</a:t>
            </a:r>
            <a:r>
              <a:rPr lang="de-CH" sz="2800" dirty="0" smtClean="0">
                <a:solidFill>
                  <a:srgbClr val="A50021"/>
                </a:solidFill>
              </a:rPr>
              <a:t>uery)</a:t>
            </a:r>
          </a:p>
          <a:p>
            <a:pPr lvl="1"/>
            <a:endParaRPr lang="de-CH" sz="2800" dirty="0" smtClean="0">
              <a:solidFill>
                <a:srgbClr val="A50021"/>
              </a:solidFill>
            </a:endParaRPr>
          </a:p>
          <a:p>
            <a:pPr lvl="1"/>
            <a:r>
              <a:rPr lang="de-CH" sz="2800" dirty="0" smtClean="0">
                <a:solidFill>
                  <a:srgbClr val="3333FF"/>
                </a:solidFill>
              </a:rPr>
              <a:t>Erzeugungsprozedur (</a:t>
            </a:r>
            <a:r>
              <a:rPr lang="de-CH" sz="2800" i="1" dirty="0" err="1" smtClean="0">
                <a:solidFill>
                  <a:srgbClr val="3333FF"/>
                </a:solidFill>
              </a:rPr>
              <a:t>creation</a:t>
            </a:r>
            <a:r>
              <a:rPr lang="de-CH" sz="2800" i="1" dirty="0" smtClean="0">
                <a:solidFill>
                  <a:srgbClr val="3333FF"/>
                </a:solidFill>
              </a:rPr>
              <a:t> </a:t>
            </a:r>
            <a:r>
              <a:rPr lang="de-CH" sz="2800" i="1" dirty="0" err="1" smtClean="0">
                <a:solidFill>
                  <a:srgbClr val="3333FF"/>
                </a:solidFill>
              </a:rPr>
              <a:t>procedure</a:t>
            </a:r>
            <a:r>
              <a:rPr lang="de-CH" sz="2800" dirty="0" smtClean="0">
                <a:solidFill>
                  <a:srgbClr val="3333FF"/>
                </a:solidFill>
              </a:rPr>
              <a:t>) (später studiert)</a:t>
            </a:r>
          </a:p>
          <a:p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43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Ein Befehl</a:t>
            </a:r>
            <a:endParaRPr lang="de-CH" dirty="0"/>
          </a:p>
        </p:txBody>
      </p:sp>
      <p:pic>
        <p:nvPicPr>
          <p:cNvPr id="570372" name="Picture 4" descr="tunnel_comma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5625" y="938213"/>
            <a:ext cx="7981950" cy="5524500"/>
          </a:xfrm>
          <a:noFill/>
          <a:ln/>
        </p:spPr>
      </p:pic>
      <p:sp>
        <p:nvSpPr>
          <p:cNvPr id="570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68413"/>
            <a:ext cx="4135438" cy="5113337"/>
          </a:xfrm>
        </p:spPr>
        <p:txBody>
          <a:bodyPr/>
          <a:lstStyle/>
          <a:p>
            <a:r>
              <a:rPr lang="de-CH" sz="2000" smtClean="0"/>
              <a:t> </a:t>
            </a:r>
            <a:endParaRPr lang="de-CH" sz="2000"/>
          </a:p>
        </p:txBody>
      </p:sp>
    </p:spTree>
    <p:extLst>
      <p:ext uri="{BB962C8B-B14F-4D97-AF65-F5344CB8AC3E}">
        <p14:creationId xmlns:p14="http://schemas.microsoft.com/office/powerpoint/2010/main" val="206352542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Eine Abfrage</a:t>
            </a:r>
            <a:endParaRPr lang="de-CH" dirty="0"/>
          </a:p>
        </p:txBody>
      </p:sp>
      <p:pic>
        <p:nvPicPr>
          <p:cNvPr id="5724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9831" y="999748"/>
            <a:ext cx="7973538" cy="540142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38033502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Unser erstes Programm!</a:t>
            </a:r>
            <a:endParaRPr lang="de-CH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de-CH" dirty="0" smtClean="0">
                <a:solidFill>
                  <a:srgbClr val="3333FF"/>
                </a:solidFill>
              </a:rPr>
              <a:t>Unser Programm soll:</a:t>
            </a:r>
          </a:p>
          <a:p>
            <a:pPr marL="457200" indent="-457200"/>
            <a:endParaRPr lang="de-CH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3333FF"/>
                </a:solidFill>
              </a:rPr>
              <a:t>Die Position der Stationen «</a:t>
            </a:r>
            <a:r>
              <a:rPr lang="de-CH" dirty="0" smtClean="0">
                <a:solidFill>
                  <a:srgbClr val="336600"/>
                </a:solidFill>
              </a:rPr>
              <a:t>Central</a:t>
            </a:r>
            <a:r>
              <a:rPr lang="de-CH" dirty="0" smtClean="0">
                <a:solidFill>
                  <a:srgbClr val="3333FF"/>
                </a:solidFill>
              </a:rPr>
              <a:t>» und «</a:t>
            </a:r>
            <a:r>
              <a:rPr lang="de-CH" dirty="0" smtClean="0">
                <a:solidFill>
                  <a:srgbClr val="336600"/>
                </a:solidFill>
              </a:rPr>
              <a:t>Polyterrasse</a:t>
            </a:r>
            <a:r>
              <a:rPr lang="de-CH" dirty="0" smtClean="0">
                <a:solidFill>
                  <a:srgbClr val="3333FF"/>
                </a:solidFill>
              </a:rPr>
              <a:t>» auf der Karte von Zürich markieren</a:t>
            </a:r>
            <a:r>
              <a:rPr lang="de-CH" dirty="0" smtClean="0"/>
              <a:t/>
            </a:r>
            <a:br>
              <a:rPr lang="de-CH" dirty="0" smtClean="0"/>
            </a:br>
            <a:endParaRPr lang="de-CH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3333FF"/>
                </a:solidFill>
              </a:rPr>
              <a:t>Einen Wagen zur Linie 24 (Polybahn) hinzufügen</a:t>
            </a:r>
            <a:br>
              <a:rPr lang="de-CH" dirty="0" smtClean="0">
                <a:solidFill>
                  <a:srgbClr val="3333FF"/>
                </a:solidFill>
              </a:rPr>
            </a:br>
            <a:endParaRPr lang="de-CH" dirty="0" smtClean="0">
              <a:solidFill>
                <a:srgbClr val="3333FF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de-CH" dirty="0" smtClean="0">
                <a:solidFill>
                  <a:srgbClr val="3333FF"/>
                </a:solidFill>
              </a:rPr>
              <a:t>Die Karte animieren</a:t>
            </a:r>
            <a:endParaRPr lang="de-CH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Abfragen</a:t>
            </a:r>
            <a:endParaRPr lang="de-CH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3333FF"/>
                </a:solidFill>
              </a:rPr>
              <a:t>Ziel: die </a:t>
            </a:r>
            <a:r>
              <a:rPr lang="de-CH" dirty="0" smtClean="0">
                <a:solidFill>
                  <a:srgbClr val="990000"/>
                </a:solidFill>
              </a:rPr>
              <a:t>Eigenschaften</a:t>
            </a:r>
            <a:r>
              <a:rPr lang="de-CH" dirty="0" smtClean="0"/>
              <a:t> </a:t>
            </a:r>
            <a:r>
              <a:rPr lang="de-CH" dirty="0" smtClean="0">
                <a:solidFill>
                  <a:srgbClr val="3333FF"/>
                </a:solidFill>
              </a:rPr>
              <a:t>eines Objekts zu</a:t>
            </a:r>
          </a:p>
          <a:p>
            <a:r>
              <a:rPr lang="de-CH" dirty="0" smtClean="0">
                <a:solidFill>
                  <a:srgbClr val="3333FF"/>
                </a:solidFill>
              </a:rPr>
              <a:t>erhalten.</a:t>
            </a:r>
          </a:p>
          <a:p>
            <a:endParaRPr lang="de-CH" dirty="0" smtClean="0">
              <a:solidFill>
                <a:srgbClr val="3333FF"/>
              </a:solidFill>
            </a:endParaRPr>
          </a:p>
          <a:p>
            <a:r>
              <a:rPr lang="de-CH" dirty="0" smtClean="0">
                <a:solidFill>
                  <a:srgbClr val="3333FF"/>
                </a:solidFill>
              </a:rPr>
              <a:t>Sollte </a:t>
            </a:r>
            <a:r>
              <a:rPr lang="de-CH" i="1" dirty="0" smtClean="0">
                <a:solidFill>
                  <a:srgbClr val="3333FF"/>
                </a:solidFill>
              </a:rPr>
              <a:t>weder das Zielobjekt noch andere</a:t>
            </a:r>
          </a:p>
          <a:p>
            <a:r>
              <a:rPr lang="de-CH" i="1" dirty="0" smtClean="0">
                <a:solidFill>
                  <a:srgbClr val="3333FF"/>
                </a:solidFill>
              </a:rPr>
              <a:t>Objekte ändern!</a:t>
            </a:r>
            <a:endParaRPr lang="de-CH" dirty="0" smtClean="0">
              <a:solidFill>
                <a:srgbClr val="3333FF"/>
              </a:solidFill>
            </a:endParaRPr>
          </a:p>
          <a:p>
            <a:endParaRPr lang="de-CH" dirty="0" smtClean="0">
              <a:solidFill>
                <a:srgbClr val="3333FF"/>
              </a:solidFill>
            </a:endParaRPr>
          </a:p>
          <a:p>
            <a:r>
              <a:rPr lang="de-CH" dirty="0" smtClean="0">
                <a:solidFill>
                  <a:srgbClr val="3333FF"/>
                </a:solidFill>
              </a:rPr>
              <a:t>Beispiele anhand eines “Linie” Objektes (</a:t>
            </a:r>
            <a:r>
              <a:rPr lang="de-CH" i="1" dirty="0" smtClean="0">
                <a:solidFill>
                  <a:srgbClr val="3333FF"/>
                </a:solidFill>
              </a:rPr>
              <a:t>Polybahn</a:t>
            </a:r>
            <a:r>
              <a:rPr lang="de-CH" dirty="0" smtClean="0">
                <a:solidFill>
                  <a:srgbClr val="3333FF"/>
                </a:solidFill>
              </a:rPr>
              <a:t>):</a:t>
            </a:r>
          </a:p>
          <a:p>
            <a:pPr lvl="1"/>
            <a:endParaRPr lang="de-CH" dirty="0" smtClean="0"/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Was ist die West-Endstation von </a:t>
            </a: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r>
              <a:rPr lang="de-CH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Was ist die Ost-Endstation von </a:t>
            </a: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r>
              <a:rPr lang="de-CH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Wieviele Stationen hat 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dirty="0" smtClean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Ist 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dirty="0" smtClean="0">
                <a:solidFill>
                  <a:schemeClr val="tx1"/>
                </a:solidFill>
              </a:rPr>
              <a:t> eine lange Linie (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 5 </a:t>
            </a:r>
            <a:r>
              <a:rPr lang="en-US" dirty="0" err="1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Stationen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  <a:sym typeface="Symbol" pitchFamily="18" charset="2"/>
              </a:rPr>
              <a:t>)</a:t>
            </a:r>
            <a:r>
              <a:rPr lang="en-US" dirty="0" smtClean="0">
                <a:solidFill>
                  <a:srgbClr val="0000FF"/>
                </a:solidFill>
                <a:cs typeface="Times New Roman" pitchFamily="18" charset="0"/>
                <a:sym typeface="Symbol" pitchFamily="18" charset="2"/>
              </a:rPr>
              <a:t>?</a:t>
            </a:r>
            <a:endParaRPr lang="de-CH" dirty="0" smtClean="0">
              <a:solidFill>
                <a:schemeClr val="tx1"/>
              </a:solidFill>
            </a:endParaRPr>
          </a:p>
          <a:p>
            <a:endParaRPr lang="de-CH" dirty="0"/>
          </a:p>
        </p:txBody>
      </p:sp>
      <p:grpSp>
        <p:nvGrpSpPr>
          <p:cNvPr id="12" name="Group 11"/>
          <p:cNvGrpSpPr/>
          <p:nvPr/>
        </p:nvGrpSpPr>
        <p:grpSpPr>
          <a:xfrm>
            <a:off x="6586917" y="683703"/>
            <a:ext cx="2176251" cy="1820162"/>
            <a:chOff x="5389337" y="788898"/>
            <a:chExt cx="2605088" cy="2236234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5389337" y="788898"/>
              <a:ext cx="2605088" cy="578500"/>
            </a:xfrm>
            <a:prstGeom prst="roundRect">
              <a:avLst/>
            </a:prstGeom>
            <a:solidFill>
              <a:srgbClr val="99FF99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/>
              <a:bevelB w="1016000"/>
            </a:sp3d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389337" y="1341635"/>
              <a:ext cx="2605088" cy="578500"/>
            </a:xfrm>
            <a:prstGeom prst="roundRect">
              <a:avLst/>
            </a:prstGeom>
            <a:solidFill>
              <a:srgbClr val="990000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/>
              <a:bevelB w="1016000"/>
            </a:sp3d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389337" y="1892029"/>
              <a:ext cx="2605088" cy="578500"/>
            </a:xfrm>
            <a:prstGeom prst="roundRect">
              <a:avLst/>
            </a:prstGeom>
            <a:solidFill>
              <a:srgbClr val="DFEBF3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/>
              <a:bevelB w="1016000"/>
            </a:sp3d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389337" y="2442423"/>
              <a:ext cx="2605088" cy="578500"/>
            </a:xfrm>
            <a:prstGeom prst="roundRect">
              <a:avLst/>
            </a:prstGeom>
            <a:solidFill>
              <a:srgbClr val="FFD3AF"/>
            </a:solidFill>
            <a:ln w="9525">
              <a:solidFill>
                <a:srgbClr val="990000"/>
              </a:solidFill>
              <a:miter lim="800000"/>
              <a:headEnd/>
              <a:tailEnd/>
            </a:ln>
            <a:effectLst>
              <a:outerShdw blurRad="50800" dist="50800" dir="5400000" sx="101000" sy="101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27000"/>
              <a:bevelB w="1016000"/>
            </a:sp3d>
          </p:spPr>
          <p:txBody>
            <a:bodyPr wrap="none" anchor="ctr"/>
            <a:lstStyle/>
            <a:p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749700" y="877798"/>
              <a:ext cx="2232025" cy="49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nstantia" panose="02030602050306030303" pitchFamily="18" charset="0"/>
                </a:rPr>
                <a:t>“Central”</a:t>
              </a:r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5533800" y="2533561"/>
              <a:ext cx="2447925" cy="49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nstantia" panose="02030602050306030303" pitchFamily="18" charset="0"/>
                </a:rPr>
                <a:t>“</a:t>
              </a:r>
              <a:r>
                <a:rPr lang="en-US" sz="2000" dirty="0" err="1" smtClean="0">
                  <a:latin typeface="Constantia" panose="02030602050306030303" pitchFamily="18" charset="0"/>
                </a:rPr>
                <a:t>Polyterrasse</a:t>
              </a:r>
              <a:r>
                <a:rPr lang="en-US" sz="2000" dirty="0" smtClean="0">
                  <a:latin typeface="Constantia" panose="02030602050306030303" pitchFamily="18" charset="0"/>
                </a:rPr>
                <a:t>”</a:t>
              </a:r>
              <a:endParaRPr lang="en-US" sz="2000" dirty="0">
                <a:latin typeface="Constantia" panose="02030602050306030303" pitchFamily="18" charset="0"/>
              </a:endParaRP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5462362" y="1428661"/>
              <a:ext cx="2232025" cy="49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solidFill>
                    <a:schemeClr val="bg1"/>
                  </a:solidFill>
                  <a:latin typeface="Constantia" panose="02030602050306030303" pitchFamily="18" charset="0"/>
                </a:rPr>
                <a:t>24</a:t>
              </a:r>
              <a:endParaRPr lang="en-US" sz="2000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5462362" y="1931898"/>
              <a:ext cx="2232025" cy="49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dirty="0" smtClean="0">
                  <a:latin typeface="Constantia" panose="02030602050306030303" pitchFamily="18" charset="0"/>
                </a:rPr>
                <a:t>2</a:t>
              </a:r>
              <a:endParaRPr lang="en-US" sz="2000" dirty="0">
                <a:latin typeface="Constantia" panose="0203060205030603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827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Eine andere mögliche Darstellung</a:t>
            </a:r>
            <a:endParaRPr lang="de-CH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idx="1"/>
          </p:nvPr>
        </p:nvSpPr>
        <p:spPr>
          <a:xfrm>
            <a:off x="3065069" y="5720486"/>
            <a:ext cx="5778894" cy="802552"/>
          </a:xfrm>
        </p:spPr>
        <p:txBody>
          <a:bodyPr>
            <a:normAutofit/>
          </a:bodyPr>
          <a:lstStyle/>
          <a:p>
            <a:r>
              <a:rPr lang="de-CH" dirty="0" smtClean="0">
                <a:solidFill>
                  <a:srgbClr val="3333FF"/>
                </a:solidFill>
              </a:rPr>
              <a:t>Gibt es noch eine “Nummer” Abfrage? </a:t>
            </a:r>
            <a:endParaRPr lang="de-CH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86040" y="1232343"/>
            <a:ext cx="2176251" cy="470865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86040" y="1682238"/>
            <a:ext cx="2176251" cy="470865"/>
          </a:xfrm>
          <a:prstGeom prst="round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86040" y="2130226"/>
            <a:ext cx="2176251" cy="470865"/>
          </a:xfrm>
          <a:prstGeom prst="roundRect">
            <a:avLst/>
          </a:prstGeom>
          <a:solidFill>
            <a:srgbClr val="DFEBF3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86040" y="2578214"/>
            <a:ext cx="2176251" cy="470865"/>
          </a:xfrm>
          <a:prstGeom prst="roundRect">
            <a:avLst/>
          </a:prstGeom>
          <a:solidFill>
            <a:srgbClr val="FFD3AF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87082" y="1304702"/>
            <a:ext cx="186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nstantia" panose="02030602050306030303" pitchFamily="18" charset="0"/>
              </a:rPr>
              <a:t>“Central”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6722" y="2652395"/>
            <a:ext cx="2044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nstantia" panose="02030602050306030303" pitchFamily="18" charset="0"/>
              </a:rPr>
              <a:t>“</a:t>
            </a:r>
            <a:r>
              <a:rPr lang="en-US" sz="2000" dirty="0" err="1" smtClean="0">
                <a:latin typeface="Constantia" panose="02030602050306030303" pitchFamily="18" charset="0"/>
              </a:rPr>
              <a:t>Polyterrasse</a:t>
            </a:r>
            <a:r>
              <a:rPr lang="en-US" sz="2000" dirty="0" smtClean="0">
                <a:latin typeface="Constantia" panose="02030602050306030303" pitchFamily="18" charset="0"/>
              </a:rPr>
              <a:t>”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47044" y="1753072"/>
            <a:ext cx="186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24</a:t>
            </a:r>
            <a:endParaRPr lang="en-US" sz="20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1572768" y="2355494"/>
            <a:ext cx="2099462" cy="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672230" y="2107349"/>
            <a:ext cx="1248882" cy="470865"/>
          </a:xfrm>
          <a:prstGeom prst="roundRect">
            <a:avLst/>
          </a:prstGeom>
          <a:solidFill>
            <a:srgbClr val="DFEBF3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r>
              <a:rPr lang="en-US" sz="2000" dirty="0" smtClean="0">
                <a:latin typeface="Constantia" panose="02030602050306030303" pitchFamily="18" charset="0"/>
              </a:rPr>
              <a:t>“Central”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921112" y="2355494"/>
            <a:ext cx="2099462" cy="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020574" y="2107349"/>
            <a:ext cx="1735720" cy="470865"/>
          </a:xfrm>
          <a:prstGeom prst="roundRect">
            <a:avLst/>
          </a:prstGeom>
          <a:solidFill>
            <a:srgbClr val="DFEBF3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r>
              <a:rPr lang="en-US" sz="2000" dirty="0" smtClean="0">
                <a:latin typeface="Constantia" panose="02030602050306030303" pitchFamily="18" charset="0"/>
              </a:rPr>
              <a:t>“</a:t>
            </a:r>
            <a:r>
              <a:rPr lang="en-US" sz="2000" dirty="0" err="1" smtClean="0">
                <a:latin typeface="Constantia" panose="02030602050306030303" pitchFamily="18" charset="0"/>
              </a:rPr>
              <a:t>Polyterrasse</a:t>
            </a:r>
            <a:r>
              <a:rPr lang="en-US" sz="2000" dirty="0" smtClean="0">
                <a:latin typeface="Constantia" panose="02030602050306030303" pitchFamily="18" charset="0"/>
              </a:rPr>
              <a:t>”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338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Befehle</a:t>
            </a:r>
            <a:endParaRPr lang="de-CH" dirty="0"/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3333FF"/>
                </a:solidFill>
              </a:rPr>
              <a:t>Ziel: Ein oder mehrere Objekte zu </a:t>
            </a:r>
            <a:r>
              <a:rPr lang="de-CH" dirty="0" smtClean="0">
                <a:solidFill>
                  <a:srgbClr val="990000"/>
                </a:solidFill>
              </a:rPr>
              <a:t>verändern</a:t>
            </a:r>
            <a:r>
              <a:rPr lang="de-CH" dirty="0" smtClean="0">
                <a:solidFill>
                  <a:srgbClr val="3333FF"/>
                </a:solidFill>
              </a:rPr>
              <a:t>.</a:t>
            </a:r>
          </a:p>
          <a:p>
            <a:endParaRPr lang="de-CH" dirty="0" smtClean="0">
              <a:solidFill>
                <a:srgbClr val="3333FF"/>
              </a:solidFill>
            </a:endParaRPr>
          </a:p>
          <a:p>
            <a:r>
              <a:rPr lang="de-CH" dirty="0" smtClean="0">
                <a:solidFill>
                  <a:srgbClr val="3333FF"/>
                </a:solidFill>
              </a:rPr>
              <a:t>Beispiele anhand eines “Linie” Objektes:</a:t>
            </a:r>
          </a:p>
          <a:p>
            <a:endParaRPr lang="de-CH" dirty="0" smtClean="0"/>
          </a:p>
          <a:p>
            <a:r>
              <a:rPr lang="de-CH" dirty="0" smtClean="0"/>
              <a:t> 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Setze die Farbe der </a:t>
            </a:r>
            <a:r>
              <a:rPr lang="de-CH" i="1" dirty="0" smtClean="0">
                <a:solidFill>
                  <a:srgbClr val="0000FF"/>
                </a:solidFill>
              </a:rPr>
              <a:t>Polybahn</a:t>
            </a:r>
          </a:p>
          <a:p>
            <a:pPr lvl="1"/>
            <a:endParaRPr lang="de-CH" dirty="0" smtClean="0">
              <a:solidFill>
                <a:schemeClr val="tx1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Füge einen neuen Wagen zur </a:t>
            </a: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r>
              <a:rPr lang="de-CH" dirty="0" smtClean="0">
                <a:solidFill>
                  <a:schemeClr val="tx1"/>
                </a:solidFill>
              </a:rPr>
              <a:t> hinzu</a:t>
            </a:r>
            <a:br>
              <a:rPr lang="de-CH" dirty="0" smtClean="0">
                <a:solidFill>
                  <a:schemeClr val="tx1"/>
                </a:solidFill>
              </a:rPr>
            </a:b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78572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42617" y="3286125"/>
            <a:ext cx="895350" cy="3124200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Das Befehl-Abfrage-Separationsprinzip (*)</a:t>
            </a:r>
            <a:endParaRPr lang="de-CH" sz="2800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0622" y="911224"/>
            <a:ext cx="7587063" cy="3225877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27000"/>
            <a:bevelB w="381000" h="152400"/>
          </a:sp3d>
        </p:spPr>
        <p:txBody>
          <a:bodyPr wrap="none" anchor="ctr"/>
          <a:lstStyle/>
          <a:p>
            <a:pPr algn="ctr">
              <a:lnSpc>
                <a:spcPct val="140000"/>
              </a:lnSpc>
            </a:pPr>
            <a:r>
              <a:rPr lang="de-CH" sz="4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Das Stellen einer Frage </a:t>
            </a:r>
          </a:p>
          <a:p>
            <a:pPr algn="ctr">
              <a:lnSpc>
                <a:spcPct val="140000"/>
              </a:lnSpc>
            </a:pPr>
            <a:r>
              <a:rPr lang="de-CH" sz="4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soll die Antwort </a:t>
            </a:r>
          </a:p>
          <a:p>
            <a:pPr algn="ctr">
              <a:lnSpc>
                <a:spcPct val="140000"/>
              </a:lnSpc>
            </a:pPr>
            <a:r>
              <a:rPr lang="de-CH" sz="40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nicht verändern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096107" y="5642517"/>
            <a:ext cx="3836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Constantia" panose="02030602050306030303" pitchFamily="18" charset="0"/>
              </a:rPr>
              <a:t>(*) engl.: Command-Query Separation </a:t>
            </a:r>
            <a:r>
              <a:rPr lang="de-CH" dirty="0" err="1" smtClean="0">
                <a:latin typeface="Constantia" panose="02030602050306030303" pitchFamily="18" charset="0"/>
              </a:rPr>
              <a:t>principle</a:t>
            </a:r>
            <a:endParaRPr lang="de-CH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20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66" y="3633635"/>
            <a:ext cx="8061197" cy="2492527"/>
          </a:xfrm>
          <a:prstGeom prst="rect">
            <a:avLst/>
          </a:prstGeom>
        </p:spPr>
      </p:pic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Ein Objekt ist eine Maschine</a:t>
            </a:r>
            <a:endParaRPr lang="de-CH" dirty="0"/>
          </a:p>
        </p:txBody>
      </p:sp>
      <p:sp>
        <p:nvSpPr>
          <p:cNvPr id="578594" name="Rectangle 34"/>
          <p:cNvSpPr>
            <a:spLocks noChangeArrowheads="1"/>
          </p:cNvSpPr>
          <p:nvPr/>
        </p:nvSpPr>
        <p:spPr bwMode="auto">
          <a:xfrm>
            <a:off x="468313" y="1268413"/>
            <a:ext cx="8280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68313" y="1268413"/>
            <a:ext cx="84248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Ein laufendes Programm ist eine Maschine.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Es besteht aus kleineren Maschinen: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Objekten</a:t>
            </a:r>
            <a:endParaRPr lang="de-CH" sz="2400" dirty="0" smtClean="0">
              <a:solidFill>
                <a:srgbClr val="A50021"/>
              </a:solidFill>
              <a:latin typeface="Constantia" panose="02030602050306030303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de-CH" sz="2400" dirty="0" smtClean="0">
              <a:latin typeface="Constantia" panose="02030602050306030303" pitchFamily="18" charset="0"/>
            </a:endParaRP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Während einer Programmausführung </a:t>
            </a:r>
            <a:r>
              <a:rPr lang="de-CH" dirty="0" smtClean="0">
                <a:latin typeface="Constantia" panose="02030602050306030303" pitchFamily="18" charset="0"/>
              </a:rPr>
              <a:t>können sehr viele Objekte zum Einsatz kommen</a:t>
            </a:r>
            <a:r>
              <a:rPr lang="de-CH" sz="2400" dirty="0" smtClean="0">
                <a:latin typeface="Constantia" panose="02030602050306030303" pitchFamily="18" charset="0"/>
              </a:rPr>
              <a:t> (auch mehrere</a:t>
            </a:r>
            <a:r>
              <a:rPr lang="de-CH" dirty="0" smtClean="0">
                <a:latin typeface="Constantia" panose="02030602050306030303" pitchFamily="18" charset="0"/>
              </a:rPr>
              <a:t> Millionen!</a:t>
            </a:r>
            <a:r>
              <a:rPr lang="de-CH" sz="2400" dirty="0" smtClean="0">
                <a:latin typeface="Constantia" panose="02030602050306030303" pitchFamily="18" charset="0"/>
              </a:rPr>
              <a:t>)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sp>
        <p:nvSpPr>
          <p:cNvPr id="40" name="Text Box 59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>
              <a:latin typeface="Constantia" panose="02030602050306030303" pitchFamily="18" charset="0"/>
            </a:endParaRPr>
          </a:p>
        </p:txBody>
      </p:sp>
      <p:sp>
        <p:nvSpPr>
          <p:cNvPr id="41" name="Rectangle 60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42" name="AutoShape 61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43" name="AutoShape 62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45" name="Rectangle 64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46" name="AutoShape 65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47" name="AutoShape 66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49" name="AutoShape 68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50" name="AutoShape 69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52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53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54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55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6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58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59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0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62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63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4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grpSp>
        <p:nvGrpSpPr>
          <p:cNvPr id="66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67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8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70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7366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66" y="3633635"/>
            <a:ext cx="8061197" cy="2492527"/>
          </a:xfrm>
          <a:prstGeom prst="rect">
            <a:avLst/>
          </a:prstGeom>
        </p:spPr>
      </p:pic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Ein Objekt ist eine Maschine</a:t>
            </a:r>
            <a:endParaRPr lang="de-CH" dirty="0"/>
          </a:p>
        </p:txBody>
      </p:sp>
      <p:sp>
        <p:nvSpPr>
          <p:cNvPr id="578594" name="Rectangle 34"/>
          <p:cNvSpPr>
            <a:spLocks noChangeArrowheads="1"/>
          </p:cNvSpPr>
          <p:nvPr/>
        </p:nvSpPr>
        <p:spPr bwMode="auto">
          <a:xfrm>
            <a:off x="468313" y="1268413"/>
            <a:ext cx="82804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78595" name="Rectangle 35"/>
          <p:cNvSpPr>
            <a:spLocks noChangeArrowheads="1"/>
          </p:cNvSpPr>
          <p:nvPr/>
        </p:nvSpPr>
        <p:spPr bwMode="auto">
          <a:xfrm>
            <a:off x="468313" y="1268413"/>
            <a:ext cx="84248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latin typeface="Constantia" panose="02030602050306030303" pitchFamily="18" charset="0"/>
              </a:rPr>
              <a:t>Eine Maschine, Hardware oder Software, ist charakterisiert durch die Operationen (“F</a:t>
            </a:r>
            <a:r>
              <a:rPr lang="de-CH" dirty="0" smtClean="0">
                <a:latin typeface="Constantia" panose="02030602050306030303" pitchFamily="18" charset="0"/>
              </a:rPr>
              <a:t>eatures”), die ein Benutzer auf sie anwenden kann.</a:t>
            </a:r>
            <a:endParaRPr lang="de-CH" sz="2400" dirty="0">
              <a:latin typeface="Constantia" panose="02030602050306030303" pitchFamily="18" charset="0"/>
            </a:endParaRP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>
              <a:latin typeface="Constantia" panose="02030602050306030303" pitchFamily="18" charset="0"/>
            </a:endParaRPr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60" name="AutoShape 61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1" name="AutoShape 62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62" name="Text Box 63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 err="1">
                <a:solidFill>
                  <a:srgbClr val="3333FF"/>
                </a:solidFill>
                <a:latin typeface="Constantia" panose="02030602050306030303" pitchFamily="18" charset="0"/>
              </a:rPr>
              <a:t>prepend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4" name="AutoShape 65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5" name="AutoShape 66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6" name="Text Box 67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animate</a:t>
            </a:r>
          </a:p>
        </p:txBody>
      </p:sp>
      <p:sp>
        <p:nvSpPr>
          <p:cNvPr id="67" name="AutoShape 68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8" name="AutoShape 69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9" name="Text Box 70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append</a:t>
            </a:r>
          </a:p>
        </p:txBody>
      </p:sp>
      <p:sp>
        <p:nvSpPr>
          <p:cNvPr id="70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71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7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73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4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</a:p>
        </p:txBody>
      </p:sp>
      <p:grpSp>
        <p:nvGrpSpPr>
          <p:cNvPr id="76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77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78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79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stations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80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81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2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3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first</a:t>
            </a:r>
          </a:p>
        </p:txBody>
      </p:sp>
      <p:grpSp>
        <p:nvGrpSpPr>
          <p:cNvPr id="84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85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86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7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last</a:t>
            </a:r>
          </a:p>
        </p:txBody>
      </p:sp>
      <p:sp>
        <p:nvSpPr>
          <p:cNvPr id="88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82767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Zwei Auffassungen von Objekten</a:t>
            </a:r>
            <a:endParaRPr lang="de-CH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8282" y="3148716"/>
            <a:ext cx="8773296" cy="337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6302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Zwei Gesichtspunkte:</a:t>
            </a:r>
          </a:p>
          <a:p>
            <a:pPr marL="358775" marR="0" lvl="1" indent="-358775" algn="l" defTabSz="6302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1. Ein Objekt hat Daten, abgelegt im Speicher.</a:t>
            </a:r>
          </a:p>
          <a:p>
            <a:pPr marL="358775" lvl="1" indent="-358775" defTabSz="630238">
              <a:spcBef>
                <a:spcPct val="20000"/>
              </a:spcBef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2. Ein Objekt ist eine Maschine, die Operationen anbietet (</a:t>
            </a:r>
            <a:r>
              <a:rPr lang="de-CH" b="1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F</a:t>
            </a:r>
            <a:r>
              <a:rPr kumimoji="0" lang="de-CH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eatures</a:t>
            </a:r>
            <a:r>
              <a:rPr lang="de-CH" kern="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: Befehle und Abfragen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)</a:t>
            </a:r>
          </a:p>
          <a:p>
            <a:pPr marL="358775" marR="0" lvl="1" indent="-358775" algn="l" defTabSz="6302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endParaRPr kumimoji="0" lang="de-CH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anose="02030602050306030303" pitchFamily="18" charset="0"/>
              <a:cs typeface="+mn-cs"/>
            </a:endParaRPr>
          </a:p>
          <a:p>
            <a:pPr marL="358775" marR="0" lvl="1" indent="-358775" algn="l" defTabSz="6302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Die Verbindung:</a:t>
            </a:r>
          </a:p>
          <a:p>
            <a:pPr marL="358775" marR="0" lvl="1" indent="-358775" algn="l" defTabSz="6302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Die Operationen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(2)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, die die Maschine anbietet, greifen auf die Daten 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(1)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 des Objektes zu und verändern sie.</a:t>
            </a:r>
            <a:r>
              <a:rPr kumimoji="0" lang="de-CH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 </a:t>
            </a:r>
            <a:endParaRPr kumimoji="0" lang="de-CH" sz="24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  <a:cs typeface="+mn-cs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211313" y="788898"/>
            <a:ext cx="2605088" cy="57850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211313" y="1341635"/>
            <a:ext cx="2605088" cy="578500"/>
          </a:xfrm>
          <a:prstGeom prst="roundRect">
            <a:avLst/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5211313" y="1892029"/>
            <a:ext cx="2605088" cy="578500"/>
          </a:xfrm>
          <a:prstGeom prst="roundRect">
            <a:avLst/>
          </a:prstGeom>
          <a:solidFill>
            <a:srgbClr val="DFEBF3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5211313" y="2442423"/>
            <a:ext cx="2605088" cy="578500"/>
          </a:xfrm>
          <a:prstGeom prst="roundRect">
            <a:avLst/>
          </a:prstGeom>
          <a:solidFill>
            <a:srgbClr val="FFD3AF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571676" y="87779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nstantia" panose="02030602050306030303" pitchFamily="18" charset="0"/>
              </a:rPr>
              <a:t>“Centra</a:t>
            </a:r>
            <a:r>
              <a:rPr lang="en-US" dirty="0" smtClean="0">
                <a:latin typeface="Constantia" panose="02030602050306030303" pitchFamily="18" charset="0"/>
              </a:rPr>
              <a:t>l</a:t>
            </a:r>
            <a:r>
              <a:rPr lang="en-US" sz="2400" dirty="0" smtClean="0">
                <a:latin typeface="Constantia" panose="02030602050306030303" pitchFamily="18" charset="0"/>
              </a:rPr>
              <a:t>”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355776" y="2533561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Constantia" panose="02030602050306030303" pitchFamily="18" charset="0"/>
              </a:rPr>
              <a:t>“</a:t>
            </a:r>
            <a:r>
              <a:rPr lang="en-US" sz="2400" dirty="0" err="1" smtClean="0">
                <a:latin typeface="Constantia" panose="02030602050306030303" pitchFamily="18" charset="0"/>
              </a:rPr>
              <a:t>Polyterrasse</a:t>
            </a:r>
            <a:r>
              <a:rPr lang="en-US" sz="2400" dirty="0" smtClean="0">
                <a:latin typeface="Constantia" panose="02030602050306030303" pitchFamily="18" charset="0"/>
              </a:rPr>
              <a:t>”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284338" y="1428661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24</a:t>
            </a:r>
            <a:endParaRPr lang="en-US" sz="2400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284338" y="1931898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Constantia" panose="02030602050306030303" pitchFamily="18" charset="0"/>
              </a:rPr>
              <a:t>2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26" name="Rounded Rectangular Callout 25"/>
          <p:cNvSpPr/>
          <p:nvPr/>
        </p:nvSpPr>
        <p:spPr bwMode="auto">
          <a:xfrm>
            <a:off x="999242" y="814327"/>
            <a:ext cx="2523188" cy="529444"/>
          </a:xfrm>
          <a:prstGeom prst="wedgeRoundRectCallout">
            <a:avLst>
              <a:gd name="adj1" fmla="val 115219"/>
              <a:gd name="adj2" fmla="val -7941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West-</a:t>
            </a:r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Endstation</a:t>
            </a:r>
            <a:endParaRPr lang="en-US" sz="2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7" name="Rounded Rectangular Callout 26"/>
          <p:cNvSpPr/>
          <p:nvPr/>
        </p:nvSpPr>
        <p:spPr bwMode="auto">
          <a:xfrm>
            <a:off x="1614115" y="1412000"/>
            <a:ext cx="1901687" cy="529444"/>
          </a:xfrm>
          <a:prstGeom prst="wedgeRoundRectCallout">
            <a:avLst>
              <a:gd name="adj1" fmla="val 137544"/>
              <a:gd name="adj2" fmla="val -1600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Nummer</a:t>
            </a:r>
            <a:endParaRPr lang="en-US" sz="2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731536" y="2009656"/>
            <a:ext cx="2765807" cy="529444"/>
          </a:xfrm>
          <a:prstGeom prst="wedgeRoundRectCallout">
            <a:avLst>
              <a:gd name="adj1" fmla="val 111473"/>
              <a:gd name="adj2" fmla="val -17788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Anzahl</a:t>
            </a:r>
            <a:r>
              <a:rPr lang="en-US" sz="2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Stationen</a:t>
            </a:r>
            <a:endParaRPr lang="en-US" sz="2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29" name="Rounded Rectangular Callout 28"/>
          <p:cNvSpPr/>
          <p:nvPr/>
        </p:nvSpPr>
        <p:spPr bwMode="auto">
          <a:xfrm>
            <a:off x="1112364" y="2620595"/>
            <a:ext cx="2339830" cy="529444"/>
          </a:xfrm>
          <a:prstGeom prst="wedgeRoundRectCallout">
            <a:avLst>
              <a:gd name="adj1" fmla="val 125105"/>
              <a:gd name="adj2" fmla="val -10000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/>
            <a:r>
              <a:rPr lang="en-US" sz="2200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Ost-Endstation</a:t>
            </a:r>
            <a:endParaRPr lang="en-US" sz="2200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917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Objekte: eine Definition</a:t>
            </a:r>
            <a:endParaRPr lang="de-CH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6471" y="1188745"/>
            <a:ext cx="7765029" cy="1320279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>
                <a:latin typeface="Constantia" panose="02030602050306030303" pitchFamily="18" charset="0"/>
              </a:rPr>
              <a:t>Ein </a:t>
            </a:r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Objekt</a:t>
            </a:r>
            <a:r>
              <a:rPr lang="de-CH" dirty="0" smtClean="0">
                <a:latin typeface="Constantia" panose="02030602050306030303" pitchFamily="18" charset="0"/>
              </a:rPr>
              <a:t> ist eine Softwaremaschine, die es Programmen erlaubt, auf eine Ansammlung von Daten zuzugreifen und diese zu verändern </a:t>
            </a:r>
          </a:p>
        </p:txBody>
      </p:sp>
      <p:sp>
        <p:nvSpPr>
          <p:cNvPr id="2" name="Rounded Rectangular Callout 1"/>
          <p:cNvSpPr/>
          <p:nvPr/>
        </p:nvSpPr>
        <p:spPr bwMode="auto">
          <a:xfrm>
            <a:off x="734093" y="4156343"/>
            <a:ext cx="1719743" cy="469784"/>
          </a:xfrm>
          <a:prstGeom prst="wedgeRoundRectCallout">
            <a:avLst>
              <a:gd name="adj1" fmla="val -9407"/>
              <a:gd name="adj2" fmla="val -41570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rgbClr val="333399"/>
                </a:solidFill>
                <a:latin typeface="Constantia" panose="02030602050306030303" pitchFamily="18" charset="0"/>
                <a:ea typeface="+mn-ea"/>
                <a:cs typeface="+mn-cs"/>
              </a:rPr>
              <a:t>Abfragen</a:t>
            </a: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4439270" y="4156343"/>
            <a:ext cx="1536584" cy="469784"/>
          </a:xfrm>
          <a:prstGeom prst="wedgeRoundRectCallout">
            <a:avLst>
              <a:gd name="adj1" fmla="val -29061"/>
              <a:gd name="adj2" fmla="val -415700"/>
              <a:gd name="adj3" fmla="val 16667"/>
            </a:avLst>
          </a:prstGeom>
          <a:solidFill>
            <a:srgbClr val="FFFF00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err="1" smtClean="0">
                <a:solidFill>
                  <a:srgbClr val="333399"/>
                </a:solidFill>
                <a:latin typeface="Constantia" panose="02030602050306030303" pitchFamily="18" charset="0"/>
                <a:ea typeface="+mn-ea"/>
                <a:cs typeface="+mn-cs"/>
              </a:rPr>
              <a:t>Befehle</a:t>
            </a: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517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Definition und Klassifizierung von Features</a:t>
            </a:r>
            <a:endParaRPr lang="de-CH" dirty="0"/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9037" y="1448942"/>
            <a:ext cx="7896824" cy="3669468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CH" dirty="0" smtClean="0">
                <a:latin typeface="Constantia" panose="02030602050306030303" pitchFamily="18" charset="0"/>
              </a:rPr>
              <a:t>Ein </a:t>
            </a: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Feature </a:t>
            </a:r>
            <a:r>
              <a:rPr lang="de-CH" dirty="0" smtClean="0">
                <a:latin typeface="Constantia" panose="02030602050306030303" pitchFamily="18" charset="0"/>
              </a:rPr>
              <a:t>ist eine Operation, die Programme auf bestimmte Arten von Objekten  aufrufen können</a:t>
            </a:r>
          </a:p>
          <a:p>
            <a:pPr lvl="0">
              <a:spcBef>
                <a:spcPct val="20000"/>
              </a:spcBef>
            </a:pPr>
            <a:endParaRPr lang="de-CH" dirty="0" smtClean="0">
              <a:latin typeface="Constantia" panose="02030602050306030303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latin typeface="Constantia" panose="02030602050306030303" pitchFamily="18" charset="0"/>
              </a:rPr>
              <a:t>Ein Feature, welches (nur) auf ein Objekt zugreift, ist eine </a:t>
            </a: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Abfrage</a:t>
            </a:r>
          </a:p>
          <a:p>
            <a:pPr lvl="0">
              <a:spcBef>
                <a:spcPct val="20000"/>
              </a:spcBef>
            </a:pPr>
            <a:endParaRPr lang="de-CH" dirty="0" smtClean="0">
              <a:latin typeface="Constantia" panose="02030602050306030303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e-CH" dirty="0" smtClean="0">
                <a:latin typeface="Constantia" panose="02030602050306030303" pitchFamily="18" charset="0"/>
              </a:rPr>
              <a:t>Ein Feature, welches ein Objekt modifizieren kann, ist ein </a:t>
            </a: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Befehl</a:t>
            </a:r>
          </a:p>
        </p:txBody>
      </p:sp>
    </p:spTree>
    <p:extLst>
      <p:ext uri="{BB962C8B-B14F-4D97-AF65-F5344CB8AC3E}">
        <p14:creationId xmlns:p14="http://schemas.microsoft.com/office/powerpoint/2010/main" val="116462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Der Gebrauch von Abfragen</a:t>
            </a:r>
            <a:endParaRPr lang="de-CH" dirty="0"/>
          </a:p>
        </p:txBody>
      </p:sp>
      <p:sp>
        <p:nvSpPr>
          <p:cNvPr id="5867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Abfragen sind genauso wichtig wie Befehle!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Abfragen “machen” nichts, aber sie geben einen Wert zurück. So gibt z.B.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0000FF"/>
                </a:solidFill>
              </a:rPr>
              <a:t>Polybahn</a:t>
            </a:r>
            <a:r>
              <a:rPr lang="de-CH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i="1" dirty="0" err="1" smtClean="0">
                <a:solidFill>
                  <a:srgbClr val="0000FF"/>
                </a:solidFill>
                <a:sym typeface="Symbol" pitchFamily="18" charset="2"/>
              </a:rPr>
              <a:t>west_terminal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chemeClr val="tx1"/>
                </a:solidFill>
              </a:rPr>
              <a:t>die West-Endstation von </a:t>
            </a:r>
            <a:r>
              <a:rPr lang="de-CH" i="1" dirty="0" smtClean="0">
                <a:solidFill>
                  <a:srgbClr val="0000FF"/>
                </a:solidFill>
              </a:rPr>
              <a:t>Polybahn </a:t>
            </a:r>
            <a:r>
              <a:rPr lang="de-CH" dirty="0" smtClean="0">
                <a:solidFill>
                  <a:schemeClr val="tx1"/>
                </a:solidFill>
              </a:rPr>
              <a:t>zurück</a:t>
            </a:r>
            <a:endParaRPr lang="de-CH" i="1" dirty="0" smtClean="0">
              <a:solidFill>
                <a:srgbClr val="0000FF"/>
              </a:solidFill>
            </a:endParaRPr>
          </a:p>
          <a:p>
            <a:endParaRPr lang="de-CH" dirty="0" smtClean="0"/>
          </a:p>
          <a:p>
            <a:r>
              <a:rPr lang="de-CH" dirty="0" smtClean="0">
                <a:solidFill>
                  <a:schemeClr val="tx1"/>
                </a:solidFill>
              </a:rPr>
              <a:t>Sie dürfen mit den Rückgabewerten von Abfragen arbeiten, z.B. die Startstation ermitteln und anschliessend auf dem Bildschirm hervorheben</a:t>
            </a:r>
          </a:p>
        </p:txBody>
      </p:sp>
    </p:spTree>
    <p:extLst>
      <p:ext uri="{BB962C8B-B14F-4D97-AF65-F5344CB8AC3E}">
        <p14:creationId xmlns:p14="http://schemas.microsoft.com/office/powerpoint/2010/main" val="1742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5" name="AutoShape 7"/>
          <p:cNvSpPr>
            <a:spLocks noChangeArrowheads="1"/>
          </p:cNvSpPr>
          <p:nvPr/>
        </p:nvSpPr>
        <p:spPr bwMode="auto">
          <a:xfrm>
            <a:off x="2575907" y="3747826"/>
            <a:ext cx="5832114" cy="1628372"/>
          </a:xfrm>
          <a:prstGeom prst="flowChartAlternateProcess">
            <a:avLst/>
          </a:prstGeom>
          <a:solidFill>
            <a:srgbClr val="66FF33">
              <a:alpha val="7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de-CH" smtClean="0"/>
              <a:t>Ein Klassentext</a:t>
            </a:r>
            <a:endParaRPr lang="de-CH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2082800" y="2247900"/>
            <a:ext cx="6761163" cy="4275138"/>
          </a:xfrm>
        </p:spPr>
        <p:txBody>
          <a:bodyPr wrap="square">
            <a:normAutofit/>
          </a:bodyPr>
          <a:lstStyle/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class</a:t>
            </a:r>
            <a:endParaRPr lang="de-CH" sz="2000" b="1" dirty="0" smtClean="0">
              <a:solidFill>
                <a:srgbClr val="0033CC"/>
              </a:solidFill>
            </a:endParaRP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CC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PREVIEW </a:t>
            </a: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inherit</a:t>
            </a:r>
            <a:endParaRPr lang="de-CH" sz="2000" b="1" dirty="0" smtClean="0"/>
          </a:p>
          <a:p>
            <a:pPr defTabSz="542925">
              <a:lnSpc>
                <a:spcPct val="80000"/>
              </a:lnSpc>
            </a:pPr>
            <a:r>
              <a:rPr lang="de-CH" sz="2000" b="1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ZURICH_OBJECTS</a:t>
            </a:r>
          </a:p>
          <a:p>
            <a:pPr defTabSz="542925">
              <a:lnSpc>
                <a:spcPct val="80000"/>
              </a:lnSpc>
            </a:pP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smtClean="0">
                <a:solidFill>
                  <a:srgbClr val="003399"/>
                </a:solidFill>
              </a:rPr>
              <a:t>feature</a:t>
            </a:r>
          </a:p>
          <a:p>
            <a:pPr defTabSz="542925">
              <a:lnSpc>
                <a:spcPct val="80000"/>
              </a:lnSpc>
            </a:pPr>
            <a:r>
              <a:rPr lang="de-CH" sz="2000" i="1" dirty="0" smtClean="0">
                <a:solidFill>
                  <a:srgbClr val="009900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explore</a:t>
            </a:r>
          </a:p>
          <a:p>
            <a:pPr defTabSz="542925">
              <a:lnSpc>
                <a:spcPct val="80000"/>
              </a:lnSpc>
            </a:pPr>
            <a:r>
              <a:rPr lang="de-CH" sz="2000" dirty="0" smtClean="0">
                <a:solidFill>
                  <a:srgbClr val="CC0000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Die Stadt erkunden.</a:t>
            </a: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		do</a:t>
            </a:r>
          </a:p>
          <a:p>
            <a:pPr defTabSz="542925">
              <a:lnSpc>
                <a:spcPct val="80000"/>
              </a:lnSpc>
            </a:pPr>
            <a:r>
              <a:rPr lang="de-CH" sz="2000" dirty="0" smtClean="0">
                <a:solidFill>
                  <a:srgbClr val="C00000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“(von Uns) auszufüllen”</a:t>
            </a: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		end</a:t>
            </a: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end</a:t>
            </a:r>
            <a:endParaRPr lang="de-CH" sz="2000" dirty="0" smtClean="0">
              <a:solidFill>
                <a:srgbClr val="003399"/>
              </a:solidFill>
            </a:endParaRPr>
          </a:p>
          <a:p>
            <a:pPr defTabSz="342900">
              <a:lnSpc>
                <a:spcPct val="80000"/>
              </a:lnSpc>
            </a:pPr>
            <a:endParaRPr lang="de-CH" sz="2000" dirty="0">
              <a:solidFill>
                <a:srgbClr val="003399"/>
              </a:solidFill>
            </a:endParaRPr>
          </a:p>
        </p:txBody>
      </p:sp>
      <p:sp>
        <p:nvSpPr>
          <p:cNvPr id="278532" name="AutoShape 4"/>
          <p:cNvSpPr>
            <a:spLocks noChangeArrowheads="1"/>
          </p:cNvSpPr>
          <p:nvPr/>
        </p:nvSpPr>
        <p:spPr bwMode="auto">
          <a:xfrm>
            <a:off x="3374483" y="644892"/>
            <a:ext cx="3829205" cy="1097281"/>
          </a:xfrm>
          <a:prstGeom prst="wedgeEllipseCallout">
            <a:avLst>
              <a:gd name="adj1" fmla="val -74335"/>
              <a:gd name="adj2" fmla="val 91178"/>
            </a:avLst>
          </a:prstGeom>
          <a:solidFill>
            <a:srgbClr val="FFFF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 lIns="0" tIns="0" rIns="0" bIns="0"/>
          <a:lstStyle/>
          <a:p>
            <a:pPr algn="ctr"/>
            <a:r>
              <a:rPr lang="en-US" sz="2000" dirty="0" err="1" smtClean="0">
                <a:latin typeface="Constantia" panose="02030602050306030303" pitchFamily="18" charset="0"/>
              </a:rPr>
              <a:t>Klasse</a:t>
            </a:r>
            <a:r>
              <a:rPr lang="en-US" sz="2000" dirty="0" smtClean="0">
                <a:latin typeface="Constantia" panose="02030602050306030303" pitchFamily="18" charset="0"/>
              </a:rPr>
              <a:t>: </a:t>
            </a:r>
            <a:r>
              <a:rPr lang="en-US" sz="2000" dirty="0" err="1" smtClean="0">
                <a:latin typeface="Constantia" panose="02030602050306030303" pitchFamily="18" charset="0"/>
              </a:rPr>
              <a:t>Eine</a:t>
            </a:r>
            <a:r>
              <a:rPr lang="en-US" sz="2000" dirty="0" smtClean="0">
                <a:latin typeface="Constantia" panose="02030602050306030303" pitchFamily="18" charset="0"/>
              </a:rPr>
              <a:t> “Software-</a:t>
            </a:r>
            <a:r>
              <a:rPr lang="en-US" sz="2000" dirty="0" err="1" smtClean="0">
                <a:latin typeface="Constantia" panose="02030602050306030303" pitchFamily="18" charset="0"/>
              </a:rPr>
              <a:t>Maschine</a:t>
            </a:r>
            <a:r>
              <a:rPr lang="en-US" sz="2000" dirty="0" smtClean="0">
                <a:latin typeface="Constantia" panose="02030602050306030303" pitchFamily="18" charset="0"/>
              </a:rPr>
              <a:t>”</a:t>
            </a:r>
            <a:endParaRPr lang="en-US" sz="2000" dirty="0">
              <a:latin typeface="Constantia" panose="02030602050306030303" pitchFamily="18" charset="0"/>
            </a:endParaRPr>
          </a:p>
          <a:p>
            <a:pPr algn="ctr"/>
            <a:endParaRPr lang="en-US" sz="2000" dirty="0">
              <a:latin typeface="Constantia" panose="02030602050306030303" pitchFamily="18" charset="0"/>
            </a:endParaRPr>
          </a:p>
          <a:p>
            <a:pPr algn="ctr"/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005138" y="2103263"/>
            <a:ext cx="3763478" cy="582185"/>
          </a:xfrm>
          <a:prstGeom prst="wedgeEllipseCallout">
            <a:avLst>
              <a:gd name="adj1" fmla="val -77821"/>
              <a:gd name="adj2" fmla="val 46980"/>
            </a:avLst>
          </a:prstGeom>
          <a:solidFill>
            <a:srgbClr val="FFFF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 lIns="0" tIns="0" rIns="0" bIns="0"/>
          <a:lstStyle/>
          <a:p>
            <a:pPr algn="ctr"/>
            <a:r>
              <a:rPr lang="en-US" sz="2000" dirty="0" err="1" smtClean="0">
                <a:latin typeface="Constantia" panose="02030602050306030303" pitchFamily="18" charset="0"/>
              </a:rPr>
              <a:t>Der</a:t>
            </a:r>
            <a:r>
              <a:rPr lang="en-US" sz="2000" dirty="0" smtClean="0">
                <a:latin typeface="Constantia" panose="02030602050306030303" pitchFamily="18" charset="0"/>
              </a:rPr>
              <a:t> Name </a:t>
            </a:r>
            <a:r>
              <a:rPr lang="en-US" sz="2000" dirty="0" err="1" smtClean="0">
                <a:latin typeface="Constantia" panose="02030602050306030303" pitchFamily="18" charset="0"/>
              </a:rPr>
              <a:t>der</a:t>
            </a:r>
            <a:r>
              <a:rPr lang="en-US" sz="2000" dirty="0" smtClean="0">
                <a:latin typeface="Constantia" panose="02030602050306030303" pitchFamily="18" charset="0"/>
              </a:rPr>
              <a:t> </a:t>
            </a:r>
            <a:r>
              <a:rPr lang="en-US" sz="2000" dirty="0" err="1" smtClean="0">
                <a:latin typeface="Constantia" panose="02030602050306030303" pitchFamily="18" charset="0"/>
              </a:rPr>
              <a:t>Klasse</a:t>
            </a:r>
            <a:endParaRPr lang="en-US" sz="2000" dirty="0">
              <a:latin typeface="Constantia" panose="02030602050306030303" pitchFamily="18" charset="0"/>
            </a:endParaRPr>
          </a:p>
          <a:p>
            <a:pPr algn="ctr"/>
            <a:endParaRPr lang="en-US" sz="2000" dirty="0">
              <a:latin typeface="Constantia" panose="02030602050306030303" pitchFamily="18" charset="0"/>
            </a:endParaRPr>
          </a:p>
          <a:p>
            <a:pPr algn="ctr"/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8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600" dirty="0" smtClean="0"/>
              <a:t>Features können </a:t>
            </a:r>
            <a:r>
              <a:rPr lang="de-CH" sz="2600" dirty="0" smtClean="0">
                <a:solidFill>
                  <a:srgbClr val="990000"/>
                </a:solidFill>
              </a:rPr>
              <a:t>Argumente</a:t>
            </a:r>
            <a:r>
              <a:rPr lang="de-CH" sz="2600" dirty="0" smtClean="0"/>
              <a:t> haben…</a:t>
            </a:r>
            <a:endParaRPr lang="de-CH" sz="2600" dirty="0">
              <a:solidFill>
                <a:srgbClr val="990000"/>
              </a:solidFill>
            </a:endParaRPr>
          </a:p>
        </p:txBody>
      </p:sp>
      <p:sp>
        <p:nvSpPr>
          <p:cNvPr id="588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Aufgabe: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Geben Sie die West-Endstation von </a:t>
            </a:r>
            <a:r>
              <a:rPr lang="de-CH" i="1" dirty="0" smtClean="0">
                <a:solidFill>
                  <a:srgbClr val="0000FF"/>
                </a:solidFill>
              </a:rPr>
              <a:t>Polybahn </a:t>
            </a:r>
            <a:r>
              <a:rPr lang="de-CH" dirty="0" smtClean="0">
                <a:solidFill>
                  <a:schemeClr val="tx1"/>
                </a:solidFill>
              </a:rPr>
              <a:t>auf dem “Konsolenfenster” aus.</a:t>
            </a:r>
            <a:r>
              <a:rPr lang="de-CH" dirty="0" smtClean="0"/>
              <a:t> </a:t>
            </a:r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Sie brauchen: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Das Objekt </a:t>
            </a:r>
            <a:r>
              <a:rPr lang="de-CH" i="1" dirty="0" smtClean="0">
                <a:solidFill>
                  <a:srgbClr val="0000FF"/>
                </a:solidFill>
              </a:rPr>
              <a:t>console</a:t>
            </a:r>
            <a:endParaRPr lang="de-CH" dirty="0" smtClean="0"/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Das auf </a:t>
            </a:r>
            <a:r>
              <a:rPr lang="de-CH" i="1" dirty="0" smtClean="0">
                <a:solidFill>
                  <a:srgbClr val="0000FF"/>
                </a:solidFill>
              </a:rPr>
              <a:t>console</a:t>
            </a:r>
            <a:r>
              <a:rPr lang="de-CH" dirty="0" smtClean="0">
                <a:solidFill>
                  <a:schemeClr val="tx1"/>
                </a:solidFill>
              </a:rPr>
              <a:t> aufrufbare Feature </a:t>
            </a:r>
            <a:r>
              <a:rPr lang="de-CH" i="1" dirty="0" smtClean="0">
                <a:solidFill>
                  <a:srgbClr val="0000FF"/>
                </a:solidFill>
              </a:rPr>
              <a:t>output</a:t>
            </a:r>
            <a:r>
              <a:rPr lang="de-CH" dirty="0" smtClean="0"/>
              <a:t> 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Das Objekt </a:t>
            </a:r>
            <a:r>
              <a:rPr lang="de-CH" i="1" dirty="0" smtClean="0">
                <a:solidFill>
                  <a:srgbClr val="0000FF"/>
                </a:solidFill>
              </a:rPr>
              <a:t>Polybahn</a:t>
            </a:r>
            <a:endParaRPr lang="de-CH" dirty="0" smtClean="0">
              <a:solidFill>
                <a:srgbClr val="0000FF"/>
              </a:solidFill>
            </a:endParaRP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Das auf </a:t>
            </a:r>
            <a:r>
              <a:rPr lang="de-CH" i="1" dirty="0" smtClean="0">
                <a:solidFill>
                  <a:srgbClr val="0000FF"/>
                </a:solidFill>
              </a:rPr>
              <a:t>Polybahn </a:t>
            </a:r>
            <a:r>
              <a:rPr lang="de-CH" dirty="0" smtClean="0">
                <a:solidFill>
                  <a:schemeClr val="tx1"/>
                </a:solidFill>
              </a:rPr>
              <a:t>aufrufbare Feature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west_terminal</a:t>
            </a:r>
            <a:r>
              <a:rPr lang="de-CH" dirty="0" smtClean="0">
                <a:solidFill>
                  <a:schemeClr val="tx1"/>
                </a:solidFill>
              </a:rPr>
              <a:t>, welches die West-Endstation zurückgibt</a:t>
            </a:r>
            <a:endParaRPr lang="de-CH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057840" y="5360276"/>
            <a:ext cx="6163092" cy="606972"/>
          </a:xfrm>
          <a:prstGeom prst="round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marL="0" lvl="1"/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console</a:t>
            </a:r>
            <a:r>
              <a:rPr lang="en-US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output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130573" y="5343498"/>
            <a:ext cx="3491882" cy="60697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tIns="0" rIns="0" bIns="0" rtlCol="0" anchor="ctr"/>
          <a:lstStyle/>
          <a:p>
            <a:pPr marL="0" lvl="1"/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(</a:t>
            </a:r>
            <a:r>
              <a:rPr lang="en-US" sz="1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Polybahn</a:t>
            </a:r>
            <a:r>
              <a:rPr lang="en-US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west_terminal</a:t>
            </a:r>
            <a:r>
              <a:rPr lang="en-US" sz="105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en-US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580977" y="2611923"/>
            <a:ext cx="5938309" cy="5301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defTabSz="62865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US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323850" y="780498"/>
            <a:ext cx="8416496" cy="560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003399"/>
                </a:solidFill>
                <a:latin typeface="Constantia" panose="02030602050306030303" pitchFamily="18" charset="0"/>
              </a:rPr>
              <a:t>class</a:t>
            </a:r>
            <a:r>
              <a:rPr lang="en-US" b="1" dirty="0">
                <a:solidFill>
                  <a:srgbClr val="0033CC"/>
                </a:solidFill>
                <a:latin typeface="Constantia" panose="02030602050306030303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PREVIEW </a:t>
            </a: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inherit</a:t>
            </a:r>
            <a:r>
              <a:rPr lang="en-US" b="1" dirty="0" smtClean="0">
                <a:latin typeface="Constantia" panose="02030602050306030303" pitchFamily="18" charset="0"/>
              </a:rPr>
              <a:t> </a:t>
            </a:r>
            <a:r>
              <a:rPr lang="en-US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ZURICH_OBJECTS</a:t>
            </a:r>
            <a:endParaRPr lang="en-US" i="1" dirty="0">
              <a:solidFill>
                <a:srgbClr val="0000FF"/>
              </a:solidFill>
              <a:latin typeface="Constantia" panose="02030602050306030303" pitchFamily="18" charset="0"/>
            </a:endParaRP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i="1" dirty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b="1" dirty="0">
                <a:solidFill>
                  <a:srgbClr val="003399"/>
                </a:solidFill>
                <a:latin typeface="Constantia" panose="02030602050306030303" pitchFamily="18" charset="0"/>
              </a:rPr>
              <a:t>feature</a:t>
            </a: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i="1" dirty="0">
                <a:solidFill>
                  <a:srgbClr val="009900"/>
                </a:solidFill>
                <a:latin typeface="Constantia" panose="02030602050306030303" pitchFamily="18" charset="0"/>
              </a:rPr>
              <a:t>	</a:t>
            </a: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explore</a:t>
            </a:r>
            <a:endParaRPr lang="en-US" b="1" dirty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CC0000"/>
                </a:solidFill>
                <a:latin typeface="Constantia" panose="02030602050306030303" pitchFamily="18" charset="0"/>
              </a:rPr>
              <a:t>		</a:t>
            </a:r>
            <a:r>
              <a:rPr lang="en-US" dirty="0" smtClean="0">
                <a:solidFill>
                  <a:srgbClr val="CC0000"/>
                </a:solidFill>
                <a:latin typeface="Constantia" panose="02030602050306030303" pitchFamily="18" charset="0"/>
              </a:rPr>
              <a:t>	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-- Die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Stadt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erkunden</a:t>
            </a: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und die</a:t>
            </a:r>
            <a:b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</a:br>
            <a:r>
              <a:rPr lang="en-US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			-- </a:t>
            </a:r>
            <a:r>
              <a:rPr lang="de-CH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West-Endstation der Polybahn anzeigen.</a:t>
            </a: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003399"/>
                </a:solidFill>
                <a:latin typeface="Constantia" panose="02030602050306030303" pitchFamily="18" charset="0"/>
              </a:rPr>
              <a:t>		do</a:t>
            </a: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CC0000"/>
                </a:solidFill>
                <a:latin typeface="Constantia" panose="02030602050306030303" pitchFamily="18" charset="0"/>
              </a:rPr>
              <a:t>			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Central</a:t>
            </a:r>
            <a:r>
              <a:rPr lang="en-US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highlight</a:t>
            </a:r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			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Polyterrasse</a:t>
            </a:r>
            <a:r>
              <a:rPr lang="en-US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highlight</a:t>
            </a:r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solidFill>
                  <a:srgbClr val="3333FF"/>
                </a:solidFill>
                <a:latin typeface="Constantia" panose="02030602050306030303" pitchFamily="18" charset="0"/>
              </a:rPr>
              <a:t>			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Polybahn</a:t>
            </a:r>
            <a:r>
              <a:rPr lang="en-US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add_transport</a:t>
            </a:r>
            <a:endParaRPr lang="en-US" i="1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			</a:t>
            </a:r>
            <a:r>
              <a:rPr lang="en-US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Zurich_map.animate</a:t>
            </a:r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003399"/>
                </a:solidFill>
                <a:latin typeface="Constantia" panose="02030602050306030303" pitchFamily="18" charset="0"/>
              </a:rPr>
              <a:t>		</a:t>
            </a:r>
            <a:endParaRPr lang="en-US" b="1" dirty="0" smtClean="0">
              <a:solidFill>
                <a:srgbClr val="003399"/>
              </a:solidFill>
              <a:latin typeface="Constantia" panose="02030602050306030303" pitchFamily="18" charset="0"/>
            </a:endParaRP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	</a:t>
            </a: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	end</a:t>
            </a:r>
            <a:endParaRPr lang="en-US" b="1" dirty="0">
              <a:solidFill>
                <a:srgbClr val="003399"/>
              </a:solidFill>
              <a:latin typeface="Constantia" panose="02030602050306030303" pitchFamily="18" charset="0"/>
            </a:endParaRPr>
          </a:p>
          <a:p>
            <a:pPr defTabSz="62865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>
                <a:solidFill>
                  <a:srgbClr val="003399"/>
                </a:solidFill>
                <a:latin typeface="Constantia" panose="02030602050306030303" pitchFamily="18" charset="0"/>
              </a:rPr>
              <a:t>end</a:t>
            </a:r>
          </a:p>
        </p:txBody>
      </p:sp>
      <p:sp>
        <p:nvSpPr>
          <p:cNvPr id="5908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Den Featurerumpf ausbauen</a:t>
            </a:r>
            <a:endParaRPr lang="de-CH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285998" y="4952774"/>
            <a:ext cx="6019016" cy="530133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defTabSz="628650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de-CH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console</a:t>
            </a:r>
            <a:r>
              <a:rPr lang="de-CH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output</a:t>
            </a:r>
            <a:r>
              <a:rPr lang="de-CH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</a:t>
            </a:r>
            <a:r>
              <a:rPr lang="de-CH" sz="3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(</a:t>
            </a:r>
            <a:r>
              <a:rPr lang="de-CH" i="1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Polybahn</a:t>
            </a:r>
            <a:r>
              <a:rPr lang="de-CH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de-CH" i="1" dirty="0" err="1" smtClean="0">
                <a:solidFill>
                  <a:srgbClr val="3333FF"/>
                </a:solidFill>
                <a:latin typeface="Constantia" panose="02030602050306030303" pitchFamily="18" charset="0"/>
              </a:rPr>
              <a:t>west_terminal</a:t>
            </a:r>
            <a:r>
              <a:rPr lang="de-CH" sz="1200" i="1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de-CH" sz="32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)</a:t>
            </a:r>
            <a:endParaRPr lang="de-CH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Features mit Argumenten</a:t>
            </a:r>
            <a:endParaRPr lang="de-CH" dirty="0"/>
          </a:p>
        </p:txBody>
      </p:sp>
      <p:sp>
        <p:nvSpPr>
          <p:cNvPr id="5928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ctr"/>
            <a:endParaRPr lang="de-CH" sz="2000" dirty="0" smtClean="0">
              <a:solidFill>
                <a:srgbClr val="0000FF"/>
              </a:solidFill>
            </a:endParaRPr>
          </a:p>
          <a:p>
            <a:pPr marL="457200" indent="-457200" algn="ctr"/>
            <a:endParaRPr lang="de-CH" sz="2000" dirty="0" smtClean="0">
              <a:solidFill>
                <a:srgbClr val="0000FF"/>
              </a:solidFill>
            </a:endParaRPr>
          </a:p>
          <a:p>
            <a:pPr marL="457200" indent="-457200"/>
            <a:r>
              <a:rPr lang="de-CH" i="1" dirty="0" smtClean="0">
                <a:solidFill>
                  <a:srgbClr val="990000"/>
                </a:solidFill>
              </a:rPr>
              <a:t>ein_argument</a:t>
            </a:r>
            <a:r>
              <a:rPr lang="de-CH" dirty="0" smtClean="0"/>
              <a:t> </a:t>
            </a:r>
            <a:r>
              <a:rPr lang="de-CH" dirty="0" smtClean="0">
                <a:solidFill>
                  <a:schemeClr val="tx1"/>
                </a:solidFill>
              </a:rPr>
              <a:t>ist ein Wert, welcher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ihr_feature </a:t>
            </a:r>
            <a:r>
              <a:rPr lang="de-CH" dirty="0" smtClean="0">
                <a:solidFill>
                  <a:schemeClr val="tx1"/>
                </a:solidFill>
              </a:rPr>
              <a:t>braucht</a:t>
            </a:r>
          </a:p>
          <a:p>
            <a:pPr marL="457200" indent="-457200"/>
            <a:endParaRPr lang="de-CH" dirty="0" smtClean="0"/>
          </a:p>
          <a:p>
            <a:pPr marL="457200" indent="-457200"/>
            <a:r>
              <a:rPr lang="de-CH" dirty="0" smtClean="0">
                <a:solidFill>
                  <a:schemeClr val="tx1"/>
                </a:solidFill>
              </a:rPr>
              <a:t>Beispiel: Feature </a:t>
            </a:r>
            <a:r>
              <a:rPr lang="de-CH" i="1" dirty="0" smtClean="0">
                <a:solidFill>
                  <a:srgbClr val="0000FF"/>
                </a:solidFill>
              </a:rPr>
              <a:t>output</a:t>
            </a:r>
            <a:r>
              <a:rPr lang="de-CH" dirty="0" smtClean="0">
                <a:solidFill>
                  <a:schemeClr val="tx1"/>
                </a:solidFill>
              </a:rPr>
              <a:t> muss wissen, was es anzeigen soll</a:t>
            </a:r>
          </a:p>
          <a:p>
            <a:pPr marL="457200" indent="-457200"/>
            <a:endParaRPr lang="de-CH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de-CH" dirty="0" smtClean="0">
                <a:solidFill>
                  <a:schemeClr val="tx1"/>
                </a:solidFill>
              </a:rPr>
              <a:t>Es ist das gleiche Konzept wie Argumente in der Mathematik:</a:t>
            </a:r>
          </a:p>
          <a:p>
            <a:pPr marL="457200" indent="-457200"/>
            <a:r>
              <a:rPr lang="de-CH" dirty="0" smtClean="0"/>
              <a:t>			</a:t>
            </a:r>
            <a:r>
              <a:rPr lang="de-CH" i="1" dirty="0" smtClean="0">
                <a:solidFill>
                  <a:srgbClr val="0000FF"/>
                </a:solidFill>
              </a:rPr>
              <a:t>cos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dirty="0" smtClean="0">
                <a:solidFill>
                  <a:srgbClr val="0000FF"/>
                </a:solidFill>
              </a:rPr>
              <a:t>)</a:t>
            </a:r>
          </a:p>
          <a:p>
            <a:pPr marL="457200" indent="-457200"/>
            <a:r>
              <a:rPr lang="de-CH" dirty="0" smtClean="0">
                <a:solidFill>
                  <a:schemeClr val="tx1"/>
                </a:solidFill>
              </a:rPr>
              <a:t>Features können mehrere Argumente haben:</a:t>
            </a:r>
          </a:p>
          <a:p>
            <a:pPr marL="457200" indent="-457200"/>
            <a:r>
              <a:rPr lang="de-CH" dirty="0" smtClean="0"/>
              <a:t>			</a:t>
            </a:r>
            <a:r>
              <a:rPr lang="de-CH" i="1" dirty="0" smtClean="0">
                <a:solidFill>
                  <a:srgbClr val="0000FF"/>
                </a:solidFill>
              </a:rPr>
              <a:t>x</a:t>
            </a:r>
            <a:r>
              <a:rPr lang="de-CH" sz="1800" baseline="-20000" dirty="0" smtClean="0">
                <a:solidFill>
                  <a:srgbClr val="0000FF"/>
                </a:solidFill>
                <a:sym typeface="Symbol" pitchFamily="18" charset="2"/>
              </a:rPr>
              <a:t></a:t>
            </a:r>
            <a:r>
              <a:rPr lang="de-CH" i="1" dirty="0" smtClean="0">
                <a:solidFill>
                  <a:srgbClr val="0000FF"/>
                </a:solidFill>
              </a:rPr>
              <a:t>f</a:t>
            </a:r>
            <a:r>
              <a:rPr lang="de-CH" dirty="0" smtClean="0">
                <a:solidFill>
                  <a:srgbClr val="0000FF"/>
                </a:solidFill>
              </a:rPr>
              <a:t> (</a:t>
            </a:r>
            <a:r>
              <a:rPr lang="de-CH" i="1" dirty="0" smtClean="0">
                <a:solidFill>
                  <a:srgbClr val="0000FF"/>
                </a:solidFill>
              </a:rPr>
              <a:t>a</a:t>
            </a:r>
            <a:r>
              <a:rPr lang="de-CH" sz="4400" dirty="0" smtClean="0">
                <a:solidFill>
                  <a:srgbClr val="990000"/>
                </a:solidFill>
              </a:rPr>
              <a:t>,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b</a:t>
            </a:r>
            <a:r>
              <a:rPr lang="de-CH" sz="4400" dirty="0" smtClean="0">
                <a:solidFill>
                  <a:srgbClr val="990000"/>
                </a:solidFill>
              </a:rPr>
              <a:t>,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c</a:t>
            </a:r>
            <a:r>
              <a:rPr lang="de-CH" sz="4400" dirty="0" smtClean="0">
                <a:solidFill>
                  <a:srgbClr val="990000"/>
                </a:solidFill>
              </a:rPr>
              <a:t>,</a:t>
            </a:r>
            <a:r>
              <a:rPr lang="de-CH" dirty="0" smtClean="0">
                <a:solidFill>
                  <a:srgbClr val="0000FF"/>
                </a:solidFill>
              </a:rPr>
              <a:t> </a:t>
            </a:r>
            <a:r>
              <a:rPr lang="de-CH" i="1" dirty="0" smtClean="0">
                <a:solidFill>
                  <a:srgbClr val="0000FF"/>
                </a:solidFill>
              </a:rPr>
              <a:t>d</a:t>
            </a:r>
            <a:r>
              <a:rPr lang="de-CH" sz="1800" i="1" dirty="0" smtClean="0">
                <a:solidFill>
                  <a:srgbClr val="0000FF"/>
                </a:solidFill>
              </a:rPr>
              <a:t> </a:t>
            </a:r>
            <a:r>
              <a:rPr lang="de-CH" dirty="0" smtClean="0">
                <a:solidFill>
                  <a:srgbClr val="0000FF"/>
                </a:solidFill>
              </a:rPr>
              <a:t>) </a:t>
            </a:r>
            <a:r>
              <a:rPr lang="de-CH" dirty="0" smtClean="0">
                <a:solidFill>
                  <a:srgbClr val="990000"/>
                </a:solidFill>
              </a:rPr>
              <a:t>--  Getrennt durch Kommas</a:t>
            </a:r>
          </a:p>
          <a:p>
            <a:pPr marL="457200" indent="-457200"/>
            <a:endParaRPr lang="de-CH" dirty="0" smtClean="0">
              <a:solidFill>
                <a:srgbClr val="990000"/>
              </a:solidFill>
            </a:endParaRPr>
          </a:p>
          <a:p>
            <a:pPr marL="457200" indent="-457200"/>
            <a:r>
              <a:rPr lang="de-CH" dirty="0" smtClean="0">
                <a:solidFill>
                  <a:schemeClr val="tx1"/>
                </a:solidFill>
              </a:rPr>
              <a:t>In gut geschriebener O-O software haben die meisten features gar kein oder 1 Argument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20718" y="809938"/>
            <a:ext cx="8647386" cy="672022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marL="457200" lvl="0" indent="-457200" algn="ctr">
              <a:spcBef>
                <a:spcPct val="20000"/>
              </a:spcBef>
              <a:buClr>
                <a:srgbClr val="8B0000"/>
              </a:buClr>
            </a:pPr>
            <a:r>
              <a:rPr lang="en-US" sz="32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ihr_objekt</a:t>
            </a:r>
            <a:r>
              <a:rPr lang="en-US" kern="0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sz="32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ihr_feature</a:t>
            </a:r>
            <a:r>
              <a:rPr lang="en-US" sz="3200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</a:t>
            </a:r>
            <a:r>
              <a:rPr lang="en-US" sz="3200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(</a:t>
            </a:r>
            <a:r>
              <a:rPr lang="en-US" sz="3200" i="1" kern="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ein_argument</a:t>
            </a:r>
            <a:r>
              <a:rPr lang="en-US" sz="3200" kern="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)</a:t>
            </a:r>
            <a:endParaRPr lang="en-US" sz="3200" kern="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7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Eine eigene Ausdrucksweise</a:t>
            </a:r>
            <a:endParaRPr lang="de-CH" dirty="0"/>
          </a:p>
        </p:txBody>
      </p:sp>
      <p:sp>
        <p:nvSpPr>
          <p:cNvPr id="594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800" i="1" dirty="0" err="1" smtClean="0">
                <a:solidFill>
                  <a:srgbClr val="0000FF"/>
                </a:solidFill>
              </a:rPr>
              <a:t>Zurich_map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err="1" smtClean="0">
                <a:solidFill>
                  <a:srgbClr val="0000FF"/>
                </a:solidFill>
              </a:rPr>
              <a:t>animate</a:t>
            </a:r>
            <a:endParaRPr lang="de-CH" sz="2800" i="1" dirty="0" smtClean="0">
              <a:solidFill>
                <a:srgbClr val="0000FF"/>
              </a:solidFill>
            </a:endParaRPr>
          </a:p>
          <a:p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i="1" dirty="0" err="1" smtClean="0">
                <a:solidFill>
                  <a:srgbClr val="0000FF"/>
                </a:solidFill>
              </a:rPr>
              <a:t>next_message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smtClean="0">
                <a:solidFill>
                  <a:srgbClr val="0000FF"/>
                </a:solidFill>
              </a:rPr>
              <a:t>send</a:t>
            </a:r>
          </a:p>
          <a:p>
            <a:r>
              <a:rPr lang="de-CH" sz="2800" i="1" dirty="0" err="1" smtClean="0">
                <a:solidFill>
                  <a:srgbClr val="0000FF"/>
                </a:solidFill>
              </a:rPr>
              <a:t>computer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err="1" smtClean="0">
                <a:solidFill>
                  <a:srgbClr val="0000FF"/>
                </a:solidFill>
              </a:rPr>
              <a:t>shut_down</a:t>
            </a:r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i="1" dirty="0" err="1" smtClean="0">
                <a:solidFill>
                  <a:srgbClr val="0000FF"/>
                </a:solidFill>
              </a:rPr>
              <a:t>telephone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smtClean="0">
                <a:solidFill>
                  <a:srgbClr val="0000FF"/>
                </a:solidFill>
              </a:rPr>
              <a:t>ring</a:t>
            </a:r>
          </a:p>
          <a:p>
            <a:endParaRPr lang="de-CH" sz="2800" i="1" dirty="0" smtClean="0">
              <a:solidFill>
                <a:srgbClr val="0000FF"/>
              </a:solidFill>
            </a:endParaRPr>
          </a:p>
          <a:p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dirty="0" smtClean="0">
                <a:solidFill>
                  <a:schemeClr val="tx1"/>
                </a:solidFill>
              </a:rPr>
              <a:t>Jede Operation wird auf ein Objekt angewendet</a:t>
            </a:r>
            <a:endParaRPr lang="de-CH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Eine eigene Ausdrucksweise</a:t>
            </a:r>
            <a:endParaRPr lang="de-CH" dirty="0"/>
          </a:p>
        </p:txBody>
      </p:sp>
      <p:sp>
        <p:nvSpPr>
          <p:cNvPr id="596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sz="2800" i="1" dirty="0" err="1" smtClean="0">
                <a:solidFill>
                  <a:srgbClr val="0000FF"/>
                </a:solidFill>
              </a:rPr>
              <a:t>Zurich_map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err="1" smtClean="0">
                <a:solidFill>
                  <a:srgbClr val="0000FF"/>
                </a:solidFill>
              </a:rPr>
              <a:t>animate</a:t>
            </a:r>
            <a:endParaRPr lang="de-CH" sz="2800" i="1" dirty="0" smtClean="0">
              <a:solidFill>
                <a:srgbClr val="0000FF"/>
              </a:solidFill>
            </a:endParaRPr>
          </a:p>
          <a:p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i="1" dirty="0" err="1" smtClean="0">
                <a:solidFill>
                  <a:srgbClr val="0000FF"/>
                </a:solidFill>
              </a:rPr>
              <a:t>next_message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err="1" smtClean="0">
                <a:solidFill>
                  <a:srgbClr val="0000FF"/>
                </a:solidFill>
              </a:rPr>
              <a:t>send</a:t>
            </a:r>
            <a:r>
              <a:rPr lang="de-CH" sz="2800" i="1" dirty="0" err="1" smtClean="0">
                <a:solidFill>
                  <a:srgbClr val="990000"/>
                </a:solidFill>
              </a:rPr>
              <a:t>_to</a:t>
            </a:r>
            <a:r>
              <a:rPr lang="de-CH" sz="2800" i="1" dirty="0" smtClean="0">
                <a:solidFill>
                  <a:srgbClr val="0000FF"/>
                </a:solidFill>
              </a:rPr>
              <a:t> </a:t>
            </a:r>
            <a:r>
              <a:rPr lang="de-CH" sz="2800" dirty="0" smtClean="0">
                <a:solidFill>
                  <a:srgbClr val="0000FF"/>
                </a:solidFill>
              </a:rPr>
              <a:t>(</a:t>
            </a:r>
            <a:r>
              <a:rPr lang="de-CH" sz="2800" i="1" dirty="0" smtClean="0">
                <a:solidFill>
                  <a:srgbClr val="990000"/>
                </a:solidFill>
              </a:rPr>
              <a:t>recipient</a:t>
            </a:r>
            <a:r>
              <a:rPr lang="de-CH" sz="2000" i="1" dirty="0" smtClean="0">
                <a:solidFill>
                  <a:srgbClr val="990000"/>
                </a:solidFill>
              </a:rPr>
              <a:t> </a:t>
            </a:r>
            <a:r>
              <a:rPr lang="de-CH" sz="28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CH" sz="2800" i="1" dirty="0" err="1" smtClean="0">
                <a:solidFill>
                  <a:srgbClr val="0000FF"/>
                </a:solidFill>
              </a:rPr>
              <a:t>computer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err="1" smtClean="0">
                <a:solidFill>
                  <a:srgbClr val="0000FF"/>
                </a:solidFill>
              </a:rPr>
              <a:t>shut_down</a:t>
            </a:r>
            <a:r>
              <a:rPr lang="de-CH" sz="2800" i="1" dirty="0" err="1" smtClean="0">
                <a:solidFill>
                  <a:srgbClr val="990000"/>
                </a:solidFill>
              </a:rPr>
              <a:t>_after</a:t>
            </a:r>
            <a:r>
              <a:rPr lang="de-CH" sz="2800" i="1" dirty="0" smtClean="0">
                <a:solidFill>
                  <a:srgbClr val="0000FF"/>
                </a:solidFill>
              </a:rPr>
              <a:t> </a:t>
            </a:r>
            <a:r>
              <a:rPr lang="de-CH" sz="2800" dirty="0" smtClean="0">
                <a:solidFill>
                  <a:srgbClr val="0000FF"/>
                </a:solidFill>
              </a:rPr>
              <a:t>(</a:t>
            </a:r>
            <a:r>
              <a:rPr lang="de-CH" sz="2800" dirty="0" smtClean="0">
                <a:solidFill>
                  <a:srgbClr val="990000"/>
                </a:solidFill>
              </a:rPr>
              <a:t>3</a:t>
            </a:r>
            <a:r>
              <a:rPr lang="de-CH" sz="2800" dirty="0" smtClean="0">
                <a:solidFill>
                  <a:srgbClr val="0000FF"/>
                </a:solidFill>
              </a:rPr>
              <a:t>)</a:t>
            </a:r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i="1" dirty="0" err="1" smtClean="0">
                <a:solidFill>
                  <a:srgbClr val="0000FF"/>
                </a:solidFill>
              </a:rPr>
              <a:t>telephone</a:t>
            </a:r>
            <a:r>
              <a:rPr lang="de-CH" sz="2800" baseline="-20000" dirty="0" smtClean="0">
                <a:solidFill>
                  <a:srgbClr val="0000FF"/>
                </a:solidFill>
                <a:sym typeface="Symbol" pitchFamily="18" charset="2"/>
              </a:rPr>
              <a:t> </a:t>
            </a:r>
            <a:r>
              <a:rPr lang="de-CH" sz="2800" i="1" dirty="0" err="1" smtClean="0">
                <a:solidFill>
                  <a:srgbClr val="0000FF"/>
                </a:solidFill>
              </a:rPr>
              <a:t>ring</a:t>
            </a:r>
            <a:r>
              <a:rPr lang="de-CH" sz="2800" i="1" dirty="0" err="1" smtClean="0">
                <a:solidFill>
                  <a:srgbClr val="990000"/>
                </a:solidFill>
              </a:rPr>
              <a:t>_several</a:t>
            </a:r>
            <a:r>
              <a:rPr lang="de-CH" sz="2800" i="1" dirty="0" smtClean="0">
                <a:solidFill>
                  <a:srgbClr val="C00000"/>
                </a:solidFill>
              </a:rPr>
              <a:t> </a:t>
            </a:r>
            <a:r>
              <a:rPr lang="de-CH" sz="2800" dirty="0" smtClean="0">
                <a:solidFill>
                  <a:srgbClr val="0000FF"/>
                </a:solidFill>
              </a:rPr>
              <a:t>(</a:t>
            </a:r>
            <a:r>
              <a:rPr lang="de-CH" sz="2800" dirty="0" smtClean="0">
                <a:solidFill>
                  <a:srgbClr val="990000"/>
                </a:solidFill>
              </a:rPr>
              <a:t>10,</a:t>
            </a:r>
            <a:r>
              <a:rPr lang="de-CH" sz="2800" i="1" dirty="0" smtClean="0">
                <a:solidFill>
                  <a:srgbClr val="990000"/>
                </a:solidFill>
              </a:rPr>
              <a:t> Loud</a:t>
            </a:r>
            <a:r>
              <a:rPr lang="de-CH" sz="1800" i="1" dirty="0" smtClean="0">
                <a:solidFill>
                  <a:srgbClr val="990000"/>
                </a:solidFill>
              </a:rPr>
              <a:t> </a:t>
            </a:r>
            <a:r>
              <a:rPr lang="de-CH" sz="2800" dirty="0" smtClean="0">
                <a:solidFill>
                  <a:srgbClr val="0000FF"/>
                </a:solidFill>
              </a:rPr>
              <a:t>)</a:t>
            </a:r>
            <a:endParaRPr lang="de-CH" sz="2800" i="1" dirty="0" smtClean="0">
              <a:solidFill>
                <a:srgbClr val="0000FF"/>
              </a:solidFill>
            </a:endParaRPr>
          </a:p>
          <a:p>
            <a:endParaRPr lang="de-CH" sz="2800" i="1" dirty="0" smtClean="0">
              <a:solidFill>
                <a:srgbClr val="0000FF"/>
              </a:solidFill>
            </a:endParaRPr>
          </a:p>
          <a:p>
            <a:endParaRPr lang="de-CH" sz="2800" i="1" dirty="0" smtClean="0">
              <a:solidFill>
                <a:srgbClr val="0000FF"/>
              </a:solidFill>
            </a:endParaRPr>
          </a:p>
          <a:p>
            <a:r>
              <a:rPr lang="de-CH" sz="2800" dirty="0" smtClean="0">
                <a:solidFill>
                  <a:schemeClr val="tx1"/>
                </a:solidFill>
              </a:rPr>
              <a:t>Jede Operation wird auf ein Objekt angewendet</a:t>
            </a:r>
            <a:r>
              <a:rPr lang="de-CH" sz="2800" dirty="0" smtClean="0"/>
              <a:t> </a:t>
            </a:r>
            <a:r>
              <a:rPr lang="de-CH" sz="2800" dirty="0" smtClean="0">
                <a:solidFill>
                  <a:srgbClr val="993300"/>
                </a:solidFill>
              </a:rPr>
              <a:t>und kann Argumente benötigen</a:t>
            </a:r>
            <a:endParaRPr lang="de-CH" sz="28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3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Skalierbarkeit</a:t>
            </a:r>
            <a:endParaRPr lang="de-CH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rgbClr val="3333FF"/>
                </a:solidFill>
              </a:rPr>
              <a:t>Eine der schwierigsten Aufgaben im Lernen von Software ist das Finden von guten Lösungen, die sowohl im Kleinen als auch im Grossen gut funktionieren</a:t>
            </a:r>
          </a:p>
          <a:p>
            <a:endParaRPr lang="de-CH" dirty="0" smtClean="0">
              <a:solidFill>
                <a:srgbClr val="3333FF"/>
              </a:solidFill>
            </a:endParaRPr>
          </a:p>
          <a:p>
            <a:endParaRPr lang="de-CH" dirty="0" smtClean="0">
              <a:solidFill>
                <a:srgbClr val="3333FF"/>
              </a:solidFill>
            </a:endParaRPr>
          </a:p>
          <a:p>
            <a:r>
              <a:rPr lang="de-CH" dirty="0" smtClean="0">
                <a:solidFill>
                  <a:srgbClr val="3333FF"/>
                </a:solidFill>
              </a:rPr>
              <a:t>Genau das ist das Ziel für die Techniken, die wir in diesem Kurs lehren</a:t>
            </a:r>
            <a:endParaRPr lang="de-CH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4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fik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66" y="3633635"/>
            <a:ext cx="8061197" cy="2492527"/>
          </a:xfrm>
          <a:prstGeom prst="rect">
            <a:avLst/>
          </a:prstGeom>
        </p:spPr>
      </p:pic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Schnittstelle (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interface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</a:rPr>
              <a:t>)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</a:endParaRPr>
          </a:p>
        </p:txBody>
      </p:sp>
      <p:sp>
        <p:nvSpPr>
          <p:cNvPr id="603195" name="Text Box 59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>
              <a:latin typeface="Constantia" panose="02030602050306030303" pitchFamily="18" charset="0"/>
            </a:endParaRPr>
          </a:p>
        </p:txBody>
      </p:sp>
      <p:sp>
        <p:nvSpPr>
          <p:cNvPr id="603196" name="Rectangle 60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603197" name="AutoShape 61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3198" name="AutoShape 62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603199" name="Text Box 63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 err="1">
                <a:solidFill>
                  <a:srgbClr val="3333FF"/>
                </a:solidFill>
                <a:latin typeface="Constantia" panose="02030602050306030303" pitchFamily="18" charset="0"/>
              </a:rPr>
              <a:t>prepend</a:t>
            </a:r>
            <a:endParaRPr lang="en-US" sz="22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3200" name="Rectangle 64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3201" name="AutoShape 65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3202" name="AutoShape 66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3203" name="Text Box 67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animate</a:t>
            </a:r>
          </a:p>
        </p:txBody>
      </p:sp>
      <p:sp>
        <p:nvSpPr>
          <p:cNvPr id="603204" name="AutoShape 68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3205" name="AutoShape 69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3206" name="Text Box 70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append</a:t>
            </a: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6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37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38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0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1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</a:p>
        </p:txBody>
      </p:sp>
      <p:grpSp>
        <p:nvGrpSpPr>
          <p:cNvPr id="42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5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stations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6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7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8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9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first</a:t>
            </a:r>
          </a:p>
        </p:txBody>
      </p:sp>
      <p:grpSp>
        <p:nvGrpSpPr>
          <p:cNvPr id="50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1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2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last</a:t>
            </a:r>
          </a:p>
        </p:txBody>
      </p:sp>
      <p:sp>
        <p:nvSpPr>
          <p:cNvPr id="54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9039" y="1594475"/>
            <a:ext cx="6395122" cy="2560976"/>
          </a:xfrm>
          <a:noFill/>
          <a:ln/>
        </p:spPr>
      </p:pic>
      <p:pic>
        <p:nvPicPr>
          <p:cNvPr id="57" name="Grafik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66" y="3633635"/>
            <a:ext cx="8061197" cy="2492527"/>
          </a:xfrm>
          <a:prstGeom prst="rect">
            <a:avLst/>
          </a:prstGeom>
        </p:spPr>
      </p:pic>
      <p:sp>
        <p:nvSpPr>
          <p:cNvPr id="39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Ein Objekt hat eine </a:t>
            </a:r>
            <a:r>
              <a:rPr lang="de-CH" b="1" dirty="0" smtClean="0">
                <a:solidFill>
                  <a:srgbClr val="990000"/>
                </a:solidFill>
              </a:rPr>
              <a:t>I</a:t>
            </a:r>
            <a:r>
              <a:rPr kumimoji="0" lang="de-CH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ea typeface="+mj-ea"/>
                <a:cs typeface="+mj-cs"/>
              </a:rPr>
              <a:t>mplementation</a:t>
            </a:r>
            <a:r>
              <a:rPr kumimoji="0" lang="de-C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de-CH" sz="2800" b="1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5192" name="Text Box 8"/>
          <p:cNvSpPr txBox="1">
            <a:spLocks noChangeArrowheads="1"/>
          </p:cNvSpPr>
          <p:nvPr/>
        </p:nvSpPr>
        <p:spPr bwMode="auto">
          <a:xfrm>
            <a:off x="342900" y="4060825"/>
            <a:ext cx="190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5" name="Text Box 71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6" name="Rectangle 72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7" name="AutoShape 73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8" name="AutoShape 74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59" name="Text Box 75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prepend</a:t>
            </a:r>
          </a:p>
        </p:txBody>
      </p:sp>
      <p:sp>
        <p:nvSpPr>
          <p:cNvPr id="605260" name="Rectangle 76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1" name="AutoShape 77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2" name="AutoShape 78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3" name="Text Box 79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animate</a:t>
            </a:r>
          </a:p>
        </p:txBody>
      </p:sp>
      <p:sp>
        <p:nvSpPr>
          <p:cNvPr id="605264" name="AutoShape 80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5" name="AutoShape 81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5266" name="Text Box 82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append</a:t>
            </a:r>
          </a:p>
        </p:txBody>
      </p:sp>
      <p:sp>
        <p:nvSpPr>
          <p:cNvPr id="605272" name="Text Box 88"/>
          <p:cNvSpPr txBox="1">
            <a:spLocks noChangeArrowheads="1"/>
          </p:cNvSpPr>
          <p:nvPr/>
        </p:nvSpPr>
        <p:spPr bwMode="auto">
          <a:xfrm>
            <a:off x="6010275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latin typeface="Constantia" panose="02030602050306030303" pitchFamily="18" charset="0"/>
              </a:rPr>
              <a:t>count</a:t>
            </a:r>
          </a:p>
        </p:txBody>
      </p:sp>
      <p:sp>
        <p:nvSpPr>
          <p:cNvPr id="605280" name="Text Box 96"/>
          <p:cNvSpPr txBox="1">
            <a:spLocks noChangeArrowheads="1"/>
          </p:cNvSpPr>
          <p:nvPr/>
        </p:nvSpPr>
        <p:spPr bwMode="auto">
          <a:xfrm>
            <a:off x="6022975" y="4273550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latin typeface="Constantia" panose="02030602050306030303" pitchFamily="18" charset="0"/>
              </a:rPr>
              <a:t>first</a:t>
            </a:r>
          </a:p>
        </p:txBody>
      </p:sp>
      <p:sp>
        <p:nvSpPr>
          <p:cNvPr id="605285" name="Rectangle 101"/>
          <p:cNvSpPr>
            <a:spLocks noChangeArrowheads="1"/>
          </p:cNvSpPr>
          <p:nvPr/>
        </p:nvSpPr>
        <p:spPr bwMode="auto">
          <a:xfrm>
            <a:off x="6948488" y="5529263"/>
            <a:ext cx="129540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latin typeface="Constantia" panose="02030602050306030303" pitchFamily="18" charset="0"/>
            </a:endParaRPr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38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0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41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2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</a:p>
        </p:txBody>
      </p:sp>
      <p:grpSp>
        <p:nvGrpSpPr>
          <p:cNvPr id="44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45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46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stations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8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49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0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51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first</a:t>
            </a:r>
          </a:p>
        </p:txBody>
      </p:sp>
      <p:grpSp>
        <p:nvGrpSpPr>
          <p:cNvPr id="52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53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4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last</a:t>
            </a:r>
          </a:p>
        </p:txBody>
      </p:sp>
      <p:sp>
        <p:nvSpPr>
          <p:cNvPr id="56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0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0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2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49039" y="1594800"/>
            <a:ext cx="6395122" cy="2560976"/>
          </a:xfrm>
          <a:noFill/>
          <a:ln/>
        </p:spPr>
      </p:pic>
      <p:sp useBgFill="1">
        <p:nvSpPr>
          <p:cNvPr id="36" name="Rectangle 35"/>
          <p:cNvSpPr/>
          <p:nvPr/>
        </p:nvSpPr>
        <p:spPr bwMode="auto">
          <a:xfrm>
            <a:off x="382263" y="5434049"/>
            <a:ext cx="8462513" cy="1423952"/>
          </a:xfrm>
          <a:prstGeom prst="rect">
            <a:avLst/>
          </a:prstGeom>
          <a:ln w="0" algn="ctr">
            <a:noFill/>
            <a:miter lim="800000"/>
            <a:headEnd/>
            <a:tailEnd/>
          </a:ln>
          <a:effectLst/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37" name="Grafik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66" y="3633635"/>
            <a:ext cx="8061197" cy="2492527"/>
          </a:xfrm>
          <a:prstGeom prst="rect">
            <a:avLst/>
          </a:prstGeom>
        </p:spPr>
      </p:pic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Das Geheimnisprinzip (Information Hiding)</a:t>
            </a:r>
            <a:endParaRPr lang="de-CH" dirty="0"/>
          </a:p>
        </p:txBody>
      </p:sp>
      <p:sp>
        <p:nvSpPr>
          <p:cNvPr id="607278" name="Text Box 46"/>
          <p:cNvSpPr txBox="1">
            <a:spLocks noChangeArrowheads="1"/>
          </p:cNvSpPr>
          <p:nvPr/>
        </p:nvSpPr>
        <p:spPr bwMode="auto">
          <a:xfrm>
            <a:off x="623888" y="4057650"/>
            <a:ext cx="194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79" name="Rectangle 47"/>
          <p:cNvSpPr>
            <a:spLocks noChangeArrowheads="1"/>
          </p:cNvSpPr>
          <p:nvPr/>
        </p:nvSpPr>
        <p:spPr bwMode="auto">
          <a:xfrm flipV="1">
            <a:off x="1560513" y="4868863"/>
            <a:ext cx="1368425" cy="504825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80" name="AutoShape 48"/>
          <p:cNvSpPr>
            <a:spLocks noChangeArrowheads="1"/>
          </p:cNvSpPr>
          <p:nvPr/>
        </p:nvSpPr>
        <p:spPr bwMode="auto">
          <a:xfrm>
            <a:off x="800100" y="5103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81" name="AutoShape 49"/>
          <p:cNvSpPr>
            <a:spLocks noChangeArrowheads="1"/>
          </p:cNvSpPr>
          <p:nvPr/>
        </p:nvSpPr>
        <p:spPr bwMode="auto">
          <a:xfrm>
            <a:off x="736600" y="5146675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82" name="Text Box 50"/>
          <p:cNvSpPr txBox="1">
            <a:spLocks noChangeArrowheads="1"/>
          </p:cNvSpPr>
          <p:nvPr/>
        </p:nvSpPr>
        <p:spPr bwMode="auto">
          <a:xfrm>
            <a:off x="709613" y="5070475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prepend</a:t>
            </a:r>
          </a:p>
        </p:txBody>
      </p:sp>
      <p:sp>
        <p:nvSpPr>
          <p:cNvPr id="607283" name="Rectangle 51"/>
          <p:cNvSpPr>
            <a:spLocks noChangeArrowheads="1"/>
          </p:cNvSpPr>
          <p:nvPr/>
        </p:nvSpPr>
        <p:spPr bwMode="auto">
          <a:xfrm>
            <a:off x="912813" y="4210050"/>
            <a:ext cx="1800225" cy="287338"/>
          </a:xfrm>
          <a:prstGeom prst="rect">
            <a:avLst/>
          </a:prstGeom>
          <a:solidFill>
            <a:srgbClr val="141414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84" name="AutoShape 52"/>
          <p:cNvSpPr>
            <a:spLocks noChangeArrowheads="1"/>
          </p:cNvSpPr>
          <p:nvPr/>
        </p:nvSpPr>
        <p:spPr bwMode="auto">
          <a:xfrm>
            <a:off x="773113" y="4243388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85" name="AutoShape 53"/>
          <p:cNvSpPr>
            <a:spLocks noChangeArrowheads="1"/>
          </p:cNvSpPr>
          <p:nvPr/>
        </p:nvSpPr>
        <p:spPr bwMode="auto">
          <a:xfrm>
            <a:off x="725488" y="42862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86" name="Text Box 54"/>
          <p:cNvSpPr txBox="1">
            <a:spLocks noChangeArrowheads="1"/>
          </p:cNvSpPr>
          <p:nvPr/>
        </p:nvSpPr>
        <p:spPr bwMode="auto">
          <a:xfrm>
            <a:off x="666750" y="4210050"/>
            <a:ext cx="20161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animate</a:t>
            </a:r>
          </a:p>
        </p:txBody>
      </p:sp>
      <p:sp>
        <p:nvSpPr>
          <p:cNvPr id="607287" name="AutoShape 55"/>
          <p:cNvSpPr>
            <a:spLocks noChangeArrowheads="1"/>
          </p:cNvSpPr>
          <p:nvPr/>
        </p:nvSpPr>
        <p:spPr bwMode="auto">
          <a:xfrm>
            <a:off x="777875" y="4679950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88" name="AutoShape 56"/>
          <p:cNvSpPr>
            <a:spLocks noChangeArrowheads="1"/>
          </p:cNvSpPr>
          <p:nvPr/>
        </p:nvSpPr>
        <p:spPr bwMode="auto">
          <a:xfrm>
            <a:off x="714375" y="4722813"/>
            <a:ext cx="1851025" cy="320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89" name="Text Box 57"/>
          <p:cNvSpPr txBox="1">
            <a:spLocks noChangeArrowheads="1"/>
          </p:cNvSpPr>
          <p:nvPr/>
        </p:nvSpPr>
        <p:spPr bwMode="auto">
          <a:xfrm>
            <a:off x="635000" y="4624388"/>
            <a:ext cx="20161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append</a:t>
            </a:r>
          </a:p>
        </p:txBody>
      </p:sp>
      <p:sp>
        <p:nvSpPr>
          <p:cNvPr id="607290" name="Rectangle 58"/>
          <p:cNvSpPr>
            <a:spLocks noChangeArrowheads="1"/>
          </p:cNvSpPr>
          <p:nvPr/>
        </p:nvSpPr>
        <p:spPr bwMode="auto">
          <a:xfrm>
            <a:off x="7115175" y="4764088"/>
            <a:ext cx="576263" cy="144462"/>
          </a:xfrm>
          <a:prstGeom prst="rect">
            <a:avLst/>
          </a:prstGeom>
          <a:solidFill>
            <a:srgbClr val="29292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sp>
        <p:nvSpPr>
          <p:cNvPr id="607291" name="Rectangle 59"/>
          <p:cNvSpPr>
            <a:spLocks noChangeArrowheads="1"/>
          </p:cNvSpPr>
          <p:nvPr/>
        </p:nvSpPr>
        <p:spPr bwMode="auto">
          <a:xfrm flipV="1">
            <a:off x="6443663" y="4221163"/>
            <a:ext cx="1944687" cy="996950"/>
          </a:xfrm>
          <a:prstGeom prst="rect">
            <a:avLst/>
          </a:prstGeom>
          <a:solidFill>
            <a:srgbClr val="191919"/>
          </a:solidFill>
          <a:ln w="9525">
            <a:solidFill>
              <a:srgbClr val="14141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142038" y="4930775"/>
            <a:ext cx="1079500" cy="576263"/>
            <a:chOff x="1881" y="3385"/>
            <a:chExt cx="727" cy="680"/>
          </a:xfrm>
        </p:grpSpPr>
        <p:sp>
          <p:nvSpPr>
            <p:cNvPr id="607293" name="Oval 61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07294" name="Oval 62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607295" name="Text Box 63"/>
          <p:cNvSpPr txBox="1">
            <a:spLocks noChangeArrowheads="1"/>
          </p:cNvSpPr>
          <p:nvPr/>
        </p:nvSpPr>
        <p:spPr bwMode="auto">
          <a:xfrm>
            <a:off x="6097736" y="4994275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count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7294563" y="4930775"/>
            <a:ext cx="1079500" cy="576263"/>
            <a:chOff x="1881" y="3385"/>
            <a:chExt cx="727" cy="680"/>
          </a:xfrm>
        </p:grpSpPr>
        <p:sp>
          <p:nvSpPr>
            <p:cNvPr id="607297" name="Oval 65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07298" name="Oval 66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607299" name="Text Box 67"/>
          <p:cNvSpPr txBox="1">
            <a:spLocks noChangeArrowheads="1"/>
          </p:cNvSpPr>
          <p:nvPr/>
        </p:nvSpPr>
        <p:spPr bwMode="auto">
          <a:xfrm>
            <a:off x="7148226" y="5068982"/>
            <a:ext cx="13119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stations</a:t>
            </a:r>
            <a:endParaRPr lang="en-US" sz="2000" i="1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6154738" y="4210050"/>
            <a:ext cx="1079500" cy="576263"/>
            <a:chOff x="1881" y="3385"/>
            <a:chExt cx="727" cy="680"/>
          </a:xfrm>
        </p:grpSpPr>
        <p:sp>
          <p:nvSpPr>
            <p:cNvPr id="607301" name="Oval 69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07302" name="Oval 70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607303" name="Text Box 71"/>
          <p:cNvSpPr txBox="1">
            <a:spLocks noChangeArrowheads="1"/>
          </p:cNvSpPr>
          <p:nvPr/>
        </p:nvSpPr>
        <p:spPr bwMode="auto">
          <a:xfrm>
            <a:off x="6086583" y="4289452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first</a:t>
            </a:r>
          </a:p>
        </p:txBody>
      </p: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7307263" y="4210050"/>
            <a:ext cx="1079500" cy="576263"/>
            <a:chOff x="1881" y="3385"/>
            <a:chExt cx="727" cy="680"/>
          </a:xfrm>
        </p:grpSpPr>
        <p:sp>
          <p:nvSpPr>
            <p:cNvPr id="607305" name="Oval 73"/>
            <p:cNvSpPr>
              <a:spLocks noChangeArrowheads="1"/>
            </p:cNvSpPr>
            <p:nvPr/>
          </p:nvSpPr>
          <p:spPr bwMode="auto">
            <a:xfrm>
              <a:off x="1927" y="3385"/>
              <a:ext cx="681" cy="635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07306" name="Oval 74"/>
            <p:cNvSpPr>
              <a:spLocks noChangeArrowheads="1"/>
            </p:cNvSpPr>
            <p:nvPr/>
          </p:nvSpPr>
          <p:spPr bwMode="auto">
            <a:xfrm>
              <a:off x="1881" y="3430"/>
              <a:ext cx="681" cy="63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 dirty="0">
                <a:solidFill>
                  <a:srgbClr val="3333FF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607307" name="Text Box 75"/>
          <p:cNvSpPr txBox="1">
            <a:spLocks noChangeArrowheads="1"/>
          </p:cNvSpPr>
          <p:nvPr/>
        </p:nvSpPr>
        <p:spPr bwMode="auto">
          <a:xfrm>
            <a:off x="7246816" y="4297403"/>
            <a:ext cx="10810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i="1" dirty="0">
                <a:solidFill>
                  <a:srgbClr val="3333FF"/>
                </a:solidFill>
                <a:latin typeface="Constantia" panose="02030602050306030303" pitchFamily="18" charset="0"/>
              </a:rPr>
              <a:t>last</a:t>
            </a:r>
          </a:p>
        </p:txBody>
      </p:sp>
      <p:sp>
        <p:nvSpPr>
          <p:cNvPr id="607308" name="Rectangle 76"/>
          <p:cNvSpPr>
            <a:spLocks noChangeArrowheads="1"/>
          </p:cNvSpPr>
          <p:nvPr/>
        </p:nvSpPr>
        <p:spPr bwMode="auto">
          <a:xfrm>
            <a:off x="6948488" y="5513361"/>
            <a:ext cx="1295400" cy="108211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3333F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3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6" dur="5000" fill="hold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607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36826" y="3439874"/>
            <a:ext cx="895350" cy="3124200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Das Geheimnisprinzip (Information Hiding)</a:t>
            </a:r>
            <a:endParaRPr lang="de-CH" sz="2800" dirty="0"/>
          </a:p>
        </p:txBody>
      </p:sp>
      <p:sp>
        <p:nvSpPr>
          <p:cNvPr id="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8258" y="803023"/>
            <a:ext cx="7803130" cy="4626227"/>
          </a:xfrm>
          <a:prstGeom prst="round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T w="127000"/>
            <a:bevelB w="381000" h="152400"/>
          </a:sp3d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Der Designer jedes Moduls muss</a:t>
            </a:r>
            <a:b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spezifizieren, welche Eigenschaften für </a:t>
            </a:r>
            <a:b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Clients abrufar sind (</a:t>
            </a:r>
            <a:r>
              <a:rPr lang="de-CH" sz="32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öffentlich</a:t>
            </a: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</a:t>
            </a:r>
            <a:b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und welche intern (</a:t>
            </a:r>
            <a:r>
              <a:rPr lang="de-CH" sz="3200" b="1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geheim</a:t>
            </a: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) sind</a:t>
            </a:r>
            <a:b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endParaRPr lang="de-CH" sz="3200" dirty="0" smtClean="0">
              <a:solidFill>
                <a:srgbClr val="3333FF"/>
              </a:solidFill>
              <a:latin typeface="Constantia" panose="02030602050306030303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Die Programmiersprache muss</a:t>
            </a:r>
            <a:b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sicherstellen, dass Kunden</a:t>
            </a:r>
            <a:b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nur öffentliche Eigenschaften</a:t>
            </a:r>
            <a:b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</a:br>
            <a:r>
              <a:rPr lang="de-CH" sz="3200" dirty="0" smtClean="0">
                <a:solidFill>
                  <a:srgbClr val="3333FF"/>
                </a:solidFill>
                <a:latin typeface="Constantia" panose="02030602050306030303" pitchFamily="18" charset="0"/>
              </a:rPr>
              <a:t> nützen können</a:t>
            </a:r>
          </a:p>
        </p:txBody>
      </p:sp>
    </p:spTree>
    <p:extLst>
      <p:ext uri="{BB962C8B-B14F-4D97-AF65-F5344CB8AC3E}">
        <p14:creationId xmlns:p14="http://schemas.microsoft.com/office/powerpoint/2010/main" val="6899942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581380" y="5043182"/>
            <a:ext cx="7828606" cy="444616"/>
          </a:xfrm>
          <a:prstGeom prst="round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656104" y="3129094"/>
            <a:ext cx="5139158" cy="4446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 dirty="0">
              <a:solidFill>
                <a:srgbClr val="333399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Eine Konvention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tabLst>
                <a:tab pos="268288" algn="l"/>
              </a:tabLst>
            </a:pPr>
            <a:r>
              <a:rPr lang="de-CH" sz="2300" dirty="0" smtClean="0">
                <a:solidFill>
                  <a:schemeClr val="tx1"/>
                </a:solidFill>
              </a:rPr>
              <a:t>Verwenden Sie für zusammengesetzte Namen “</a:t>
            </a:r>
            <a:r>
              <a:rPr lang="de-CH" sz="2300" dirty="0" smtClean="0">
                <a:solidFill>
                  <a:srgbClr val="3333FF"/>
                </a:solidFill>
              </a:rPr>
              <a:t>_</a:t>
            </a:r>
            <a:r>
              <a:rPr lang="de-CH" sz="2300" dirty="0" smtClean="0">
                <a:solidFill>
                  <a:schemeClr val="tx1"/>
                </a:solidFill>
              </a:rPr>
              <a:t>”</a:t>
            </a:r>
            <a:r>
              <a:rPr lang="de-CH" sz="2300" dirty="0" smtClean="0"/>
              <a:t> </a:t>
            </a:r>
          </a:p>
          <a:p>
            <a:pPr>
              <a:spcBef>
                <a:spcPts val="0"/>
              </a:spcBef>
              <a:tabLst>
                <a:tab pos="268288" algn="l"/>
              </a:tabLst>
            </a:pPr>
            <a:endParaRPr lang="de-CH" sz="2300" dirty="0" smtClean="0"/>
          </a:p>
          <a:p>
            <a:pPr>
              <a:spcBef>
                <a:spcPts val="0"/>
              </a:spcBef>
              <a:tabLst>
                <a:tab pos="268288" algn="l"/>
              </a:tabLst>
            </a:pPr>
            <a:r>
              <a:rPr lang="de-CH" sz="2300" dirty="0" smtClean="0"/>
              <a:t>	</a:t>
            </a:r>
            <a:r>
              <a:rPr lang="de-CH" sz="2300" i="1" dirty="0" smtClean="0">
                <a:solidFill>
                  <a:srgbClr val="3333FF"/>
                </a:solidFill>
              </a:rPr>
              <a:t>ZURICH_OBJECTS</a:t>
            </a:r>
          </a:p>
          <a:p>
            <a:pPr>
              <a:spcBef>
                <a:spcPts val="0"/>
              </a:spcBef>
              <a:tabLst>
                <a:tab pos="268288" algn="l"/>
              </a:tabLst>
            </a:pPr>
            <a:r>
              <a:rPr lang="de-CH" sz="2300" dirty="0" smtClean="0">
                <a:solidFill>
                  <a:srgbClr val="3333FF"/>
                </a:solidFill>
              </a:rPr>
              <a:t>	</a:t>
            </a:r>
            <a:r>
              <a:rPr lang="de-CH" sz="2300" i="1" dirty="0" smtClean="0">
                <a:solidFill>
                  <a:srgbClr val="3333FF"/>
                </a:solidFill>
              </a:rPr>
              <a:t>Polybahn_line_number</a:t>
            </a:r>
          </a:p>
          <a:p>
            <a:pPr>
              <a:spcBef>
                <a:spcPts val="0"/>
              </a:spcBef>
              <a:tabLst>
                <a:tab pos="268288" algn="l"/>
              </a:tabLst>
            </a:pPr>
            <a:endParaRPr lang="de-CH" sz="2300" i="1" dirty="0" smtClean="0"/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268288" algn="l"/>
              </a:tabLst>
            </a:pPr>
            <a:r>
              <a:rPr lang="de-CH" sz="2300" dirty="0" smtClean="0">
                <a:solidFill>
                  <a:schemeClr val="tx1"/>
                </a:solidFill>
              </a:rPr>
              <a:t>Wir verwenden nicht den “CamelCase” Stil:</a:t>
            </a:r>
          </a:p>
          <a:p>
            <a:pPr>
              <a:spcBef>
                <a:spcPts val="0"/>
              </a:spcBef>
              <a:tabLst>
                <a:tab pos="268288" algn="l"/>
              </a:tabLst>
            </a:pPr>
            <a:r>
              <a:rPr lang="de-CH" sz="2300" dirty="0" smtClean="0">
                <a:solidFill>
                  <a:srgbClr val="3333FF"/>
                </a:solidFill>
              </a:rPr>
              <a:t>	</a:t>
            </a:r>
            <a:r>
              <a:rPr lang="en-US" sz="2300" dirty="0">
                <a:solidFill>
                  <a:srgbClr val="3333FF"/>
                </a:solidFill>
              </a:rPr>
              <a:t> </a:t>
            </a:r>
            <a:r>
              <a:rPr lang="en-US" sz="2300" dirty="0" err="1" smtClean="0">
                <a:solidFill>
                  <a:srgbClr val="3333FF"/>
                </a:solidFill>
              </a:rPr>
              <a:t>EinKurzerAberSchwerZuLesenderName</a:t>
            </a:r>
            <a:r>
              <a:rPr lang="en-US" sz="2300" dirty="0" smtClean="0">
                <a:solidFill>
                  <a:srgbClr val="3333FF"/>
                </a:solidFill>
              </a:rPr>
              <a:t/>
            </a:r>
            <a:br>
              <a:rPr lang="en-US" sz="2300" dirty="0" smtClean="0">
                <a:solidFill>
                  <a:srgbClr val="3333FF"/>
                </a:solidFill>
              </a:rPr>
            </a:br>
            <a:endParaRPr lang="en-US" sz="2300" dirty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  <a:tabLst>
                <a:tab pos="268288" algn="l"/>
              </a:tabLst>
            </a:pPr>
            <a:r>
              <a:rPr lang="de-CH" sz="2300" i="1" dirty="0" smtClean="0"/>
              <a:t>		</a:t>
            </a:r>
            <a:endParaRPr lang="de-CH" sz="2300" i="1" dirty="0" smtClean="0">
              <a:solidFill>
                <a:srgbClr val="336600"/>
              </a:solidFill>
            </a:endParaRPr>
          </a:p>
          <a:p>
            <a:pPr>
              <a:spcBef>
                <a:spcPts val="0"/>
              </a:spcBef>
              <a:tabLst>
                <a:tab pos="268288" algn="l"/>
              </a:tabLst>
            </a:pPr>
            <a:endParaRPr lang="de-CH" sz="2300" i="1" dirty="0" smtClean="0"/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268288" algn="l"/>
              </a:tabLst>
            </a:pPr>
            <a:r>
              <a:rPr lang="de-CH" sz="2300" dirty="0" smtClean="0">
                <a:solidFill>
                  <a:schemeClr val="tx1"/>
                </a:solidFill>
              </a:rPr>
              <a:t>sondern Unterstriche (Manchmal auch “</a:t>
            </a:r>
            <a:r>
              <a:rPr lang="de-CH" sz="2300" dirty="0" err="1" smtClean="0">
                <a:solidFill>
                  <a:schemeClr val="tx1"/>
                </a:solidFill>
              </a:rPr>
              <a:t>Pascal_case</a:t>
            </a:r>
            <a:r>
              <a:rPr lang="de-CH" sz="2300" dirty="0" smtClean="0">
                <a:solidFill>
                  <a:schemeClr val="tx1"/>
                </a:solidFill>
              </a:rPr>
              <a:t>” genannt):</a:t>
            </a:r>
          </a:p>
          <a:p>
            <a:pPr>
              <a:spcBef>
                <a:spcPts val="0"/>
              </a:spcBef>
              <a:tabLst>
                <a:tab pos="268288" algn="l"/>
              </a:tabLst>
            </a:pPr>
            <a:r>
              <a:rPr lang="en-US" sz="2300" dirty="0" smtClean="0">
                <a:solidFill>
                  <a:srgbClr val="3333FF"/>
                </a:solidFill>
              </a:rPr>
              <a:t>	</a:t>
            </a:r>
            <a:r>
              <a:rPr lang="en-US" sz="2300" dirty="0" err="1" smtClean="0">
                <a:solidFill>
                  <a:srgbClr val="3333FF"/>
                </a:solidFill>
              </a:rPr>
              <a:t>Ein_viel_längerer_aber_immer_noch_perfekt_lesbarer_name</a:t>
            </a:r>
            <a:r>
              <a:rPr lang="en-US" sz="2300" dirty="0" smtClean="0">
                <a:solidFill>
                  <a:srgbClr val="3333FF"/>
                </a:solidFill>
              </a:rPr>
              <a:t/>
            </a:r>
            <a:br>
              <a:rPr lang="en-US" sz="2300" dirty="0" smtClean="0">
                <a:solidFill>
                  <a:srgbClr val="3333FF"/>
                </a:solidFill>
              </a:rPr>
            </a:br>
            <a:endParaRPr lang="en-US" sz="2300" dirty="0" smtClean="0">
              <a:solidFill>
                <a:srgbClr val="3333FF"/>
              </a:solidFill>
            </a:endParaRPr>
          </a:p>
          <a:p>
            <a:pPr>
              <a:spcBef>
                <a:spcPts val="0"/>
              </a:spcBef>
              <a:tabLst>
                <a:tab pos="268288" algn="l"/>
              </a:tabLst>
            </a:pPr>
            <a:r>
              <a:rPr lang="en-US" sz="2300" i="1" dirty="0">
                <a:solidFill>
                  <a:srgbClr val="336600"/>
                </a:solidFill>
              </a:rPr>
              <a:t>	</a:t>
            </a:r>
            <a:r>
              <a:rPr lang="en-US" sz="2300" i="1" dirty="0" smtClean="0">
                <a:solidFill>
                  <a:srgbClr val="336600"/>
                </a:solidFill>
              </a:rPr>
              <a:t>	</a:t>
            </a:r>
            <a:endParaRPr lang="de-CH" sz="2300" i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9" name="AutoShape 13"/>
          <p:cNvSpPr>
            <a:spLocks noChangeArrowheads="1"/>
          </p:cNvSpPr>
          <p:nvPr/>
        </p:nvSpPr>
        <p:spPr bwMode="auto">
          <a:xfrm>
            <a:off x="2041891" y="3933825"/>
            <a:ext cx="3058616" cy="159028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Mehr über </a:t>
            </a:r>
            <a:r>
              <a:rPr lang="de-CH" dirty="0" smtClean="0"/>
              <a:t>unseres erste </a:t>
            </a:r>
            <a:r>
              <a:rPr lang="de-CH" dirty="0"/>
              <a:t>Beispiel</a:t>
            </a:r>
          </a:p>
        </p:txBody>
      </p:sp>
      <p:sp>
        <p:nvSpPr>
          <p:cNvPr id="280586" name="Rectangle 10"/>
          <p:cNvSpPr>
            <a:spLocks noGrp="1" noChangeArrowheads="1"/>
          </p:cNvSpPr>
          <p:nvPr>
            <p:ph idx="1"/>
          </p:nvPr>
        </p:nvSpPr>
        <p:spPr>
          <a:xfrm>
            <a:off x="2438400" y="977900"/>
            <a:ext cx="6405563" cy="5545138"/>
          </a:xfrm>
        </p:spPr>
        <p:txBody>
          <a:bodyPr/>
          <a:lstStyle/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class</a:t>
            </a:r>
            <a:endParaRPr lang="de-CH" sz="2000" b="1" dirty="0" smtClean="0">
              <a:solidFill>
                <a:srgbClr val="0033CC"/>
              </a:solidFill>
            </a:endParaRPr>
          </a:p>
          <a:p>
            <a:pPr defTabSz="342900"/>
            <a:r>
              <a:rPr lang="de-CH" sz="2000" b="1" dirty="0" smtClean="0">
                <a:solidFill>
                  <a:srgbClr val="0033CC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PREVIEW 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inherit</a:t>
            </a:r>
            <a:endParaRPr lang="de-CH" sz="2000" b="1" dirty="0" smtClean="0"/>
          </a:p>
          <a:p>
            <a:pPr defTabSz="342900"/>
            <a:r>
              <a:rPr lang="de-CH" sz="2000" b="1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ZURICH_OBJECTS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feature</a:t>
            </a:r>
          </a:p>
          <a:p>
            <a:pPr defTabSz="342900"/>
            <a:r>
              <a:rPr lang="de-CH" sz="2000" i="1" dirty="0" smtClean="0">
                <a:solidFill>
                  <a:srgbClr val="009900"/>
                </a:solidFill>
              </a:rPr>
              <a:t>	 </a:t>
            </a:r>
            <a:r>
              <a:rPr lang="de-CH" sz="2000" i="1" dirty="0" smtClean="0">
                <a:solidFill>
                  <a:srgbClr val="3333FF"/>
                </a:solidFill>
              </a:rPr>
              <a:t>explore</a:t>
            </a:r>
            <a:endParaRPr lang="de-CH" sz="2000" b="1" dirty="0" smtClean="0">
              <a:solidFill>
                <a:srgbClr val="3333FF"/>
              </a:solidFill>
            </a:endParaRPr>
          </a:p>
          <a:p>
            <a:pPr defTabSz="342900"/>
            <a:r>
              <a:rPr lang="de-CH" sz="2000" dirty="0" smtClean="0">
                <a:solidFill>
                  <a:srgbClr val="CC0000"/>
                </a:solidFill>
              </a:rPr>
              <a:t>				</a:t>
            </a:r>
            <a:r>
              <a:rPr lang="de-CH" sz="2000" dirty="0" smtClean="0">
                <a:solidFill>
                  <a:srgbClr val="990000"/>
                </a:solidFill>
              </a:rPr>
              <a:t>-- Die Stadt erkunden.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		do</a:t>
            </a:r>
          </a:p>
          <a:p>
            <a:pPr defTabSz="460375"/>
            <a:r>
              <a:rPr lang="de-CH" sz="2000" dirty="0" smtClean="0">
                <a:solidFill>
                  <a:srgbClr val="CC0000"/>
                </a:solidFill>
              </a:rPr>
              <a:t>			</a:t>
            </a:r>
            <a:r>
              <a:rPr lang="de-CH" sz="2000" b="1" i="1" dirty="0" err="1" smtClean="0">
                <a:solidFill>
                  <a:srgbClr val="336600"/>
                </a:solidFill>
              </a:rPr>
              <a:t>Central</a:t>
            </a:r>
            <a:r>
              <a:rPr lang="de-CH" sz="2000" baseline="-20000" dirty="0" err="1" smtClean="0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3333FF"/>
                </a:solidFill>
              </a:rPr>
              <a:t>highlight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460375"/>
            <a:r>
              <a:rPr lang="de-CH" sz="2000" dirty="0" smtClean="0"/>
              <a:t>			</a:t>
            </a:r>
            <a:r>
              <a:rPr lang="de-CH" sz="2000" b="1" i="1" dirty="0" err="1" smtClean="0">
                <a:solidFill>
                  <a:srgbClr val="336600"/>
                </a:solidFill>
              </a:rPr>
              <a:t>Polyterrasse</a:t>
            </a:r>
            <a:r>
              <a:rPr lang="de-CH" sz="2000" baseline="-20000" dirty="0" err="1" smtClean="0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3333FF"/>
                </a:solidFill>
              </a:rPr>
              <a:t>highlight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460375"/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b="1" i="1" dirty="0" smtClean="0">
                <a:solidFill>
                  <a:srgbClr val="336600"/>
                </a:solidFill>
              </a:rPr>
              <a:t>Polybahn</a:t>
            </a:r>
            <a:r>
              <a:rPr lang="de-CH" sz="2000" baseline="-20000" dirty="0" smtClean="0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dirty="0" smtClean="0">
                <a:solidFill>
                  <a:srgbClr val="3333FF"/>
                </a:solidFill>
              </a:rPr>
              <a:t>add_transport</a:t>
            </a:r>
          </a:p>
          <a:p>
            <a:pPr defTabSz="460375"/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3333FF"/>
                </a:solidFill>
              </a:rPr>
              <a:t>Zurich_map</a:t>
            </a:r>
            <a:r>
              <a:rPr lang="de-CH" sz="2000" baseline="-20000" dirty="0" err="1" smtClean="0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3333FF"/>
                </a:solidFill>
              </a:rPr>
              <a:t>animate</a:t>
            </a:r>
            <a:endParaRPr lang="de-CH" sz="2000" i="1" dirty="0" smtClean="0">
              <a:solidFill>
                <a:srgbClr val="3333FF"/>
              </a:solidFill>
            </a:endParaRP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		end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end</a:t>
            </a:r>
            <a:endParaRPr lang="de-CH" sz="2000" b="1" dirty="0">
              <a:solidFill>
                <a:srgbClr val="003399"/>
              </a:solidFill>
            </a:endParaRPr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 flipV="1">
            <a:off x="3191933" y="4512733"/>
            <a:ext cx="668867" cy="15441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>
            <a:off x="3191933" y="4667151"/>
            <a:ext cx="668867" cy="226581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" name="Line 47"/>
          <p:cNvSpPr>
            <a:spLocks noChangeShapeType="1"/>
          </p:cNvSpPr>
          <p:nvPr/>
        </p:nvSpPr>
        <p:spPr bwMode="auto">
          <a:xfrm flipV="1">
            <a:off x="3191933" y="4152704"/>
            <a:ext cx="668867" cy="514448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250811" y="4152704"/>
            <a:ext cx="2941122" cy="1028896"/>
          </a:xfrm>
          <a:prstGeom prst="wedgeEllipseCallout">
            <a:avLst>
              <a:gd name="adj1" fmla="val 43597"/>
              <a:gd name="adj2" fmla="val 25208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 algn="ctr"/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“Physikalische Objekte”</a:t>
            </a: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Drei Arten von Objekten (Erinnerung)</a:t>
            </a:r>
            <a:endParaRPr lang="de-CH" dirty="0"/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CH" sz="2000" dirty="0" smtClean="0">
                <a:solidFill>
                  <a:srgbClr val="99000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de-CH" sz="2000" dirty="0" smtClean="0"/>
          </a:p>
          <a:p>
            <a:pPr>
              <a:lnSpc>
                <a:spcPct val="90000"/>
              </a:lnSpc>
              <a:spcBef>
                <a:spcPts val="1600"/>
              </a:spcBef>
            </a:pPr>
            <a:r>
              <a:rPr lang="de-CH" sz="2000" dirty="0" smtClean="0">
                <a:solidFill>
                  <a:srgbClr val="3333FF"/>
                </a:solidFill>
              </a:rPr>
              <a:t>Drei Arten von Objekten:</a:t>
            </a:r>
          </a:p>
          <a:p>
            <a:pPr marL="750887" lvl="2" indent="-342900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000" dirty="0" smtClean="0">
                <a:solidFill>
                  <a:srgbClr val="3333FF"/>
                </a:solidFill>
              </a:rPr>
              <a:t>“</a:t>
            </a:r>
            <a:r>
              <a:rPr lang="de-CH" sz="2000" b="1" dirty="0" smtClean="0">
                <a:solidFill>
                  <a:srgbClr val="990000"/>
                </a:solidFill>
              </a:rPr>
              <a:t>Physikalische Objekte</a:t>
            </a:r>
            <a:r>
              <a:rPr lang="de-CH" sz="2000" dirty="0" smtClean="0">
                <a:solidFill>
                  <a:srgbClr val="3333FF"/>
                </a:solidFill>
              </a:rPr>
              <a:t>”: widerspiegeln materielle Objekte der modellierten Welt. </a:t>
            </a:r>
            <a:br>
              <a:rPr lang="de-CH" sz="2000" dirty="0" smtClean="0">
                <a:solidFill>
                  <a:srgbClr val="3333FF"/>
                </a:solidFill>
              </a:rPr>
            </a:br>
            <a:r>
              <a:rPr lang="de-CH" sz="2000" dirty="0" smtClean="0">
                <a:solidFill>
                  <a:srgbClr val="3333FF"/>
                </a:solidFill>
              </a:rPr>
              <a:t>		Beispiele: die Polyterrasse, eine Bahn des Trams…</a:t>
            </a:r>
          </a:p>
          <a:p>
            <a:pPr marL="750887" lvl="2" indent="-342900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000" dirty="0" smtClean="0">
                <a:solidFill>
                  <a:srgbClr val="3333FF"/>
                </a:solidFill>
              </a:rPr>
              <a:t>“</a:t>
            </a:r>
            <a:r>
              <a:rPr lang="de-CH" sz="2000" b="1" dirty="0" smtClean="0">
                <a:solidFill>
                  <a:srgbClr val="990000"/>
                </a:solidFill>
              </a:rPr>
              <a:t>Abstrakte Objekte</a:t>
            </a:r>
            <a:r>
              <a:rPr lang="de-CH" sz="2000" dirty="0" smtClean="0">
                <a:solidFill>
                  <a:srgbClr val="3333FF"/>
                </a:solidFill>
              </a:rPr>
              <a:t>”: abstrakte Begriffe aus der modellierten Welt.</a:t>
            </a:r>
            <a:br>
              <a:rPr lang="de-CH" sz="2000" dirty="0" smtClean="0">
                <a:solidFill>
                  <a:srgbClr val="3333FF"/>
                </a:solidFill>
              </a:rPr>
            </a:br>
            <a:r>
              <a:rPr lang="de-CH" sz="2000" dirty="0" smtClean="0">
                <a:solidFill>
                  <a:srgbClr val="3333FF"/>
                </a:solidFill>
              </a:rPr>
              <a:t>		Beispiele: eine (Tram-) Linie, eine Route…</a:t>
            </a:r>
          </a:p>
          <a:p>
            <a:pPr marL="750887" lvl="2" indent="-342900">
              <a:lnSpc>
                <a:spcPct val="110000"/>
              </a:lnSpc>
              <a:spcBef>
                <a:spcPts val="600"/>
              </a:spcBef>
              <a:buClr>
                <a:srgbClr val="990000"/>
              </a:buClr>
              <a:buSzPct val="80000"/>
              <a:buFont typeface="Wingdings" panose="05000000000000000000" pitchFamily="2" charset="2"/>
              <a:buChar char="Ø"/>
            </a:pPr>
            <a:r>
              <a:rPr lang="de-CH" sz="2000" dirty="0" smtClean="0">
                <a:solidFill>
                  <a:srgbClr val="3333FF"/>
                </a:solidFill>
              </a:rPr>
              <a:t>“</a:t>
            </a:r>
            <a:r>
              <a:rPr lang="de-CH" sz="2000" b="1" dirty="0" smtClean="0">
                <a:solidFill>
                  <a:srgbClr val="990000"/>
                </a:solidFill>
              </a:rPr>
              <a:t>Softwareobjekte</a:t>
            </a:r>
            <a:r>
              <a:rPr lang="de-CH" sz="2000" dirty="0" smtClean="0">
                <a:solidFill>
                  <a:srgbClr val="3333FF"/>
                </a:solidFill>
              </a:rPr>
              <a:t>”: ein reiner Softwarebegriff.</a:t>
            </a:r>
            <a:br>
              <a:rPr lang="de-CH" sz="2000" dirty="0" smtClean="0">
                <a:solidFill>
                  <a:srgbClr val="3333FF"/>
                </a:solidFill>
              </a:rPr>
            </a:br>
            <a:r>
              <a:rPr lang="de-CH" sz="2000" dirty="0" smtClean="0">
                <a:solidFill>
                  <a:srgbClr val="3333FF"/>
                </a:solidFill>
              </a:rPr>
              <a:t>		Beispiele: “Datenstrukturen” wie Arrays oder Listen</a:t>
            </a:r>
          </a:p>
          <a:p>
            <a:pPr>
              <a:lnSpc>
                <a:spcPct val="90000"/>
              </a:lnSpc>
            </a:pPr>
            <a:endParaRPr lang="de-CH" sz="2000" dirty="0" smtClean="0"/>
          </a:p>
        </p:txBody>
      </p:sp>
    </p:spTree>
    <p:extLst>
      <p:ext uri="{BB962C8B-B14F-4D97-AF65-F5344CB8AC3E}">
        <p14:creationId xmlns:p14="http://schemas.microsoft.com/office/powerpoint/2010/main" val="1260068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9" name="AutoShape 13"/>
          <p:cNvSpPr>
            <a:spLocks noChangeArrowheads="1"/>
          </p:cNvSpPr>
          <p:nvPr/>
        </p:nvSpPr>
        <p:spPr bwMode="auto">
          <a:xfrm>
            <a:off x="2041891" y="3933825"/>
            <a:ext cx="3058616" cy="159028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Mehr über </a:t>
            </a:r>
            <a:r>
              <a:rPr lang="de-CH" dirty="0" smtClean="0"/>
              <a:t>unseres erste </a:t>
            </a:r>
            <a:r>
              <a:rPr lang="de-CH" dirty="0"/>
              <a:t>Beispiel</a:t>
            </a:r>
          </a:p>
        </p:txBody>
      </p:sp>
      <p:sp>
        <p:nvSpPr>
          <p:cNvPr id="6" name="Line 39"/>
          <p:cNvSpPr>
            <a:spLocks noChangeShapeType="1"/>
          </p:cNvSpPr>
          <p:nvPr/>
        </p:nvSpPr>
        <p:spPr bwMode="auto">
          <a:xfrm>
            <a:off x="3210713" y="4400120"/>
            <a:ext cx="650087" cy="112613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8" name="Line 47"/>
          <p:cNvSpPr>
            <a:spLocks noChangeShapeType="1"/>
          </p:cNvSpPr>
          <p:nvPr/>
        </p:nvSpPr>
        <p:spPr bwMode="auto">
          <a:xfrm flipV="1">
            <a:off x="3203838" y="4152704"/>
            <a:ext cx="656962" cy="23366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" name="AutoShape 30"/>
          <p:cNvSpPr>
            <a:spLocks noChangeArrowheads="1"/>
          </p:cNvSpPr>
          <p:nvPr/>
        </p:nvSpPr>
        <p:spPr bwMode="auto">
          <a:xfrm>
            <a:off x="250811" y="3918954"/>
            <a:ext cx="2941122" cy="1028896"/>
          </a:xfrm>
          <a:prstGeom prst="wedgeEllipseCallout">
            <a:avLst>
              <a:gd name="adj1" fmla="val 43597"/>
              <a:gd name="adj2" fmla="val 25208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 algn="ctr"/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“Physikalische Objekte”</a:t>
            </a: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Rectangle 10"/>
          <p:cNvSpPr txBox="1">
            <a:spLocks noChangeArrowheads="1"/>
          </p:cNvSpPr>
          <p:nvPr/>
        </p:nvSpPr>
        <p:spPr bwMode="auto">
          <a:xfrm>
            <a:off x="2438400" y="977900"/>
            <a:ext cx="64055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defTabSz="342900"/>
            <a:r>
              <a:rPr lang="de-CH" sz="2000" b="1" kern="0" smtClean="0">
                <a:solidFill>
                  <a:srgbClr val="003399"/>
                </a:solidFill>
              </a:rPr>
              <a:t>class</a:t>
            </a:r>
            <a:endParaRPr lang="de-CH" sz="2000" b="1" kern="0" smtClean="0">
              <a:solidFill>
                <a:srgbClr val="0033CC"/>
              </a:solidFill>
            </a:endParaRPr>
          </a:p>
          <a:p>
            <a:pPr defTabSz="342900"/>
            <a:r>
              <a:rPr lang="de-CH" sz="2000" b="1" kern="0" smtClean="0">
                <a:solidFill>
                  <a:srgbClr val="0033CC"/>
                </a:solidFill>
              </a:rPr>
              <a:t>	</a:t>
            </a:r>
            <a:r>
              <a:rPr lang="de-CH" sz="2000" i="1" kern="0" smtClean="0">
                <a:solidFill>
                  <a:srgbClr val="0000FF"/>
                </a:solidFill>
              </a:rPr>
              <a:t>PREVIEW </a:t>
            </a:r>
          </a:p>
          <a:p>
            <a:pPr defTabSz="342900"/>
            <a:r>
              <a:rPr lang="de-CH" sz="2000" b="1" kern="0" smtClean="0">
                <a:solidFill>
                  <a:srgbClr val="003399"/>
                </a:solidFill>
              </a:rPr>
              <a:t>inherit</a:t>
            </a:r>
            <a:endParaRPr lang="de-CH" sz="2000" b="1" kern="0" smtClean="0"/>
          </a:p>
          <a:p>
            <a:pPr defTabSz="342900"/>
            <a:r>
              <a:rPr lang="de-CH" sz="2000" b="1" kern="0" smtClean="0"/>
              <a:t>	</a:t>
            </a:r>
            <a:r>
              <a:rPr lang="de-CH" sz="2000" i="1" kern="0" smtClean="0">
                <a:solidFill>
                  <a:srgbClr val="0000FF"/>
                </a:solidFill>
              </a:rPr>
              <a:t>ZURICH_OBJECTS</a:t>
            </a:r>
          </a:p>
          <a:p>
            <a:pPr defTabSz="342900"/>
            <a:r>
              <a:rPr lang="de-CH" sz="2000" b="1" kern="0" smtClean="0">
                <a:solidFill>
                  <a:srgbClr val="003399"/>
                </a:solidFill>
              </a:rPr>
              <a:t>feature</a:t>
            </a:r>
          </a:p>
          <a:p>
            <a:pPr defTabSz="342900"/>
            <a:r>
              <a:rPr lang="de-CH" sz="2000" i="1" kern="0" smtClean="0">
                <a:solidFill>
                  <a:srgbClr val="009900"/>
                </a:solidFill>
              </a:rPr>
              <a:t>	 </a:t>
            </a:r>
            <a:r>
              <a:rPr lang="de-CH" sz="2000" i="1" kern="0" smtClean="0">
                <a:solidFill>
                  <a:srgbClr val="3333FF"/>
                </a:solidFill>
              </a:rPr>
              <a:t>explore</a:t>
            </a:r>
            <a:endParaRPr lang="de-CH" sz="2000" b="1" kern="0" smtClean="0">
              <a:solidFill>
                <a:srgbClr val="3333FF"/>
              </a:solidFill>
            </a:endParaRPr>
          </a:p>
          <a:p>
            <a:pPr defTabSz="342900"/>
            <a:r>
              <a:rPr lang="de-CH" sz="2000" kern="0" smtClean="0">
                <a:solidFill>
                  <a:srgbClr val="CC0000"/>
                </a:solidFill>
              </a:rPr>
              <a:t>				</a:t>
            </a:r>
            <a:r>
              <a:rPr lang="de-CH" sz="2000" kern="0" smtClean="0">
                <a:solidFill>
                  <a:srgbClr val="990000"/>
                </a:solidFill>
              </a:rPr>
              <a:t>-- Die Stadt erkunden.</a:t>
            </a:r>
          </a:p>
          <a:p>
            <a:pPr defTabSz="342900"/>
            <a:r>
              <a:rPr lang="de-CH" sz="2000" b="1" kern="0" smtClean="0">
                <a:solidFill>
                  <a:srgbClr val="003399"/>
                </a:solidFill>
              </a:rPr>
              <a:t>		do</a:t>
            </a:r>
          </a:p>
          <a:p>
            <a:pPr defTabSz="460375"/>
            <a:r>
              <a:rPr lang="de-CH" sz="2000" kern="0" smtClean="0">
                <a:solidFill>
                  <a:srgbClr val="CC0000"/>
                </a:solidFill>
              </a:rPr>
              <a:t>			</a:t>
            </a:r>
            <a:r>
              <a:rPr lang="de-CH" sz="2000" b="1" i="1" kern="0" smtClean="0">
                <a:solidFill>
                  <a:srgbClr val="336600"/>
                </a:solidFill>
              </a:rPr>
              <a:t>Central</a:t>
            </a:r>
            <a:r>
              <a:rPr lang="de-CH" sz="2000" kern="0" baseline="-20000" smtClean="0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kern="0" smtClean="0">
                <a:solidFill>
                  <a:srgbClr val="3333FF"/>
                </a:solidFill>
              </a:rPr>
              <a:t>highlight</a:t>
            </a:r>
          </a:p>
          <a:p>
            <a:pPr defTabSz="460375"/>
            <a:r>
              <a:rPr lang="de-CH" sz="2000" kern="0" smtClean="0"/>
              <a:t>			</a:t>
            </a:r>
            <a:r>
              <a:rPr lang="de-CH" sz="2000" b="1" i="1" kern="0" smtClean="0">
                <a:solidFill>
                  <a:srgbClr val="336600"/>
                </a:solidFill>
              </a:rPr>
              <a:t>Polyterrasse</a:t>
            </a:r>
            <a:r>
              <a:rPr lang="de-CH" sz="2000" kern="0" baseline="-20000" smtClean="0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kern="0" smtClean="0">
                <a:solidFill>
                  <a:srgbClr val="3333FF"/>
                </a:solidFill>
              </a:rPr>
              <a:t>highlight</a:t>
            </a:r>
          </a:p>
          <a:p>
            <a:pPr defTabSz="460375"/>
            <a:r>
              <a:rPr lang="de-CH" sz="2000" i="1" kern="0" smtClean="0">
                <a:solidFill>
                  <a:srgbClr val="0000FF"/>
                </a:solidFill>
              </a:rPr>
              <a:t>			</a:t>
            </a:r>
            <a:r>
              <a:rPr lang="de-CH" sz="2000" b="1" i="1" kern="0" smtClean="0">
                <a:solidFill>
                  <a:srgbClr val="336600"/>
                </a:solidFill>
              </a:rPr>
              <a:t>Polybahn</a:t>
            </a:r>
            <a:r>
              <a:rPr lang="de-CH" sz="2000" kern="0" baseline="-20000" smtClean="0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kern="0" smtClean="0">
                <a:solidFill>
                  <a:srgbClr val="3333FF"/>
                </a:solidFill>
              </a:rPr>
              <a:t>add_transport</a:t>
            </a:r>
          </a:p>
          <a:p>
            <a:pPr defTabSz="460375"/>
            <a:r>
              <a:rPr lang="de-CH" sz="2000" i="1" kern="0" smtClean="0">
                <a:solidFill>
                  <a:srgbClr val="0000FF"/>
                </a:solidFill>
              </a:rPr>
              <a:t>			</a:t>
            </a:r>
            <a:r>
              <a:rPr lang="de-CH" sz="2000" i="1" kern="0" smtClean="0">
                <a:solidFill>
                  <a:srgbClr val="3333FF"/>
                </a:solidFill>
              </a:rPr>
              <a:t>Zurich_map</a:t>
            </a:r>
            <a:r>
              <a:rPr lang="de-CH" sz="2000" kern="0" baseline="-20000" smtClean="0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kern="0" smtClean="0">
                <a:solidFill>
                  <a:srgbClr val="3333FF"/>
                </a:solidFill>
              </a:rPr>
              <a:t>animate</a:t>
            </a:r>
          </a:p>
          <a:p>
            <a:pPr defTabSz="342900"/>
            <a:r>
              <a:rPr lang="de-CH" sz="2000" b="1" kern="0" smtClean="0">
                <a:solidFill>
                  <a:srgbClr val="003399"/>
                </a:solidFill>
              </a:rPr>
              <a:t>		end</a:t>
            </a:r>
          </a:p>
          <a:p>
            <a:pPr defTabSz="342900"/>
            <a:r>
              <a:rPr lang="de-CH" sz="2000" b="1" kern="0" smtClean="0">
                <a:solidFill>
                  <a:srgbClr val="003399"/>
                </a:solidFill>
              </a:rPr>
              <a:t>end</a:t>
            </a:r>
            <a:endParaRPr lang="de-CH" sz="2000" b="1" kern="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5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9" name="AutoShape 13"/>
          <p:cNvSpPr>
            <a:spLocks noChangeArrowheads="1"/>
          </p:cNvSpPr>
          <p:nvPr/>
        </p:nvSpPr>
        <p:spPr bwMode="auto">
          <a:xfrm>
            <a:off x="2041891" y="3933825"/>
            <a:ext cx="3058616" cy="1590282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Eine bessere Version</a:t>
            </a:r>
            <a:endParaRPr lang="de-CH" dirty="0"/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2438400" y="977900"/>
            <a:ext cx="64055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Font typeface="Wingdings" pitchFamily="2" charset="2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lvl1pPr>
            <a:lvl2pPr marL="896938" indent="-360363" algn="l" rtl="0" fontAlgn="base"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65000"/>
              <a:buFont typeface="Wingdings" pitchFamily="2" charset="2"/>
              <a:buChar char="Ø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2pPr>
            <a:lvl3pPr marL="13049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3pPr>
            <a:lvl4pPr marL="171291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4pPr>
            <a:lvl5pPr marL="2120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 baseline="0">
                <a:solidFill>
                  <a:schemeClr val="tx1"/>
                </a:solidFill>
                <a:latin typeface="Constantia" panose="02030602050306030303" pitchFamily="18" charset="0"/>
                <a:cs typeface="+mn-cs"/>
              </a:defRPr>
            </a:lvl5pPr>
            <a:lvl6pPr marL="25781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6pPr>
            <a:lvl7pPr marL="30353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7pPr>
            <a:lvl8pPr marL="34925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8pPr>
            <a:lvl9pPr marL="3949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defRPr>
                <a:solidFill>
                  <a:srgbClr val="3333FF"/>
                </a:solidFill>
                <a:latin typeface="+mn-lt"/>
                <a:cs typeface="+mn-cs"/>
              </a:defRPr>
            </a:lvl9pPr>
          </a:lstStyle>
          <a:p>
            <a:pPr defTabSz="342900"/>
            <a:r>
              <a:rPr lang="de-CH" sz="2000" b="1" dirty="0" err="1">
                <a:solidFill>
                  <a:srgbClr val="003399"/>
                </a:solidFill>
              </a:rPr>
              <a:t>class</a:t>
            </a:r>
            <a:endParaRPr lang="de-CH" sz="2000" b="1" dirty="0">
              <a:solidFill>
                <a:srgbClr val="0033CC"/>
              </a:solidFill>
            </a:endParaRPr>
          </a:p>
          <a:p>
            <a:pPr defTabSz="342900"/>
            <a:r>
              <a:rPr lang="de-CH" sz="2000" b="1" dirty="0">
                <a:solidFill>
                  <a:srgbClr val="0033CC"/>
                </a:solidFill>
              </a:rPr>
              <a:t>	</a:t>
            </a:r>
            <a:r>
              <a:rPr lang="de-CH" sz="2000" i="1" dirty="0">
                <a:solidFill>
                  <a:srgbClr val="0000FF"/>
                </a:solidFill>
              </a:rPr>
              <a:t>PREVIEW </a:t>
            </a:r>
          </a:p>
          <a:p>
            <a:pPr defTabSz="342900"/>
            <a:r>
              <a:rPr lang="de-CH" sz="2000" b="1" dirty="0" err="1">
                <a:solidFill>
                  <a:srgbClr val="003399"/>
                </a:solidFill>
              </a:rPr>
              <a:t>inherit</a:t>
            </a:r>
            <a:endParaRPr lang="de-CH" sz="2000" b="1" dirty="0"/>
          </a:p>
          <a:p>
            <a:pPr defTabSz="342900"/>
            <a:r>
              <a:rPr lang="de-CH" sz="2000" b="1" dirty="0"/>
              <a:t>	</a:t>
            </a:r>
            <a:r>
              <a:rPr lang="de-CH" sz="2000" i="1" dirty="0">
                <a:solidFill>
                  <a:srgbClr val="0000FF"/>
                </a:solidFill>
              </a:rPr>
              <a:t>ZURICH_OBJECTS</a:t>
            </a:r>
          </a:p>
          <a:p>
            <a:pPr defTabSz="342900"/>
            <a:r>
              <a:rPr lang="de-CH" sz="2000" b="1" dirty="0" err="1">
                <a:solidFill>
                  <a:srgbClr val="003399"/>
                </a:solidFill>
              </a:rPr>
              <a:t>feature</a:t>
            </a:r>
            <a:endParaRPr lang="de-CH" sz="2000" b="1" dirty="0">
              <a:solidFill>
                <a:srgbClr val="003399"/>
              </a:solidFill>
            </a:endParaRPr>
          </a:p>
          <a:p>
            <a:pPr defTabSz="342900"/>
            <a:r>
              <a:rPr lang="de-CH" sz="2000" i="1" dirty="0">
                <a:solidFill>
                  <a:srgbClr val="009900"/>
                </a:solidFill>
              </a:rPr>
              <a:t>	 </a:t>
            </a:r>
            <a:r>
              <a:rPr lang="de-CH" sz="2000" i="1" dirty="0" err="1">
                <a:solidFill>
                  <a:srgbClr val="3333FF"/>
                </a:solidFill>
              </a:rPr>
              <a:t>explore</a:t>
            </a:r>
            <a:endParaRPr lang="de-CH" sz="2000" b="1" dirty="0">
              <a:solidFill>
                <a:srgbClr val="3333FF"/>
              </a:solidFill>
            </a:endParaRPr>
          </a:p>
          <a:p>
            <a:pPr defTabSz="342900"/>
            <a:r>
              <a:rPr lang="de-CH" sz="2000" dirty="0">
                <a:solidFill>
                  <a:srgbClr val="CC0000"/>
                </a:solidFill>
              </a:rPr>
              <a:t>				</a:t>
            </a:r>
            <a:r>
              <a:rPr lang="de-CH" sz="2000" dirty="0">
                <a:solidFill>
                  <a:srgbClr val="990000"/>
                </a:solidFill>
              </a:rPr>
              <a:t>-- Die Stadt erkunden.</a:t>
            </a:r>
          </a:p>
          <a:p>
            <a:pPr defTabSz="342900"/>
            <a:r>
              <a:rPr lang="de-CH" sz="2000" b="1" dirty="0">
                <a:solidFill>
                  <a:srgbClr val="003399"/>
                </a:solidFill>
              </a:rPr>
              <a:t>		do</a:t>
            </a:r>
          </a:p>
          <a:p>
            <a:pPr defTabSz="460375"/>
            <a:r>
              <a:rPr lang="de-CH" sz="2000" dirty="0">
                <a:solidFill>
                  <a:srgbClr val="CC0000"/>
                </a:solidFill>
              </a:rPr>
              <a:t>			</a:t>
            </a:r>
            <a:r>
              <a:rPr lang="de-CH" sz="2000" b="1" i="1" dirty="0" err="1">
                <a:solidFill>
                  <a:srgbClr val="336600"/>
                </a:solidFill>
              </a:rPr>
              <a:t>Central</a:t>
            </a:r>
            <a:r>
              <a:rPr lang="de-CH" sz="2000" b="1" i="1" dirty="0" err="1">
                <a:solidFill>
                  <a:srgbClr val="990000"/>
                </a:solidFill>
              </a:rPr>
              <a:t>_view</a:t>
            </a:r>
            <a:r>
              <a:rPr lang="de-CH" sz="2000" baseline="-20000" dirty="0" err="1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dirty="0" err="1">
                <a:solidFill>
                  <a:srgbClr val="3333FF"/>
                </a:solidFill>
              </a:rPr>
              <a:t>highlight</a:t>
            </a:r>
            <a:endParaRPr lang="de-CH" sz="2000" i="1" dirty="0">
              <a:solidFill>
                <a:srgbClr val="3333FF"/>
              </a:solidFill>
            </a:endParaRPr>
          </a:p>
          <a:p>
            <a:pPr defTabSz="460375"/>
            <a:r>
              <a:rPr lang="de-CH" sz="2000" dirty="0"/>
              <a:t>			</a:t>
            </a:r>
            <a:r>
              <a:rPr lang="de-CH" sz="2000" b="1" i="1" dirty="0" err="1">
                <a:solidFill>
                  <a:srgbClr val="336600"/>
                </a:solidFill>
              </a:rPr>
              <a:t>Polyterrasse</a:t>
            </a:r>
            <a:r>
              <a:rPr lang="de-CH" sz="2000" b="1" i="1" dirty="0" err="1">
                <a:solidFill>
                  <a:srgbClr val="990000"/>
                </a:solidFill>
              </a:rPr>
              <a:t>_view</a:t>
            </a:r>
            <a:r>
              <a:rPr lang="de-CH" sz="2000" baseline="-20000" dirty="0" err="1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dirty="0" err="1">
                <a:solidFill>
                  <a:srgbClr val="3333FF"/>
                </a:solidFill>
              </a:rPr>
              <a:t>highlight</a:t>
            </a:r>
            <a:endParaRPr lang="de-CH" sz="2000" i="1" dirty="0">
              <a:solidFill>
                <a:srgbClr val="3333FF"/>
              </a:solidFill>
            </a:endParaRPr>
          </a:p>
          <a:p>
            <a:pPr defTabSz="460375"/>
            <a:r>
              <a:rPr lang="de-CH" sz="2000" i="1" dirty="0">
                <a:solidFill>
                  <a:srgbClr val="3333FF"/>
                </a:solidFill>
              </a:rPr>
              <a:t>			</a:t>
            </a:r>
            <a:r>
              <a:rPr lang="de-CH" sz="2000" i="1" dirty="0" err="1">
                <a:solidFill>
                  <a:srgbClr val="3333FF"/>
                </a:solidFill>
              </a:rPr>
              <a:t>Polybahn</a:t>
            </a:r>
            <a:r>
              <a:rPr lang="de-CH" sz="2000" baseline="-20000" dirty="0" err="1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dirty="0" err="1">
                <a:solidFill>
                  <a:srgbClr val="3333FF"/>
                </a:solidFill>
              </a:rPr>
              <a:t>add_transport</a:t>
            </a:r>
            <a:endParaRPr lang="de-CH" sz="2000" i="1" dirty="0">
              <a:solidFill>
                <a:srgbClr val="3333FF"/>
              </a:solidFill>
            </a:endParaRPr>
          </a:p>
          <a:p>
            <a:pPr defTabSz="460375"/>
            <a:r>
              <a:rPr lang="de-CH" sz="2000" i="1" dirty="0">
                <a:solidFill>
                  <a:srgbClr val="3333FF"/>
                </a:solidFill>
              </a:rPr>
              <a:t>			</a:t>
            </a:r>
            <a:r>
              <a:rPr lang="de-CH" sz="2000" i="1" dirty="0" err="1">
                <a:solidFill>
                  <a:srgbClr val="3333FF"/>
                </a:solidFill>
              </a:rPr>
              <a:t>Zurich_map</a:t>
            </a:r>
            <a:r>
              <a:rPr lang="de-CH" sz="2000" baseline="-20000" dirty="0" err="1">
                <a:solidFill>
                  <a:srgbClr val="3333FF"/>
                </a:solidFill>
                <a:sym typeface="Symbol" pitchFamily="18" charset="2"/>
              </a:rPr>
              <a:t></a:t>
            </a:r>
            <a:r>
              <a:rPr lang="de-CH" sz="2000" i="1" dirty="0" err="1">
                <a:solidFill>
                  <a:srgbClr val="3333FF"/>
                </a:solidFill>
              </a:rPr>
              <a:t>animate</a:t>
            </a:r>
            <a:endParaRPr lang="de-CH" sz="2000" i="1" dirty="0">
              <a:solidFill>
                <a:srgbClr val="3333FF"/>
              </a:solidFill>
            </a:endParaRPr>
          </a:p>
          <a:p>
            <a:pPr defTabSz="342900"/>
            <a:r>
              <a:rPr lang="de-CH" sz="2000" b="1" dirty="0">
                <a:solidFill>
                  <a:srgbClr val="003399"/>
                </a:solidFill>
              </a:rPr>
              <a:t>		end</a:t>
            </a:r>
          </a:p>
          <a:p>
            <a:pPr defTabSz="342900"/>
            <a:r>
              <a:rPr lang="de-CH" sz="2000" b="1" dirty="0">
                <a:solidFill>
                  <a:srgbClr val="003399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5440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Modell und </a:t>
            </a:r>
            <a:r>
              <a:rPr lang="de-CH" dirty="0" smtClean="0"/>
              <a:t>Präsentation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(Model </a:t>
            </a:r>
            <a:r>
              <a:rPr lang="de-CH" dirty="0" err="1" smtClean="0">
                <a:solidFill>
                  <a:schemeClr val="tx1"/>
                </a:solidFill>
              </a:rPr>
              <a:t>and</a:t>
            </a:r>
            <a:r>
              <a:rPr lang="de-CH" dirty="0" smtClean="0">
                <a:solidFill>
                  <a:schemeClr val="tx1"/>
                </a:solidFill>
              </a:rPr>
              <a:t> View)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Modell-Objekte beschreiben Elemente von einem Modell der externen Welt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Beispiel: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3333FF"/>
                </a:solidFill>
              </a:rPr>
              <a:t>Polyterrasse</a:t>
            </a:r>
          </a:p>
          <a:p>
            <a:endParaRPr lang="de-CH" dirty="0"/>
          </a:p>
          <a:p>
            <a:r>
              <a:rPr lang="de-CH" dirty="0" smtClean="0">
                <a:solidFill>
                  <a:schemeClr val="tx1"/>
                </a:solidFill>
              </a:rPr>
              <a:t>View-Objekte beschreiben Elemente von der Benutzer-Schnittstelle</a:t>
            </a:r>
          </a:p>
          <a:p>
            <a:pPr lvl="1"/>
            <a:r>
              <a:rPr lang="de-CH" dirty="0" smtClean="0">
                <a:solidFill>
                  <a:schemeClr val="tx1"/>
                </a:solidFill>
              </a:rPr>
              <a:t>Beispiel:</a:t>
            </a:r>
            <a:r>
              <a:rPr lang="de-CH" dirty="0" smtClean="0"/>
              <a:t> </a:t>
            </a:r>
            <a:r>
              <a:rPr lang="de-CH" i="1" dirty="0" err="1" smtClean="0">
                <a:solidFill>
                  <a:srgbClr val="3333FF"/>
                </a:solidFill>
              </a:rPr>
              <a:t>Polyterrasse_view</a:t>
            </a:r>
            <a:endParaRPr lang="de-CH" i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9238" y="115888"/>
            <a:ext cx="8393721" cy="435655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CH" sz="2600" dirty="0" smtClean="0"/>
              <a:t>Model-View-Controller (Modell/Präsentation/Steuerung)</a:t>
            </a:r>
            <a:endParaRPr lang="de-CH" sz="2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981075"/>
            <a:ext cx="933450" cy="1255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57332" y="988367"/>
            <a:ext cx="2964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(</a:t>
            </a:r>
            <a:r>
              <a:rPr lang="de-CH" sz="20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Trygve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 </a:t>
            </a:r>
            <a:r>
              <a:rPr lang="de-CH" sz="20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Reenskaug</a:t>
            </a:r>
            <a:r>
              <a:rPr lang="de-CH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, 1979)</a:t>
            </a:r>
            <a:endParaRPr lang="de-CH" sz="2000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08" y="2273652"/>
            <a:ext cx="8429442" cy="364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96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Was bisher geschah…</a:t>
            </a:r>
            <a:endParaRPr lang="de-CH" dirty="0"/>
          </a:p>
        </p:txBody>
      </p:sp>
      <p:sp>
        <p:nvSpPr>
          <p:cNvPr id="611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>
                <a:solidFill>
                  <a:schemeClr val="tx1"/>
                </a:solidFill>
              </a:rPr>
              <a:t>Grundkonzepte und –konstruktionen der Objekttechnologie: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Klassen (eine erste Sicht)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Grundstruktur von Programmtext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Objekte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Features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Befehle und Abfragen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Featureaufrufe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Features mit Argumenten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Methodologische Prinzipien: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Befehl-Abfrage-Separation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Geheimnisprinzip (Information </a:t>
            </a:r>
            <a:r>
              <a:rPr lang="de-CH" dirty="0" err="1" smtClean="0">
                <a:solidFill>
                  <a:srgbClr val="3333FF"/>
                </a:solidFill>
              </a:rPr>
              <a:t>Hiding</a:t>
            </a:r>
            <a:r>
              <a:rPr lang="de-CH" dirty="0" smtClean="0">
                <a:solidFill>
                  <a:srgbClr val="3333FF"/>
                </a:solidFill>
              </a:rPr>
              <a:t>)</a:t>
            </a:r>
          </a:p>
          <a:p>
            <a:pPr lvl="1"/>
            <a:r>
              <a:rPr lang="de-CH" dirty="0" smtClean="0">
                <a:solidFill>
                  <a:srgbClr val="3333FF"/>
                </a:solidFill>
              </a:rPr>
              <a:t>Modell-Präsentation-Trennung (Model-View Separation)</a:t>
            </a:r>
          </a:p>
        </p:txBody>
      </p:sp>
    </p:spTree>
    <p:extLst>
      <p:ext uri="{BB962C8B-B14F-4D97-AF65-F5344CB8AC3E}">
        <p14:creationId xmlns:p14="http://schemas.microsoft.com/office/powerpoint/2010/main" val="4170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Bis nächste Woche</a:t>
            </a:r>
            <a:endParaRPr lang="de-CH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3333FF"/>
                </a:solidFill>
              </a:rPr>
              <a:t>Lesen Sie Kapitel 1 bis 3 von </a:t>
            </a:r>
            <a:r>
              <a:rPr lang="de-CH" i="1" dirty="0" smtClean="0">
                <a:solidFill>
                  <a:srgbClr val="3333FF"/>
                </a:solidFill>
              </a:rPr>
              <a:t>Touch of Class</a:t>
            </a:r>
          </a:p>
          <a:p>
            <a:endParaRPr lang="de-CH" i="1" dirty="0" smtClean="0">
              <a:solidFill>
                <a:srgbClr val="3333FF"/>
              </a:solidFill>
            </a:endParaRPr>
          </a:p>
          <a:p>
            <a:r>
              <a:rPr lang="de-CH" dirty="0" smtClean="0">
                <a:solidFill>
                  <a:srgbClr val="3333FF"/>
                </a:solidFill>
              </a:rPr>
              <a:t>Schauen Sie sich die Folien der nächsten zwei Vorlesungen an</a:t>
            </a:r>
            <a:endParaRPr lang="de-CH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5" name="AutoShape 7"/>
          <p:cNvSpPr>
            <a:spLocks noChangeArrowheads="1"/>
          </p:cNvSpPr>
          <p:nvPr/>
        </p:nvSpPr>
        <p:spPr bwMode="auto">
          <a:xfrm>
            <a:off x="2575908" y="3060006"/>
            <a:ext cx="5832112" cy="1628372"/>
          </a:xfrm>
          <a:prstGeom prst="flowChartAlternateProcess">
            <a:avLst/>
          </a:prstGeom>
          <a:solidFill>
            <a:srgbClr val="66FF33">
              <a:alpha val="70000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 wrap="square">
            <a:normAutofit/>
          </a:bodyPr>
          <a:lstStyle/>
          <a:p>
            <a:r>
              <a:rPr lang="de-CH" dirty="0" smtClean="0"/>
              <a:t>Ein Klassentext</a:t>
            </a:r>
            <a:endParaRPr lang="de-CH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2032000" y="1541932"/>
            <a:ext cx="6761163" cy="5019205"/>
          </a:xfrm>
        </p:spPr>
        <p:txBody>
          <a:bodyPr wrap="square">
            <a:normAutofit/>
          </a:bodyPr>
          <a:lstStyle/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class</a:t>
            </a:r>
            <a:endParaRPr lang="de-CH" sz="2000" b="1" dirty="0" smtClean="0">
              <a:solidFill>
                <a:srgbClr val="0033CC"/>
              </a:solidFill>
            </a:endParaRP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CC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PREVIEW </a:t>
            </a: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inherit</a:t>
            </a:r>
            <a:endParaRPr lang="de-CH" sz="2000" b="1" dirty="0" smtClean="0"/>
          </a:p>
          <a:p>
            <a:pPr defTabSz="542925">
              <a:lnSpc>
                <a:spcPct val="80000"/>
              </a:lnSpc>
            </a:pPr>
            <a:r>
              <a:rPr lang="de-CH" sz="2000" b="1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ZURICH_OBJECTS</a:t>
            </a:r>
          </a:p>
          <a:p>
            <a:pPr defTabSz="542925">
              <a:lnSpc>
                <a:spcPct val="80000"/>
              </a:lnSpc>
            </a:pPr>
            <a:r>
              <a:rPr lang="de-CH" sz="2000" i="1" dirty="0" smtClean="0">
                <a:solidFill>
                  <a:srgbClr val="0000FF"/>
                </a:solidFill>
              </a:rPr>
              <a:t> </a:t>
            </a:r>
            <a:r>
              <a:rPr lang="de-CH" sz="2000" b="1" dirty="0" smtClean="0">
                <a:solidFill>
                  <a:srgbClr val="003399"/>
                </a:solidFill>
              </a:rPr>
              <a:t>feature</a:t>
            </a:r>
          </a:p>
          <a:p>
            <a:pPr defTabSz="542925">
              <a:lnSpc>
                <a:spcPct val="80000"/>
              </a:lnSpc>
            </a:pPr>
            <a:r>
              <a:rPr lang="de-CH" sz="2000" i="1" dirty="0" smtClean="0">
                <a:solidFill>
                  <a:srgbClr val="009900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explore</a:t>
            </a:r>
          </a:p>
          <a:p>
            <a:pPr defTabSz="542925">
              <a:lnSpc>
                <a:spcPct val="80000"/>
              </a:lnSpc>
            </a:pPr>
            <a:r>
              <a:rPr lang="de-CH" sz="2000" dirty="0" smtClean="0">
                <a:solidFill>
                  <a:srgbClr val="CC0000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Die Stadt erkunden.</a:t>
            </a: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		do</a:t>
            </a:r>
          </a:p>
          <a:p>
            <a:pPr defTabSz="542925">
              <a:lnSpc>
                <a:spcPct val="80000"/>
              </a:lnSpc>
            </a:pPr>
            <a:r>
              <a:rPr lang="de-CH" sz="2000" dirty="0" smtClean="0">
                <a:solidFill>
                  <a:srgbClr val="C00000"/>
                </a:solidFill>
              </a:rPr>
              <a:t>			</a:t>
            </a:r>
            <a:r>
              <a:rPr lang="de-CH" sz="2000" dirty="0" smtClean="0">
                <a:solidFill>
                  <a:srgbClr val="990000"/>
                </a:solidFill>
              </a:rPr>
              <a:t>-- “(von Uns) auszufüllen!”</a:t>
            </a: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		end</a:t>
            </a:r>
          </a:p>
          <a:p>
            <a:pPr defTabSz="542925">
              <a:lnSpc>
                <a:spcPct val="80000"/>
              </a:lnSpc>
            </a:pPr>
            <a:r>
              <a:rPr lang="de-CH" sz="2000" b="1" dirty="0" smtClean="0">
                <a:solidFill>
                  <a:srgbClr val="003399"/>
                </a:solidFill>
              </a:rPr>
              <a:t>end</a:t>
            </a:r>
            <a:endParaRPr lang="de-CH" sz="2000" dirty="0" smtClean="0">
              <a:solidFill>
                <a:srgbClr val="003399"/>
              </a:solidFill>
            </a:endParaRPr>
          </a:p>
          <a:p>
            <a:pPr defTabSz="342900">
              <a:lnSpc>
                <a:spcPct val="80000"/>
              </a:lnSpc>
            </a:pPr>
            <a:endParaRPr lang="de-CH" sz="2000" dirty="0">
              <a:solidFill>
                <a:srgbClr val="003399"/>
              </a:solidFill>
            </a:endParaRPr>
          </a:p>
        </p:txBody>
      </p:sp>
      <p:sp>
        <p:nvSpPr>
          <p:cNvPr id="278532" name="AutoShape 4"/>
          <p:cNvSpPr>
            <a:spLocks noChangeArrowheads="1"/>
          </p:cNvSpPr>
          <p:nvPr/>
        </p:nvSpPr>
        <p:spPr bwMode="auto">
          <a:xfrm>
            <a:off x="2497055" y="631178"/>
            <a:ext cx="1911928" cy="793019"/>
          </a:xfrm>
          <a:prstGeom prst="wedgeEllipseCallout">
            <a:avLst>
              <a:gd name="adj1" fmla="val -38419"/>
              <a:gd name="adj2" fmla="val 76903"/>
            </a:avLst>
          </a:prstGeom>
          <a:solidFill>
            <a:srgbClr val="FFFF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 lIns="0" tIns="0" rIns="0" bIns="0"/>
          <a:lstStyle/>
          <a:p>
            <a:pPr algn="ctr"/>
            <a:r>
              <a:rPr lang="en-US" sz="2000" dirty="0" smtClean="0">
                <a:latin typeface="Constantia" panose="02030602050306030303" pitchFamily="18" charset="0"/>
              </a:rPr>
              <a:t>Software-</a:t>
            </a:r>
            <a:r>
              <a:rPr lang="en-US" sz="2000" dirty="0" err="1" smtClean="0">
                <a:latin typeface="Constantia" panose="02030602050306030303" pitchFamily="18" charset="0"/>
              </a:rPr>
              <a:t>maschine</a:t>
            </a:r>
            <a:endParaRPr lang="en-US" sz="2000" dirty="0">
              <a:latin typeface="Constantia" panose="02030602050306030303" pitchFamily="18" charset="0"/>
            </a:endParaRPr>
          </a:p>
          <a:p>
            <a:pPr algn="ctr"/>
            <a:endParaRPr lang="en-US" sz="2000" dirty="0">
              <a:latin typeface="Constantia" panose="02030602050306030303" pitchFamily="18" charset="0"/>
            </a:endParaRPr>
          </a:p>
          <a:p>
            <a:pPr algn="ctr"/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278533" name="AutoShape 5"/>
          <p:cNvSpPr>
            <a:spLocks noChangeArrowheads="1"/>
          </p:cNvSpPr>
          <p:nvPr/>
        </p:nvSpPr>
        <p:spPr bwMode="auto">
          <a:xfrm>
            <a:off x="5247010" y="600242"/>
            <a:ext cx="3579181" cy="1058779"/>
          </a:xfrm>
          <a:prstGeom prst="wedgeEllipseCallout">
            <a:avLst>
              <a:gd name="adj1" fmla="val -109904"/>
              <a:gd name="adj2" fmla="val 108238"/>
            </a:avLst>
          </a:prstGeom>
          <a:solidFill>
            <a:srgbClr val="FFFF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 lIns="0" tIns="0" rIns="0" bIns="0"/>
          <a:lstStyle/>
          <a:p>
            <a:pPr algn="ctr"/>
            <a:r>
              <a:rPr lang="de-CH" sz="2000" dirty="0" smtClean="0">
                <a:latin typeface="Constantia" panose="02030602050306030303" pitchFamily="18" charset="0"/>
              </a:rPr>
              <a:t>Von einer existierenden Klasse erben</a:t>
            </a:r>
            <a:endParaRPr lang="de-CH" sz="2000" dirty="0">
              <a:latin typeface="Constantia" panose="02030602050306030303" pitchFamily="18" charset="0"/>
            </a:endParaRPr>
          </a:p>
        </p:txBody>
      </p:sp>
      <p:sp>
        <p:nvSpPr>
          <p:cNvPr id="278534" name="AutoShape 6"/>
          <p:cNvSpPr>
            <a:spLocks noChangeArrowheads="1"/>
          </p:cNvSpPr>
          <p:nvPr/>
        </p:nvSpPr>
        <p:spPr bwMode="auto">
          <a:xfrm>
            <a:off x="115289" y="1706912"/>
            <a:ext cx="2114538" cy="504825"/>
          </a:xfrm>
          <a:prstGeom prst="wedgeEllipseCallout">
            <a:avLst>
              <a:gd name="adj1" fmla="val 48263"/>
              <a:gd name="adj2" fmla="val 165061"/>
            </a:avLst>
          </a:prstGeom>
          <a:solidFill>
            <a:srgbClr val="FFFF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 lIns="0" tIns="0" rIns="0" bIns="0"/>
          <a:lstStyle/>
          <a:p>
            <a:pPr algn="ctr"/>
            <a:r>
              <a:rPr lang="de-CH" sz="2000" dirty="0" smtClean="0">
                <a:latin typeface="Constantia" panose="02030602050306030303" pitchFamily="18" charset="0"/>
              </a:rPr>
              <a:t>Operationen</a:t>
            </a:r>
            <a:endParaRPr lang="de-CH" sz="2000" dirty="0">
              <a:latin typeface="Constantia" panose="02030602050306030303" pitchFamily="18" charset="0"/>
            </a:endParaRPr>
          </a:p>
        </p:txBody>
      </p:sp>
      <p:sp>
        <p:nvSpPr>
          <p:cNvPr id="278538" name="AutoShape 10"/>
          <p:cNvSpPr>
            <a:spLocks noChangeArrowheads="1"/>
          </p:cNvSpPr>
          <p:nvPr/>
        </p:nvSpPr>
        <p:spPr bwMode="auto">
          <a:xfrm>
            <a:off x="182175" y="3264384"/>
            <a:ext cx="1553673" cy="871840"/>
          </a:xfrm>
          <a:prstGeom prst="wedgeEllipseCallout">
            <a:avLst>
              <a:gd name="adj1" fmla="val 107011"/>
              <a:gd name="adj2" fmla="val -50367"/>
            </a:avLst>
          </a:prstGeom>
          <a:solidFill>
            <a:srgbClr val="FFFF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 lIns="0" tIns="0" rIns="0" bIns="0"/>
          <a:lstStyle/>
          <a:p>
            <a:pPr algn="ctr"/>
            <a:r>
              <a:rPr lang="en-US" sz="2000" dirty="0" smtClean="0">
                <a:latin typeface="Constantia" panose="02030602050306030303" pitchFamily="18" charset="0"/>
              </a:rPr>
              <a:t>Feature-name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278540" name="AutoShape 12"/>
          <p:cNvSpPr>
            <a:spLocks noChangeArrowheads="1"/>
          </p:cNvSpPr>
          <p:nvPr/>
        </p:nvSpPr>
        <p:spPr bwMode="auto">
          <a:xfrm>
            <a:off x="6926785" y="2628631"/>
            <a:ext cx="1918832" cy="502848"/>
          </a:xfrm>
          <a:prstGeom prst="wedgeEllipseCallout">
            <a:avLst>
              <a:gd name="adj1" fmla="val -83528"/>
              <a:gd name="adj2" fmla="val 99709"/>
            </a:avLst>
          </a:prstGeom>
          <a:solidFill>
            <a:srgbClr val="FFFF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 lIns="0" tIns="0" rIns="0" bIns="0"/>
          <a:lstStyle/>
          <a:p>
            <a:pPr algn="ctr"/>
            <a:r>
              <a:rPr lang="en-US" sz="2000" dirty="0" err="1" smtClean="0">
                <a:latin typeface="Constantia" panose="02030602050306030303" pitchFamily="18" charset="0"/>
              </a:rPr>
              <a:t>Kommentar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642529" y="5612905"/>
            <a:ext cx="79229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dirty="0" smtClean="0">
                <a:solidFill>
                  <a:srgbClr val="A50021"/>
                </a:solidFill>
                <a:latin typeface="Constantia" panose="02030602050306030303" pitchFamily="18" charset="0"/>
              </a:rPr>
              <a:t>Schlüsselwörter (keywords) </a:t>
            </a:r>
            <a:r>
              <a:rPr lang="de-CH" dirty="0" smtClean="0">
                <a:latin typeface="Constantia" panose="02030602050306030303" pitchFamily="18" charset="0"/>
              </a:rPr>
              <a:t>(</a:t>
            </a:r>
            <a:r>
              <a:rPr lang="de-CH" b="1" dirty="0" err="1" smtClean="0">
                <a:solidFill>
                  <a:srgbClr val="003399"/>
                </a:solidFill>
                <a:latin typeface="Constantia" panose="02030602050306030303" pitchFamily="18" charset="0"/>
              </a:rPr>
              <a:t>class</a:t>
            </a:r>
            <a:r>
              <a:rPr lang="de-CH" dirty="0" smtClean="0">
                <a:latin typeface="Constantia" panose="02030602050306030303" pitchFamily="18" charset="0"/>
              </a:rPr>
              <a:t>,</a:t>
            </a:r>
            <a:r>
              <a:rPr lang="de-CH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 inherit</a:t>
            </a:r>
            <a:r>
              <a:rPr lang="de-CH" dirty="0" smtClean="0">
                <a:latin typeface="Constantia" panose="02030602050306030303" pitchFamily="18" charset="0"/>
              </a:rPr>
              <a:t>,</a:t>
            </a:r>
            <a:r>
              <a:rPr lang="de-CH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 feature</a:t>
            </a:r>
            <a:r>
              <a:rPr lang="de-CH" dirty="0" smtClean="0">
                <a:latin typeface="Constantia" panose="02030602050306030303" pitchFamily="18" charset="0"/>
              </a:rPr>
              <a:t>,</a:t>
            </a:r>
            <a:r>
              <a:rPr lang="de-CH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 do</a:t>
            </a:r>
            <a:r>
              <a:rPr lang="de-CH" dirty="0" smtClean="0">
                <a:latin typeface="Constantia" panose="02030602050306030303" pitchFamily="18" charset="0"/>
              </a:rPr>
              <a:t>,</a:t>
            </a:r>
            <a:r>
              <a:rPr lang="de-CH" b="1" dirty="0" smtClean="0">
                <a:solidFill>
                  <a:srgbClr val="003399"/>
                </a:solidFill>
                <a:latin typeface="Constantia" panose="02030602050306030303" pitchFamily="18" charset="0"/>
              </a:rPr>
              <a:t> end</a:t>
            </a:r>
            <a:r>
              <a:rPr lang="de-CH" dirty="0" smtClean="0">
                <a:latin typeface="Constantia" panose="02030602050306030303" pitchFamily="18" charset="0"/>
              </a:rPr>
              <a:t>) haben eine spezielle Rolle.</a:t>
            </a:r>
            <a:endParaRPr lang="de-CH" dirty="0">
              <a:latin typeface="Constantia" panose="02030602050306030303" pitchFamily="18" charset="0"/>
            </a:endParaRPr>
          </a:p>
        </p:txBody>
      </p:sp>
      <p:sp>
        <p:nvSpPr>
          <p:cNvPr id="278543" name="AutoShape 15"/>
          <p:cNvSpPr>
            <a:spLocks noChangeArrowheads="1"/>
          </p:cNvSpPr>
          <p:nvPr/>
        </p:nvSpPr>
        <p:spPr bwMode="auto">
          <a:xfrm>
            <a:off x="5527963" y="1957677"/>
            <a:ext cx="3358342" cy="444701"/>
          </a:xfrm>
          <a:prstGeom prst="wedgeEllipseCallout">
            <a:avLst>
              <a:gd name="adj1" fmla="val -38165"/>
              <a:gd name="adj2" fmla="val 188032"/>
            </a:avLst>
          </a:prstGeom>
          <a:solidFill>
            <a:srgbClr val="FFFF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 lIns="0" tIns="0" rIns="0" bIns="0"/>
          <a:lstStyle/>
          <a:p>
            <a:pPr algn="ctr"/>
            <a:r>
              <a:rPr lang="en-US" sz="2000" dirty="0" err="1" smtClean="0">
                <a:latin typeface="Constantia" panose="02030602050306030303" pitchFamily="18" charset="0"/>
              </a:rPr>
              <a:t>Featuredeklaration</a:t>
            </a:r>
            <a:endParaRPr lang="en-US" sz="2000" dirty="0">
              <a:latin typeface="Constantia" panose="02030602050306030303" pitchFamily="18" charset="0"/>
            </a:endParaRPr>
          </a:p>
        </p:txBody>
      </p:sp>
      <p:sp>
        <p:nvSpPr>
          <p:cNvPr id="278544" name="AutoShape 16"/>
          <p:cNvSpPr>
            <a:spLocks noChangeArrowheads="1"/>
          </p:cNvSpPr>
          <p:nvPr/>
        </p:nvSpPr>
        <p:spPr bwMode="auto">
          <a:xfrm>
            <a:off x="5737221" y="4836680"/>
            <a:ext cx="2339975" cy="576263"/>
          </a:xfrm>
          <a:prstGeom prst="wedgeEllipseCallout">
            <a:avLst>
              <a:gd name="adj1" fmla="val -81422"/>
              <a:gd name="adj2" fmla="val -147931"/>
            </a:avLst>
          </a:prstGeom>
          <a:solidFill>
            <a:srgbClr val="FFFF00">
              <a:alpha val="6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square" lIns="0" tIns="0" rIns="0" bIns="0"/>
          <a:lstStyle/>
          <a:p>
            <a:pPr algn="ctr"/>
            <a:r>
              <a:rPr lang="en-US" sz="2000" dirty="0" err="1">
                <a:latin typeface="Constantia" panose="02030602050306030303" pitchFamily="18" charset="0"/>
              </a:rPr>
              <a:t>Pseudocode</a:t>
            </a:r>
            <a:endParaRPr lang="en-US" sz="2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3" grpId="0" animBg="1"/>
      <p:bldP spid="278534" grpId="0" animBg="1"/>
      <p:bldP spid="278538" grpId="0" animBg="1"/>
      <p:bldP spid="278540" grpId="0" animBg="1"/>
      <p:bldP spid="278543" grpId="0" animBg="1"/>
      <p:bldP spid="2785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Zauberei?</a:t>
            </a:r>
            <a:endParaRPr lang="de-CH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Die Klasse</a:t>
            </a:r>
            <a:r>
              <a:rPr lang="de-CH" dirty="0" smtClean="0"/>
              <a:t> </a:t>
            </a:r>
            <a:r>
              <a:rPr lang="de-CH" i="1" dirty="0" smtClean="0">
                <a:solidFill>
                  <a:srgbClr val="0000FF"/>
                </a:solidFill>
              </a:rPr>
              <a:t>ZURICH_OBJECTS</a:t>
            </a:r>
            <a:r>
              <a:rPr lang="de-CH" dirty="0" smtClean="0"/>
              <a:t>  </a:t>
            </a:r>
            <a:r>
              <a:rPr lang="de-CH" dirty="0" smtClean="0">
                <a:solidFill>
                  <a:schemeClr val="tx1"/>
                </a:solidFill>
              </a:rPr>
              <a:t>ist ein Teil der unterstützenden Software</a:t>
            </a:r>
          </a:p>
          <a:p>
            <a:endParaRPr lang="de-CH" dirty="0" smtClean="0">
              <a:solidFill>
                <a:schemeClr val="tx1"/>
              </a:solidFill>
            </a:endParaRPr>
          </a:p>
          <a:p>
            <a:r>
              <a:rPr lang="de-CH" dirty="0" smtClean="0">
                <a:solidFill>
                  <a:schemeClr val="tx1"/>
                </a:solidFill>
              </a:rPr>
              <a:t>Sie unterstützt Sie durch vordefinierte Funktionalität („</a:t>
            </a:r>
            <a:r>
              <a:rPr lang="de-CH" dirty="0" smtClean="0">
                <a:solidFill>
                  <a:srgbClr val="C00000"/>
                </a:solidFill>
              </a:rPr>
              <a:t>Zauberei</a:t>
            </a:r>
            <a:r>
              <a:rPr lang="de-CH" dirty="0" smtClean="0">
                <a:solidFill>
                  <a:schemeClr val="tx1"/>
                </a:solidFill>
              </a:rPr>
              <a:t>“)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CH" dirty="0" smtClean="0">
                <a:solidFill>
                  <a:schemeClr val="tx1"/>
                </a:solidFill>
              </a:rPr>
              <a:t>Der Anteil an Zauberei wird Stück für Stück abnehmen und schlussendlich ganz verschwunden sein</a:t>
            </a:r>
          </a:p>
        </p:txBody>
      </p:sp>
    </p:spTree>
    <p:extLst>
      <p:ext uri="{BB962C8B-B14F-4D97-AF65-F5344CB8AC3E}">
        <p14:creationId xmlns:p14="http://schemas.microsoft.com/office/powerpoint/2010/main" val="12057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9" name="AutoShape 13"/>
          <p:cNvSpPr>
            <a:spLocks noChangeArrowheads="1"/>
          </p:cNvSpPr>
          <p:nvPr/>
        </p:nvSpPr>
        <p:spPr bwMode="auto">
          <a:xfrm>
            <a:off x="1566250" y="3756025"/>
            <a:ext cx="2926981" cy="1590282"/>
          </a:xfrm>
          <a:prstGeom prst="flowChartAlternateProcess">
            <a:avLst/>
          </a:prstGeom>
          <a:solidFill>
            <a:srgbClr val="66FF66">
              <a:alpha val="67999"/>
            </a:srgb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Den Featurerumpf ausfüllen</a:t>
            </a:r>
            <a:endParaRPr lang="de-CH" dirty="0"/>
          </a:p>
        </p:txBody>
      </p:sp>
      <p:sp>
        <p:nvSpPr>
          <p:cNvPr id="28058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class</a:t>
            </a:r>
            <a:endParaRPr lang="de-CH" sz="2000" b="1" dirty="0" smtClean="0">
              <a:solidFill>
                <a:srgbClr val="0033CC"/>
              </a:solidFill>
            </a:endParaRPr>
          </a:p>
          <a:p>
            <a:pPr defTabSz="342900"/>
            <a:r>
              <a:rPr lang="de-CH" sz="2000" b="1" dirty="0" smtClean="0">
                <a:solidFill>
                  <a:srgbClr val="0033CC"/>
                </a:solidFill>
              </a:rPr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PREVIEW 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inherit</a:t>
            </a:r>
            <a:endParaRPr lang="de-CH" sz="2000" b="1" dirty="0" smtClean="0"/>
          </a:p>
          <a:p>
            <a:pPr defTabSz="342900"/>
            <a:r>
              <a:rPr lang="de-CH" sz="2000" b="1" dirty="0" smtClean="0"/>
              <a:t>	</a:t>
            </a:r>
            <a:r>
              <a:rPr lang="de-CH" sz="2000" i="1" dirty="0" smtClean="0">
                <a:solidFill>
                  <a:srgbClr val="0000FF"/>
                </a:solidFill>
              </a:rPr>
              <a:t>ZURICH_OBJECTS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feature</a:t>
            </a:r>
          </a:p>
          <a:p>
            <a:pPr defTabSz="342900"/>
            <a:r>
              <a:rPr lang="de-CH" sz="2000" i="1" dirty="0" smtClean="0">
                <a:solidFill>
                  <a:srgbClr val="009900"/>
                </a:solidFill>
              </a:rPr>
              <a:t>	 </a:t>
            </a:r>
            <a:r>
              <a:rPr lang="de-CH" sz="2000" i="1" dirty="0" smtClean="0"/>
              <a:t>explore</a:t>
            </a:r>
            <a:endParaRPr lang="de-CH" sz="2000" b="1" dirty="0" smtClean="0"/>
          </a:p>
          <a:p>
            <a:pPr defTabSz="342900"/>
            <a:r>
              <a:rPr lang="de-CH" sz="2000" dirty="0" smtClean="0">
                <a:solidFill>
                  <a:srgbClr val="CC0000"/>
                </a:solidFill>
              </a:rPr>
              <a:t>				</a:t>
            </a:r>
            <a:r>
              <a:rPr lang="de-CH" sz="2000" dirty="0" smtClean="0">
                <a:solidFill>
                  <a:srgbClr val="990000"/>
                </a:solidFill>
              </a:rPr>
              <a:t>-- Die Stadt erkunden.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		do</a:t>
            </a:r>
          </a:p>
          <a:p>
            <a:pPr defTabSz="460375"/>
            <a:r>
              <a:rPr lang="de-CH" sz="2000" dirty="0" smtClean="0">
                <a:solidFill>
                  <a:srgbClr val="CC0000"/>
                </a:solidFill>
              </a:rPr>
              <a:t>		</a:t>
            </a:r>
            <a:r>
              <a:rPr lang="de-CH" sz="2000" dirty="0" smtClean="0">
                <a:solidFill>
                  <a:srgbClr val="3333FF"/>
                </a:solidFill>
              </a:rPr>
              <a:t>	</a:t>
            </a:r>
            <a:r>
              <a:rPr lang="de-CH" sz="2000" i="1" dirty="0" err="1" smtClean="0">
                <a:solidFill>
                  <a:srgbClr val="0000FF"/>
                </a:solidFill>
              </a:rPr>
              <a:t>Central</a:t>
            </a:r>
            <a:r>
              <a:rPr lang="de-CH" sz="2000" baseline="-20000" dirty="0" err="1" smtClean="0">
                <a:solidFill>
                  <a:srgbClr val="0000FF"/>
                </a:solidFill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0000FF"/>
                </a:solidFill>
              </a:rPr>
              <a:t>highlight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defTabSz="460375"/>
            <a:r>
              <a:rPr lang="de-CH" sz="2000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Polyterrasse</a:t>
            </a:r>
            <a:r>
              <a:rPr lang="de-CH" sz="2000" baseline="-20000" dirty="0" err="1" smtClean="0">
                <a:solidFill>
                  <a:srgbClr val="0000FF"/>
                </a:solidFill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0000FF"/>
                </a:solidFill>
              </a:rPr>
              <a:t>highlight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defTabSz="460375"/>
            <a:r>
              <a:rPr lang="de-CH" sz="2000" i="1" dirty="0" smtClean="0">
                <a:solidFill>
                  <a:srgbClr val="0000FF"/>
                </a:solidFill>
              </a:rPr>
              <a:t>			Polybahn</a:t>
            </a:r>
            <a:r>
              <a:rPr lang="de-CH" sz="2000" baseline="-20000" dirty="0" smtClean="0">
                <a:solidFill>
                  <a:srgbClr val="0000FF"/>
                </a:solidFill>
                <a:sym typeface="Symbol" pitchFamily="18" charset="2"/>
              </a:rPr>
              <a:t></a:t>
            </a:r>
            <a:r>
              <a:rPr lang="de-CH" sz="2000" i="1" dirty="0" smtClean="0">
                <a:solidFill>
                  <a:srgbClr val="0000FF"/>
                </a:solidFill>
              </a:rPr>
              <a:t>add_transport</a:t>
            </a:r>
          </a:p>
          <a:p>
            <a:pPr defTabSz="460375"/>
            <a:r>
              <a:rPr lang="de-CH" sz="2000" i="1" dirty="0" smtClean="0">
                <a:solidFill>
                  <a:srgbClr val="0000FF"/>
                </a:solidFill>
              </a:rPr>
              <a:t>			</a:t>
            </a:r>
            <a:r>
              <a:rPr lang="de-CH" sz="2000" i="1" dirty="0" err="1" smtClean="0">
                <a:solidFill>
                  <a:srgbClr val="0000FF"/>
                </a:solidFill>
              </a:rPr>
              <a:t>Zurich_map</a:t>
            </a:r>
            <a:r>
              <a:rPr lang="de-CH" sz="2000" baseline="-20000" dirty="0" err="1" smtClean="0">
                <a:solidFill>
                  <a:srgbClr val="0000FF"/>
                </a:solidFill>
                <a:sym typeface="Symbol" pitchFamily="18" charset="2"/>
              </a:rPr>
              <a:t></a:t>
            </a:r>
            <a:r>
              <a:rPr lang="de-CH" sz="2000" i="1" dirty="0" err="1" smtClean="0">
                <a:solidFill>
                  <a:srgbClr val="0000FF"/>
                </a:solidFill>
              </a:rPr>
              <a:t>animate</a:t>
            </a:r>
            <a:endParaRPr lang="de-CH" sz="2000" i="1" dirty="0" smtClean="0">
              <a:solidFill>
                <a:srgbClr val="0000FF"/>
              </a:solidFill>
            </a:endParaRP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		end</a:t>
            </a:r>
          </a:p>
          <a:p>
            <a:pPr defTabSz="342900"/>
            <a:r>
              <a:rPr lang="de-CH" sz="2000" b="1" dirty="0" smtClean="0">
                <a:solidFill>
                  <a:srgbClr val="003399"/>
                </a:solidFill>
              </a:rPr>
              <a:t>end</a:t>
            </a:r>
            <a:endParaRPr lang="de-CH" sz="2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Formatierung des Programmtextes</a:t>
            </a:r>
            <a:endParaRPr lang="de-CH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5888" y="1052513"/>
            <a:ext cx="47434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Zwischen angrenzenden Elementen:</a:t>
            </a:r>
          </a:p>
          <a:p>
            <a:pPr marL="896938" marR="0" lvl="1" indent="-3603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   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Trennungen</a:t>
            </a:r>
            <a:r>
              <a:rPr lang="de-CH" sz="2000" kern="0" dirty="0" smtClean="0">
                <a:latin typeface="Constantia" panose="02030602050306030303" pitchFamily="18" charset="0"/>
              </a:rPr>
              <a:t>: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 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cs typeface="+mn-cs"/>
              </a:rPr>
              <a:t>ein oder mehrere Leerschläge, “Tabs”, Zeilenumbrüche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Alle </a:t>
            </a:r>
            <a:r>
              <a:rPr lang="de-CH" sz="2000" b="1" kern="0" dirty="0" smtClean="0">
                <a:latin typeface="Constantia" panose="02030602050306030303" pitchFamily="18" charset="0"/>
              </a:rPr>
              <a:t>Arten </a:t>
            </a:r>
            <a:r>
              <a:rPr lang="de-CH" sz="2000" kern="0" dirty="0" smtClean="0">
                <a:latin typeface="Constantia" panose="02030602050306030303" pitchFamily="18" charset="0"/>
              </a:rPr>
              <a:t>von Trennungen sind äquivalent</a:t>
            </a:r>
            <a:r>
              <a:rPr kumimoji="0" lang="de-CH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de-CH" sz="2000" b="0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CH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Typographische Änderungen (</a:t>
            </a:r>
            <a:r>
              <a:rPr kumimoji="0" lang="de-CH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fett</a:t>
            </a:r>
            <a:r>
              <a:rPr kumimoji="0" lang="de-CH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 </a:t>
            </a:r>
            <a:r>
              <a:rPr kumimoji="0" lang="de-CH" sz="2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kursiv</a:t>
            </a:r>
            <a:r>
              <a:rPr kumimoji="0" lang="de-CH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,</a:t>
            </a:r>
            <a:r>
              <a:rPr kumimoji="0" lang="de-CH" sz="20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de-CH" sz="200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farbig</a:t>
            </a:r>
            <a:r>
              <a:rPr lang="de-CH" sz="2000" kern="0" dirty="0" smtClean="0">
                <a:latin typeface="Constantia" panose="02030602050306030303" pitchFamily="18" charset="0"/>
              </a:rPr>
              <a:t>)</a:t>
            </a:r>
            <a:r>
              <a:rPr kumimoji="0" lang="de-CH" sz="200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de-CH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haben keine</a:t>
            </a:r>
            <a:r>
              <a:rPr lang="de-CH" sz="2000" kern="0" dirty="0" smtClean="0">
                <a:latin typeface="Constantia" panose="02030602050306030303" pitchFamily="18" charset="0"/>
              </a:rPr>
              <a:t>n Einfluss auf die Semantik des Programmes</a:t>
            </a:r>
            <a:endParaRPr kumimoji="0" lang="de-CH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" name="Rectangle 29"/>
          <p:cNvSpPr txBox="1">
            <a:spLocks noChangeArrowheads="1"/>
          </p:cNvSpPr>
          <p:nvPr/>
        </p:nvSpPr>
        <p:spPr>
          <a:xfrm>
            <a:off x="4855123" y="1268413"/>
            <a:ext cx="4262750" cy="48482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class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PREVIEW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inherit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ZURICH_OBJECTS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lang="en-US" sz="1800" i="1" kern="0" dirty="0">
                <a:solidFill>
                  <a:srgbClr val="009900"/>
                </a:solidFill>
                <a:latin typeface="Constantia" panose="02030602050306030303" pitchFamily="18" charset="0"/>
              </a:rPr>
              <a:t>	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explore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		-- Die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Stadt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erkunden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		do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 	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Central</a:t>
            </a:r>
            <a:r>
              <a:rPr kumimoji="0" lang="en-US" sz="1800" b="0" i="0" u="none" strike="noStrike" kern="0" cap="none" spc="0" normalizeH="0" baseline="-20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Symbol" pitchFamily="18" charset="2"/>
              </a:rPr>
              <a:t>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highlight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 	</a:t>
            </a:r>
            <a:r>
              <a:rPr lang="en-US" sz="18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Polyterrasse</a:t>
            </a:r>
            <a:r>
              <a:rPr kumimoji="0" lang="en-US" sz="1800" b="0" i="0" u="none" strike="noStrike" kern="0" cap="none" spc="0" normalizeH="0" baseline="-20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Symbol" pitchFamily="18" charset="2"/>
              </a:rPr>
              <a:t></a:t>
            </a: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highlight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	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Polybahn</a:t>
            </a:r>
            <a:r>
              <a:rPr kumimoji="0" lang="en-US" sz="1800" b="0" i="0" u="none" strike="noStrike" kern="0" cap="none" spc="0" normalizeH="0" baseline="-20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Symbol" pitchFamily="18" charset="2"/>
              </a:rPr>
              <a:t>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add_transport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    		</a:t>
            </a:r>
            <a:r>
              <a:rPr lang="en-US" sz="18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Zurich_map</a:t>
            </a:r>
            <a:r>
              <a:rPr lang="en-US" sz="1800" kern="0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sz="18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animate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		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8" name="Line 31"/>
          <p:cNvSpPr>
            <a:spLocks noChangeShapeType="1"/>
          </p:cNvSpPr>
          <p:nvPr/>
        </p:nvSpPr>
        <p:spPr bwMode="auto">
          <a:xfrm flipH="1" flipV="1">
            <a:off x="5562288" y="1420744"/>
            <a:ext cx="1627188" cy="42862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 flipH="1">
            <a:off x="6602101" y="1646169"/>
            <a:ext cx="504825" cy="3175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flipH="1">
            <a:off x="5770251" y="1747769"/>
            <a:ext cx="1419225" cy="206375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 flipH="1">
            <a:off x="7189476" y="2112022"/>
            <a:ext cx="553478" cy="12628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 flipH="1">
            <a:off x="6958026" y="2112021"/>
            <a:ext cx="1043871" cy="43697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 flipH="1">
            <a:off x="7281706" y="2152481"/>
            <a:ext cx="857757" cy="61499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6" name="Line 39"/>
          <p:cNvSpPr>
            <a:spLocks noChangeShapeType="1"/>
          </p:cNvSpPr>
          <p:nvPr/>
        </p:nvSpPr>
        <p:spPr bwMode="auto">
          <a:xfrm flipV="1">
            <a:off x="4432663" y="3685880"/>
            <a:ext cx="657811" cy="1371616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7" name="Rectangle 41"/>
          <p:cNvSpPr>
            <a:spLocks noChangeArrowheads="1"/>
          </p:cNvSpPr>
          <p:nvPr/>
        </p:nvSpPr>
        <p:spPr bwMode="auto">
          <a:xfrm>
            <a:off x="4941491" y="3536366"/>
            <a:ext cx="287337" cy="138112"/>
          </a:xfrm>
          <a:prstGeom prst="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8" name="Rectangle 43"/>
          <p:cNvSpPr>
            <a:spLocks noChangeArrowheads="1"/>
          </p:cNvSpPr>
          <p:nvPr/>
        </p:nvSpPr>
        <p:spPr bwMode="auto">
          <a:xfrm>
            <a:off x="5297091" y="3534779"/>
            <a:ext cx="287337" cy="138112"/>
          </a:xfrm>
          <a:prstGeom prst="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9" name="Rectangle 45"/>
          <p:cNvSpPr>
            <a:spLocks noChangeArrowheads="1"/>
          </p:cNvSpPr>
          <p:nvPr/>
        </p:nvSpPr>
        <p:spPr bwMode="auto">
          <a:xfrm>
            <a:off x="5654279" y="3534779"/>
            <a:ext cx="287337" cy="138112"/>
          </a:xfrm>
          <a:prstGeom prst="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 flipV="1">
            <a:off x="4432663" y="3676452"/>
            <a:ext cx="1383675" cy="1381044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 flipV="1">
            <a:off x="4432663" y="3695305"/>
            <a:ext cx="997177" cy="136219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2" name="AutoShape 30"/>
          <p:cNvSpPr>
            <a:spLocks noChangeArrowheads="1"/>
          </p:cNvSpPr>
          <p:nvPr/>
        </p:nvSpPr>
        <p:spPr bwMode="auto">
          <a:xfrm>
            <a:off x="2790579" y="5022661"/>
            <a:ext cx="2340390" cy="576262"/>
          </a:xfrm>
          <a:prstGeom prst="wedgeEllipseCallout">
            <a:avLst>
              <a:gd name="adj1" fmla="val 43597"/>
              <a:gd name="adj2" fmla="val 25208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 algn="ctr"/>
            <a:r>
              <a:rPr lang="en-US" sz="20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Trennungen</a:t>
            </a:r>
            <a:endParaRPr lang="en-US" sz="2000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AutoShape 30"/>
          <p:cNvSpPr>
            <a:spLocks noChangeArrowheads="1"/>
          </p:cNvSpPr>
          <p:nvPr/>
        </p:nvSpPr>
        <p:spPr bwMode="auto">
          <a:xfrm>
            <a:off x="7044702" y="1279379"/>
            <a:ext cx="1951347" cy="895110"/>
          </a:xfrm>
          <a:prstGeom prst="wedgeEllipseCallout">
            <a:avLst>
              <a:gd name="adj1" fmla="val 43597"/>
              <a:gd name="adj2" fmla="val 25208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lIns="0" tIns="144000" rIns="0" bIns="0"/>
          <a:lstStyle/>
          <a:p>
            <a:pPr algn="ctr"/>
            <a:r>
              <a:rPr lang="en-US" sz="2000" dirty="0" err="1" smtClean="0">
                <a:solidFill>
                  <a:srgbClr val="990000"/>
                </a:solidFill>
                <a:latin typeface="Constantia" panose="02030602050306030303" pitchFamily="18" charset="0"/>
              </a:rPr>
              <a:t>Trennungen</a:t>
            </a:r>
            <a:endParaRPr lang="en-US" sz="2000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Stilregel</a:t>
            </a:r>
            <a:endParaRPr lang="de-CH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9452" y="1115063"/>
            <a:ext cx="4478054" cy="275068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Verwenden Sie Tabs, um den Code einzurücken, nicht Leerschläge</a:t>
            </a:r>
          </a:p>
          <a:p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Nützen Sie Einrückungen, um die </a:t>
            </a:r>
            <a:r>
              <a:rPr lang="de-CH" b="1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Struktur </a:t>
            </a:r>
            <a:r>
              <a:rPr lang="de-CH" dirty="0" smtClean="0">
                <a:solidFill>
                  <a:srgbClr val="000000"/>
                </a:solidFill>
                <a:latin typeface="Constantia" panose="02030602050306030303" pitchFamily="18" charset="0"/>
              </a:rPr>
              <a:t>des Programmes hervorzuheben</a:t>
            </a:r>
            <a:endParaRPr lang="de-CH" sz="2400" kern="1200" dirty="0">
              <a:solidFill>
                <a:srgbClr val="0033CC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3" name="Line 39"/>
          <p:cNvSpPr>
            <a:spLocks noChangeShapeType="1"/>
          </p:cNvSpPr>
          <p:nvPr/>
        </p:nvSpPr>
        <p:spPr bwMode="auto">
          <a:xfrm flipV="1">
            <a:off x="4412745" y="3594874"/>
            <a:ext cx="649287" cy="677862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4958845" y="3418661"/>
            <a:ext cx="287337" cy="138112"/>
          </a:xfrm>
          <a:prstGeom prst="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5" name="Rectangle 43"/>
          <p:cNvSpPr>
            <a:spLocks noChangeArrowheads="1"/>
          </p:cNvSpPr>
          <p:nvPr/>
        </p:nvSpPr>
        <p:spPr bwMode="auto">
          <a:xfrm>
            <a:off x="5314445" y="3417074"/>
            <a:ext cx="287337" cy="138112"/>
          </a:xfrm>
          <a:prstGeom prst="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5671633" y="3417074"/>
            <a:ext cx="287337" cy="138112"/>
          </a:xfrm>
          <a:prstGeom prst="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wrap="none" anchor="ctr"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7" name="Line 46"/>
          <p:cNvSpPr>
            <a:spLocks noChangeShapeType="1"/>
          </p:cNvSpPr>
          <p:nvPr/>
        </p:nvSpPr>
        <p:spPr bwMode="auto">
          <a:xfrm flipV="1">
            <a:off x="4407983" y="3572649"/>
            <a:ext cx="1438275" cy="711200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18" name="Line 47"/>
          <p:cNvSpPr>
            <a:spLocks noChangeShapeType="1"/>
          </p:cNvSpPr>
          <p:nvPr/>
        </p:nvSpPr>
        <p:spPr bwMode="auto">
          <a:xfrm flipV="1">
            <a:off x="4400045" y="3575824"/>
            <a:ext cx="1054100" cy="703262"/>
          </a:xfrm>
          <a:prstGeom prst="line">
            <a:avLst/>
          </a:prstGeom>
          <a:noFill/>
          <a:ln w="25400">
            <a:solidFill>
              <a:srgbClr val="9900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dirty="0">
              <a:latin typeface="Constantia" panose="02030602050306030303" pitchFamily="18" charset="0"/>
            </a:endParaRPr>
          </a:p>
        </p:txBody>
      </p:sp>
      <p:sp>
        <p:nvSpPr>
          <p:cNvPr id="21" name="Rectangle 29"/>
          <p:cNvSpPr txBox="1">
            <a:spLocks noChangeArrowheads="1"/>
          </p:cNvSpPr>
          <p:nvPr/>
        </p:nvSpPr>
        <p:spPr>
          <a:xfrm>
            <a:off x="4881250" y="1155289"/>
            <a:ext cx="4201790" cy="48482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class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	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PREVIEW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inherit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	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ZURICH_OBJECTS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lang="en-US" sz="1800" i="1" kern="0" noProof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     	AAA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1" u="none" strike="noStrike" kern="0" cap="none" spc="0" normalizeH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	BBBB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feature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	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explore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    	-- Die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Stadt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erkunden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		do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		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Central</a:t>
            </a:r>
            <a:r>
              <a:rPr kumimoji="0" lang="en-US" sz="1800" b="0" i="0" u="none" strike="noStrike" kern="0" cap="none" spc="0" normalizeH="0" baseline="-20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Symbol" pitchFamily="18" charset="2"/>
              </a:rPr>
              <a:t>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highlight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		</a:t>
            </a:r>
            <a:r>
              <a:rPr lang="en-US" sz="18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Polyterrasse</a:t>
            </a:r>
            <a:r>
              <a:rPr kumimoji="0" lang="en-US" sz="1800" b="0" i="0" u="none" strike="noStrike" kern="0" cap="none" spc="0" normalizeH="0" baseline="-2000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Symbol" pitchFamily="18" charset="2"/>
              </a:rPr>
              <a:t></a:t>
            </a: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highlight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      		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Polybahn</a:t>
            </a:r>
            <a:r>
              <a:rPr kumimoji="0" lang="en-US" sz="1800" b="0" i="0" u="none" strike="noStrike" kern="0" cap="none" spc="0" normalizeH="0" baseline="-2000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  <a:sym typeface="Symbol" pitchFamily="18" charset="2"/>
              </a:rPr>
              <a:t>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add_transport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lvl="0">
              <a:lnSpc>
                <a:spcPct val="80000"/>
              </a:lnSpc>
              <a:spcBef>
                <a:spcPct val="20000"/>
              </a:spcBef>
              <a:buClr>
                <a:srgbClr val="8B0000"/>
              </a:buClr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1800" i="1" kern="0" dirty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1800" i="1" kern="0" dirty="0" smtClean="0">
                <a:solidFill>
                  <a:srgbClr val="0000FF"/>
                </a:solidFill>
                <a:latin typeface="Constantia" panose="02030602050306030303" pitchFamily="18" charset="0"/>
              </a:rPr>
              <a:t>	</a:t>
            </a:r>
            <a:r>
              <a:rPr lang="en-US" sz="18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Zurich_map</a:t>
            </a:r>
            <a:r>
              <a:rPr lang="en-US" sz="1800" kern="0" baseline="-20000" dirty="0" err="1" smtClean="0">
                <a:solidFill>
                  <a:srgbClr val="3333FF"/>
                </a:solidFill>
                <a:latin typeface="Constantia" panose="02030602050306030303" pitchFamily="18" charset="0"/>
                <a:sym typeface="Symbol" pitchFamily="18" charset="2"/>
              </a:rPr>
              <a:t></a:t>
            </a:r>
            <a:r>
              <a:rPr lang="en-US" sz="1800" i="1" kern="0" dirty="0" err="1" smtClean="0">
                <a:solidFill>
                  <a:srgbClr val="0000FF"/>
                </a:solidFill>
                <a:latin typeface="Constantia" panose="02030602050306030303" pitchFamily="18" charset="0"/>
              </a:rPr>
              <a:t>animate</a:t>
            </a: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     	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>
                <a:tab pos="355600" algn="l"/>
                <a:tab pos="723900" algn="l"/>
                <a:tab pos="1079500" algn="l"/>
              </a:tabLst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nstantia" panose="02030602050306030303" pitchFamily="18" charset="0"/>
                <a:ea typeface="+mn-ea"/>
                <a:cs typeface="+mn-cs"/>
              </a:rPr>
              <a:t>end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8B00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3527161" y="4224108"/>
            <a:ext cx="1456566" cy="576262"/>
          </a:xfrm>
          <a:prstGeom prst="wedgeEllipseCallout">
            <a:avLst>
              <a:gd name="adj1" fmla="val 43597"/>
              <a:gd name="adj2" fmla="val 25208"/>
            </a:avLst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990000"/>
                </a:solidFill>
                <a:latin typeface="Constantia" panose="02030602050306030303" pitchFamily="18" charset="0"/>
              </a:rPr>
              <a:t>Tabs</a:t>
            </a:r>
            <a:endParaRPr lang="en-US" sz="2000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  <a:p>
            <a:pPr algn="ctr"/>
            <a:endParaRPr lang="en-US" sz="2000" u="sng" dirty="0">
              <a:solidFill>
                <a:srgbClr val="99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Benutzerdefinier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6666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9525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Benutzerdefiniert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1339</Words>
  <Application>Microsoft Office PowerPoint</Application>
  <PresentationFormat>On-screen Show (4:3)</PresentationFormat>
  <Paragraphs>519</Paragraphs>
  <Slides>47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Arial Black</vt:lpstr>
      <vt:lpstr>Calibri</vt:lpstr>
      <vt:lpstr>Comic Sans MS</vt:lpstr>
      <vt:lpstr>Constantia</vt:lpstr>
      <vt:lpstr>Symbol</vt:lpstr>
      <vt:lpstr>Times New Roman</vt:lpstr>
      <vt:lpstr>Wingdings</vt:lpstr>
      <vt:lpstr>NORMAL</vt:lpstr>
      <vt:lpstr>TITLE</vt:lpstr>
      <vt:lpstr>Einführung in die Programmierung  Prof. Dr. Bertrand Meyer</vt:lpstr>
      <vt:lpstr>Unser erstes Programm!</vt:lpstr>
      <vt:lpstr>Ein Klassentext</vt:lpstr>
      <vt:lpstr>Eine Konvention</vt:lpstr>
      <vt:lpstr>Ein Klassentext</vt:lpstr>
      <vt:lpstr>Zauberei?</vt:lpstr>
      <vt:lpstr>Den Featurerumpf ausfüllen</vt:lpstr>
      <vt:lpstr>Formatierung des Programmtextes</vt:lpstr>
      <vt:lpstr>Stilregel</vt:lpstr>
      <vt:lpstr>Vordefinierte Objekte</vt:lpstr>
      <vt:lpstr>Mehr Stilregeln</vt:lpstr>
      <vt:lpstr>Objekttechnologie</vt:lpstr>
      <vt:lpstr>Eine eigene Ausdrucksweise</vt:lpstr>
      <vt:lpstr>Wörter und Begriffe</vt:lpstr>
      <vt:lpstr>Was ist ein Objekt?</vt:lpstr>
      <vt:lpstr>Zwei Auffassungen von Objekten</vt:lpstr>
      <vt:lpstr>Features: Befehle und Abfragen</vt:lpstr>
      <vt:lpstr>Ein Befehl</vt:lpstr>
      <vt:lpstr>Eine Abfrage</vt:lpstr>
      <vt:lpstr>Abfragen</vt:lpstr>
      <vt:lpstr>Eine andere mögliche Darstellung</vt:lpstr>
      <vt:lpstr>Befehle</vt:lpstr>
      <vt:lpstr>Das Befehl-Abfrage-Separationsprinzip (*)</vt:lpstr>
      <vt:lpstr>Ein Objekt ist eine Maschine</vt:lpstr>
      <vt:lpstr>Ein Objekt ist eine Maschine</vt:lpstr>
      <vt:lpstr>Zwei Auffassungen von Objekten</vt:lpstr>
      <vt:lpstr>Objekte: eine Definition</vt:lpstr>
      <vt:lpstr>Definition und Klassifizierung von Features</vt:lpstr>
      <vt:lpstr>Der Gebrauch von Abfragen</vt:lpstr>
      <vt:lpstr>Features können Argumente haben…</vt:lpstr>
      <vt:lpstr>Den Featurerumpf ausbauen</vt:lpstr>
      <vt:lpstr>Features mit Argumenten</vt:lpstr>
      <vt:lpstr>Eine eigene Ausdrucksweise</vt:lpstr>
      <vt:lpstr>Eine eigene Ausdrucksweise</vt:lpstr>
      <vt:lpstr>Skalierbarkeit</vt:lpstr>
      <vt:lpstr>Ein Objekt hat eine Schnittstelle (interface)</vt:lpstr>
      <vt:lpstr>Ein Objekt hat eine Implementation </vt:lpstr>
      <vt:lpstr>Das Geheimnisprinzip (Information Hiding)</vt:lpstr>
      <vt:lpstr>Das Geheimnisprinzip (Information Hiding)</vt:lpstr>
      <vt:lpstr>Mehr über unseres erste Beispiel</vt:lpstr>
      <vt:lpstr>Drei Arten von Objekten (Erinnerung)</vt:lpstr>
      <vt:lpstr>Mehr über unseres erste Beispiel</vt:lpstr>
      <vt:lpstr>Eine bessere Version</vt:lpstr>
      <vt:lpstr>Modell und Präsentation</vt:lpstr>
      <vt:lpstr>Model-View-Controller (Modell/Präsentation/Steuerung)</vt:lpstr>
      <vt:lpstr>Was bisher geschah…</vt:lpstr>
      <vt:lpstr>Bis nächste Woche</vt:lpstr>
    </vt:vector>
  </TitlesOfParts>
  <Company>ETH Zürich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2380</cp:revision>
  <dcterms:created xsi:type="dcterms:W3CDTF">2010-06-28T05:41:26Z</dcterms:created>
  <dcterms:modified xsi:type="dcterms:W3CDTF">2015-09-22T07:05:20Z</dcterms:modified>
</cp:coreProperties>
</file>