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0" r:id="rId2"/>
  </p:sldMasterIdLst>
  <p:notesMasterIdLst>
    <p:notesMasterId r:id="rId59"/>
  </p:notesMasterIdLst>
  <p:handoutMasterIdLst>
    <p:handoutMasterId r:id="rId60"/>
  </p:handoutMasterIdLst>
  <p:sldIdLst>
    <p:sldId id="915" r:id="rId3"/>
    <p:sldId id="928" r:id="rId4"/>
    <p:sldId id="929" r:id="rId5"/>
    <p:sldId id="930" r:id="rId6"/>
    <p:sldId id="931" r:id="rId7"/>
    <p:sldId id="932" r:id="rId8"/>
    <p:sldId id="933" r:id="rId9"/>
    <p:sldId id="934" r:id="rId10"/>
    <p:sldId id="935" r:id="rId11"/>
    <p:sldId id="936" r:id="rId12"/>
    <p:sldId id="937" r:id="rId13"/>
    <p:sldId id="938" r:id="rId14"/>
    <p:sldId id="939" r:id="rId15"/>
    <p:sldId id="940" r:id="rId16"/>
    <p:sldId id="941" r:id="rId17"/>
    <p:sldId id="942" r:id="rId18"/>
    <p:sldId id="943" r:id="rId19"/>
    <p:sldId id="944" r:id="rId20"/>
    <p:sldId id="945" r:id="rId21"/>
    <p:sldId id="946" r:id="rId22"/>
    <p:sldId id="947" r:id="rId23"/>
    <p:sldId id="948" r:id="rId24"/>
    <p:sldId id="949" r:id="rId25"/>
    <p:sldId id="950" r:id="rId26"/>
    <p:sldId id="951" r:id="rId27"/>
    <p:sldId id="952" r:id="rId28"/>
    <p:sldId id="953" r:id="rId29"/>
    <p:sldId id="954" r:id="rId30"/>
    <p:sldId id="955" r:id="rId31"/>
    <p:sldId id="956" r:id="rId32"/>
    <p:sldId id="957" r:id="rId33"/>
    <p:sldId id="958" r:id="rId34"/>
    <p:sldId id="959" r:id="rId35"/>
    <p:sldId id="960" r:id="rId36"/>
    <p:sldId id="961" r:id="rId37"/>
    <p:sldId id="962" r:id="rId38"/>
    <p:sldId id="963" r:id="rId39"/>
    <p:sldId id="964" r:id="rId40"/>
    <p:sldId id="965" r:id="rId41"/>
    <p:sldId id="966" r:id="rId42"/>
    <p:sldId id="967" r:id="rId43"/>
    <p:sldId id="968" r:id="rId44"/>
    <p:sldId id="969" r:id="rId45"/>
    <p:sldId id="970" r:id="rId46"/>
    <p:sldId id="971" r:id="rId47"/>
    <p:sldId id="972" r:id="rId48"/>
    <p:sldId id="973" r:id="rId49"/>
    <p:sldId id="974" r:id="rId50"/>
    <p:sldId id="975" r:id="rId51"/>
    <p:sldId id="976" r:id="rId52"/>
    <p:sldId id="977" r:id="rId53"/>
    <p:sldId id="978" r:id="rId54"/>
    <p:sldId id="979" r:id="rId55"/>
    <p:sldId id="980" r:id="rId56"/>
    <p:sldId id="981" r:id="rId57"/>
    <p:sldId id="982" r:id="rId58"/>
  </p:sldIdLst>
  <p:sldSz cx="9144000" cy="6858000" type="screen4x3"/>
  <p:notesSz cx="7315200" cy="9601200"/>
  <p:embeddedFontLst>
    <p:embeddedFont>
      <p:font typeface="Custom_Constantia" panose="02030602050306030303" pitchFamily="18" charset="0"/>
      <p:regular r:id="rId61"/>
      <p:bold r:id="rId62"/>
      <p:italic r:id="rId63"/>
      <p:boldItalic r:id="rId64"/>
    </p:embeddedFont>
    <p:embeddedFont>
      <p:font typeface="Calibri" panose="020F0502020204030204" pitchFamily="34" charset="0"/>
      <p:regular r:id="rId65"/>
      <p:bold r:id="rId66"/>
      <p:italic r:id="rId67"/>
      <p:boldItalic r:id="rId68"/>
    </p:embeddedFont>
    <p:embeddedFont>
      <p:font typeface="Constantia" panose="02030602050306030303" pitchFamily="18" charset="0"/>
      <p:regular r:id="rId69"/>
      <p:bold r:id="rId70"/>
      <p:italic r:id="rId71"/>
      <p:boldItalic r:id="rId72"/>
    </p:embeddedFont>
    <p:embeddedFont>
      <p:font typeface="ＭＳ Ｐゴシック" panose="020B0600070205080204" pitchFamily="34" charset="-128"/>
      <p:regular r:id="rId73"/>
    </p:embeddedFont>
    <p:embeddedFont>
      <p:font typeface="Verdana" panose="020B0604030504040204" pitchFamily="34" charset="0"/>
      <p:regular r:id="rId74"/>
      <p:bold r:id="rId75"/>
      <p:italic r:id="rId76"/>
      <p:boldItalic r:id="rId77"/>
    </p:embeddedFont>
    <p:embeddedFont>
      <p:font typeface="Wingdings 2" panose="05020102010507070707" pitchFamily="18" charset="2"/>
      <p:regular r:id="rId7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9" autoAdjust="0"/>
    <p:restoredTop sz="94675" autoAdjust="0"/>
  </p:normalViewPr>
  <p:slideViewPr>
    <p:cSldViewPr snapToGrid="0">
      <p:cViewPr>
        <p:scale>
          <a:sx n="66" d="100"/>
          <a:sy n="66" d="100"/>
        </p:scale>
        <p:origin x="234" y="12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76" Type="http://schemas.openxmlformats.org/officeDocument/2006/relationships/font" Target="fonts/font16.fntdata"/><Relationship Id="rId7" Type="http://schemas.openxmlformats.org/officeDocument/2006/relationships/slide" Target="slides/slide5.xml"/><Relationship Id="rId71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6.fntdata"/><Relationship Id="rId74" Type="http://schemas.openxmlformats.org/officeDocument/2006/relationships/font" Target="fonts/font14.fntdata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font" Target="fonts/font1.fntdata"/><Relationship Id="rId82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65" Type="http://schemas.openxmlformats.org/officeDocument/2006/relationships/font" Target="fonts/font5.fntdata"/><Relationship Id="rId73" Type="http://schemas.openxmlformats.org/officeDocument/2006/relationships/font" Target="fonts/font13.fntdata"/><Relationship Id="rId78" Type="http://schemas.openxmlformats.org/officeDocument/2006/relationships/font" Target="fonts/font18.fntdata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77" Type="http://schemas.openxmlformats.org/officeDocument/2006/relationships/font" Target="fonts/font17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2.fntdata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7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170233" cy="4794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Rectangle 4"/>
          <p:cNvSpPr txBox="1">
            <a:spLocks noGrp="1"/>
          </p:cNvSpPr>
          <p:nvPr>
            <p:ph type="ftr" sz="quarter" idx="2"/>
          </p:nvPr>
        </p:nvSpPr>
        <p:spPr>
          <a:xfrm>
            <a:off x="0" y="9120189"/>
            <a:ext cx="3170233" cy="4794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Rectangle 5"/>
          <p:cNvSpPr txBox="1"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3" cy="4794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B5449FE-0816-4D55-94ED-3739E11A25DF}" type="slidenum">
              <a:t>‹#›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8921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170233" cy="479429"/>
          </a:xfrm>
          <a:prstGeom prst="rect">
            <a:avLst/>
          </a:prstGeom>
          <a:noFill/>
          <a:ln>
            <a:noFill/>
          </a:ln>
        </p:spPr>
        <p:txBody>
          <a:bodyPr vert="horz" wrap="square" lIns="96661" tIns="48335" rIns="96661" bIns="48335" anchor="t" anchorCtr="0" compatLnSpc="1">
            <a:noAutofit/>
          </a:bodyPr>
          <a:lstStyle>
            <a:lvl1pPr marL="0" marR="0" lvl="0" indent="0" algn="l" defTabSz="9667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Rectangle 3"/>
          <p:cNvSpPr txBox="1">
            <a:spLocks noGrp="1"/>
          </p:cNvSpPr>
          <p:nvPr>
            <p:ph type="dt" idx="1"/>
          </p:nvPr>
        </p:nvSpPr>
        <p:spPr>
          <a:xfrm>
            <a:off x="4143375" y="0"/>
            <a:ext cx="3170233" cy="479429"/>
          </a:xfrm>
          <a:prstGeom prst="rect">
            <a:avLst/>
          </a:prstGeom>
          <a:noFill/>
          <a:ln>
            <a:noFill/>
          </a:ln>
        </p:spPr>
        <p:txBody>
          <a:bodyPr vert="horz" wrap="square" lIns="96661" tIns="48335" rIns="96661" bIns="48335" anchor="t" anchorCtr="0" compatLnSpc="1">
            <a:noAutofit/>
          </a:bodyPr>
          <a:lstStyle>
            <a:lvl1pPr marL="0" marR="0" lvl="0" indent="0" algn="r" defTabSz="9667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0"/>
            <a:ext cx="4800600" cy="3600450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5" name="Rectangle 5"/>
          <p:cNvSpPr txBox="1">
            <a:spLocks noGrp="1"/>
          </p:cNvSpPr>
          <p:nvPr>
            <p:ph type="body" sz="quarter" idx="3"/>
          </p:nvPr>
        </p:nvSpPr>
        <p:spPr>
          <a:xfrm>
            <a:off x="731840" y="4560890"/>
            <a:ext cx="5851529" cy="4319589"/>
          </a:xfrm>
          <a:prstGeom prst="rect">
            <a:avLst/>
          </a:prstGeom>
          <a:noFill/>
          <a:ln>
            <a:noFill/>
          </a:ln>
        </p:spPr>
        <p:txBody>
          <a:bodyPr vert="horz" wrap="square" lIns="96661" tIns="48335" rIns="96661" bIns="48335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4"/>
          </p:nvPr>
        </p:nvSpPr>
        <p:spPr>
          <a:xfrm>
            <a:off x="0" y="9120189"/>
            <a:ext cx="3170233" cy="479429"/>
          </a:xfrm>
          <a:prstGeom prst="rect">
            <a:avLst/>
          </a:prstGeom>
          <a:noFill/>
          <a:ln>
            <a:noFill/>
          </a:ln>
        </p:spPr>
        <p:txBody>
          <a:bodyPr vert="horz" wrap="square" lIns="96661" tIns="48335" rIns="96661" bIns="48335" anchor="b" anchorCtr="0" compatLnSpc="1">
            <a:noAutofit/>
          </a:bodyPr>
          <a:lstStyle>
            <a:lvl1pPr marL="0" marR="0" lvl="0" indent="0" algn="l" defTabSz="9667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5"/>
          </p:nvPr>
        </p:nvSpPr>
        <p:spPr>
          <a:xfrm>
            <a:off x="4143375" y="9120189"/>
            <a:ext cx="3170233" cy="479429"/>
          </a:xfrm>
          <a:prstGeom prst="rect">
            <a:avLst/>
          </a:prstGeom>
          <a:noFill/>
          <a:ln>
            <a:noFill/>
          </a:ln>
        </p:spPr>
        <p:txBody>
          <a:bodyPr vert="horz" wrap="square" lIns="96661" tIns="48335" rIns="96661" bIns="48335" anchor="b" anchorCtr="0" compatLnSpc="1">
            <a:noAutofit/>
          </a:bodyPr>
          <a:lstStyle>
            <a:lvl1pPr marL="0" marR="0" lvl="0" indent="0" algn="r" defTabSz="96678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2B496725-34BF-433B-B635-61DCF8B8E12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19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rial"/>
      </a:defRPr>
    </a:lvl1pPr>
    <a:lvl2pPr marL="457200" marR="0" lvl="1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rial"/>
      </a:defRPr>
    </a:lvl2pPr>
    <a:lvl3pPr marL="914400" marR="0" lvl="2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rial"/>
      </a:defRPr>
    </a:lvl3pPr>
    <a:lvl4pPr marL="1371600" marR="0" lvl="3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rial"/>
      </a:defRPr>
    </a:lvl4pPr>
    <a:lvl5pPr marL="1828800" marR="0" lvl="4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rial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D53B82-32F5-498F-8CAE-26D52423202F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629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E69851-3958-404A-A72A-7B000DD05D64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64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F02E43-B9E1-4293-9CB0-F8366C5506C1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867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4A058B-2299-416E-A57F-4CD054BEF141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431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E35F4C-E3CB-4DBE-92B4-EF3E573ECB2E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262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499BC1-AE0C-4E06-8A58-59C1365946AD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967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ADA797-16E4-49C6-BC90-CDFE1102026E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731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395AB6-82D3-4F33-BBC5-2267BF44F0A8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104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DC08F-1E88-4DBC-B28B-5C28DA598B5B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279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03317E-BB8C-40F5-ACAB-775A3CCBC169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938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975D99-23DD-44D2-8155-691012E3AD24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036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24D355-7BA4-4824-9590-8D72F15E6ADD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8026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952440-7F9E-48AE-A14C-C503A3FAD7E3}" type="slidenum">
              <a:rPr lang="en-US" smtClean="0">
                <a:latin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3692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103FA9-4A58-4A96-945C-90742F753F05}" type="slidenum">
              <a:rPr lang="en-US" smtClean="0">
                <a:latin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5729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7373D9-7F36-4C23-A0B9-961C7D949AE5}" type="slidenum">
              <a:rPr lang="en-US" smtClean="0">
                <a:latin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4926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93163C-3EFF-44A2-88CC-D0D843A9F171}" type="slidenum">
              <a:rPr lang="en-US" smtClean="0">
                <a:latin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8910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1775E2-9693-4DF8-86A6-9AE387BD2368}" type="slidenum">
              <a:rPr lang="en-US" smtClean="0">
                <a:latin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5036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B0F15B-314F-4C6E-94DB-6DCCF8BFF400}" type="slidenum">
              <a:rPr lang="en-US" smtClean="0">
                <a:latin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5516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5622CA-F32C-4108-873A-67AD09A7E26F}" type="slidenum">
              <a:rPr lang="en-US" smtClean="0">
                <a:latin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8490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798558-2E2B-43DD-81DA-1FFD53E6134C}" type="slidenum">
              <a:rPr lang="en-US" smtClean="0">
                <a:latin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7164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A39D64-C588-4FEE-A0F7-F749B4FD5EEB}" type="slidenum">
              <a:rPr lang="en-US" smtClean="0">
                <a:latin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3882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8B045B-E37F-4305-AC2F-E28CC48D2660}" type="slidenum">
              <a:rPr lang="en-US" smtClean="0">
                <a:latin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747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0BCBEE-1B74-48C5-B46E-F1FDE5BD7C75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0245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1A8AD5-28B8-49FF-89CD-7FCF2AC6777F}" type="slidenum">
              <a:rPr lang="en-US" smtClean="0">
                <a:latin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260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310D1E-2C7B-41AC-93BB-A3BB277381AF}" type="slidenum">
              <a:rPr lang="en-US" smtClean="0">
                <a:latin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0908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5622CA-F32C-4108-873A-67AD09A7E26F}" type="slidenum">
              <a:rPr lang="en-US" smtClean="0">
                <a:latin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5358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B144DE-695D-46FE-B5E8-FC842E72D555}" type="slidenum">
              <a:rPr lang="en-US" smtClean="0">
                <a:latin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1477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259C6F-3918-4123-8EBA-041033D81BE7}" type="slidenum">
              <a:rPr lang="en-US" smtClean="0">
                <a:latin typeface="Arial" pitchFamily="34" charset="0"/>
              </a:rPr>
              <a:pPr/>
              <a:t>35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137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942FB2-1539-4D9D-8223-CE4920E8745A}" type="slidenum">
              <a:rPr lang="en-US" smtClean="0">
                <a:latin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9307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568A16-B4A0-47D9-B2C6-7476A806CFE8}" type="slidenum">
              <a:rPr lang="en-US" smtClean="0">
                <a:latin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8693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2D30F3-7D0A-4109-A189-9189F5D3B9CD}" type="slidenum">
              <a:rPr lang="en-US" smtClean="0">
                <a:latin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2402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B9180D-4E05-4667-B82A-D4C38A47ED92}" type="slidenum">
              <a:rPr lang="en-US" smtClean="0">
                <a:latin typeface="Arial" pitchFamily="34" charset="0"/>
              </a:rPr>
              <a:pPr/>
              <a:t>39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3761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B9180D-4E05-4667-B82A-D4C38A47ED92}" type="slidenum">
              <a:rPr lang="en-US" smtClean="0">
                <a:latin typeface="Arial" pitchFamily="34" charset="0"/>
              </a:rPr>
              <a:pPr/>
              <a:t>40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729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CD245-F333-41C6-BD0D-6DFC8CF5B43C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7059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B9180D-4E05-4667-B82A-D4C38A47ED92}" type="slidenum">
              <a:rPr lang="en-US" smtClean="0">
                <a:latin typeface="Arial" pitchFamily="34" charset="0"/>
              </a:rPr>
              <a:pPr/>
              <a:t>41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8223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035761-851D-4C6F-BDE7-0693AA3B70E0}" type="slidenum">
              <a:rPr lang="en-US" smtClean="0">
                <a:latin typeface="Arial" pitchFamily="34" charset="0"/>
              </a:rPr>
              <a:pPr/>
              <a:t>42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3079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C489B1-E2DF-48EE-BB09-1C65CD2AFD12}" type="slidenum">
              <a:rPr lang="en-US" smtClean="0">
                <a:latin typeface="Arial" pitchFamily="34" charset="0"/>
              </a:rPr>
              <a:pPr/>
              <a:t>43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365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DDC1B5-223E-448E-99FC-85D3F44454A3}" type="slidenum">
              <a:rPr lang="en-US" smtClean="0">
                <a:latin typeface="Arial" pitchFamily="34" charset="0"/>
              </a:rPr>
              <a:pPr/>
              <a:t>44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5078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788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290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93529B-1FE5-4A7B-81B3-BA5FC7B19F45}" type="slidenum">
              <a:rPr lang="en-US" smtClean="0">
                <a:latin typeface="Arial" pitchFamily="34" charset="0"/>
              </a:rPr>
              <a:pPr/>
              <a:t>49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7072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8A038B-13D1-4C78-84F0-ED34E9F3E8D0}" type="slidenum">
              <a:rPr lang="en-US" smtClean="0">
                <a:latin typeface="Arial" pitchFamily="34" charset="0"/>
              </a:rPr>
              <a:pPr/>
              <a:t>50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3182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86D65D-EBBF-4790-8073-37BD555035F6}" type="slidenum">
              <a:rPr lang="en-US" smtClean="0">
                <a:latin typeface="Arial" pitchFamily="34" charset="0"/>
              </a:rPr>
              <a:pPr/>
              <a:t>51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31393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FA1FA-B18A-4C5A-9C02-A00414564843}" type="slidenum">
              <a:rPr lang="en-US" smtClean="0">
                <a:latin typeface="Arial" pitchFamily="34" charset="0"/>
              </a:rPr>
              <a:pPr/>
              <a:t>52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295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8D77B3-5E34-4512-A8F6-F6A1BC3C0420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866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FA1FA-B18A-4C5A-9C02-A00414564843}" type="slidenum">
              <a:rPr lang="en-US" smtClean="0">
                <a:latin typeface="Arial" pitchFamily="34" charset="0"/>
              </a:rPr>
              <a:pPr/>
              <a:t>53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78643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8E77D4-8993-488F-8F8A-BED7C79961FE}" type="slidenum">
              <a:rPr lang="en-US" smtClean="0">
                <a:latin typeface="Arial" pitchFamily="34" charset="0"/>
              </a:rPr>
              <a:pPr/>
              <a:t>54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19800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D3361D-4EF3-4F55-8882-24C223F16F4A}" type="slidenum">
              <a:rPr lang="en-US" smtClean="0">
                <a:latin typeface="Arial" pitchFamily="34" charset="0"/>
              </a:rPr>
              <a:pPr/>
              <a:t>55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30704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D3361D-4EF3-4F55-8882-24C223F16F4A}" type="slidenum">
              <a:rPr lang="en-US" smtClean="0">
                <a:latin typeface="Arial" pitchFamily="34" charset="0"/>
              </a:rPr>
              <a:pPr/>
              <a:t>56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919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4F10CD-A964-41FE-B696-FCD0844AAEF5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294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DF8078-1859-41D4-8716-2332DC1FF430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241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55ADA5-C51A-447F-BDA8-2AD26698E762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3775" cy="3603625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62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1A0A8-7C53-4A11-9DCA-A032F41B48F0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10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402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>
          <a:blip r:embed="rId2"/>
          <a:tile sx="100000" sy="100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9238" y="115891"/>
            <a:ext cx="7942258" cy="435656"/>
          </a:xfrm>
          <a:effectLst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8B0000"/>
              </a:buClr>
              <a:defRPr/>
            </a:lvl1pPr>
            <a:lvl2pPr>
              <a:buClr>
                <a:srgbClr val="8B0000"/>
              </a:buClr>
              <a:buSzPct val="65000"/>
              <a:defRPr>
                <a:solidFill>
                  <a:srgbClr val="3333FF"/>
                </a:solidFill>
              </a:defRPr>
            </a:lvl2pPr>
            <a:lvl3pPr>
              <a:buClr>
                <a:srgbClr val="8B0000"/>
              </a:buClr>
              <a:buFont typeface="Arial" pitchFamily="34"/>
              <a:buChar char="•"/>
              <a:defRPr>
                <a:solidFill>
                  <a:srgbClr val="3333FF"/>
                </a:solidFill>
              </a:defRPr>
            </a:lvl3pPr>
            <a:lvl4pPr>
              <a:buClr>
                <a:srgbClr val="8B0000"/>
              </a:buClr>
              <a:defRPr>
                <a:solidFill>
                  <a:srgbClr val="3333FF"/>
                </a:solidFill>
              </a:defRPr>
            </a:lvl4pPr>
            <a:lvl5pPr>
              <a:buClr>
                <a:srgbClr val="8B0000"/>
              </a:buClr>
              <a:defRPr>
                <a:solidFill>
                  <a:srgbClr val="3333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24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6" y="133004"/>
            <a:ext cx="8227032" cy="4572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9388" y="1268413"/>
            <a:ext cx="8713787" cy="5113337"/>
          </a:xfrm>
        </p:spPr>
        <p:txBody>
          <a:bodyPr/>
          <a:lstStyle/>
          <a:p>
            <a:pPr lvl="0"/>
            <a:endParaRPr lang="de-CH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Intro. to Programming, lecture 4: the interfaces of a class   </a:t>
            </a:r>
            <a:fld id="{22464A84-E4F9-4EE3-B6F1-D7E384E58E44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latin typeface="ETH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70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00138"/>
            <a:ext cx="4221163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00138"/>
            <a:ext cx="422116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1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LD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spcBef>
                <a:spcPts val="0"/>
              </a:spcBef>
              <a:defRPr sz="3600">
                <a:latin typeface="Calibri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187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sx="100000" sy="100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"/>
          <p:cNvGrpSpPr/>
          <p:nvPr userDrawn="1"/>
        </p:nvGrpSpPr>
        <p:grpSpPr>
          <a:xfrm>
            <a:off x="163074" y="80686"/>
            <a:ext cx="7304089" cy="529374"/>
            <a:chOff x="163074" y="80686"/>
            <a:chExt cx="7304089" cy="529374"/>
          </a:xfrm>
          <a:effectLst/>
        </p:grpSpPr>
        <p:sp>
          <p:nvSpPr>
            <p:cNvPr id="11" name="Line 13"/>
            <p:cNvSpPr/>
            <p:nvPr/>
          </p:nvSpPr>
          <p:spPr>
            <a:xfrm flipV="1">
              <a:off x="163074" y="609603"/>
              <a:ext cx="7285948" cy="4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271">
              <a:solidFill>
                <a:srgbClr val="006699">
                  <a:alpha val="35000"/>
                </a:srgbClr>
              </a:solidFill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14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12" name="Line 13"/>
            <p:cNvSpPr/>
            <p:nvPr/>
          </p:nvSpPr>
          <p:spPr>
            <a:xfrm flipV="1">
              <a:off x="181215" y="80686"/>
              <a:ext cx="7285948" cy="4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271">
              <a:solidFill>
                <a:srgbClr val="006699">
                  <a:alpha val="35000"/>
                </a:srgbClr>
              </a:solidFill>
              <a:prstDash val="solid"/>
              <a:round/>
            </a:ln>
            <a:effectLst/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14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</p:grpSp>
      <p:sp>
        <p:nvSpPr>
          <p:cNvPr id="2" name="Rectangle 3"/>
          <p:cNvSpPr txBox="1">
            <a:spLocks noGrp="1"/>
          </p:cNvSpPr>
          <p:nvPr>
            <p:ph type="title"/>
          </p:nvPr>
        </p:nvSpPr>
        <p:spPr>
          <a:xfrm>
            <a:off x="249238" y="115891"/>
            <a:ext cx="8117521" cy="44290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 txBox="1">
            <a:spLocks noGrp="1"/>
          </p:cNvSpPr>
          <p:nvPr>
            <p:ph type="body" idx="1"/>
          </p:nvPr>
        </p:nvSpPr>
        <p:spPr>
          <a:xfrm>
            <a:off x="249238" y="878116"/>
            <a:ext cx="8594729" cy="56449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/>
          <p:nvPr/>
        </p:nvSpPr>
        <p:spPr>
          <a:xfrm>
            <a:off x="4643442" y="4724403"/>
            <a:ext cx="2133596" cy="476246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8642570" y="6550478"/>
            <a:ext cx="504821" cy="215898"/>
          </a:xfrm>
          <a:prstGeom prst="rect">
            <a:avLst/>
          </a:prstGeom>
          <a:noFill/>
          <a:ln>
            <a:noFill/>
            <a:prstDash val="solid"/>
          </a:ln>
          <a:effectLst/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104B11C-F9F7-463B-97C7-6C17D3EBBF3F}" type="slidenum">
              <a:rPr sz="140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100" b="0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Bild 2" descr="se-chair-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837" y="30787"/>
            <a:ext cx="339763" cy="34636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800" b="0" i="0" u="none" strike="noStrike" kern="0" cap="none" spc="0" baseline="0">
          <a:solidFill>
            <a:srgbClr val="006699"/>
          </a:solidFill>
          <a:uFillTx/>
          <a:latin typeface="Constantia" pitchFamily="18"/>
          <a:cs typeface="Arial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None/>
        <a:tabLst/>
        <a:defRPr lang="en-US" sz="2400" b="0" i="0" u="none" strike="noStrike" kern="0" cap="none" spc="0" baseline="0">
          <a:solidFill>
            <a:srgbClr val="000000"/>
          </a:solidFill>
          <a:uFillTx/>
          <a:latin typeface="Constantia" pitchFamily="18"/>
          <a:cs typeface="Arial"/>
        </a:defRPr>
      </a:lvl1pPr>
      <a:lvl2pPr marL="896934" marR="0" lvl="1" indent="-360365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8B0000"/>
        </a:buClr>
        <a:buSzPct val="100000"/>
        <a:buFont typeface="Wingdings" pitchFamily="2"/>
        <a:buChar char="Ø"/>
        <a:tabLst/>
        <a:defRPr lang="en-US" sz="2400" b="0" i="0" u="none" strike="noStrike" kern="0" cap="none" spc="0" baseline="0">
          <a:solidFill>
            <a:srgbClr val="000000"/>
          </a:solidFill>
          <a:uFillTx/>
          <a:latin typeface="Constantia" pitchFamily="18"/>
          <a:cs typeface="Arial"/>
        </a:defRPr>
      </a:lvl2pPr>
      <a:lvl3pPr marL="1304921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 typeface="Wingdings" pitchFamily="2"/>
        <a:buChar char="§"/>
        <a:tabLst/>
        <a:defRPr lang="en-US" sz="2400" b="0" i="0" u="none" strike="noStrike" kern="0" cap="none" spc="0" baseline="0">
          <a:solidFill>
            <a:srgbClr val="000000"/>
          </a:solidFill>
          <a:uFillTx/>
          <a:latin typeface="Constantia" pitchFamily="18"/>
          <a:cs typeface="Arial"/>
        </a:defRPr>
      </a:lvl3pPr>
      <a:lvl4pPr marL="1712908" marR="0" lvl="3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 typeface="Wingdings" pitchFamily="2"/>
        <a:buChar char="§"/>
        <a:tabLst/>
        <a:defRPr lang="en-US" sz="2400" b="0" i="0" u="none" strike="noStrike" kern="0" cap="none" spc="0" baseline="0">
          <a:solidFill>
            <a:srgbClr val="000000"/>
          </a:solidFill>
          <a:uFillTx/>
          <a:latin typeface="Constantia" pitchFamily="18"/>
          <a:cs typeface="Arial"/>
        </a:defRPr>
      </a:lvl4pPr>
      <a:lvl5pPr marL="2120895" marR="0" lvl="4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 typeface="Wingdings" pitchFamily="2"/>
        <a:buChar char="§"/>
        <a:tabLst/>
        <a:defRPr lang="en-US" sz="2400" b="0" i="0" u="none" strike="noStrike" kern="0" cap="none" spc="0" baseline="0">
          <a:solidFill>
            <a:srgbClr val="000000"/>
          </a:solidFill>
          <a:uFillTx/>
          <a:latin typeface="Constantia" pitchFamily="18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sx="100000" sy="100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43950" y="194440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3684108"/>
            <a:ext cx="8229600" cy="24420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15"/>
          <p:cNvSpPr txBox="1"/>
          <p:nvPr/>
        </p:nvSpPr>
        <p:spPr>
          <a:xfrm>
            <a:off x="73252" y="287176"/>
            <a:ext cx="2462214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1" i="1" u="none" strike="noStrike" kern="1200" cap="none" spc="0" baseline="0" dirty="0">
                <a:solidFill>
                  <a:srgbClr val="990000"/>
                </a:solidFill>
                <a:uFillTx/>
                <a:latin typeface="Verdana" pitchFamily="34"/>
              </a:rPr>
              <a:t>Chair of Software Engineering</a:t>
            </a:r>
          </a:p>
        </p:txBody>
      </p:sp>
      <p:pic>
        <p:nvPicPr>
          <p:cNvPr id="5" name="Bild 10" descr="se-chair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9218" y="40407"/>
            <a:ext cx="339763" cy="34636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Bild 11" descr="eth_logo_kurz_pos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801" y="107524"/>
            <a:ext cx="1187833" cy="193761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marL="0" marR="0" lvl="0" indent="0" algn="ctr" defTabSz="914400" rtl="0" fontAlgn="auto" hangingPunct="1">
        <a:lnSpc>
          <a:spcPct val="100000"/>
        </a:lnSpc>
        <a:spcBef>
          <a:spcPts val="1200"/>
        </a:spcBef>
        <a:spcAft>
          <a:spcPts val="0"/>
        </a:spcAft>
        <a:buNone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ustom_Constantia" panose="02030602050306030303" pitchFamily="18" charset="0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9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ma-international.org/publications/files/ECMA-ST/Ecma-367.pdf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obosoft.com/eiffel/syntax/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60">
    <p:bg>
      <p:bgPr>
        <a:blipFill>
          <a:blip r:embed="rId2"/>
          <a:tile sx="100000" sy="100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99653" y="1700930"/>
            <a:ext cx="7772400" cy="1790413"/>
          </a:xfrm>
        </p:spPr>
        <p:txBody>
          <a:bodyPr/>
          <a:lstStyle/>
          <a:p>
            <a:pPr lvl="0"/>
            <a:r>
              <a:rPr lang="de-CH" dirty="0">
                <a:solidFill>
                  <a:srgbClr val="990000"/>
                </a:solidFill>
                <a:latin typeface="Constantia" pitchFamily="18"/>
              </a:rPr>
              <a:t>Einführung in die Programmierung</a:t>
            </a:r>
            <a:br>
              <a:rPr lang="de-CH" dirty="0">
                <a:solidFill>
                  <a:srgbClr val="990000"/>
                </a:solidFill>
                <a:latin typeface="Constantia" pitchFamily="18"/>
              </a:rPr>
            </a:br>
            <a:r>
              <a:rPr lang="de-CH" dirty="0">
                <a:solidFill>
                  <a:srgbClr val="990000"/>
                </a:solidFill>
                <a:latin typeface="Constantia" pitchFamily="18"/>
              </a:rPr>
              <a:t/>
            </a:r>
            <a:br>
              <a:rPr lang="de-CH" dirty="0">
                <a:solidFill>
                  <a:srgbClr val="990000"/>
                </a:solidFill>
                <a:latin typeface="Constantia" pitchFamily="18"/>
              </a:rPr>
            </a:br>
            <a:r>
              <a:rPr lang="de-CH" sz="2800" dirty="0">
                <a:latin typeface="Constantia" pitchFamily="18"/>
              </a:rPr>
              <a:t>Prof. Dr. Bertrand Meyer</a:t>
            </a:r>
            <a:endParaRPr lang="de-CH" dirty="0">
              <a:latin typeface="Constantia" pitchFamily="18"/>
            </a:endParaRP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011381" y="4184074"/>
            <a:ext cx="7301346" cy="1867323"/>
          </a:xfrm>
        </p:spPr>
        <p:txBody>
          <a:bodyPr/>
          <a:lstStyle/>
          <a:p>
            <a:pPr lvl="0">
              <a:spcBef>
                <a:spcPts val="1900"/>
              </a:spcBef>
            </a:pPr>
            <a:r>
              <a:rPr lang="de-CH" dirty="0">
                <a:solidFill>
                  <a:srgbClr val="3E609E"/>
                </a:solidFill>
                <a:latin typeface="Verdana" pitchFamily="34"/>
              </a:rPr>
              <a:t>Lektion 16: </a:t>
            </a:r>
            <a:endParaRPr lang="de-CH" dirty="0" smtClean="0">
              <a:solidFill>
                <a:srgbClr val="3E609E"/>
              </a:solidFill>
              <a:latin typeface="Verdana" pitchFamily="34"/>
            </a:endParaRPr>
          </a:p>
          <a:p>
            <a:pPr lvl="0">
              <a:spcBef>
                <a:spcPts val="1900"/>
              </a:spcBef>
            </a:pPr>
            <a:r>
              <a:rPr lang="de-CH" dirty="0" smtClean="0">
                <a:solidFill>
                  <a:srgbClr val="3E609E"/>
                </a:solidFill>
                <a:latin typeface="Verdana" pitchFamily="34"/>
              </a:rPr>
              <a:t>Die </a:t>
            </a:r>
            <a:r>
              <a:rPr lang="de-CH" dirty="0">
                <a:solidFill>
                  <a:srgbClr val="3E609E"/>
                </a:solidFill>
                <a:latin typeface="Verdana" pitchFamily="34"/>
              </a:rPr>
              <a:t>Syntax beschreiben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de-CH" noProof="0" dirty="0" smtClean="0">
                <a:latin typeface="Custom_Constantia" panose="02030602050306030303" pitchFamily="18" charset="0"/>
              </a:rPr>
              <a:t>(Erinnerung: von Lektion </a:t>
            </a:r>
            <a:r>
              <a:rPr lang="de-CH" noProof="0" smtClean="0">
                <a:latin typeface="Custom_Constantia" panose="02030602050306030303" pitchFamily="18" charset="0"/>
              </a:rPr>
              <a:t>3</a:t>
            </a:r>
            <a:r>
              <a:rPr lang="de-CH" noProof="0" smtClean="0">
                <a:latin typeface="Custom_Constantia" panose="02030602050306030303" pitchFamily="18" charset="0"/>
              </a:rPr>
              <a:t>)</a:t>
            </a:r>
            <a:endParaRPr lang="de-CH" noProof="0" dirty="0" smtClean="0">
              <a:latin typeface="Custom_Constantia" panose="02030602050306030303" pitchFamily="18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9387" y="834189"/>
            <a:ext cx="5294134" cy="589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buClr>
                <a:srgbClr val="8B0000"/>
              </a:buClr>
              <a:defRPr/>
            </a:pPr>
            <a:r>
              <a:rPr lang="de-CH" sz="2400" kern="0" dirty="0">
                <a:solidFill>
                  <a:srgbClr val="A50021"/>
                </a:solidFill>
                <a:latin typeface="Custom_Constantia" panose="02030602050306030303" pitchFamily="18" charset="0"/>
              </a:rPr>
              <a:t>Semantische Regeln </a:t>
            </a:r>
            <a:r>
              <a:rPr lang="de-CH" sz="2400" kern="0" dirty="0">
                <a:solidFill>
                  <a:srgbClr val="3333FF"/>
                </a:solidFill>
                <a:latin typeface="Custom_Constantia" panose="02030602050306030303" pitchFamily="18" charset="0"/>
              </a:rPr>
              <a:t>definieren den Effekt eines Programms, das den syntaktischen Regeln genügt</a:t>
            </a:r>
          </a:p>
          <a:p>
            <a:pPr lvl="0">
              <a:spcBef>
                <a:spcPct val="20000"/>
              </a:spcBef>
              <a:buClr>
                <a:srgbClr val="8B0000"/>
              </a:buClr>
              <a:defRPr/>
            </a:pPr>
            <a:r>
              <a:rPr lang="de-CH" sz="2400" kern="0" dirty="0">
                <a:solidFill>
                  <a:srgbClr val="A50021"/>
                </a:solidFill>
                <a:latin typeface="Custom_Constantia" panose="02030602050306030303" pitchFamily="18" charset="0"/>
              </a:rPr>
              <a:t>Syntaktische Regeln </a:t>
            </a:r>
            <a:r>
              <a:rPr lang="de-CH" sz="2400" kern="0" dirty="0">
                <a:solidFill>
                  <a:srgbClr val="3333FF"/>
                </a:solidFill>
                <a:latin typeface="Custom_Constantia" panose="02030602050306030303" pitchFamily="18" charset="0"/>
              </a:rPr>
              <a:t>definieren, wie man Exemplare aus Tokens, die den lexikalischen Regeln genügen, herstellt</a:t>
            </a:r>
          </a:p>
          <a:p>
            <a:pPr lvl="0">
              <a:spcBef>
                <a:spcPct val="20000"/>
              </a:spcBef>
              <a:buClr>
                <a:srgbClr val="8B0000"/>
              </a:buClr>
              <a:defRPr/>
            </a:pPr>
            <a:r>
              <a:rPr lang="de-CH" sz="2400" kern="0" dirty="0">
                <a:solidFill>
                  <a:srgbClr val="A50021"/>
                </a:solidFill>
                <a:latin typeface="Custom_Constantia" panose="02030602050306030303" pitchFamily="18" charset="0"/>
              </a:rPr>
              <a:t>Lexikalische Regeln </a:t>
            </a:r>
            <a:r>
              <a:rPr lang="de-CH" sz="2400" kern="0" dirty="0">
                <a:solidFill>
                  <a:srgbClr val="3333FF"/>
                </a:solidFill>
                <a:latin typeface="Custom_Constantia" panose="02030602050306030303" pitchFamily="18" charset="0"/>
              </a:rPr>
              <a:t>definieren, wie man aus Zeichen Tokens macht</a:t>
            </a:r>
          </a:p>
          <a:p>
            <a:pPr>
              <a:spcBef>
                <a:spcPct val="20000"/>
              </a:spcBef>
              <a:buClr>
                <a:srgbClr val="8B0000"/>
              </a:buClr>
              <a:buFont typeface="Wingdings" pitchFamily="2" charset="2"/>
              <a:buNone/>
              <a:defRPr/>
            </a:pPr>
            <a:endParaRPr lang="de-CH" sz="2400" kern="0" dirty="0" smtClean="0">
              <a:latin typeface="Custom_Constantia" panose="02030602050306030303" pitchFamily="18" charset="0"/>
            </a:endParaRPr>
          </a:p>
        </p:txBody>
      </p:sp>
      <p:sp>
        <p:nvSpPr>
          <p:cNvPr id="115715" name="Text Box 4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00888" y="3875428"/>
            <a:ext cx="17856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basieren</a:t>
            </a:r>
            <a:r>
              <a:rPr lang="en-US" sz="2400" dirty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 auf</a:t>
            </a:r>
          </a:p>
        </p:txBody>
      </p:sp>
      <p:grpSp>
        <p:nvGrpSpPr>
          <p:cNvPr id="115716" name="Group 23"/>
          <p:cNvGrpSpPr>
            <a:grpSpLocks/>
          </p:cNvGrpSpPr>
          <p:nvPr/>
        </p:nvGrpSpPr>
        <p:grpSpPr bwMode="auto">
          <a:xfrm>
            <a:off x="6904038" y="2336805"/>
            <a:ext cx="357187" cy="943806"/>
            <a:chOff x="1989663" y="5503334"/>
            <a:chExt cx="357293" cy="934544"/>
          </a:xfrm>
        </p:grpSpPr>
        <p:grpSp>
          <p:nvGrpSpPr>
            <p:cNvPr id="115745" name="Group 15"/>
            <p:cNvGrpSpPr>
              <a:grpSpLocks/>
            </p:cNvGrpSpPr>
            <p:nvPr/>
          </p:nvGrpSpPr>
          <p:grpSpPr bwMode="auto">
            <a:xfrm>
              <a:off x="2132590" y="5503334"/>
              <a:ext cx="71438" cy="792163"/>
              <a:chOff x="2126192" y="5503334"/>
              <a:chExt cx="71438" cy="792163"/>
            </a:xfrm>
          </p:grpSpPr>
          <p:sp>
            <p:nvSpPr>
              <p:cNvPr id="115749" name="Line 37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126192" y="5503334"/>
                <a:ext cx="0" cy="792163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5750" name="Line 38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197630" y="5503334"/>
                <a:ext cx="0" cy="792163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26" name="Isosceles Triangle 25"/>
            <p:cNvSpPr/>
            <p:nvPr/>
          </p:nvSpPr>
          <p:spPr bwMode="auto">
            <a:xfrm flipV="1">
              <a:off x="1989663" y="6129867"/>
              <a:ext cx="357293" cy="308011"/>
            </a:xfrm>
            <a:prstGeom prst="triangle">
              <a:avLst/>
            </a:prstGeom>
            <a:solidFill>
              <a:srgbClr val="3333FF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 anchor="ctr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endParaRPr lang="en-US" sz="2400" dirty="0">
                <a:solidFill>
                  <a:srgbClr val="333399"/>
                </a:solidFill>
                <a:latin typeface="Custom_Constantia" panose="02030602050306030303" pitchFamily="18" charset="0"/>
              </a:endParaRPr>
            </a:p>
          </p:txBody>
        </p:sp>
      </p:grpSp>
      <p:sp>
        <p:nvSpPr>
          <p:cNvPr id="36" name="Rounded Rectangle 35"/>
          <p:cNvSpPr/>
          <p:nvPr/>
        </p:nvSpPr>
        <p:spPr bwMode="auto">
          <a:xfrm>
            <a:off x="5592234" y="1971443"/>
            <a:ext cx="2980267" cy="626533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de-CH" sz="2400" dirty="0" smtClean="0">
                <a:solidFill>
                  <a:srgbClr val="333399"/>
                </a:solidFill>
                <a:latin typeface="Custom_Constantia" panose="02030602050306030303" pitchFamily="18" charset="0"/>
              </a:rPr>
              <a:t>Semantische Regeln</a:t>
            </a:r>
            <a:endParaRPr lang="en-US" sz="2400" dirty="0">
              <a:solidFill>
                <a:srgbClr val="333399"/>
              </a:solidFill>
              <a:latin typeface="Custom_Constantia" panose="02030602050306030303" pitchFamily="18" charset="0"/>
            </a:endParaRPr>
          </a:p>
        </p:txBody>
      </p:sp>
      <p:grpSp>
        <p:nvGrpSpPr>
          <p:cNvPr id="115720" name="Group 37"/>
          <p:cNvGrpSpPr>
            <a:grpSpLocks/>
          </p:cNvGrpSpPr>
          <p:nvPr/>
        </p:nvGrpSpPr>
        <p:grpSpPr bwMode="auto">
          <a:xfrm>
            <a:off x="6904038" y="3834153"/>
            <a:ext cx="357187" cy="820737"/>
            <a:chOff x="1989663" y="5503334"/>
            <a:chExt cx="357293" cy="934544"/>
          </a:xfrm>
        </p:grpSpPr>
        <p:grpSp>
          <p:nvGrpSpPr>
            <p:cNvPr id="115739" name="Group 15"/>
            <p:cNvGrpSpPr>
              <a:grpSpLocks/>
            </p:cNvGrpSpPr>
            <p:nvPr/>
          </p:nvGrpSpPr>
          <p:grpSpPr bwMode="auto">
            <a:xfrm>
              <a:off x="2132590" y="5503334"/>
              <a:ext cx="71438" cy="792163"/>
              <a:chOff x="2126192" y="5503334"/>
              <a:chExt cx="71438" cy="792163"/>
            </a:xfrm>
          </p:grpSpPr>
          <p:sp>
            <p:nvSpPr>
              <p:cNvPr id="115743" name="Line 3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126192" y="5503334"/>
                <a:ext cx="0" cy="792163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5744" name="Line 38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197630" y="5503334"/>
                <a:ext cx="0" cy="792163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40" name="Isosceles Triangle 39"/>
            <p:cNvSpPr/>
            <p:nvPr/>
          </p:nvSpPr>
          <p:spPr bwMode="auto">
            <a:xfrm flipV="1">
              <a:off x="1989663" y="6129867"/>
              <a:ext cx="357293" cy="308011"/>
            </a:xfrm>
            <a:prstGeom prst="triangle">
              <a:avLst/>
            </a:prstGeom>
            <a:solidFill>
              <a:srgbClr val="3333FF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 anchor="ctr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endParaRPr lang="en-US" sz="2400" dirty="0">
                <a:solidFill>
                  <a:srgbClr val="333399"/>
                </a:solidFill>
                <a:latin typeface="Custom_Constantia" panose="02030602050306030303" pitchFamily="18" charset="0"/>
              </a:endParaRPr>
            </a:p>
          </p:txBody>
        </p:sp>
      </p:grpSp>
      <p:sp>
        <p:nvSpPr>
          <p:cNvPr id="43" name="Rounded Rectangle 42"/>
          <p:cNvSpPr/>
          <p:nvPr/>
        </p:nvSpPr>
        <p:spPr bwMode="auto">
          <a:xfrm>
            <a:off x="5592234" y="3296653"/>
            <a:ext cx="2980267" cy="529389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333399"/>
                </a:solidFill>
                <a:latin typeface="Custom_Constantia" panose="02030602050306030303" pitchFamily="18" charset="0"/>
              </a:rPr>
              <a:t>Syntaktische</a:t>
            </a:r>
            <a:r>
              <a:rPr lang="en-US" sz="2400" dirty="0">
                <a:solidFill>
                  <a:srgbClr val="333399"/>
                </a:solidFill>
                <a:latin typeface="Custom_Constantia" panose="02030602050306030303" pitchFamily="18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Custom_Constantia" panose="02030602050306030303" pitchFamily="18" charset="0"/>
              </a:rPr>
              <a:t>Regeln</a:t>
            </a:r>
            <a:endParaRPr lang="en-US" sz="2400" dirty="0">
              <a:solidFill>
                <a:srgbClr val="333399"/>
              </a:solidFill>
              <a:latin typeface="Custom_Constantia" panose="02030602050306030303" pitchFamily="18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5592234" y="4714200"/>
            <a:ext cx="2980267" cy="626533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333399"/>
                </a:solidFill>
                <a:latin typeface="Custom_Constantia" panose="02030602050306030303" pitchFamily="18" charset="0"/>
              </a:rPr>
              <a:t>Lexikalische</a:t>
            </a:r>
            <a:r>
              <a:rPr lang="en-US" sz="2400" dirty="0">
                <a:solidFill>
                  <a:srgbClr val="333399"/>
                </a:solidFill>
                <a:latin typeface="Custom_Constantia" panose="02030602050306030303" pitchFamily="18" charset="0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Custom_Constantia" panose="02030602050306030303" pitchFamily="18" charset="0"/>
              </a:rPr>
              <a:t>Regeln</a:t>
            </a:r>
            <a:endParaRPr lang="en-US" sz="2400" dirty="0">
              <a:solidFill>
                <a:srgbClr val="333399"/>
              </a:solidFill>
              <a:latin typeface="Custom_Constantia" panose="02030602050306030303" pitchFamily="18" charset="0"/>
            </a:endParaRP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5598740" y="978567"/>
            <a:ext cx="2979737" cy="1592525"/>
            <a:chOff x="2490939" y="3623776"/>
            <a:chExt cx="2980267" cy="1640562"/>
          </a:xfrm>
        </p:grpSpPr>
        <p:sp>
          <p:nvSpPr>
            <p:cNvPr id="115728" name="Text Box 40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177768" y="3853433"/>
              <a:ext cx="184764" cy="475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endParaRPr lang="de-DE" sz="240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endParaRPr>
            </a:p>
          </p:txBody>
        </p:sp>
        <p:grpSp>
          <p:nvGrpSpPr>
            <p:cNvPr id="115729" name="Group 37"/>
            <p:cNvGrpSpPr>
              <a:grpSpLocks/>
            </p:cNvGrpSpPr>
            <p:nvPr/>
          </p:nvGrpSpPr>
          <p:grpSpPr bwMode="auto">
            <a:xfrm>
              <a:off x="3804919" y="3623776"/>
              <a:ext cx="357293" cy="821267"/>
              <a:chOff x="1989663" y="5503334"/>
              <a:chExt cx="357293" cy="934544"/>
            </a:xfrm>
          </p:grpSpPr>
          <p:grpSp>
            <p:nvGrpSpPr>
              <p:cNvPr id="115733" name="Group 15"/>
              <p:cNvGrpSpPr>
                <a:grpSpLocks/>
              </p:cNvGrpSpPr>
              <p:nvPr/>
            </p:nvGrpSpPr>
            <p:grpSpPr bwMode="auto">
              <a:xfrm>
                <a:off x="2132590" y="5503334"/>
                <a:ext cx="71438" cy="792163"/>
                <a:chOff x="2126192" y="5503334"/>
                <a:chExt cx="71438" cy="792163"/>
              </a:xfrm>
            </p:grpSpPr>
            <p:sp>
              <p:nvSpPr>
                <p:cNvPr id="115737" name="Line 37"/>
                <p:cNvSpPr>
                  <a:spLocks noChangeShapeType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2126192" y="5503334"/>
                  <a:ext cx="0" cy="792163"/>
                </a:xfrm>
                <a:prstGeom prst="line">
                  <a:avLst/>
                </a:prstGeom>
                <a:noFill/>
                <a:ln w="38100">
                  <a:solidFill>
                    <a:srgbClr val="3333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15738" name="Line 38"/>
                <p:cNvSpPr>
                  <a:spLocks noChangeShapeType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2197630" y="5503334"/>
                  <a:ext cx="0" cy="792163"/>
                </a:xfrm>
                <a:prstGeom prst="line">
                  <a:avLst/>
                </a:prstGeom>
                <a:noFill/>
                <a:ln w="38100">
                  <a:solidFill>
                    <a:srgbClr val="3333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</p:grpSp>
          <p:sp>
            <p:nvSpPr>
              <p:cNvPr id="24" name="Isosceles Triangle 23"/>
              <p:cNvSpPr/>
              <p:nvPr/>
            </p:nvSpPr>
            <p:spPr bwMode="auto">
              <a:xfrm flipV="1">
                <a:off x="1989663" y="6129867"/>
                <a:ext cx="357293" cy="308011"/>
              </a:xfrm>
              <a:prstGeom prst="triangle">
                <a:avLst/>
              </a:prstGeom>
              <a:solidFill>
                <a:srgbClr val="3333FF"/>
              </a:solidFill>
              <a:ln w="12700" algn="ctr">
                <a:solidFill>
                  <a:srgbClr val="990000"/>
                </a:solidFill>
                <a:miter lim="800000"/>
                <a:headEnd/>
                <a:tailEnd/>
              </a:ln>
              <a:effectLst>
                <a:outerShdw blurRad="50800" dist="50800" dir="5400000" sx="101000" sy="101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0"/>
                <a:bevelB w="381000"/>
              </a:sp3d>
            </p:spPr>
            <p:txBody>
              <a:bodyPr lIns="0" rIns="0" anchor="ctr"/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  <a:defRPr/>
                </a:pPr>
                <a:endParaRPr lang="en-US" sz="2400" dirty="0">
                  <a:solidFill>
                    <a:srgbClr val="333399"/>
                  </a:solidFill>
                  <a:latin typeface="Custom_Constantia" panose="02030602050306030303" pitchFamily="18" charset="0"/>
                </a:endParaRPr>
              </a:p>
            </p:txBody>
          </p:sp>
        </p:grpSp>
        <p:sp>
          <p:nvSpPr>
            <p:cNvPr id="28" name="Rounded Rectangle 27"/>
            <p:cNvSpPr/>
            <p:nvPr/>
          </p:nvSpPr>
          <p:spPr bwMode="auto">
            <a:xfrm>
              <a:off x="2490939" y="4544631"/>
              <a:ext cx="2980267" cy="719707"/>
            </a:xfrm>
            <a:prstGeom prst="roundRect">
              <a:avLst/>
            </a:prstGeom>
            <a:solidFill>
              <a:srgbClr val="99FF99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 anchor="ctr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sz="2400" dirty="0" err="1">
                  <a:solidFill>
                    <a:srgbClr val="C00000"/>
                  </a:solidFill>
                  <a:latin typeface="Custom_Constantia" panose="02030602050306030303" pitchFamily="18" charset="0"/>
                </a:rPr>
                <a:t>Statische</a:t>
              </a:r>
              <a:r>
                <a:rPr lang="en-US" sz="2400" dirty="0">
                  <a:solidFill>
                    <a:srgbClr val="C00000"/>
                  </a:solidFill>
                  <a:latin typeface="Custom_Constantia" panose="02030602050306030303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Custom_Constantia" panose="02030602050306030303" pitchFamily="18" charset="0"/>
                </a:rPr>
                <a:t>Semantik</a:t>
              </a:r>
              <a:r>
                <a:rPr lang="en-US" sz="2400" dirty="0">
                  <a:solidFill>
                    <a:srgbClr val="C00000"/>
                  </a:solidFill>
                  <a:latin typeface="Custom_Constantia" panose="02030602050306030303" pitchFamily="18" charset="0"/>
                </a:rPr>
                <a:t/>
              </a:r>
              <a:br>
                <a:rPr lang="en-US" sz="2400" dirty="0">
                  <a:solidFill>
                    <a:srgbClr val="C00000"/>
                  </a:solidFill>
                  <a:latin typeface="Custom_Constantia" panose="02030602050306030303" pitchFamily="18" charset="0"/>
                </a:rPr>
              </a:br>
              <a:r>
                <a:rPr lang="en-US" sz="2400" dirty="0">
                  <a:solidFill>
                    <a:srgbClr val="C00000"/>
                  </a:solidFill>
                  <a:latin typeface="Custom_Constantia" panose="02030602050306030303" pitchFamily="18" charset="0"/>
                </a:rPr>
                <a:t>(</a:t>
              </a:r>
              <a:r>
                <a:rPr lang="en-US" sz="2400" dirty="0" err="1">
                  <a:solidFill>
                    <a:srgbClr val="C00000"/>
                  </a:solidFill>
                  <a:latin typeface="Custom_Constantia" panose="02030602050306030303" pitchFamily="18" charset="0"/>
                </a:rPr>
                <a:t>Gültigkeitsregel</a:t>
              </a:r>
              <a:r>
                <a:rPr lang="en-US" sz="2400" dirty="0">
                  <a:solidFill>
                    <a:srgbClr val="C00000"/>
                  </a:solidFill>
                  <a:latin typeface="Custom_Constantia" panose="02030602050306030303" pitchFamily="18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9092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8.33333E-7 -0.251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z="2800" noProof="0" smtClean="0"/>
              <a:t>Formale Beschreibung der Syntax</a:t>
            </a:r>
            <a:endParaRPr lang="de-CH" sz="2800" noProof="0" dirty="0" smtClean="0"/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CH" noProof="0" dirty="0" smtClean="0">
                <a:solidFill>
                  <a:srgbClr val="000000"/>
                </a:solidFill>
              </a:rPr>
              <a:t>Eine Sprache ist eine Menge von Phrasen</a:t>
            </a:r>
          </a:p>
          <a:p>
            <a:pPr eaLnBrk="1" hangingPunct="1">
              <a:buFont typeface="Wingdings" pitchFamily="2" charset="2"/>
              <a:buNone/>
            </a:pPr>
            <a:endParaRPr lang="de-CH" noProof="0" dirty="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noProof="0" dirty="0" smtClean="0">
                <a:solidFill>
                  <a:srgbClr val="000000"/>
                </a:solidFill>
              </a:rPr>
              <a:t>Eine Phrase ist eine endliche Sequenz von Zeichen (Tokens) eines gewissen „Vokabulars“</a:t>
            </a:r>
          </a:p>
          <a:p>
            <a:pPr eaLnBrk="1" hangingPunct="1">
              <a:buFont typeface="Wingdings" pitchFamily="2" charset="2"/>
              <a:buNone/>
            </a:pPr>
            <a:endParaRPr lang="de-CH" noProof="0" dirty="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noProof="0" dirty="0" smtClean="0">
                <a:solidFill>
                  <a:srgbClr val="000000"/>
                </a:solidFill>
              </a:rPr>
              <a:t>Nicht jede mögliche Sequenz</a:t>
            </a:r>
            <a:r>
              <a:rPr lang="de-CH" dirty="0" smtClean="0">
                <a:solidFill>
                  <a:srgbClr val="000000"/>
                </a:solidFill>
              </a:rPr>
              <a:t> ist eine Phrase der Sprache</a:t>
            </a:r>
            <a:endParaRPr lang="de-CH" noProof="0" dirty="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de-CH" noProof="0" dirty="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noProof="0" dirty="0" smtClean="0">
                <a:solidFill>
                  <a:srgbClr val="000000"/>
                </a:solidFill>
              </a:rPr>
              <a:t>Eine Grammatik spezifiziert, welche Sequenzen Teil der Sprache sind und welche nicht.</a:t>
            </a:r>
          </a:p>
          <a:p>
            <a:pPr eaLnBrk="1" hangingPunct="1">
              <a:buFont typeface="Wingdings" pitchFamily="2" charset="2"/>
              <a:buNone/>
            </a:pPr>
            <a:endParaRPr lang="de-CH" noProof="0" dirty="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noProof="0" dirty="0" smtClean="0">
                <a:solidFill>
                  <a:srgbClr val="000000"/>
                </a:solidFill>
              </a:rPr>
              <a:t>BNF wird benutzt, um eine </a:t>
            </a:r>
            <a:r>
              <a:rPr lang="de-CH" dirty="0" smtClean="0">
                <a:solidFill>
                  <a:srgbClr val="006699"/>
                </a:solidFill>
              </a:rPr>
              <a:t>Grammatik</a:t>
            </a:r>
            <a:r>
              <a:rPr lang="de-CH" noProof="0" dirty="0" smtClean="0">
                <a:solidFill>
                  <a:srgbClr val="000000"/>
                </a:solidFill>
              </a:rPr>
              <a:t> für eine Programmiersprache zu definieren.</a:t>
            </a:r>
          </a:p>
        </p:txBody>
      </p:sp>
    </p:spTree>
    <p:extLst>
      <p:ext uri="{BB962C8B-B14F-4D97-AF65-F5344CB8AC3E}">
        <p14:creationId xmlns:p14="http://schemas.microsoft.com/office/powerpoint/2010/main" val="294943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smtClean="0"/>
              <a:t>Beispiele von Phrasen</a:t>
            </a:r>
            <a:endParaRPr lang="de-CH" noProof="0" dirty="0" smtClean="0"/>
          </a:p>
        </p:txBody>
      </p:sp>
      <p:sp>
        <p:nvSpPr>
          <p:cNvPr id="38916" name="Rectangle 38"/>
          <p:cNvSpPr>
            <a:spLocks noChangeArrowheads="1"/>
          </p:cNvSpPr>
          <p:nvPr/>
        </p:nvSpPr>
        <p:spPr bwMode="auto">
          <a:xfrm>
            <a:off x="468313" y="911212"/>
            <a:ext cx="3521075" cy="193899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99"/>
                </a:solidFill>
                <a:latin typeface="Custom_Constantia" panose="02030602050306030303" pitchFamily="18" charset="0"/>
              </a:rPr>
              <a:t>class</a:t>
            </a:r>
            <a:r>
              <a:rPr lang="en-US" sz="2400" b="1" dirty="0">
                <a:solidFill>
                  <a:srgbClr val="0033CC"/>
                </a:solidFill>
                <a:latin typeface="Custom_Constantia" panose="02030602050306030303" pitchFamily="18" charset="0"/>
              </a:rPr>
              <a:t> 	PERSON</a:t>
            </a:r>
          </a:p>
          <a:p>
            <a:r>
              <a:rPr lang="en-US" sz="2400" b="1" dirty="0">
                <a:solidFill>
                  <a:srgbClr val="003399"/>
                </a:solidFill>
                <a:latin typeface="Custom_Constantia" panose="02030602050306030303" pitchFamily="18" charset="0"/>
              </a:rPr>
              <a:t>feature</a:t>
            </a:r>
          </a:p>
          <a:p>
            <a:r>
              <a:rPr lang="en-US" sz="2400" i="1" dirty="0">
                <a:solidFill>
                  <a:srgbClr val="009900"/>
                </a:solidFill>
                <a:latin typeface="Custom_Constantia" panose="02030602050306030303" pitchFamily="18" charset="0"/>
              </a:rPr>
              <a:t>	age</a:t>
            </a:r>
            <a:r>
              <a:rPr lang="en-US" sz="2400" i="1" dirty="0">
                <a:latin typeface="Custom_Constantia" panose="02030602050306030303" pitchFamily="18" charset="0"/>
              </a:rPr>
              <a:t>: INTEGER</a:t>
            </a:r>
          </a:p>
          <a:p>
            <a:r>
              <a:rPr lang="en-US" sz="2400" dirty="0">
                <a:solidFill>
                  <a:srgbClr val="CC0000"/>
                </a:solidFill>
                <a:latin typeface="Custom_Constantia" panose="02030602050306030303" pitchFamily="18" charset="0"/>
              </a:rPr>
              <a:t>		-- </a:t>
            </a:r>
            <a:r>
              <a:rPr lang="en-US" sz="2400" dirty="0" smtClean="0">
                <a:solidFill>
                  <a:srgbClr val="CC0000"/>
                </a:solidFill>
                <a:latin typeface="Custom_Constantia" panose="02030602050306030303" pitchFamily="18" charset="0"/>
              </a:rPr>
              <a:t>Alter</a:t>
            </a:r>
            <a:endParaRPr lang="en-US" sz="2400" dirty="0">
              <a:solidFill>
                <a:srgbClr val="CC0000"/>
              </a:solidFill>
              <a:latin typeface="Custom_Constantia" panose="02030602050306030303" pitchFamily="18" charset="0"/>
            </a:endParaRPr>
          </a:p>
          <a:p>
            <a:r>
              <a:rPr lang="en-US" sz="2400" b="1" dirty="0">
                <a:solidFill>
                  <a:srgbClr val="003399"/>
                </a:solidFill>
                <a:latin typeface="Custom_Constantia" panose="02030602050306030303" pitchFamily="18" charset="0"/>
              </a:rPr>
              <a:t>end</a:t>
            </a:r>
          </a:p>
        </p:txBody>
      </p:sp>
      <p:sp>
        <p:nvSpPr>
          <p:cNvPr id="38917" name="Rectangle 39"/>
          <p:cNvSpPr>
            <a:spLocks noChangeArrowheads="1"/>
          </p:cNvSpPr>
          <p:nvPr/>
        </p:nvSpPr>
        <p:spPr bwMode="auto">
          <a:xfrm>
            <a:off x="4568825" y="906463"/>
            <a:ext cx="3482975" cy="193899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99"/>
                </a:solidFill>
                <a:latin typeface="Custom_Constantia" panose="02030602050306030303" pitchFamily="18" charset="0"/>
              </a:rPr>
              <a:t>class</a:t>
            </a:r>
            <a:r>
              <a:rPr lang="en-US" sz="2400" b="1" dirty="0">
                <a:solidFill>
                  <a:srgbClr val="0033CC"/>
                </a:solidFill>
                <a:latin typeface="Custom_Constantia" panose="02030602050306030303" pitchFamily="18" charset="0"/>
              </a:rPr>
              <a:t> 	</a:t>
            </a:r>
          </a:p>
          <a:p>
            <a:r>
              <a:rPr lang="en-US" sz="2400" i="1" dirty="0">
                <a:solidFill>
                  <a:srgbClr val="009900"/>
                </a:solidFill>
                <a:latin typeface="Custom_Constantia" panose="02030602050306030303" pitchFamily="18" charset="0"/>
              </a:rPr>
              <a:t>	age</a:t>
            </a:r>
            <a:r>
              <a:rPr lang="en-US" sz="2400" i="1" dirty="0">
                <a:latin typeface="Custom_Constantia" panose="02030602050306030303" pitchFamily="18" charset="0"/>
              </a:rPr>
              <a:t>: INTEGER</a:t>
            </a:r>
          </a:p>
          <a:p>
            <a:r>
              <a:rPr lang="en-US" sz="2400" dirty="0">
                <a:solidFill>
                  <a:srgbClr val="CC0000"/>
                </a:solidFill>
                <a:latin typeface="Custom_Constantia" panose="02030602050306030303" pitchFamily="18" charset="0"/>
              </a:rPr>
              <a:t>		-- </a:t>
            </a:r>
            <a:r>
              <a:rPr lang="en-US" sz="2400" dirty="0" smtClean="0">
                <a:solidFill>
                  <a:srgbClr val="CC0000"/>
                </a:solidFill>
                <a:latin typeface="Custom_Constantia" panose="02030602050306030303" pitchFamily="18" charset="0"/>
              </a:rPr>
              <a:t>Alter</a:t>
            </a:r>
            <a:endParaRPr lang="en-US" sz="2400" dirty="0">
              <a:solidFill>
                <a:srgbClr val="CC0000"/>
              </a:solidFill>
              <a:latin typeface="Custom_Constantia" panose="02030602050306030303" pitchFamily="18" charset="0"/>
            </a:endParaRPr>
          </a:p>
          <a:p>
            <a:r>
              <a:rPr lang="en-US" sz="2400" b="1" dirty="0">
                <a:solidFill>
                  <a:srgbClr val="003399"/>
                </a:solidFill>
                <a:latin typeface="Custom_Constantia" panose="02030602050306030303" pitchFamily="18" charset="0"/>
              </a:rPr>
              <a:t>end </a:t>
            </a:r>
            <a:r>
              <a:rPr lang="en-US" sz="2400" b="1" dirty="0">
                <a:solidFill>
                  <a:srgbClr val="0033CC"/>
                </a:solidFill>
                <a:latin typeface="Custom_Constantia" panose="02030602050306030303" pitchFamily="18" charset="0"/>
              </a:rPr>
              <a:t>PERSON</a:t>
            </a:r>
          </a:p>
          <a:p>
            <a:r>
              <a:rPr lang="en-US" sz="2400" b="1" dirty="0">
                <a:solidFill>
                  <a:srgbClr val="003399"/>
                </a:solidFill>
                <a:latin typeface="Custom_Constantia" panose="02030602050306030303" pitchFamily="18" charset="0"/>
              </a:rPr>
              <a:t>feature</a:t>
            </a:r>
          </a:p>
        </p:txBody>
      </p:sp>
      <p:sp>
        <p:nvSpPr>
          <p:cNvPr id="38918" name="Line 41"/>
          <p:cNvSpPr>
            <a:spLocks noChangeShapeType="1"/>
          </p:cNvSpPr>
          <p:nvPr/>
        </p:nvSpPr>
        <p:spPr bwMode="auto">
          <a:xfrm>
            <a:off x="4772025" y="1047750"/>
            <a:ext cx="2676525" cy="2428875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Line 42"/>
          <p:cNvSpPr>
            <a:spLocks noChangeShapeType="1"/>
          </p:cNvSpPr>
          <p:nvPr/>
        </p:nvSpPr>
        <p:spPr bwMode="auto">
          <a:xfrm rot="5400000">
            <a:off x="4967287" y="938213"/>
            <a:ext cx="2352675" cy="26670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1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nimBg="1"/>
      <p:bldP spid="389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smtClean="0"/>
              <a:t>Grammatik</a:t>
            </a:r>
            <a:endParaRPr lang="de-CH" noProof="0" dirty="0" smtClean="0"/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0049" y="1171575"/>
            <a:ext cx="8272463" cy="5129213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marL="381000" lvl="0" indent="-381000" algn="ctr">
              <a:spcBef>
                <a:spcPct val="20000"/>
              </a:spcBef>
            </a:pPr>
            <a:r>
              <a:rPr lang="de-CH" sz="2400" dirty="0" smtClean="0">
                <a:solidFill>
                  <a:srgbClr val="006699"/>
                </a:solidFill>
              </a:rPr>
              <a:t>Definition</a:t>
            </a:r>
          </a:p>
          <a:p>
            <a:pPr lvl="0">
              <a:spcBef>
                <a:spcPct val="20000"/>
              </a:spcBef>
            </a:pPr>
            <a:r>
              <a:rPr lang="de-CH" sz="2400" dirty="0" smtClean="0"/>
              <a:t>Eine</a:t>
            </a:r>
            <a:r>
              <a:rPr lang="de-CH" sz="2400" dirty="0" smtClean="0">
                <a:solidFill>
                  <a:srgbClr val="006699"/>
                </a:solidFill>
              </a:rPr>
              <a:t> Grammatik</a:t>
            </a:r>
            <a:r>
              <a:rPr lang="de-CH" sz="2400" dirty="0" smtClean="0"/>
              <a:t> für eine Sprache ist eine endliche Menge von Regeln zum Erstellen von (Token) Sequenzen, so dass gilt:</a:t>
            </a:r>
          </a:p>
          <a:p>
            <a:pPr marL="381000" lvl="0" indent="-381000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de-CH" sz="2400" dirty="0" smtClean="0"/>
              <a:t>Jede Sequenz, die man durch endlich häufiges Anwenden von Regeln der Grammatik erhält, ist eine Phrase der Sprache</a:t>
            </a:r>
          </a:p>
          <a:p>
            <a:pPr marL="381000" lvl="0" indent="-381000">
              <a:spcBef>
                <a:spcPct val="20000"/>
              </a:spcBef>
              <a:buFontTx/>
              <a:buAutoNum type="arabicPeriod"/>
            </a:pPr>
            <a:r>
              <a:rPr lang="de-CH" sz="2400" dirty="0" smtClean="0"/>
              <a:t>Jede Phrase der Sprache kann durch eine endliche Anzahl von Anwendungen der Grammatik-Regeln erzeugt werden</a:t>
            </a:r>
          </a:p>
        </p:txBody>
      </p:sp>
    </p:spTree>
    <p:extLst>
      <p:ext uri="{BB962C8B-B14F-4D97-AF65-F5344CB8AC3E}">
        <p14:creationId xmlns:p14="http://schemas.microsoft.com/office/powerpoint/2010/main" val="366292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z="2800" noProof="0" smtClean="0"/>
              <a:t>Elemente von Grammatiken: Terminale</a:t>
            </a:r>
            <a:endParaRPr lang="de-CH" sz="2800" noProof="0" dirty="0" smtClean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de-CH" dirty="0" smtClean="0">
              <a:solidFill>
                <a:srgbClr val="CC33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de-CH" noProof="0" dirty="0" smtClean="0">
              <a:solidFill>
                <a:srgbClr val="CC33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noProof="0" dirty="0" smtClean="0">
                <a:solidFill>
                  <a:srgbClr val="006699"/>
                </a:solidFill>
              </a:rPr>
              <a:t>Terminale</a:t>
            </a:r>
          </a:p>
          <a:p>
            <a:r>
              <a:rPr lang="de-CH" noProof="0" dirty="0" smtClean="0"/>
              <a:t/>
            </a:r>
            <a:br>
              <a:rPr lang="de-CH" noProof="0" dirty="0" smtClean="0"/>
            </a:br>
            <a:r>
              <a:rPr lang="de-CH" noProof="0" dirty="0" smtClean="0"/>
              <a:t>	</a:t>
            </a:r>
            <a:r>
              <a:rPr lang="de-CH" dirty="0" smtClean="0">
                <a:solidFill>
                  <a:srgbClr val="000000"/>
                </a:solidFill>
              </a:rPr>
              <a:t>Zeichen der Sprache, die nicht durch eine 	Produktion der Grammatik definiert sind.</a:t>
            </a:r>
            <a:r>
              <a:rPr lang="de-CH" noProof="0" dirty="0" smtClean="0">
                <a:solidFill>
                  <a:srgbClr val="000000"/>
                </a:solidFill>
              </a:rPr>
              <a:t/>
            </a:r>
            <a:br>
              <a:rPr lang="de-CH" noProof="0" dirty="0" smtClean="0">
                <a:solidFill>
                  <a:srgbClr val="000000"/>
                </a:solidFill>
              </a:rPr>
            </a:br>
            <a:r>
              <a:rPr lang="de-CH" noProof="0" dirty="0" smtClean="0">
                <a:solidFill>
                  <a:srgbClr val="000000"/>
                </a:solidFill>
              </a:rPr>
              <a:t>	Z.B. Schlüsselworte von Eiffel wie </a:t>
            </a:r>
            <a:r>
              <a:rPr lang="de-CH" b="1" noProof="0" dirty="0" err="1" smtClean="0">
                <a:solidFill>
                  <a:schemeClr val="accent2"/>
                </a:solidFill>
              </a:rPr>
              <a:t>if</a:t>
            </a:r>
            <a:r>
              <a:rPr lang="de-CH" noProof="0" dirty="0" smtClean="0">
                <a:solidFill>
                  <a:srgbClr val="000000"/>
                </a:solidFill>
              </a:rPr>
              <a:t>,</a:t>
            </a:r>
            <a:r>
              <a:rPr lang="de-CH" noProof="0" dirty="0" smtClean="0"/>
              <a:t> </a:t>
            </a:r>
            <a:r>
              <a:rPr lang="de-CH" b="1" noProof="0" dirty="0" err="1" smtClean="0">
                <a:solidFill>
                  <a:schemeClr val="accent2"/>
                </a:solidFill>
              </a:rPr>
              <a:t>then</a:t>
            </a:r>
            <a:r>
              <a:rPr lang="de-CH" noProof="0" dirty="0" smtClean="0">
                <a:solidFill>
                  <a:srgbClr val="000000"/>
                </a:solidFill>
              </a:rPr>
              <a:t>,</a:t>
            </a:r>
            <a:r>
              <a:rPr lang="de-CH" noProof="0" dirty="0" smtClean="0"/>
              <a:t> </a:t>
            </a:r>
            <a:r>
              <a:rPr lang="de-CH" b="1" noProof="0" dirty="0" smtClean="0">
                <a:solidFill>
                  <a:schemeClr val="accent2"/>
                </a:solidFill>
              </a:rPr>
              <a:t>end</a:t>
            </a:r>
            <a:br>
              <a:rPr lang="de-CH" b="1" noProof="0" dirty="0" smtClean="0">
                <a:solidFill>
                  <a:schemeClr val="accent2"/>
                </a:solidFill>
              </a:rPr>
            </a:br>
            <a:r>
              <a:rPr lang="de-CH" b="1" noProof="0" dirty="0" smtClean="0">
                <a:solidFill>
                  <a:schemeClr val="accent2"/>
                </a:solidFill>
              </a:rPr>
              <a:t>	</a:t>
            </a:r>
            <a:r>
              <a:rPr lang="de-CH" dirty="0" smtClean="0">
                <a:solidFill>
                  <a:srgbClr val="000000"/>
                </a:solidFill>
              </a:rPr>
              <a:t>oder Symbole wie das Semikolon “</a:t>
            </a:r>
            <a:r>
              <a:rPr lang="de-CH" b="1" dirty="0" smtClean="0">
                <a:solidFill>
                  <a:schemeClr val="accent2"/>
                </a:solidFill>
              </a:rPr>
              <a:t>;</a:t>
            </a:r>
            <a:r>
              <a:rPr lang="de-CH" dirty="0" smtClean="0">
                <a:solidFill>
                  <a:srgbClr val="000000"/>
                </a:solidFill>
              </a:rPr>
              <a:t>” oder die 	Zuweisung “</a:t>
            </a:r>
            <a:r>
              <a:rPr lang="de-CH" b="1" dirty="0" smtClean="0">
                <a:solidFill>
                  <a:schemeClr val="accent2"/>
                </a:solidFill>
                <a:sym typeface="Wingdings" pitchFamily="2" charset="2"/>
              </a:rPr>
              <a:t>:=</a:t>
            </a:r>
            <a:r>
              <a:rPr lang="de-CH" dirty="0" smtClean="0">
                <a:solidFill>
                  <a:srgbClr val="000000"/>
                </a:solidFill>
              </a:rPr>
              <a:t>”</a:t>
            </a:r>
            <a:endParaRPr lang="de-CH" noProof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3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z="2800" noProof="0" smtClean="0"/>
              <a:t>Elemente einer Grammatik: Nonterminale</a:t>
            </a:r>
            <a:endParaRPr lang="de-CH" sz="2800" noProof="0" dirty="0" smtClean="0"/>
          </a:p>
        </p:txBody>
      </p:sp>
      <p:sp>
        <p:nvSpPr>
          <p:cNvPr id="4198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de-CH" dirty="0" smtClean="0">
              <a:solidFill>
                <a:srgbClr val="CC33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de-CH" noProof="0" dirty="0" smtClean="0">
              <a:solidFill>
                <a:srgbClr val="CC33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noProof="0" dirty="0" err="1" smtClean="0">
                <a:solidFill>
                  <a:srgbClr val="006699"/>
                </a:solidFill>
              </a:rPr>
              <a:t>Nonterminale</a:t>
            </a:r>
            <a:endParaRPr lang="de-CH" noProof="0" dirty="0" smtClean="0">
              <a:solidFill>
                <a:srgbClr val="006699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noProof="0" dirty="0" smtClean="0"/>
              <a:t/>
            </a:r>
            <a:br>
              <a:rPr lang="de-CH" noProof="0" dirty="0" smtClean="0"/>
            </a:br>
            <a:r>
              <a:rPr lang="de-CH" noProof="0" dirty="0" smtClean="0"/>
              <a:t>	</a:t>
            </a:r>
            <a:r>
              <a:rPr lang="de-CH" dirty="0" smtClean="0">
                <a:solidFill>
                  <a:srgbClr val="000000"/>
                </a:solidFill>
              </a:rPr>
              <a:t>Namen von syntaktischen Strukturen oder 	Unterstrukturen, die benutzt werden, um Phrasen zu 	erstellen</a:t>
            </a:r>
            <a:endParaRPr lang="de-CH" noProof="0" dirty="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de-CH" noProof="0" dirty="0" smtClean="0"/>
          </a:p>
        </p:txBody>
      </p:sp>
    </p:spTree>
    <p:extLst>
      <p:ext uri="{BB962C8B-B14F-4D97-AF65-F5344CB8AC3E}">
        <p14:creationId xmlns:p14="http://schemas.microsoft.com/office/powerpoint/2010/main" val="6870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smtClean="0"/>
              <a:t>Elemente einer Grammatik: Produktionen</a:t>
            </a:r>
            <a:endParaRPr lang="de-CH" noProof="0" dirty="0" smtClean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de-CH" noProof="0" dirty="0" smtClean="0">
              <a:solidFill>
                <a:srgbClr val="CC33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de-CH" noProof="0" dirty="0" smtClean="0">
              <a:solidFill>
                <a:srgbClr val="CC33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noProof="0" dirty="0" smtClean="0">
                <a:solidFill>
                  <a:srgbClr val="006699"/>
                </a:solidFill>
              </a:rPr>
              <a:t>Produktionen</a:t>
            </a:r>
            <a:r>
              <a:rPr lang="de-CH" noProof="0" dirty="0" smtClean="0"/>
              <a:t/>
            </a:r>
            <a:br>
              <a:rPr lang="de-CH" noProof="0" dirty="0" smtClean="0"/>
            </a:br>
            <a:r>
              <a:rPr lang="de-CH" noProof="0" dirty="0" smtClean="0"/>
              <a:t/>
            </a:r>
            <a:br>
              <a:rPr lang="de-CH" noProof="0" dirty="0" smtClean="0"/>
            </a:br>
            <a:r>
              <a:rPr lang="de-CH" noProof="0" dirty="0" smtClean="0"/>
              <a:t>	</a:t>
            </a:r>
            <a:r>
              <a:rPr lang="de-CH" dirty="0" smtClean="0">
                <a:solidFill>
                  <a:srgbClr val="000000"/>
                </a:solidFill>
              </a:rPr>
              <a:t>Regeln, die durch eine Kombination von Terminalen 	und (anderen) </a:t>
            </a:r>
            <a:r>
              <a:rPr lang="de-CH" dirty="0" err="1" smtClean="0">
                <a:solidFill>
                  <a:srgbClr val="000000"/>
                </a:solidFill>
              </a:rPr>
              <a:t>Nonterminalen</a:t>
            </a:r>
            <a:r>
              <a:rPr lang="de-CH" dirty="0" smtClean="0">
                <a:solidFill>
                  <a:srgbClr val="000000"/>
                </a:solidFill>
              </a:rPr>
              <a:t> die </a:t>
            </a:r>
            <a:r>
              <a:rPr lang="de-CH" dirty="0" err="1" smtClean="0">
                <a:solidFill>
                  <a:srgbClr val="000000"/>
                </a:solidFill>
              </a:rPr>
              <a:t>Nonterminale</a:t>
            </a:r>
            <a:r>
              <a:rPr lang="de-CH" dirty="0" smtClean="0">
                <a:solidFill>
                  <a:srgbClr val="000000"/>
                </a:solidFill>
              </a:rPr>
              <a:t> 	einer Grammatik definieren</a:t>
            </a:r>
            <a:endParaRPr lang="de-CH" noProof="0" dirty="0" smtClean="0"/>
          </a:p>
          <a:p>
            <a:pPr eaLnBrk="1" hangingPunct="1">
              <a:buFont typeface="Wingdings" pitchFamily="2" charset="2"/>
              <a:buNone/>
            </a:pPr>
            <a:endParaRPr lang="de-CH" noProof="0" dirty="0" smtClean="0"/>
          </a:p>
        </p:txBody>
      </p:sp>
    </p:spTree>
    <p:extLst>
      <p:ext uri="{BB962C8B-B14F-4D97-AF65-F5344CB8AC3E}">
        <p14:creationId xmlns:p14="http://schemas.microsoft.com/office/powerpoint/2010/main" val="6061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smtClean="0">
                <a:latin typeface="Custom_Constantia" panose="02030602050306030303" pitchFamily="18" charset="0"/>
              </a:rPr>
              <a:t>Eine Beispielsproduktion</a:t>
            </a:r>
            <a:endParaRPr lang="de-CH" noProof="0" dirty="0" smtClean="0">
              <a:latin typeface="Custom_Constantia" panose="02030602050306030303" pitchFamily="18" charset="0"/>
            </a:endParaRPr>
          </a:p>
        </p:txBody>
      </p:sp>
      <p:sp>
        <p:nvSpPr>
          <p:cNvPr id="75" name="AutoShape 11"/>
          <p:cNvSpPr>
            <a:spLocks noChangeArrowheads="1"/>
          </p:cNvSpPr>
          <p:nvPr/>
        </p:nvSpPr>
        <p:spPr bwMode="auto">
          <a:xfrm>
            <a:off x="276225" y="3821113"/>
            <a:ext cx="609600" cy="381000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76" name="Text Box 12"/>
          <p:cNvSpPr txBox="1">
            <a:spLocks noChangeArrowheads="1"/>
          </p:cNvSpPr>
          <p:nvPr/>
        </p:nvSpPr>
        <p:spPr bwMode="auto">
          <a:xfrm>
            <a:off x="1181100" y="3829050"/>
            <a:ext cx="220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Terminal</a:t>
            </a:r>
          </a:p>
        </p:txBody>
      </p:sp>
      <p:sp>
        <p:nvSpPr>
          <p:cNvPr id="77" name="Rectangle 18"/>
          <p:cNvSpPr>
            <a:spLocks noChangeArrowheads="1"/>
          </p:cNvSpPr>
          <p:nvPr/>
        </p:nvSpPr>
        <p:spPr bwMode="auto">
          <a:xfrm>
            <a:off x="323850" y="4535488"/>
            <a:ext cx="561975" cy="333375"/>
          </a:xfrm>
          <a:prstGeom prst="rect">
            <a:avLst/>
          </a:prstGeom>
          <a:solidFill>
            <a:srgbClr val="CC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78" name="Text Box 19"/>
          <p:cNvSpPr txBox="1">
            <a:spLocks noChangeArrowheads="1"/>
          </p:cNvSpPr>
          <p:nvPr/>
        </p:nvSpPr>
        <p:spPr bwMode="auto">
          <a:xfrm>
            <a:off x="1181100" y="4519613"/>
            <a:ext cx="220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Nonterminal</a:t>
            </a:r>
          </a:p>
        </p:txBody>
      </p:sp>
      <p:sp>
        <p:nvSpPr>
          <p:cNvPr id="79" name="Rectangle 20"/>
          <p:cNvSpPr>
            <a:spLocks noChangeArrowheads="1"/>
          </p:cNvSpPr>
          <p:nvPr/>
        </p:nvSpPr>
        <p:spPr bwMode="auto">
          <a:xfrm>
            <a:off x="114300" y="1085850"/>
            <a:ext cx="8915400" cy="2514600"/>
          </a:xfrm>
          <a:prstGeom prst="rect">
            <a:avLst/>
          </a:prstGeom>
          <a:noFill/>
          <a:ln w="28575">
            <a:solidFill>
              <a:srgbClr val="99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80" name="Rectangle 21"/>
          <p:cNvSpPr>
            <a:spLocks noChangeArrowheads="1"/>
          </p:cNvSpPr>
          <p:nvPr/>
        </p:nvSpPr>
        <p:spPr bwMode="auto">
          <a:xfrm>
            <a:off x="323850" y="5146675"/>
            <a:ext cx="571500" cy="361950"/>
          </a:xfrm>
          <a:prstGeom prst="rect">
            <a:avLst/>
          </a:prstGeom>
          <a:noFill/>
          <a:ln w="28575">
            <a:solidFill>
              <a:srgbClr val="99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81" name="Text Box 22"/>
          <p:cNvSpPr txBox="1">
            <a:spLocks noChangeArrowheads="1"/>
          </p:cNvSpPr>
          <p:nvPr/>
        </p:nvSpPr>
        <p:spPr bwMode="auto">
          <a:xfrm>
            <a:off x="1181100" y="5143500"/>
            <a:ext cx="18744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Produktion</a:t>
            </a:r>
            <a:endParaRPr lang="en-US" sz="2400" dirty="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grpSp>
        <p:nvGrpSpPr>
          <p:cNvPr id="82" name="Group 88"/>
          <p:cNvGrpSpPr>
            <a:grpSpLocks/>
          </p:cNvGrpSpPr>
          <p:nvPr/>
        </p:nvGrpSpPr>
        <p:grpSpPr bwMode="auto">
          <a:xfrm>
            <a:off x="163513" y="1217613"/>
            <a:ext cx="2060575" cy="387350"/>
            <a:chOff x="103" y="767"/>
            <a:chExt cx="1298" cy="244"/>
          </a:xfrm>
        </p:grpSpPr>
        <p:sp>
          <p:nvSpPr>
            <p:cNvPr id="83" name="Rectangle 23"/>
            <p:cNvSpPr>
              <a:spLocks noChangeArrowheads="1"/>
            </p:cNvSpPr>
            <p:nvPr/>
          </p:nvSpPr>
          <p:spPr bwMode="auto">
            <a:xfrm>
              <a:off x="103" y="767"/>
              <a:ext cx="1298" cy="244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84" name="Rectangle 24"/>
            <p:cNvSpPr>
              <a:spLocks noChangeArrowheads="1"/>
            </p:cNvSpPr>
            <p:nvPr/>
          </p:nvSpPr>
          <p:spPr bwMode="auto">
            <a:xfrm>
              <a:off x="159" y="779"/>
              <a:ext cx="1182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Konditional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: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</p:grpSp>
      <p:sp>
        <p:nvSpPr>
          <p:cNvPr id="85" name="AutoShape 26"/>
          <p:cNvSpPr>
            <a:spLocks noChangeArrowheads="1"/>
          </p:cNvSpPr>
          <p:nvPr/>
        </p:nvSpPr>
        <p:spPr bwMode="auto">
          <a:xfrm>
            <a:off x="231775" y="2921000"/>
            <a:ext cx="328613" cy="428625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86" name="Rectangle 28"/>
          <p:cNvSpPr>
            <a:spLocks noChangeArrowheads="1"/>
          </p:cNvSpPr>
          <p:nvPr/>
        </p:nvSpPr>
        <p:spPr bwMode="auto">
          <a:xfrm>
            <a:off x="271463" y="2960688"/>
            <a:ext cx="1666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400" b="1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if</a:t>
            </a:r>
          </a:p>
        </p:txBody>
      </p:sp>
      <p:cxnSp>
        <p:nvCxnSpPr>
          <p:cNvPr id="87" name="AutoShape 51"/>
          <p:cNvCxnSpPr>
            <a:cxnSpLocks noChangeShapeType="1"/>
            <a:endCxn id="85" idx="1"/>
          </p:cNvCxnSpPr>
          <p:nvPr/>
        </p:nvCxnSpPr>
        <p:spPr bwMode="auto">
          <a:xfrm flipV="1">
            <a:off x="0" y="3135313"/>
            <a:ext cx="231775" cy="1587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88" name="AutoShape 52"/>
          <p:cNvCxnSpPr>
            <a:cxnSpLocks noChangeShapeType="1"/>
            <a:stCxn id="85" idx="3"/>
            <a:endCxn id="103" idx="1"/>
          </p:cNvCxnSpPr>
          <p:nvPr/>
        </p:nvCxnSpPr>
        <p:spPr bwMode="auto">
          <a:xfrm flipV="1">
            <a:off x="560388" y="3133725"/>
            <a:ext cx="1651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89" name="AutoShape 53"/>
          <p:cNvCxnSpPr>
            <a:cxnSpLocks noChangeShapeType="1"/>
            <a:stCxn id="103" idx="3"/>
            <a:endCxn id="101" idx="1"/>
          </p:cNvCxnSpPr>
          <p:nvPr/>
        </p:nvCxnSpPr>
        <p:spPr bwMode="auto">
          <a:xfrm>
            <a:off x="2125663" y="3133725"/>
            <a:ext cx="168275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90" name="AutoShape 56"/>
          <p:cNvCxnSpPr>
            <a:cxnSpLocks noChangeShapeType="1"/>
            <a:stCxn id="92" idx="3"/>
            <a:endCxn id="109" idx="1"/>
          </p:cNvCxnSpPr>
          <p:nvPr/>
        </p:nvCxnSpPr>
        <p:spPr bwMode="auto">
          <a:xfrm>
            <a:off x="6073775" y="1833563"/>
            <a:ext cx="153988" cy="0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</p:cxnSp>
      <p:grpSp>
        <p:nvGrpSpPr>
          <p:cNvPr id="91" name="Group 62"/>
          <p:cNvGrpSpPr>
            <a:grpSpLocks/>
          </p:cNvGrpSpPr>
          <p:nvPr/>
        </p:nvGrpSpPr>
        <p:grpSpPr bwMode="auto">
          <a:xfrm>
            <a:off x="5254625" y="1609725"/>
            <a:ext cx="819150" cy="447675"/>
            <a:chOff x="2572" y="1637"/>
            <a:chExt cx="330" cy="174"/>
          </a:xfrm>
        </p:grpSpPr>
        <p:sp>
          <p:nvSpPr>
            <p:cNvPr id="92" name="AutoShape 63"/>
            <p:cNvSpPr>
              <a:spLocks noChangeArrowheads="1"/>
            </p:cNvSpPr>
            <p:nvPr/>
          </p:nvSpPr>
          <p:spPr bwMode="auto">
            <a:xfrm>
              <a:off x="2572" y="1637"/>
              <a:ext cx="330" cy="174"/>
            </a:xfrm>
            <a:prstGeom prst="roundRect">
              <a:avLst>
                <a:gd name="adj" fmla="val 50000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93" name="Rectangle 64"/>
            <p:cNvSpPr>
              <a:spLocks noChangeArrowheads="1"/>
            </p:cNvSpPr>
            <p:nvPr/>
          </p:nvSpPr>
          <p:spPr bwMode="auto">
            <a:xfrm>
              <a:off x="2606" y="1655"/>
              <a:ext cx="286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else</a:t>
              </a:r>
            </a:p>
          </p:txBody>
        </p:sp>
      </p:grpSp>
      <p:grpSp>
        <p:nvGrpSpPr>
          <p:cNvPr id="94" name="Group 68"/>
          <p:cNvGrpSpPr>
            <a:grpSpLocks/>
          </p:cNvGrpSpPr>
          <p:nvPr/>
        </p:nvGrpSpPr>
        <p:grpSpPr bwMode="auto">
          <a:xfrm>
            <a:off x="8093075" y="2906713"/>
            <a:ext cx="828675" cy="457200"/>
            <a:chOff x="2572" y="1637"/>
            <a:chExt cx="330" cy="174"/>
          </a:xfrm>
        </p:grpSpPr>
        <p:sp>
          <p:nvSpPr>
            <p:cNvPr id="95" name="AutoShape 69"/>
            <p:cNvSpPr>
              <a:spLocks noChangeArrowheads="1"/>
            </p:cNvSpPr>
            <p:nvPr/>
          </p:nvSpPr>
          <p:spPr bwMode="auto">
            <a:xfrm>
              <a:off x="2572" y="1637"/>
              <a:ext cx="330" cy="174"/>
            </a:xfrm>
            <a:prstGeom prst="roundRect">
              <a:avLst>
                <a:gd name="adj" fmla="val 50000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96" name="Rectangle 70"/>
            <p:cNvSpPr>
              <a:spLocks noChangeArrowheads="1"/>
            </p:cNvSpPr>
            <p:nvPr/>
          </p:nvSpPr>
          <p:spPr bwMode="auto">
            <a:xfrm>
              <a:off x="2606" y="1655"/>
              <a:ext cx="286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end</a:t>
              </a:r>
            </a:p>
          </p:txBody>
        </p:sp>
      </p:grpSp>
      <p:sp>
        <p:nvSpPr>
          <p:cNvPr id="97" name="Line 76"/>
          <p:cNvSpPr>
            <a:spLocks noChangeShapeType="1"/>
          </p:cNvSpPr>
          <p:nvPr/>
        </p:nvSpPr>
        <p:spPr bwMode="auto">
          <a:xfrm flipV="1">
            <a:off x="5095875" y="1819275"/>
            <a:ext cx="0" cy="131445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98" name="Line 78"/>
          <p:cNvSpPr>
            <a:spLocks noChangeShapeType="1"/>
          </p:cNvSpPr>
          <p:nvPr/>
        </p:nvSpPr>
        <p:spPr bwMode="auto">
          <a:xfrm>
            <a:off x="5105400" y="1838325"/>
            <a:ext cx="13335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99" name="Line 79"/>
          <p:cNvSpPr>
            <a:spLocks noChangeShapeType="1"/>
          </p:cNvSpPr>
          <p:nvPr/>
        </p:nvSpPr>
        <p:spPr bwMode="auto">
          <a:xfrm>
            <a:off x="7486650" y="1838325"/>
            <a:ext cx="4572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00" name="Line 80"/>
          <p:cNvSpPr>
            <a:spLocks noChangeShapeType="1"/>
          </p:cNvSpPr>
          <p:nvPr/>
        </p:nvSpPr>
        <p:spPr bwMode="auto">
          <a:xfrm>
            <a:off x="7934325" y="1828800"/>
            <a:ext cx="0" cy="131445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01" name="AutoShape 82"/>
          <p:cNvSpPr>
            <a:spLocks noChangeArrowheads="1"/>
          </p:cNvSpPr>
          <p:nvPr/>
        </p:nvSpPr>
        <p:spPr bwMode="auto">
          <a:xfrm>
            <a:off x="2293938" y="2916238"/>
            <a:ext cx="900112" cy="438150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02" name="Rectangle 83"/>
          <p:cNvSpPr>
            <a:spLocks noChangeArrowheads="1"/>
          </p:cNvSpPr>
          <p:nvPr/>
        </p:nvSpPr>
        <p:spPr bwMode="auto">
          <a:xfrm>
            <a:off x="2362200" y="2947988"/>
            <a:ext cx="2159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400" b="1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then</a:t>
            </a:r>
          </a:p>
        </p:txBody>
      </p:sp>
      <p:sp>
        <p:nvSpPr>
          <p:cNvPr id="103" name="Rectangle 90"/>
          <p:cNvSpPr>
            <a:spLocks noChangeArrowheads="1"/>
          </p:cNvSpPr>
          <p:nvPr/>
        </p:nvSpPr>
        <p:spPr bwMode="auto">
          <a:xfrm>
            <a:off x="725488" y="2940050"/>
            <a:ext cx="1400175" cy="387350"/>
          </a:xfrm>
          <a:prstGeom prst="rect">
            <a:avLst/>
          </a:prstGeom>
          <a:solidFill>
            <a:srgbClr val="CC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04" name="Rectangle 91"/>
          <p:cNvSpPr>
            <a:spLocks noChangeArrowheads="1"/>
          </p:cNvSpPr>
          <p:nvPr/>
        </p:nvSpPr>
        <p:spPr bwMode="auto">
          <a:xfrm>
            <a:off x="727075" y="2940050"/>
            <a:ext cx="1454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400" dirty="0" err="1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Bedingung</a:t>
            </a:r>
            <a:endParaRPr lang="en-US" sz="2400" b="1" dirty="0">
              <a:solidFill>
                <a:srgbClr val="333399"/>
              </a:solidFill>
              <a:latin typeface="Custom_Constantia" panose="02030602050306030303" pitchFamily="18" charset="0"/>
              <a:cs typeface="Arial"/>
            </a:endParaRPr>
          </a:p>
        </p:txBody>
      </p:sp>
      <p:cxnSp>
        <p:nvCxnSpPr>
          <p:cNvPr id="105" name="AutoShape 92"/>
          <p:cNvCxnSpPr>
            <a:cxnSpLocks noChangeShapeType="1"/>
            <a:stCxn id="101" idx="3"/>
            <a:endCxn id="107" idx="1"/>
          </p:cNvCxnSpPr>
          <p:nvPr/>
        </p:nvCxnSpPr>
        <p:spPr bwMode="auto">
          <a:xfrm flipV="1">
            <a:off x="3194050" y="3133725"/>
            <a:ext cx="166688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6" name="AutoShape 93"/>
          <p:cNvCxnSpPr>
            <a:cxnSpLocks noChangeShapeType="1"/>
            <a:stCxn id="107" idx="3"/>
            <a:endCxn id="95" idx="1"/>
          </p:cNvCxnSpPr>
          <p:nvPr/>
        </p:nvCxnSpPr>
        <p:spPr bwMode="auto">
          <a:xfrm>
            <a:off x="5040313" y="3133725"/>
            <a:ext cx="3052762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7" name="Rectangle 96"/>
          <p:cNvSpPr>
            <a:spLocks noChangeArrowheads="1"/>
          </p:cNvSpPr>
          <p:nvPr/>
        </p:nvSpPr>
        <p:spPr bwMode="auto">
          <a:xfrm>
            <a:off x="3360738" y="2940050"/>
            <a:ext cx="1679575" cy="387350"/>
          </a:xfrm>
          <a:prstGeom prst="rect">
            <a:avLst/>
          </a:prstGeom>
          <a:solidFill>
            <a:srgbClr val="CC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08" name="Rectangle 97"/>
          <p:cNvSpPr>
            <a:spLocks noChangeArrowheads="1"/>
          </p:cNvSpPr>
          <p:nvPr/>
        </p:nvSpPr>
        <p:spPr bwMode="auto">
          <a:xfrm>
            <a:off x="3362325" y="2940050"/>
            <a:ext cx="16891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400" dirty="0" err="1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Instruktion</a:t>
            </a:r>
            <a:endParaRPr lang="en-US" sz="2400" b="1" dirty="0">
              <a:solidFill>
                <a:srgbClr val="333399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09" name="Rectangle 99"/>
          <p:cNvSpPr>
            <a:spLocks noChangeArrowheads="1"/>
          </p:cNvSpPr>
          <p:nvPr/>
        </p:nvSpPr>
        <p:spPr bwMode="auto">
          <a:xfrm>
            <a:off x="6227763" y="1639888"/>
            <a:ext cx="1622425" cy="387350"/>
          </a:xfrm>
          <a:prstGeom prst="rect">
            <a:avLst/>
          </a:prstGeom>
          <a:solidFill>
            <a:srgbClr val="CC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10" name="Rectangle 100"/>
          <p:cNvSpPr>
            <a:spLocks noChangeArrowheads="1"/>
          </p:cNvSpPr>
          <p:nvPr/>
        </p:nvSpPr>
        <p:spPr bwMode="auto">
          <a:xfrm>
            <a:off x="6219825" y="1639888"/>
            <a:ext cx="16891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400" dirty="0" err="1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Instruktion</a:t>
            </a:r>
            <a:endParaRPr lang="en-US" sz="2400" b="1" dirty="0">
              <a:solidFill>
                <a:srgbClr val="333399"/>
              </a:solidFill>
              <a:latin typeface="Custom_Constantia" panose="020306020503060303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199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5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smtClean="0">
                <a:latin typeface="Custom_Constantia" panose="02030602050306030303" pitchFamily="18" charset="0"/>
              </a:rPr>
              <a:t>BNF Elemente: </a:t>
            </a:r>
            <a:r>
              <a:rPr lang="de-CH" smtClean="0">
                <a:latin typeface="Custom_Constantia" panose="02030602050306030303" pitchFamily="18" charset="0"/>
              </a:rPr>
              <a:t>Verkettung</a:t>
            </a:r>
            <a:endParaRPr lang="de-CH" noProof="0" dirty="0" smtClean="0">
              <a:latin typeface="Custom_Constantia" panose="02030602050306030303" pitchFamily="18" charset="0"/>
            </a:endParaRPr>
          </a:p>
        </p:txBody>
      </p:sp>
      <p:sp>
        <p:nvSpPr>
          <p:cNvPr id="18" name="Rectangle 55"/>
          <p:cNvSpPr txBox="1">
            <a:spLocks noChangeArrowheads="1"/>
          </p:cNvSpPr>
          <p:nvPr/>
        </p:nvSpPr>
        <p:spPr bwMode="auto">
          <a:xfrm>
            <a:off x="39246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Graphische Repräsentation: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BNF:	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A  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Bedeutung: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A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gefolgt von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</a:t>
            </a: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grpSp>
        <p:nvGrpSpPr>
          <p:cNvPr id="19" name="Group 56"/>
          <p:cNvGrpSpPr>
            <a:grpSpLocks/>
          </p:cNvGrpSpPr>
          <p:nvPr/>
        </p:nvGrpSpPr>
        <p:grpSpPr bwMode="auto">
          <a:xfrm>
            <a:off x="1633538" y="1911350"/>
            <a:ext cx="3678237" cy="695325"/>
            <a:chOff x="1029" y="1204"/>
            <a:chExt cx="2317" cy="438"/>
          </a:xfrm>
        </p:grpSpPr>
        <p:sp>
          <p:nvSpPr>
            <p:cNvPr id="20" name="Rectangle 27"/>
            <p:cNvSpPr>
              <a:spLocks noChangeArrowheads="1"/>
            </p:cNvSpPr>
            <p:nvPr/>
          </p:nvSpPr>
          <p:spPr bwMode="auto">
            <a:xfrm>
              <a:off x="1627" y="1204"/>
              <a:ext cx="343" cy="438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A</a:t>
              </a:r>
            </a:p>
          </p:txBody>
        </p:sp>
        <p:cxnSp>
          <p:nvCxnSpPr>
            <p:cNvPr id="21" name="AutoShape 35"/>
            <p:cNvCxnSpPr>
              <a:cxnSpLocks noChangeShapeType="1"/>
              <a:endCxn id="20" idx="1"/>
            </p:cNvCxnSpPr>
            <p:nvPr/>
          </p:nvCxnSpPr>
          <p:spPr bwMode="auto">
            <a:xfrm>
              <a:off x="1029" y="1423"/>
              <a:ext cx="598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lg" len="med"/>
            </a:ln>
          </p:spPr>
        </p:cxnSp>
        <p:sp>
          <p:nvSpPr>
            <p:cNvPr id="22" name="Rectangle 38"/>
            <p:cNvSpPr>
              <a:spLocks noChangeArrowheads="1"/>
            </p:cNvSpPr>
            <p:nvPr/>
          </p:nvSpPr>
          <p:spPr bwMode="auto">
            <a:xfrm>
              <a:off x="2482" y="1204"/>
              <a:ext cx="344" cy="438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B</a:t>
              </a:r>
            </a:p>
          </p:txBody>
        </p:sp>
        <p:cxnSp>
          <p:nvCxnSpPr>
            <p:cNvPr id="23" name="AutoShape 51"/>
            <p:cNvCxnSpPr>
              <a:cxnSpLocks noChangeShapeType="1"/>
              <a:stCxn id="20" idx="3"/>
              <a:endCxn id="22" idx="1"/>
            </p:cNvCxnSpPr>
            <p:nvPr/>
          </p:nvCxnSpPr>
          <p:spPr bwMode="auto">
            <a:xfrm>
              <a:off x="1970" y="1423"/>
              <a:ext cx="512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lg" len="med"/>
            </a:ln>
          </p:spPr>
        </p:cxnSp>
        <p:cxnSp>
          <p:nvCxnSpPr>
            <p:cNvPr id="24" name="AutoShape 52"/>
            <p:cNvCxnSpPr>
              <a:cxnSpLocks noChangeShapeType="1"/>
              <a:stCxn id="22" idx="3"/>
            </p:cNvCxnSpPr>
            <p:nvPr/>
          </p:nvCxnSpPr>
          <p:spPr bwMode="auto">
            <a:xfrm>
              <a:off x="2826" y="1423"/>
              <a:ext cx="520" cy="1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lg" len="med"/>
            </a:ln>
          </p:spPr>
        </p:cxnSp>
      </p:grpSp>
    </p:spTree>
    <p:extLst>
      <p:ext uri="{BB962C8B-B14F-4D97-AF65-F5344CB8AC3E}">
        <p14:creationId xmlns:p14="http://schemas.microsoft.com/office/powerpoint/2010/main" val="23964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BNF Elements: Option</a:t>
            </a: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404813" y="862013"/>
            <a:ext cx="8713787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Graphische Repräsentation: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BNF:	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[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A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Bedeutung: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A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oder nichts</a:t>
            </a: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39" name="Rectangle 13"/>
          <p:cNvSpPr>
            <a:spLocks noChangeArrowheads="1"/>
          </p:cNvSpPr>
          <p:nvPr/>
        </p:nvSpPr>
        <p:spPr bwMode="auto">
          <a:xfrm>
            <a:off x="1143000" y="5667375"/>
            <a:ext cx="1588" cy="1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1733550" y="1778000"/>
            <a:ext cx="3703638" cy="1258888"/>
            <a:chOff x="1182" y="910"/>
            <a:chExt cx="2333" cy="793"/>
          </a:xfrm>
        </p:grpSpPr>
        <p:sp>
          <p:nvSpPr>
            <p:cNvPr id="41" name="Rectangle 20"/>
            <p:cNvSpPr>
              <a:spLocks noChangeArrowheads="1"/>
            </p:cNvSpPr>
            <p:nvPr/>
          </p:nvSpPr>
          <p:spPr bwMode="auto">
            <a:xfrm>
              <a:off x="1182" y="1692"/>
              <a:ext cx="11" cy="11"/>
            </a:xfrm>
            <a:prstGeom prst="rect">
              <a:avLst/>
            </a:prstGeom>
            <a:solidFill>
              <a:srgbClr val="BBE0E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42" name="Rectangle 21"/>
            <p:cNvSpPr>
              <a:spLocks noChangeArrowheads="1"/>
            </p:cNvSpPr>
            <p:nvPr/>
          </p:nvSpPr>
          <p:spPr bwMode="auto">
            <a:xfrm>
              <a:off x="1686" y="1123"/>
              <a:ext cx="11" cy="11"/>
            </a:xfrm>
            <a:prstGeom prst="rect">
              <a:avLst/>
            </a:prstGeom>
            <a:solidFill>
              <a:srgbClr val="BBE0E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43" name="Rectangle 22"/>
            <p:cNvSpPr>
              <a:spLocks noChangeArrowheads="1"/>
            </p:cNvSpPr>
            <p:nvPr/>
          </p:nvSpPr>
          <p:spPr bwMode="auto">
            <a:xfrm>
              <a:off x="2928" y="1123"/>
              <a:ext cx="11" cy="11"/>
            </a:xfrm>
            <a:prstGeom prst="rect">
              <a:avLst/>
            </a:prstGeom>
            <a:solidFill>
              <a:srgbClr val="BBE0E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44" name="Rectangle 23"/>
            <p:cNvSpPr>
              <a:spLocks noChangeArrowheads="1"/>
            </p:cNvSpPr>
            <p:nvPr/>
          </p:nvSpPr>
          <p:spPr bwMode="auto">
            <a:xfrm>
              <a:off x="1686" y="1692"/>
              <a:ext cx="11" cy="11"/>
            </a:xfrm>
            <a:prstGeom prst="rect">
              <a:avLst/>
            </a:prstGeom>
            <a:solidFill>
              <a:srgbClr val="BBE0E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45" name="Rectangle 24"/>
            <p:cNvSpPr>
              <a:spLocks noChangeArrowheads="1"/>
            </p:cNvSpPr>
            <p:nvPr/>
          </p:nvSpPr>
          <p:spPr bwMode="auto">
            <a:xfrm>
              <a:off x="2133" y="910"/>
              <a:ext cx="343" cy="438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A</a:t>
              </a:r>
            </a:p>
          </p:txBody>
        </p:sp>
        <p:cxnSp>
          <p:nvCxnSpPr>
            <p:cNvPr id="46" name="AutoShape 25"/>
            <p:cNvCxnSpPr>
              <a:cxnSpLocks noChangeShapeType="1"/>
              <a:stCxn id="41" idx="1"/>
              <a:endCxn id="44" idx="3"/>
            </p:cNvCxnSpPr>
            <p:nvPr/>
          </p:nvCxnSpPr>
          <p:spPr bwMode="auto">
            <a:xfrm>
              <a:off x="1182" y="1698"/>
              <a:ext cx="515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none" w="lg" len="med"/>
            </a:ln>
          </p:spPr>
        </p:cxnSp>
        <p:cxnSp>
          <p:nvCxnSpPr>
            <p:cNvPr id="47" name="AutoShape 26"/>
            <p:cNvCxnSpPr>
              <a:cxnSpLocks noChangeShapeType="1"/>
              <a:stCxn id="44" idx="1"/>
              <a:endCxn id="50" idx="3"/>
            </p:cNvCxnSpPr>
            <p:nvPr/>
          </p:nvCxnSpPr>
          <p:spPr bwMode="auto">
            <a:xfrm>
              <a:off x="1686" y="1698"/>
              <a:ext cx="1253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none" w="lg" len="med"/>
            </a:ln>
          </p:spPr>
        </p:cxnSp>
        <p:cxnSp>
          <p:nvCxnSpPr>
            <p:cNvPr id="48" name="AutoShape 27"/>
            <p:cNvCxnSpPr>
              <a:cxnSpLocks noChangeShapeType="1"/>
              <a:stCxn id="50" idx="1"/>
              <a:endCxn id="54" idx="1"/>
            </p:cNvCxnSpPr>
            <p:nvPr/>
          </p:nvCxnSpPr>
          <p:spPr bwMode="auto">
            <a:xfrm>
              <a:off x="2928" y="1698"/>
              <a:ext cx="576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lg" len="med"/>
            </a:ln>
          </p:spPr>
        </p:cxnSp>
        <p:cxnSp>
          <p:nvCxnSpPr>
            <p:cNvPr id="49" name="AutoShape 28"/>
            <p:cNvCxnSpPr>
              <a:cxnSpLocks noChangeShapeType="1"/>
              <a:stCxn id="44" idx="2"/>
              <a:endCxn id="42" idx="0"/>
            </p:cNvCxnSpPr>
            <p:nvPr/>
          </p:nvCxnSpPr>
          <p:spPr bwMode="auto">
            <a:xfrm flipV="1">
              <a:off x="1692" y="1123"/>
              <a:ext cx="0" cy="58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none" w="lg" len="med"/>
            </a:ln>
          </p:spPr>
        </p:cxnSp>
        <p:sp>
          <p:nvSpPr>
            <p:cNvPr id="50" name="Rectangle 29"/>
            <p:cNvSpPr>
              <a:spLocks noChangeArrowheads="1"/>
            </p:cNvSpPr>
            <p:nvPr/>
          </p:nvSpPr>
          <p:spPr bwMode="auto">
            <a:xfrm>
              <a:off x="2928" y="1692"/>
              <a:ext cx="11" cy="11"/>
            </a:xfrm>
            <a:prstGeom prst="rect">
              <a:avLst/>
            </a:prstGeom>
            <a:solidFill>
              <a:srgbClr val="BBE0E3">
                <a:alpha val="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cxnSp>
          <p:nvCxnSpPr>
            <p:cNvPr id="51" name="AutoShape 30"/>
            <p:cNvCxnSpPr>
              <a:cxnSpLocks noChangeShapeType="1"/>
              <a:stCxn id="42" idx="1"/>
              <a:endCxn id="45" idx="1"/>
            </p:cNvCxnSpPr>
            <p:nvPr/>
          </p:nvCxnSpPr>
          <p:spPr bwMode="auto">
            <a:xfrm>
              <a:off x="1686" y="1129"/>
              <a:ext cx="447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lg" len="med"/>
            </a:ln>
          </p:spPr>
        </p:cxnSp>
        <p:cxnSp>
          <p:nvCxnSpPr>
            <p:cNvPr id="52" name="AutoShape 31"/>
            <p:cNvCxnSpPr>
              <a:cxnSpLocks noChangeShapeType="1"/>
              <a:stCxn id="45" idx="3"/>
              <a:endCxn id="43" idx="3"/>
            </p:cNvCxnSpPr>
            <p:nvPr/>
          </p:nvCxnSpPr>
          <p:spPr bwMode="auto">
            <a:xfrm>
              <a:off x="2476" y="1129"/>
              <a:ext cx="463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none" w="lg" len="med"/>
            </a:ln>
          </p:spPr>
        </p:cxnSp>
        <p:cxnSp>
          <p:nvCxnSpPr>
            <p:cNvPr id="53" name="AutoShape 32"/>
            <p:cNvCxnSpPr>
              <a:cxnSpLocks noChangeShapeType="1"/>
              <a:stCxn id="43" idx="0"/>
              <a:endCxn id="50" idx="0"/>
            </p:cNvCxnSpPr>
            <p:nvPr/>
          </p:nvCxnSpPr>
          <p:spPr bwMode="auto">
            <a:xfrm>
              <a:off x="2934" y="1123"/>
              <a:ext cx="0" cy="56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lg" len="med"/>
            </a:ln>
          </p:spPr>
        </p:cxnSp>
        <p:sp>
          <p:nvSpPr>
            <p:cNvPr id="54" name="Rectangle 33"/>
            <p:cNvSpPr>
              <a:spLocks noChangeArrowheads="1"/>
            </p:cNvSpPr>
            <p:nvPr/>
          </p:nvSpPr>
          <p:spPr bwMode="auto">
            <a:xfrm>
              <a:off x="3504" y="1692"/>
              <a:ext cx="11" cy="11"/>
            </a:xfrm>
            <a:prstGeom prst="rect">
              <a:avLst/>
            </a:prstGeom>
            <a:solidFill>
              <a:srgbClr val="BBE0E3">
                <a:alpha val="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448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smtClean="0"/>
              <a:t>Ziele der heutigen Vorlesung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CH" noProof="0" smtClean="0">
                <a:solidFill>
                  <a:schemeClr val="tx1"/>
                </a:solidFill>
              </a:rPr>
              <a:t>Sprachen, die andere Sprachen beschreiben, kennenlernen</a:t>
            </a:r>
          </a:p>
          <a:p>
            <a:pPr eaLnBrk="1" hangingPunct="1">
              <a:buFont typeface="Wingdings" pitchFamily="2" charset="2"/>
              <a:buNone/>
            </a:pPr>
            <a:endParaRPr lang="de-CH" noProof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noProof="0" smtClean="0">
                <a:solidFill>
                  <a:schemeClr val="tx1"/>
                </a:solidFill>
              </a:rPr>
              <a:t>Die Syntaxbeschreibung für Eiffel lesen und verstehen können</a:t>
            </a:r>
          </a:p>
          <a:p>
            <a:pPr eaLnBrk="1" hangingPunct="1">
              <a:buFont typeface="Wingdings" pitchFamily="2" charset="2"/>
              <a:buNone/>
            </a:pPr>
            <a:endParaRPr lang="de-CH" noProof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noProof="0" smtClean="0">
                <a:solidFill>
                  <a:schemeClr val="tx1"/>
                </a:solidFill>
              </a:rPr>
              <a:t>Einfache Syntaxbeschreibungen selbst erstellen</a:t>
            </a:r>
          </a:p>
          <a:p>
            <a:pPr eaLnBrk="1" hangingPunct="1">
              <a:buFont typeface="Wingdings" pitchFamily="2" charset="2"/>
              <a:buNone/>
            </a:pPr>
            <a:endParaRPr lang="de-CH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6351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smtClean="0"/>
              <a:t>BNF Elements: Wahl</a:t>
            </a:r>
            <a:endParaRPr lang="de-CH" noProof="0" dirty="0" smtClean="0"/>
          </a:p>
        </p:txBody>
      </p:sp>
      <p:sp>
        <p:nvSpPr>
          <p:cNvPr id="54" name="Rectangle 2"/>
          <p:cNvSpPr txBox="1">
            <a:spLocks noChangeArrowheads="1"/>
          </p:cNvSpPr>
          <p:nvPr/>
        </p:nvSpPr>
        <p:spPr bwMode="auto">
          <a:xfrm>
            <a:off x="392113" y="836613"/>
            <a:ext cx="8713787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Graphische Repräsentation: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BNF:	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A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|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Bedeutung:	entweder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A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oder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</a:t>
            </a: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1143000" y="5667375"/>
            <a:ext cx="1588" cy="1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56" name="Rectangle 15"/>
          <p:cNvSpPr>
            <a:spLocks noChangeArrowheads="1"/>
          </p:cNvSpPr>
          <p:nvPr/>
        </p:nvSpPr>
        <p:spPr bwMode="auto">
          <a:xfrm>
            <a:off x="4505325" y="3019425"/>
            <a:ext cx="17463" cy="17463"/>
          </a:xfrm>
          <a:prstGeom prst="rect">
            <a:avLst/>
          </a:prstGeom>
          <a:solidFill>
            <a:srgbClr val="BBE0E3">
              <a:alpha val="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57" name="Rectangle 19"/>
          <p:cNvSpPr>
            <a:spLocks noChangeArrowheads="1"/>
          </p:cNvSpPr>
          <p:nvPr/>
        </p:nvSpPr>
        <p:spPr bwMode="auto">
          <a:xfrm>
            <a:off x="5419725" y="3019425"/>
            <a:ext cx="17463" cy="17463"/>
          </a:xfrm>
          <a:prstGeom prst="rect">
            <a:avLst/>
          </a:prstGeom>
          <a:solidFill>
            <a:srgbClr val="BBE0E3">
              <a:alpha val="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grpSp>
        <p:nvGrpSpPr>
          <p:cNvPr id="58" name="Group 20"/>
          <p:cNvGrpSpPr>
            <a:grpSpLocks/>
          </p:cNvGrpSpPr>
          <p:nvPr/>
        </p:nvGrpSpPr>
        <p:grpSpPr bwMode="auto">
          <a:xfrm>
            <a:off x="2143125" y="1730375"/>
            <a:ext cx="3846513" cy="2019300"/>
            <a:chOff x="894" y="682"/>
            <a:chExt cx="2423" cy="1272"/>
          </a:xfrm>
        </p:grpSpPr>
        <p:cxnSp>
          <p:nvCxnSpPr>
            <p:cNvPr id="59" name="AutoShape 21"/>
            <p:cNvCxnSpPr>
              <a:cxnSpLocks noChangeShapeType="1"/>
              <a:stCxn id="75" idx="2"/>
              <a:endCxn id="74" idx="2"/>
            </p:cNvCxnSpPr>
            <p:nvPr/>
          </p:nvCxnSpPr>
          <p:spPr bwMode="auto">
            <a:xfrm flipV="1">
              <a:off x="2742" y="1304"/>
              <a:ext cx="0" cy="437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lg" len="med"/>
            </a:ln>
          </p:spPr>
        </p:cxnSp>
        <p:cxnSp>
          <p:nvCxnSpPr>
            <p:cNvPr id="60" name="AutoShape 22"/>
            <p:cNvCxnSpPr>
              <a:cxnSpLocks noChangeShapeType="1"/>
              <a:stCxn id="77" idx="1"/>
              <a:endCxn id="69" idx="1"/>
            </p:cNvCxnSpPr>
            <p:nvPr/>
          </p:nvCxnSpPr>
          <p:spPr bwMode="auto">
            <a:xfrm>
              <a:off x="1332" y="901"/>
              <a:ext cx="536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lg" len="med"/>
            </a:ln>
          </p:spPr>
        </p:cxnSp>
        <p:cxnSp>
          <p:nvCxnSpPr>
            <p:cNvPr id="61" name="AutoShape 23"/>
            <p:cNvCxnSpPr>
              <a:cxnSpLocks noChangeShapeType="1"/>
              <a:stCxn id="76" idx="1"/>
              <a:endCxn id="70" idx="1"/>
            </p:cNvCxnSpPr>
            <p:nvPr/>
          </p:nvCxnSpPr>
          <p:spPr bwMode="auto">
            <a:xfrm>
              <a:off x="1332" y="1735"/>
              <a:ext cx="536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lg" len="med"/>
            </a:ln>
          </p:spPr>
        </p:cxnSp>
        <p:cxnSp>
          <p:nvCxnSpPr>
            <p:cNvPr id="62" name="AutoShape 24"/>
            <p:cNvCxnSpPr>
              <a:cxnSpLocks noChangeShapeType="1"/>
              <a:stCxn id="73" idx="2"/>
              <a:endCxn id="77" idx="0"/>
            </p:cNvCxnSpPr>
            <p:nvPr/>
          </p:nvCxnSpPr>
          <p:spPr bwMode="auto">
            <a:xfrm flipV="1">
              <a:off x="1338" y="895"/>
              <a:ext cx="0" cy="40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none" w="lg" len="med"/>
            </a:ln>
          </p:spPr>
        </p:cxnSp>
        <p:cxnSp>
          <p:nvCxnSpPr>
            <p:cNvPr id="63" name="AutoShape 25"/>
            <p:cNvCxnSpPr>
              <a:cxnSpLocks noChangeShapeType="1"/>
              <a:stCxn id="78" idx="0"/>
              <a:endCxn id="74" idx="0"/>
            </p:cNvCxnSpPr>
            <p:nvPr/>
          </p:nvCxnSpPr>
          <p:spPr bwMode="auto">
            <a:xfrm>
              <a:off x="2742" y="895"/>
              <a:ext cx="0" cy="39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lg" len="med"/>
            </a:ln>
          </p:spPr>
        </p:cxnSp>
        <p:cxnSp>
          <p:nvCxnSpPr>
            <p:cNvPr id="64" name="AutoShape 26"/>
            <p:cNvCxnSpPr>
              <a:cxnSpLocks noChangeShapeType="1"/>
              <a:stCxn id="74" idx="3"/>
              <a:endCxn id="72" idx="1"/>
            </p:cNvCxnSpPr>
            <p:nvPr/>
          </p:nvCxnSpPr>
          <p:spPr bwMode="auto">
            <a:xfrm>
              <a:off x="2747" y="1299"/>
              <a:ext cx="559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lg" len="med"/>
            </a:ln>
          </p:spPr>
        </p:cxnSp>
        <p:cxnSp>
          <p:nvCxnSpPr>
            <p:cNvPr id="65" name="AutoShape 27"/>
            <p:cNvCxnSpPr>
              <a:cxnSpLocks noChangeShapeType="1"/>
              <a:stCxn id="70" idx="3"/>
              <a:endCxn id="75" idx="3"/>
            </p:cNvCxnSpPr>
            <p:nvPr/>
          </p:nvCxnSpPr>
          <p:spPr bwMode="auto">
            <a:xfrm>
              <a:off x="2211" y="1735"/>
              <a:ext cx="536" cy="1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none" w="lg" len="med"/>
            </a:ln>
          </p:spPr>
        </p:cxnSp>
        <p:cxnSp>
          <p:nvCxnSpPr>
            <p:cNvPr id="66" name="AutoShape 28"/>
            <p:cNvCxnSpPr>
              <a:cxnSpLocks noChangeShapeType="1"/>
              <a:stCxn id="73" idx="0"/>
              <a:endCxn id="76" idx="2"/>
            </p:cNvCxnSpPr>
            <p:nvPr/>
          </p:nvCxnSpPr>
          <p:spPr bwMode="auto">
            <a:xfrm>
              <a:off x="1338" y="1293"/>
              <a:ext cx="0" cy="447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none" w="lg" len="med"/>
            </a:ln>
          </p:spPr>
        </p:cxnSp>
        <p:cxnSp>
          <p:nvCxnSpPr>
            <p:cNvPr id="67" name="AutoShape 29"/>
            <p:cNvCxnSpPr>
              <a:cxnSpLocks noChangeShapeType="1"/>
              <a:stCxn id="71" idx="3"/>
              <a:endCxn id="73" idx="3"/>
            </p:cNvCxnSpPr>
            <p:nvPr/>
          </p:nvCxnSpPr>
          <p:spPr bwMode="auto">
            <a:xfrm>
              <a:off x="905" y="1299"/>
              <a:ext cx="438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none" w="lg" len="med"/>
            </a:ln>
          </p:spPr>
        </p:cxnSp>
        <p:cxnSp>
          <p:nvCxnSpPr>
            <p:cNvPr id="68" name="AutoShape 30"/>
            <p:cNvCxnSpPr>
              <a:cxnSpLocks noChangeShapeType="1"/>
              <a:stCxn id="69" idx="3"/>
              <a:endCxn id="78" idx="3"/>
            </p:cNvCxnSpPr>
            <p:nvPr/>
          </p:nvCxnSpPr>
          <p:spPr bwMode="auto">
            <a:xfrm>
              <a:off x="2211" y="901"/>
              <a:ext cx="536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none" w="lg" len="med"/>
            </a:ln>
          </p:spPr>
        </p:cxnSp>
        <p:sp>
          <p:nvSpPr>
            <p:cNvPr id="69" name="Rectangle 31"/>
            <p:cNvSpPr>
              <a:spLocks noChangeArrowheads="1"/>
            </p:cNvSpPr>
            <p:nvPr/>
          </p:nvSpPr>
          <p:spPr bwMode="auto">
            <a:xfrm>
              <a:off x="1868" y="682"/>
              <a:ext cx="343" cy="438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A</a:t>
              </a:r>
            </a:p>
          </p:txBody>
        </p:sp>
        <p:sp>
          <p:nvSpPr>
            <p:cNvPr id="70" name="Rectangle 32"/>
            <p:cNvSpPr>
              <a:spLocks noChangeArrowheads="1"/>
            </p:cNvSpPr>
            <p:nvPr/>
          </p:nvSpPr>
          <p:spPr bwMode="auto">
            <a:xfrm>
              <a:off x="1868" y="1516"/>
              <a:ext cx="343" cy="438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B</a:t>
              </a:r>
            </a:p>
          </p:txBody>
        </p:sp>
        <p:sp>
          <p:nvSpPr>
            <p:cNvPr id="71" name="Rectangle 33"/>
            <p:cNvSpPr>
              <a:spLocks noChangeArrowheads="1"/>
            </p:cNvSpPr>
            <p:nvPr/>
          </p:nvSpPr>
          <p:spPr bwMode="auto">
            <a:xfrm>
              <a:off x="894" y="1293"/>
              <a:ext cx="11" cy="11"/>
            </a:xfrm>
            <a:prstGeom prst="rect">
              <a:avLst/>
            </a:prstGeom>
            <a:solidFill>
              <a:srgbClr val="BBE0E3">
                <a:alpha val="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72" name="Rectangle 34"/>
            <p:cNvSpPr>
              <a:spLocks noChangeArrowheads="1"/>
            </p:cNvSpPr>
            <p:nvPr/>
          </p:nvSpPr>
          <p:spPr bwMode="auto">
            <a:xfrm>
              <a:off x="3306" y="1293"/>
              <a:ext cx="11" cy="11"/>
            </a:xfrm>
            <a:prstGeom prst="rect">
              <a:avLst/>
            </a:prstGeom>
            <a:solidFill>
              <a:srgbClr val="BBE0E3">
                <a:alpha val="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73" name="Rectangle 35"/>
            <p:cNvSpPr>
              <a:spLocks noChangeArrowheads="1"/>
            </p:cNvSpPr>
            <p:nvPr/>
          </p:nvSpPr>
          <p:spPr bwMode="auto">
            <a:xfrm>
              <a:off x="1332" y="1293"/>
              <a:ext cx="11" cy="11"/>
            </a:xfrm>
            <a:prstGeom prst="rect">
              <a:avLst/>
            </a:prstGeom>
            <a:solidFill>
              <a:srgbClr val="BBE0E3">
                <a:alpha val="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74" name="Rectangle 36"/>
            <p:cNvSpPr>
              <a:spLocks noChangeArrowheads="1"/>
            </p:cNvSpPr>
            <p:nvPr/>
          </p:nvSpPr>
          <p:spPr bwMode="auto">
            <a:xfrm>
              <a:off x="2736" y="1293"/>
              <a:ext cx="11" cy="11"/>
            </a:xfrm>
            <a:prstGeom prst="rect">
              <a:avLst/>
            </a:prstGeom>
            <a:solidFill>
              <a:srgbClr val="BBE0E3">
                <a:alpha val="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75" name="Rectangle 37"/>
            <p:cNvSpPr>
              <a:spLocks noChangeArrowheads="1"/>
            </p:cNvSpPr>
            <p:nvPr/>
          </p:nvSpPr>
          <p:spPr bwMode="auto">
            <a:xfrm>
              <a:off x="2736" y="1730"/>
              <a:ext cx="11" cy="11"/>
            </a:xfrm>
            <a:prstGeom prst="rect">
              <a:avLst/>
            </a:prstGeom>
            <a:solidFill>
              <a:srgbClr val="BBE0E3">
                <a:alpha val="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76" name="Rectangle 38"/>
            <p:cNvSpPr>
              <a:spLocks noChangeArrowheads="1"/>
            </p:cNvSpPr>
            <p:nvPr/>
          </p:nvSpPr>
          <p:spPr bwMode="auto">
            <a:xfrm>
              <a:off x="1332" y="1729"/>
              <a:ext cx="11" cy="11"/>
            </a:xfrm>
            <a:prstGeom prst="rect">
              <a:avLst/>
            </a:prstGeom>
            <a:solidFill>
              <a:srgbClr val="BBE0E3">
                <a:alpha val="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77" name="Rectangle 39"/>
            <p:cNvSpPr>
              <a:spLocks noChangeArrowheads="1"/>
            </p:cNvSpPr>
            <p:nvPr/>
          </p:nvSpPr>
          <p:spPr bwMode="auto">
            <a:xfrm>
              <a:off x="1332" y="895"/>
              <a:ext cx="11" cy="11"/>
            </a:xfrm>
            <a:prstGeom prst="rect">
              <a:avLst/>
            </a:prstGeom>
            <a:solidFill>
              <a:srgbClr val="BBE0E3">
                <a:alpha val="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78" name="Rectangle 40"/>
            <p:cNvSpPr>
              <a:spLocks noChangeArrowheads="1"/>
            </p:cNvSpPr>
            <p:nvPr/>
          </p:nvSpPr>
          <p:spPr bwMode="auto">
            <a:xfrm>
              <a:off x="2736" y="895"/>
              <a:ext cx="11" cy="11"/>
            </a:xfrm>
            <a:prstGeom prst="rect">
              <a:avLst/>
            </a:prstGeom>
            <a:solidFill>
              <a:srgbClr val="BBE0E3">
                <a:alpha val="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642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smtClean="0"/>
              <a:t>BNF Elements: Repetition</a:t>
            </a:r>
            <a:endParaRPr lang="de-CH" noProof="0" dirty="0" smtClean="0"/>
          </a:p>
        </p:txBody>
      </p:sp>
      <p:sp>
        <p:nvSpPr>
          <p:cNvPr id="42" name="Rectangle 2"/>
          <p:cNvSpPr txBox="1">
            <a:spLocks noChangeArrowheads="1"/>
          </p:cNvSpPr>
          <p:nvPr/>
        </p:nvSpPr>
        <p:spPr bwMode="auto">
          <a:xfrm>
            <a:off x="369888" y="849313"/>
            <a:ext cx="8713787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Graphische Repräsentation: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BNF:		{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A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}</a:t>
            </a:r>
            <a:r>
              <a:rPr kumimoji="0" lang="de-CH" sz="2800" b="0" i="0" u="none" strike="noStrike" kern="0" cap="none" spc="0" normalizeH="0" baseline="24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*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Bedeutung:	Sequenz von null oder mehreren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A</a:t>
            </a: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1143000" y="5667375"/>
            <a:ext cx="1588" cy="1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4505325" y="3019425"/>
            <a:ext cx="17463" cy="17463"/>
          </a:xfrm>
          <a:prstGeom prst="rect">
            <a:avLst/>
          </a:prstGeom>
          <a:solidFill>
            <a:srgbClr val="BBE0E3">
              <a:alpha val="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5" name="Rectangle 8"/>
          <p:cNvSpPr>
            <a:spLocks noChangeArrowheads="1"/>
          </p:cNvSpPr>
          <p:nvPr/>
        </p:nvSpPr>
        <p:spPr bwMode="auto">
          <a:xfrm>
            <a:off x="5419725" y="3019425"/>
            <a:ext cx="17463" cy="17463"/>
          </a:xfrm>
          <a:prstGeom prst="rect">
            <a:avLst/>
          </a:prstGeom>
          <a:solidFill>
            <a:srgbClr val="BBE0E3">
              <a:alpha val="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2181225" y="1854200"/>
            <a:ext cx="3322638" cy="1163638"/>
            <a:chOff x="1356" y="2278"/>
            <a:chExt cx="2093" cy="733"/>
          </a:xfrm>
        </p:grpSpPr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1722" y="2491"/>
              <a:ext cx="11" cy="11"/>
            </a:xfrm>
            <a:prstGeom prst="rect">
              <a:avLst/>
            </a:prstGeom>
            <a:solidFill>
              <a:srgbClr val="BBE0E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3024" y="2491"/>
              <a:ext cx="11" cy="11"/>
            </a:xfrm>
            <a:prstGeom prst="rect">
              <a:avLst/>
            </a:prstGeom>
            <a:solidFill>
              <a:srgbClr val="BBE0E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3438" y="3000"/>
              <a:ext cx="11" cy="11"/>
            </a:xfrm>
            <a:prstGeom prst="rect">
              <a:avLst/>
            </a:prstGeom>
            <a:solidFill>
              <a:srgbClr val="BBE0E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3024" y="3000"/>
              <a:ext cx="11" cy="11"/>
            </a:xfrm>
            <a:prstGeom prst="rect">
              <a:avLst/>
            </a:prstGeom>
            <a:solidFill>
              <a:srgbClr val="BBE0E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1722" y="3000"/>
              <a:ext cx="11" cy="11"/>
            </a:xfrm>
            <a:prstGeom prst="rect">
              <a:avLst/>
            </a:prstGeom>
            <a:solidFill>
              <a:srgbClr val="BBE0E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1356" y="3000"/>
              <a:ext cx="11" cy="11"/>
            </a:xfrm>
            <a:prstGeom prst="rect">
              <a:avLst/>
            </a:prstGeom>
            <a:solidFill>
              <a:srgbClr val="BBE0E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cxnSp>
          <p:nvCxnSpPr>
            <p:cNvPr id="53" name="AutoShape 52"/>
            <p:cNvCxnSpPr>
              <a:cxnSpLocks noChangeShapeType="1"/>
              <a:stCxn id="47" idx="0"/>
              <a:endCxn id="51" idx="0"/>
            </p:cNvCxnSpPr>
            <p:nvPr/>
          </p:nvCxnSpPr>
          <p:spPr bwMode="auto">
            <a:xfrm>
              <a:off x="1728" y="2491"/>
              <a:ext cx="0" cy="50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lg" len="med"/>
            </a:ln>
          </p:spPr>
        </p:cxnSp>
        <p:cxnSp>
          <p:nvCxnSpPr>
            <p:cNvPr id="54" name="AutoShape 53"/>
            <p:cNvCxnSpPr>
              <a:cxnSpLocks noChangeShapeType="1"/>
              <a:stCxn id="48" idx="3"/>
              <a:endCxn id="60" idx="3"/>
            </p:cNvCxnSpPr>
            <p:nvPr/>
          </p:nvCxnSpPr>
          <p:spPr bwMode="auto">
            <a:xfrm flipH="1">
              <a:off x="2550" y="2497"/>
              <a:ext cx="485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lg" len="med"/>
            </a:ln>
          </p:spPr>
        </p:cxnSp>
        <p:cxnSp>
          <p:nvCxnSpPr>
            <p:cNvPr id="55" name="AutoShape 54"/>
            <p:cNvCxnSpPr>
              <a:cxnSpLocks noChangeShapeType="1"/>
              <a:stCxn id="50" idx="1"/>
              <a:endCxn id="49" idx="3"/>
            </p:cNvCxnSpPr>
            <p:nvPr/>
          </p:nvCxnSpPr>
          <p:spPr bwMode="auto">
            <a:xfrm>
              <a:off x="3024" y="3006"/>
              <a:ext cx="425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lg" len="med"/>
            </a:ln>
          </p:spPr>
        </p:cxnSp>
        <p:cxnSp>
          <p:nvCxnSpPr>
            <p:cNvPr id="56" name="AutoShape 55"/>
            <p:cNvCxnSpPr>
              <a:cxnSpLocks noChangeShapeType="1"/>
              <a:stCxn id="60" idx="1"/>
              <a:endCxn id="47" idx="1"/>
            </p:cNvCxnSpPr>
            <p:nvPr/>
          </p:nvCxnSpPr>
          <p:spPr bwMode="auto">
            <a:xfrm flipH="1">
              <a:off x="1722" y="2497"/>
              <a:ext cx="485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none" w="lg" len="med"/>
            </a:ln>
          </p:spPr>
        </p:cxnSp>
        <p:cxnSp>
          <p:nvCxnSpPr>
            <p:cNvPr id="57" name="AutoShape 56"/>
            <p:cNvCxnSpPr>
              <a:cxnSpLocks noChangeShapeType="1"/>
              <a:stCxn id="48" idx="0"/>
              <a:endCxn id="50" idx="2"/>
            </p:cNvCxnSpPr>
            <p:nvPr/>
          </p:nvCxnSpPr>
          <p:spPr bwMode="auto">
            <a:xfrm>
              <a:off x="3030" y="2491"/>
              <a:ext cx="0" cy="52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none" w="lg" len="med"/>
            </a:ln>
          </p:spPr>
        </p:cxnSp>
        <p:cxnSp>
          <p:nvCxnSpPr>
            <p:cNvPr id="58" name="AutoShape 57"/>
            <p:cNvCxnSpPr>
              <a:cxnSpLocks noChangeShapeType="1"/>
              <a:stCxn id="51" idx="1"/>
              <a:endCxn id="50" idx="3"/>
            </p:cNvCxnSpPr>
            <p:nvPr/>
          </p:nvCxnSpPr>
          <p:spPr bwMode="auto">
            <a:xfrm>
              <a:off x="1722" y="3006"/>
              <a:ext cx="1313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none" w="lg" len="med"/>
            </a:ln>
          </p:spPr>
        </p:cxnSp>
        <p:cxnSp>
          <p:nvCxnSpPr>
            <p:cNvPr id="59" name="AutoShape 58"/>
            <p:cNvCxnSpPr>
              <a:cxnSpLocks noChangeShapeType="1"/>
              <a:stCxn id="52" idx="1"/>
              <a:endCxn id="51" idx="3"/>
            </p:cNvCxnSpPr>
            <p:nvPr/>
          </p:nvCxnSpPr>
          <p:spPr bwMode="auto">
            <a:xfrm>
              <a:off x="1356" y="3006"/>
              <a:ext cx="377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none" w="lg" len="med"/>
            </a:ln>
          </p:spPr>
        </p:cxn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2207" y="2278"/>
              <a:ext cx="343" cy="438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078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z="2800" noProof="0" smtClean="0">
                <a:latin typeface="Custom_Constantia" panose="02030602050306030303" pitchFamily="18" charset="0"/>
              </a:rPr>
              <a:t>BNF Elements: Repetition, einmal oder mehr</a:t>
            </a:r>
            <a:endParaRPr lang="de-CH" sz="2800" noProof="0" dirty="0" smtClean="0">
              <a:latin typeface="Custom_Constantia" panose="02030602050306030303" pitchFamily="18" charset="0"/>
            </a:endParaRPr>
          </a:p>
        </p:txBody>
      </p:sp>
      <p:sp>
        <p:nvSpPr>
          <p:cNvPr id="42" name="Rectangle 2"/>
          <p:cNvSpPr txBox="1">
            <a:spLocks noChangeArrowheads="1"/>
          </p:cNvSpPr>
          <p:nvPr/>
        </p:nvSpPr>
        <p:spPr bwMode="auto">
          <a:xfrm>
            <a:off x="179388" y="1268413"/>
            <a:ext cx="8713787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Graphische Repräsentation: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BNF:		{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A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}</a:t>
            </a:r>
            <a:r>
              <a:rPr kumimoji="0" lang="de-CH" sz="2400" b="0" i="0" u="none" strike="noStrike" kern="0" cap="none" spc="0" normalizeH="0" baseline="4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+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Bedeutung:	Sequenz von einem oder mehreren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A</a:t>
            </a: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1143000" y="5667375"/>
            <a:ext cx="1588" cy="1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4505325" y="3019425"/>
            <a:ext cx="17463" cy="17463"/>
          </a:xfrm>
          <a:prstGeom prst="rect">
            <a:avLst/>
          </a:prstGeom>
          <a:solidFill>
            <a:srgbClr val="BBE0E3">
              <a:alpha val="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45" name="Rectangle 8"/>
          <p:cNvSpPr>
            <a:spLocks noChangeArrowheads="1"/>
          </p:cNvSpPr>
          <p:nvPr/>
        </p:nvSpPr>
        <p:spPr bwMode="auto">
          <a:xfrm>
            <a:off x="5419725" y="3019425"/>
            <a:ext cx="17463" cy="17463"/>
          </a:xfrm>
          <a:prstGeom prst="rect">
            <a:avLst/>
          </a:prstGeom>
          <a:solidFill>
            <a:srgbClr val="BBE0E3">
              <a:alpha val="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grpSp>
        <p:nvGrpSpPr>
          <p:cNvPr id="46" name="Group 24"/>
          <p:cNvGrpSpPr>
            <a:grpSpLocks/>
          </p:cNvGrpSpPr>
          <p:nvPr/>
        </p:nvGrpSpPr>
        <p:grpSpPr bwMode="auto">
          <a:xfrm>
            <a:off x="2133600" y="2009775"/>
            <a:ext cx="3275013" cy="1349375"/>
            <a:chOff x="870" y="1182"/>
            <a:chExt cx="2063" cy="850"/>
          </a:xfrm>
        </p:grpSpPr>
        <p:sp>
          <p:nvSpPr>
            <p:cNvPr id="47" name="Rectangle 25"/>
            <p:cNvSpPr>
              <a:spLocks noChangeArrowheads="1"/>
            </p:cNvSpPr>
            <p:nvPr/>
          </p:nvSpPr>
          <p:spPr bwMode="auto">
            <a:xfrm>
              <a:off x="1265" y="1182"/>
              <a:ext cx="11" cy="11"/>
            </a:xfrm>
            <a:prstGeom prst="rect">
              <a:avLst/>
            </a:prstGeom>
            <a:solidFill>
              <a:srgbClr val="BBE0E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48" name="Rectangle 26"/>
            <p:cNvSpPr>
              <a:spLocks noChangeArrowheads="1"/>
            </p:cNvSpPr>
            <p:nvPr/>
          </p:nvSpPr>
          <p:spPr bwMode="auto">
            <a:xfrm>
              <a:off x="2520" y="1182"/>
              <a:ext cx="11" cy="11"/>
            </a:xfrm>
            <a:prstGeom prst="rect">
              <a:avLst/>
            </a:prstGeom>
            <a:solidFill>
              <a:srgbClr val="BBE0E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49" name="Rectangle 27"/>
            <p:cNvSpPr>
              <a:spLocks noChangeArrowheads="1"/>
            </p:cNvSpPr>
            <p:nvPr/>
          </p:nvSpPr>
          <p:spPr bwMode="auto">
            <a:xfrm>
              <a:off x="2922" y="1807"/>
              <a:ext cx="11" cy="11"/>
            </a:xfrm>
            <a:prstGeom prst="rect">
              <a:avLst/>
            </a:prstGeom>
            <a:solidFill>
              <a:srgbClr val="BBE0E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50" name="Rectangle 28"/>
            <p:cNvSpPr>
              <a:spLocks noChangeArrowheads="1"/>
            </p:cNvSpPr>
            <p:nvPr/>
          </p:nvSpPr>
          <p:spPr bwMode="auto">
            <a:xfrm>
              <a:off x="870" y="1807"/>
              <a:ext cx="11" cy="11"/>
            </a:xfrm>
            <a:prstGeom prst="rect">
              <a:avLst/>
            </a:prstGeom>
            <a:solidFill>
              <a:srgbClr val="BBE0E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51" name="Rectangle 29"/>
            <p:cNvSpPr>
              <a:spLocks noChangeArrowheads="1"/>
            </p:cNvSpPr>
            <p:nvPr/>
          </p:nvSpPr>
          <p:spPr bwMode="auto">
            <a:xfrm>
              <a:off x="1265" y="1807"/>
              <a:ext cx="11" cy="11"/>
            </a:xfrm>
            <a:prstGeom prst="rect">
              <a:avLst/>
            </a:prstGeom>
            <a:solidFill>
              <a:srgbClr val="BBE0E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52" name="Rectangle 30"/>
            <p:cNvSpPr>
              <a:spLocks noChangeArrowheads="1"/>
            </p:cNvSpPr>
            <p:nvPr/>
          </p:nvSpPr>
          <p:spPr bwMode="auto">
            <a:xfrm>
              <a:off x="2520" y="1807"/>
              <a:ext cx="11" cy="11"/>
            </a:xfrm>
            <a:prstGeom prst="rect">
              <a:avLst/>
            </a:prstGeom>
            <a:solidFill>
              <a:srgbClr val="BBE0E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cxnSp>
          <p:nvCxnSpPr>
            <p:cNvPr id="53" name="AutoShape 31"/>
            <p:cNvCxnSpPr>
              <a:cxnSpLocks noChangeShapeType="1"/>
              <a:stCxn id="52" idx="1"/>
              <a:endCxn id="49" idx="3"/>
            </p:cNvCxnSpPr>
            <p:nvPr/>
          </p:nvCxnSpPr>
          <p:spPr bwMode="auto">
            <a:xfrm>
              <a:off x="2520" y="1813"/>
              <a:ext cx="413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lg" len="med"/>
            </a:ln>
          </p:spPr>
        </p:cxnSp>
        <p:cxnSp>
          <p:nvCxnSpPr>
            <p:cNvPr id="54" name="AutoShape 32"/>
            <p:cNvCxnSpPr>
              <a:cxnSpLocks noChangeShapeType="1"/>
              <a:stCxn id="47" idx="0"/>
              <a:endCxn id="51" idx="0"/>
            </p:cNvCxnSpPr>
            <p:nvPr/>
          </p:nvCxnSpPr>
          <p:spPr bwMode="auto">
            <a:xfrm>
              <a:off x="1271" y="1182"/>
              <a:ext cx="0" cy="625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lg" len="med"/>
            </a:ln>
          </p:spPr>
        </p:cxnSp>
        <p:cxnSp>
          <p:nvCxnSpPr>
            <p:cNvPr id="55" name="AutoShape 33"/>
            <p:cNvCxnSpPr>
              <a:cxnSpLocks noChangeShapeType="1"/>
              <a:stCxn id="59" idx="3"/>
              <a:endCxn id="52" idx="3"/>
            </p:cNvCxnSpPr>
            <p:nvPr/>
          </p:nvCxnSpPr>
          <p:spPr bwMode="auto">
            <a:xfrm>
              <a:off x="2070" y="1813"/>
              <a:ext cx="461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none" w="lg" len="med"/>
            </a:ln>
          </p:spPr>
        </p:cxnSp>
        <p:cxnSp>
          <p:nvCxnSpPr>
            <p:cNvPr id="56" name="AutoShape 34"/>
            <p:cNvCxnSpPr>
              <a:cxnSpLocks noChangeShapeType="1"/>
              <a:stCxn id="52" idx="0"/>
              <a:endCxn id="48" idx="0"/>
            </p:cNvCxnSpPr>
            <p:nvPr/>
          </p:nvCxnSpPr>
          <p:spPr bwMode="auto">
            <a:xfrm flipV="1">
              <a:off x="2526" y="1182"/>
              <a:ext cx="0" cy="625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none" w="lg" len="med"/>
            </a:ln>
          </p:spPr>
        </p:cxnSp>
        <p:cxnSp>
          <p:nvCxnSpPr>
            <p:cNvPr id="57" name="AutoShape 35"/>
            <p:cNvCxnSpPr>
              <a:cxnSpLocks noChangeShapeType="1"/>
              <a:stCxn id="47" idx="1"/>
              <a:endCxn id="48" idx="3"/>
            </p:cNvCxnSpPr>
            <p:nvPr/>
          </p:nvCxnSpPr>
          <p:spPr bwMode="auto">
            <a:xfrm>
              <a:off x="1265" y="1188"/>
              <a:ext cx="1266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none" w="lg" len="med"/>
            </a:ln>
          </p:spPr>
        </p:cxnSp>
        <p:cxnSp>
          <p:nvCxnSpPr>
            <p:cNvPr id="58" name="AutoShape 36"/>
            <p:cNvCxnSpPr>
              <a:cxnSpLocks noChangeShapeType="1"/>
              <a:stCxn id="51" idx="1"/>
              <a:endCxn id="59" idx="1"/>
            </p:cNvCxnSpPr>
            <p:nvPr/>
          </p:nvCxnSpPr>
          <p:spPr bwMode="auto">
            <a:xfrm>
              <a:off x="1265" y="1813"/>
              <a:ext cx="462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lg" len="med"/>
            </a:ln>
          </p:spPr>
        </p:cxnSp>
        <p:sp>
          <p:nvSpPr>
            <p:cNvPr id="59" name="Rectangle 37"/>
            <p:cNvSpPr>
              <a:spLocks noChangeArrowheads="1"/>
            </p:cNvSpPr>
            <p:nvPr/>
          </p:nvSpPr>
          <p:spPr bwMode="auto">
            <a:xfrm>
              <a:off x="1727" y="1594"/>
              <a:ext cx="343" cy="438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A</a:t>
              </a:r>
            </a:p>
          </p:txBody>
        </p:sp>
        <p:cxnSp>
          <p:nvCxnSpPr>
            <p:cNvPr id="60" name="AutoShape 38"/>
            <p:cNvCxnSpPr>
              <a:cxnSpLocks noChangeShapeType="1"/>
              <a:stCxn id="50" idx="1"/>
              <a:endCxn id="51" idx="3"/>
            </p:cNvCxnSpPr>
            <p:nvPr/>
          </p:nvCxnSpPr>
          <p:spPr bwMode="auto">
            <a:xfrm>
              <a:off x="870" y="1813"/>
              <a:ext cx="406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none" w="lg" len="med"/>
            </a:ln>
          </p:spPr>
        </p:cxnSp>
      </p:grpSp>
    </p:spTree>
    <p:extLst>
      <p:ext uri="{BB962C8B-B14F-4D97-AF65-F5344CB8AC3E}">
        <p14:creationId xmlns:p14="http://schemas.microsoft.com/office/powerpoint/2010/main" val="380298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smtClean="0"/>
              <a:t>BNF </a:t>
            </a:r>
            <a:r>
              <a:rPr lang="de-CH" smtClean="0"/>
              <a:t>E</a:t>
            </a:r>
            <a:r>
              <a:rPr lang="de-CH" noProof="0" smtClean="0"/>
              <a:t>lemente: Übersicht</a:t>
            </a:r>
            <a:endParaRPr lang="de-CH" noProof="0" dirty="0" smtClean="0"/>
          </a:p>
        </p:txBody>
      </p:sp>
      <p:grpSp>
        <p:nvGrpSpPr>
          <p:cNvPr id="157" name="Group 3"/>
          <p:cNvGrpSpPr>
            <a:grpSpLocks/>
          </p:cNvGrpSpPr>
          <p:nvPr/>
        </p:nvGrpSpPr>
        <p:grpSpPr bwMode="auto">
          <a:xfrm>
            <a:off x="6235700" y="5514975"/>
            <a:ext cx="1941513" cy="692150"/>
            <a:chOff x="870" y="1182"/>
            <a:chExt cx="2063" cy="850"/>
          </a:xfrm>
        </p:grpSpPr>
        <p:sp>
          <p:nvSpPr>
            <p:cNvPr id="158" name="Rectangle 4"/>
            <p:cNvSpPr>
              <a:spLocks noChangeArrowheads="1"/>
            </p:cNvSpPr>
            <p:nvPr/>
          </p:nvSpPr>
          <p:spPr bwMode="auto">
            <a:xfrm>
              <a:off x="1265" y="1182"/>
              <a:ext cx="11" cy="11"/>
            </a:xfrm>
            <a:prstGeom prst="rect">
              <a:avLst/>
            </a:prstGeom>
            <a:solidFill>
              <a:srgbClr val="BBE0E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159" name="Rectangle 5"/>
            <p:cNvSpPr>
              <a:spLocks noChangeArrowheads="1"/>
            </p:cNvSpPr>
            <p:nvPr/>
          </p:nvSpPr>
          <p:spPr bwMode="auto">
            <a:xfrm>
              <a:off x="2520" y="1182"/>
              <a:ext cx="11" cy="11"/>
            </a:xfrm>
            <a:prstGeom prst="rect">
              <a:avLst/>
            </a:prstGeom>
            <a:solidFill>
              <a:srgbClr val="BBE0E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160" name="Rectangle 6"/>
            <p:cNvSpPr>
              <a:spLocks noChangeArrowheads="1"/>
            </p:cNvSpPr>
            <p:nvPr/>
          </p:nvSpPr>
          <p:spPr bwMode="auto">
            <a:xfrm>
              <a:off x="2922" y="1807"/>
              <a:ext cx="11" cy="11"/>
            </a:xfrm>
            <a:prstGeom prst="rect">
              <a:avLst/>
            </a:prstGeom>
            <a:solidFill>
              <a:srgbClr val="BBE0E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161" name="Rectangle 7"/>
            <p:cNvSpPr>
              <a:spLocks noChangeArrowheads="1"/>
            </p:cNvSpPr>
            <p:nvPr/>
          </p:nvSpPr>
          <p:spPr bwMode="auto">
            <a:xfrm>
              <a:off x="870" y="1807"/>
              <a:ext cx="11" cy="11"/>
            </a:xfrm>
            <a:prstGeom prst="rect">
              <a:avLst/>
            </a:prstGeom>
            <a:solidFill>
              <a:srgbClr val="BBE0E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162" name="Rectangle 8"/>
            <p:cNvSpPr>
              <a:spLocks noChangeArrowheads="1"/>
            </p:cNvSpPr>
            <p:nvPr/>
          </p:nvSpPr>
          <p:spPr bwMode="auto">
            <a:xfrm>
              <a:off x="1265" y="1807"/>
              <a:ext cx="11" cy="11"/>
            </a:xfrm>
            <a:prstGeom prst="rect">
              <a:avLst/>
            </a:prstGeom>
            <a:solidFill>
              <a:srgbClr val="BBE0E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163" name="Rectangle 9"/>
            <p:cNvSpPr>
              <a:spLocks noChangeArrowheads="1"/>
            </p:cNvSpPr>
            <p:nvPr/>
          </p:nvSpPr>
          <p:spPr bwMode="auto">
            <a:xfrm>
              <a:off x="2520" y="1807"/>
              <a:ext cx="11" cy="11"/>
            </a:xfrm>
            <a:prstGeom prst="rect">
              <a:avLst/>
            </a:prstGeom>
            <a:solidFill>
              <a:srgbClr val="BBE0E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cxnSp>
          <p:nvCxnSpPr>
            <p:cNvPr id="164" name="AutoShape 10"/>
            <p:cNvCxnSpPr>
              <a:cxnSpLocks noChangeShapeType="1"/>
              <a:stCxn id="163" idx="1"/>
              <a:endCxn id="160" idx="3"/>
            </p:cNvCxnSpPr>
            <p:nvPr/>
          </p:nvCxnSpPr>
          <p:spPr bwMode="auto">
            <a:xfrm>
              <a:off x="2520" y="1813"/>
              <a:ext cx="413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lg" len="med"/>
            </a:ln>
          </p:spPr>
        </p:cxnSp>
        <p:cxnSp>
          <p:nvCxnSpPr>
            <p:cNvPr id="165" name="AutoShape 11"/>
            <p:cNvCxnSpPr>
              <a:cxnSpLocks noChangeShapeType="1"/>
              <a:stCxn id="158" idx="0"/>
              <a:endCxn id="162" idx="0"/>
            </p:cNvCxnSpPr>
            <p:nvPr/>
          </p:nvCxnSpPr>
          <p:spPr bwMode="auto">
            <a:xfrm>
              <a:off x="1271" y="1182"/>
              <a:ext cx="0" cy="625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lg" len="med"/>
            </a:ln>
          </p:spPr>
        </p:cxnSp>
        <p:cxnSp>
          <p:nvCxnSpPr>
            <p:cNvPr id="166" name="AutoShape 12"/>
            <p:cNvCxnSpPr>
              <a:cxnSpLocks noChangeShapeType="1"/>
              <a:stCxn id="170" idx="3"/>
              <a:endCxn id="163" idx="3"/>
            </p:cNvCxnSpPr>
            <p:nvPr/>
          </p:nvCxnSpPr>
          <p:spPr bwMode="auto">
            <a:xfrm>
              <a:off x="2070" y="1813"/>
              <a:ext cx="461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none" w="lg" len="med"/>
            </a:ln>
          </p:spPr>
        </p:cxnSp>
        <p:cxnSp>
          <p:nvCxnSpPr>
            <p:cNvPr id="167" name="AutoShape 13"/>
            <p:cNvCxnSpPr>
              <a:cxnSpLocks noChangeShapeType="1"/>
              <a:stCxn id="163" idx="0"/>
              <a:endCxn id="159" idx="0"/>
            </p:cNvCxnSpPr>
            <p:nvPr/>
          </p:nvCxnSpPr>
          <p:spPr bwMode="auto">
            <a:xfrm flipV="1">
              <a:off x="2526" y="1182"/>
              <a:ext cx="0" cy="625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none" w="lg" len="med"/>
            </a:ln>
          </p:spPr>
        </p:cxnSp>
        <p:cxnSp>
          <p:nvCxnSpPr>
            <p:cNvPr id="168" name="AutoShape 14"/>
            <p:cNvCxnSpPr>
              <a:cxnSpLocks noChangeShapeType="1"/>
              <a:stCxn id="158" idx="1"/>
              <a:endCxn id="159" idx="3"/>
            </p:cNvCxnSpPr>
            <p:nvPr/>
          </p:nvCxnSpPr>
          <p:spPr bwMode="auto">
            <a:xfrm>
              <a:off x="1265" y="1188"/>
              <a:ext cx="1266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none" w="lg" len="med"/>
            </a:ln>
          </p:spPr>
        </p:cxnSp>
        <p:cxnSp>
          <p:nvCxnSpPr>
            <p:cNvPr id="169" name="AutoShape 15"/>
            <p:cNvCxnSpPr>
              <a:cxnSpLocks noChangeShapeType="1"/>
              <a:stCxn id="162" idx="1"/>
              <a:endCxn id="170" idx="1"/>
            </p:cNvCxnSpPr>
            <p:nvPr/>
          </p:nvCxnSpPr>
          <p:spPr bwMode="auto">
            <a:xfrm>
              <a:off x="1265" y="1813"/>
              <a:ext cx="462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lg" len="med"/>
            </a:ln>
          </p:spPr>
        </p:cxnSp>
        <p:sp>
          <p:nvSpPr>
            <p:cNvPr id="170" name="Rectangle 16"/>
            <p:cNvSpPr>
              <a:spLocks noChangeArrowheads="1"/>
            </p:cNvSpPr>
            <p:nvPr/>
          </p:nvSpPr>
          <p:spPr bwMode="auto">
            <a:xfrm>
              <a:off x="1727" y="1594"/>
              <a:ext cx="343" cy="438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A</a:t>
              </a:r>
            </a:p>
          </p:txBody>
        </p:sp>
        <p:cxnSp>
          <p:nvCxnSpPr>
            <p:cNvPr id="171" name="AutoShape 17"/>
            <p:cNvCxnSpPr>
              <a:cxnSpLocks noChangeShapeType="1"/>
              <a:stCxn id="161" idx="1"/>
              <a:endCxn id="162" idx="3"/>
            </p:cNvCxnSpPr>
            <p:nvPr/>
          </p:nvCxnSpPr>
          <p:spPr bwMode="auto">
            <a:xfrm>
              <a:off x="870" y="1813"/>
              <a:ext cx="406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none" w="lg" len="med"/>
            </a:ln>
          </p:spPr>
        </p:cxnSp>
      </p:grpSp>
      <p:sp>
        <p:nvSpPr>
          <p:cNvPr id="172" name="Text Box 18"/>
          <p:cNvSpPr txBox="1">
            <a:spLocks noChangeArrowheads="1"/>
          </p:cNvSpPr>
          <p:nvPr/>
        </p:nvSpPr>
        <p:spPr bwMode="auto">
          <a:xfrm>
            <a:off x="1014666" y="5599113"/>
            <a:ext cx="451117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Repetition </a:t>
            </a:r>
            <a:r>
              <a:rPr lang="en-US" sz="2400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(mind. </a:t>
            </a:r>
            <a:r>
              <a:rPr lang="en-US" sz="2400" dirty="0" err="1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einmal</a:t>
            </a:r>
            <a:r>
              <a:rPr lang="en-US" sz="2400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): </a:t>
            </a:r>
            <a:r>
              <a:rPr lang="en-US" sz="2400" dirty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{ </a:t>
            </a:r>
            <a:r>
              <a:rPr lang="en-US" sz="2400" dirty="0">
                <a:solidFill>
                  <a:srgbClr val="009900"/>
                </a:solidFill>
                <a:latin typeface="Custom_Constantia" panose="02030602050306030303" pitchFamily="18" charset="0"/>
                <a:cs typeface="Arial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 }</a:t>
            </a:r>
            <a:r>
              <a:rPr lang="en-US" sz="2400" baseline="30000" dirty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+</a:t>
            </a:r>
          </a:p>
        </p:txBody>
      </p:sp>
      <p:sp>
        <p:nvSpPr>
          <p:cNvPr id="173" name="Text Box 19"/>
          <p:cNvSpPr txBox="1">
            <a:spLocks noChangeArrowheads="1"/>
          </p:cNvSpPr>
          <p:nvPr/>
        </p:nvSpPr>
        <p:spPr bwMode="auto">
          <a:xfrm>
            <a:off x="1109673" y="4522788"/>
            <a:ext cx="43973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Repetition </a:t>
            </a:r>
            <a:r>
              <a:rPr lang="en-US" sz="2400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(0 </a:t>
            </a:r>
            <a:r>
              <a:rPr lang="en-US" sz="2400" dirty="0" err="1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oder</a:t>
            </a:r>
            <a:r>
              <a:rPr lang="en-US" sz="2400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mehr</a:t>
            </a:r>
            <a:r>
              <a:rPr lang="en-US" sz="2400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): </a:t>
            </a:r>
            <a:r>
              <a:rPr lang="en-US" sz="2400" dirty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{ </a:t>
            </a:r>
            <a:r>
              <a:rPr lang="en-US" sz="2400" dirty="0">
                <a:solidFill>
                  <a:srgbClr val="009900"/>
                </a:solidFill>
                <a:latin typeface="Custom_Constantia" panose="02030602050306030303" pitchFamily="18" charset="0"/>
                <a:cs typeface="Arial"/>
              </a:rPr>
              <a:t>A </a:t>
            </a:r>
            <a:r>
              <a:rPr lang="en-US" sz="2400" dirty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}*</a:t>
            </a:r>
          </a:p>
        </p:txBody>
      </p:sp>
      <p:grpSp>
        <p:nvGrpSpPr>
          <p:cNvPr id="174" name="Group 20"/>
          <p:cNvGrpSpPr>
            <a:grpSpLocks/>
          </p:cNvGrpSpPr>
          <p:nvPr/>
        </p:nvGrpSpPr>
        <p:grpSpPr bwMode="auto">
          <a:xfrm>
            <a:off x="6122988" y="4340225"/>
            <a:ext cx="2170112" cy="554038"/>
            <a:chOff x="1356" y="2278"/>
            <a:chExt cx="2093" cy="733"/>
          </a:xfrm>
        </p:grpSpPr>
        <p:sp>
          <p:nvSpPr>
            <p:cNvPr id="175" name="Rectangle 21"/>
            <p:cNvSpPr>
              <a:spLocks noChangeArrowheads="1"/>
            </p:cNvSpPr>
            <p:nvPr/>
          </p:nvSpPr>
          <p:spPr bwMode="auto">
            <a:xfrm>
              <a:off x="1722" y="2491"/>
              <a:ext cx="11" cy="11"/>
            </a:xfrm>
            <a:prstGeom prst="rect">
              <a:avLst/>
            </a:prstGeom>
            <a:solidFill>
              <a:srgbClr val="BBE0E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176" name="Rectangle 22"/>
            <p:cNvSpPr>
              <a:spLocks noChangeArrowheads="1"/>
            </p:cNvSpPr>
            <p:nvPr/>
          </p:nvSpPr>
          <p:spPr bwMode="auto">
            <a:xfrm>
              <a:off x="3024" y="2491"/>
              <a:ext cx="11" cy="11"/>
            </a:xfrm>
            <a:prstGeom prst="rect">
              <a:avLst/>
            </a:prstGeom>
            <a:solidFill>
              <a:srgbClr val="BBE0E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177" name="Rectangle 23"/>
            <p:cNvSpPr>
              <a:spLocks noChangeArrowheads="1"/>
            </p:cNvSpPr>
            <p:nvPr/>
          </p:nvSpPr>
          <p:spPr bwMode="auto">
            <a:xfrm>
              <a:off x="3438" y="3000"/>
              <a:ext cx="11" cy="11"/>
            </a:xfrm>
            <a:prstGeom prst="rect">
              <a:avLst/>
            </a:prstGeom>
            <a:solidFill>
              <a:srgbClr val="BBE0E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178" name="Rectangle 24"/>
            <p:cNvSpPr>
              <a:spLocks noChangeArrowheads="1"/>
            </p:cNvSpPr>
            <p:nvPr/>
          </p:nvSpPr>
          <p:spPr bwMode="auto">
            <a:xfrm>
              <a:off x="3024" y="3000"/>
              <a:ext cx="11" cy="11"/>
            </a:xfrm>
            <a:prstGeom prst="rect">
              <a:avLst/>
            </a:prstGeom>
            <a:solidFill>
              <a:srgbClr val="BBE0E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179" name="Rectangle 25"/>
            <p:cNvSpPr>
              <a:spLocks noChangeArrowheads="1"/>
            </p:cNvSpPr>
            <p:nvPr/>
          </p:nvSpPr>
          <p:spPr bwMode="auto">
            <a:xfrm>
              <a:off x="1722" y="3000"/>
              <a:ext cx="11" cy="11"/>
            </a:xfrm>
            <a:prstGeom prst="rect">
              <a:avLst/>
            </a:prstGeom>
            <a:solidFill>
              <a:srgbClr val="BBE0E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180" name="Rectangle 26"/>
            <p:cNvSpPr>
              <a:spLocks noChangeArrowheads="1"/>
            </p:cNvSpPr>
            <p:nvPr/>
          </p:nvSpPr>
          <p:spPr bwMode="auto">
            <a:xfrm>
              <a:off x="1356" y="3000"/>
              <a:ext cx="11" cy="11"/>
            </a:xfrm>
            <a:prstGeom prst="rect">
              <a:avLst/>
            </a:prstGeom>
            <a:solidFill>
              <a:srgbClr val="BBE0E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cxnSp>
          <p:nvCxnSpPr>
            <p:cNvPr id="181" name="AutoShape 27"/>
            <p:cNvCxnSpPr>
              <a:cxnSpLocks noChangeShapeType="1"/>
              <a:stCxn id="175" idx="0"/>
              <a:endCxn id="179" idx="0"/>
            </p:cNvCxnSpPr>
            <p:nvPr/>
          </p:nvCxnSpPr>
          <p:spPr bwMode="auto">
            <a:xfrm>
              <a:off x="1728" y="2491"/>
              <a:ext cx="0" cy="50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lg" len="med"/>
            </a:ln>
          </p:spPr>
        </p:cxnSp>
        <p:cxnSp>
          <p:nvCxnSpPr>
            <p:cNvPr id="182" name="AutoShape 28"/>
            <p:cNvCxnSpPr>
              <a:cxnSpLocks noChangeShapeType="1"/>
              <a:stCxn id="176" idx="3"/>
              <a:endCxn id="188" idx="3"/>
            </p:cNvCxnSpPr>
            <p:nvPr/>
          </p:nvCxnSpPr>
          <p:spPr bwMode="auto">
            <a:xfrm flipH="1">
              <a:off x="2550" y="2497"/>
              <a:ext cx="485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lg" len="med"/>
            </a:ln>
          </p:spPr>
        </p:cxnSp>
        <p:cxnSp>
          <p:nvCxnSpPr>
            <p:cNvPr id="183" name="AutoShape 29"/>
            <p:cNvCxnSpPr>
              <a:cxnSpLocks noChangeShapeType="1"/>
              <a:stCxn id="178" idx="1"/>
              <a:endCxn id="177" idx="3"/>
            </p:cNvCxnSpPr>
            <p:nvPr/>
          </p:nvCxnSpPr>
          <p:spPr bwMode="auto">
            <a:xfrm>
              <a:off x="3024" y="3006"/>
              <a:ext cx="425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lg" len="med"/>
            </a:ln>
          </p:spPr>
        </p:cxnSp>
        <p:cxnSp>
          <p:nvCxnSpPr>
            <p:cNvPr id="184" name="AutoShape 30"/>
            <p:cNvCxnSpPr>
              <a:cxnSpLocks noChangeShapeType="1"/>
              <a:stCxn id="188" idx="1"/>
              <a:endCxn id="175" idx="1"/>
            </p:cNvCxnSpPr>
            <p:nvPr/>
          </p:nvCxnSpPr>
          <p:spPr bwMode="auto">
            <a:xfrm flipH="1">
              <a:off x="1722" y="2497"/>
              <a:ext cx="485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none" w="lg" len="med"/>
            </a:ln>
          </p:spPr>
        </p:cxnSp>
        <p:cxnSp>
          <p:nvCxnSpPr>
            <p:cNvPr id="185" name="AutoShape 31"/>
            <p:cNvCxnSpPr>
              <a:cxnSpLocks noChangeShapeType="1"/>
              <a:stCxn id="176" idx="0"/>
              <a:endCxn id="178" idx="2"/>
            </p:cNvCxnSpPr>
            <p:nvPr/>
          </p:nvCxnSpPr>
          <p:spPr bwMode="auto">
            <a:xfrm>
              <a:off x="3030" y="2491"/>
              <a:ext cx="0" cy="52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none" w="lg" len="med"/>
            </a:ln>
          </p:spPr>
        </p:cxnSp>
        <p:cxnSp>
          <p:nvCxnSpPr>
            <p:cNvPr id="186" name="AutoShape 32"/>
            <p:cNvCxnSpPr>
              <a:cxnSpLocks noChangeShapeType="1"/>
              <a:stCxn id="179" idx="1"/>
              <a:endCxn id="178" idx="3"/>
            </p:cNvCxnSpPr>
            <p:nvPr/>
          </p:nvCxnSpPr>
          <p:spPr bwMode="auto">
            <a:xfrm>
              <a:off x="1722" y="3006"/>
              <a:ext cx="1313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none" w="lg" len="med"/>
            </a:ln>
          </p:spPr>
        </p:cxnSp>
        <p:cxnSp>
          <p:nvCxnSpPr>
            <p:cNvPr id="187" name="AutoShape 33"/>
            <p:cNvCxnSpPr>
              <a:cxnSpLocks noChangeShapeType="1"/>
              <a:stCxn id="180" idx="1"/>
              <a:endCxn id="179" idx="3"/>
            </p:cNvCxnSpPr>
            <p:nvPr/>
          </p:nvCxnSpPr>
          <p:spPr bwMode="auto">
            <a:xfrm>
              <a:off x="1356" y="3006"/>
              <a:ext cx="377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none" w="lg" len="med"/>
            </a:ln>
          </p:spPr>
        </p:cxnSp>
        <p:sp>
          <p:nvSpPr>
            <p:cNvPr id="188" name="Rectangle 34"/>
            <p:cNvSpPr>
              <a:spLocks noChangeArrowheads="1"/>
            </p:cNvSpPr>
            <p:nvPr/>
          </p:nvSpPr>
          <p:spPr bwMode="auto">
            <a:xfrm>
              <a:off x="2207" y="2278"/>
              <a:ext cx="343" cy="438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A</a:t>
              </a:r>
            </a:p>
          </p:txBody>
        </p:sp>
      </p:grpSp>
      <p:sp>
        <p:nvSpPr>
          <p:cNvPr id="189" name="Text Box 35"/>
          <p:cNvSpPr txBox="1">
            <a:spLocks noChangeArrowheads="1"/>
          </p:cNvSpPr>
          <p:nvPr/>
        </p:nvSpPr>
        <p:spPr bwMode="auto">
          <a:xfrm>
            <a:off x="1075794" y="3217863"/>
            <a:ext cx="171873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Wahl: </a:t>
            </a:r>
            <a:r>
              <a:rPr lang="en-US" sz="2400" dirty="0">
                <a:solidFill>
                  <a:srgbClr val="009900"/>
                </a:solidFill>
                <a:latin typeface="Custom_Constantia" panose="02030602050306030303" pitchFamily="18" charset="0"/>
                <a:cs typeface="Arial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 | </a:t>
            </a:r>
            <a:r>
              <a:rPr lang="en-US" sz="2400" dirty="0">
                <a:solidFill>
                  <a:srgbClr val="009900"/>
                </a:solidFill>
                <a:latin typeface="Custom_Constantia" panose="02030602050306030303" pitchFamily="18" charset="0"/>
                <a:cs typeface="Arial"/>
              </a:rPr>
              <a:t>B</a:t>
            </a:r>
          </a:p>
        </p:txBody>
      </p:sp>
      <p:grpSp>
        <p:nvGrpSpPr>
          <p:cNvPr id="190" name="Group 36"/>
          <p:cNvGrpSpPr>
            <a:grpSpLocks/>
          </p:cNvGrpSpPr>
          <p:nvPr/>
        </p:nvGrpSpPr>
        <p:grpSpPr bwMode="auto">
          <a:xfrm>
            <a:off x="6042025" y="2835275"/>
            <a:ext cx="2332038" cy="1123950"/>
            <a:chOff x="894" y="682"/>
            <a:chExt cx="2423" cy="1272"/>
          </a:xfrm>
        </p:grpSpPr>
        <p:cxnSp>
          <p:nvCxnSpPr>
            <p:cNvPr id="191" name="AutoShape 37"/>
            <p:cNvCxnSpPr>
              <a:cxnSpLocks noChangeShapeType="1"/>
              <a:stCxn id="207" idx="2"/>
              <a:endCxn id="206" idx="2"/>
            </p:cNvCxnSpPr>
            <p:nvPr/>
          </p:nvCxnSpPr>
          <p:spPr bwMode="auto">
            <a:xfrm flipV="1">
              <a:off x="2742" y="1304"/>
              <a:ext cx="0" cy="437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lg" len="med"/>
            </a:ln>
          </p:spPr>
        </p:cxnSp>
        <p:cxnSp>
          <p:nvCxnSpPr>
            <p:cNvPr id="192" name="AutoShape 38"/>
            <p:cNvCxnSpPr>
              <a:cxnSpLocks noChangeShapeType="1"/>
              <a:stCxn id="209" idx="1"/>
              <a:endCxn id="201" idx="1"/>
            </p:cNvCxnSpPr>
            <p:nvPr/>
          </p:nvCxnSpPr>
          <p:spPr bwMode="auto">
            <a:xfrm>
              <a:off x="1332" y="901"/>
              <a:ext cx="536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lg" len="med"/>
            </a:ln>
          </p:spPr>
        </p:cxnSp>
        <p:cxnSp>
          <p:nvCxnSpPr>
            <p:cNvPr id="193" name="AutoShape 39"/>
            <p:cNvCxnSpPr>
              <a:cxnSpLocks noChangeShapeType="1"/>
              <a:stCxn id="208" idx="1"/>
              <a:endCxn id="202" idx="1"/>
            </p:cNvCxnSpPr>
            <p:nvPr/>
          </p:nvCxnSpPr>
          <p:spPr bwMode="auto">
            <a:xfrm>
              <a:off x="1332" y="1735"/>
              <a:ext cx="536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lg" len="med"/>
            </a:ln>
          </p:spPr>
        </p:cxnSp>
        <p:cxnSp>
          <p:nvCxnSpPr>
            <p:cNvPr id="194" name="AutoShape 40"/>
            <p:cNvCxnSpPr>
              <a:cxnSpLocks noChangeShapeType="1"/>
              <a:stCxn id="205" idx="2"/>
              <a:endCxn id="209" idx="0"/>
            </p:cNvCxnSpPr>
            <p:nvPr/>
          </p:nvCxnSpPr>
          <p:spPr bwMode="auto">
            <a:xfrm flipV="1">
              <a:off x="1338" y="895"/>
              <a:ext cx="0" cy="40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none" w="lg" len="med"/>
            </a:ln>
          </p:spPr>
        </p:cxnSp>
        <p:cxnSp>
          <p:nvCxnSpPr>
            <p:cNvPr id="195" name="AutoShape 41"/>
            <p:cNvCxnSpPr>
              <a:cxnSpLocks noChangeShapeType="1"/>
              <a:stCxn id="210" idx="0"/>
              <a:endCxn id="206" idx="0"/>
            </p:cNvCxnSpPr>
            <p:nvPr/>
          </p:nvCxnSpPr>
          <p:spPr bwMode="auto">
            <a:xfrm>
              <a:off x="2742" y="895"/>
              <a:ext cx="0" cy="398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lg" len="med"/>
            </a:ln>
          </p:spPr>
        </p:cxnSp>
        <p:cxnSp>
          <p:nvCxnSpPr>
            <p:cNvPr id="196" name="AutoShape 42"/>
            <p:cNvCxnSpPr>
              <a:cxnSpLocks noChangeShapeType="1"/>
              <a:stCxn id="206" idx="3"/>
              <a:endCxn id="204" idx="1"/>
            </p:cNvCxnSpPr>
            <p:nvPr/>
          </p:nvCxnSpPr>
          <p:spPr bwMode="auto">
            <a:xfrm>
              <a:off x="2747" y="1299"/>
              <a:ext cx="559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lg" len="med"/>
            </a:ln>
          </p:spPr>
        </p:cxnSp>
        <p:cxnSp>
          <p:nvCxnSpPr>
            <p:cNvPr id="197" name="AutoShape 43"/>
            <p:cNvCxnSpPr>
              <a:cxnSpLocks noChangeShapeType="1"/>
              <a:stCxn id="202" idx="3"/>
              <a:endCxn id="207" idx="3"/>
            </p:cNvCxnSpPr>
            <p:nvPr/>
          </p:nvCxnSpPr>
          <p:spPr bwMode="auto">
            <a:xfrm>
              <a:off x="2211" y="1735"/>
              <a:ext cx="536" cy="1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none" w="lg" len="med"/>
            </a:ln>
          </p:spPr>
        </p:cxnSp>
        <p:cxnSp>
          <p:nvCxnSpPr>
            <p:cNvPr id="198" name="AutoShape 44"/>
            <p:cNvCxnSpPr>
              <a:cxnSpLocks noChangeShapeType="1"/>
              <a:stCxn id="205" idx="0"/>
              <a:endCxn id="208" idx="2"/>
            </p:cNvCxnSpPr>
            <p:nvPr/>
          </p:nvCxnSpPr>
          <p:spPr bwMode="auto">
            <a:xfrm>
              <a:off x="1338" y="1293"/>
              <a:ext cx="0" cy="447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none" w="lg" len="med"/>
            </a:ln>
          </p:spPr>
        </p:cxnSp>
        <p:cxnSp>
          <p:nvCxnSpPr>
            <p:cNvPr id="199" name="AutoShape 45"/>
            <p:cNvCxnSpPr>
              <a:cxnSpLocks noChangeShapeType="1"/>
              <a:stCxn id="203" idx="3"/>
              <a:endCxn id="205" idx="3"/>
            </p:cNvCxnSpPr>
            <p:nvPr/>
          </p:nvCxnSpPr>
          <p:spPr bwMode="auto">
            <a:xfrm>
              <a:off x="905" y="1299"/>
              <a:ext cx="438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none" w="lg" len="med"/>
            </a:ln>
          </p:spPr>
        </p:cxnSp>
        <p:cxnSp>
          <p:nvCxnSpPr>
            <p:cNvPr id="200" name="AutoShape 46"/>
            <p:cNvCxnSpPr>
              <a:cxnSpLocks noChangeShapeType="1"/>
              <a:stCxn id="201" idx="3"/>
              <a:endCxn id="210" idx="3"/>
            </p:cNvCxnSpPr>
            <p:nvPr/>
          </p:nvCxnSpPr>
          <p:spPr bwMode="auto">
            <a:xfrm>
              <a:off x="2211" y="901"/>
              <a:ext cx="536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none" w="lg" len="med"/>
            </a:ln>
          </p:spPr>
        </p:cxnSp>
        <p:sp>
          <p:nvSpPr>
            <p:cNvPr id="201" name="Rectangle 47"/>
            <p:cNvSpPr>
              <a:spLocks noChangeArrowheads="1"/>
            </p:cNvSpPr>
            <p:nvPr/>
          </p:nvSpPr>
          <p:spPr bwMode="auto">
            <a:xfrm>
              <a:off x="1868" y="682"/>
              <a:ext cx="343" cy="438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A</a:t>
              </a:r>
            </a:p>
          </p:txBody>
        </p:sp>
        <p:sp>
          <p:nvSpPr>
            <p:cNvPr id="202" name="Rectangle 48"/>
            <p:cNvSpPr>
              <a:spLocks noChangeArrowheads="1"/>
            </p:cNvSpPr>
            <p:nvPr/>
          </p:nvSpPr>
          <p:spPr bwMode="auto">
            <a:xfrm>
              <a:off x="1868" y="1516"/>
              <a:ext cx="343" cy="438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B</a:t>
              </a:r>
            </a:p>
          </p:txBody>
        </p:sp>
        <p:sp>
          <p:nvSpPr>
            <p:cNvPr id="203" name="Rectangle 49"/>
            <p:cNvSpPr>
              <a:spLocks noChangeArrowheads="1"/>
            </p:cNvSpPr>
            <p:nvPr/>
          </p:nvSpPr>
          <p:spPr bwMode="auto">
            <a:xfrm>
              <a:off x="894" y="1293"/>
              <a:ext cx="11" cy="11"/>
            </a:xfrm>
            <a:prstGeom prst="rect">
              <a:avLst/>
            </a:prstGeom>
            <a:solidFill>
              <a:srgbClr val="BBE0E3">
                <a:alpha val="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204" name="Rectangle 50"/>
            <p:cNvSpPr>
              <a:spLocks noChangeArrowheads="1"/>
            </p:cNvSpPr>
            <p:nvPr/>
          </p:nvSpPr>
          <p:spPr bwMode="auto">
            <a:xfrm>
              <a:off x="3306" y="1293"/>
              <a:ext cx="11" cy="11"/>
            </a:xfrm>
            <a:prstGeom prst="rect">
              <a:avLst/>
            </a:prstGeom>
            <a:solidFill>
              <a:srgbClr val="BBE0E3">
                <a:alpha val="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205" name="Rectangle 51"/>
            <p:cNvSpPr>
              <a:spLocks noChangeArrowheads="1"/>
            </p:cNvSpPr>
            <p:nvPr/>
          </p:nvSpPr>
          <p:spPr bwMode="auto">
            <a:xfrm>
              <a:off x="1332" y="1293"/>
              <a:ext cx="11" cy="11"/>
            </a:xfrm>
            <a:prstGeom prst="rect">
              <a:avLst/>
            </a:prstGeom>
            <a:solidFill>
              <a:srgbClr val="BBE0E3">
                <a:alpha val="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206" name="Rectangle 52"/>
            <p:cNvSpPr>
              <a:spLocks noChangeArrowheads="1"/>
            </p:cNvSpPr>
            <p:nvPr/>
          </p:nvSpPr>
          <p:spPr bwMode="auto">
            <a:xfrm>
              <a:off x="2736" y="1293"/>
              <a:ext cx="11" cy="11"/>
            </a:xfrm>
            <a:prstGeom prst="rect">
              <a:avLst/>
            </a:prstGeom>
            <a:solidFill>
              <a:srgbClr val="BBE0E3">
                <a:alpha val="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207" name="Rectangle 53"/>
            <p:cNvSpPr>
              <a:spLocks noChangeArrowheads="1"/>
            </p:cNvSpPr>
            <p:nvPr/>
          </p:nvSpPr>
          <p:spPr bwMode="auto">
            <a:xfrm>
              <a:off x="2736" y="1730"/>
              <a:ext cx="11" cy="11"/>
            </a:xfrm>
            <a:prstGeom prst="rect">
              <a:avLst/>
            </a:prstGeom>
            <a:solidFill>
              <a:srgbClr val="BBE0E3">
                <a:alpha val="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208" name="Rectangle 54"/>
            <p:cNvSpPr>
              <a:spLocks noChangeArrowheads="1"/>
            </p:cNvSpPr>
            <p:nvPr/>
          </p:nvSpPr>
          <p:spPr bwMode="auto">
            <a:xfrm>
              <a:off x="1332" y="1729"/>
              <a:ext cx="11" cy="11"/>
            </a:xfrm>
            <a:prstGeom prst="rect">
              <a:avLst/>
            </a:prstGeom>
            <a:solidFill>
              <a:srgbClr val="BBE0E3">
                <a:alpha val="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209" name="Rectangle 55"/>
            <p:cNvSpPr>
              <a:spLocks noChangeArrowheads="1"/>
            </p:cNvSpPr>
            <p:nvPr/>
          </p:nvSpPr>
          <p:spPr bwMode="auto">
            <a:xfrm>
              <a:off x="1332" y="895"/>
              <a:ext cx="11" cy="11"/>
            </a:xfrm>
            <a:prstGeom prst="rect">
              <a:avLst/>
            </a:prstGeom>
            <a:solidFill>
              <a:srgbClr val="BBE0E3">
                <a:alpha val="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210" name="Rectangle 56"/>
            <p:cNvSpPr>
              <a:spLocks noChangeArrowheads="1"/>
            </p:cNvSpPr>
            <p:nvPr/>
          </p:nvSpPr>
          <p:spPr bwMode="auto">
            <a:xfrm>
              <a:off x="2736" y="895"/>
              <a:ext cx="11" cy="11"/>
            </a:xfrm>
            <a:prstGeom prst="rect">
              <a:avLst/>
            </a:prstGeom>
            <a:solidFill>
              <a:srgbClr val="BBE0E3">
                <a:alpha val="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</p:grpSp>
      <p:grpSp>
        <p:nvGrpSpPr>
          <p:cNvPr id="211" name="Group 57"/>
          <p:cNvGrpSpPr>
            <a:grpSpLocks/>
          </p:cNvGrpSpPr>
          <p:nvPr/>
        </p:nvGrpSpPr>
        <p:grpSpPr bwMode="auto">
          <a:xfrm>
            <a:off x="5837238" y="1844675"/>
            <a:ext cx="2741612" cy="696913"/>
            <a:chOff x="1182" y="910"/>
            <a:chExt cx="2333" cy="793"/>
          </a:xfrm>
        </p:grpSpPr>
        <p:sp>
          <p:nvSpPr>
            <p:cNvPr id="212" name="Rectangle 58"/>
            <p:cNvSpPr>
              <a:spLocks noChangeArrowheads="1"/>
            </p:cNvSpPr>
            <p:nvPr/>
          </p:nvSpPr>
          <p:spPr bwMode="auto">
            <a:xfrm>
              <a:off x="1182" y="1692"/>
              <a:ext cx="11" cy="11"/>
            </a:xfrm>
            <a:prstGeom prst="rect">
              <a:avLst/>
            </a:prstGeom>
            <a:solidFill>
              <a:srgbClr val="BBE0E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213" name="Rectangle 59"/>
            <p:cNvSpPr>
              <a:spLocks noChangeArrowheads="1"/>
            </p:cNvSpPr>
            <p:nvPr/>
          </p:nvSpPr>
          <p:spPr bwMode="auto">
            <a:xfrm>
              <a:off x="1686" y="1123"/>
              <a:ext cx="11" cy="11"/>
            </a:xfrm>
            <a:prstGeom prst="rect">
              <a:avLst/>
            </a:prstGeom>
            <a:solidFill>
              <a:srgbClr val="BBE0E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214" name="Rectangle 60"/>
            <p:cNvSpPr>
              <a:spLocks noChangeArrowheads="1"/>
            </p:cNvSpPr>
            <p:nvPr/>
          </p:nvSpPr>
          <p:spPr bwMode="auto">
            <a:xfrm>
              <a:off x="2928" y="1123"/>
              <a:ext cx="11" cy="11"/>
            </a:xfrm>
            <a:prstGeom prst="rect">
              <a:avLst/>
            </a:prstGeom>
            <a:solidFill>
              <a:srgbClr val="BBE0E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215" name="Rectangle 61"/>
            <p:cNvSpPr>
              <a:spLocks noChangeArrowheads="1"/>
            </p:cNvSpPr>
            <p:nvPr/>
          </p:nvSpPr>
          <p:spPr bwMode="auto">
            <a:xfrm>
              <a:off x="1686" y="1692"/>
              <a:ext cx="11" cy="11"/>
            </a:xfrm>
            <a:prstGeom prst="rect">
              <a:avLst/>
            </a:prstGeom>
            <a:solidFill>
              <a:srgbClr val="BBE0E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216" name="Rectangle 62"/>
            <p:cNvSpPr>
              <a:spLocks noChangeArrowheads="1"/>
            </p:cNvSpPr>
            <p:nvPr/>
          </p:nvSpPr>
          <p:spPr bwMode="auto">
            <a:xfrm>
              <a:off x="2133" y="910"/>
              <a:ext cx="343" cy="438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A</a:t>
              </a:r>
            </a:p>
          </p:txBody>
        </p:sp>
        <p:cxnSp>
          <p:nvCxnSpPr>
            <p:cNvPr id="217" name="AutoShape 63"/>
            <p:cNvCxnSpPr>
              <a:cxnSpLocks noChangeShapeType="1"/>
              <a:stCxn id="212" idx="1"/>
              <a:endCxn id="215" idx="3"/>
            </p:cNvCxnSpPr>
            <p:nvPr/>
          </p:nvCxnSpPr>
          <p:spPr bwMode="auto">
            <a:xfrm>
              <a:off x="1182" y="1698"/>
              <a:ext cx="515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none" w="lg" len="med"/>
            </a:ln>
          </p:spPr>
        </p:cxnSp>
        <p:cxnSp>
          <p:nvCxnSpPr>
            <p:cNvPr id="218" name="AutoShape 64"/>
            <p:cNvCxnSpPr>
              <a:cxnSpLocks noChangeShapeType="1"/>
              <a:stCxn id="215" idx="1"/>
              <a:endCxn id="221" idx="3"/>
            </p:cNvCxnSpPr>
            <p:nvPr/>
          </p:nvCxnSpPr>
          <p:spPr bwMode="auto">
            <a:xfrm>
              <a:off x="1686" y="1698"/>
              <a:ext cx="1253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none" w="lg" len="med"/>
            </a:ln>
          </p:spPr>
        </p:cxnSp>
        <p:cxnSp>
          <p:nvCxnSpPr>
            <p:cNvPr id="219" name="AutoShape 65"/>
            <p:cNvCxnSpPr>
              <a:cxnSpLocks noChangeShapeType="1"/>
              <a:stCxn id="221" idx="1"/>
              <a:endCxn id="225" idx="1"/>
            </p:cNvCxnSpPr>
            <p:nvPr/>
          </p:nvCxnSpPr>
          <p:spPr bwMode="auto">
            <a:xfrm>
              <a:off x="2928" y="1698"/>
              <a:ext cx="576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lg" len="med"/>
            </a:ln>
          </p:spPr>
        </p:cxnSp>
        <p:cxnSp>
          <p:nvCxnSpPr>
            <p:cNvPr id="220" name="AutoShape 66"/>
            <p:cNvCxnSpPr>
              <a:cxnSpLocks noChangeShapeType="1"/>
              <a:stCxn id="215" idx="2"/>
              <a:endCxn id="213" idx="0"/>
            </p:cNvCxnSpPr>
            <p:nvPr/>
          </p:nvCxnSpPr>
          <p:spPr bwMode="auto">
            <a:xfrm flipV="1">
              <a:off x="1692" y="1123"/>
              <a:ext cx="0" cy="58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none" w="lg" len="med"/>
            </a:ln>
          </p:spPr>
        </p:cxnSp>
        <p:sp>
          <p:nvSpPr>
            <p:cNvPr id="221" name="Rectangle 67"/>
            <p:cNvSpPr>
              <a:spLocks noChangeArrowheads="1"/>
            </p:cNvSpPr>
            <p:nvPr/>
          </p:nvSpPr>
          <p:spPr bwMode="auto">
            <a:xfrm>
              <a:off x="2928" y="1692"/>
              <a:ext cx="11" cy="11"/>
            </a:xfrm>
            <a:prstGeom prst="rect">
              <a:avLst/>
            </a:prstGeom>
            <a:solidFill>
              <a:srgbClr val="BBE0E3">
                <a:alpha val="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cxnSp>
          <p:nvCxnSpPr>
            <p:cNvPr id="222" name="AutoShape 68"/>
            <p:cNvCxnSpPr>
              <a:cxnSpLocks noChangeShapeType="1"/>
              <a:stCxn id="213" idx="1"/>
              <a:endCxn id="216" idx="1"/>
            </p:cNvCxnSpPr>
            <p:nvPr/>
          </p:nvCxnSpPr>
          <p:spPr bwMode="auto">
            <a:xfrm>
              <a:off x="1686" y="1129"/>
              <a:ext cx="447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lg" len="med"/>
            </a:ln>
          </p:spPr>
        </p:cxnSp>
        <p:cxnSp>
          <p:nvCxnSpPr>
            <p:cNvPr id="223" name="AutoShape 69"/>
            <p:cNvCxnSpPr>
              <a:cxnSpLocks noChangeShapeType="1"/>
              <a:stCxn id="216" idx="3"/>
              <a:endCxn id="214" idx="3"/>
            </p:cNvCxnSpPr>
            <p:nvPr/>
          </p:nvCxnSpPr>
          <p:spPr bwMode="auto">
            <a:xfrm>
              <a:off x="2476" y="1129"/>
              <a:ext cx="463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none" w="lg" len="med"/>
            </a:ln>
          </p:spPr>
        </p:cxnSp>
        <p:cxnSp>
          <p:nvCxnSpPr>
            <p:cNvPr id="224" name="AutoShape 70"/>
            <p:cNvCxnSpPr>
              <a:cxnSpLocks noChangeShapeType="1"/>
              <a:stCxn id="214" idx="0"/>
              <a:endCxn id="221" idx="0"/>
            </p:cNvCxnSpPr>
            <p:nvPr/>
          </p:nvCxnSpPr>
          <p:spPr bwMode="auto">
            <a:xfrm>
              <a:off x="2934" y="1123"/>
              <a:ext cx="0" cy="569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lg" len="med"/>
            </a:ln>
          </p:spPr>
        </p:cxnSp>
        <p:sp>
          <p:nvSpPr>
            <p:cNvPr id="225" name="Rectangle 71"/>
            <p:cNvSpPr>
              <a:spLocks noChangeArrowheads="1"/>
            </p:cNvSpPr>
            <p:nvPr/>
          </p:nvSpPr>
          <p:spPr bwMode="auto">
            <a:xfrm>
              <a:off x="3504" y="1692"/>
              <a:ext cx="11" cy="11"/>
            </a:xfrm>
            <a:prstGeom prst="rect">
              <a:avLst/>
            </a:prstGeom>
            <a:solidFill>
              <a:srgbClr val="BBE0E3">
                <a:alpha val="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</p:grpSp>
      <p:sp>
        <p:nvSpPr>
          <p:cNvPr id="226" name="Text Box 72"/>
          <p:cNvSpPr txBox="1">
            <a:spLocks noChangeArrowheads="1"/>
          </p:cNvSpPr>
          <p:nvPr/>
        </p:nvSpPr>
        <p:spPr bwMode="auto">
          <a:xfrm>
            <a:off x="968348" y="1998663"/>
            <a:ext cx="210666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Optional: [ </a:t>
            </a:r>
            <a:r>
              <a:rPr lang="en-US" sz="2400">
                <a:solidFill>
                  <a:srgbClr val="009900"/>
                </a:solidFill>
                <a:latin typeface="Custom_Constantia" panose="02030602050306030303" pitchFamily="18" charset="0"/>
                <a:cs typeface="Arial"/>
              </a:rPr>
              <a:t>A</a:t>
            </a:r>
            <a:r>
              <a:rPr lang="en-US" sz="240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 ]</a:t>
            </a:r>
            <a:endParaRPr lang="en-US" sz="2400">
              <a:solidFill>
                <a:srgbClr val="009900"/>
              </a:solidFill>
              <a:latin typeface="Custom_Constantia" panose="02030602050306030303" pitchFamily="18" charset="0"/>
              <a:cs typeface="Arial"/>
            </a:endParaRPr>
          </a:p>
        </p:txBody>
      </p:sp>
      <p:grpSp>
        <p:nvGrpSpPr>
          <p:cNvPr id="227" name="Group 73"/>
          <p:cNvGrpSpPr>
            <a:grpSpLocks/>
          </p:cNvGrpSpPr>
          <p:nvPr/>
        </p:nvGrpSpPr>
        <p:grpSpPr bwMode="auto">
          <a:xfrm>
            <a:off x="5900738" y="1139825"/>
            <a:ext cx="2611437" cy="390525"/>
            <a:chOff x="1029" y="1204"/>
            <a:chExt cx="2317" cy="438"/>
          </a:xfrm>
        </p:grpSpPr>
        <p:sp>
          <p:nvSpPr>
            <p:cNvPr id="228" name="Rectangle 74"/>
            <p:cNvSpPr>
              <a:spLocks noChangeArrowheads="1"/>
            </p:cNvSpPr>
            <p:nvPr/>
          </p:nvSpPr>
          <p:spPr bwMode="auto">
            <a:xfrm>
              <a:off x="1627" y="1204"/>
              <a:ext cx="343" cy="438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A</a:t>
              </a:r>
            </a:p>
          </p:txBody>
        </p:sp>
        <p:cxnSp>
          <p:nvCxnSpPr>
            <p:cNvPr id="229" name="AutoShape 75"/>
            <p:cNvCxnSpPr>
              <a:cxnSpLocks noChangeShapeType="1"/>
              <a:endCxn id="228" idx="1"/>
            </p:cNvCxnSpPr>
            <p:nvPr/>
          </p:nvCxnSpPr>
          <p:spPr bwMode="auto">
            <a:xfrm>
              <a:off x="1029" y="1423"/>
              <a:ext cx="598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lg" len="med"/>
            </a:ln>
          </p:spPr>
        </p:cxnSp>
        <p:sp>
          <p:nvSpPr>
            <p:cNvPr id="230" name="Rectangle 76"/>
            <p:cNvSpPr>
              <a:spLocks noChangeArrowheads="1"/>
            </p:cNvSpPr>
            <p:nvPr/>
          </p:nvSpPr>
          <p:spPr bwMode="auto">
            <a:xfrm>
              <a:off x="2482" y="1204"/>
              <a:ext cx="344" cy="438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B</a:t>
              </a:r>
            </a:p>
          </p:txBody>
        </p:sp>
        <p:cxnSp>
          <p:nvCxnSpPr>
            <p:cNvPr id="231" name="AutoShape 77"/>
            <p:cNvCxnSpPr>
              <a:cxnSpLocks noChangeShapeType="1"/>
              <a:stCxn id="228" idx="3"/>
              <a:endCxn id="230" idx="1"/>
            </p:cNvCxnSpPr>
            <p:nvPr/>
          </p:nvCxnSpPr>
          <p:spPr bwMode="auto">
            <a:xfrm>
              <a:off x="1970" y="1423"/>
              <a:ext cx="512" cy="0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lg" len="med"/>
            </a:ln>
          </p:spPr>
        </p:cxnSp>
        <p:cxnSp>
          <p:nvCxnSpPr>
            <p:cNvPr id="232" name="AutoShape 78"/>
            <p:cNvCxnSpPr>
              <a:cxnSpLocks noChangeShapeType="1"/>
              <a:stCxn id="230" idx="3"/>
            </p:cNvCxnSpPr>
            <p:nvPr/>
          </p:nvCxnSpPr>
          <p:spPr bwMode="auto">
            <a:xfrm>
              <a:off x="2826" y="1423"/>
              <a:ext cx="520" cy="1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lg" len="med"/>
            </a:ln>
          </p:spPr>
        </p:cxnSp>
      </p:grpSp>
      <p:sp>
        <p:nvSpPr>
          <p:cNvPr id="233" name="Text Box 79"/>
          <p:cNvSpPr txBox="1">
            <a:spLocks noChangeArrowheads="1"/>
          </p:cNvSpPr>
          <p:nvPr/>
        </p:nvSpPr>
        <p:spPr bwMode="auto">
          <a:xfrm>
            <a:off x="1055410" y="1074738"/>
            <a:ext cx="232307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Verkettung</a:t>
            </a:r>
            <a:r>
              <a:rPr lang="en-US" sz="2400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: </a:t>
            </a:r>
            <a:r>
              <a:rPr lang="en-US" sz="2400" dirty="0">
                <a:solidFill>
                  <a:srgbClr val="009900"/>
                </a:solidFill>
                <a:latin typeface="Custom_Constantia" panose="02030602050306030303" pitchFamily="18" charset="0"/>
                <a:cs typeface="Arial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en-US" sz="2400" dirty="0">
                <a:solidFill>
                  <a:srgbClr val="009900"/>
                </a:solidFill>
                <a:latin typeface="Custom_Constantia" panose="02030602050306030303" pitchFamily="18" charset="0"/>
                <a:cs typeface="Arial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94360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smtClean="0">
                <a:latin typeface="Custom_Constantia" panose="02030602050306030303" pitchFamily="18" charset="0"/>
              </a:rPr>
              <a:t>Ein einfaches Beispiel</a:t>
            </a:r>
            <a:endParaRPr lang="de-CH" noProof="0" dirty="0" smtClean="0">
              <a:latin typeface="Custom_Constantia" panose="02030602050306030303" pitchFamily="18" charset="0"/>
            </a:endParaRPr>
          </a:p>
        </p:txBody>
      </p:sp>
      <p:cxnSp>
        <p:nvCxnSpPr>
          <p:cNvPr id="171" name="AutoShape 19"/>
          <p:cNvCxnSpPr>
            <a:cxnSpLocks noChangeShapeType="1"/>
            <a:endCxn id="254" idx="1"/>
          </p:cNvCxnSpPr>
          <p:nvPr/>
        </p:nvCxnSpPr>
        <p:spPr bwMode="auto">
          <a:xfrm>
            <a:off x="2700338" y="2376488"/>
            <a:ext cx="3455987" cy="17462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lg" len="med"/>
          </a:ln>
        </p:spPr>
      </p:cxnSp>
      <p:sp>
        <p:nvSpPr>
          <p:cNvPr id="172" name="Rectangle 13"/>
          <p:cNvSpPr>
            <a:spLocks noChangeArrowheads="1"/>
          </p:cNvSpPr>
          <p:nvPr/>
        </p:nvSpPr>
        <p:spPr bwMode="auto">
          <a:xfrm>
            <a:off x="2781300" y="1879600"/>
            <a:ext cx="9525" cy="9525"/>
          </a:xfrm>
          <a:prstGeom prst="rect">
            <a:avLst/>
          </a:prstGeom>
          <a:solidFill>
            <a:srgbClr val="BBE0E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73" name="Rectangle 14"/>
          <p:cNvSpPr>
            <a:spLocks noChangeArrowheads="1"/>
          </p:cNvSpPr>
          <p:nvPr/>
        </p:nvSpPr>
        <p:spPr bwMode="auto">
          <a:xfrm>
            <a:off x="3900488" y="1879600"/>
            <a:ext cx="11112" cy="9525"/>
          </a:xfrm>
          <a:prstGeom prst="rect">
            <a:avLst/>
          </a:prstGeom>
          <a:solidFill>
            <a:srgbClr val="BBE0E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74" name="Rectangle 15"/>
          <p:cNvSpPr>
            <a:spLocks noChangeArrowheads="1"/>
          </p:cNvSpPr>
          <p:nvPr/>
        </p:nvSpPr>
        <p:spPr bwMode="auto">
          <a:xfrm>
            <a:off x="2781300" y="2379663"/>
            <a:ext cx="9525" cy="9525"/>
          </a:xfrm>
          <a:prstGeom prst="rect">
            <a:avLst/>
          </a:prstGeom>
          <a:solidFill>
            <a:srgbClr val="BBE0E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cxnSp>
        <p:nvCxnSpPr>
          <p:cNvPr id="175" name="AutoShape 20"/>
          <p:cNvCxnSpPr>
            <a:cxnSpLocks noChangeShapeType="1"/>
            <a:stCxn id="174" idx="2"/>
            <a:endCxn id="172" idx="0"/>
          </p:cNvCxnSpPr>
          <p:nvPr/>
        </p:nvCxnSpPr>
        <p:spPr bwMode="auto">
          <a:xfrm flipV="1">
            <a:off x="2787650" y="1879600"/>
            <a:ext cx="0" cy="509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none" w="lg" len="med"/>
          </a:ln>
        </p:spPr>
      </p:cxnSp>
      <p:sp>
        <p:nvSpPr>
          <p:cNvPr id="176" name="Rectangle 21"/>
          <p:cNvSpPr>
            <a:spLocks noChangeArrowheads="1"/>
          </p:cNvSpPr>
          <p:nvPr/>
        </p:nvSpPr>
        <p:spPr bwMode="auto">
          <a:xfrm>
            <a:off x="3900488" y="2379663"/>
            <a:ext cx="11112" cy="9525"/>
          </a:xfrm>
          <a:prstGeom prst="rect">
            <a:avLst/>
          </a:prstGeom>
          <a:solidFill>
            <a:srgbClr val="BBE0E3">
              <a:alpha val="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cxnSp>
        <p:nvCxnSpPr>
          <p:cNvPr id="177" name="AutoShape 22"/>
          <p:cNvCxnSpPr>
            <a:cxnSpLocks noChangeShapeType="1"/>
            <a:stCxn id="172" idx="1"/>
          </p:cNvCxnSpPr>
          <p:nvPr/>
        </p:nvCxnSpPr>
        <p:spPr bwMode="auto">
          <a:xfrm>
            <a:off x="2781300" y="1884363"/>
            <a:ext cx="374650" cy="4762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lg" len="med"/>
          </a:ln>
        </p:spPr>
      </p:cxnSp>
      <p:cxnSp>
        <p:nvCxnSpPr>
          <p:cNvPr id="178" name="AutoShape 23"/>
          <p:cNvCxnSpPr>
            <a:cxnSpLocks noChangeShapeType="1"/>
            <a:endCxn id="173" idx="3"/>
          </p:cNvCxnSpPr>
          <p:nvPr/>
        </p:nvCxnSpPr>
        <p:spPr bwMode="auto">
          <a:xfrm flipV="1">
            <a:off x="3449638" y="1884363"/>
            <a:ext cx="461962" cy="4762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none" w="lg" len="med"/>
          </a:ln>
        </p:spPr>
      </p:cxnSp>
      <p:cxnSp>
        <p:nvCxnSpPr>
          <p:cNvPr id="179" name="AutoShape 24"/>
          <p:cNvCxnSpPr>
            <a:cxnSpLocks noChangeShapeType="1"/>
            <a:stCxn id="173" idx="0"/>
            <a:endCxn id="176" idx="0"/>
          </p:cNvCxnSpPr>
          <p:nvPr/>
        </p:nvCxnSpPr>
        <p:spPr bwMode="auto">
          <a:xfrm>
            <a:off x="3906838" y="1879600"/>
            <a:ext cx="0" cy="500063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lg" len="med"/>
          </a:ln>
        </p:spPr>
      </p:cxnSp>
      <p:sp>
        <p:nvSpPr>
          <p:cNvPr id="180" name="Rectangle 25"/>
          <p:cNvSpPr>
            <a:spLocks noChangeArrowheads="1"/>
          </p:cNvSpPr>
          <p:nvPr/>
        </p:nvSpPr>
        <p:spPr bwMode="auto">
          <a:xfrm>
            <a:off x="6118225" y="2379663"/>
            <a:ext cx="12700" cy="9525"/>
          </a:xfrm>
          <a:prstGeom prst="rect">
            <a:avLst/>
          </a:prstGeom>
          <a:solidFill>
            <a:srgbClr val="BBE0E3">
              <a:alpha val="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81" name="Rectangle 34"/>
          <p:cNvSpPr>
            <a:spLocks noChangeArrowheads="1"/>
          </p:cNvSpPr>
          <p:nvPr/>
        </p:nvSpPr>
        <p:spPr bwMode="auto">
          <a:xfrm>
            <a:off x="4178300" y="1881188"/>
            <a:ext cx="11113" cy="9525"/>
          </a:xfrm>
          <a:prstGeom prst="rect">
            <a:avLst/>
          </a:prstGeom>
          <a:solidFill>
            <a:srgbClr val="BBE0E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82" name="Rectangle 35"/>
          <p:cNvSpPr>
            <a:spLocks noChangeArrowheads="1"/>
          </p:cNvSpPr>
          <p:nvPr/>
        </p:nvSpPr>
        <p:spPr bwMode="auto">
          <a:xfrm>
            <a:off x="5822950" y="1881188"/>
            <a:ext cx="12700" cy="9525"/>
          </a:xfrm>
          <a:prstGeom prst="rect">
            <a:avLst/>
          </a:prstGeom>
          <a:solidFill>
            <a:srgbClr val="BBE0E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83" name="Rectangle 36"/>
          <p:cNvSpPr>
            <a:spLocks noChangeArrowheads="1"/>
          </p:cNvSpPr>
          <p:nvPr/>
        </p:nvSpPr>
        <p:spPr bwMode="auto">
          <a:xfrm>
            <a:off x="6529388" y="2266950"/>
            <a:ext cx="11112" cy="7938"/>
          </a:xfrm>
          <a:prstGeom prst="rect">
            <a:avLst/>
          </a:prstGeom>
          <a:solidFill>
            <a:srgbClr val="BBE0E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84" name="Rectangle 37"/>
          <p:cNvSpPr>
            <a:spLocks noChangeArrowheads="1"/>
          </p:cNvSpPr>
          <p:nvPr/>
        </p:nvSpPr>
        <p:spPr bwMode="auto">
          <a:xfrm>
            <a:off x="5822950" y="2266950"/>
            <a:ext cx="12700" cy="7938"/>
          </a:xfrm>
          <a:prstGeom prst="rect">
            <a:avLst/>
          </a:prstGeom>
          <a:solidFill>
            <a:srgbClr val="BBE0E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85" name="Rectangle 38"/>
          <p:cNvSpPr>
            <a:spLocks noChangeArrowheads="1"/>
          </p:cNvSpPr>
          <p:nvPr/>
        </p:nvSpPr>
        <p:spPr bwMode="auto">
          <a:xfrm>
            <a:off x="4178300" y="2266950"/>
            <a:ext cx="11113" cy="7938"/>
          </a:xfrm>
          <a:prstGeom prst="rect">
            <a:avLst/>
          </a:prstGeom>
          <a:solidFill>
            <a:srgbClr val="BBE0E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86" name="Rectangle 39"/>
          <p:cNvSpPr>
            <a:spLocks noChangeArrowheads="1"/>
          </p:cNvSpPr>
          <p:nvPr/>
        </p:nvSpPr>
        <p:spPr bwMode="auto">
          <a:xfrm>
            <a:off x="4370388" y="2266950"/>
            <a:ext cx="11112" cy="7938"/>
          </a:xfrm>
          <a:prstGeom prst="rect">
            <a:avLst/>
          </a:prstGeom>
          <a:solidFill>
            <a:srgbClr val="BBE0E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cxnSp>
        <p:nvCxnSpPr>
          <p:cNvPr id="187" name="AutoShape 40"/>
          <p:cNvCxnSpPr>
            <a:cxnSpLocks noChangeShapeType="1"/>
            <a:stCxn id="181" idx="0"/>
          </p:cNvCxnSpPr>
          <p:nvPr/>
        </p:nvCxnSpPr>
        <p:spPr bwMode="auto">
          <a:xfrm>
            <a:off x="4184650" y="1881188"/>
            <a:ext cx="11113" cy="490537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lg" len="med"/>
          </a:ln>
        </p:spPr>
      </p:cxnSp>
      <p:cxnSp>
        <p:nvCxnSpPr>
          <p:cNvPr id="188" name="AutoShape 41"/>
          <p:cNvCxnSpPr>
            <a:cxnSpLocks noChangeShapeType="1"/>
            <a:stCxn id="182" idx="3"/>
            <a:endCxn id="191" idx="3"/>
          </p:cNvCxnSpPr>
          <p:nvPr/>
        </p:nvCxnSpPr>
        <p:spPr bwMode="auto">
          <a:xfrm flipH="1">
            <a:off x="5465763" y="1885950"/>
            <a:ext cx="369887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lg" len="med"/>
          </a:ln>
        </p:spPr>
      </p:cxnSp>
      <p:cxnSp>
        <p:nvCxnSpPr>
          <p:cNvPr id="189" name="AutoShape 43"/>
          <p:cNvCxnSpPr>
            <a:cxnSpLocks noChangeShapeType="1"/>
            <a:stCxn id="191" idx="1"/>
            <a:endCxn id="181" idx="1"/>
          </p:cNvCxnSpPr>
          <p:nvPr/>
        </p:nvCxnSpPr>
        <p:spPr bwMode="auto">
          <a:xfrm flipH="1" flipV="1">
            <a:off x="4178300" y="1885950"/>
            <a:ext cx="293688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none" w="lg" len="med"/>
          </a:ln>
        </p:spPr>
      </p:cxnSp>
      <p:cxnSp>
        <p:nvCxnSpPr>
          <p:cNvPr id="190" name="AutoShape 44"/>
          <p:cNvCxnSpPr>
            <a:cxnSpLocks noChangeShapeType="1"/>
            <a:stCxn id="182" idx="0"/>
          </p:cNvCxnSpPr>
          <p:nvPr/>
        </p:nvCxnSpPr>
        <p:spPr bwMode="auto">
          <a:xfrm>
            <a:off x="5829300" y="1881188"/>
            <a:ext cx="1588" cy="498475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none" w="lg" len="med"/>
          </a:ln>
        </p:spPr>
      </p:cxnSp>
      <p:sp>
        <p:nvSpPr>
          <p:cNvPr id="191" name="Rectangle 47"/>
          <p:cNvSpPr>
            <a:spLocks noChangeArrowheads="1"/>
          </p:cNvSpPr>
          <p:nvPr/>
        </p:nvSpPr>
        <p:spPr bwMode="auto">
          <a:xfrm>
            <a:off x="4471988" y="1663700"/>
            <a:ext cx="993775" cy="446088"/>
          </a:xfrm>
          <a:prstGeom prst="rect">
            <a:avLst/>
          </a:prstGeom>
          <a:solidFill>
            <a:srgbClr val="CC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Ziffer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92" name="Rectangle 50"/>
          <p:cNvSpPr>
            <a:spLocks noChangeArrowheads="1"/>
          </p:cNvSpPr>
          <p:nvPr/>
        </p:nvSpPr>
        <p:spPr bwMode="auto">
          <a:xfrm>
            <a:off x="6781800" y="1879600"/>
            <a:ext cx="12700" cy="9525"/>
          </a:xfrm>
          <a:prstGeom prst="rect">
            <a:avLst/>
          </a:prstGeom>
          <a:solidFill>
            <a:srgbClr val="BBE0E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93" name="Rectangle 51"/>
          <p:cNvSpPr>
            <a:spLocks noChangeArrowheads="1"/>
          </p:cNvSpPr>
          <p:nvPr/>
        </p:nvSpPr>
        <p:spPr bwMode="auto">
          <a:xfrm>
            <a:off x="8240713" y="1879600"/>
            <a:ext cx="14287" cy="9525"/>
          </a:xfrm>
          <a:prstGeom prst="rect">
            <a:avLst/>
          </a:prstGeom>
          <a:solidFill>
            <a:srgbClr val="BBE0E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94" name="Rectangle 52"/>
          <p:cNvSpPr>
            <a:spLocks noChangeArrowheads="1"/>
          </p:cNvSpPr>
          <p:nvPr/>
        </p:nvSpPr>
        <p:spPr bwMode="auto">
          <a:xfrm>
            <a:off x="6781800" y="2379663"/>
            <a:ext cx="12700" cy="9525"/>
          </a:xfrm>
          <a:prstGeom prst="rect">
            <a:avLst/>
          </a:prstGeom>
          <a:solidFill>
            <a:srgbClr val="BBE0E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95" name="Rectangle 53"/>
          <p:cNvSpPr>
            <a:spLocks noChangeArrowheads="1"/>
          </p:cNvSpPr>
          <p:nvPr/>
        </p:nvSpPr>
        <p:spPr bwMode="auto">
          <a:xfrm>
            <a:off x="6964363" y="2168525"/>
            <a:ext cx="974725" cy="431800"/>
          </a:xfrm>
          <a:prstGeom prst="rect">
            <a:avLst/>
          </a:prstGeom>
          <a:solidFill>
            <a:srgbClr val="CC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Ziffer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96" name="Rectangle 56"/>
          <p:cNvSpPr>
            <a:spLocks noChangeArrowheads="1"/>
          </p:cNvSpPr>
          <p:nvPr/>
        </p:nvSpPr>
        <p:spPr bwMode="auto">
          <a:xfrm>
            <a:off x="8240713" y="2379663"/>
            <a:ext cx="14287" cy="9525"/>
          </a:xfrm>
          <a:prstGeom prst="rect">
            <a:avLst/>
          </a:prstGeom>
          <a:solidFill>
            <a:srgbClr val="BBE0E3">
              <a:alpha val="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cxnSp>
        <p:nvCxnSpPr>
          <p:cNvPr id="197" name="AutoShape 57"/>
          <p:cNvCxnSpPr>
            <a:cxnSpLocks noChangeShapeType="1"/>
            <a:stCxn id="254" idx="3"/>
            <a:endCxn id="195" idx="1"/>
          </p:cNvCxnSpPr>
          <p:nvPr/>
        </p:nvCxnSpPr>
        <p:spPr bwMode="auto">
          <a:xfrm flipV="1">
            <a:off x="6484938" y="2384425"/>
            <a:ext cx="479425" cy="9525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lg" len="med"/>
          </a:ln>
        </p:spPr>
      </p:cxnSp>
      <p:cxnSp>
        <p:nvCxnSpPr>
          <p:cNvPr id="198" name="AutoShape 59"/>
          <p:cNvCxnSpPr>
            <a:cxnSpLocks noChangeShapeType="1"/>
            <a:stCxn id="195" idx="3"/>
            <a:endCxn id="196" idx="0"/>
          </p:cNvCxnSpPr>
          <p:nvPr/>
        </p:nvCxnSpPr>
        <p:spPr bwMode="auto">
          <a:xfrm flipV="1">
            <a:off x="7939088" y="2379663"/>
            <a:ext cx="309562" cy="4762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lg" len="med"/>
          </a:ln>
        </p:spPr>
      </p:cxnSp>
      <p:grpSp>
        <p:nvGrpSpPr>
          <p:cNvPr id="199" name="Group 61"/>
          <p:cNvGrpSpPr>
            <a:grpSpLocks/>
          </p:cNvGrpSpPr>
          <p:nvPr/>
        </p:nvGrpSpPr>
        <p:grpSpPr bwMode="auto">
          <a:xfrm>
            <a:off x="2620963" y="1103313"/>
            <a:ext cx="2422525" cy="387350"/>
            <a:chOff x="103" y="767"/>
            <a:chExt cx="1298" cy="244"/>
          </a:xfrm>
        </p:grpSpPr>
        <p:sp>
          <p:nvSpPr>
            <p:cNvPr id="200" name="Rectangle 62"/>
            <p:cNvSpPr>
              <a:spLocks noChangeArrowheads="1"/>
            </p:cNvSpPr>
            <p:nvPr/>
          </p:nvSpPr>
          <p:spPr bwMode="auto">
            <a:xfrm>
              <a:off x="103" y="767"/>
              <a:ext cx="1298" cy="244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201" name="Rectangle 63"/>
            <p:cNvSpPr>
              <a:spLocks noChangeArrowheads="1"/>
            </p:cNvSpPr>
            <p:nvPr/>
          </p:nvSpPr>
          <p:spPr bwMode="auto">
            <a:xfrm>
              <a:off x="159" y="779"/>
              <a:ext cx="1182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float_zahl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: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</p:grpSp>
      <p:sp>
        <p:nvSpPr>
          <p:cNvPr id="202" name="Rectangle 64"/>
          <p:cNvSpPr>
            <a:spLocks noChangeArrowheads="1"/>
          </p:cNvSpPr>
          <p:nvPr/>
        </p:nvSpPr>
        <p:spPr bwMode="auto">
          <a:xfrm>
            <a:off x="2505075" y="1000125"/>
            <a:ext cx="6210300" cy="1857375"/>
          </a:xfrm>
          <a:prstGeom prst="rect">
            <a:avLst/>
          </a:prstGeom>
          <a:noFill/>
          <a:ln w="28575">
            <a:solidFill>
              <a:srgbClr val="99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203" name="Rectangle 82"/>
          <p:cNvSpPr>
            <a:spLocks noChangeArrowheads="1"/>
          </p:cNvSpPr>
          <p:nvPr/>
        </p:nvSpPr>
        <p:spPr bwMode="auto">
          <a:xfrm>
            <a:off x="9132888" y="1603375"/>
            <a:ext cx="11112" cy="9525"/>
          </a:xfrm>
          <a:prstGeom prst="rect">
            <a:avLst/>
          </a:prstGeom>
          <a:solidFill>
            <a:srgbClr val="BBE0E3">
              <a:alpha val="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grpSp>
        <p:nvGrpSpPr>
          <p:cNvPr id="204" name="Group 128"/>
          <p:cNvGrpSpPr>
            <a:grpSpLocks/>
          </p:cNvGrpSpPr>
          <p:nvPr/>
        </p:nvGrpSpPr>
        <p:grpSpPr bwMode="auto">
          <a:xfrm>
            <a:off x="304800" y="981075"/>
            <a:ext cx="2057400" cy="5495925"/>
            <a:chOff x="4326" y="438"/>
            <a:chExt cx="1308" cy="3624"/>
          </a:xfrm>
        </p:grpSpPr>
        <p:grpSp>
          <p:nvGrpSpPr>
            <p:cNvPr id="205" name="Group 125"/>
            <p:cNvGrpSpPr>
              <a:grpSpLocks/>
            </p:cNvGrpSpPr>
            <p:nvPr/>
          </p:nvGrpSpPr>
          <p:grpSpPr bwMode="auto">
            <a:xfrm>
              <a:off x="4386" y="563"/>
              <a:ext cx="1162" cy="3307"/>
              <a:chOff x="4386" y="563"/>
              <a:chExt cx="1162" cy="3307"/>
            </a:xfrm>
          </p:grpSpPr>
          <p:grpSp>
            <p:nvGrpSpPr>
              <p:cNvPr id="207" name="Group 120"/>
              <p:cNvGrpSpPr>
                <a:grpSpLocks/>
              </p:cNvGrpSpPr>
              <p:nvPr/>
            </p:nvGrpSpPr>
            <p:grpSpPr bwMode="auto">
              <a:xfrm>
                <a:off x="4386" y="972"/>
                <a:ext cx="1162" cy="2898"/>
                <a:chOff x="4410" y="786"/>
                <a:chExt cx="1162" cy="2898"/>
              </a:xfrm>
            </p:grpSpPr>
            <p:cxnSp>
              <p:nvCxnSpPr>
                <p:cNvPr id="211" name="AutoShape 70"/>
                <p:cNvCxnSpPr>
                  <a:cxnSpLocks noChangeShapeType="1"/>
                  <a:stCxn id="217" idx="1"/>
                </p:cNvCxnSpPr>
                <p:nvPr/>
              </p:nvCxnSpPr>
              <p:spPr bwMode="auto">
                <a:xfrm>
                  <a:off x="4701" y="792"/>
                  <a:ext cx="229" cy="0"/>
                </a:xfrm>
                <a:prstGeom prst="straightConnector1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 type="triangle" w="lg" len="med"/>
                </a:ln>
              </p:spPr>
            </p:cxnSp>
            <p:cxnSp>
              <p:nvCxnSpPr>
                <p:cNvPr id="212" name="AutoShape 72"/>
                <p:cNvCxnSpPr>
                  <a:cxnSpLocks noChangeShapeType="1"/>
                  <a:endCxn id="217" idx="0"/>
                </p:cNvCxnSpPr>
                <p:nvPr/>
              </p:nvCxnSpPr>
              <p:spPr bwMode="auto">
                <a:xfrm flipV="1">
                  <a:off x="4680" y="789"/>
                  <a:ext cx="24" cy="2879"/>
                </a:xfrm>
                <a:prstGeom prst="straightConnector1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 type="none" w="lg" len="med"/>
                </a:ln>
              </p:spPr>
            </p:cxnSp>
            <p:cxnSp>
              <p:nvCxnSpPr>
                <p:cNvPr id="213" name="AutoShape 77"/>
                <p:cNvCxnSpPr>
                  <a:cxnSpLocks noChangeShapeType="1"/>
                </p:cNvCxnSpPr>
                <p:nvPr/>
              </p:nvCxnSpPr>
              <p:spPr bwMode="auto">
                <a:xfrm>
                  <a:off x="4442" y="791"/>
                  <a:ext cx="265" cy="0"/>
                </a:xfrm>
                <a:prstGeom prst="straightConnector1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 type="none" w="lg" len="med"/>
                </a:ln>
              </p:spPr>
            </p:cxnSp>
            <p:sp>
              <p:nvSpPr>
                <p:cNvPr id="214" name="Rectangle 81"/>
                <p:cNvSpPr>
                  <a:spLocks noChangeArrowheads="1"/>
                </p:cNvSpPr>
                <p:nvPr/>
              </p:nvSpPr>
              <p:spPr bwMode="auto">
                <a:xfrm>
                  <a:off x="4410" y="1010"/>
                  <a:ext cx="32" cy="27"/>
                </a:xfrm>
                <a:prstGeom prst="rect">
                  <a:avLst/>
                </a:prstGeom>
                <a:solidFill>
                  <a:srgbClr val="BBE0E3">
                    <a:alpha val="0"/>
                  </a:srgbClr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endParaRPr>
                </a:p>
              </p:txBody>
            </p:sp>
            <p:sp>
              <p:nvSpPr>
                <p:cNvPr id="215" name="Rectangle 83"/>
                <p:cNvSpPr>
                  <a:spLocks noChangeArrowheads="1"/>
                </p:cNvSpPr>
                <p:nvPr/>
              </p:nvSpPr>
              <p:spPr bwMode="auto">
                <a:xfrm>
                  <a:off x="4701" y="944"/>
                  <a:ext cx="6" cy="6"/>
                </a:xfrm>
                <a:prstGeom prst="rect">
                  <a:avLst/>
                </a:prstGeom>
                <a:solidFill>
                  <a:srgbClr val="BBE0E3">
                    <a:alpha val="0"/>
                  </a:srgbClr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endParaRPr>
                </a:p>
              </p:txBody>
            </p:sp>
            <p:sp>
              <p:nvSpPr>
                <p:cNvPr id="216" name="Rectangle 86"/>
                <p:cNvSpPr>
                  <a:spLocks noChangeArrowheads="1"/>
                </p:cNvSpPr>
                <p:nvPr/>
              </p:nvSpPr>
              <p:spPr bwMode="auto">
                <a:xfrm>
                  <a:off x="4701" y="1187"/>
                  <a:ext cx="6" cy="6"/>
                </a:xfrm>
                <a:prstGeom prst="rect">
                  <a:avLst/>
                </a:prstGeom>
                <a:solidFill>
                  <a:srgbClr val="BBE0E3">
                    <a:alpha val="0"/>
                  </a:srgbClr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endParaRPr>
                </a:p>
              </p:txBody>
            </p:sp>
            <p:sp>
              <p:nvSpPr>
                <p:cNvPr id="217" name="Rectangle 87"/>
                <p:cNvSpPr>
                  <a:spLocks noChangeArrowheads="1"/>
                </p:cNvSpPr>
                <p:nvPr/>
              </p:nvSpPr>
              <p:spPr bwMode="auto">
                <a:xfrm>
                  <a:off x="4701" y="789"/>
                  <a:ext cx="6" cy="6"/>
                </a:xfrm>
                <a:prstGeom prst="rect">
                  <a:avLst/>
                </a:prstGeom>
                <a:solidFill>
                  <a:srgbClr val="BBE0E3">
                    <a:alpha val="0"/>
                  </a:srgbClr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endParaRPr>
                </a:p>
              </p:txBody>
            </p:sp>
            <p:sp>
              <p:nvSpPr>
                <p:cNvPr id="218" name="Rectangle 88"/>
                <p:cNvSpPr>
                  <a:spLocks noChangeArrowheads="1"/>
                </p:cNvSpPr>
                <p:nvPr/>
              </p:nvSpPr>
              <p:spPr bwMode="auto">
                <a:xfrm>
                  <a:off x="5552" y="789"/>
                  <a:ext cx="6" cy="6"/>
                </a:xfrm>
                <a:prstGeom prst="rect">
                  <a:avLst/>
                </a:prstGeom>
                <a:solidFill>
                  <a:srgbClr val="BBE0E3">
                    <a:alpha val="0"/>
                  </a:srgbClr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endParaRPr>
                </a:p>
              </p:txBody>
            </p:sp>
            <p:cxnSp>
              <p:nvCxnSpPr>
                <p:cNvPr id="219" name="AutoShape 91"/>
                <p:cNvCxnSpPr>
                  <a:cxnSpLocks noChangeShapeType="1"/>
                </p:cNvCxnSpPr>
                <p:nvPr/>
              </p:nvCxnSpPr>
              <p:spPr bwMode="auto">
                <a:xfrm>
                  <a:off x="4701" y="1122"/>
                  <a:ext cx="235" cy="2"/>
                </a:xfrm>
                <a:prstGeom prst="straightConnector1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 type="triangle" w="lg" len="med"/>
                </a:ln>
              </p:spPr>
            </p:cxnSp>
            <p:cxnSp>
              <p:nvCxnSpPr>
                <p:cNvPr id="220" name="AutoShape 93"/>
                <p:cNvCxnSpPr>
                  <a:cxnSpLocks noChangeShapeType="1"/>
                </p:cNvCxnSpPr>
                <p:nvPr/>
              </p:nvCxnSpPr>
              <p:spPr bwMode="auto">
                <a:xfrm flipV="1">
                  <a:off x="5143" y="1123"/>
                  <a:ext cx="219" cy="1"/>
                </a:xfrm>
                <a:prstGeom prst="straightConnector1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 type="triangle" w="lg" len="med"/>
                </a:ln>
              </p:spPr>
            </p:cxnSp>
            <p:cxnSp>
              <p:nvCxnSpPr>
                <p:cNvPr id="221" name="AutoShape 94"/>
                <p:cNvCxnSpPr>
                  <a:cxnSpLocks noChangeShapeType="1"/>
                </p:cNvCxnSpPr>
                <p:nvPr/>
              </p:nvCxnSpPr>
              <p:spPr bwMode="auto">
                <a:xfrm>
                  <a:off x="4707" y="1452"/>
                  <a:ext cx="229" cy="0"/>
                </a:xfrm>
                <a:prstGeom prst="straightConnector1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 type="triangle" w="lg" len="med"/>
                </a:ln>
              </p:spPr>
            </p:cxnSp>
            <p:cxnSp>
              <p:nvCxnSpPr>
                <p:cNvPr id="222" name="AutoShape 96"/>
                <p:cNvCxnSpPr>
                  <a:cxnSpLocks noChangeShapeType="1"/>
                </p:cNvCxnSpPr>
                <p:nvPr/>
              </p:nvCxnSpPr>
              <p:spPr bwMode="auto">
                <a:xfrm>
                  <a:off x="5143" y="1452"/>
                  <a:ext cx="225" cy="1"/>
                </a:xfrm>
                <a:prstGeom prst="straightConnector1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 type="triangle" w="lg" len="med"/>
                </a:ln>
              </p:spPr>
            </p:cxnSp>
            <p:cxnSp>
              <p:nvCxnSpPr>
                <p:cNvPr id="223" name="AutoShape 97"/>
                <p:cNvCxnSpPr>
                  <a:cxnSpLocks noChangeShapeType="1"/>
                </p:cNvCxnSpPr>
                <p:nvPr/>
              </p:nvCxnSpPr>
              <p:spPr bwMode="auto">
                <a:xfrm>
                  <a:off x="4707" y="1776"/>
                  <a:ext cx="229" cy="0"/>
                </a:xfrm>
                <a:prstGeom prst="straightConnector1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 type="triangle" w="lg" len="med"/>
                </a:ln>
              </p:spPr>
            </p:cxnSp>
            <p:cxnSp>
              <p:nvCxnSpPr>
                <p:cNvPr id="224" name="AutoShape 99"/>
                <p:cNvCxnSpPr>
                  <a:cxnSpLocks noChangeShapeType="1"/>
                </p:cNvCxnSpPr>
                <p:nvPr/>
              </p:nvCxnSpPr>
              <p:spPr bwMode="auto">
                <a:xfrm>
                  <a:off x="5143" y="1776"/>
                  <a:ext cx="225" cy="1"/>
                </a:xfrm>
                <a:prstGeom prst="straightConnector1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 type="triangle" w="lg" len="med"/>
                </a:ln>
              </p:spPr>
            </p:cxnSp>
            <p:cxnSp>
              <p:nvCxnSpPr>
                <p:cNvPr id="225" name="AutoShape 100"/>
                <p:cNvCxnSpPr>
                  <a:cxnSpLocks noChangeShapeType="1"/>
                </p:cNvCxnSpPr>
                <p:nvPr/>
              </p:nvCxnSpPr>
              <p:spPr bwMode="auto">
                <a:xfrm>
                  <a:off x="4707" y="2094"/>
                  <a:ext cx="229" cy="0"/>
                </a:xfrm>
                <a:prstGeom prst="straightConnector1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 type="triangle" w="lg" len="med"/>
                </a:ln>
              </p:spPr>
            </p:cxnSp>
            <p:cxnSp>
              <p:nvCxnSpPr>
                <p:cNvPr id="226" name="AutoShape 102"/>
                <p:cNvCxnSpPr>
                  <a:cxnSpLocks noChangeShapeType="1"/>
                </p:cNvCxnSpPr>
                <p:nvPr/>
              </p:nvCxnSpPr>
              <p:spPr bwMode="auto">
                <a:xfrm>
                  <a:off x="5143" y="2094"/>
                  <a:ext cx="225" cy="1"/>
                </a:xfrm>
                <a:prstGeom prst="straightConnector1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 type="triangle" w="lg" len="med"/>
                </a:ln>
              </p:spPr>
            </p:cxnSp>
            <p:cxnSp>
              <p:nvCxnSpPr>
                <p:cNvPr id="227" name="AutoShape 103"/>
                <p:cNvCxnSpPr>
                  <a:cxnSpLocks noChangeShapeType="1"/>
                </p:cNvCxnSpPr>
                <p:nvPr/>
              </p:nvCxnSpPr>
              <p:spPr bwMode="auto">
                <a:xfrm>
                  <a:off x="4701" y="2412"/>
                  <a:ext cx="229" cy="0"/>
                </a:xfrm>
                <a:prstGeom prst="straightConnector1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 type="triangle" w="lg" len="med"/>
                </a:ln>
              </p:spPr>
            </p:cxnSp>
            <p:cxnSp>
              <p:nvCxnSpPr>
                <p:cNvPr id="228" name="AutoShape 105"/>
                <p:cNvCxnSpPr>
                  <a:cxnSpLocks noChangeShapeType="1"/>
                </p:cNvCxnSpPr>
                <p:nvPr/>
              </p:nvCxnSpPr>
              <p:spPr bwMode="auto">
                <a:xfrm>
                  <a:off x="5137" y="2412"/>
                  <a:ext cx="225" cy="1"/>
                </a:xfrm>
                <a:prstGeom prst="straightConnector1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 type="triangle" w="lg" len="med"/>
                </a:ln>
              </p:spPr>
            </p:cxnSp>
            <p:cxnSp>
              <p:nvCxnSpPr>
                <p:cNvPr id="229" name="AutoShape 106"/>
                <p:cNvCxnSpPr>
                  <a:cxnSpLocks noChangeShapeType="1"/>
                </p:cNvCxnSpPr>
                <p:nvPr/>
              </p:nvCxnSpPr>
              <p:spPr bwMode="auto">
                <a:xfrm>
                  <a:off x="4701" y="2724"/>
                  <a:ext cx="229" cy="0"/>
                </a:xfrm>
                <a:prstGeom prst="straightConnector1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 type="triangle" w="lg" len="med"/>
                </a:ln>
              </p:spPr>
            </p:cxnSp>
            <p:cxnSp>
              <p:nvCxnSpPr>
                <p:cNvPr id="230" name="AutoShape 108"/>
                <p:cNvCxnSpPr>
                  <a:cxnSpLocks noChangeShapeType="1"/>
                </p:cNvCxnSpPr>
                <p:nvPr/>
              </p:nvCxnSpPr>
              <p:spPr bwMode="auto">
                <a:xfrm>
                  <a:off x="5137" y="2724"/>
                  <a:ext cx="225" cy="1"/>
                </a:xfrm>
                <a:prstGeom prst="straightConnector1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 type="triangle" w="lg" len="med"/>
                </a:ln>
              </p:spPr>
            </p:cxnSp>
            <p:cxnSp>
              <p:nvCxnSpPr>
                <p:cNvPr id="231" name="AutoShape 109"/>
                <p:cNvCxnSpPr>
                  <a:cxnSpLocks noChangeShapeType="1"/>
                </p:cNvCxnSpPr>
                <p:nvPr/>
              </p:nvCxnSpPr>
              <p:spPr bwMode="auto">
                <a:xfrm>
                  <a:off x="4695" y="3048"/>
                  <a:ext cx="229" cy="0"/>
                </a:xfrm>
                <a:prstGeom prst="straightConnector1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 type="triangle" w="lg" len="med"/>
                </a:ln>
              </p:spPr>
            </p:cxnSp>
            <p:cxnSp>
              <p:nvCxnSpPr>
                <p:cNvPr id="232" name="AutoShape 111"/>
                <p:cNvCxnSpPr>
                  <a:cxnSpLocks noChangeShapeType="1"/>
                </p:cNvCxnSpPr>
                <p:nvPr/>
              </p:nvCxnSpPr>
              <p:spPr bwMode="auto">
                <a:xfrm>
                  <a:off x="5131" y="3048"/>
                  <a:ext cx="225" cy="1"/>
                </a:xfrm>
                <a:prstGeom prst="straightConnector1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 type="triangle" w="lg" len="med"/>
                </a:ln>
              </p:spPr>
            </p:cxnSp>
            <p:cxnSp>
              <p:nvCxnSpPr>
                <p:cNvPr id="233" name="AutoShape 112"/>
                <p:cNvCxnSpPr>
                  <a:cxnSpLocks noChangeShapeType="1"/>
                </p:cNvCxnSpPr>
                <p:nvPr/>
              </p:nvCxnSpPr>
              <p:spPr bwMode="auto">
                <a:xfrm>
                  <a:off x="4671" y="3372"/>
                  <a:ext cx="253" cy="0"/>
                </a:xfrm>
                <a:prstGeom prst="straightConnector1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 type="triangle" w="lg" len="med"/>
                </a:ln>
              </p:spPr>
            </p:cxnSp>
            <p:cxnSp>
              <p:nvCxnSpPr>
                <p:cNvPr id="234" name="AutoShape 114"/>
                <p:cNvCxnSpPr>
                  <a:cxnSpLocks noChangeShapeType="1"/>
                </p:cNvCxnSpPr>
                <p:nvPr/>
              </p:nvCxnSpPr>
              <p:spPr bwMode="auto">
                <a:xfrm>
                  <a:off x="5131" y="3372"/>
                  <a:ext cx="225" cy="1"/>
                </a:xfrm>
                <a:prstGeom prst="straightConnector1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 type="triangle" w="lg" len="med"/>
                </a:ln>
              </p:spPr>
            </p:cxnSp>
            <p:sp>
              <p:nvSpPr>
                <p:cNvPr id="235" name="Line 115"/>
                <p:cNvSpPr>
                  <a:spLocks noChangeShapeType="1"/>
                </p:cNvSpPr>
                <p:nvPr/>
              </p:nvSpPr>
              <p:spPr bwMode="auto">
                <a:xfrm flipV="1">
                  <a:off x="5358" y="786"/>
                  <a:ext cx="0" cy="2898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endParaRPr>
                </a:p>
              </p:txBody>
            </p:sp>
            <p:cxnSp>
              <p:nvCxnSpPr>
                <p:cNvPr id="236" name="AutoShape 116"/>
                <p:cNvCxnSpPr>
                  <a:cxnSpLocks noChangeShapeType="1"/>
                </p:cNvCxnSpPr>
                <p:nvPr/>
              </p:nvCxnSpPr>
              <p:spPr bwMode="auto">
                <a:xfrm>
                  <a:off x="5137" y="792"/>
                  <a:ext cx="435" cy="1"/>
                </a:xfrm>
                <a:prstGeom prst="straightConnector1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 type="triangle" w="lg" len="med"/>
                </a:ln>
              </p:spPr>
            </p:cxnSp>
            <p:cxnSp>
              <p:nvCxnSpPr>
                <p:cNvPr id="237" name="AutoShape 117"/>
                <p:cNvCxnSpPr>
                  <a:cxnSpLocks noChangeShapeType="1"/>
                </p:cNvCxnSpPr>
                <p:nvPr/>
              </p:nvCxnSpPr>
              <p:spPr bwMode="auto">
                <a:xfrm>
                  <a:off x="4677" y="3678"/>
                  <a:ext cx="253" cy="0"/>
                </a:xfrm>
                <a:prstGeom prst="straightConnector1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 type="triangle" w="lg" len="med"/>
                </a:ln>
              </p:spPr>
            </p:cxnSp>
            <p:cxnSp>
              <p:nvCxnSpPr>
                <p:cNvPr id="238" name="AutoShape 119"/>
                <p:cNvCxnSpPr>
                  <a:cxnSpLocks noChangeShapeType="1"/>
                </p:cNvCxnSpPr>
                <p:nvPr/>
              </p:nvCxnSpPr>
              <p:spPr bwMode="auto">
                <a:xfrm>
                  <a:off x="5137" y="3678"/>
                  <a:ext cx="225" cy="1"/>
                </a:xfrm>
                <a:prstGeom prst="straightConnector1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 type="triangle" w="lg" len="med"/>
                </a:ln>
              </p:spPr>
            </p:cxnSp>
          </p:grpSp>
          <p:grpSp>
            <p:nvGrpSpPr>
              <p:cNvPr id="208" name="Group 121"/>
              <p:cNvGrpSpPr>
                <a:grpSpLocks/>
              </p:cNvGrpSpPr>
              <p:nvPr/>
            </p:nvGrpSpPr>
            <p:grpSpPr bwMode="auto">
              <a:xfrm>
                <a:off x="4530" y="563"/>
                <a:ext cx="776" cy="244"/>
                <a:chOff x="305" y="767"/>
                <a:chExt cx="1623" cy="244"/>
              </a:xfrm>
            </p:grpSpPr>
            <p:sp>
              <p:nvSpPr>
                <p:cNvPr id="209" name="Rectangle 122"/>
                <p:cNvSpPr>
                  <a:spLocks noChangeArrowheads="1"/>
                </p:cNvSpPr>
                <p:nvPr/>
              </p:nvSpPr>
              <p:spPr bwMode="auto">
                <a:xfrm>
                  <a:off x="305" y="767"/>
                  <a:ext cx="1623" cy="244"/>
                </a:xfrm>
                <a:prstGeom prst="rect">
                  <a:avLst/>
                </a:prstGeom>
                <a:solidFill>
                  <a:srgbClr val="CC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endParaRPr>
                </a:p>
              </p:txBody>
            </p:sp>
            <p:sp>
              <p:nvSpPr>
                <p:cNvPr id="210" name="Rectangle 123"/>
                <p:cNvSpPr>
                  <a:spLocks noChangeArrowheads="1"/>
                </p:cNvSpPr>
                <p:nvPr/>
              </p:nvSpPr>
              <p:spPr bwMode="auto">
                <a:xfrm>
                  <a:off x="390" y="779"/>
                  <a:ext cx="1388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marL="342900" marR="0" lvl="0" indent="-342900" defTabSz="91440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 typeface="Wingdings" pitchFamily="2" charset="2"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ustom_Constantia" panose="02030602050306030303" pitchFamily="18" charset="0"/>
                      <a:cs typeface="Arial"/>
                    </a:rPr>
                    <a:t>Ziffer</a:t>
                  </a:r>
                  <a:r>
                    <a:rPr kumimoji="0" lang="en-US" sz="2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ustom_Constantia" panose="02030602050306030303" pitchFamily="18" charset="0"/>
                      <a:cs typeface="Arial"/>
                    </a:rPr>
                    <a:t>:</a:t>
                  </a:r>
                  <a:endPara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endParaRPr>
                </a:p>
              </p:txBody>
            </p:sp>
          </p:grpSp>
        </p:grpSp>
        <p:sp>
          <p:nvSpPr>
            <p:cNvPr id="206" name="Rectangle 126"/>
            <p:cNvSpPr>
              <a:spLocks noChangeArrowheads="1"/>
            </p:cNvSpPr>
            <p:nvPr/>
          </p:nvSpPr>
          <p:spPr bwMode="auto">
            <a:xfrm>
              <a:off x="4326" y="438"/>
              <a:ext cx="1308" cy="3624"/>
            </a:xfrm>
            <a:prstGeom prst="rect">
              <a:avLst/>
            </a:prstGeom>
            <a:noFill/>
            <a:ln w="28575">
              <a:solidFill>
                <a:srgbClr val="99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</p:grpSp>
      <p:sp>
        <p:nvSpPr>
          <p:cNvPr id="239" name="Text Box 129"/>
          <p:cNvSpPr txBox="1">
            <a:spLocks noChangeArrowheads="1"/>
          </p:cNvSpPr>
          <p:nvPr/>
        </p:nvSpPr>
        <p:spPr bwMode="auto">
          <a:xfrm>
            <a:off x="2527300" y="3079750"/>
            <a:ext cx="5806398" cy="3416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de-CH" sz="2400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Beispielphrasen:</a:t>
            </a:r>
            <a:endParaRPr lang="de-CH" sz="2400" dirty="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  <a:p>
            <a:pPr fontAlgn="base">
              <a:spcAft>
                <a:spcPct val="0"/>
              </a:spcAft>
            </a:pPr>
            <a:r>
              <a:rPr lang="de-CH" sz="2400" dirty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.76</a:t>
            </a:r>
          </a:p>
          <a:p>
            <a:pPr fontAlgn="base">
              <a:spcAft>
                <a:spcPct val="0"/>
              </a:spcAft>
            </a:pPr>
            <a:r>
              <a:rPr lang="de-CH" sz="2400" dirty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-.76</a:t>
            </a:r>
          </a:p>
          <a:p>
            <a:pPr fontAlgn="base"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1.56</a:t>
            </a:r>
          </a:p>
          <a:p>
            <a:pPr fontAlgn="base"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12.845</a:t>
            </a:r>
          </a:p>
          <a:p>
            <a:pPr fontAlgn="base"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-1.34</a:t>
            </a:r>
          </a:p>
          <a:p>
            <a:pPr fontAlgn="base"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13.0</a:t>
            </a:r>
          </a:p>
          <a:p>
            <a:pPr fontAlgn="base"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  <a:p>
            <a:pPr fontAlgn="base">
              <a:spcAft>
                <a:spcPct val="0"/>
              </a:spcAft>
            </a:pPr>
            <a:r>
              <a:rPr lang="en-US" sz="2400" dirty="0" err="1" smtClean="0">
                <a:solidFill>
                  <a:srgbClr val="006699"/>
                </a:solidFill>
                <a:latin typeface="Custom_Constantia" panose="02030602050306030303" pitchFamily="18" charset="0"/>
                <a:cs typeface="Arial"/>
              </a:rPr>
              <a:t>Übersetzen</a:t>
            </a:r>
            <a:r>
              <a:rPr lang="en-US" sz="2400" dirty="0" smtClean="0">
                <a:solidFill>
                  <a:srgbClr val="006699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en-US" sz="2400" dirty="0" err="1" smtClean="0">
                <a:solidFill>
                  <a:srgbClr val="006699"/>
                </a:solidFill>
                <a:latin typeface="Custom_Constantia" panose="02030602050306030303" pitchFamily="18" charset="0"/>
                <a:cs typeface="Arial"/>
              </a:rPr>
              <a:t>Sie</a:t>
            </a:r>
            <a:r>
              <a:rPr lang="en-US" sz="2400" dirty="0" smtClean="0">
                <a:solidFill>
                  <a:srgbClr val="006699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en-US" sz="2400" dirty="0" err="1" smtClean="0">
                <a:solidFill>
                  <a:srgbClr val="006699"/>
                </a:solidFill>
                <a:latin typeface="Custom_Constantia" panose="02030602050306030303" pitchFamily="18" charset="0"/>
                <a:cs typeface="Arial"/>
              </a:rPr>
              <a:t>es</a:t>
            </a:r>
            <a:r>
              <a:rPr lang="en-US" sz="2400" dirty="0" smtClean="0">
                <a:solidFill>
                  <a:srgbClr val="006699"/>
                </a:solidFill>
                <a:latin typeface="Custom_Constantia" panose="02030602050306030303" pitchFamily="18" charset="0"/>
                <a:cs typeface="Arial"/>
              </a:rPr>
              <a:t> in die </a:t>
            </a:r>
            <a:r>
              <a:rPr lang="en-US" sz="2400" dirty="0" err="1" smtClean="0">
                <a:solidFill>
                  <a:srgbClr val="006699"/>
                </a:solidFill>
                <a:latin typeface="Custom_Constantia" panose="02030602050306030303" pitchFamily="18" charset="0"/>
                <a:cs typeface="Arial"/>
              </a:rPr>
              <a:t>schriftliche</a:t>
            </a:r>
            <a:r>
              <a:rPr lang="en-US" sz="2400" dirty="0" smtClean="0">
                <a:solidFill>
                  <a:srgbClr val="006699"/>
                </a:solidFill>
                <a:latin typeface="Custom_Constantia" panose="02030602050306030303" pitchFamily="18" charset="0"/>
                <a:cs typeface="Arial"/>
              </a:rPr>
              <a:t> Form!</a:t>
            </a:r>
            <a:endParaRPr lang="en-US" sz="2400" dirty="0">
              <a:solidFill>
                <a:srgbClr val="006699"/>
              </a:solidFill>
              <a:latin typeface="Custom_Constantia" panose="02030602050306030303" pitchFamily="18" charset="0"/>
              <a:cs typeface="Arial"/>
            </a:endParaRPr>
          </a:p>
        </p:txBody>
      </p:sp>
      <p:cxnSp>
        <p:nvCxnSpPr>
          <p:cNvPr id="240" name="AutoShape 131"/>
          <p:cNvCxnSpPr>
            <a:cxnSpLocks noChangeShapeType="1"/>
          </p:cNvCxnSpPr>
          <p:nvPr/>
        </p:nvCxnSpPr>
        <p:spPr bwMode="auto">
          <a:xfrm>
            <a:off x="6775450" y="1900238"/>
            <a:ext cx="11113" cy="490537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lg" len="med"/>
          </a:ln>
        </p:spPr>
      </p:cxnSp>
      <p:cxnSp>
        <p:nvCxnSpPr>
          <p:cNvPr id="241" name="AutoShape 132"/>
          <p:cNvCxnSpPr>
            <a:cxnSpLocks noChangeShapeType="1"/>
          </p:cNvCxnSpPr>
          <p:nvPr/>
        </p:nvCxnSpPr>
        <p:spPr bwMode="auto">
          <a:xfrm flipH="1" flipV="1">
            <a:off x="6769100" y="1905000"/>
            <a:ext cx="1265238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none" w="lg" len="med"/>
          </a:ln>
        </p:spPr>
      </p:cxnSp>
      <p:cxnSp>
        <p:nvCxnSpPr>
          <p:cNvPr id="242" name="AutoShape 133"/>
          <p:cNvCxnSpPr>
            <a:cxnSpLocks noChangeShapeType="1"/>
          </p:cNvCxnSpPr>
          <p:nvPr/>
        </p:nvCxnSpPr>
        <p:spPr bwMode="auto">
          <a:xfrm>
            <a:off x="8039100" y="1900238"/>
            <a:ext cx="11113" cy="469900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none" w="lg" len="med"/>
          </a:ln>
        </p:spPr>
      </p:cxnSp>
      <p:sp>
        <p:nvSpPr>
          <p:cNvPr id="243" name="AutoShape 103"/>
          <p:cNvSpPr>
            <a:spLocks noChangeArrowheads="1"/>
          </p:cNvSpPr>
          <p:nvPr/>
        </p:nvSpPr>
        <p:spPr bwMode="auto">
          <a:xfrm>
            <a:off x="1212850" y="1589088"/>
            <a:ext cx="328613" cy="428625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rIns="0" anchor="ctr" anchorCtr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0</a:t>
            </a:r>
          </a:p>
        </p:txBody>
      </p:sp>
      <p:sp>
        <p:nvSpPr>
          <p:cNvPr id="244" name="AutoShape 103"/>
          <p:cNvSpPr>
            <a:spLocks noChangeArrowheads="1"/>
          </p:cNvSpPr>
          <p:nvPr/>
        </p:nvSpPr>
        <p:spPr bwMode="auto">
          <a:xfrm>
            <a:off x="1212850" y="2074863"/>
            <a:ext cx="328613" cy="428625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rIns="0" anchor="ctr" anchorCtr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1</a:t>
            </a:r>
          </a:p>
        </p:txBody>
      </p:sp>
      <p:sp>
        <p:nvSpPr>
          <p:cNvPr id="245" name="AutoShape 103"/>
          <p:cNvSpPr>
            <a:spLocks noChangeArrowheads="1"/>
          </p:cNvSpPr>
          <p:nvPr/>
        </p:nvSpPr>
        <p:spPr bwMode="auto">
          <a:xfrm>
            <a:off x="1212850" y="2560638"/>
            <a:ext cx="328613" cy="428625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rIns="0" anchor="ctr" anchorCtr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2</a:t>
            </a:r>
          </a:p>
        </p:txBody>
      </p:sp>
      <p:sp>
        <p:nvSpPr>
          <p:cNvPr id="246" name="AutoShape 103"/>
          <p:cNvSpPr>
            <a:spLocks noChangeArrowheads="1"/>
          </p:cNvSpPr>
          <p:nvPr/>
        </p:nvSpPr>
        <p:spPr bwMode="auto">
          <a:xfrm>
            <a:off x="1212850" y="3046413"/>
            <a:ext cx="328613" cy="428625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rIns="0" anchor="ctr" anchorCtr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3</a:t>
            </a:r>
          </a:p>
        </p:txBody>
      </p:sp>
      <p:sp>
        <p:nvSpPr>
          <p:cNvPr id="247" name="AutoShape 103"/>
          <p:cNvSpPr>
            <a:spLocks noChangeArrowheads="1"/>
          </p:cNvSpPr>
          <p:nvPr/>
        </p:nvSpPr>
        <p:spPr bwMode="auto">
          <a:xfrm>
            <a:off x="1212850" y="3532188"/>
            <a:ext cx="328613" cy="428625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rIns="0" anchor="ctr" anchorCtr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4</a:t>
            </a:r>
          </a:p>
        </p:txBody>
      </p:sp>
      <p:sp>
        <p:nvSpPr>
          <p:cNvPr id="248" name="AutoShape 103"/>
          <p:cNvSpPr>
            <a:spLocks noChangeArrowheads="1"/>
          </p:cNvSpPr>
          <p:nvPr/>
        </p:nvSpPr>
        <p:spPr bwMode="auto">
          <a:xfrm>
            <a:off x="1212850" y="4017963"/>
            <a:ext cx="328613" cy="428625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rIns="0" anchor="ctr" anchorCtr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5</a:t>
            </a:r>
          </a:p>
        </p:txBody>
      </p:sp>
      <p:sp>
        <p:nvSpPr>
          <p:cNvPr id="249" name="AutoShape 103"/>
          <p:cNvSpPr>
            <a:spLocks noChangeArrowheads="1"/>
          </p:cNvSpPr>
          <p:nvPr/>
        </p:nvSpPr>
        <p:spPr bwMode="auto">
          <a:xfrm>
            <a:off x="1212850" y="4503738"/>
            <a:ext cx="328613" cy="428625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rIns="0" anchor="ctr" anchorCtr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6</a:t>
            </a:r>
          </a:p>
        </p:txBody>
      </p:sp>
      <p:sp>
        <p:nvSpPr>
          <p:cNvPr id="250" name="AutoShape 103"/>
          <p:cNvSpPr>
            <a:spLocks noChangeArrowheads="1"/>
          </p:cNvSpPr>
          <p:nvPr/>
        </p:nvSpPr>
        <p:spPr bwMode="auto">
          <a:xfrm>
            <a:off x="1212850" y="4989513"/>
            <a:ext cx="328613" cy="428625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rIns="0" anchor="ctr" anchorCtr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7</a:t>
            </a:r>
          </a:p>
        </p:txBody>
      </p:sp>
      <p:sp>
        <p:nvSpPr>
          <p:cNvPr id="251" name="AutoShape 103"/>
          <p:cNvSpPr>
            <a:spLocks noChangeArrowheads="1"/>
          </p:cNvSpPr>
          <p:nvPr/>
        </p:nvSpPr>
        <p:spPr bwMode="auto">
          <a:xfrm>
            <a:off x="1212850" y="5475288"/>
            <a:ext cx="328613" cy="428625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rIns="0" anchor="ctr" anchorCtr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8</a:t>
            </a:r>
          </a:p>
        </p:txBody>
      </p:sp>
      <p:sp>
        <p:nvSpPr>
          <p:cNvPr id="252" name="AutoShape 103"/>
          <p:cNvSpPr>
            <a:spLocks noChangeArrowheads="1"/>
          </p:cNvSpPr>
          <p:nvPr/>
        </p:nvSpPr>
        <p:spPr bwMode="auto">
          <a:xfrm>
            <a:off x="1212850" y="5961063"/>
            <a:ext cx="328613" cy="428625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rIns="0" anchor="ctr" anchorCtr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9</a:t>
            </a:r>
          </a:p>
        </p:txBody>
      </p:sp>
      <p:sp>
        <p:nvSpPr>
          <p:cNvPr id="253" name="AutoShape 103"/>
          <p:cNvSpPr>
            <a:spLocks noChangeArrowheads="1"/>
          </p:cNvSpPr>
          <p:nvPr/>
        </p:nvSpPr>
        <p:spPr bwMode="auto">
          <a:xfrm>
            <a:off x="3127375" y="1655763"/>
            <a:ext cx="328613" cy="428625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rIns="0" anchor="ctr" anchorCtr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-</a:t>
            </a:r>
          </a:p>
        </p:txBody>
      </p:sp>
      <p:sp>
        <p:nvSpPr>
          <p:cNvPr id="254" name="AutoShape 103"/>
          <p:cNvSpPr>
            <a:spLocks noChangeArrowheads="1"/>
          </p:cNvSpPr>
          <p:nvPr/>
        </p:nvSpPr>
        <p:spPr bwMode="auto">
          <a:xfrm>
            <a:off x="6156325" y="2179638"/>
            <a:ext cx="328613" cy="428625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rIns="0" anchor="ctr" anchorCtr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287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smtClean="0"/>
              <a:t>Ein einfaches Beispiel</a:t>
            </a:r>
            <a:endParaRPr lang="de-CH" noProof="0" dirty="0" smtClean="0"/>
          </a:p>
        </p:txBody>
      </p:sp>
      <p:sp>
        <p:nvSpPr>
          <p:cNvPr id="95" name="Text Box 59"/>
          <p:cNvSpPr txBox="1">
            <a:spLocks noChangeArrowheads="1"/>
          </p:cNvSpPr>
          <p:nvPr/>
        </p:nvSpPr>
        <p:spPr bwMode="auto">
          <a:xfrm>
            <a:off x="123825" y="1038225"/>
            <a:ext cx="344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In </a:t>
            </a:r>
            <a:r>
              <a:rPr lang="en-US" sz="2400" dirty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BNF:</a:t>
            </a:r>
          </a:p>
        </p:txBody>
      </p:sp>
      <p:sp>
        <p:nvSpPr>
          <p:cNvPr id="96" name="Text Box 48"/>
          <p:cNvSpPr txBox="1">
            <a:spLocks noChangeArrowheads="1"/>
          </p:cNvSpPr>
          <p:nvPr/>
        </p:nvSpPr>
        <p:spPr bwMode="auto">
          <a:xfrm>
            <a:off x="3090863" y="2522538"/>
            <a:ext cx="5748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[ </a:t>
            </a:r>
            <a:r>
              <a:rPr lang="en-US" sz="2800" b="1" dirty="0" smtClean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    ]   {              }*     {              </a:t>
            </a:r>
            <a:r>
              <a:rPr lang="en-US" sz="2800" b="1" dirty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}</a:t>
            </a:r>
            <a:r>
              <a:rPr lang="en-US" sz="2800" b="1" baseline="30000" dirty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+</a:t>
            </a:r>
          </a:p>
        </p:txBody>
      </p:sp>
      <p:sp>
        <p:nvSpPr>
          <p:cNvPr id="97" name="AutoShape 103"/>
          <p:cNvSpPr>
            <a:spLocks noChangeArrowheads="1"/>
          </p:cNvSpPr>
          <p:nvPr/>
        </p:nvSpPr>
        <p:spPr bwMode="auto">
          <a:xfrm>
            <a:off x="2098675" y="1674813"/>
            <a:ext cx="328613" cy="428625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rIns="0" anchor="ctr" anchorCtr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0</a:t>
            </a:r>
          </a:p>
        </p:txBody>
      </p:sp>
      <p:sp>
        <p:nvSpPr>
          <p:cNvPr id="98" name="Rectangle 107"/>
          <p:cNvSpPr>
            <a:spLocks noChangeArrowheads="1"/>
          </p:cNvSpPr>
          <p:nvPr/>
        </p:nvSpPr>
        <p:spPr bwMode="auto">
          <a:xfrm>
            <a:off x="374650" y="2597150"/>
            <a:ext cx="2130425" cy="387350"/>
          </a:xfrm>
          <a:prstGeom prst="rect">
            <a:avLst/>
          </a:prstGeom>
          <a:solidFill>
            <a:srgbClr val="CC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float_zahl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grpSp>
        <p:nvGrpSpPr>
          <p:cNvPr id="99" name="Group 118"/>
          <p:cNvGrpSpPr>
            <a:grpSpLocks/>
          </p:cNvGrpSpPr>
          <p:nvPr/>
        </p:nvGrpSpPr>
        <p:grpSpPr bwMode="auto">
          <a:xfrm>
            <a:off x="384003" y="1731963"/>
            <a:ext cx="1445121" cy="387350"/>
            <a:chOff x="121" y="2855"/>
            <a:chExt cx="668" cy="244"/>
          </a:xfrm>
        </p:grpSpPr>
        <p:sp>
          <p:nvSpPr>
            <p:cNvPr id="100" name="Rectangle 114"/>
            <p:cNvSpPr>
              <a:spLocks noChangeArrowheads="1"/>
            </p:cNvSpPr>
            <p:nvPr/>
          </p:nvSpPr>
          <p:spPr bwMode="auto">
            <a:xfrm>
              <a:off x="121" y="2855"/>
              <a:ext cx="521" cy="244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101" name="Rectangle 115"/>
            <p:cNvSpPr>
              <a:spLocks noChangeArrowheads="1"/>
            </p:cNvSpPr>
            <p:nvPr/>
          </p:nvSpPr>
          <p:spPr bwMode="auto">
            <a:xfrm>
              <a:off x="177" y="2867"/>
              <a:ext cx="612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Ziffer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</p:grpSp>
      <p:sp>
        <p:nvSpPr>
          <p:cNvPr id="102" name="Text Box 48"/>
          <p:cNvSpPr txBox="1">
            <a:spLocks noChangeArrowheads="1"/>
          </p:cNvSpPr>
          <p:nvPr/>
        </p:nvSpPr>
        <p:spPr bwMode="auto">
          <a:xfrm>
            <a:off x="2435225" y="1579563"/>
            <a:ext cx="338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|</a:t>
            </a:r>
          </a:p>
        </p:txBody>
      </p:sp>
      <p:sp>
        <p:nvSpPr>
          <p:cNvPr id="103" name="AutoShape 103"/>
          <p:cNvSpPr>
            <a:spLocks noChangeArrowheads="1"/>
          </p:cNvSpPr>
          <p:nvPr/>
        </p:nvSpPr>
        <p:spPr bwMode="auto">
          <a:xfrm>
            <a:off x="2781300" y="1674813"/>
            <a:ext cx="328613" cy="428625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rIns="0" anchor="ctr" anchorCtr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1</a:t>
            </a:r>
          </a:p>
        </p:txBody>
      </p:sp>
      <p:sp>
        <p:nvSpPr>
          <p:cNvPr id="104" name="Text Box 48"/>
          <p:cNvSpPr txBox="1">
            <a:spLocks noChangeArrowheads="1"/>
          </p:cNvSpPr>
          <p:nvPr/>
        </p:nvSpPr>
        <p:spPr bwMode="auto">
          <a:xfrm>
            <a:off x="3117850" y="1579563"/>
            <a:ext cx="338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|</a:t>
            </a:r>
          </a:p>
        </p:txBody>
      </p:sp>
      <p:sp>
        <p:nvSpPr>
          <p:cNvPr id="105" name="AutoShape 103"/>
          <p:cNvSpPr>
            <a:spLocks noChangeArrowheads="1"/>
          </p:cNvSpPr>
          <p:nvPr/>
        </p:nvSpPr>
        <p:spPr bwMode="auto">
          <a:xfrm>
            <a:off x="3463925" y="1674813"/>
            <a:ext cx="328613" cy="428625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rIns="0" anchor="ctr" anchorCtr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2</a:t>
            </a:r>
          </a:p>
        </p:txBody>
      </p:sp>
      <p:sp>
        <p:nvSpPr>
          <p:cNvPr id="106" name="Text Box 48"/>
          <p:cNvSpPr txBox="1">
            <a:spLocks noChangeArrowheads="1"/>
          </p:cNvSpPr>
          <p:nvPr/>
        </p:nvSpPr>
        <p:spPr bwMode="auto">
          <a:xfrm>
            <a:off x="3800475" y="1579563"/>
            <a:ext cx="338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|</a:t>
            </a:r>
          </a:p>
        </p:txBody>
      </p:sp>
      <p:sp>
        <p:nvSpPr>
          <p:cNvPr id="107" name="AutoShape 103"/>
          <p:cNvSpPr>
            <a:spLocks noChangeArrowheads="1"/>
          </p:cNvSpPr>
          <p:nvPr/>
        </p:nvSpPr>
        <p:spPr bwMode="auto">
          <a:xfrm>
            <a:off x="4146550" y="1674813"/>
            <a:ext cx="328613" cy="428625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rIns="0" anchor="ctr" anchorCtr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3</a:t>
            </a:r>
          </a:p>
        </p:txBody>
      </p:sp>
      <p:sp>
        <p:nvSpPr>
          <p:cNvPr id="108" name="Text Box 48"/>
          <p:cNvSpPr txBox="1">
            <a:spLocks noChangeArrowheads="1"/>
          </p:cNvSpPr>
          <p:nvPr/>
        </p:nvSpPr>
        <p:spPr bwMode="auto">
          <a:xfrm>
            <a:off x="4483100" y="1579563"/>
            <a:ext cx="338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|</a:t>
            </a:r>
          </a:p>
        </p:txBody>
      </p:sp>
      <p:sp>
        <p:nvSpPr>
          <p:cNvPr id="109" name="AutoShape 103"/>
          <p:cNvSpPr>
            <a:spLocks noChangeArrowheads="1"/>
          </p:cNvSpPr>
          <p:nvPr/>
        </p:nvSpPr>
        <p:spPr bwMode="auto">
          <a:xfrm>
            <a:off x="4829175" y="1674813"/>
            <a:ext cx="328613" cy="428625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rIns="0" anchor="ctr" anchorCtr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4</a:t>
            </a:r>
          </a:p>
        </p:txBody>
      </p:sp>
      <p:sp>
        <p:nvSpPr>
          <p:cNvPr id="110" name="Text Box 48"/>
          <p:cNvSpPr txBox="1">
            <a:spLocks noChangeArrowheads="1"/>
          </p:cNvSpPr>
          <p:nvPr/>
        </p:nvSpPr>
        <p:spPr bwMode="auto">
          <a:xfrm>
            <a:off x="5165725" y="1579563"/>
            <a:ext cx="338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|</a:t>
            </a:r>
          </a:p>
        </p:txBody>
      </p:sp>
      <p:sp>
        <p:nvSpPr>
          <p:cNvPr id="111" name="AutoShape 103"/>
          <p:cNvSpPr>
            <a:spLocks noChangeArrowheads="1"/>
          </p:cNvSpPr>
          <p:nvPr/>
        </p:nvSpPr>
        <p:spPr bwMode="auto">
          <a:xfrm>
            <a:off x="5511800" y="1674813"/>
            <a:ext cx="328613" cy="428625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rIns="0" anchor="ctr" anchorCtr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5</a:t>
            </a:r>
          </a:p>
        </p:txBody>
      </p:sp>
      <p:sp>
        <p:nvSpPr>
          <p:cNvPr id="112" name="Text Box 48"/>
          <p:cNvSpPr txBox="1">
            <a:spLocks noChangeArrowheads="1"/>
          </p:cNvSpPr>
          <p:nvPr/>
        </p:nvSpPr>
        <p:spPr bwMode="auto">
          <a:xfrm>
            <a:off x="5848350" y="1579563"/>
            <a:ext cx="338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|</a:t>
            </a:r>
          </a:p>
        </p:txBody>
      </p:sp>
      <p:sp>
        <p:nvSpPr>
          <p:cNvPr id="113" name="AutoShape 103"/>
          <p:cNvSpPr>
            <a:spLocks noChangeArrowheads="1"/>
          </p:cNvSpPr>
          <p:nvPr/>
        </p:nvSpPr>
        <p:spPr bwMode="auto">
          <a:xfrm>
            <a:off x="6194425" y="1674813"/>
            <a:ext cx="328613" cy="428625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rIns="0" anchor="ctr" anchorCtr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6</a:t>
            </a:r>
          </a:p>
        </p:txBody>
      </p:sp>
      <p:sp>
        <p:nvSpPr>
          <p:cNvPr id="114" name="Text Box 48"/>
          <p:cNvSpPr txBox="1">
            <a:spLocks noChangeArrowheads="1"/>
          </p:cNvSpPr>
          <p:nvPr/>
        </p:nvSpPr>
        <p:spPr bwMode="auto">
          <a:xfrm>
            <a:off x="6530975" y="1579563"/>
            <a:ext cx="338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|</a:t>
            </a:r>
          </a:p>
        </p:txBody>
      </p:sp>
      <p:sp>
        <p:nvSpPr>
          <p:cNvPr id="115" name="AutoShape 103"/>
          <p:cNvSpPr>
            <a:spLocks noChangeArrowheads="1"/>
          </p:cNvSpPr>
          <p:nvPr/>
        </p:nvSpPr>
        <p:spPr bwMode="auto">
          <a:xfrm>
            <a:off x="6877050" y="1674813"/>
            <a:ext cx="328613" cy="428625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rIns="0" anchor="ctr" anchorCtr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7</a:t>
            </a:r>
          </a:p>
        </p:txBody>
      </p:sp>
      <p:sp>
        <p:nvSpPr>
          <p:cNvPr id="116" name="Text Box 48"/>
          <p:cNvSpPr txBox="1">
            <a:spLocks noChangeArrowheads="1"/>
          </p:cNvSpPr>
          <p:nvPr/>
        </p:nvSpPr>
        <p:spPr bwMode="auto">
          <a:xfrm>
            <a:off x="7213600" y="1579563"/>
            <a:ext cx="338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|</a:t>
            </a:r>
          </a:p>
        </p:txBody>
      </p:sp>
      <p:sp>
        <p:nvSpPr>
          <p:cNvPr id="117" name="AutoShape 103"/>
          <p:cNvSpPr>
            <a:spLocks noChangeArrowheads="1"/>
          </p:cNvSpPr>
          <p:nvPr/>
        </p:nvSpPr>
        <p:spPr bwMode="auto">
          <a:xfrm>
            <a:off x="7559675" y="1674813"/>
            <a:ext cx="328613" cy="428625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rIns="0" anchor="ctr" anchorCtr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8</a:t>
            </a:r>
          </a:p>
        </p:txBody>
      </p:sp>
      <p:sp>
        <p:nvSpPr>
          <p:cNvPr id="118" name="Text Box 48"/>
          <p:cNvSpPr txBox="1">
            <a:spLocks noChangeArrowheads="1"/>
          </p:cNvSpPr>
          <p:nvPr/>
        </p:nvSpPr>
        <p:spPr bwMode="auto">
          <a:xfrm>
            <a:off x="7896225" y="1579563"/>
            <a:ext cx="338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|</a:t>
            </a:r>
          </a:p>
        </p:txBody>
      </p:sp>
      <p:sp>
        <p:nvSpPr>
          <p:cNvPr id="119" name="AutoShape 103"/>
          <p:cNvSpPr>
            <a:spLocks noChangeArrowheads="1"/>
          </p:cNvSpPr>
          <p:nvPr/>
        </p:nvSpPr>
        <p:spPr bwMode="auto">
          <a:xfrm>
            <a:off x="8242300" y="1674813"/>
            <a:ext cx="328613" cy="428625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rIns="0" anchor="ctr" anchorCtr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9</a:t>
            </a:r>
          </a:p>
        </p:txBody>
      </p:sp>
      <p:sp>
        <p:nvSpPr>
          <p:cNvPr id="120" name="AutoShape 103"/>
          <p:cNvSpPr>
            <a:spLocks noChangeArrowheads="1"/>
          </p:cNvSpPr>
          <p:nvPr/>
        </p:nvSpPr>
        <p:spPr bwMode="auto">
          <a:xfrm>
            <a:off x="3337956" y="2570162"/>
            <a:ext cx="328613" cy="428625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rIns="0" anchor="ctr" anchorCtr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-</a:t>
            </a:r>
          </a:p>
        </p:txBody>
      </p:sp>
      <p:sp>
        <p:nvSpPr>
          <p:cNvPr id="121" name="Rectangle 107"/>
          <p:cNvSpPr>
            <a:spLocks noChangeArrowheads="1"/>
          </p:cNvSpPr>
          <p:nvPr/>
        </p:nvSpPr>
        <p:spPr bwMode="auto">
          <a:xfrm>
            <a:off x="4310950" y="2611437"/>
            <a:ext cx="1076325" cy="387350"/>
          </a:xfrm>
          <a:prstGeom prst="rect">
            <a:avLst/>
          </a:prstGeom>
          <a:solidFill>
            <a:srgbClr val="CC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Ziffer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22" name="AutoShape 103"/>
          <p:cNvSpPr>
            <a:spLocks noChangeArrowheads="1"/>
          </p:cNvSpPr>
          <p:nvPr/>
        </p:nvSpPr>
        <p:spPr bwMode="auto">
          <a:xfrm>
            <a:off x="5793443" y="2555875"/>
            <a:ext cx="328613" cy="428625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rIns="0" anchor="ctr" anchorCtr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.</a:t>
            </a:r>
          </a:p>
        </p:txBody>
      </p:sp>
      <p:sp>
        <p:nvSpPr>
          <p:cNvPr id="123" name="Rectangle 107"/>
          <p:cNvSpPr>
            <a:spLocks noChangeArrowheads="1"/>
          </p:cNvSpPr>
          <p:nvPr/>
        </p:nvSpPr>
        <p:spPr bwMode="auto">
          <a:xfrm>
            <a:off x="6369149" y="2597150"/>
            <a:ext cx="1073150" cy="387350"/>
          </a:xfrm>
          <a:prstGeom prst="rect">
            <a:avLst/>
          </a:prstGeom>
          <a:solidFill>
            <a:srgbClr val="CC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Ziffer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1607591" y="1674299"/>
            <a:ext cx="388162" cy="523220"/>
            <a:chOff x="1721891" y="3033199"/>
            <a:chExt cx="388162" cy="523220"/>
          </a:xfrm>
        </p:grpSpPr>
        <p:grpSp>
          <p:nvGrpSpPr>
            <p:cNvPr id="125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27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28" name="Straight Connector 127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9" name="Straight Connector 128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26" name="Straight Connector 125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30" name="Group 129"/>
          <p:cNvGrpSpPr/>
          <p:nvPr/>
        </p:nvGrpSpPr>
        <p:grpSpPr>
          <a:xfrm>
            <a:off x="2661691" y="2588699"/>
            <a:ext cx="388162" cy="523220"/>
            <a:chOff x="1721891" y="3033199"/>
            <a:chExt cx="388162" cy="523220"/>
          </a:xfrm>
        </p:grpSpPr>
        <p:grpSp>
          <p:nvGrpSpPr>
            <p:cNvPr id="131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33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34" name="Straight Connector 133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5" name="Straight Connector 134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32" name="Straight Connector 131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352029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smtClean="0"/>
              <a:t>BNF Elemente kombiniert</a:t>
            </a:r>
            <a:endParaRPr lang="de-CH" noProof="0" dirty="0" smtClean="0"/>
          </a:p>
        </p:txBody>
      </p:sp>
      <p:sp>
        <p:nvSpPr>
          <p:cNvPr id="121" name="Text Box 59"/>
          <p:cNvSpPr txBox="1">
            <a:spLocks noChangeArrowheads="1"/>
          </p:cNvSpPr>
          <p:nvPr/>
        </p:nvSpPr>
        <p:spPr bwMode="auto">
          <a:xfrm>
            <a:off x="123825" y="3914775"/>
            <a:ext cx="344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In BNF </a:t>
            </a:r>
            <a:r>
              <a:rPr lang="en-US" sz="2400" dirty="0" err="1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geschrieben</a:t>
            </a:r>
            <a:r>
              <a:rPr lang="en-US" sz="2400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:</a:t>
            </a:r>
            <a:endParaRPr lang="en-US" sz="2400" dirty="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22" name="Rectangle 61"/>
          <p:cNvSpPr>
            <a:spLocks noChangeArrowheads="1"/>
          </p:cNvSpPr>
          <p:nvPr/>
        </p:nvSpPr>
        <p:spPr bwMode="auto">
          <a:xfrm>
            <a:off x="114300" y="1085850"/>
            <a:ext cx="8915400" cy="2514600"/>
          </a:xfrm>
          <a:prstGeom prst="rect">
            <a:avLst/>
          </a:prstGeom>
          <a:noFill/>
          <a:ln w="28575">
            <a:solidFill>
              <a:srgbClr val="99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grpSp>
        <p:nvGrpSpPr>
          <p:cNvPr id="123" name="Group 62"/>
          <p:cNvGrpSpPr>
            <a:grpSpLocks/>
          </p:cNvGrpSpPr>
          <p:nvPr/>
        </p:nvGrpSpPr>
        <p:grpSpPr bwMode="auto">
          <a:xfrm>
            <a:off x="163513" y="1217613"/>
            <a:ext cx="2060575" cy="387350"/>
            <a:chOff x="103" y="767"/>
            <a:chExt cx="1298" cy="244"/>
          </a:xfrm>
        </p:grpSpPr>
        <p:sp>
          <p:nvSpPr>
            <p:cNvPr id="124" name="Rectangle 63"/>
            <p:cNvSpPr>
              <a:spLocks noChangeArrowheads="1"/>
            </p:cNvSpPr>
            <p:nvPr/>
          </p:nvSpPr>
          <p:spPr bwMode="auto">
            <a:xfrm>
              <a:off x="103" y="767"/>
              <a:ext cx="1298" cy="244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125" name="Rectangle 64"/>
            <p:cNvSpPr>
              <a:spLocks noChangeArrowheads="1"/>
            </p:cNvSpPr>
            <p:nvPr/>
          </p:nvSpPr>
          <p:spPr bwMode="auto">
            <a:xfrm>
              <a:off x="159" y="779"/>
              <a:ext cx="1182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Konditional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: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</p:grpSp>
      <p:sp>
        <p:nvSpPr>
          <p:cNvPr id="126" name="AutoShape 65"/>
          <p:cNvSpPr>
            <a:spLocks noChangeArrowheads="1"/>
          </p:cNvSpPr>
          <p:nvPr/>
        </p:nvSpPr>
        <p:spPr bwMode="auto">
          <a:xfrm>
            <a:off x="231775" y="2921000"/>
            <a:ext cx="328613" cy="428625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27" name="Rectangle 66"/>
          <p:cNvSpPr>
            <a:spLocks noChangeArrowheads="1"/>
          </p:cNvSpPr>
          <p:nvPr/>
        </p:nvSpPr>
        <p:spPr bwMode="auto">
          <a:xfrm>
            <a:off x="271463" y="2960688"/>
            <a:ext cx="1666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400" b="1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if</a:t>
            </a:r>
          </a:p>
        </p:txBody>
      </p:sp>
      <p:cxnSp>
        <p:nvCxnSpPr>
          <p:cNvPr id="128" name="AutoShape 67"/>
          <p:cNvCxnSpPr>
            <a:cxnSpLocks noChangeShapeType="1"/>
            <a:endCxn id="126" idx="1"/>
          </p:cNvCxnSpPr>
          <p:nvPr/>
        </p:nvCxnSpPr>
        <p:spPr bwMode="auto">
          <a:xfrm flipV="1">
            <a:off x="0" y="3135313"/>
            <a:ext cx="231775" cy="1587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29" name="AutoShape 68"/>
          <p:cNvCxnSpPr>
            <a:cxnSpLocks noChangeShapeType="1"/>
            <a:stCxn id="126" idx="3"/>
            <a:endCxn id="144" idx="1"/>
          </p:cNvCxnSpPr>
          <p:nvPr/>
        </p:nvCxnSpPr>
        <p:spPr bwMode="auto">
          <a:xfrm flipV="1">
            <a:off x="560388" y="3133725"/>
            <a:ext cx="1651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30" name="AutoShape 69"/>
          <p:cNvCxnSpPr>
            <a:cxnSpLocks noChangeShapeType="1"/>
            <a:stCxn id="144" idx="3"/>
            <a:endCxn id="142" idx="1"/>
          </p:cNvCxnSpPr>
          <p:nvPr/>
        </p:nvCxnSpPr>
        <p:spPr bwMode="auto">
          <a:xfrm>
            <a:off x="2125663" y="3133725"/>
            <a:ext cx="168275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31" name="AutoShape 70"/>
          <p:cNvCxnSpPr>
            <a:cxnSpLocks noChangeShapeType="1"/>
            <a:stCxn id="133" idx="3"/>
            <a:endCxn id="150" idx="1"/>
          </p:cNvCxnSpPr>
          <p:nvPr/>
        </p:nvCxnSpPr>
        <p:spPr bwMode="auto">
          <a:xfrm>
            <a:off x="6073775" y="1833563"/>
            <a:ext cx="153988" cy="0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</p:cxnSp>
      <p:grpSp>
        <p:nvGrpSpPr>
          <p:cNvPr id="132" name="Group 71"/>
          <p:cNvGrpSpPr>
            <a:grpSpLocks/>
          </p:cNvGrpSpPr>
          <p:nvPr/>
        </p:nvGrpSpPr>
        <p:grpSpPr bwMode="auto">
          <a:xfrm>
            <a:off x="5254625" y="1609725"/>
            <a:ext cx="819150" cy="447675"/>
            <a:chOff x="2572" y="1637"/>
            <a:chExt cx="330" cy="174"/>
          </a:xfrm>
        </p:grpSpPr>
        <p:sp>
          <p:nvSpPr>
            <p:cNvPr id="133" name="AutoShape 72"/>
            <p:cNvSpPr>
              <a:spLocks noChangeArrowheads="1"/>
            </p:cNvSpPr>
            <p:nvPr/>
          </p:nvSpPr>
          <p:spPr bwMode="auto">
            <a:xfrm>
              <a:off x="2572" y="1637"/>
              <a:ext cx="330" cy="174"/>
            </a:xfrm>
            <a:prstGeom prst="roundRect">
              <a:avLst>
                <a:gd name="adj" fmla="val 50000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134" name="Rectangle 73"/>
            <p:cNvSpPr>
              <a:spLocks noChangeArrowheads="1"/>
            </p:cNvSpPr>
            <p:nvPr/>
          </p:nvSpPr>
          <p:spPr bwMode="auto">
            <a:xfrm>
              <a:off x="2606" y="1655"/>
              <a:ext cx="286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else</a:t>
              </a:r>
            </a:p>
          </p:txBody>
        </p:sp>
      </p:grpSp>
      <p:grpSp>
        <p:nvGrpSpPr>
          <p:cNvPr id="135" name="Group 74"/>
          <p:cNvGrpSpPr>
            <a:grpSpLocks/>
          </p:cNvGrpSpPr>
          <p:nvPr/>
        </p:nvGrpSpPr>
        <p:grpSpPr bwMode="auto">
          <a:xfrm>
            <a:off x="8093075" y="2906713"/>
            <a:ext cx="828675" cy="457200"/>
            <a:chOff x="2572" y="1637"/>
            <a:chExt cx="330" cy="174"/>
          </a:xfrm>
        </p:grpSpPr>
        <p:sp>
          <p:nvSpPr>
            <p:cNvPr id="136" name="AutoShape 75"/>
            <p:cNvSpPr>
              <a:spLocks noChangeArrowheads="1"/>
            </p:cNvSpPr>
            <p:nvPr/>
          </p:nvSpPr>
          <p:spPr bwMode="auto">
            <a:xfrm>
              <a:off x="2572" y="1637"/>
              <a:ext cx="330" cy="174"/>
            </a:xfrm>
            <a:prstGeom prst="roundRect">
              <a:avLst>
                <a:gd name="adj" fmla="val 50000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137" name="Rectangle 76"/>
            <p:cNvSpPr>
              <a:spLocks noChangeArrowheads="1"/>
            </p:cNvSpPr>
            <p:nvPr/>
          </p:nvSpPr>
          <p:spPr bwMode="auto">
            <a:xfrm>
              <a:off x="2606" y="1655"/>
              <a:ext cx="286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end</a:t>
              </a:r>
            </a:p>
          </p:txBody>
        </p:sp>
      </p:grpSp>
      <p:sp>
        <p:nvSpPr>
          <p:cNvPr id="138" name="Line 77"/>
          <p:cNvSpPr>
            <a:spLocks noChangeShapeType="1"/>
          </p:cNvSpPr>
          <p:nvPr/>
        </p:nvSpPr>
        <p:spPr bwMode="auto">
          <a:xfrm flipV="1">
            <a:off x="5095875" y="1819275"/>
            <a:ext cx="0" cy="131445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39" name="Line 78"/>
          <p:cNvSpPr>
            <a:spLocks noChangeShapeType="1"/>
          </p:cNvSpPr>
          <p:nvPr/>
        </p:nvSpPr>
        <p:spPr bwMode="auto">
          <a:xfrm>
            <a:off x="5105400" y="1838325"/>
            <a:ext cx="13335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40" name="Line 79"/>
          <p:cNvSpPr>
            <a:spLocks noChangeShapeType="1"/>
          </p:cNvSpPr>
          <p:nvPr/>
        </p:nvSpPr>
        <p:spPr bwMode="auto">
          <a:xfrm>
            <a:off x="7486650" y="1838325"/>
            <a:ext cx="4572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41" name="Line 80"/>
          <p:cNvSpPr>
            <a:spLocks noChangeShapeType="1"/>
          </p:cNvSpPr>
          <p:nvPr/>
        </p:nvSpPr>
        <p:spPr bwMode="auto">
          <a:xfrm>
            <a:off x="7934325" y="1828800"/>
            <a:ext cx="0" cy="131445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42" name="AutoShape 81"/>
          <p:cNvSpPr>
            <a:spLocks noChangeArrowheads="1"/>
          </p:cNvSpPr>
          <p:nvPr/>
        </p:nvSpPr>
        <p:spPr bwMode="auto">
          <a:xfrm>
            <a:off x="2293938" y="2916238"/>
            <a:ext cx="900112" cy="438150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43" name="Rectangle 82"/>
          <p:cNvSpPr>
            <a:spLocks noChangeArrowheads="1"/>
          </p:cNvSpPr>
          <p:nvPr/>
        </p:nvSpPr>
        <p:spPr bwMode="auto">
          <a:xfrm>
            <a:off x="2362200" y="2947988"/>
            <a:ext cx="2159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400" b="1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then</a:t>
            </a:r>
          </a:p>
        </p:txBody>
      </p:sp>
      <p:sp>
        <p:nvSpPr>
          <p:cNvPr id="144" name="Rectangle 83"/>
          <p:cNvSpPr>
            <a:spLocks noChangeArrowheads="1"/>
          </p:cNvSpPr>
          <p:nvPr/>
        </p:nvSpPr>
        <p:spPr bwMode="auto">
          <a:xfrm>
            <a:off x="725488" y="2940050"/>
            <a:ext cx="1400175" cy="387350"/>
          </a:xfrm>
          <a:prstGeom prst="rect">
            <a:avLst/>
          </a:prstGeom>
          <a:solidFill>
            <a:srgbClr val="CC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45" name="Rectangle 84"/>
          <p:cNvSpPr>
            <a:spLocks noChangeArrowheads="1"/>
          </p:cNvSpPr>
          <p:nvPr/>
        </p:nvSpPr>
        <p:spPr bwMode="auto">
          <a:xfrm>
            <a:off x="727075" y="2940050"/>
            <a:ext cx="1501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400" dirty="0" err="1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Bedingung</a:t>
            </a:r>
            <a:endParaRPr lang="en-US" sz="2400" b="1" dirty="0">
              <a:solidFill>
                <a:srgbClr val="333399"/>
              </a:solidFill>
              <a:latin typeface="Custom_Constantia" panose="02030602050306030303" pitchFamily="18" charset="0"/>
              <a:cs typeface="Arial"/>
            </a:endParaRPr>
          </a:p>
        </p:txBody>
      </p:sp>
      <p:cxnSp>
        <p:nvCxnSpPr>
          <p:cNvPr id="146" name="AutoShape 85"/>
          <p:cNvCxnSpPr>
            <a:cxnSpLocks noChangeShapeType="1"/>
            <a:stCxn id="142" idx="3"/>
            <a:endCxn id="148" idx="1"/>
          </p:cNvCxnSpPr>
          <p:nvPr/>
        </p:nvCxnSpPr>
        <p:spPr bwMode="auto">
          <a:xfrm flipV="1">
            <a:off x="3194050" y="3133725"/>
            <a:ext cx="166688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47" name="AutoShape 86"/>
          <p:cNvCxnSpPr>
            <a:cxnSpLocks noChangeShapeType="1"/>
            <a:stCxn id="148" idx="3"/>
            <a:endCxn id="136" idx="1"/>
          </p:cNvCxnSpPr>
          <p:nvPr/>
        </p:nvCxnSpPr>
        <p:spPr bwMode="auto">
          <a:xfrm>
            <a:off x="5040313" y="3133725"/>
            <a:ext cx="3052762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48" name="Rectangle 87"/>
          <p:cNvSpPr>
            <a:spLocks noChangeArrowheads="1"/>
          </p:cNvSpPr>
          <p:nvPr/>
        </p:nvSpPr>
        <p:spPr bwMode="auto">
          <a:xfrm>
            <a:off x="3360738" y="2940050"/>
            <a:ext cx="1679575" cy="387350"/>
          </a:xfrm>
          <a:prstGeom prst="rect">
            <a:avLst/>
          </a:prstGeom>
          <a:solidFill>
            <a:srgbClr val="CC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49" name="Rectangle 88"/>
          <p:cNvSpPr>
            <a:spLocks noChangeArrowheads="1"/>
          </p:cNvSpPr>
          <p:nvPr/>
        </p:nvSpPr>
        <p:spPr bwMode="auto">
          <a:xfrm>
            <a:off x="3362325" y="2940050"/>
            <a:ext cx="16510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400" dirty="0" err="1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Instruktion</a:t>
            </a:r>
            <a:endParaRPr lang="en-US" sz="2400" b="1" dirty="0">
              <a:solidFill>
                <a:srgbClr val="333399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50" name="Rectangle 89"/>
          <p:cNvSpPr>
            <a:spLocks noChangeArrowheads="1"/>
          </p:cNvSpPr>
          <p:nvPr/>
        </p:nvSpPr>
        <p:spPr bwMode="auto">
          <a:xfrm>
            <a:off x="6227763" y="1639888"/>
            <a:ext cx="1622425" cy="387350"/>
          </a:xfrm>
          <a:prstGeom prst="rect">
            <a:avLst/>
          </a:prstGeom>
          <a:solidFill>
            <a:srgbClr val="CC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51" name="Rectangle 90"/>
          <p:cNvSpPr>
            <a:spLocks noChangeArrowheads="1"/>
          </p:cNvSpPr>
          <p:nvPr/>
        </p:nvSpPr>
        <p:spPr bwMode="auto">
          <a:xfrm>
            <a:off x="6219825" y="1639888"/>
            <a:ext cx="16510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400" dirty="0" err="1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Instruktion</a:t>
            </a:r>
            <a:endParaRPr lang="en-US" sz="2400" b="1" dirty="0">
              <a:solidFill>
                <a:srgbClr val="333399"/>
              </a:solidFill>
              <a:latin typeface="Custom_Constantia" panose="02030602050306030303" pitchFamily="18" charset="0"/>
              <a:cs typeface="Arial"/>
            </a:endParaRPr>
          </a:p>
        </p:txBody>
      </p:sp>
      <p:grpSp>
        <p:nvGrpSpPr>
          <p:cNvPr id="152" name="Group 119"/>
          <p:cNvGrpSpPr>
            <a:grpSpLocks/>
          </p:cNvGrpSpPr>
          <p:nvPr/>
        </p:nvGrpSpPr>
        <p:grpSpPr bwMode="auto">
          <a:xfrm>
            <a:off x="146050" y="4532313"/>
            <a:ext cx="8899525" cy="1414462"/>
            <a:chOff x="92" y="2855"/>
            <a:chExt cx="5606" cy="891"/>
          </a:xfrm>
        </p:grpSpPr>
        <p:sp>
          <p:nvSpPr>
            <p:cNvPr id="153" name="Text Box 48"/>
            <p:cNvSpPr txBox="1">
              <a:spLocks noChangeArrowheads="1"/>
            </p:cNvSpPr>
            <p:nvPr/>
          </p:nvSpPr>
          <p:spPr bwMode="auto">
            <a:xfrm>
              <a:off x="3147" y="3419"/>
              <a:ext cx="5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[ </a:t>
              </a:r>
            </a:p>
          </p:txBody>
        </p:sp>
        <p:sp>
          <p:nvSpPr>
            <p:cNvPr id="154" name="Rectangle 91"/>
            <p:cNvSpPr>
              <a:spLocks noChangeArrowheads="1"/>
            </p:cNvSpPr>
            <p:nvPr/>
          </p:nvSpPr>
          <p:spPr bwMode="auto">
            <a:xfrm>
              <a:off x="3913" y="3478"/>
              <a:ext cx="1022" cy="244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155" name="Rectangle 92"/>
            <p:cNvSpPr>
              <a:spLocks noChangeArrowheads="1"/>
            </p:cNvSpPr>
            <p:nvPr/>
          </p:nvSpPr>
          <p:spPr bwMode="auto">
            <a:xfrm>
              <a:off x="3908" y="3478"/>
              <a:ext cx="1040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Instruktion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156" name="Rectangle 95"/>
            <p:cNvSpPr>
              <a:spLocks noChangeArrowheads="1"/>
            </p:cNvSpPr>
            <p:nvPr/>
          </p:nvSpPr>
          <p:spPr bwMode="auto">
            <a:xfrm>
              <a:off x="2093" y="3478"/>
              <a:ext cx="1022" cy="244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157" name="Rectangle 96"/>
            <p:cNvSpPr>
              <a:spLocks noChangeArrowheads="1"/>
            </p:cNvSpPr>
            <p:nvPr/>
          </p:nvSpPr>
          <p:spPr bwMode="auto">
            <a:xfrm>
              <a:off x="2088" y="3478"/>
              <a:ext cx="1040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Instruktion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158" name="AutoShape 98"/>
            <p:cNvSpPr>
              <a:spLocks noChangeArrowheads="1"/>
            </p:cNvSpPr>
            <p:nvPr/>
          </p:nvSpPr>
          <p:spPr bwMode="auto">
            <a:xfrm>
              <a:off x="3344" y="3459"/>
              <a:ext cx="516" cy="282"/>
            </a:xfrm>
            <a:prstGeom prst="roundRect">
              <a:avLst>
                <a:gd name="adj" fmla="val 50000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159" name="Rectangle 99"/>
            <p:cNvSpPr>
              <a:spLocks noChangeArrowheads="1"/>
            </p:cNvSpPr>
            <p:nvPr/>
          </p:nvSpPr>
          <p:spPr bwMode="auto">
            <a:xfrm>
              <a:off x="3397" y="3488"/>
              <a:ext cx="447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else</a:t>
              </a:r>
            </a:p>
          </p:txBody>
        </p:sp>
        <p:sp>
          <p:nvSpPr>
            <p:cNvPr id="160" name="AutoShape 101"/>
            <p:cNvSpPr>
              <a:spLocks noChangeArrowheads="1"/>
            </p:cNvSpPr>
            <p:nvPr/>
          </p:nvSpPr>
          <p:spPr bwMode="auto">
            <a:xfrm>
              <a:off x="5176" y="3452"/>
              <a:ext cx="522" cy="288"/>
            </a:xfrm>
            <a:prstGeom prst="roundRect">
              <a:avLst>
                <a:gd name="adj" fmla="val 50000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161" name="Rectangle 102"/>
            <p:cNvSpPr>
              <a:spLocks noChangeArrowheads="1"/>
            </p:cNvSpPr>
            <p:nvPr/>
          </p:nvSpPr>
          <p:spPr bwMode="auto">
            <a:xfrm>
              <a:off x="5230" y="3482"/>
              <a:ext cx="45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end</a:t>
              </a:r>
            </a:p>
          </p:txBody>
        </p:sp>
        <p:sp>
          <p:nvSpPr>
            <p:cNvPr id="162" name="AutoShape 103"/>
            <p:cNvSpPr>
              <a:spLocks noChangeArrowheads="1"/>
            </p:cNvSpPr>
            <p:nvPr/>
          </p:nvSpPr>
          <p:spPr bwMode="auto">
            <a:xfrm>
              <a:off x="92" y="3465"/>
              <a:ext cx="207" cy="270"/>
            </a:xfrm>
            <a:prstGeom prst="roundRect">
              <a:avLst>
                <a:gd name="adj" fmla="val 50000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163" name="Rectangle 104"/>
            <p:cNvSpPr>
              <a:spLocks noChangeArrowheads="1"/>
            </p:cNvSpPr>
            <p:nvPr/>
          </p:nvSpPr>
          <p:spPr bwMode="auto">
            <a:xfrm>
              <a:off x="117" y="3490"/>
              <a:ext cx="105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if</a:t>
              </a:r>
            </a:p>
          </p:txBody>
        </p:sp>
        <p:sp>
          <p:nvSpPr>
            <p:cNvPr id="164" name="AutoShape 105"/>
            <p:cNvSpPr>
              <a:spLocks noChangeArrowheads="1"/>
            </p:cNvSpPr>
            <p:nvPr/>
          </p:nvSpPr>
          <p:spPr bwMode="auto">
            <a:xfrm>
              <a:off x="1409" y="3462"/>
              <a:ext cx="567" cy="276"/>
            </a:xfrm>
            <a:prstGeom prst="roundRect">
              <a:avLst>
                <a:gd name="adj" fmla="val 50000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165" name="Rectangle 106"/>
            <p:cNvSpPr>
              <a:spLocks noChangeArrowheads="1"/>
            </p:cNvSpPr>
            <p:nvPr/>
          </p:nvSpPr>
          <p:spPr bwMode="auto">
            <a:xfrm>
              <a:off x="1452" y="3482"/>
              <a:ext cx="136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then</a:t>
              </a:r>
            </a:p>
          </p:txBody>
        </p:sp>
        <p:sp>
          <p:nvSpPr>
            <p:cNvPr id="166" name="Rectangle 107"/>
            <p:cNvSpPr>
              <a:spLocks noChangeArrowheads="1"/>
            </p:cNvSpPr>
            <p:nvPr/>
          </p:nvSpPr>
          <p:spPr bwMode="auto">
            <a:xfrm>
              <a:off x="410" y="3478"/>
              <a:ext cx="882" cy="244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167" name="Rectangle 108"/>
            <p:cNvSpPr>
              <a:spLocks noChangeArrowheads="1"/>
            </p:cNvSpPr>
            <p:nvPr/>
          </p:nvSpPr>
          <p:spPr bwMode="auto">
            <a:xfrm>
              <a:off x="411" y="3478"/>
              <a:ext cx="91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Bedingung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168" name="Text Box 112"/>
            <p:cNvSpPr txBox="1">
              <a:spLocks noChangeArrowheads="1"/>
            </p:cNvSpPr>
            <p:nvPr/>
          </p:nvSpPr>
          <p:spPr bwMode="auto">
            <a:xfrm>
              <a:off x="4941" y="3413"/>
              <a:ext cx="5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] </a:t>
              </a:r>
            </a:p>
          </p:txBody>
        </p:sp>
        <p:grpSp>
          <p:nvGrpSpPr>
            <p:cNvPr id="169" name="Group 118"/>
            <p:cNvGrpSpPr>
              <a:grpSpLocks/>
            </p:cNvGrpSpPr>
            <p:nvPr/>
          </p:nvGrpSpPr>
          <p:grpSpPr bwMode="auto">
            <a:xfrm>
              <a:off x="121" y="2855"/>
              <a:ext cx="1298" cy="244"/>
              <a:chOff x="121" y="2855"/>
              <a:chExt cx="1298" cy="244"/>
            </a:xfrm>
          </p:grpSpPr>
          <p:sp>
            <p:nvSpPr>
              <p:cNvPr id="170" name="Rectangle 114"/>
              <p:cNvSpPr>
                <a:spLocks noChangeArrowheads="1"/>
              </p:cNvSpPr>
              <p:nvPr/>
            </p:nvSpPr>
            <p:spPr bwMode="auto">
              <a:xfrm>
                <a:off x="121" y="2855"/>
                <a:ext cx="1298" cy="244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endParaRPr>
              </a:p>
            </p:txBody>
          </p:sp>
          <p:sp>
            <p:nvSpPr>
              <p:cNvPr id="171" name="Rectangle 115"/>
              <p:cNvSpPr>
                <a:spLocks noChangeArrowheads="1"/>
              </p:cNvSpPr>
              <p:nvPr/>
            </p:nvSpPr>
            <p:spPr bwMode="auto">
              <a:xfrm>
                <a:off x="177" y="2867"/>
                <a:ext cx="1182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342900" marR="0" lvl="0" indent="-342900" defTabSz="91440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Konditional</a:t>
                </a:r>
                <a:endPara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endParaRPr>
              </a:p>
            </p:txBody>
          </p:sp>
        </p:grpSp>
      </p:grpSp>
      <p:grpSp>
        <p:nvGrpSpPr>
          <p:cNvPr id="172" name="Group 171"/>
          <p:cNvGrpSpPr/>
          <p:nvPr/>
        </p:nvGrpSpPr>
        <p:grpSpPr>
          <a:xfrm>
            <a:off x="2407691" y="4480999"/>
            <a:ext cx="388162" cy="523220"/>
            <a:chOff x="1721891" y="3033199"/>
            <a:chExt cx="388162" cy="523220"/>
          </a:xfrm>
        </p:grpSpPr>
        <p:grpSp>
          <p:nvGrpSpPr>
            <p:cNvPr id="173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75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76" name="Straight Connector 175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77" name="Straight Connector 176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74" name="Straight Connector 173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283981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z="3000" noProof="0" smtClean="0"/>
              <a:t>BNF: Konditional mit </a:t>
            </a:r>
            <a:r>
              <a:rPr lang="de-CH" sz="3000" b="1" noProof="0" smtClean="0"/>
              <a:t>elseif</a:t>
            </a:r>
            <a:endParaRPr lang="de-CH" sz="3000" b="1" noProof="0" dirty="0" smtClean="0"/>
          </a:p>
        </p:txBody>
      </p:sp>
      <p:sp>
        <p:nvSpPr>
          <p:cNvPr id="117" name="Rectangle 141"/>
          <p:cNvSpPr>
            <a:spLocks noChangeArrowheads="1"/>
          </p:cNvSpPr>
          <p:nvPr/>
        </p:nvSpPr>
        <p:spPr bwMode="auto">
          <a:xfrm>
            <a:off x="690021" y="1714639"/>
            <a:ext cx="1760418" cy="461665"/>
          </a:xfrm>
          <a:prstGeom prst="rect">
            <a:avLst/>
          </a:prstGeom>
          <a:solidFill>
            <a:srgbClr val="CC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Konditional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18" name="Rectangle 145"/>
          <p:cNvSpPr>
            <a:spLocks noChangeArrowheads="1"/>
          </p:cNvSpPr>
          <p:nvPr/>
        </p:nvSpPr>
        <p:spPr bwMode="auto">
          <a:xfrm>
            <a:off x="174288" y="2836357"/>
            <a:ext cx="2170787" cy="461665"/>
          </a:xfrm>
          <a:prstGeom prst="rect">
            <a:avLst/>
          </a:prstGeom>
          <a:solidFill>
            <a:srgbClr val="CC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Then_teil_liste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grpSp>
        <p:nvGrpSpPr>
          <p:cNvPr id="119" name="Group 166"/>
          <p:cNvGrpSpPr>
            <a:grpSpLocks/>
          </p:cNvGrpSpPr>
          <p:nvPr/>
        </p:nvGrpSpPr>
        <p:grpSpPr bwMode="auto">
          <a:xfrm>
            <a:off x="3035300" y="1601926"/>
            <a:ext cx="5978525" cy="584199"/>
            <a:chOff x="1822" y="973"/>
            <a:chExt cx="3766" cy="368"/>
          </a:xfrm>
        </p:grpSpPr>
        <p:sp>
          <p:nvSpPr>
            <p:cNvPr id="120" name="Rectangle 146"/>
            <p:cNvSpPr>
              <a:spLocks noChangeArrowheads="1"/>
            </p:cNvSpPr>
            <p:nvPr/>
          </p:nvSpPr>
          <p:spPr bwMode="auto">
            <a:xfrm>
              <a:off x="4008" y="1046"/>
              <a:ext cx="822" cy="291"/>
            </a:xfrm>
            <a:prstGeom prst="rect">
              <a:avLst/>
            </a:prstGeom>
            <a:solidFill>
              <a:srgbClr val="CC99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Else_teil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121" name="Rectangle 147"/>
            <p:cNvSpPr>
              <a:spLocks noChangeArrowheads="1"/>
            </p:cNvSpPr>
            <p:nvPr/>
          </p:nvSpPr>
          <p:spPr bwMode="auto">
            <a:xfrm>
              <a:off x="2210" y="1046"/>
              <a:ext cx="1367" cy="291"/>
            </a:xfrm>
            <a:prstGeom prst="rect">
              <a:avLst/>
            </a:prstGeom>
            <a:solidFill>
              <a:srgbClr val="CC99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Then_teil_liste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122" name="AutoShape 148"/>
            <p:cNvSpPr>
              <a:spLocks noChangeArrowheads="1"/>
            </p:cNvSpPr>
            <p:nvPr/>
          </p:nvSpPr>
          <p:spPr bwMode="auto">
            <a:xfrm>
              <a:off x="1822" y="1044"/>
              <a:ext cx="232" cy="294"/>
            </a:xfrm>
            <a:prstGeom prst="roundRect">
              <a:avLst>
                <a:gd name="adj" fmla="val 50000"/>
              </a:avLst>
            </a:prstGeom>
            <a:solidFill>
              <a:srgbClr val="BBE0E3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if</a:t>
              </a:r>
            </a:p>
          </p:txBody>
        </p:sp>
        <p:sp>
          <p:nvSpPr>
            <p:cNvPr id="123" name="AutoShape 149"/>
            <p:cNvSpPr>
              <a:spLocks noChangeArrowheads="1"/>
            </p:cNvSpPr>
            <p:nvPr/>
          </p:nvSpPr>
          <p:spPr bwMode="auto">
            <a:xfrm>
              <a:off x="5146" y="1044"/>
              <a:ext cx="442" cy="294"/>
            </a:xfrm>
            <a:prstGeom prst="roundRect">
              <a:avLst>
                <a:gd name="adj" fmla="val 50000"/>
              </a:avLst>
            </a:prstGeom>
            <a:solidFill>
              <a:srgbClr val="BBE0E3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end</a:t>
              </a:r>
            </a:p>
          </p:txBody>
        </p:sp>
        <p:sp>
          <p:nvSpPr>
            <p:cNvPr id="124" name="Text Box 151"/>
            <p:cNvSpPr txBox="1">
              <a:spLocks noChangeArrowheads="1"/>
            </p:cNvSpPr>
            <p:nvPr/>
          </p:nvSpPr>
          <p:spPr bwMode="auto">
            <a:xfrm>
              <a:off x="3695" y="973"/>
              <a:ext cx="214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[</a:t>
              </a:r>
            </a:p>
          </p:txBody>
        </p:sp>
        <p:sp>
          <p:nvSpPr>
            <p:cNvPr id="125" name="Text Box 152"/>
            <p:cNvSpPr txBox="1">
              <a:spLocks noChangeArrowheads="1"/>
            </p:cNvSpPr>
            <p:nvPr/>
          </p:nvSpPr>
          <p:spPr bwMode="auto">
            <a:xfrm>
              <a:off x="4907" y="973"/>
              <a:ext cx="214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]</a:t>
              </a:r>
            </a:p>
          </p:txBody>
        </p:sp>
      </p:grpSp>
      <p:grpSp>
        <p:nvGrpSpPr>
          <p:cNvPr id="126" name="Group 163"/>
          <p:cNvGrpSpPr>
            <a:grpSpLocks/>
          </p:cNvGrpSpPr>
          <p:nvPr/>
        </p:nvGrpSpPr>
        <p:grpSpPr bwMode="auto">
          <a:xfrm>
            <a:off x="3187701" y="2663827"/>
            <a:ext cx="5746751" cy="584201"/>
            <a:chOff x="1934" y="1678"/>
            <a:chExt cx="3620" cy="368"/>
          </a:xfrm>
        </p:grpSpPr>
        <p:sp>
          <p:nvSpPr>
            <p:cNvPr id="127" name="Rectangle 144"/>
            <p:cNvSpPr>
              <a:spLocks noChangeArrowheads="1"/>
            </p:cNvSpPr>
            <p:nvPr/>
          </p:nvSpPr>
          <p:spPr bwMode="auto">
            <a:xfrm>
              <a:off x="1934" y="1751"/>
              <a:ext cx="921" cy="291"/>
            </a:xfrm>
            <a:prstGeom prst="rect">
              <a:avLst/>
            </a:prstGeom>
            <a:solidFill>
              <a:srgbClr val="CC99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Then_teil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128" name="AutoShape 153"/>
            <p:cNvSpPr>
              <a:spLocks noChangeArrowheads="1"/>
            </p:cNvSpPr>
            <p:nvPr/>
          </p:nvSpPr>
          <p:spPr bwMode="auto">
            <a:xfrm>
              <a:off x="3309" y="1749"/>
              <a:ext cx="670" cy="294"/>
            </a:xfrm>
            <a:prstGeom prst="roundRect">
              <a:avLst>
                <a:gd name="adj" fmla="val 50000"/>
              </a:avLst>
            </a:prstGeom>
            <a:solidFill>
              <a:srgbClr val="BBE0E3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elseif</a:t>
              </a:r>
            </a:p>
          </p:txBody>
        </p:sp>
        <p:sp>
          <p:nvSpPr>
            <p:cNvPr id="129" name="Text Box 154"/>
            <p:cNvSpPr txBox="1">
              <a:spLocks noChangeArrowheads="1"/>
            </p:cNvSpPr>
            <p:nvPr/>
          </p:nvSpPr>
          <p:spPr bwMode="auto">
            <a:xfrm>
              <a:off x="5268" y="1678"/>
              <a:ext cx="28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}</a:t>
              </a:r>
              <a:r>
                <a:rPr kumimoji="0" lang="en-US" sz="3200" b="1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*</a:t>
              </a:r>
            </a:p>
          </p:txBody>
        </p:sp>
        <p:sp>
          <p:nvSpPr>
            <p:cNvPr id="130" name="Text Box 155"/>
            <p:cNvSpPr txBox="1">
              <a:spLocks noChangeArrowheads="1"/>
            </p:cNvSpPr>
            <p:nvPr/>
          </p:nvSpPr>
          <p:spPr bwMode="auto">
            <a:xfrm>
              <a:off x="3013" y="1678"/>
              <a:ext cx="210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{</a:t>
              </a:r>
            </a:p>
          </p:txBody>
        </p:sp>
        <p:sp>
          <p:nvSpPr>
            <p:cNvPr id="131" name="Rectangle 156"/>
            <p:cNvSpPr>
              <a:spLocks noChangeArrowheads="1"/>
            </p:cNvSpPr>
            <p:nvPr/>
          </p:nvSpPr>
          <p:spPr bwMode="auto">
            <a:xfrm>
              <a:off x="4186" y="1751"/>
              <a:ext cx="921" cy="291"/>
            </a:xfrm>
            <a:prstGeom prst="rect">
              <a:avLst/>
            </a:prstGeom>
            <a:solidFill>
              <a:srgbClr val="CC99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Then_teil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</p:grpSp>
      <p:sp>
        <p:nvSpPr>
          <p:cNvPr id="132" name="Rectangle 157"/>
          <p:cNvSpPr>
            <a:spLocks noChangeArrowheads="1"/>
          </p:cNvSpPr>
          <p:nvPr/>
        </p:nvSpPr>
        <p:spPr bwMode="auto">
          <a:xfrm>
            <a:off x="849226" y="3955544"/>
            <a:ext cx="1462259" cy="461665"/>
          </a:xfrm>
          <a:prstGeom prst="rect">
            <a:avLst/>
          </a:prstGeom>
          <a:solidFill>
            <a:srgbClr val="CC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Then_teil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33" name="Rectangle 143"/>
          <p:cNvSpPr>
            <a:spLocks noChangeArrowheads="1"/>
          </p:cNvSpPr>
          <p:nvPr/>
        </p:nvSpPr>
        <p:spPr bwMode="auto">
          <a:xfrm>
            <a:off x="3026262" y="3953014"/>
            <a:ext cx="3025187" cy="461665"/>
          </a:xfrm>
          <a:prstGeom prst="rect">
            <a:avLst/>
          </a:prstGeom>
          <a:solidFill>
            <a:srgbClr val="CC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Boolescher_ausdruck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34" name="AutoShape 150"/>
          <p:cNvSpPr>
            <a:spLocks noChangeArrowheads="1"/>
          </p:cNvSpPr>
          <p:nvPr/>
        </p:nvSpPr>
        <p:spPr bwMode="auto">
          <a:xfrm>
            <a:off x="6300788" y="3921125"/>
            <a:ext cx="920750" cy="466725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then</a:t>
            </a:r>
          </a:p>
        </p:txBody>
      </p:sp>
      <p:sp>
        <p:nvSpPr>
          <p:cNvPr id="135" name="Rectangle 159"/>
          <p:cNvSpPr>
            <a:spLocks noChangeArrowheads="1"/>
          </p:cNvSpPr>
          <p:nvPr/>
        </p:nvSpPr>
        <p:spPr bwMode="auto">
          <a:xfrm>
            <a:off x="7281863" y="3953014"/>
            <a:ext cx="1862137" cy="466725"/>
          </a:xfrm>
          <a:prstGeom prst="rect">
            <a:avLst/>
          </a:prstGeom>
          <a:solidFill>
            <a:srgbClr val="CC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Sequenz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36" name="Rectangle 160"/>
          <p:cNvSpPr>
            <a:spLocks noChangeArrowheads="1"/>
          </p:cNvSpPr>
          <p:nvPr/>
        </p:nvSpPr>
        <p:spPr bwMode="auto">
          <a:xfrm>
            <a:off x="997625" y="5074732"/>
            <a:ext cx="1305164" cy="461665"/>
          </a:xfrm>
          <a:prstGeom prst="rect">
            <a:avLst/>
          </a:prstGeom>
          <a:solidFill>
            <a:srgbClr val="CC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Else_teil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grpSp>
        <p:nvGrpSpPr>
          <p:cNvPr id="137" name="Group 165"/>
          <p:cNvGrpSpPr>
            <a:grpSpLocks/>
          </p:cNvGrpSpPr>
          <p:nvPr/>
        </p:nvGrpSpPr>
        <p:grpSpPr bwMode="auto">
          <a:xfrm>
            <a:off x="3035305" y="5072202"/>
            <a:ext cx="2357440" cy="466725"/>
            <a:chOff x="2032" y="3159"/>
            <a:chExt cx="1485" cy="294"/>
          </a:xfrm>
        </p:grpSpPr>
        <p:sp>
          <p:nvSpPr>
            <p:cNvPr id="138" name="AutoShape 142"/>
            <p:cNvSpPr>
              <a:spLocks noChangeArrowheads="1"/>
            </p:cNvSpPr>
            <p:nvPr/>
          </p:nvSpPr>
          <p:spPr bwMode="auto">
            <a:xfrm>
              <a:off x="2032" y="3159"/>
              <a:ext cx="508" cy="294"/>
            </a:xfrm>
            <a:prstGeom prst="roundRect">
              <a:avLst>
                <a:gd name="adj" fmla="val 50000"/>
              </a:avLst>
            </a:prstGeom>
            <a:solidFill>
              <a:srgbClr val="BBE0E3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else</a:t>
              </a:r>
            </a:p>
          </p:txBody>
        </p:sp>
        <p:sp>
          <p:nvSpPr>
            <p:cNvPr id="139" name="Rectangle 161"/>
            <p:cNvSpPr>
              <a:spLocks noChangeArrowheads="1"/>
            </p:cNvSpPr>
            <p:nvPr/>
          </p:nvSpPr>
          <p:spPr bwMode="auto">
            <a:xfrm>
              <a:off x="2693" y="3159"/>
              <a:ext cx="824" cy="291"/>
            </a:xfrm>
            <a:prstGeom prst="rect">
              <a:avLst/>
            </a:prstGeom>
            <a:solidFill>
              <a:srgbClr val="CC99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Sequenz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2534691" y="1686999"/>
            <a:ext cx="388162" cy="523220"/>
            <a:chOff x="1721891" y="3033199"/>
            <a:chExt cx="388162" cy="523220"/>
          </a:xfrm>
        </p:grpSpPr>
        <p:grpSp>
          <p:nvGrpSpPr>
            <p:cNvPr id="141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43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44" name="Straight Connector 143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5" name="Straight Connector 144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42" name="Straight Connector 141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46" name="Group 145"/>
          <p:cNvGrpSpPr/>
          <p:nvPr/>
        </p:nvGrpSpPr>
        <p:grpSpPr>
          <a:xfrm>
            <a:off x="2534691" y="2842699"/>
            <a:ext cx="388162" cy="523220"/>
            <a:chOff x="1721891" y="3033199"/>
            <a:chExt cx="388162" cy="523220"/>
          </a:xfrm>
        </p:grpSpPr>
        <p:grpSp>
          <p:nvGrpSpPr>
            <p:cNvPr id="147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49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50" name="Straight Connector 149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51" name="Straight Connector 150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48" name="Straight Connector 147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52" name="Group 151"/>
          <p:cNvGrpSpPr/>
          <p:nvPr/>
        </p:nvGrpSpPr>
        <p:grpSpPr>
          <a:xfrm>
            <a:off x="2534691" y="3922199"/>
            <a:ext cx="388162" cy="523220"/>
            <a:chOff x="1721891" y="3033199"/>
            <a:chExt cx="388162" cy="523220"/>
          </a:xfrm>
        </p:grpSpPr>
        <p:grpSp>
          <p:nvGrpSpPr>
            <p:cNvPr id="153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55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56" name="Straight Connector 155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57" name="Straight Connector 156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54" name="Straight Connector 153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58" name="Group 157"/>
          <p:cNvGrpSpPr/>
          <p:nvPr/>
        </p:nvGrpSpPr>
        <p:grpSpPr>
          <a:xfrm>
            <a:off x="2534691" y="5103299"/>
            <a:ext cx="388162" cy="523220"/>
            <a:chOff x="1721891" y="3033199"/>
            <a:chExt cx="388162" cy="523220"/>
          </a:xfrm>
        </p:grpSpPr>
        <p:grpSp>
          <p:nvGrpSpPr>
            <p:cNvPr id="159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61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62" name="Straight Connector 161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63" name="Straight Connector 162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60" name="Straight Connector 159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178490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z="3000" smtClean="0"/>
              <a:t>Andere Grammatik für Konditional</a:t>
            </a:r>
            <a:endParaRPr lang="de-CH" sz="3000" noProof="0" dirty="0" smtClean="0"/>
          </a:p>
        </p:txBody>
      </p:sp>
      <p:sp>
        <p:nvSpPr>
          <p:cNvPr id="143" name="Text Box 59"/>
          <p:cNvSpPr txBox="1">
            <a:spLocks noChangeArrowheads="1"/>
          </p:cNvSpPr>
          <p:nvPr/>
        </p:nvSpPr>
        <p:spPr bwMode="auto">
          <a:xfrm>
            <a:off x="333375" y="1327150"/>
            <a:ext cx="1760418" cy="461665"/>
          </a:xfrm>
          <a:prstGeom prst="rect">
            <a:avLst/>
          </a:prstGeom>
          <a:solidFill>
            <a:srgbClr val="CC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Konditional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44" name="Text Box 71"/>
          <p:cNvSpPr txBox="1">
            <a:spLocks noChangeArrowheads="1"/>
          </p:cNvSpPr>
          <p:nvPr/>
        </p:nvSpPr>
        <p:spPr bwMode="auto">
          <a:xfrm>
            <a:off x="793750" y="2314575"/>
            <a:ext cx="966931" cy="461665"/>
          </a:xfrm>
          <a:prstGeom prst="rect">
            <a:avLst/>
          </a:prstGeom>
          <a:solidFill>
            <a:srgbClr val="CC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If_teil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45" name="Text Box 73"/>
          <p:cNvSpPr txBox="1">
            <a:spLocks noChangeArrowheads="1"/>
          </p:cNvSpPr>
          <p:nvPr/>
        </p:nvSpPr>
        <p:spPr bwMode="auto">
          <a:xfrm>
            <a:off x="388938" y="3303588"/>
            <a:ext cx="1462260" cy="461665"/>
          </a:xfrm>
          <a:prstGeom prst="rect">
            <a:avLst/>
          </a:prstGeom>
          <a:solidFill>
            <a:srgbClr val="CC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Then_teil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46" name="Text Box 75"/>
          <p:cNvSpPr txBox="1">
            <a:spLocks noChangeArrowheads="1"/>
          </p:cNvSpPr>
          <p:nvPr/>
        </p:nvSpPr>
        <p:spPr bwMode="auto">
          <a:xfrm>
            <a:off x="387350" y="4291013"/>
            <a:ext cx="1430200" cy="461665"/>
          </a:xfrm>
          <a:prstGeom prst="rect">
            <a:avLst/>
          </a:prstGeom>
          <a:solidFill>
            <a:srgbClr val="CC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Else_liste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47" name="Text Box 78"/>
          <p:cNvSpPr txBox="1">
            <a:spLocks noChangeArrowheads="1"/>
          </p:cNvSpPr>
          <p:nvPr/>
        </p:nvSpPr>
        <p:spPr bwMode="auto">
          <a:xfrm>
            <a:off x="285750" y="5280025"/>
            <a:ext cx="1486304" cy="461665"/>
          </a:xfrm>
          <a:prstGeom prst="rect">
            <a:avLst/>
          </a:prstGeom>
          <a:solidFill>
            <a:srgbClr val="CC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Elseif_teil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grpSp>
        <p:nvGrpSpPr>
          <p:cNvPr id="148" name="Group 126"/>
          <p:cNvGrpSpPr>
            <a:grpSpLocks/>
          </p:cNvGrpSpPr>
          <p:nvPr/>
        </p:nvGrpSpPr>
        <p:grpSpPr bwMode="auto">
          <a:xfrm>
            <a:off x="2636842" y="2314575"/>
            <a:ext cx="3565529" cy="469900"/>
            <a:chOff x="1840" y="1458"/>
            <a:chExt cx="2246" cy="296"/>
          </a:xfrm>
        </p:grpSpPr>
        <p:sp>
          <p:nvSpPr>
            <p:cNvPr id="149" name="Text Box 72"/>
            <p:cNvSpPr txBox="1">
              <a:spLocks noChangeArrowheads="1"/>
            </p:cNvSpPr>
            <p:nvPr/>
          </p:nvSpPr>
          <p:spPr bwMode="auto">
            <a:xfrm>
              <a:off x="2180" y="1458"/>
              <a:ext cx="1906" cy="291"/>
            </a:xfrm>
            <a:prstGeom prst="rect">
              <a:avLst/>
            </a:prstGeom>
            <a:solidFill>
              <a:srgbClr val="CC99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Boolescher_ausdruck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150" name="AutoShape 110"/>
            <p:cNvSpPr>
              <a:spLocks noChangeArrowheads="1"/>
            </p:cNvSpPr>
            <p:nvPr/>
          </p:nvSpPr>
          <p:spPr bwMode="auto">
            <a:xfrm>
              <a:off x="1840" y="1460"/>
              <a:ext cx="232" cy="294"/>
            </a:xfrm>
            <a:prstGeom prst="roundRect">
              <a:avLst>
                <a:gd name="adj" fmla="val 50000"/>
              </a:avLst>
            </a:prstGeom>
            <a:solidFill>
              <a:srgbClr val="BBE0E3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if</a:t>
              </a:r>
            </a:p>
          </p:txBody>
        </p:sp>
      </p:grpSp>
      <p:sp>
        <p:nvSpPr>
          <p:cNvPr id="151" name="Text Box 63"/>
          <p:cNvSpPr txBox="1">
            <a:spLocks noChangeArrowheads="1"/>
          </p:cNvSpPr>
          <p:nvPr/>
        </p:nvSpPr>
        <p:spPr bwMode="auto">
          <a:xfrm>
            <a:off x="2636838" y="1327150"/>
            <a:ext cx="966931" cy="461665"/>
          </a:xfrm>
          <a:prstGeom prst="rect">
            <a:avLst/>
          </a:prstGeom>
          <a:solidFill>
            <a:srgbClr val="CC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If_teil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52" name="Text Box 64"/>
          <p:cNvSpPr txBox="1">
            <a:spLocks noChangeArrowheads="1"/>
          </p:cNvSpPr>
          <p:nvPr/>
        </p:nvSpPr>
        <p:spPr bwMode="auto">
          <a:xfrm>
            <a:off x="4041776" y="1327150"/>
            <a:ext cx="1462260" cy="461665"/>
          </a:xfrm>
          <a:prstGeom prst="rect">
            <a:avLst/>
          </a:prstGeom>
          <a:solidFill>
            <a:srgbClr val="CC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Then_teil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53" name="Text Box 65"/>
          <p:cNvSpPr txBox="1">
            <a:spLocks noChangeArrowheads="1"/>
          </p:cNvSpPr>
          <p:nvPr/>
        </p:nvSpPr>
        <p:spPr bwMode="auto">
          <a:xfrm>
            <a:off x="5965826" y="1327150"/>
            <a:ext cx="1430200" cy="461665"/>
          </a:xfrm>
          <a:prstGeom prst="rect">
            <a:avLst/>
          </a:prstGeom>
          <a:solidFill>
            <a:srgbClr val="CC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Else_liste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54" name="AutoShape 111"/>
          <p:cNvSpPr>
            <a:spLocks noChangeArrowheads="1"/>
          </p:cNvSpPr>
          <p:nvPr/>
        </p:nvSpPr>
        <p:spPr bwMode="auto">
          <a:xfrm>
            <a:off x="7762888" y="1330325"/>
            <a:ext cx="701675" cy="466725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end</a:t>
            </a:r>
          </a:p>
        </p:txBody>
      </p:sp>
      <p:grpSp>
        <p:nvGrpSpPr>
          <p:cNvPr id="155" name="Group 128"/>
          <p:cNvGrpSpPr>
            <a:grpSpLocks/>
          </p:cNvGrpSpPr>
          <p:nvPr/>
        </p:nvGrpSpPr>
        <p:grpSpPr bwMode="auto">
          <a:xfrm>
            <a:off x="2636841" y="3303588"/>
            <a:ext cx="2295526" cy="469900"/>
            <a:chOff x="1840" y="2081"/>
            <a:chExt cx="1446" cy="296"/>
          </a:xfrm>
        </p:grpSpPr>
        <p:sp>
          <p:nvSpPr>
            <p:cNvPr id="156" name="Text Box 74"/>
            <p:cNvSpPr txBox="1">
              <a:spLocks noChangeArrowheads="1"/>
            </p:cNvSpPr>
            <p:nvPr/>
          </p:nvSpPr>
          <p:spPr bwMode="auto">
            <a:xfrm>
              <a:off x="2462" y="2081"/>
              <a:ext cx="824" cy="291"/>
            </a:xfrm>
            <a:prstGeom prst="rect">
              <a:avLst/>
            </a:prstGeom>
            <a:solidFill>
              <a:srgbClr val="CC99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Sequenz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157" name="AutoShape 114"/>
            <p:cNvSpPr>
              <a:spLocks noChangeArrowheads="1"/>
            </p:cNvSpPr>
            <p:nvPr/>
          </p:nvSpPr>
          <p:spPr bwMode="auto">
            <a:xfrm>
              <a:off x="1840" y="2083"/>
              <a:ext cx="556" cy="294"/>
            </a:xfrm>
            <a:prstGeom prst="roundRect">
              <a:avLst>
                <a:gd name="adj" fmla="val 50000"/>
              </a:avLst>
            </a:prstGeom>
            <a:solidFill>
              <a:srgbClr val="BBE0E3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then</a:t>
              </a:r>
            </a:p>
          </p:txBody>
        </p:sp>
      </p:grpSp>
      <p:grpSp>
        <p:nvGrpSpPr>
          <p:cNvPr id="158" name="Group 122"/>
          <p:cNvGrpSpPr>
            <a:grpSpLocks/>
          </p:cNvGrpSpPr>
          <p:nvPr/>
        </p:nvGrpSpPr>
        <p:grpSpPr bwMode="auto">
          <a:xfrm>
            <a:off x="2636838" y="5280025"/>
            <a:ext cx="5983287" cy="469900"/>
            <a:chOff x="1636" y="3326"/>
            <a:chExt cx="3769" cy="296"/>
          </a:xfrm>
        </p:grpSpPr>
        <p:sp>
          <p:nvSpPr>
            <p:cNvPr id="159" name="Text Box 79"/>
            <p:cNvSpPr txBox="1">
              <a:spLocks noChangeArrowheads="1"/>
            </p:cNvSpPr>
            <p:nvPr/>
          </p:nvSpPr>
          <p:spPr bwMode="auto">
            <a:xfrm>
              <a:off x="2366" y="3326"/>
              <a:ext cx="1906" cy="291"/>
            </a:xfrm>
            <a:prstGeom prst="rect">
              <a:avLst/>
            </a:prstGeom>
            <a:solidFill>
              <a:srgbClr val="CC99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Boolescher_ausdruck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160" name="Text Box 80"/>
            <p:cNvSpPr txBox="1">
              <a:spLocks noChangeArrowheads="1"/>
            </p:cNvSpPr>
            <p:nvPr/>
          </p:nvSpPr>
          <p:spPr bwMode="auto">
            <a:xfrm>
              <a:off x="4484" y="3326"/>
              <a:ext cx="921" cy="291"/>
            </a:xfrm>
            <a:prstGeom prst="rect">
              <a:avLst/>
            </a:prstGeom>
            <a:solidFill>
              <a:srgbClr val="CC99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Then_teil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161" name="AutoShape 116"/>
            <p:cNvSpPr>
              <a:spLocks noChangeArrowheads="1"/>
            </p:cNvSpPr>
            <p:nvPr/>
          </p:nvSpPr>
          <p:spPr bwMode="auto">
            <a:xfrm>
              <a:off x="1636" y="3328"/>
              <a:ext cx="664" cy="294"/>
            </a:xfrm>
            <a:prstGeom prst="roundRect">
              <a:avLst>
                <a:gd name="adj" fmla="val 50000"/>
              </a:avLst>
            </a:prstGeom>
            <a:solidFill>
              <a:srgbClr val="BBE0E3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elseif</a:t>
              </a:r>
            </a:p>
          </p:txBody>
        </p:sp>
      </p:grpSp>
      <p:grpSp>
        <p:nvGrpSpPr>
          <p:cNvPr id="162" name="Group 129"/>
          <p:cNvGrpSpPr>
            <a:grpSpLocks/>
          </p:cNvGrpSpPr>
          <p:nvPr/>
        </p:nvGrpSpPr>
        <p:grpSpPr bwMode="auto">
          <a:xfrm>
            <a:off x="2644776" y="4181479"/>
            <a:ext cx="6519863" cy="584201"/>
            <a:chOff x="1536" y="2634"/>
            <a:chExt cx="4107" cy="368"/>
          </a:xfrm>
        </p:grpSpPr>
        <p:sp>
          <p:nvSpPr>
            <p:cNvPr id="163" name="Text Box 76"/>
            <p:cNvSpPr txBox="1">
              <a:spLocks noChangeArrowheads="1"/>
            </p:cNvSpPr>
            <p:nvPr/>
          </p:nvSpPr>
          <p:spPr bwMode="auto">
            <a:xfrm>
              <a:off x="1850" y="2687"/>
              <a:ext cx="936" cy="291"/>
            </a:xfrm>
            <a:prstGeom prst="rect">
              <a:avLst/>
            </a:prstGeom>
            <a:solidFill>
              <a:srgbClr val="CC99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Elseif_teil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164" name="Text Box 77"/>
            <p:cNvSpPr txBox="1">
              <a:spLocks noChangeArrowheads="1"/>
            </p:cNvSpPr>
            <p:nvPr/>
          </p:nvSpPr>
          <p:spPr bwMode="auto">
            <a:xfrm>
              <a:off x="4396" y="2671"/>
              <a:ext cx="824" cy="291"/>
            </a:xfrm>
            <a:prstGeom prst="rect">
              <a:avLst/>
            </a:prstGeom>
            <a:solidFill>
              <a:srgbClr val="CC99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Sequenz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165" name="Text Box 112"/>
            <p:cNvSpPr txBox="1">
              <a:spLocks noChangeArrowheads="1"/>
            </p:cNvSpPr>
            <p:nvPr/>
          </p:nvSpPr>
          <p:spPr bwMode="auto">
            <a:xfrm>
              <a:off x="1536" y="2634"/>
              <a:ext cx="210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{</a:t>
              </a:r>
            </a:p>
          </p:txBody>
        </p:sp>
        <p:sp>
          <p:nvSpPr>
            <p:cNvPr id="166" name="Text Box 113"/>
            <p:cNvSpPr txBox="1">
              <a:spLocks noChangeArrowheads="1"/>
            </p:cNvSpPr>
            <p:nvPr/>
          </p:nvSpPr>
          <p:spPr bwMode="auto">
            <a:xfrm>
              <a:off x="5429" y="2634"/>
              <a:ext cx="214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]</a:t>
              </a:r>
            </a:p>
          </p:txBody>
        </p:sp>
        <p:sp>
          <p:nvSpPr>
            <p:cNvPr id="167" name="AutoShape 115"/>
            <p:cNvSpPr>
              <a:spLocks noChangeArrowheads="1"/>
            </p:cNvSpPr>
            <p:nvPr/>
          </p:nvSpPr>
          <p:spPr bwMode="auto">
            <a:xfrm>
              <a:off x="3733" y="2673"/>
              <a:ext cx="490" cy="294"/>
            </a:xfrm>
            <a:prstGeom prst="roundRect">
              <a:avLst>
                <a:gd name="adj" fmla="val 50000"/>
              </a:avLst>
            </a:prstGeom>
            <a:solidFill>
              <a:srgbClr val="BBE0E3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else</a:t>
              </a:r>
            </a:p>
          </p:txBody>
        </p:sp>
        <p:sp>
          <p:nvSpPr>
            <p:cNvPr id="168" name="Text Box 124"/>
            <p:cNvSpPr txBox="1">
              <a:spLocks noChangeArrowheads="1"/>
            </p:cNvSpPr>
            <p:nvPr/>
          </p:nvSpPr>
          <p:spPr bwMode="auto">
            <a:xfrm>
              <a:off x="3027" y="2634"/>
              <a:ext cx="28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}</a:t>
              </a:r>
              <a:r>
                <a:rPr kumimoji="0" lang="en-US" sz="3200" b="1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*</a:t>
              </a:r>
            </a:p>
          </p:txBody>
        </p:sp>
        <p:sp>
          <p:nvSpPr>
            <p:cNvPr id="169" name="Text Box 125"/>
            <p:cNvSpPr txBox="1">
              <a:spLocks noChangeArrowheads="1"/>
            </p:cNvSpPr>
            <p:nvPr/>
          </p:nvSpPr>
          <p:spPr bwMode="auto">
            <a:xfrm>
              <a:off x="3457" y="2634"/>
              <a:ext cx="214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[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2191791" y="2347399"/>
            <a:ext cx="388162" cy="523220"/>
            <a:chOff x="1721891" y="3033199"/>
            <a:chExt cx="388162" cy="523220"/>
          </a:xfrm>
        </p:grpSpPr>
        <p:grpSp>
          <p:nvGrpSpPr>
            <p:cNvPr id="171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73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74" name="Straight Connector 173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75" name="Straight Connector 174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72" name="Straight Connector 171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76" name="Group 175"/>
          <p:cNvGrpSpPr/>
          <p:nvPr/>
        </p:nvGrpSpPr>
        <p:grpSpPr>
          <a:xfrm>
            <a:off x="2191791" y="3325299"/>
            <a:ext cx="388162" cy="523220"/>
            <a:chOff x="1721891" y="3033199"/>
            <a:chExt cx="388162" cy="523220"/>
          </a:xfrm>
        </p:grpSpPr>
        <p:grpSp>
          <p:nvGrpSpPr>
            <p:cNvPr id="177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79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80" name="Straight Connector 179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81" name="Straight Connector 180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78" name="Straight Connector 177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82" name="Group 181"/>
          <p:cNvGrpSpPr/>
          <p:nvPr/>
        </p:nvGrpSpPr>
        <p:grpSpPr>
          <a:xfrm>
            <a:off x="2191791" y="4277799"/>
            <a:ext cx="388162" cy="523220"/>
            <a:chOff x="1721891" y="3033199"/>
            <a:chExt cx="388162" cy="523220"/>
          </a:xfrm>
        </p:grpSpPr>
        <p:grpSp>
          <p:nvGrpSpPr>
            <p:cNvPr id="183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85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86" name="Straight Connector 185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87" name="Straight Connector 186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84" name="Straight Connector 183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88" name="Group 187"/>
          <p:cNvGrpSpPr/>
          <p:nvPr/>
        </p:nvGrpSpPr>
        <p:grpSpPr>
          <a:xfrm>
            <a:off x="2191791" y="5281099"/>
            <a:ext cx="388162" cy="523220"/>
            <a:chOff x="1721891" y="3033199"/>
            <a:chExt cx="388162" cy="523220"/>
          </a:xfrm>
        </p:grpSpPr>
        <p:grpSp>
          <p:nvGrpSpPr>
            <p:cNvPr id="189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91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92" name="Straight Connector 191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93" name="Straight Connector 192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90" name="Straight Connector 189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94" name="Group 193"/>
          <p:cNvGrpSpPr/>
          <p:nvPr/>
        </p:nvGrpSpPr>
        <p:grpSpPr>
          <a:xfrm>
            <a:off x="2191791" y="1331399"/>
            <a:ext cx="388162" cy="523220"/>
            <a:chOff x="1721891" y="3033199"/>
            <a:chExt cx="388162" cy="523220"/>
          </a:xfrm>
        </p:grpSpPr>
        <p:grpSp>
          <p:nvGrpSpPr>
            <p:cNvPr id="195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97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98" name="Straight Connector 197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99" name="Straight Connector 198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96" name="Straight Connector 195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34652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smtClean="0"/>
              <a:t>Einfaches BNF-Beispiel</a:t>
            </a:r>
            <a:endParaRPr lang="de-CH" noProof="0" dirty="0" smtClean="0"/>
          </a:p>
        </p:txBody>
      </p:sp>
      <p:sp>
        <p:nvSpPr>
          <p:cNvPr id="95" name="Rectangle 3"/>
          <p:cNvSpPr txBox="1">
            <a:spLocks noChangeArrowheads="1"/>
          </p:cNvSpPr>
          <p:nvPr/>
        </p:nvSpPr>
        <p:spPr bwMode="auto">
          <a:xfrm>
            <a:off x="458788" y="925513"/>
            <a:ext cx="8424862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Satz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          	</a:t>
            </a:r>
            <a:r>
              <a:rPr kumimoji="0" lang="de-C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I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[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don’t</a:t>
            </a:r>
            <a:r>
              <a:rPr kumimoji="0" lang="de-C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] Verb Namen Quant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Namen	Name {</a:t>
            </a:r>
            <a:r>
              <a:rPr kumimoji="0" lang="de-CH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and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Name}*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Name		</a:t>
            </a:r>
            <a:r>
              <a:rPr kumimoji="0" lang="de-CH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tomatoes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|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shoes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|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books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|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football</a:t>
            </a:r>
            <a:endParaRPr kumimoji="0" lang="de-CH" sz="24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Verb		</a:t>
            </a:r>
            <a:r>
              <a:rPr kumimoji="0" lang="de-C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like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|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hate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Quant		</a:t>
            </a:r>
            <a:r>
              <a:rPr kumimoji="0" lang="de-C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a </a:t>
            </a:r>
            <a:r>
              <a:rPr kumimoji="0" lang="de-CH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lot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| </a:t>
            </a:r>
            <a:r>
              <a:rPr kumimoji="0" lang="de-C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a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little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Welche der folgenden Phrasen sind korrekte Sätze?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I like 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tomatoes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and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football</a:t>
            </a: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I 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don’t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like 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tomatoes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a 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little</a:t>
            </a: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I 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hate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football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a 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lot</a:t>
            </a: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I like 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shoes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and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tomatoes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a 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little</a:t>
            </a: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I 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don’t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hate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tomatoes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, 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football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and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books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a 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lot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Schreiben Sie die BNF um, damit sie auch die inkorrekten Phrasen beinhaltet</a:t>
            </a:r>
          </a:p>
        </p:txBody>
      </p:sp>
      <p:sp>
        <p:nvSpPr>
          <p:cNvPr id="96" name="Text Box 4"/>
          <p:cNvSpPr txBox="1">
            <a:spLocks noChangeArrowheads="1"/>
          </p:cNvSpPr>
          <p:nvPr/>
        </p:nvSpPr>
        <p:spPr bwMode="auto">
          <a:xfrm>
            <a:off x="2828779" y="790297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 </a:t>
            </a:r>
            <a:endParaRPr lang="en-US" sz="3200" b="1" dirty="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2852191" y="2512499"/>
            <a:ext cx="388162" cy="523220"/>
            <a:chOff x="1721891" y="3033199"/>
            <a:chExt cx="388162" cy="523220"/>
          </a:xfrm>
        </p:grpSpPr>
        <p:grpSp>
          <p:nvGrpSpPr>
            <p:cNvPr id="98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00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01" name="Straight Connector 100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2" name="Straight Connector 101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99" name="Straight Connector 98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03" name="Group 102"/>
          <p:cNvGrpSpPr/>
          <p:nvPr/>
        </p:nvGrpSpPr>
        <p:grpSpPr>
          <a:xfrm>
            <a:off x="2852191" y="1686999"/>
            <a:ext cx="388162" cy="523220"/>
            <a:chOff x="1721891" y="3033199"/>
            <a:chExt cx="388162" cy="523220"/>
          </a:xfrm>
        </p:grpSpPr>
        <p:grpSp>
          <p:nvGrpSpPr>
            <p:cNvPr id="104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06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07" name="Straight Connector 106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8" name="Straight Connector 107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05" name="Straight Connector 104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09" name="Group 108"/>
          <p:cNvGrpSpPr/>
          <p:nvPr/>
        </p:nvGrpSpPr>
        <p:grpSpPr>
          <a:xfrm>
            <a:off x="2852191" y="1305999"/>
            <a:ext cx="388162" cy="523220"/>
            <a:chOff x="1721891" y="3033199"/>
            <a:chExt cx="388162" cy="523220"/>
          </a:xfrm>
        </p:grpSpPr>
        <p:grpSp>
          <p:nvGrpSpPr>
            <p:cNvPr id="110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12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13" name="Straight Connector 112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4" name="Straight Connector 113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11" name="Straight Connector 110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15" name="Group 114"/>
          <p:cNvGrpSpPr/>
          <p:nvPr/>
        </p:nvGrpSpPr>
        <p:grpSpPr>
          <a:xfrm>
            <a:off x="2852191" y="924999"/>
            <a:ext cx="388162" cy="523220"/>
            <a:chOff x="1721891" y="3033199"/>
            <a:chExt cx="388162" cy="523220"/>
          </a:xfrm>
        </p:grpSpPr>
        <p:grpSp>
          <p:nvGrpSpPr>
            <p:cNvPr id="116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18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19" name="Straight Connector 118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0" name="Straight Connector 119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17" name="Straight Connector 116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21" name="Group 120"/>
          <p:cNvGrpSpPr/>
          <p:nvPr/>
        </p:nvGrpSpPr>
        <p:grpSpPr>
          <a:xfrm>
            <a:off x="2852191" y="2106099"/>
            <a:ext cx="388162" cy="523220"/>
            <a:chOff x="1721891" y="3033199"/>
            <a:chExt cx="388162" cy="523220"/>
          </a:xfrm>
        </p:grpSpPr>
        <p:grpSp>
          <p:nvGrpSpPr>
            <p:cNvPr id="122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24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25" name="Straight Connector 124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6" name="Straight Connector 125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23" name="Straight Connector 122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157325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smtClean="0"/>
              <a:t>Syntax: Konditional</a:t>
            </a:r>
            <a:endParaRPr lang="de-CH" noProof="0" dirty="0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CH" dirty="0">
                <a:solidFill>
                  <a:srgbClr val="000000"/>
                </a:solidFill>
              </a:rPr>
              <a:t>Ein Konditional besteht aus (in dieser Reihenfolge):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de-CH" dirty="0">
                <a:solidFill>
                  <a:srgbClr val="000000"/>
                </a:solidFill>
              </a:rPr>
              <a:t>Einem „</a:t>
            </a:r>
            <a:r>
              <a:rPr lang="de-CH" dirty="0" err="1">
                <a:solidFill>
                  <a:srgbClr val="000000"/>
                </a:solidFill>
              </a:rPr>
              <a:t>If</a:t>
            </a:r>
            <a:r>
              <a:rPr lang="de-CH" dirty="0">
                <a:solidFill>
                  <a:srgbClr val="000000"/>
                </a:solidFill>
              </a:rPr>
              <a:t>“-Teil der Form </a:t>
            </a:r>
            <a:r>
              <a:rPr lang="de-CH" b="1" dirty="0" err="1">
                <a:solidFill>
                  <a:srgbClr val="006699"/>
                </a:solidFill>
              </a:rPr>
              <a:t>if</a:t>
            </a:r>
            <a:r>
              <a:rPr lang="de-CH" b="1" dirty="0">
                <a:solidFill>
                  <a:srgbClr val="006699"/>
                </a:solidFill>
              </a:rPr>
              <a:t> </a:t>
            </a:r>
            <a:r>
              <a:rPr lang="de-CH" i="1" dirty="0">
                <a:solidFill>
                  <a:srgbClr val="006699"/>
                </a:solidFill>
              </a:rPr>
              <a:t>Bedingung</a:t>
            </a:r>
            <a:r>
              <a:rPr lang="de-CH" dirty="0">
                <a:solidFill>
                  <a:srgbClr val="000000"/>
                </a:solidFill>
              </a:rPr>
              <a:t>.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de-CH" dirty="0">
                <a:solidFill>
                  <a:srgbClr val="000000"/>
                </a:solidFill>
              </a:rPr>
              <a:t>Einem „</a:t>
            </a:r>
            <a:r>
              <a:rPr lang="de-CH" dirty="0" err="1">
                <a:solidFill>
                  <a:srgbClr val="000000"/>
                </a:solidFill>
              </a:rPr>
              <a:t>Then</a:t>
            </a:r>
            <a:r>
              <a:rPr lang="de-CH" dirty="0">
                <a:solidFill>
                  <a:srgbClr val="000000"/>
                </a:solidFill>
              </a:rPr>
              <a:t>“-Teil der Form </a:t>
            </a:r>
            <a:r>
              <a:rPr lang="de-CH" b="1" dirty="0" err="1">
                <a:solidFill>
                  <a:srgbClr val="006699"/>
                </a:solidFill>
              </a:rPr>
              <a:t>then</a:t>
            </a:r>
            <a:r>
              <a:rPr lang="de-CH" b="1" dirty="0">
                <a:solidFill>
                  <a:srgbClr val="006699"/>
                </a:solidFill>
              </a:rPr>
              <a:t> </a:t>
            </a:r>
            <a:r>
              <a:rPr lang="de-CH" i="1" dirty="0">
                <a:solidFill>
                  <a:srgbClr val="006699"/>
                </a:solidFill>
              </a:rPr>
              <a:t>Instruktion</a:t>
            </a:r>
            <a:r>
              <a:rPr lang="de-CH" dirty="0">
                <a:solidFill>
                  <a:srgbClr val="000000"/>
                </a:solidFill>
              </a:rPr>
              <a:t>.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de-CH" dirty="0">
                <a:solidFill>
                  <a:srgbClr val="000000"/>
                </a:solidFill>
              </a:rPr>
              <a:t>Null oder mehr „</a:t>
            </a:r>
            <a:r>
              <a:rPr lang="de-CH" dirty="0" err="1">
                <a:solidFill>
                  <a:srgbClr val="000000"/>
                </a:solidFill>
              </a:rPr>
              <a:t>Elseif</a:t>
            </a:r>
            <a:r>
              <a:rPr lang="de-CH" dirty="0">
                <a:solidFill>
                  <a:srgbClr val="000000"/>
                </a:solidFill>
              </a:rPr>
              <a:t>“-Teilen, jeder der Form</a:t>
            </a:r>
            <a:r>
              <a:rPr lang="de-CH" dirty="0"/>
              <a:t/>
            </a:r>
            <a:br>
              <a:rPr lang="de-CH" dirty="0"/>
            </a:br>
            <a:r>
              <a:rPr lang="de-CH" b="1" dirty="0" err="1">
                <a:solidFill>
                  <a:srgbClr val="006699"/>
                </a:solidFill>
              </a:rPr>
              <a:t>elseif</a:t>
            </a:r>
            <a:r>
              <a:rPr lang="de-CH" b="1" dirty="0">
                <a:solidFill>
                  <a:srgbClr val="006699"/>
                </a:solidFill>
              </a:rPr>
              <a:t> </a:t>
            </a:r>
            <a:r>
              <a:rPr lang="de-CH" i="1" dirty="0">
                <a:solidFill>
                  <a:srgbClr val="006699"/>
                </a:solidFill>
              </a:rPr>
              <a:t>Bedingung </a:t>
            </a:r>
            <a:r>
              <a:rPr lang="de-CH" b="1" dirty="0" err="1">
                <a:solidFill>
                  <a:srgbClr val="006699"/>
                </a:solidFill>
              </a:rPr>
              <a:t>then</a:t>
            </a:r>
            <a:r>
              <a:rPr lang="de-CH" b="1" dirty="0">
                <a:solidFill>
                  <a:srgbClr val="006699"/>
                </a:solidFill>
              </a:rPr>
              <a:t> </a:t>
            </a:r>
            <a:r>
              <a:rPr lang="de-CH" i="1" dirty="0">
                <a:solidFill>
                  <a:srgbClr val="006699"/>
                </a:solidFill>
              </a:rPr>
              <a:t>Instruktion</a:t>
            </a:r>
            <a:r>
              <a:rPr lang="de-CH" dirty="0">
                <a:solidFill>
                  <a:srgbClr val="000000"/>
                </a:solidFill>
              </a:rPr>
              <a:t>.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de-CH" dirty="0">
                <a:solidFill>
                  <a:srgbClr val="000000"/>
                </a:solidFill>
              </a:rPr>
              <a:t>Keinem oder einem „Else“-Teil der Form </a:t>
            </a:r>
            <a:r>
              <a:rPr lang="de-CH" b="1" dirty="0" err="1">
                <a:solidFill>
                  <a:srgbClr val="006699"/>
                </a:solidFill>
              </a:rPr>
              <a:t>else</a:t>
            </a:r>
            <a:r>
              <a:rPr lang="de-CH" b="1" dirty="0">
                <a:solidFill>
                  <a:srgbClr val="006699"/>
                </a:solidFill>
              </a:rPr>
              <a:t> </a:t>
            </a:r>
            <a:r>
              <a:rPr lang="de-CH" i="1" dirty="0">
                <a:solidFill>
                  <a:srgbClr val="006699"/>
                </a:solidFill>
              </a:rPr>
              <a:t>Instruktion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de-CH" dirty="0">
                <a:solidFill>
                  <a:srgbClr val="000000"/>
                </a:solidFill>
              </a:rPr>
              <a:t>Dem Schlüsselwort </a:t>
            </a:r>
            <a:r>
              <a:rPr lang="de-CH" b="1" dirty="0">
                <a:solidFill>
                  <a:srgbClr val="006699"/>
                </a:solidFill>
              </a:rPr>
              <a:t>end</a:t>
            </a:r>
            <a:r>
              <a:rPr lang="de-CH" dirty="0">
                <a:solidFill>
                  <a:srgbClr val="000000"/>
                </a:solidFill>
              </a:rPr>
              <a:t>.</a:t>
            </a:r>
          </a:p>
          <a:p>
            <a:endParaRPr lang="de-CH" dirty="0"/>
          </a:p>
          <a:p>
            <a:r>
              <a:rPr lang="de-CH" dirty="0">
                <a:solidFill>
                  <a:srgbClr val="000000"/>
                </a:solidFill>
              </a:rPr>
              <a:t>Hierbei ist jede </a:t>
            </a:r>
            <a:r>
              <a:rPr lang="de-CH" i="1" dirty="0">
                <a:solidFill>
                  <a:srgbClr val="006699"/>
                </a:solidFill>
              </a:rPr>
              <a:t>Bedingung </a:t>
            </a:r>
            <a:r>
              <a:rPr lang="de-CH" dirty="0">
                <a:solidFill>
                  <a:srgbClr val="000000"/>
                </a:solidFill>
              </a:rPr>
              <a:t>ein </a:t>
            </a:r>
            <a:r>
              <a:rPr lang="de-CH" dirty="0" err="1">
                <a:solidFill>
                  <a:srgbClr val="000000"/>
                </a:solidFill>
              </a:rPr>
              <a:t>Boole‘scher</a:t>
            </a:r>
            <a:r>
              <a:rPr lang="de-CH" dirty="0">
                <a:solidFill>
                  <a:srgbClr val="000000"/>
                </a:solidFill>
              </a:rPr>
              <a:t> Ausdruck, und jede </a:t>
            </a:r>
            <a:r>
              <a:rPr lang="de-CH" i="1" dirty="0">
                <a:solidFill>
                  <a:srgbClr val="006699"/>
                </a:solidFill>
              </a:rPr>
              <a:t>Instruktion</a:t>
            </a:r>
            <a:r>
              <a:rPr lang="de-CH" i="1" dirty="0"/>
              <a:t> </a:t>
            </a:r>
            <a:r>
              <a:rPr lang="de-CH" dirty="0">
                <a:solidFill>
                  <a:srgbClr val="000000"/>
                </a:solidFill>
              </a:rPr>
              <a:t>ist eine Sequenz</a:t>
            </a:r>
            <a:r>
              <a:rPr lang="de-CH" dirty="0" smtClean="0">
                <a:solidFill>
                  <a:srgbClr val="000000"/>
                </a:solidFill>
              </a:rPr>
              <a:t>.</a:t>
            </a:r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5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smtClean="0"/>
              <a:t>Einfaches BNF-Beispiel (Lösung)</a:t>
            </a:r>
            <a:endParaRPr lang="de-CH" noProof="0" dirty="0" smtClean="0"/>
          </a:p>
        </p:txBody>
      </p:sp>
      <p:sp>
        <p:nvSpPr>
          <p:cNvPr id="91" name="Rectangle 3"/>
          <p:cNvSpPr txBox="1">
            <a:spLocks noChangeArrowheads="1"/>
          </p:cNvSpPr>
          <p:nvPr/>
        </p:nvSpPr>
        <p:spPr bwMode="auto">
          <a:xfrm>
            <a:off x="477838" y="1049338"/>
            <a:ext cx="8424862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Welche der folgenden Sätze sind korrekt?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-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I like 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tomatoes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and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football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 </a:t>
            </a:r>
            <a:r>
              <a:rPr kumimoji="0" lang="de-C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  <a:sym typeface="Wingdings 2" pitchFamily="18" charset="2"/>
              </a:rPr>
              <a:t>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I 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don’t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like 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tomatoes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a 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little</a:t>
            </a: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 </a:t>
            </a:r>
            <a:r>
              <a:rPr kumimoji="0" lang="de-C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  <a:sym typeface="Wingdings 2" pitchFamily="18" charset="2"/>
              </a:rPr>
              <a:t>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I 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hate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football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a 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lot</a:t>
            </a: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 </a:t>
            </a:r>
            <a:r>
              <a:rPr kumimoji="0" lang="de-C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  <a:sym typeface="Wingdings 2" pitchFamily="18" charset="2"/>
              </a:rPr>
              <a:t>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I like 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shoes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and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tomatoes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a 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little</a:t>
            </a: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-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I 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don’t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hate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tomatoes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, 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football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and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books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a 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lot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Schreiben Sie die BNF um, damit sie auch die inkorrekten Phrasen beinhaltet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Satz  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	</a:t>
            </a:r>
            <a:r>
              <a:rPr kumimoji="0" lang="de-C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I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[ </a:t>
            </a:r>
            <a:r>
              <a:rPr kumimoji="0" lang="de-CH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don’t</a:t>
            </a:r>
            <a:r>
              <a:rPr kumimoji="0" lang="de-C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] Verb Namen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[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Quant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]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Namen	Name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[{</a:t>
            </a:r>
            <a:r>
              <a:rPr kumimoji="0" lang="de-C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,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Name}* </a:t>
            </a:r>
            <a:r>
              <a:rPr kumimoji="0" lang="de-CH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and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Name]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Name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	</a:t>
            </a:r>
            <a:r>
              <a:rPr kumimoji="0" lang="de-CH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tomatoes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|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shoes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| </a:t>
            </a:r>
            <a:r>
              <a:rPr kumimoji="0" lang="de-CH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books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|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football</a:t>
            </a:r>
            <a:endParaRPr kumimoji="0" lang="de-CH" sz="24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Verb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	</a:t>
            </a:r>
            <a:r>
              <a:rPr kumimoji="0" lang="de-C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like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|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hate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Quant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	</a:t>
            </a:r>
            <a:r>
              <a:rPr kumimoji="0" lang="de-C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a </a:t>
            </a:r>
            <a:r>
              <a:rPr kumimoji="0" lang="de-CH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lot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|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a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little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2852191" y="6163749"/>
            <a:ext cx="388162" cy="523220"/>
            <a:chOff x="1721891" y="3033199"/>
            <a:chExt cx="388162" cy="523220"/>
          </a:xfrm>
        </p:grpSpPr>
        <p:grpSp>
          <p:nvGrpSpPr>
            <p:cNvPr id="93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95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96" name="Straight Connector 95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7" name="Straight Connector 96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94" name="Straight Connector 93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98" name="Group 97"/>
          <p:cNvGrpSpPr/>
          <p:nvPr/>
        </p:nvGrpSpPr>
        <p:grpSpPr>
          <a:xfrm>
            <a:off x="2852191" y="5338249"/>
            <a:ext cx="388162" cy="523220"/>
            <a:chOff x="1721891" y="3033199"/>
            <a:chExt cx="388162" cy="523220"/>
          </a:xfrm>
        </p:grpSpPr>
        <p:grpSp>
          <p:nvGrpSpPr>
            <p:cNvPr id="99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01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02" name="Straight Connector 101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3" name="Straight Connector 102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00" name="Straight Connector 99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04" name="Group 103"/>
          <p:cNvGrpSpPr/>
          <p:nvPr/>
        </p:nvGrpSpPr>
        <p:grpSpPr>
          <a:xfrm>
            <a:off x="2852191" y="4957249"/>
            <a:ext cx="388162" cy="523220"/>
            <a:chOff x="1721891" y="3033199"/>
            <a:chExt cx="388162" cy="523220"/>
          </a:xfrm>
        </p:grpSpPr>
        <p:grpSp>
          <p:nvGrpSpPr>
            <p:cNvPr id="105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07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08" name="Straight Connector 107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9" name="Straight Connector 108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06" name="Straight Connector 105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10" name="Group 109"/>
          <p:cNvGrpSpPr/>
          <p:nvPr/>
        </p:nvGrpSpPr>
        <p:grpSpPr>
          <a:xfrm>
            <a:off x="2852191" y="4576249"/>
            <a:ext cx="388162" cy="523220"/>
            <a:chOff x="1721891" y="3033199"/>
            <a:chExt cx="388162" cy="523220"/>
          </a:xfrm>
        </p:grpSpPr>
        <p:grpSp>
          <p:nvGrpSpPr>
            <p:cNvPr id="111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13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14" name="Straight Connector 113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5" name="Straight Connector 114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12" name="Straight Connector 111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16" name="Group 115"/>
          <p:cNvGrpSpPr/>
          <p:nvPr/>
        </p:nvGrpSpPr>
        <p:grpSpPr>
          <a:xfrm>
            <a:off x="2852191" y="5757349"/>
            <a:ext cx="388162" cy="523220"/>
            <a:chOff x="1721891" y="3033199"/>
            <a:chExt cx="388162" cy="523220"/>
          </a:xfrm>
        </p:grpSpPr>
        <p:grpSp>
          <p:nvGrpSpPr>
            <p:cNvPr id="117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19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20" name="Straight Connector 119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1" name="Straight Connector 120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18" name="Straight Connector 117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121047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z="3000" noProof="0" smtClean="0"/>
              <a:t>BNF-E</a:t>
            </a:r>
          </a:p>
        </p:txBody>
      </p:sp>
      <p:sp>
        <p:nvSpPr>
          <p:cNvPr id="98" name="Rectangle 60"/>
          <p:cNvSpPr txBox="1">
            <a:spLocks noChangeArrowheads="1"/>
          </p:cNvSpPr>
          <p:nvPr/>
        </p:nvSpPr>
        <p:spPr bwMode="auto">
          <a:xfrm>
            <a:off x="312738" y="8400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Wird in der offiziellen Beschreibung von Eiffel benutzt.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Jede Produktion ist eine der folgenden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Verkettung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/>
            </a:r>
            <a:b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</a:b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A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   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C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[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D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Wahl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/>
            </a:r>
            <a:b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</a:b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A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   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|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C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|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Repetition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/>
            </a:r>
            <a:b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</a:b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A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1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 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{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delimiter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... }</a:t>
            </a:r>
            <a:r>
              <a:rPr kumimoji="0" lang="de-CH" sz="2400" b="0" i="0" u="none" strike="noStrike" kern="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*</a:t>
            </a:r>
            <a:r>
              <a:rPr kumimoji="0" lang="de-CH" sz="2400" b="0" i="0" u="none" strike="noStrike" kern="0" cap="none" spc="0" normalizeH="0" baseline="3000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A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1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 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{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delimiter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... }</a:t>
            </a:r>
            <a:r>
              <a:rPr kumimoji="0" lang="de-CH" sz="2400" b="0" i="0" u="none" strike="noStrike" kern="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+</a:t>
            </a: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99" name="AutoShape 63"/>
          <p:cNvSpPr>
            <a:spLocks noChangeArrowheads="1"/>
          </p:cNvSpPr>
          <p:nvPr/>
        </p:nvSpPr>
        <p:spPr bwMode="auto">
          <a:xfrm>
            <a:off x="4000949" y="3886200"/>
            <a:ext cx="4762500" cy="1016000"/>
          </a:xfrm>
          <a:prstGeom prst="wedgeEllipseCallout">
            <a:avLst>
              <a:gd name="adj1" fmla="val -41301"/>
              <a:gd name="adj2" fmla="val 74644"/>
            </a:avLst>
          </a:prstGeom>
          <a:solidFill>
            <a:srgbClr val="C7F0F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Interpretiert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als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    [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{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delimiter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}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*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]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1493291" y="2550599"/>
            <a:ext cx="388162" cy="523220"/>
            <a:chOff x="1721891" y="3033199"/>
            <a:chExt cx="388162" cy="523220"/>
          </a:xfrm>
        </p:grpSpPr>
        <p:grpSp>
          <p:nvGrpSpPr>
            <p:cNvPr id="101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03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04" name="Straight Connector 103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5" name="Straight Connector 104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02" name="Straight Connector 101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06" name="Group 105"/>
          <p:cNvGrpSpPr/>
          <p:nvPr/>
        </p:nvGrpSpPr>
        <p:grpSpPr>
          <a:xfrm>
            <a:off x="1493291" y="3782499"/>
            <a:ext cx="388162" cy="523220"/>
            <a:chOff x="1721891" y="3033199"/>
            <a:chExt cx="388162" cy="523220"/>
          </a:xfrm>
        </p:grpSpPr>
        <p:grpSp>
          <p:nvGrpSpPr>
            <p:cNvPr id="107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09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10" name="Straight Connector 109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1" name="Straight Connector 110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08" name="Straight Connector 107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12" name="Group 111"/>
          <p:cNvGrpSpPr/>
          <p:nvPr/>
        </p:nvGrpSpPr>
        <p:grpSpPr>
          <a:xfrm>
            <a:off x="1480591" y="5077899"/>
            <a:ext cx="388162" cy="523220"/>
            <a:chOff x="1721891" y="3033199"/>
            <a:chExt cx="388162" cy="523220"/>
          </a:xfrm>
        </p:grpSpPr>
        <p:grpSp>
          <p:nvGrpSpPr>
            <p:cNvPr id="113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15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16" name="Straight Connector 115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7" name="Straight Connector 116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14" name="Straight Connector 113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18" name="Group 117"/>
          <p:cNvGrpSpPr/>
          <p:nvPr/>
        </p:nvGrpSpPr>
        <p:grpSpPr>
          <a:xfrm>
            <a:off x="5206173" y="4394200"/>
            <a:ext cx="388162" cy="523220"/>
            <a:chOff x="1721891" y="3033199"/>
            <a:chExt cx="388162" cy="523220"/>
          </a:xfrm>
        </p:grpSpPr>
        <p:grpSp>
          <p:nvGrpSpPr>
            <p:cNvPr id="119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21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22" name="Straight Connector 121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3" name="Straight Connector 122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20" name="Straight Connector 119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24" name="AutoShape 63"/>
          <p:cNvSpPr>
            <a:spLocks noChangeArrowheads="1"/>
          </p:cNvSpPr>
          <p:nvPr/>
        </p:nvSpPr>
        <p:spPr bwMode="auto">
          <a:xfrm>
            <a:off x="4597400" y="5207000"/>
            <a:ext cx="4546600" cy="1016000"/>
          </a:xfrm>
          <a:prstGeom prst="wedgeEllipseCallout">
            <a:avLst>
              <a:gd name="adj1" fmla="val -54773"/>
              <a:gd name="adj2" fmla="val 894"/>
            </a:avLst>
          </a:prstGeom>
          <a:solidFill>
            <a:srgbClr val="C7F0F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Interpretiert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als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  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{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delimiter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}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*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5840597" y="5715000"/>
            <a:ext cx="388162" cy="523220"/>
            <a:chOff x="1721891" y="3033199"/>
            <a:chExt cx="388162" cy="523220"/>
          </a:xfrm>
        </p:grpSpPr>
        <p:grpSp>
          <p:nvGrpSpPr>
            <p:cNvPr id="126" name="Group 125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28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29" name="Straight Connector 128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0" name="Straight Connector 129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27" name="Straight Connector 126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31" name="Group 130"/>
          <p:cNvGrpSpPr/>
          <p:nvPr/>
        </p:nvGrpSpPr>
        <p:grpSpPr>
          <a:xfrm>
            <a:off x="1480591" y="5471599"/>
            <a:ext cx="388162" cy="523220"/>
            <a:chOff x="1721891" y="3033199"/>
            <a:chExt cx="388162" cy="523220"/>
          </a:xfrm>
        </p:grpSpPr>
        <p:grpSp>
          <p:nvGrpSpPr>
            <p:cNvPr id="132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34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35" name="Straight Connector 134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6" name="Straight Connector 135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33" name="Straight Connector 132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290677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smtClean="0"/>
              <a:t>BNF-E Regeln</a:t>
            </a:r>
            <a:endParaRPr lang="de-CH" noProof="0" dirty="0" smtClean="0"/>
          </a:p>
        </p:txBody>
      </p:sp>
      <p:sp>
        <p:nvSpPr>
          <p:cNvPr id="5939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endParaRPr lang="de-CH" noProof="0" dirty="0" smtClean="0"/>
          </a:p>
          <a:p>
            <a:pPr lvl="1" eaLnBrk="1" hangingPunct="1"/>
            <a:endParaRPr lang="de-CH" noProof="0" dirty="0" smtClean="0"/>
          </a:p>
          <a:p>
            <a:pPr lvl="1" eaLnBrk="1" hangingPunct="1"/>
            <a:r>
              <a:rPr lang="de-CH" noProof="0" dirty="0" smtClean="0">
                <a:solidFill>
                  <a:srgbClr val="000000"/>
                </a:solidFill>
              </a:rPr>
              <a:t>Jedes </a:t>
            </a:r>
            <a:r>
              <a:rPr lang="de-CH" noProof="0" dirty="0" err="1" smtClean="0">
                <a:solidFill>
                  <a:srgbClr val="000000"/>
                </a:solidFill>
              </a:rPr>
              <a:t>Nonterminal</a:t>
            </a:r>
            <a:r>
              <a:rPr lang="de-CH" noProof="0" dirty="0" smtClean="0">
                <a:solidFill>
                  <a:srgbClr val="000000"/>
                </a:solidFill>
              </a:rPr>
              <a:t> muss auf der linken Seite von genau </a:t>
            </a:r>
            <a:r>
              <a:rPr lang="de-CH" dirty="0" smtClean="0">
                <a:solidFill>
                  <a:srgbClr val="006699"/>
                </a:solidFill>
              </a:rPr>
              <a:t>einer</a:t>
            </a:r>
            <a:r>
              <a:rPr lang="de-CH" noProof="0" dirty="0" smtClean="0">
                <a:solidFill>
                  <a:srgbClr val="000000"/>
                </a:solidFill>
              </a:rPr>
              <a:t> Produktion auftreten. Diese Produktion ist seine </a:t>
            </a:r>
            <a:r>
              <a:rPr lang="de-CH" dirty="0" smtClean="0">
                <a:solidFill>
                  <a:srgbClr val="006699"/>
                </a:solidFill>
              </a:rPr>
              <a:t>definierende Produktion</a:t>
            </a:r>
            <a:r>
              <a:rPr lang="de-CH" noProof="0" dirty="0" smtClean="0">
                <a:solidFill>
                  <a:srgbClr val="000000"/>
                </a:solidFill>
              </a:rPr>
              <a:t>.</a:t>
            </a:r>
            <a:endParaRPr lang="de-CH" noProof="0" dirty="0" smtClean="0">
              <a:solidFill>
                <a:srgbClr val="006699"/>
              </a:solidFill>
            </a:endParaRPr>
          </a:p>
          <a:p>
            <a:pPr lvl="1" eaLnBrk="1" hangingPunct="1"/>
            <a:endParaRPr lang="de-CH" noProof="0" dirty="0" smtClean="0">
              <a:solidFill>
                <a:srgbClr val="CC3300"/>
              </a:solidFill>
            </a:endParaRPr>
          </a:p>
          <a:p>
            <a:pPr lvl="1" eaLnBrk="1" hangingPunct="1"/>
            <a:r>
              <a:rPr lang="de-CH" noProof="0" dirty="0" smtClean="0">
                <a:solidFill>
                  <a:srgbClr val="000000"/>
                </a:solidFill>
              </a:rPr>
              <a:t>Jede Produktion ist von </a:t>
            </a:r>
            <a:r>
              <a:rPr lang="de-CH" dirty="0" smtClean="0">
                <a:solidFill>
                  <a:srgbClr val="006699"/>
                </a:solidFill>
              </a:rPr>
              <a:t>einer</a:t>
            </a:r>
            <a:r>
              <a:rPr lang="de-CH" noProof="0" dirty="0" smtClean="0">
                <a:solidFill>
                  <a:srgbClr val="000000"/>
                </a:solidFill>
              </a:rPr>
              <a:t> Art:</a:t>
            </a:r>
            <a:br>
              <a:rPr lang="de-CH" noProof="0" dirty="0" smtClean="0">
                <a:solidFill>
                  <a:srgbClr val="000000"/>
                </a:solidFill>
              </a:rPr>
            </a:br>
            <a:r>
              <a:rPr lang="de-CH" dirty="0" smtClean="0">
                <a:solidFill>
                  <a:srgbClr val="000000"/>
                </a:solidFill>
              </a:rPr>
              <a:t>Verkettung</a:t>
            </a:r>
            <a:r>
              <a:rPr lang="de-CH" noProof="0" dirty="0" smtClean="0">
                <a:solidFill>
                  <a:srgbClr val="000000"/>
                </a:solidFill>
              </a:rPr>
              <a:t>, Wahl oder Repetition</a:t>
            </a:r>
          </a:p>
        </p:txBody>
      </p:sp>
    </p:spTree>
    <p:extLst>
      <p:ext uri="{BB962C8B-B14F-4D97-AF65-F5344CB8AC3E}">
        <p14:creationId xmlns:p14="http://schemas.microsoft.com/office/powerpoint/2010/main" val="239026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z="3000" noProof="0" smtClean="0"/>
              <a:t>BNF: Konditional mit </a:t>
            </a:r>
            <a:r>
              <a:rPr lang="de-CH" sz="3000" b="1" noProof="0" smtClean="0"/>
              <a:t>elseif</a:t>
            </a:r>
            <a:endParaRPr lang="de-CH" sz="3000" b="1" noProof="0" dirty="0" smtClean="0"/>
          </a:p>
        </p:txBody>
      </p:sp>
      <p:sp>
        <p:nvSpPr>
          <p:cNvPr id="111" name="Rectangle 141"/>
          <p:cNvSpPr>
            <a:spLocks noChangeArrowheads="1"/>
          </p:cNvSpPr>
          <p:nvPr/>
        </p:nvSpPr>
        <p:spPr bwMode="auto">
          <a:xfrm>
            <a:off x="690021" y="1714639"/>
            <a:ext cx="1760418" cy="461665"/>
          </a:xfrm>
          <a:prstGeom prst="rect">
            <a:avLst/>
          </a:prstGeom>
          <a:solidFill>
            <a:srgbClr val="CC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Konditional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12" name="Rectangle 145"/>
          <p:cNvSpPr>
            <a:spLocks noChangeArrowheads="1"/>
          </p:cNvSpPr>
          <p:nvPr/>
        </p:nvSpPr>
        <p:spPr bwMode="auto">
          <a:xfrm>
            <a:off x="174288" y="2836357"/>
            <a:ext cx="2170787" cy="461665"/>
          </a:xfrm>
          <a:prstGeom prst="rect">
            <a:avLst/>
          </a:prstGeom>
          <a:solidFill>
            <a:srgbClr val="CC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Then_teil_liste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grpSp>
        <p:nvGrpSpPr>
          <p:cNvPr id="113" name="Group 166"/>
          <p:cNvGrpSpPr>
            <a:grpSpLocks/>
          </p:cNvGrpSpPr>
          <p:nvPr/>
        </p:nvGrpSpPr>
        <p:grpSpPr bwMode="auto">
          <a:xfrm>
            <a:off x="3035300" y="1601926"/>
            <a:ext cx="5978525" cy="584199"/>
            <a:chOff x="1822" y="973"/>
            <a:chExt cx="3766" cy="368"/>
          </a:xfrm>
        </p:grpSpPr>
        <p:sp>
          <p:nvSpPr>
            <p:cNvPr id="114" name="Rectangle 146"/>
            <p:cNvSpPr>
              <a:spLocks noChangeArrowheads="1"/>
            </p:cNvSpPr>
            <p:nvPr/>
          </p:nvSpPr>
          <p:spPr bwMode="auto">
            <a:xfrm>
              <a:off x="4008" y="1046"/>
              <a:ext cx="822" cy="291"/>
            </a:xfrm>
            <a:prstGeom prst="rect">
              <a:avLst/>
            </a:prstGeom>
            <a:solidFill>
              <a:srgbClr val="CC99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Else_teil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115" name="Rectangle 147"/>
            <p:cNvSpPr>
              <a:spLocks noChangeArrowheads="1"/>
            </p:cNvSpPr>
            <p:nvPr/>
          </p:nvSpPr>
          <p:spPr bwMode="auto">
            <a:xfrm>
              <a:off x="2210" y="1046"/>
              <a:ext cx="1367" cy="291"/>
            </a:xfrm>
            <a:prstGeom prst="rect">
              <a:avLst/>
            </a:prstGeom>
            <a:solidFill>
              <a:srgbClr val="CC99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Then_teil_liste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116" name="AutoShape 148"/>
            <p:cNvSpPr>
              <a:spLocks noChangeArrowheads="1"/>
            </p:cNvSpPr>
            <p:nvPr/>
          </p:nvSpPr>
          <p:spPr bwMode="auto">
            <a:xfrm>
              <a:off x="1822" y="1044"/>
              <a:ext cx="232" cy="294"/>
            </a:xfrm>
            <a:prstGeom prst="roundRect">
              <a:avLst>
                <a:gd name="adj" fmla="val 50000"/>
              </a:avLst>
            </a:prstGeom>
            <a:solidFill>
              <a:srgbClr val="BBE0E3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if</a:t>
              </a:r>
            </a:p>
          </p:txBody>
        </p:sp>
        <p:sp>
          <p:nvSpPr>
            <p:cNvPr id="117" name="AutoShape 149"/>
            <p:cNvSpPr>
              <a:spLocks noChangeArrowheads="1"/>
            </p:cNvSpPr>
            <p:nvPr/>
          </p:nvSpPr>
          <p:spPr bwMode="auto">
            <a:xfrm>
              <a:off x="5146" y="1044"/>
              <a:ext cx="442" cy="294"/>
            </a:xfrm>
            <a:prstGeom prst="roundRect">
              <a:avLst>
                <a:gd name="adj" fmla="val 50000"/>
              </a:avLst>
            </a:prstGeom>
            <a:solidFill>
              <a:srgbClr val="BBE0E3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end</a:t>
              </a:r>
            </a:p>
          </p:txBody>
        </p:sp>
        <p:sp>
          <p:nvSpPr>
            <p:cNvPr id="118" name="Text Box 151"/>
            <p:cNvSpPr txBox="1">
              <a:spLocks noChangeArrowheads="1"/>
            </p:cNvSpPr>
            <p:nvPr/>
          </p:nvSpPr>
          <p:spPr bwMode="auto">
            <a:xfrm>
              <a:off x="3695" y="973"/>
              <a:ext cx="214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[</a:t>
              </a:r>
            </a:p>
          </p:txBody>
        </p:sp>
        <p:sp>
          <p:nvSpPr>
            <p:cNvPr id="119" name="Text Box 152"/>
            <p:cNvSpPr txBox="1">
              <a:spLocks noChangeArrowheads="1"/>
            </p:cNvSpPr>
            <p:nvPr/>
          </p:nvSpPr>
          <p:spPr bwMode="auto">
            <a:xfrm>
              <a:off x="4907" y="973"/>
              <a:ext cx="214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]</a:t>
              </a:r>
            </a:p>
          </p:txBody>
        </p:sp>
      </p:grpSp>
      <p:grpSp>
        <p:nvGrpSpPr>
          <p:cNvPr id="120" name="Group 163"/>
          <p:cNvGrpSpPr>
            <a:grpSpLocks/>
          </p:cNvGrpSpPr>
          <p:nvPr/>
        </p:nvGrpSpPr>
        <p:grpSpPr bwMode="auto">
          <a:xfrm>
            <a:off x="3187701" y="2663827"/>
            <a:ext cx="5746751" cy="584201"/>
            <a:chOff x="1934" y="1678"/>
            <a:chExt cx="3620" cy="368"/>
          </a:xfrm>
        </p:grpSpPr>
        <p:sp>
          <p:nvSpPr>
            <p:cNvPr id="121" name="Rectangle 144"/>
            <p:cNvSpPr>
              <a:spLocks noChangeArrowheads="1"/>
            </p:cNvSpPr>
            <p:nvPr/>
          </p:nvSpPr>
          <p:spPr bwMode="auto">
            <a:xfrm>
              <a:off x="1934" y="1751"/>
              <a:ext cx="921" cy="291"/>
            </a:xfrm>
            <a:prstGeom prst="rect">
              <a:avLst/>
            </a:prstGeom>
            <a:solidFill>
              <a:srgbClr val="CC99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Then_teil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  <p:sp>
          <p:nvSpPr>
            <p:cNvPr id="122" name="AutoShape 153"/>
            <p:cNvSpPr>
              <a:spLocks noChangeArrowheads="1"/>
            </p:cNvSpPr>
            <p:nvPr/>
          </p:nvSpPr>
          <p:spPr bwMode="auto">
            <a:xfrm>
              <a:off x="3309" y="1749"/>
              <a:ext cx="670" cy="294"/>
            </a:xfrm>
            <a:prstGeom prst="roundRect">
              <a:avLst>
                <a:gd name="adj" fmla="val 50000"/>
              </a:avLst>
            </a:prstGeom>
            <a:solidFill>
              <a:srgbClr val="BBE0E3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elseif</a:t>
              </a:r>
            </a:p>
          </p:txBody>
        </p:sp>
        <p:sp>
          <p:nvSpPr>
            <p:cNvPr id="123" name="Text Box 154"/>
            <p:cNvSpPr txBox="1">
              <a:spLocks noChangeArrowheads="1"/>
            </p:cNvSpPr>
            <p:nvPr/>
          </p:nvSpPr>
          <p:spPr bwMode="auto">
            <a:xfrm>
              <a:off x="5268" y="1678"/>
              <a:ext cx="28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}</a:t>
              </a:r>
              <a:r>
                <a:rPr kumimoji="0" lang="en-US" sz="3200" b="1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*</a:t>
              </a:r>
            </a:p>
          </p:txBody>
        </p:sp>
        <p:sp>
          <p:nvSpPr>
            <p:cNvPr id="124" name="Text Box 155"/>
            <p:cNvSpPr txBox="1">
              <a:spLocks noChangeArrowheads="1"/>
            </p:cNvSpPr>
            <p:nvPr/>
          </p:nvSpPr>
          <p:spPr bwMode="auto">
            <a:xfrm>
              <a:off x="3013" y="1678"/>
              <a:ext cx="210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{</a:t>
              </a:r>
            </a:p>
          </p:txBody>
        </p:sp>
        <p:sp>
          <p:nvSpPr>
            <p:cNvPr id="125" name="Rectangle 156"/>
            <p:cNvSpPr>
              <a:spLocks noChangeArrowheads="1"/>
            </p:cNvSpPr>
            <p:nvPr/>
          </p:nvSpPr>
          <p:spPr bwMode="auto">
            <a:xfrm>
              <a:off x="4186" y="1751"/>
              <a:ext cx="921" cy="291"/>
            </a:xfrm>
            <a:prstGeom prst="rect">
              <a:avLst/>
            </a:prstGeom>
            <a:solidFill>
              <a:srgbClr val="CC99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Then_teil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</p:grpSp>
      <p:sp>
        <p:nvSpPr>
          <p:cNvPr id="126" name="Rectangle 157"/>
          <p:cNvSpPr>
            <a:spLocks noChangeArrowheads="1"/>
          </p:cNvSpPr>
          <p:nvPr/>
        </p:nvSpPr>
        <p:spPr bwMode="auto">
          <a:xfrm>
            <a:off x="849226" y="3955544"/>
            <a:ext cx="1462259" cy="461665"/>
          </a:xfrm>
          <a:prstGeom prst="rect">
            <a:avLst/>
          </a:prstGeom>
          <a:solidFill>
            <a:srgbClr val="CC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Then_teil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27" name="Rectangle 143"/>
          <p:cNvSpPr>
            <a:spLocks noChangeArrowheads="1"/>
          </p:cNvSpPr>
          <p:nvPr/>
        </p:nvSpPr>
        <p:spPr bwMode="auto">
          <a:xfrm>
            <a:off x="3026262" y="3953014"/>
            <a:ext cx="3025187" cy="461665"/>
          </a:xfrm>
          <a:prstGeom prst="rect">
            <a:avLst/>
          </a:prstGeom>
          <a:solidFill>
            <a:srgbClr val="CC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Boolescher_ausdruck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28" name="AutoShape 150"/>
          <p:cNvSpPr>
            <a:spLocks noChangeArrowheads="1"/>
          </p:cNvSpPr>
          <p:nvPr/>
        </p:nvSpPr>
        <p:spPr bwMode="auto">
          <a:xfrm>
            <a:off x="6338888" y="3895725"/>
            <a:ext cx="920750" cy="466725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then</a:t>
            </a:r>
          </a:p>
        </p:txBody>
      </p:sp>
      <p:sp>
        <p:nvSpPr>
          <p:cNvPr id="129" name="Rectangle 159"/>
          <p:cNvSpPr>
            <a:spLocks noChangeArrowheads="1"/>
          </p:cNvSpPr>
          <p:nvPr/>
        </p:nvSpPr>
        <p:spPr bwMode="auto">
          <a:xfrm>
            <a:off x="7403783" y="3953014"/>
            <a:ext cx="1425577" cy="466725"/>
          </a:xfrm>
          <a:prstGeom prst="rect">
            <a:avLst/>
          </a:prstGeom>
          <a:solidFill>
            <a:srgbClr val="CC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Sequenz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30" name="Rectangle 160"/>
          <p:cNvSpPr>
            <a:spLocks noChangeArrowheads="1"/>
          </p:cNvSpPr>
          <p:nvPr/>
        </p:nvSpPr>
        <p:spPr bwMode="auto">
          <a:xfrm>
            <a:off x="997625" y="5074732"/>
            <a:ext cx="1305164" cy="461665"/>
          </a:xfrm>
          <a:prstGeom prst="rect">
            <a:avLst/>
          </a:prstGeom>
          <a:solidFill>
            <a:srgbClr val="CC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Else_teil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grpSp>
        <p:nvGrpSpPr>
          <p:cNvPr id="131" name="Group 165"/>
          <p:cNvGrpSpPr>
            <a:grpSpLocks/>
          </p:cNvGrpSpPr>
          <p:nvPr/>
        </p:nvGrpSpPr>
        <p:grpSpPr bwMode="auto">
          <a:xfrm>
            <a:off x="3035305" y="5072202"/>
            <a:ext cx="2357440" cy="466725"/>
            <a:chOff x="2032" y="3159"/>
            <a:chExt cx="1485" cy="294"/>
          </a:xfrm>
        </p:grpSpPr>
        <p:sp>
          <p:nvSpPr>
            <p:cNvPr id="132" name="AutoShape 142"/>
            <p:cNvSpPr>
              <a:spLocks noChangeArrowheads="1"/>
            </p:cNvSpPr>
            <p:nvPr/>
          </p:nvSpPr>
          <p:spPr bwMode="auto">
            <a:xfrm>
              <a:off x="2032" y="3159"/>
              <a:ext cx="508" cy="294"/>
            </a:xfrm>
            <a:prstGeom prst="roundRect">
              <a:avLst>
                <a:gd name="adj" fmla="val 50000"/>
              </a:avLst>
            </a:prstGeom>
            <a:solidFill>
              <a:srgbClr val="BBE0E3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else</a:t>
              </a:r>
            </a:p>
          </p:txBody>
        </p:sp>
        <p:sp>
          <p:nvSpPr>
            <p:cNvPr id="133" name="Rectangle 161"/>
            <p:cNvSpPr>
              <a:spLocks noChangeArrowheads="1"/>
            </p:cNvSpPr>
            <p:nvPr/>
          </p:nvSpPr>
          <p:spPr bwMode="auto">
            <a:xfrm>
              <a:off x="2693" y="3159"/>
              <a:ext cx="824" cy="291"/>
            </a:xfrm>
            <a:prstGeom prst="rect">
              <a:avLst/>
            </a:prstGeom>
            <a:solidFill>
              <a:srgbClr val="CC99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ustom_Constantia" panose="02030602050306030303" pitchFamily="18" charset="0"/>
                  <a:cs typeface="Arial"/>
                </a:rPr>
                <a:t>Sequenz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endParaRPr>
            </a:p>
          </p:txBody>
        </p:sp>
      </p:grpSp>
      <p:grpSp>
        <p:nvGrpSpPr>
          <p:cNvPr id="134" name="Group 45"/>
          <p:cNvGrpSpPr/>
          <p:nvPr/>
        </p:nvGrpSpPr>
        <p:grpSpPr>
          <a:xfrm>
            <a:off x="2534691" y="1686999"/>
            <a:ext cx="388162" cy="523220"/>
            <a:chOff x="1721891" y="3033199"/>
            <a:chExt cx="388162" cy="523220"/>
          </a:xfrm>
        </p:grpSpPr>
        <p:grpSp>
          <p:nvGrpSpPr>
            <p:cNvPr id="135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37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38" name="Straight Connector 137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9" name="Straight Connector 138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36" name="Straight Connector 135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40" name="Group 51"/>
          <p:cNvGrpSpPr/>
          <p:nvPr/>
        </p:nvGrpSpPr>
        <p:grpSpPr>
          <a:xfrm>
            <a:off x="2534691" y="2842699"/>
            <a:ext cx="388162" cy="523220"/>
            <a:chOff x="1721891" y="3033199"/>
            <a:chExt cx="388162" cy="523220"/>
          </a:xfrm>
        </p:grpSpPr>
        <p:grpSp>
          <p:nvGrpSpPr>
            <p:cNvPr id="141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43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44" name="Straight Connector 143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5" name="Straight Connector 144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42" name="Straight Connector 141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46" name="Group 57"/>
          <p:cNvGrpSpPr/>
          <p:nvPr/>
        </p:nvGrpSpPr>
        <p:grpSpPr>
          <a:xfrm>
            <a:off x="2534691" y="3922199"/>
            <a:ext cx="388162" cy="523220"/>
            <a:chOff x="1721891" y="3033199"/>
            <a:chExt cx="388162" cy="523220"/>
          </a:xfrm>
        </p:grpSpPr>
        <p:grpSp>
          <p:nvGrpSpPr>
            <p:cNvPr id="147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49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50" name="Straight Connector 149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51" name="Straight Connector 150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48" name="Straight Connector 147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52" name="Group 63"/>
          <p:cNvGrpSpPr/>
          <p:nvPr/>
        </p:nvGrpSpPr>
        <p:grpSpPr>
          <a:xfrm>
            <a:off x="2534691" y="5103299"/>
            <a:ext cx="388162" cy="523220"/>
            <a:chOff x="1721891" y="3033199"/>
            <a:chExt cx="388162" cy="523220"/>
          </a:xfrm>
        </p:grpSpPr>
        <p:grpSp>
          <p:nvGrpSpPr>
            <p:cNvPr id="153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55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56" name="Straight Connector 155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57" name="Straight Connector 156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54" name="Straight Connector 153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151988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z="3000" noProof="0" smtClean="0"/>
              <a:t>BNF-E: </a:t>
            </a:r>
            <a:r>
              <a:rPr lang="de-CH" sz="3000" smtClean="0"/>
              <a:t>K</a:t>
            </a:r>
            <a:r>
              <a:rPr lang="de-CH" sz="3000" noProof="0" smtClean="0"/>
              <a:t>onditional</a:t>
            </a:r>
            <a:endParaRPr lang="de-CH" sz="3000" b="1" noProof="0" dirty="0" smtClean="0"/>
          </a:p>
        </p:txBody>
      </p:sp>
      <p:sp>
        <p:nvSpPr>
          <p:cNvPr id="111" name="Rectangle 6"/>
          <p:cNvSpPr>
            <a:spLocks noChangeArrowheads="1"/>
          </p:cNvSpPr>
          <p:nvPr/>
        </p:nvSpPr>
        <p:spPr bwMode="auto">
          <a:xfrm>
            <a:off x="855121" y="1571625"/>
            <a:ext cx="1760418" cy="461665"/>
          </a:xfrm>
          <a:prstGeom prst="rect">
            <a:avLst/>
          </a:prstGeom>
          <a:solidFill>
            <a:srgbClr val="CC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Konditional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12" name="Rectangle 7"/>
          <p:cNvSpPr>
            <a:spLocks noChangeArrowheads="1"/>
          </p:cNvSpPr>
          <p:nvPr/>
        </p:nvSpPr>
        <p:spPr bwMode="auto">
          <a:xfrm>
            <a:off x="326688" y="2693343"/>
            <a:ext cx="2170787" cy="461665"/>
          </a:xfrm>
          <a:prstGeom prst="rect">
            <a:avLst/>
          </a:prstGeom>
          <a:solidFill>
            <a:srgbClr val="CC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Then_teil_liste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13" name="Rectangle 9"/>
          <p:cNvSpPr>
            <a:spLocks noChangeArrowheads="1"/>
          </p:cNvSpPr>
          <p:nvPr/>
        </p:nvSpPr>
        <p:spPr bwMode="auto">
          <a:xfrm>
            <a:off x="6449099" y="1574155"/>
            <a:ext cx="1305164" cy="461665"/>
          </a:xfrm>
          <a:prstGeom prst="rect">
            <a:avLst/>
          </a:prstGeom>
          <a:solidFill>
            <a:srgbClr val="CC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Else_teil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14" name="Rectangle 10"/>
          <p:cNvSpPr>
            <a:spLocks noChangeArrowheads="1"/>
          </p:cNvSpPr>
          <p:nvPr/>
        </p:nvSpPr>
        <p:spPr bwMode="auto">
          <a:xfrm>
            <a:off x="3593763" y="1574155"/>
            <a:ext cx="2170787" cy="461665"/>
          </a:xfrm>
          <a:prstGeom prst="rect">
            <a:avLst/>
          </a:prstGeom>
          <a:solidFill>
            <a:srgbClr val="CC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Then_teil_liste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15" name="AutoShape 11"/>
          <p:cNvSpPr>
            <a:spLocks noChangeArrowheads="1"/>
          </p:cNvSpPr>
          <p:nvPr/>
        </p:nvSpPr>
        <p:spPr bwMode="auto">
          <a:xfrm>
            <a:off x="2978150" y="1571625"/>
            <a:ext cx="368300" cy="466725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if</a:t>
            </a:r>
          </a:p>
        </p:txBody>
      </p:sp>
      <p:sp>
        <p:nvSpPr>
          <p:cNvPr id="116" name="AutoShape 12"/>
          <p:cNvSpPr>
            <a:spLocks noChangeArrowheads="1"/>
          </p:cNvSpPr>
          <p:nvPr/>
        </p:nvSpPr>
        <p:spPr bwMode="auto">
          <a:xfrm>
            <a:off x="8255000" y="1571625"/>
            <a:ext cx="701675" cy="466725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end</a:t>
            </a:r>
          </a:p>
        </p:txBody>
      </p:sp>
      <p:sp>
        <p:nvSpPr>
          <p:cNvPr id="117" name="Text Box 13"/>
          <p:cNvSpPr txBox="1">
            <a:spLocks noChangeArrowheads="1"/>
          </p:cNvSpPr>
          <p:nvPr/>
        </p:nvSpPr>
        <p:spPr bwMode="auto">
          <a:xfrm>
            <a:off x="5951538" y="1458913"/>
            <a:ext cx="339155" cy="5847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[</a:t>
            </a:r>
          </a:p>
        </p:txBody>
      </p:sp>
      <p:sp>
        <p:nvSpPr>
          <p:cNvPr id="118" name="Text Box 14"/>
          <p:cNvSpPr txBox="1">
            <a:spLocks noChangeArrowheads="1"/>
          </p:cNvSpPr>
          <p:nvPr/>
        </p:nvSpPr>
        <p:spPr bwMode="auto">
          <a:xfrm>
            <a:off x="7875588" y="1458913"/>
            <a:ext cx="339155" cy="5847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]</a:t>
            </a:r>
          </a:p>
        </p:txBody>
      </p:sp>
      <p:sp>
        <p:nvSpPr>
          <p:cNvPr id="119" name="Rectangle 21"/>
          <p:cNvSpPr>
            <a:spLocks noChangeArrowheads="1"/>
          </p:cNvSpPr>
          <p:nvPr/>
        </p:nvSpPr>
        <p:spPr bwMode="auto">
          <a:xfrm>
            <a:off x="1001626" y="3812530"/>
            <a:ext cx="1462259" cy="461665"/>
          </a:xfrm>
          <a:prstGeom prst="rect">
            <a:avLst/>
          </a:prstGeom>
          <a:solidFill>
            <a:srgbClr val="CC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Then_teil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20" name="Rectangle 24"/>
          <p:cNvSpPr>
            <a:spLocks noChangeArrowheads="1"/>
          </p:cNvSpPr>
          <p:nvPr/>
        </p:nvSpPr>
        <p:spPr bwMode="auto">
          <a:xfrm>
            <a:off x="3106268" y="3810000"/>
            <a:ext cx="3025187" cy="461665"/>
          </a:xfrm>
          <a:prstGeom prst="rect">
            <a:avLst/>
          </a:prstGeom>
          <a:solidFill>
            <a:srgbClr val="CC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Boolescher_ausdruck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21" name="AutoShape 25"/>
          <p:cNvSpPr>
            <a:spLocks noChangeArrowheads="1"/>
          </p:cNvSpPr>
          <p:nvPr/>
        </p:nvSpPr>
        <p:spPr bwMode="auto">
          <a:xfrm>
            <a:off x="6352223" y="3810000"/>
            <a:ext cx="920750" cy="466725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then</a:t>
            </a:r>
          </a:p>
        </p:txBody>
      </p:sp>
      <p:sp>
        <p:nvSpPr>
          <p:cNvPr id="122" name="Rectangle 26"/>
          <p:cNvSpPr>
            <a:spLocks noChangeArrowheads="1"/>
          </p:cNvSpPr>
          <p:nvPr/>
        </p:nvSpPr>
        <p:spPr bwMode="auto">
          <a:xfrm>
            <a:off x="7417862" y="3810000"/>
            <a:ext cx="1308371" cy="461665"/>
          </a:xfrm>
          <a:prstGeom prst="rect">
            <a:avLst/>
          </a:prstGeom>
          <a:solidFill>
            <a:srgbClr val="CC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Sequenz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23" name="Rectangle 27"/>
          <p:cNvSpPr>
            <a:spLocks noChangeArrowheads="1"/>
          </p:cNvSpPr>
          <p:nvPr/>
        </p:nvSpPr>
        <p:spPr bwMode="auto">
          <a:xfrm>
            <a:off x="1150025" y="4931718"/>
            <a:ext cx="1305164" cy="461665"/>
          </a:xfrm>
          <a:prstGeom prst="rect">
            <a:avLst/>
          </a:prstGeom>
          <a:solidFill>
            <a:srgbClr val="CC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Else_teil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24" name="AutoShape 29"/>
          <p:cNvSpPr>
            <a:spLocks noChangeArrowheads="1"/>
          </p:cNvSpPr>
          <p:nvPr/>
        </p:nvSpPr>
        <p:spPr bwMode="auto">
          <a:xfrm>
            <a:off x="2978150" y="4929188"/>
            <a:ext cx="806450" cy="466725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else</a:t>
            </a:r>
          </a:p>
        </p:txBody>
      </p:sp>
      <p:sp>
        <p:nvSpPr>
          <p:cNvPr id="125" name="Rectangle 30"/>
          <p:cNvSpPr>
            <a:spLocks noChangeArrowheads="1"/>
          </p:cNvSpPr>
          <p:nvPr/>
        </p:nvSpPr>
        <p:spPr bwMode="auto">
          <a:xfrm>
            <a:off x="4026962" y="4929188"/>
            <a:ext cx="1308371" cy="461665"/>
          </a:xfrm>
          <a:prstGeom prst="rect">
            <a:avLst/>
          </a:prstGeom>
          <a:solidFill>
            <a:srgbClr val="CC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Sequenz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26" name="AutoShape 17"/>
          <p:cNvSpPr>
            <a:spLocks noChangeArrowheads="1"/>
          </p:cNvSpPr>
          <p:nvPr/>
        </p:nvSpPr>
        <p:spPr bwMode="auto">
          <a:xfrm>
            <a:off x="5530850" y="2690813"/>
            <a:ext cx="1063625" cy="466725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elseif</a:t>
            </a:r>
          </a:p>
        </p:txBody>
      </p:sp>
      <p:sp>
        <p:nvSpPr>
          <p:cNvPr id="127" name="Text Box 18"/>
          <p:cNvSpPr txBox="1">
            <a:spLocks noChangeArrowheads="1"/>
          </p:cNvSpPr>
          <p:nvPr/>
        </p:nvSpPr>
        <p:spPr bwMode="auto">
          <a:xfrm>
            <a:off x="7285038" y="2578100"/>
            <a:ext cx="481054" cy="5847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}</a:t>
            </a:r>
            <a:r>
              <a:rPr lang="en-US" sz="2800" b="1" baseline="5000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+</a:t>
            </a:r>
          </a:p>
        </p:txBody>
      </p:sp>
      <p:sp>
        <p:nvSpPr>
          <p:cNvPr id="128" name="Text Box 19"/>
          <p:cNvSpPr txBox="1">
            <a:spLocks noChangeArrowheads="1"/>
          </p:cNvSpPr>
          <p:nvPr/>
        </p:nvSpPr>
        <p:spPr bwMode="auto">
          <a:xfrm>
            <a:off x="2986966" y="2578100"/>
            <a:ext cx="33374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{</a:t>
            </a:r>
          </a:p>
        </p:txBody>
      </p:sp>
      <p:sp>
        <p:nvSpPr>
          <p:cNvPr id="129" name="Rectangle 20"/>
          <p:cNvSpPr>
            <a:spLocks noChangeArrowheads="1"/>
          </p:cNvSpPr>
          <p:nvPr/>
        </p:nvSpPr>
        <p:spPr bwMode="auto">
          <a:xfrm>
            <a:off x="3759114" y="2693343"/>
            <a:ext cx="1462259" cy="461665"/>
          </a:xfrm>
          <a:prstGeom prst="rect">
            <a:avLst/>
          </a:prstGeom>
          <a:solidFill>
            <a:srgbClr val="CC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Then_teil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30" name="Text Box 31"/>
          <p:cNvSpPr txBox="1">
            <a:spLocks noChangeArrowheads="1"/>
          </p:cNvSpPr>
          <p:nvPr/>
        </p:nvSpPr>
        <p:spPr bwMode="auto">
          <a:xfrm>
            <a:off x="6765221" y="2578100"/>
            <a:ext cx="53572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...</a:t>
            </a:r>
            <a:endParaRPr lang="en-US" sz="3200" b="1" baseline="300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2610891" y="1572699"/>
            <a:ext cx="388162" cy="523220"/>
            <a:chOff x="1721891" y="3033199"/>
            <a:chExt cx="388162" cy="523220"/>
          </a:xfrm>
        </p:grpSpPr>
        <p:grpSp>
          <p:nvGrpSpPr>
            <p:cNvPr id="132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34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35" name="Straight Connector 134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6" name="Straight Connector 135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33" name="Straight Connector 132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37" name="Group 136"/>
          <p:cNvGrpSpPr/>
          <p:nvPr/>
        </p:nvGrpSpPr>
        <p:grpSpPr>
          <a:xfrm>
            <a:off x="2610891" y="2728399"/>
            <a:ext cx="388162" cy="523220"/>
            <a:chOff x="1721891" y="3033199"/>
            <a:chExt cx="388162" cy="523220"/>
          </a:xfrm>
        </p:grpSpPr>
        <p:grpSp>
          <p:nvGrpSpPr>
            <p:cNvPr id="138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40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41" name="Straight Connector 140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2" name="Straight Connector 141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39" name="Straight Connector 138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43" name="Group 142"/>
          <p:cNvGrpSpPr/>
          <p:nvPr/>
        </p:nvGrpSpPr>
        <p:grpSpPr>
          <a:xfrm>
            <a:off x="2610891" y="3807899"/>
            <a:ext cx="388162" cy="523220"/>
            <a:chOff x="1721891" y="3033199"/>
            <a:chExt cx="388162" cy="523220"/>
          </a:xfrm>
        </p:grpSpPr>
        <p:grpSp>
          <p:nvGrpSpPr>
            <p:cNvPr id="144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46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47" name="Straight Connector 146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8" name="Straight Connector 147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45" name="Straight Connector 144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49" name="Group 148"/>
          <p:cNvGrpSpPr/>
          <p:nvPr/>
        </p:nvGrpSpPr>
        <p:grpSpPr>
          <a:xfrm>
            <a:off x="2610891" y="4988999"/>
            <a:ext cx="388162" cy="523220"/>
            <a:chOff x="1721891" y="3033199"/>
            <a:chExt cx="388162" cy="523220"/>
          </a:xfrm>
        </p:grpSpPr>
        <p:grpSp>
          <p:nvGrpSpPr>
            <p:cNvPr id="150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52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53" name="Straight Connector 152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54" name="Straight Connector 153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51" name="Straight Connector 150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4782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smtClean="0"/>
              <a:t>Rekursive Grammatiken</a:t>
            </a:r>
            <a:endParaRPr lang="de-CH" noProof="0" dirty="0" smtClean="0"/>
          </a:p>
        </p:txBody>
      </p:sp>
      <p:sp>
        <p:nvSpPr>
          <p:cNvPr id="6246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de-CH" noProof="0" dirty="0" smtClean="0"/>
          </a:p>
          <a:p>
            <a:pPr eaLnBrk="1" hangingPunct="1">
              <a:buFont typeface="Wingdings" pitchFamily="2" charset="2"/>
              <a:buNone/>
            </a:pPr>
            <a:r>
              <a:rPr lang="de-CH" noProof="0" dirty="0" err="1" smtClean="0">
                <a:solidFill>
                  <a:srgbClr val="000000"/>
                </a:solidFill>
              </a:rPr>
              <a:t>Konstrukte</a:t>
            </a:r>
            <a:r>
              <a:rPr lang="de-CH" noProof="0" dirty="0" smtClean="0">
                <a:solidFill>
                  <a:srgbClr val="000000"/>
                </a:solidFill>
              </a:rPr>
              <a:t> können verschachtelt </a:t>
            </a:r>
            <a:r>
              <a:rPr lang="de-CH" dirty="0" smtClean="0">
                <a:solidFill>
                  <a:srgbClr val="000000"/>
                </a:solidFill>
              </a:rPr>
              <a:t>sein</a:t>
            </a:r>
            <a:endParaRPr lang="de-CH" noProof="0" dirty="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de-CH" noProof="0" dirty="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de-CH" noProof="0" dirty="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noProof="0" dirty="0" smtClean="0">
                <a:solidFill>
                  <a:srgbClr val="000000"/>
                </a:solidFill>
              </a:rPr>
              <a:t>In BNF wird dies mit </a:t>
            </a:r>
            <a:r>
              <a:rPr lang="de-CH" dirty="0" smtClean="0">
                <a:solidFill>
                  <a:srgbClr val="006699"/>
                </a:solidFill>
              </a:rPr>
              <a:t>rekursiven </a:t>
            </a:r>
            <a:r>
              <a:rPr lang="de-CH" smtClean="0">
                <a:solidFill>
                  <a:srgbClr val="006699"/>
                </a:solidFill>
              </a:rPr>
              <a:t>Grammatiken </a:t>
            </a:r>
            <a:r>
              <a:rPr lang="de-CH" noProof="0" smtClean="0">
                <a:solidFill>
                  <a:srgbClr val="000000"/>
                </a:solidFill>
              </a:rPr>
              <a:t>ausgedrückt.</a:t>
            </a:r>
            <a:endParaRPr lang="de-CH" noProof="0" dirty="0" smtClean="0">
              <a:solidFill>
                <a:srgbClr val="006699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de-CH" noProof="0" dirty="0" smtClean="0"/>
          </a:p>
          <a:p>
            <a:pPr eaLnBrk="1" hangingPunct="1">
              <a:buFont typeface="Wingdings" pitchFamily="2" charset="2"/>
              <a:buNone/>
            </a:pPr>
            <a:endParaRPr lang="de-CH" noProof="0" dirty="0" smtClean="0"/>
          </a:p>
          <a:p>
            <a:pPr eaLnBrk="1" hangingPunct="1">
              <a:buFont typeface="Wingdings" pitchFamily="2" charset="2"/>
              <a:buNone/>
            </a:pPr>
            <a:r>
              <a:rPr lang="de-CH" noProof="0" dirty="0" smtClean="0">
                <a:solidFill>
                  <a:srgbClr val="000000"/>
                </a:solidFill>
              </a:rPr>
              <a:t>Rekursion: zirkuläre Abhängigkeiten von Produktionen</a:t>
            </a:r>
          </a:p>
          <a:p>
            <a:pPr eaLnBrk="1" hangingPunct="1">
              <a:buFont typeface="Wingdings" pitchFamily="2" charset="2"/>
              <a:buNone/>
            </a:pPr>
            <a:endParaRPr lang="de-CH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385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Rekursive Grammatiken</a:t>
            </a:r>
            <a:endParaRPr lang="de-CH" noProof="0" dirty="0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CH" noProof="0" smtClean="0">
                <a:solidFill>
                  <a:srgbClr val="000000"/>
                </a:solidFill>
              </a:rPr>
              <a:t>Konditionale können in anderen Konditionalen verschachtelt sein:</a:t>
            </a:r>
            <a:endParaRPr lang="de-CH" noProof="0" dirty="0" smtClean="0">
              <a:solidFill>
                <a:srgbClr val="000000"/>
              </a:solidFill>
            </a:endParaRPr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auto">
          <a:xfrm>
            <a:off x="1007150" y="2436168"/>
            <a:ext cx="1305164" cy="461665"/>
          </a:xfrm>
          <a:prstGeom prst="rect">
            <a:avLst/>
          </a:prstGeom>
          <a:solidFill>
            <a:srgbClr val="CC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Else_teil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91" name="AutoShape 7"/>
          <p:cNvSpPr>
            <a:spLocks noChangeArrowheads="1"/>
          </p:cNvSpPr>
          <p:nvPr/>
        </p:nvSpPr>
        <p:spPr bwMode="auto">
          <a:xfrm>
            <a:off x="2987675" y="2433638"/>
            <a:ext cx="806450" cy="466725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else</a:t>
            </a:r>
          </a:p>
        </p:txBody>
      </p:sp>
      <p:sp>
        <p:nvSpPr>
          <p:cNvPr id="92" name="Rectangle 8"/>
          <p:cNvSpPr>
            <a:spLocks noChangeArrowheads="1"/>
          </p:cNvSpPr>
          <p:nvPr/>
        </p:nvSpPr>
        <p:spPr bwMode="auto">
          <a:xfrm>
            <a:off x="4084112" y="2433638"/>
            <a:ext cx="1308371" cy="461665"/>
          </a:xfrm>
          <a:prstGeom prst="rect">
            <a:avLst/>
          </a:prstGeom>
          <a:solidFill>
            <a:srgbClr val="CC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Sequenz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93" name="Rectangle 9"/>
          <p:cNvSpPr>
            <a:spLocks noChangeArrowheads="1"/>
          </p:cNvSpPr>
          <p:nvPr/>
        </p:nvSpPr>
        <p:spPr bwMode="auto">
          <a:xfrm>
            <a:off x="1017062" y="3829050"/>
            <a:ext cx="1308371" cy="461665"/>
          </a:xfrm>
          <a:prstGeom prst="rect">
            <a:avLst/>
          </a:prstGeom>
          <a:solidFill>
            <a:srgbClr val="CC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Sequenz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94" name="Rectangle 10"/>
          <p:cNvSpPr>
            <a:spLocks noChangeArrowheads="1"/>
          </p:cNvSpPr>
          <p:nvPr/>
        </p:nvSpPr>
        <p:spPr bwMode="auto">
          <a:xfrm>
            <a:off x="690902" y="4731693"/>
            <a:ext cx="1702709" cy="461665"/>
          </a:xfrm>
          <a:prstGeom prst="rect">
            <a:avLst/>
          </a:prstGeom>
          <a:solidFill>
            <a:srgbClr val="CC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Instruktion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95" name="Rectangle 11"/>
          <p:cNvSpPr>
            <a:spLocks noChangeArrowheads="1"/>
          </p:cNvSpPr>
          <p:nvPr/>
        </p:nvSpPr>
        <p:spPr bwMode="auto">
          <a:xfrm>
            <a:off x="3669053" y="3831580"/>
            <a:ext cx="1702709" cy="461665"/>
          </a:xfrm>
          <a:prstGeom prst="rect">
            <a:avLst/>
          </a:prstGeom>
          <a:solidFill>
            <a:srgbClr val="CC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Instruktion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96" name="Text Box 14"/>
          <p:cNvSpPr txBox="1">
            <a:spLocks noChangeArrowheads="1"/>
          </p:cNvSpPr>
          <p:nvPr/>
        </p:nvSpPr>
        <p:spPr bwMode="auto">
          <a:xfrm>
            <a:off x="6083300" y="3716338"/>
            <a:ext cx="757005" cy="5847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…</a:t>
            </a:r>
            <a:r>
              <a:rPr lang="en-US" sz="3200" b="1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}</a:t>
            </a:r>
            <a:r>
              <a:rPr lang="en-US" sz="3200" b="1" baseline="3000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*</a:t>
            </a:r>
          </a:p>
        </p:txBody>
      </p:sp>
      <p:sp>
        <p:nvSpPr>
          <p:cNvPr id="97" name="Text Box 15"/>
          <p:cNvSpPr txBox="1">
            <a:spLocks noChangeArrowheads="1"/>
          </p:cNvSpPr>
          <p:nvPr/>
        </p:nvSpPr>
        <p:spPr bwMode="auto">
          <a:xfrm>
            <a:off x="2996491" y="3716338"/>
            <a:ext cx="33374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{</a:t>
            </a:r>
          </a:p>
        </p:txBody>
      </p:sp>
      <p:sp>
        <p:nvSpPr>
          <p:cNvPr id="98" name="Text Box 17"/>
          <p:cNvSpPr txBox="1">
            <a:spLocks noChangeArrowheads="1"/>
          </p:cNvSpPr>
          <p:nvPr/>
        </p:nvSpPr>
        <p:spPr bwMode="auto">
          <a:xfrm>
            <a:off x="8237858" y="4662488"/>
            <a:ext cx="42030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...</a:t>
            </a:r>
            <a:endParaRPr lang="en-US" sz="3200" b="1" baseline="30000" dirty="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99" name="Rectangle 16"/>
          <p:cNvSpPr>
            <a:spLocks noChangeArrowheads="1"/>
          </p:cNvSpPr>
          <p:nvPr/>
        </p:nvSpPr>
        <p:spPr bwMode="auto">
          <a:xfrm>
            <a:off x="6967520" y="4691063"/>
            <a:ext cx="1048685" cy="461665"/>
          </a:xfrm>
          <a:prstGeom prst="rect">
            <a:avLst/>
          </a:prstGeom>
          <a:solidFill>
            <a:srgbClr val="CC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Aufruf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00" name="Rectangle 20"/>
          <p:cNvSpPr>
            <a:spLocks noChangeArrowheads="1"/>
          </p:cNvSpPr>
          <p:nvPr/>
        </p:nvSpPr>
        <p:spPr bwMode="auto">
          <a:xfrm>
            <a:off x="2985546" y="4729163"/>
            <a:ext cx="1760418" cy="461665"/>
          </a:xfrm>
          <a:prstGeom prst="rect">
            <a:avLst/>
          </a:prstGeom>
          <a:solidFill>
            <a:srgbClr val="CC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Konditional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01" name="Rectangle 21"/>
          <p:cNvSpPr>
            <a:spLocks noChangeArrowheads="1"/>
          </p:cNvSpPr>
          <p:nvPr/>
        </p:nvSpPr>
        <p:spPr bwMode="auto">
          <a:xfrm>
            <a:off x="5128430" y="4729163"/>
            <a:ext cx="1225015" cy="461665"/>
          </a:xfrm>
          <a:prstGeom prst="rect">
            <a:avLst/>
          </a:prstGeom>
          <a:solidFill>
            <a:srgbClr val="CC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Schleife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02" name="Text Box 22"/>
          <p:cNvSpPr txBox="1">
            <a:spLocks noChangeArrowheads="1"/>
          </p:cNvSpPr>
          <p:nvPr/>
        </p:nvSpPr>
        <p:spPr bwMode="auto">
          <a:xfrm>
            <a:off x="4768890" y="4673600"/>
            <a:ext cx="32893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|</a:t>
            </a:r>
          </a:p>
        </p:txBody>
      </p:sp>
      <p:sp>
        <p:nvSpPr>
          <p:cNvPr id="103" name="Text Box 23"/>
          <p:cNvSpPr txBox="1">
            <a:spLocks noChangeArrowheads="1"/>
          </p:cNvSpPr>
          <p:nvPr/>
        </p:nvSpPr>
        <p:spPr bwMode="auto">
          <a:xfrm>
            <a:off x="6459577" y="4645025"/>
            <a:ext cx="32893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|</a:t>
            </a:r>
          </a:p>
        </p:txBody>
      </p:sp>
      <p:sp>
        <p:nvSpPr>
          <p:cNvPr id="104" name="Text Box 24"/>
          <p:cNvSpPr txBox="1">
            <a:spLocks noChangeArrowheads="1"/>
          </p:cNvSpPr>
          <p:nvPr/>
        </p:nvSpPr>
        <p:spPr bwMode="auto">
          <a:xfrm>
            <a:off x="8020090" y="4635500"/>
            <a:ext cx="32893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|</a:t>
            </a:r>
          </a:p>
        </p:txBody>
      </p:sp>
      <p:sp>
        <p:nvSpPr>
          <p:cNvPr id="105" name="AutoShape 32"/>
          <p:cNvSpPr>
            <a:spLocks noChangeArrowheads="1"/>
          </p:cNvSpPr>
          <p:nvPr/>
        </p:nvSpPr>
        <p:spPr bwMode="auto">
          <a:xfrm>
            <a:off x="5675313" y="3814763"/>
            <a:ext cx="292100" cy="466725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;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2534691" y="2474399"/>
            <a:ext cx="388162" cy="523220"/>
            <a:chOff x="1721891" y="3033199"/>
            <a:chExt cx="388162" cy="523220"/>
          </a:xfrm>
        </p:grpSpPr>
        <p:grpSp>
          <p:nvGrpSpPr>
            <p:cNvPr id="107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09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10" name="Straight Connector 109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1" name="Straight Connector 110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08" name="Straight Connector 107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12" name="Group 111"/>
          <p:cNvGrpSpPr/>
          <p:nvPr/>
        </p:nvGrpSpPr>
        <p:grpSpPr>
          <a:xfrm>
            <a:off x="2534691" y="3858699"/>
            <a:ext cx="388162" cy="523220"/>
            <a:chOff x="1721891" y="3033199"/>
            <a:chExt cx="388162" cy="523220"/>
          </a:xfrm>
        </p:grpSpPr>
        <p:grpSp>
          <p:nvGrpSpPr>
            <p:cNvPr id="113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15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16" name="Straight Connector 115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7" name="Straight Connector 116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14" name="Straight Connector 113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18" name="Group 117"/>
          <p:cNvGrpSpPr/>
          <p:nvPr/>
        </p:nvGrpSpPr>
        <p:grpSpPr>
          <a:xfrm>
            <a:off x="2534691" y="4773099"/>
            <a:ext cx="388162" cy="523220"/>
            <a:chOff x="1721891" y="3033199"/>
            <a:chExt cx="388162" cy="523220"/>
          </a:xfrm>
        </p:grpSpPr>
        <p:grpSp>
          <p:nvGrpSpPr>
            <p:cNvPr id="119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21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22" name="Straight Connector 121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3" name="Straight Connector 122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20" name="Straight Connector 119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6746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smtClean="0">
                <a:latin typeface="Custom_Constantia" panose="02030602050306030303" pitchFamily="18" charset="0"/>
              </a:rPr>
              <a:t>Rekursive Grammatiken</a:t>
            </a:r>
            <a:endParaRPr lang="de-CH" noProof="0" dirty="0" smtClean="0">
              <a:latin typeface="Custom_Constantia" panose="02030602050306030303" pitchFamily="18" charset="0"/>
            </a:endParaRPr>
          </a:p>
        </p:txBody>
      </p:sp>
      <p:sp>
        <p:nvSpPr>
          <p:cNvPr id="86" name="Rectangle 60"/>
          <p:cNvSpPr txBox="1">
            <a:spLocks noChangeArrowheads="1"/>
          </p:cNvSpPr>
          <p:nvPr/>
        </p:nvSpPr>
        <p:spPr bwMode="auto">
          <a:xfrm>
            <a:off x="344488" y="874713"/>
            <a:ext cx="8713787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Der Produktionsname kann in der eigenen Definition vorkommen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Definition von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Then_teil_liste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mit Repetition:</a:t>
            </a: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Rekursive Definition von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Then_teil_liste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:</a:t>
            </a: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87" name="Rectangle 52"/>
          <p:cNvSpPr>
            <a:spLocks noChangeArrowheads="1"/>
          </p:cNvSpPr>
          <p:nvPr/>
        </p:nvSpPr>
        <p:spPr bwMode="auto">
          <a:xfrm>
            <a:off x="431800" y="2775893"/>
            <a:ext cx="2170787" cy="461665"/>
          </a:xfrm>
          <a:prstGeom prst="rect">
            <a:avLst/>
          </a:prstGeom>
          <a:solidFill>
            <a:srgbClr val="CC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Then_teil_liste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88" name="Text Box 56"/>
          <p:cNvSpPr txBox="1">
            <a:spLocks noChangeArrowheads="1"/>
          </p:cNvSpPr>
          <p:nvPr/>
        </p:nvSpPr>
        <p:spPr bwMode="auto">
          <a:xfrm>
            <a:off x="6834188" y="2660650"/>
            <a:ext cx="757005" cy="5847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…</a:t>
            </a:r>
            <a:r>
              <a:rPr lang="en-US" sz="3200" b="1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}</a:t>
            </a:r>
            <a:r>
              <a:rPr lang="en-US" sz="3200" b="1" baseline="3000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*</a:t>
            </a:r>
          </a:p>
        </p:txBody>
      </p:sp>
      <p:sp>
        <p:nvSpPr>
          <p:cNvPr id="89" name="Text Box 57"/>
          <p:cNvSpPr txBox="1">
            <a:spLocks noChangeArrowheads="1"/>
          </p:cNvSpPr>
          <p:nvPr/>
        </p:nvSpPr>
        <p:spPr bwMode="auto">
          <a:xfrm>
            <a:off x="3259138" y="2660650"/>
            <a:ext cx="33374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{</a:t>
            </a:r>
          </a:p>
        </p:txBody>
      </p:sp>
      <p:sp>
        <p:nvSpPr>
          <p:cNvPr id="90" name="Rectangle 58"/>
          <p:cNvSpPr>
            <a:spLocks noChangeArrowheads="1"/>
          </p:cNvSpPr>
          <p:nvPr/>
        </p:nvSpPr>
        <p:spPr bwMode="auto">
          <a:xfrm>
            <a:off x="3719513" y="2775893"/>
            <a:ext cx="1462260" cy="461665"/>
          </a:xfrm>
          <a:prstGeom prst="rect">
            <a:avLst/>
          </a:prstGeom>
          <a:solidFill>
            <a:srgbClr val="CC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Then_teil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91" name="Rectangle 62"/>
          <p:cNvSpPr>
            <a:spLocks noChangeArrowheads="1"/>
          </p:cNvSpPr>
          <p:nvPr/>
        </p:nvSpPr>
        <p:spPr bwMode="auto">
          <a:xfrm>
            <a:off x="431800" y="4164955"/>
            <a:ext cx="2170787" cy="461665"/>
          </a:xfrm>
          <a:prstGeom prst="rect">
            <a:avLst/>
          </a:prstGeom>
          <a:solidFill>
            <a:srgbClr val="CC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Then_teil_liste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92" name="Rectangle 64"/>
          <p:cNvSpPr>
            <a:spLocks noChangeArrowheads="1"/>
          </p:cNvSpPr>
          <p:nvPr/>
        </p:nvSpPr>
        <p:spPr bwMode="auto">
          <a:xfrm>
            <a:off x="3354301" y="4164955"/>
            <a:ext cx="1462259" cy="461665"/>
          </a:xfrm>
          <a:prstGeom prst="rect">
            <a:avLst/>
          </a:prstGeom>
          <a:solidFill>
            <a:srgbClr val="CC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Then_teil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93" name="AutoShape 65"/>
          <p:cNvSpPr>
            <a:spLocks noChangeArrowheads="1"/>
          </p:cNvSpPr>
          <p:nvPr/>
        </p:nvSpPr>
        <p:spPr bwMode="auto">
          <a:xfrm>
            <a:off x="5310188" y="4162425"/>
            <a:ext cx="1063625" cy="466725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elseif</a:t>
            </a:r>
          </a:p>
        </p:txBody>
      </p:sp>
      <p:sp>
        <p:nvSpPr>
          <p:cNvPr id="94" name="Text Box 66"/>
          <p:cNvSpPr txBox="1">
            <a:spLocks noChangeArrowheads="1"/>
          </p:cNvSpPr>
          <p:nvPr/>
        </p:nvSpPr>
        <p:spPr bwMode="auto">
          <a:xfrm>
            <a:off x="8891588" y="4049713"/>
            <a:ext cx="339155" cy="5847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]</a:t>
            </a:r>
            <a:endParaRPr lang="en-US" sz="3200" b="1" baseline="300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95" name="Text Box 67"/>
          <p:cNvSpPr txBox="1">
            <a:spLocks noChangeArrowheads="1"/>
          </p:cNvSpPr>
          <p:nvPr/>
        </p:nvSpPr>
        <p:spPr bwMode="auto">
          <a:xfrm>
            <a:off x="4979988" y="4049713"/>
            <a:ext cx="339155" cy="5847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[</a:t>
            </a:r>
          </a:p>
        </p:txBody>
      </p:sp>
      <p:sp>
        <p:nvSpPr>
          <p:cNvPr id="96" name="Rectangle 68"/>
          <p:cNvSpPr>
            <a:spLocks noChangeArrowheads="1"/>
          </p:cNvSpPr>
          <p:nvPr/>
        </p:nvSpPr>
        <p:spPr bwMode="auto">
          <a:xfrm>
            <a:off x="6589375" y="4164955"/>
            <a:ext cx="2170787" cy="461665"/>
          </a:xfrm>
          <a:prstGeom prst="rect">
            <a:avLst/>
          </a:prstGeom>
          <a:solidFill>
            <a:srgbClr val="CC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Then_teil_liste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97" name="AutoShape 69"/>
          <p:cNvSpPr>
            <a:spLocks noChangeArrowheads="1"/>
          </p:cNvSpPr>
          <p:nvPr/>
        </p:nvSpPr>
        <p:spPr bwMode="auto">
          <a:xfrm>
            <a:off x="5681663" y="2773363"/>
            <a:ext cx="1063625" cy="466725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elseif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2890291" y="2779199"/>
            <a:ext cx="388162" cy="523220"/>
            <a:chOff x="1721891" y="3033199"/>
            <a:chExt cx="388162" cy="523220"/>
          </a:xfrm>
        </p:grpSpPr>
        <p:grpSp>
          <p:nvGrpSpPr>
            <p:cNvPr id="99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01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02" name="Straight Connector 101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3" name="Straight Connector 102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00" name="Straight Connector 99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04" name="Group 103"/>
          <p:cNvGrpSpPr/>
          <p:nvPr/>
        </p:nvGrpSpPr>
        <p:grpSpPr>
          <a:xfrm>
            <a:off x="2839491" y="4150799"/>
            <a:ext cx="388162" cy="523220"/>
            <a:chOff x="1721891" y="3033199"/>
            <a:chExt cx="388162" cy="523220"/>
          </a:xfrm>
        </p:grpSpPr>
        <p:grpSp>
          <p:nvGrpSpPr>
            <p:cNvPr id="105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07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08" name="Straight Connector 107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9" name="Straight Connector 108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06" name="Straight Connector 105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275922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smtClean="0">
                <a:latin typeface="Custom_Constantia" panose="02030602050306030303" pitchFamily="18" charset="0"/>
              </a:rPr>
              <a:t>Konditional</a:t>
            </a:r>
            <a:endParaRPr lang="de-CH" noProof="0" dirty="0" smtClean="0">
              <a:latin typeface="Custom_Constantia" panose="02030602050306030303" pitchFamily="18" charset="0"/>
            </a:endParaRPr>
          </a:p>
        </p:txBody>
      </p:sp>
      <p:sp>
        <p:nvSpPr>
          <p:cNvPr id="94" name="Rectangle 4"/>
          <p:cNvSpPr txBox="1">
            <a:spLocks noChangeArrowheads="1"/>
          </p:cNvSpPr>
          <p:nvPr/>
        </p:nvSpPr>
        <p:spPr bwMode="auto">
          <a:xfrm>
            <a:off x="468313" y="992188"/>
            <a:ext cx="4135437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8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800"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800"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800"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800"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if</a:t>
            </a:r>
            <a:r>
              <a:rPr kumimoji="0" lang="de-CH" sz="20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a = b </a:t>
            </a:r>
            <a:r>
              <a:rPr kumimoji="0" lang="de-CH" sz="20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then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a := a - 1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b := b + 1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elseif</a:t>
            </a:r>
            <a:r>
              <a:rPr kumimoji="0" lang="de-CH" sz="20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a &gt; b </a:t>
            </a:r>
            <a:r>
              <a:rPr kumimoji="0" lang="de-CH" sz="20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then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a := a + 1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else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b := b + 1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000" b="0" i="0" u="none" strike="noStrike" kern="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95" name="Rectangle 6"/>
          <p:cNvSpPr>
            <a:spLocks noChangeArrowheads="1"/>
          </p:cNvSpPr>
          <p:nvPr/>
        </p:nvSpPr>
        <p:spPr bwMode="auto">
          <a:xfrm>
            <a:off x="3549609" y="3279602"/>
            <a:ext cx="1035861" cy="292388"/>
          </a:xfrm>
          <a:prstGeom prst="rect">
            <a:avLst/>
          </a:prstGeom>
          <a:solidFill>
            <a:srgbClr val="CC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Konditional</a:t>
            </a:r>
            <a:endParaRPr kumimoji="0" lang="en-US" sz="13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96" name="Rectangle 7"/>
          <p:cNvSpPr>
            <a:spLocks noChangeArrowheads="1"/>
          </p:cNvSpPr>
          <p:nvPr/>
        </p:nvSpPr>
        <p:spPr bwMode="auto">
          <a:xfrm>
            <a:off x="3253701" y="3917066"/>
            <a:ext cx="1260280" cy="292388"/>
          </a:xfrm>
          <a:prstGeom prst="rect">
            <a:avLst/>
          </a:prstGeom>
          <a:solidFill>
            <a:srgbClr val="CC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Then_teil_liste</a:t>
            </a:r>
            <a:endParaRPr kumimoji="0" lang="en-US" sz="13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97" name="Rectangle 9"/>
          <p:cNvSpPr>
            <a:spLocks noChangeArrowheads="1"/>
          </p:cNvSpPr>
          <p:nvPr/>
        </p:nvSpPr>
        <p:spPr bwMode="auto">
          <a:xfrm>
            <a:off x="6721894" y="3281040"/>
            <a:ext cx="790601" cy="292388"/>
          </a:xfrm>
          <a:prstGeom prst="rect">
            <a:avLst/>
          </a:prstGeom>
          <a:solidFill>
            <a:srgbClr val="CC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Else_teil</a:t>
            </a:r>
            <a:endParaRPr kumimoji="0" lang="en-US" sz="13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98" name="Rectangle 10"/>
          <p:cNvSpPr>
            <a:spLocks noChangeArrowheads="1"/>
          </p:cNvSpPr>
          <p:nvPr/>
        </p:nvSpPr>
        <p:spPr bwMode="auto">
          <a:xfrm>
            <a:off x="5110354" y="3281040"/>
            <a:ext cx="1260280" cy="292388"/>
          </a:xfrm>
          <a:prstGeom prst="rect">
            <a:avLst/>
          </a:prstGeom>
          <a:solidFill>
            <a:srgbClr val="CC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Then_teil_liste</a:t>
            </a:r>
            <a:endParaRPr kumimoji="0" lang="en-US" sz="13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99" name="AutoShape 11"/>
          <p:cNvSpPr>
            <a:spLocks noChangeArrowheads="1"/>
          </p:cNvSpPr>
          <p:nvPr/>
        </p:nvSpPr>
        <p:spPr bwMode="auto">
          <a:xfrm>
            <a:off x="4773825" y="3294616"/>
            <a:ext cx="209302" cy="265236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if</a:t>
            </a:r>
          </a:p>
        </p:txBody>
      </p:sp>
      <p:sp>
        <p:nvSpPr>
          <p:cNvPr id="100" name="AutoShape 12"/>
          <p:cNvSpPr>
            <a:spLocks noChangeArrowheads="1"/>
          </p:cNvSpPr>
          <p:nvPr/>
        </p:nvSpPr>
        <p:spPr bwMode="auto">
          <a:xfrm>
            <a:off x="7772618" y="3294616"/>
            <a:ext cx="398756" cy="265236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end</a:t>
            </a:r>
          </a:p>
        </p:txBody>
      </p:sp>
      <p:sp>
        <p:nvSpPr>
          <p:cNvPr id="101" name="Text Box 13"/>
          <p:cNvSpPr txBox="1">
            <a:spLocks noChangeArrowheads="1"/>
          </p:cNvSpPr>
          <p:nvPr/>
        </p:nvSpPr>
        <p:spPr bwMode="auto">
          <a:xfrm>
            <a:off x="6436356" y="3230563"/>
            <a:ext cx="247184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b="1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[</a:t>
            </a:r>
          </a:p>
        </p:txBody>
      </p:sp>
      <p:sp>
        <p:nvSpPr>
          <p:cNvPr id="102" name="Text Box 14"/>
          <p:cNvSpPr txBox="1">
            <a:spLocks noChangeArrowheads="1"/>
          </p:cNvSpPr>
          <p:nvPr/>
        </p:nvSpPr>
        <p:spPr bwMode="auto">
          <a:xfrm>
            <a:off x="7529779" y="3230563"/>
            <a:ext cx="247184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b="1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]</a:t>
            </a:r>
          </a:p>
        </p:txBody>
      </p:sp>
      <p:sp>
        <p:nvSpPr>
          <p:cNvPr id="103" name="Rectangle 21"/>
          <p:cNvSpPr>
            <a:spLocks noChangeArrowheads="1"/>
          </p:cNvSpPr>
          <p:nvPr/>
        </p:nvSpPr>
        <p:spPr bwMode="auto">
          <a:xfrm>
            <a:off x="3627496" y="4553091"/>
            <a:ext cx="877163" cy="292388"/>
          </a:xfrm>
          <a:prstGeom prst="rect">
            <a:avLst/>
          </a:prstGeom>
          <a:solidFill>
            <a:srgbClr val="CC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Then_teil</a:t>
            </a:r>
            <a:endParaRPr kumimoji="0" lang="en-US" sz="13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04" name="Rectangle 24"/>
          <p:cNvSpPr>
            <a:spLocks noChangeArrowheads="1"/>
          </p:cNvSpPr>
          <p:nvPr/>
        </p:nvSpPr>
        <p:spPr bwMode="auto">
          <a:xfrm>
            <a:off x="4834784" y="4551653"/>
            <a:ext cx="1720343" cy="292388"/>
          </a:xfrm>
          <a:prstGeom prst="rect">
            <a:avLst/>
          </a:prstGeom>
          <a:solidFill>
            <a:srgbClr val="CC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Boolescher_ausdruck</a:t>
            </a:r>
            <a:endParaRPr kumimoji="0" lang="en-US" sz="13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05" name="AutoShape 25"/>
          <p:cNvSpPr>
            <a:spLocks noChangeArrowheads="1"/>
          </p:cNvSpPr>
          <p:nvPr/>
        </p:nvSpPr>
        <p:spPr bwMode="auto">
          <a:xfrm>
            <a:off x="6656641" y="4566667"/>
            <a:ext cx="523255" cy="265236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then</a:t>
            </a:r>
          </a:p>
        </p:txBody>
      </p:sp>
      <p:sp>
        <p:nvSpPr>
          <p:cNvPr id="106" name="Rectangle 26"/>
          <p:cNvSpPr>
            <a:spLocks noChangeArrowheads="1"/>
          </p:cNvSpPr>
          <p:nvPr/>
        </p:nvSpPr>
        <p:spPr bwMode="auto">
          <a:xfrm>
            <a:off x="7270942" y="4551653"/>
            <a:ext cx="795410" cy="292388"/>
          </a:xfrm>
          <a:prstGeom prst="rect">
            <a:avLst/>
          </a:prstGeom>
          <a:solidFill>
            <a:srgbClr val="CC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Sequenz</a:t>
            </a:r>
            <a:endParaRPr kumimoji="0" lang="en-US" sz="13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07" name="Rectangle 27"/>
          <p:cNvSpPr>
            <a:spLocks noChangeArrowheads="1"/>
          </p:cNvSpPr>
          <p:nvPr/>
        </p:nvSpPr>
        <p:spPr bwMode="auto">
          <a:xfrm>
            <a:off x="3710472" y="5189117"/>
            <a:ext cx="790601" cy="292388"/>
          </a:xfrm>
          <a:prstGeom prst="rect">
            <a:avLst/>
          </a:prstGeom>
          <a:solidFill>
            <a:srgbClr val="CC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Else_teil</a:t>
            </a:r>
            <a:endParaRPr kumimoji="0" lang="en-US" sz="13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08" name="AutoShape 29"/>
          <p:cNvSpPr>
            <a:spLocks noChangeArrowheads="1"/>
          </p:cNvSpPr>
          <p:nvPr/>
        </p:nvSpPr>
        <p:spPr bwMode="auto">
          <a:xfrm>
            <a:off x="4802400" y="5202693"/>
            <a:ext cx="458299" cy="265236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else</a:t>
            </a:r>
          </a:p>
        </p:txBody>
      </p:sp>
      <p:sp>
        <p:nvSpPr>
          <p:cNvPr id="109" name="Rectangle 30"/>
          <p:cNvSpPr>
            <a:spLocks noChangeArrowheads="1"/>
          </p:cNvSpPr>
          <p:nvPr/>
        </p:nvSpPr>
        <p:spPr bwMode="auto">
          <a:xfrm>
            <a:off x="5343920" y="5187679"/>
            <a:ext cx="795410" cy="292388"/>
          </a:xfrm>
          <a:prstGeom prst="rect">
            <a:avLst/>
          </a:prstGeom>
          <a:solidFill>
            <a:srgbClr val="CC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Sequenz</a:t>
            </a:r>
            <a:endParaRPr kumimoji="0" lang="en-US" sz="13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10" name="AutoShape 17"/>
          <p:cNvSpPr>
            <a:spLocks noChangeArrowheads="1"/>
          </p:cNvSpPr>
          <p:nvPr/>
        </p:nvSpPr>
        <p:spPr bwMode="auto">
          <a:xfrm>
            <a:off x="6224504" y="3930642"/>
            <a:ext cx="604450" cy="265236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elseif</a:t>
            </a:r>
          </a:p>
        </p:txBody>
      </p:sp>
      <p:sp>
        <p:nvSpPr>
          <p:cNvPr id="111" name="Text Box 18"/>
          <p:cNvSpPr txBox="1">
            <a:spLocks noChangeArrowheads="1"/>
          </p:cNvSpPr>
          <p:nvPr/>
        </p:nvSpPr>
        <p:spPr bwMode="auto">
          <a:xfrm>
            <a:off x="7201633" y="3866588"/>
            <a:ext cx="312906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b="1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}</a:t>
            </a:r>
            <a:r>
              <a:rPr lang="en-US" sz="1300" b="1" baseline="5000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+</a:t>
            </a:r>
          </a:p>
        </p:txBody>
      </p:sp>
      <p:sp>
        <p:nvSpPr>
          <p:cNvPr id="112" name="Text Box 19"/>
          <p:cNvSpPr txBox="1">
            <a:spLocks noChangeArrowheads="1"/>
          </p:cNvSpPr>
          <p:nvPr/>
        </p:nvSpPr>
        <p:spPr bwMode="auto">
          <a:xfrm>
            <a:off x="4750878" y="3866588"/>
            <a:ext cx="245580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b="1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{</a:t>
            </a:r>
          </a:p>
        </p:txBody>
      </p:sp>
      <p:sp>
        <p:nvSpPr>
          <p:cNvPr id="113" name="Rectangle 20"/>
          <p:cNvSpPr>
            <a:spLocks noChangeArrowheads="1"/>
          </p:cNvSpPr>
          <p:nvPr/>
        </p:nvSpPr>
        <p:spPr bwMode="auto">
          <a:xfrm>
            <a:off x="5194555" y="3917066"/>
            <a:ext cx="877163" cy="292388"/>
          </a:xfrm>
          <a:prstGeom prst="rect">
            <a:avLst/>
          </a:prstGeom>
          <a:solidFill>
            <a:srgbClr val="CC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Then_teil</a:t>
            </a:r>
            <a:endParaRPr kumimoji="0" lang="en-US" sz="13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14" name="Text Box 31"/>
          <p:cNvSpPr txBox="1">
            <a:spLocks noChangeArrowheads="1"/>
          </p:cNvSpPr>
          <p:nvPr/>
        </p:nvSpPr>
        <p:spPr bwMode="auto">
          <a:xfrm>
            <a:off x="6913742" y="3866588"/>
            <a:ext cx="328936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b="1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...</a:t>
            </a:r>
            <a:endParaRPr lang="en-US" sz="1300" b="1" baseline="300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grpSp>
        <p:nvGrpSpPr>
          <p:cNvPr id="115" name="Group 42"/>
          <p:cNvGrpSpPr/>
          <p:nvPr/>
        </p:nvGrpSpPr>
        <p:grpSpPr>
          <a:xfrm>
            <a:off x="4565116" y="3304752"/>
            <a:ext cx="220589" cy="292388"/>
            <a:chOff x="1721895" y="3033199"/>
            <a:chExt cx="388162" cy="514503"/>
          </a:xfrm>
        </p:grpSpPr>
        <p:grpSp>
          <p:nvGrpSpPr>
            <p:cNvPr id="116" name="Group 3"/>
            <p:cNvGrpSpPr/>
            <p:nvPr/>
          </p:nvGrpSpPr>
          <p:grpSpPr>
            <a:xfrm>
              <a:off x="1721895" y="3033199"/>
              <a:ext cx="388162" cy="514503"/>
              <a:chOff x="222954" y="2584431"/>
              <a:chExt cx="388162" cy="514503"/>
            </a:xfrm>
          </p:grpSpPr>
          <p:sp>
            <p:nvSpPr>
              <p:cNvPr id="118" name="Text Box 5"/>
              <p:cNvSpPr txBox="1">
                <a:spLocks noChangeArrowheads="1"/>
              </p:cNvSpPr>
              <p:nvPr/>
            </p:nvSpPr>
            <p:spPr bwMode="auto">
              <a:xfrm>
                <a:off x="222954" y="2584431"/>
                <a:ext cx="388162" cy="514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19" name="Straight Connector 46"/>
              <p:cNvCxnSpPr/>
              <p:nvPr/>
            </p:nvCxnSpPr>
            <p:spPr bwMode="auto">
              <a:xfrm rot="16200000" flipH="1">
                <a:off x="450697" y="2677637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0" name="Straight Connector 47"/>
              <p:cNvCxnSpPr/>
              <p:nvPr/>
            </p:nvCxnSpPr>
            <p:spPr bwMode="auto">
              <a:xfrm rot="5400000">
                <a:off x="378709" y="2672871"/>
                <a:ext cx="95857" cy="95104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17" name="Straight Connector 44"/>
            <p:cNvCxnSpPr/>
            <p:nvPr/>
          </p:nvCxnSpPr>
          <p:spPr bwMode="auto">
            <a:xfrm rot="10800000">
              <a:off x="1880025" y="3212515"/>
              <a:ext cx="165100" cy="1587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21" name="Group 48"/>
          <p:cNvGrpSpPr/>
          <p:nvPr/>
        </p:nvGrpSpPr>
        <p:grpSpPr>
          <a:xfrm>
            <a:off x="4565116" y="3952002"/>
            <a:ext cx="220589" cy="292388"/>
            <a:chOff x="1721895" y="3033199"/>
            <a:chExt cx="388162" cy="514503"/>
          </a:xfrm>
        </p:grpSpPr>
        <p:grpSp>
          <p:nvGrpSpPr>
            <p:cNvPr id="122" name="Group 3"/>
            <p:cNvGrpSpPr/>
            <p:nvPr/>
          </p:nvGrpSpPr>
          <p:grpSpPr>
            <a:xfrm>
              <a:off x="1721895" y="3033199"/>
              <a:ext cx="388162" cy="514503"/>
              <a:chOff x="222954" y="2584431"/>
              <a:chExt cx="388162" cy="514503"/>
            </a:xfrm>
          </p:grpSpPr>
          <p:sp>
            <p:nvSpPr>
              <p:cNvPr id="124" name="Text Box 5"/>
              <p:cNvSpPr txBox="1">
                <a:spLocks noChangeArrowheads="1"/>
              </p:cNvSpPr>
              <p:nvPr/>
            </p:nvSpPr>
            <p:spPr bwMode="auto">
              <a:xfrm>
                <a:off x="222954" y="2584431"/>
                <a:ext cx="388162" cy="514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25" name="Straight Connector 52"/>
              <p:cNvCxnSpPr/>
              <p:nvPr/>
            </p:nvCxnSpPr>
            <p:spPr bwMode="auto">
              <a:xfrm rot="16200000" flipH="1">
                <a:off x="446931" y="2693674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6" name="Straight Connector 53"/>
              <p:cNvCxnSpPr/>
              <p:nvPr/>
            </p:nvCxnSpPr>
            <p:spPr bwMode="auto">
              <a:xfrm rot="5400000">
                <a:off x="374943" y="2688909"/>
                <a:ext cx="95857" cy="95104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23" name="Straight Connector 50"/>
            <p:cNvCxnSpPr/>
            <p:nvPr/>
          </p:nvCxnSpPr>
          <p:spPr bwMode="auto">
            <a:xfrm rot="10800000">
              <a:off x="1876260" y="3228553"/>
              <a:ext cx="165100" cy="1587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27" name="Group 54"/>
          <p:cNvGrpSpPr/>
          <p:nvPr/>
        </p:nvGrpSpPr>
        <p:grpSpPr>
          <a:xfrm>
            <a:off x="4565116" y="4565473"/>
            <a:ext cx="220589" cy="292388"/>
            <a:chOff x="1721895" y="3033199"/>
            <a:chExt cx="388162" cy="514503"/>
          </a:xfrm>
        </p:grpSpPr>
        <p:grpSp>
          <p:nvGrpSpPr>
            <p:cNvPr id="128" name="Group 3"/>
            <p:cNvGrpSpPr/>
            <p:nvPr/>
          </p:nvGrpSpPr>
          <p:grpSpPr>
            <a:xfrm>
              <a:off x="1721895" y="3033199"/>
              <a:ext cx="388162" cy="514503"/>
              <a:chOff x="222954" y="2584431"/>
              <a:chExt cx="388162" cy="514503"/>
            </a:xfrm>
          </p:grpSpPr>
          <p:sp>
            <p:nvSpPr>
              <p:cNvPr id="130" name="Text Box 5"/>
              <p:cNvSpPr txBox="1">
                <a:spLocks noChangeArrowheads="1"/>
              </p:cNvSpPr>
              <p:nvPr/>
            </p:nvSpPr>
            <p:spPr bwMode="auto">
              <a:xfrm>
                <a:off x="222954" y="2584431"/>
                <a:ext cx="388162" cy="514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31" name="Straight Connector 58"/>
              <p:cNvCxnSpPr/>
              <p:nvPr/>
            </p:nvCxnSpPr>
            <p:spPr bwMode="auto">
              <a:xfrm rot="16200000" flipH="1">
                <a:off x="449310" y="2683294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2" name="Straight Connector 59"/>
              <p:cNvCxnSpPr/>
              <p:nvPr/>
            </p:nvCxnSpPr>
            <p:spPr bwMode="auto">
              <a:xfrm rot="5400000">
                <a:off x="377322" y="2678529"/>
                <a:ext cx="95857" cy="95104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29" name="Straight Connector 56"/>
            <p:cNvCxnSpPr/>
            <p:nvPr/>
          </p:nvCxnSpPr>
          <p:spPr bwMode="auto">
            <a:xfrm rot="10800000">
              <a:off x="1878639" y="3218173"/>
              <a:ext cx="165100" cy="1587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33" name="Group 60"/>
          <p:cNvGrpSpPr/>
          <p:nvPr/>
        </p:nvGrpSpPr>
        <p:grpSpPr>
          <a:xfrm>
            <a:off x="4565116" y="5236683"/>
            <a:ext cx="220589" cy="292388"/>
            <a:chOff x="1721895" y="3033199"/>
            <a:chExt cx="388162" cy="514503"/>
          </a:xfrm>
        </p:grpSpPr>
        <p:grpSp>
          <p:nvGrpSpPr>
            <p:cNvPr id="134" name="Group 3"/>
            <p:cNvGrpSpPr/>
            <p:nvPr/>
          </p:nvGrpSpPr>
          <p:grpSpPr>
            <a:xfrm>
              <a:off x="1721895" y="3033199"/>
              <a:ext cx="388162" cy="514503"/>
              <a:chOff x="222954" y="2584431"/>
              <a:chExt cx="388162" cy="514503"/>
            </a:xfrm>
          </p:grpSpPr>
          <p:sp>
            <p:nvSpPr>
              <p:cNvPr id="136" name="Text Box 5"/>
              <p:cNvSpPr txBox="1">
                <a:spLocks noChangeArrowheads="1"/>
              </p:cNvSpPr>
              <p:nvPr/>
            </p:nvSpPr>
            <p:spPr bwMode="auto">
              <a:xfrm>
                <a:off x="222954" y="2584431"/>
                <a:ext cx="388162" cy="514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37" name="Straight Connector 64"/>
              <p:cNvCxnSpPr/>
              <p:nvPr/>
            </p:nvCxnSpPr>
            <p:spPr bwMode="auto">
              <a:xfrm rot="16200000" flipH="1">
                <a:off x="454344" y="2680123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8" name="Straight Connector 65"/>
              <p:cNvCxnSpPr/>
              <p:nvPr/>
            </p:nvCxnSpPr>
            <p:spPr bwMode="auto">
              <a:xfrm rot="5400000">
                <a:off x="382357" y="2675358"/>
                <a:ext cx="95857" cy="95104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35" name="Straight Connector 62"/>
            <p:cNvCxnSpPr/>
            <p:nvPr/>
          </p:nvCxnSpPr>
          <p:spPr bwMode="auto">
            <a:xfrm rot="10800000">
              <a:off x="1883673" y="3215002"/>
              <a:ext cx="165100" cy="1587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397673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z="2800" noProof="0" smtClean="0"/>
              <a:t>BNF für einfache arithmetische Ausdrücke</a:t>
            </a:r>
            <a:endParaRPr lang="de-CH" sz="2800" noProof="0" dirty="0" smtClean="0"/>
          </a:p>
        </p:txBody>
      </p:sp>
      <p:sp>
        <p:nvSpPr>
          <p:cNvPr id="52" name="Rectangle 3"/>
          <p:cNvSpPr txBox="1">
            <a:spLocks noChangeArrowheads="1"/>
          </p:cNvSpPr>
          <p:nvPr/>
        </p:nvSpPr>
        <p:spPr bwMode="auto">
          <a:xfrm>
            <a:off x="2536357" y="4613888"/>
            <a:ext cx="5387975" cy="123279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Expr</a:t>
            </a: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    		</a:t>
            </a:r>
            <a:r>
              <a:rPr kumimoji="0" lang="de-CH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Factor</a:t>
            </a: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{Operator </a:t>
            </a:r>
            <a:r>
              <a:rPr kumimoji="0" lang="de-CH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Factor</a:t>
            </a: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}*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Factor</a:t>
            </a: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	</a:t>
            </a:r>
            <a:r>
              <a:rPr kumimoji="0" lang="de-CH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Number</a:t>
            </a: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| Variable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Operator	</a:t>
            </a:r>
            <a:r>
              <a:rPr kumimoji="0" lang="de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+</a:t>
            </a: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| </a:t>
            </a:r>
            <a:r>
              <a:rPr kumimoji="0" lang="de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– </a:t>
            </a: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|</a:t>
            </a:r>
            <a:r>
              <a:rPr kumimoji="0" lang="de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* </a:t>
            </a: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| </a:t>
            </a:r>
            <a:r>
              <a:rPr kumimoji="0" lang="de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/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0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0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468313" y="817903"/>
            <a:ext cx="8443912" cy="556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CH" sz="2400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Nehmen Sie an, </a:t>
            </a:r>
            <a:r>
              <a:rPr lang="de-CH" sz="2400" dirty="0" err="1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Number</a:t>
            </a:r>
            <a:r>
              <a:rPr lang="de-CH" sz="2400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 ist als positiver Integer definiert, und Variable besteht aus </a:t>
            </a:r>
            <a:r>
              <a:rPr lang="de-CH" sz="240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einem Buchstaben</a:t>
            </a:r>
            <a:endParaRPr lang="de-CH" sz="2400" dirty="0" smtClean="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de-CH" sz="2400" dirty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Keine eingeklammerte Ausdrücke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CH" sz="2400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Beispiele von Ausdrücken: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400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		</a:t>
            </a:r>
            <a:r>
              <a:rPr lang="en-US" sz="2400" dirty="0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a          </a:t>
            </a:r>
            <a:r>
              <a:rPr lang="en-US" sz="2400" dirty="0" err="1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a</a:t>
            </a:r>
            <a:r>
              <a:rPr lang="en-US" sz="2400" dirty="0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 + b         a - b             a </a:t>
            </a:r>
            <a:r>
              <a:rPr lang="en-US" sz="2400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* 7 + b</a:t>
            </a:r>
            <a:r>
              <a:rPr lang="en-US" sz="2400" dirty="0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lang="de-CH" sz="2400" dirty="0" smtClean="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de-CH" sz="2400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Brauchen wir eine rekursive Grammatik?</a:t>
            </a:r>
            <a:endParaRPr lang="en-US" sz="2400" b="1" dirty="0" smtClean="0">
              <a:solidFill>
                <a:srgbClr val="3333FF"/>
              </a:solidFill>
              <a:latin typeface="Custom_Constantia" panose="02030602050306030303" pitchFamily="18" charset="0"/>
              <a:cs typeface="Arial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de-CH" sz="2400" dirty="0" smtClean="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925415" y="4942465"/>
            <a:ext cx="388162" cy="523220"/>
            <a:chOff x="1721891" y="3033199"/>
            <a:chExt cx="388162" cy="523220"/>
          </a:xfrm>
        </p:grpSpPr>
        <p:grpSp>
          <p:nvGrpSpPr>
            <p:cNvPr id="55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57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58" name="Straight Connector 57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56" name="Straight Connector 55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60" name="Group 59"/>
          <p:cNvGrpSpPr/>
          <p:nvPr/>
        </p:nvGrpSpPr>
        <p:grpSpPr>
          <a:xfrm>
            <a:off x="3925415" y="4586865"/>
            <a:ext cx="388162" cy="523220"/>
            <a:chOff x="1721891" y="3033199"/>
            <a:chExt cx="388162" cy="523220"/>
          </a:xfrm>
        </p:grpSpPr>
        <p:grpSp>
          <p:nvGrpSpPr>
            <p:cNvPr id="61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69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70" name="Straight Connector 69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68" name="Straight Connector 67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72" name="Group 71"/>
          <p:cNvGrpSpPr/>
          <p:nvPr/>
        </p:nvGrpSpPr>
        <p:grpSpPr>
          <a:xfrm>
            <a:off x="3912715" y="5323465"/>
            <a:ext cx="388162" cy="523220"/>
            <a:chOff x="1721891" y="3033199"/>
            <a:chExt cx="388162" cy="523220"/>
          </a:xfrm>
        </p:grpSpPr>
        <p:grpSp>
          <p:nvGrpSpPr>
            <p:cNvPr id="73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75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76" name="Straight Connector 75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7" name="Straight Connector 76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74" name="Straight Connector 73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78" name="Rounded Rectangle 77"/>
          <p:cNvSpPr/>
          <p:nvPr/>
        </p:nvSpPr>
        <p:spPr bwMode="auto">
          <a:xfrm>
            <a:off x="468313" y="4463209"/>
            <a:ext cx="1511627" cy="736600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Nein:</a:t>
            </a:r>
            <a:endParaRPr lang="en-US" sz="2400" dirty="0">
              <a:solidFill>
                <a:srgbClr val="333399"/>
              </a:solidFill>
              <a:latin typeface="Custom_Constantia" panose="020306020503060303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611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 animBg="1"/>
      <p:bldP spid="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smtClean="0"/>
              <a:t>Wieso Syntax formal beschreiben?</a:t>
            </a:r>
            <a:endParaRPr lang="de-CH" noProof="0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rgbClr val="000000"/>
                </a:solidFill>
              </a:rPr>
              <a:t>Wir kennen Syntaxbeschreibungen aus natürlichen Sprachen</a:t>
            </a:r>
            <a:r>
              <a:rPr lang="de-CH" noProof="0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de-CH" noProof="0" dirty="0" smtClean="0">
              <a:solidFill>
                <a:srgbClr val="000000"/>
              </a:solidFill>
            </a:endParaRPr>
          </a:p>
          <a:p>
            <a:pPr lvl="1" eaLnBrk="1" hangingPunct="1"/>
            <a:r>
              <a:rPr lang="de-CH" noProof="0" dirty="0" smtClean="0">
                <a:solidFill>
                  <a:srgbClr val="000000"/>
                </a:solidFill>
              </a:rPr>
              <a:t>Z.B. Grammatik für Deutsch, Englisch, Französisch,…</a:t>
            </a:r>
          </a:p>
          <a:p>
            <a:pPr lvl="1" eaLnBrk="1" hangingPunct="1">
              <a:buNone/>
            </a:pPr>
            <a:endParaRPr lang="de-CH" noProof="0" dirty="0" smtClean="0">
              <a:solidFill>
                <a:srgbClr val="000000"/>
              </a:solidFill>
            </a:endParaRPr>
          </a:p>
          <a:p>
            <a:pPr lvl="1" eaLnBrk="1" hangingPunct="1"/>
            <a:r>
              <a:rPr lang="de-CH" noProof="0" dirty="0" smtClean="0">
                <a:solidFill>
                  <a:srgbClr val="000000"/>
                </a:solidFill>
              </a:rPr>
              <a:t>Gut genug für den menschlichen Gebrauch</a:t>
            </a:r>
          </a:p>
          <a:p>
            <a:pPr lvl="1" eaLnBrk="1" hangingPunct="1"/>
            <a:endParaRPr lang="de-CH" noProof="0" dirty="0" smtClean="0">
              <a:solidFill>
                <a:srgbClr val="000000"/>
              </a:solidFill>
            </a:endParaRPr>
          </a:p>
          <a:p>
            <a:pPr lvl="1" eaLnBrk="1" hangingPunct="1"/>
            <a:r>
              <a:rPr lang="de-CH" dirty="0" smtClean="0">
                <a:solidFill>
                  <a:srgbClr val="000000"/>
                </a:solidFill>
              </a:rPr>
              <a:t>Nicht eindeutig, wie die natürliche Sprache selbst</a:t>
            </a:r>
            <a:endParaRPr lang="de-CH" noProof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71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z="2800" noProof="0" smtClean="0"/>
              <a:t>BNF für einfache arithmetische Ausdrücke</a:t>
            </a:r>
            <a:endParaRPr lang="de-CH" sz="2800" noProof="0" dirty="0" smtClean="0"/>
          </a:p>
        </p:txBody>
      </p:sp>
      <p:sp>
        <p:nvSpPr>
          <p:cNvPr id="73" name="Rectangle 3"/>
          <p:cNvSpPr txBox="1">
            <a:spLocks noChangeArrowheads="1"/>
          </p:cNvSpPr>
          <p:nvPr/>
        </p:nvSpPr>
        <p:spPr bwMode="auto">
          <a:xfrm>
            <a:off x="2385217" y="2679296"/>
            <a:ext cx="5728473" cy="1596794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Expr</a:t>
            </a: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    		</a:t>
            </a: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Term</a:t>
            </a: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{Operator </a:t>
            </a: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Term</a:t>
            </a: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}*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Term		</a:t>
            </a:r>
            <a:r>
              <a:rPr kumimoji="0" lang="de-CH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Number</a:t>
            </a: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| Variable | </a:t>
            </a:r>
            <a:r>
              <a:rPr kumimoji="0" lang="de-CH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Nested</a:t>
            </a: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Nested</a:t>
            </a: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     	</a:t>
            </a:r>
            <a:r>
              <a:rPr kumimoji="0" lang="de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(</a:t>
            </a: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Expr</a:t>
            </a: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Operator	</a:t>
            </a:r>
            <a:r>
              <a:rPr kumimoji="0" lang="de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+</a:t>
            </a: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| </a:t>
            </a:r>
            <a:r>
              <a:rPr kumimoji="0" lang="de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– </a:t>
            </a: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|</a:t>
            </a:r>
            <a:r>
              <a:rPr kumimoji="0" lang="de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* </a:t>
            </a: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| </a:t>
            </a:r>
            <a:r>
              <a:rPr kumimoji="0" lang="de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/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0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0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74" name="Rectangle 5"/>
          <p:cNvSpPr>
            <a:spLocks noChangeArrowheads="1"/>
          </p:cNvSpPr>
          <p:nvPr/>
        </p:nvSpPr>
        <p:spPr bwMode="auto">
          <a:xfrm>
            <a:off x="203818" y="689434"/>
            <a:ext cx="8443912" cy="556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Aft>
                <a:spcPct val="0"/>
              </a:spcAft>
              <a:buFont typeface="Wingdings" pitchFamily="2" charset="2"/>
              <a:buNone/>
            </a:pPr>
            <a:r>
              <a:rPr lang="de-CH" sz="2400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Jetzt erlauben wir Klammern; Beispiele von Ausdrücken:</a:t>
            </a:r>
          </a:p>
          <a:p>
            <a:pPr marL="342900" indent="-342900" fontAlgn="base">
              <a:spcAft>
                <a:spcPct val="0"/>
              </a:spcAft>
              <a:buFont typeface="Wingdings" pitchFamily="2" charset="2"/>
              <a:buNone/>
            </a:pPr>
            <a:r>
              <a:rPr lang="en-US" sz="2400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	</a:t>
            </a:r>
            <a:r>
              <a:rPr lang="en-US" sz="2400" dirty="0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a          </a:t>
            </a:r>
            <a:r>
              <a:rPr lang="en-US" sz="2400" dirty="0" err="1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a</a:t>
            </a:r>
            <a:r>
              <a:rPr lang="en-US" sz="2400" dirty="0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 + b         a - b             a </a:t>
            </a:r>
            <a:r>
              <a:rPr lang="en-US" sz="2400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* 7 + b</a:t>
            </a:r>
            <a:r>
              <a:rPr lang="en-US" sz="2400" dirty="0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 </a:t>
            </a:r>
          </a:p>
          <a:p>
            <a:pPr marL="342900" indent="-342900" fontAlgn="base">
              <a:spcAft>
                <a:spcPct val="0"/>
              </a:spcAft>
              <a:buFont typeface="Wingdings" pitchFamily="2" charset="2"/>
              <a:buNone/>
            </a:pPr>
            <a:r>
              <a:rPr lang="en-US" sz="2400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	</a:t>
            </a:r>
            <a:r>
              <a:rPr lang="en-US" sz="2400" dirty="0" smtClean="0">
                <a:solidFill>
                  <a:srgbClr val="990000"/>
                </a:solidFill>
                <a:latin typeface="Custom_Constantia" panose="02030602050306030303" pitchFamily="18" charset="0"/>
                <a:cs typeface="Arial"/>
              </a:rPr>
              <a:t>7 </a:t>
            </a:r>
            <a:r>
              <a:rPr lang="en-US" sz="2400" dirty="0">
                <a:solidFill>
                  <a:srgbClr val="990000"/>
                </a:solidFill>
                <a:latin typeface="Custom_Constantia" panose="02030602050306030303" pitchFamily="18" charset="0"/>
                <a:cs typeface="Arial"/>
              </a:rPr>
              <a:t>/ </a:t>
            </a:r>
            <a:r>
              <a:rPr lang="en-US" sz="2400" dirty="0" smtClean="0">
                <a:solidFill>
                  <a:srgbClr val="990000"/>
                </a:solidFill>
                <a:latin typeface="Custom_Constantia" panose="02030602050306030303" pitchFamily="18" charset="0"/>
                <a:cs typeface="Arial"/>
              </a:rPr>
              <a:t>((a </a:t>
            </a:r>
            <a:r>
              <a:rPr lang="en-US" sz="2400" dirty="0">
                <a:solidFill>
                  <a:srgbClr val="990000"/>
                </a:solidFill>
                <a:latin typeface="Custom_Constantia" panose="02030602050306030303" pitchFamily="18" charset="0"/>
                <a:cs typeface="Arial"/>
              </a:rPr>
              <a:t>*</a:t>
            </a:r>
            <a:r>
              <a:rPr lang="en-US" sz="2400" dirty="0" smtClean="0">
                <a:solidFill>
                  <a:srgbClr val="990000"/>
                </a:solidFill>
                <a:latin typeface="Custom_Constantia" panose="02030602050306030303" pitchFamily="18" charset="0"/>
                <a:cs typeface="Arial"/>
              </a:rPr>
              <a:t> (b + 12)) </a:t>
            </a:r>
            <a:r>
              <a:rPr lang="en-US" sz="2400" dirty="0">
                <a:solidFill>
                  <a:srgbClr val="990000"/>
                </a:solidFill>
                <a:latin typeface="Custom_Constantia" panose="02030602050306030303" pitchFamily="18" charset="0"/>
                <a:cs typeface="Arial"/>
              </a:rPr>
              <a:t>– </a:t>
            </a:r>
            <a:r>
              <a:rPr lang="en-US" sz="2400" dirty="0" smtClean="0">
                <a:solidFill>
                  <a:srgbClr val="990000"/>
                </a:solidFill>
                <a:latin typeface="Custom_Constantia" panose="02030602050306030303" pitchFamily="18" charset="0"/>
                <a:cs typeface="Arial"/>
              </a:rPr>
              <a:t>c)</a:t>
            </a:r>
          </a:p>
          <a:p>
            <a:pPr marL="342900" indent="-342900" fontAlgn="base">
              <a:spcAft>
                <a:spcPct val="0"/>
              </a:spcAft>
            </a:pPr>
            <a:r>
              <a:rPr lang="en-US" sz="2400" dirty="0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	</a:t>
            </a:r>
            <a:r>
              <a:rPr lang="en-US" sz="2400" dirty="0" smtClean="0">
                <a:solidFill>
                  <a:srgbClr val="990000"/>
                </a:solidFill>
                <a:latin typeface="Custom_Constantia" panose="02030602050306030303" pitchFamily="18" charset="0"/>
                <a:cs typeface="Arial"/>
              </a:rPr>
              <a:t>7 / ((a *  b + 12)  </a:t>
            </a:r>
            <a:r>
              <a:rPr lang="en-US" sz="1600" dirty="0" smtClean="0">
                <a:solidFill>
                  <a:srgbClr val="990000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en-US" sz="2400" dirty="0" smtClean="0">
                <a:solidFill>
                  <a:srgbClr val="990000"/>
                </a:solidFill>
                <a:latin typeface="Custom_Constantia" panose="02030602050306030303" pitchFamily="18" charset="0"/>
                <a:cs typeface="Arial"/>
              </a:rPr>
              <a:t>– c)</a:t>
            </a:r>
          </a:p>
          <a:p>
            <a:pPr marL="342900" indent="-342900" fontAlgn="base">
              <a:spcAft>
                <a:spcPct val="0"/>
              </a:spcAft>
            </a:pPr>
            <a:r>
              <a:rPr lang="de-CH" sz="2400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Brauchen wir eine rekursive Grammatik?</a:t>
            </a:r>
            <a:endParaRPr lang="en-US" sz="2400" b="1" dirty="0" smtClean="0">
              <a:solidFill>
                <a:srgbClr val="3333FF"/>
              </a:solidFill>
              <a:latin typeface="Custom_Constantia" panose="02030602050306030303" pitchFamily="18" charset="0"/>
              <a:cs typeface="Arial"/>
            </a:endParaRPr>
          </a:p>
          <a:p>
            <a:pPr marL="342900" indent="-342900" fontAlgn="base">
              <a:spcAft>
                <a:spcPct val="0"/>
              </a:spcAft>
              <a:buFont typeface="Wingdings" pitchFamily="2" charset="2"/>
              <a:buNone/>
            </a:pPr>
            <a:endParaRPr lang="de-CH" sz="2400" dirty="0" smtClean="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3774275" y="3007873"/>
            <a:ext cx="388162" cy="523220"/>
            <a:chOff x="1721891" y="3033199"/>
            <a:chExt cx="388162" cy="523220"/>
          </a:xfrm>
        </p:grpSpPr>
        <p:grpSp>
          <p:nvGrpSpPr>
            <p:cNvPr id="76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78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79" name="Straight Connector 78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0" name="Straight Connector 79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77" name="Straight Connector 76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81" name="Group 80"/>
          <p:cNvGrpSpPr/>
          <p:nvPr/>
        </p:nvGrpSpPr>
        <p:grpSpPr>
          <a:xfrm>
            <a:off x="3774275" y="2652273"/>
            <a:ext cx="388162" cy="523220"/>
            <a:chOff x="1721891" y="3033199"/>
            <a:chExt cx="388162" cy="523220"/>
          </a:xfrm>
        </p:grpSpPr>
        <p:grpSp>
          <p:nvGrpSpPr>
            <p:cNvPr id="82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84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85" name="Straight Connector 84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6" name="Straight Connector 85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83" name="Straight Connector 82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87" name="Group 86"/>
          <p:cNvGrpSpPr/>
          <p:nvPr/>
        </p:nvGrpSpPr>
        <p:grpSpPr>
          <a:xfrm>
            <a:off x="3761575" y="3388873"/>
            <a:ext cx="388162" cy="523220"/>
            <a:chOff x="1721891" y="3033199"/>
            <a:chExt cx="388162" cy="523220"/>
          </a:xfrm>
        </p:grpSpPr>
        <p:grpSp>
          <p:nvGrpSpPr>
            <p:cNvPr id="88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90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91" name="Straight Connector 90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89" name="Straight Connector 88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93" name="Rounded Rectangle 92"/>
          <p:cNvSpPr/>
          <p:nvPr/>
        </p:nvSpPr>
        <p:spPr bwMode="auto">
          <a:xfrm>
            <a:off x="317173" y="2777998"/>
            <a:ext cx="1511627" cy="385369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Ja</a:t>
            </a:r>
            <a:r>
              <a:rPr lang="en-US" sz="2400" dirty="0" smtClean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, </a:t>
            </a:r>
            <a:r>
              <a:rPr lang="en-US" sz="2400" dirty="0" err="1" smtClean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z.B</a:t>
            </a:r>
            <a:r>
              <a:rPr lang="en-US" sz="2400" dirty="0" smtClean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.:</a:t>
            </a:r>
            <a:endParaRPr lang="en-US" sz="2400" dirty="0">
              <a:solidFill>
                <a:srgbClr val="333399"/>
              </a:solidFill>
              <a:latin typeface="Custom_Constantia" panose="02030602050306030303" pitchFamily="18" charset="0"/>
              <a:cs typeface="Arial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3755278" y="3752869"/>
            <a:ext cx="388162" cy="523220"/>
            <a:chOff x="1721891" y="3033199"/>
            <a:chExt cx="388162" cy="523220"/>
          </a:xfrm>
        </p:grpSpPr>
        <p:grpSp>
          <p:nvGrpSpPr>
            <p:cNvPr id="95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97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04" name="Straight Connector 103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5" name="Straight Connector 104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96" name="Straight Connector 95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06" name="Rounded Rectangle 105"/>
          <p:cNvSpPr/>
          <p:nvPr/>
        </p:nvSpPr>
        <p:spPr bwMode="auto">
          <a:xfrm>
            <a:off x="218931" y="4473205"/>
            <a:ext cx="5108771" cy="409805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Ist</a:t>
            </a:r>
            <a:r>
              <a:rPr lang="en-US" sz="2400" dirty="0" smtClean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 das </a:t>
            </a:r>
            <a:r>
              <a:rPr lang="en-US" sz="2400" dirty="0" err="1" smtClean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eine</a:t>
            </a:r>
            <a:r>
              <a:rPr lang="en-US" sz="2400" dirty="0" smtClean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 “</a:t>
            </a:r>
            <a:r>
              <a:rPr lang="en-US" sz="2400" dirty="0" err="1" smtClean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gute</a:t>
            </a:r>
            <a:r>
              <a:rPr lang="en-US" sz="2400" dirty="0" smtClean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” Grammatik?</a:t>
            </a:r>
            <a:endParaRPr lang="en-US" sz="2400" dirty="0">
              <a:solidFill>
                <a:srgbClr val="333399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07" name="Content Placeholder 2"/>
          <p:cNvSpPr txBox="1">
            <a:spLocks/>
          </p:cNvSpPr>
          <p:nvPr/>
        </p:nvSpPr>
        <p:spPr bwMode="auto">
          <a:xfrm>
            <a:off x="203818" y="4983976"/>
            <a:ext cx="8721027" cy="163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r>
              <a:rPr lang="de-CH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Nein: sie entspricht nicht der Semantik; siehe z.B. den Unterschied zwischen</a:t>
            </a:r>
          </a:p>
          <a:p>
            <a:r>
              <a:rPr lang="en-US" dirty="0">
                <a:latin typeface="Custom_Constantia" panose="02030602050306030303" pitchFamily="18" charset="0"/>
                <a:cs typeface="Arial"/>
              </a:rPr>
              <a:t>	</a:t>
            </a:r>
            <a:r>
              <a:rPr lang="en-US" dirty="0" smtClean="0">
                <a:latin typeface="Custom_Constantia" panose="02030602050306030303" pitchFamily="18" charset="0"/>
                <a:cs typeface="Arial"/>
              </a:rPr>
              <a:t> </a:t>
            </a:r>
            <a:r>
              <a:rPr lang="en-US" dirty="0">
                <a:solidFill>
                  <a:srgbClr val="990000"/>
                </a:solidFill>
                <a:latin typeface="Custom_Constantia" panose="02030602050306030303" pitchFamily="18" charset="0"/>
                <a:cs typeface="Arial"/>
              </a:rPr>
              <a:t>a *  b + </a:t>
            </a:r>
            <a:r>
              <a:rPr lang="en-US" dirty="0" smtClean="0">
                <a:solidFill>
                  <a:srgbClr val="990000"/>
                </a:solidFill>
                <a:latin typeface="Custom_Constantia" panose="02030602050306030303" pitchFamily="18" charset="0"/>
                <a:cs typeface="Arial"/>
              </a:rPr>
              <a:t>12</a:t>
            </a:r>
          </a:p>
          <a:p>
            <a:r>
              <a:rPr lang="en-US" dirty="0">
                <a:solidFill>
                  <a:srgbClr val="990000"/>
                </a:solidFill>
                <a:latin typeface="Custom_Constantia" panose="02030602050306030303" pitchFamily="18" charset="0"/>
                <a:cs typeface="Arial"/>
              </a:rPr>
              <a:t>	 </a:t>
            </a:r>
            <a:r>
              <a:rPr lang="en-US" dirty="0" smtClean="0">
                <a:solidFill>
                  <a:srgbClr val="990000"/>
                </a:solidFill>
                <a:latin typeface="Custom_Constantia" panose="02030602050306030303" pitchFamily="18" charset="0"/>
                <a:cs typeface="Arial"/>
              </a:rPr>
              <a:t>a </a:t>
            </a:r>
            <a:r>
              <a:rPr lang="en-US" sz="1400" dirty="0" smtClean="0">
                <a:solidFill>
                  <a:srgbClr val="990000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en-US" dirty="0" smtClean="0">
                <a:solidFill>
                  <a:srgbClr val="990000"/>
                </a:solidFill>
                <a:latin typeface="Custom_Constantia" panose="02030602050306030303" pitchFamily="18" charset="0"/>
                <a:cs typeface="Arial"/>
              </a:rPr>
              <a:t>+ b </a:t>
            </a:r>
            <a:r>
              <a:rPr lang="en-US" dirty="0">
                <a:solidFill>
                  <a:srgbClr val="990000"/>
                </a:solidFill>
                <a:latin typeface="Custom_Constantia" panose="02030602050306030303" pitchFamily="18" charset="0"/>
                <a:cs typeface="Arial"/>
              </a:rPr>
              <a:t>*  </a:t>
            </a:r>
            <a:r>
              <a:rPr lang="en-US" dirty="0" smtClean="0">
                <a:solidFill>
                  <a:srgbClr val="990000"/>
                </a:solidFill>
                <a:latin typeface="Custom_Constantia" panose="02030602050306030303" pitchFamily="18" charset="0"/>
                <a:cs typeface="Arial"/>
              </a:rPr>
              <a:t>12</a:t>
            </a:r>
            <a:endParaRPr lang="en-US" dirty="0">
              <a:latin typeface="Custom_Constantia" panose="020306020503060303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573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 animBg="1"/>
      <p:bldP spid="93" grpId="0" animBg="1"/>
      <p:bldP spid="106" grpId="0" animBg="1"/>
      <p:bldP spid="10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z="2800" noProof="0" dirty="0" smtClean="0"/>
              <a:t>BNF für einfache arithmetische Ausdrücke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3720306" y="496317"/>
            <a:ext cx="4957762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endParaRPr lang="en-US" sz="2400" b="1" dirty="0">
              <a:solidFill>
                <a:schemeClr val="accent2"/>
              </a:solidFill>
              <a:latin typeface="Custom_Constantia" panose="02030602050306030303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endParaRPr lang="en-US" sz="2400" dirty="0">
              <a:latin typeface="Custom_Constantia" panose="02030602050306030303" pitchFamily="18" charset="0"/>
            </a:endParaRPr>
          </a:p>
        </p:txBody>
      </p:sp>
      <p:sp>
        <p:nvSpPr>
          <p:cNvPr id="136" name="Content Placeholder 3"/>
          <p:cNvSpPr txBox="1">
            <a:spLocks/>
          </p:cNvSpPr>
          <p:nvPr/>
        </p:nvSpPr>
        <p:spPr bwMode="auto">
          <a:xfrm>
            <a:off x="203818" y="914663"/>
            <a:ext cx="8594725" cy="298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Eine bessere rekursive Grammatik:</a:t>
            </a:r>
            <a:endParaRPr kumimoji="0" lang="de-CH" sz="2400" b="1" i="0" u="none" strike="noStrike" kern="120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37" name="Rectangle 3"/>
          <p:cNvSpPr txBox="1">
            <a:spLocks noChangeArrowheads="1"/>
          </p:cNvSpPr>
          <p:nvPr/>
        </p:nvSpPr>
        <p:spPr bwMode="auto">
          <a:xfrm>
            <a:off x="1611547" y="1542938"/>
            <a:ext cx="5387975" cy="235426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r>
              <a:rPr lang="de-CH" sz="2000" dirty="0" err="1" smtClean="0">
                <a:latin typeface="Custom_Constantia" panose="02030602050306030303" pitchFamily="18" charset="0"/>
                <a:cs typeface="Arial"/>
              </a:rPr>
              <a:t>Expr</a:t>
            </a:r>
            <a:r>
              <a:rPr lang="de-CH" sz="2000" dirty="0" smtClean="0">
                <a:latin typeface="Custom_Constantia" panose="02030602050306030303" pitchFamily="18" charset="0"/>
                <a:cs typeface="Arial"/>
              </a:rPr>
              <a:t>     	</a:t>
            </a:r>
            <a:r>
              <a:rPr lang="de-CH" sz="2000" dirty="0" smtClean="0">
                <a:latin typeface="Custom_Constantia" panose="02030602050306030303" pitchFamily="18" charset="0"/>
                <a:cs typeface="Arial"/>
              </a:rPr>
              <a:t>	Term </a:t>
            </a:r>
            <a:r>
              <a:rPr lang="de-CH" sz="2000" dirty="0" smtClean="0">
                <a:latin typeface="Custom_Constantia" panose="02030602050306030303" pitchFamily="18" charset="0"/>
                <a:cs typeface="Arial"/>
              </a:rPr>
              <a:t>{ </a:t>
            </a:r>
            <a:r>
              <a:rPr lang="de-CH" sz="2000" dirty="0" err="1" smtClean="0">
                <a:solidFill>
                  <a:srgbClr val="990000"/>
                </a:solidFill>
                <a:latin typeface="Custom_Constantia" panose="02030602050306030303" pitchFamily="18" charset="0"/>
                <a:cs typeface="Arial"/>
              </a:rPr>
              <a:t>Add_op</a:t>
            </a:r>
            <a: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de-CH" sz="2000" dirty="0" smtClean="0">
                <a:latin typeface="Custom_Constantia" panose="02030602050306030303" pitchFamily="18" charset="0"/>
                <a:cs typeface="Arial"/>
              </a:rPr>
              <a:t>Term }*</a:t>
            </a:r>
          </a:p>
          <a:p>
            <a:r>
              <a:rPr lang="de-CH" sz="2000" dirty="0" smtClean="0">
                <a:latin typeface="Custom_Constantia" panose="02030602050306030303" pitchFamily="18" charset="0"/>
                <a:cs typeface="Arial"/>
              </a:rPr>
              <a:t>Term      	</a:t>
            </a:r>
            <a:r>
              <a:rPr lang="de-CH" sz="2000" dirty="0" err="1" smtClean="0">
                <a:latin typeface="Custom_Constantia" panose="02030602050306030303" pitchFamily="18" charset="0"/>
                <a:cs typeface="Arial"/>
              </a:rPr>
              <a:t>Factor</a:t>
            </a:r>
            <a:r>
              <a:rPr lang="de-CH" sz="2000" dirty="0" smtClean="0">
                <a:latin typeface="Custom_Constantia" panose="02030602050306030303" pitchFamily="18" charset="0"/>
                <a:cs typeface="Arial"/>
              </a:rPr>
              <a:t> { </a:t>
            </a:r>
            <a:r>
              <a:rPr lang="de-CH" sz="2000" dirty="0" err="1" smtClean="0">
                <a:solidFill>
                  <a:srgbClr val="990000"/>
                </a:solidFill>
                <a:latin typeface="Custom_Constantia" panose="02030602050306030303" pitchFamily="18" charset="0"/>
                <a:cs typeface="Arial"/>
              </a:rPr>
              <a:t>Mult_op</a:t>
            </a:r>
            <a:r>
              <a:rPr lang="de-CH" sz="2000" dirty="0" smtClean="0">
                <a:solidFill>
                  <a:srgbClr val="990000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de-CH" sz="2000" dirty="0" err="1" smtClean="0">
                <a:latin typeface="Custom_Constantia" panose="02030602050306030303" pitchFamily="18" charset="0"/>
                <a:cs typeface="Arial"/>
              </a:rPr>
              <a:t>Factor</a:t>
            </a:r>
            <a:r>
              <a:rPr lang="de-CH" sz="2000" dirty="0" smtClean="0">
                <a:latin typeface="Custom_Constantia" panose="02030602050306030303" pitchFamily="18" charset="0"/>
                <a:cs typeface="Arial"/>
              </a:rPr>
              <a:t>}*</a:t>
            </a:r>
          </a:p>
          <a:p>
            <a:r>
              <a:rPr lang="de-CH" sz="2000" dirty="0" err="1" smtClean="0">
                <a:latin typeface="Custom_Constantia" panose="02030602050306030303" pitchFamily="18" charset="0"/>
                <a:cs typeface="Arial"/>
              </a:rPr>
              <a:t>Factor</a:t>
            </a:r>
            <a:r>
              <a:rPr lang="de-CH" sz="2000" dirty="0" smtClean="0">
                <a:latin typeface="Custom_Constantia" panose="02030602050306030303" pitchFamily="18" charset="0"/>
                <a:cs typeface="Arial"/>
              </a:rPr>
              <a:t>      	</a:t>
            </a:r>
            <a:r>
              <a:rPr lang="de-CH" sz="2000" dirty="0" err="1" smtClean="0">
                <a:latin typeface="Custom_Constantia" panose="02030602050306030303" pitchFamily="18" charset="0"/>
                <a:cs typeface="Arial"/>
              </a:rPr>
              <a:t>Number</a:t>
            </a:r>
            <a:r>
              <a:rPr lang="de-CH" sz="2000" dirty="0" smtClean="0">
                <a:latin typeface="Custom_Constantia" panose="02030602050306030303" pitchFamily="18" charset="0"/>
                <a:cs typeface="Arial"/>
              </a:rPr>
              <a:t> | Variable | </a:t>
            </a:r>
            <a:r>
              <a:rPr lang="de-CH" sz="2000" dirty="0" err="1" smtClean="0">
                <a:latin typeface="Custom_Constantia" panose="02030602050306030303" pitchFamily="18" charset="0"/>
                <a:cs typeface="Arial"/>
              </a:rPr>
              <a:t>Nested</a:t>
            </a:r>
            <a:r>
              <a:rPr lang="de-CH" sz="2000" dirty="0" smtClean="0">
                <a:latin typeface="Custom_Constantia" panose="02030602050306030303" pitchFamily="18" charset="0"/>
                <a:cs typeface="Arial"/>
              </a:rPr>
              <a:t> </a:t>
            </a:r>
          </a:p>
          <a:p>
            <a:r>
              <a:rPr lang="de-CH" sz="2000" dirty="0" err="1" smtClean="0">
                <a:latin typeface="Custom_Constantia" panose="02030602050306030303" pitchFamily="18" charset="0"/>
                <a:cs typeface="Arial"/>
              </a:rPr>
              <a:t>Nested</a:t>
            </a:r>
            <a:r>
              <a:rPr lang="de-CH" sz="2000" dirty="0" smtClean="0">
                <a:latin typeface="Custom_Constantia" panose="02030602050306030303" pitchFamily="18" charset="0"/>
                <a:cs typeface="Arial"/>
              </a:rPr>
              <a:t>      	</a:t>
            </a:r>
            <a:r>
              <a:rPr lang="de-CH" sz="2000" b="1" dirty="0" smtClean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(</a:t>
            </a:r>
            <a:r>
              <a:rPr lang="de-CH" sz="2000" dirty="0" smtClean="0">
                <a:latin typeface="Custom_Constantia" panose="02030602050306030303" pitchFamily="18" charset="0"/>
                <a:cs typeface="Arial"/>
              </a:rPr>
              <a:t> </a:t>
            </a:r>
            <a:r>
              <a:rPr lang="de-CH" sz="2000" dirty="0" err="1" smtClean="0">
                <a:latin typeface="Custom_Constantia" panose="02030602050306030303" pitchFamily="18" charset="0"/>
                <a:cs typeface="Arial"/>
              </a:rPr>
              <a:t>Expr</a:t>
            </a:r>
            <a:r>
              <a:rPr lang="de-CH" sz="2000" dirty="0" smtClean="0">
                <a:latin typeface="Custom_Constantia" panose="02030602050306030303" pitchFamily="18" charset="0"/>
                <a:cs typeface="Arial"/>
              </a:rPr>
              <a:t> </a:t>
            </a:r>
            <a:r>
              <a:rPr lang="de-CH" sz="2000" b="1" dirty="0" smtClean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)</a:t>
            </a:r>
          </a:p>
          <a:p>
            <a:r>
              <a:rPr lang="de-CH" sz="2000" dirty="0" err="1" smtClean="0">
                <a:latin typeface="Custom_Constantia" panose="02030602050306030303" pitchFamily="18" charset="0"/>
                <a:cs typeface="Arial"/>
              </a:rPr>
              <a:t>Add_op</a:t>
            </a:r>
            <a:r>
              <a:rPr lang="de-CH" sz="2000" dirty="0" smtClean="0">
                <a:latin typeface="Custom_Constantia" panose="02030602050306030303" pitchFamily="18" charset="0"/>
                <a:cs typeface="Arial"/>
              </a:rPr>
              <a:t>      	</a:t>
            </a:r>
            <a:r>
              <a:rPr lang="de-CH" sz="2000" b="1" dirty="0" smtClean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+</a:t>
            </a:r>
            <a:r>
              <a:rPr lang="de-CH" sz="2000" dirty="0" smtClean="0">
                <a:latin typeface="Custom_Constantia" panose="02030602050306030303" pitchFamily="18" charset="0"/>
                <a:cs typeface="Arial"/>
              </a:rPr>
              <a:t> | </a:t>
            </a:r>
            <a:r>
              <a:rPr lang="de-CH" sz="2000" b="1" dirty="0" smtClean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–</a:t>
            </a:r>
          </a:p>
          <a:p>
            <a:r>
              <a:rPr lang="de-CH" sz="2000" dirty="0" err="1" smtClean="0">
                <a:latin typeface="Custom_Constantia" panose="02030602050306030303" pitchFamily="18" charset="0"/>
                <a:cs typeface="Arial"/>
              </a:rPr>
              <a:t>Mult_op</a:t>
            </a:r>
            <a:r>
              <a:rPr lang="de-CH" sz="2000" dirty="0" smtClean="0">
                <a:latin typeface="Custom_Constantia" panose="02030602050306030303" pitchFamily="18" charset="0"/>
                <a:cs typeface="Arial"/>
              </a:rPr>
              <a:t>      	</a:t>
            </a:r>
            <a:r>
              <a:rPr lang="de-CH" sz="2000" b="1" dirty="0" smtClean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* </a:t>
            </a:r>
            <a:r>
              <a:rPr lang="de-CH" sz="2000" dirty="0" smtClean="0">
                <a:latin typeface="Custom_Constantia" panose="02030602050306030303" pitchFamily="18" charset="0"/>
                <a:cs typeface="Arial"/>
              </a:rPr>
              <a:t>| </a:t>
            </a:r>
            <a:r>
              <a:rPr lang="de-CH" sz="2000" b="1" dirty="0" smtClean="0">
                <a:solidFill>
                  <a:srgbClr val="333399"/>
                </a:solidFill>
                <a:latin typeface="Custom_Constantia" panose="02030602050306030303" pitchFamily="18" charset="0"/>
                <a:cs typeface="Arial"/>
              </a:rPr>
              <a:t>/</a:t>
            </a:r>
          </a:p>
          <a:p>
            <a:endParaRPr lang="de-CH" sz="2000" b="1" dirty="0" smtClean="0">
              <a:solidFill>
                <a:srgbClr val="333399"/>
              </a:solidFill>
              <a:latin typeface="Custom_Constantia" panose="02030602050306030303" pitchFamily="18" charset="0"/>
              <a:cs typeface="Arial"/>
            </a:endParaRPr>
          </a:p>
          <a:p>
            <a:endParaRPr lang="de-CH" sz="2000" dirty="0" smtClean="0">
              <a:latin typeface="Custom_Constantia" panose="02030602050306030303" pitchFamily="18" charset="0"/>
              <a:cs typeface="Arial"/>
            </a:endParaRPr>
          </a:p>
        </p:txBody>
      </p:sp>
      <p:grpSp>
        <p:nvGrpSpPr>
          <p:cNvPr id="138" name="Group 137"/>
          <p:cNvGrpSpPr/>
          <p:nvPr/>
        </p:nvGrpSpPr>
        <p:grpSpPr>
          <a:xfrm>
            <a:off x="3072567" y="2245110"/>
            <a:ext cx="388162" cy="523220"/>
            <a:chOff x="1721891" y="3033199"/>
            <a:chExt cx="388162" cy="523220"/>
          </a:xfrm>
        </p:grpSpPr>
        <p:grpSp>
          <p:nvGrpSpPr>
            <p:cNvPr id="139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41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42" name="Straight Connector 141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3" name="Straight Connector 142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40" name="Straight Connector 139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44" name="Group 143"/>
          <p:cNvGrpSpPr/>
          <p:nvPr/>
        </p:nvGrpSpPr>
        <p:grpSpPr>
          <a:xfrm>
            <a:off x="3072567" y="1871542"/>
            <a:ext cx="388162" cy="523220"/>
            <a:chOff x="1721891" y="3033199"/>
            <a:chExt cx="388162" cy="523220"/>
          </a:xfrm>
        </p:grpSpPr>
        <p:grpSp>
          <p:nvGrpSpPr>
            <p:cNvPr id="145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47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48" name="Straight Connector 147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9" name="Straight Connector 148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46" name="Straight Connector 145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50" name="Group 149"/>
          <p:cNvGrpSpPr/>
          <p:nvPr/>
        </p:nvGrpSpPr>
        <p:grpSpPr>
          <a:xfrm>
            <a:off x="3072567" y="1497974"/>
            <a:ext cx="388162" cy="523220"/>
            <a:chOff x="1721891" y="3033199"/>
            <a:chExt cx="388162" cy="523220"/>
          </a:xfrm>
        </p:grpSpPr>
        <p:grpSp>
          <p:nvGrpSpPr>
            <p:cNvPr id="151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53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54" name="Straight Connector 153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55" name="Straight Connector 154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52" name="Straight Connector 151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56" name="Group 155"/>
          <p:cNvGrpSpPr/>
          <p:nvPr/>
        </p:nvGrpSpPr>
        <p:grpSpPr>
          <a:xfrm>
            <a:off x="3072567" y="2992246"/>
            <a:ext cx="388162" cy="523220"/>
            <a:chOff x="1721891" y="3033199"/>
            <a:chExt cx="388162" cy="523220"/>
          </a:xfrm>
        </p:grpSpPr>
        <p:grpSp>
          <p:nvGrpSpPr>
            <p:cNvPr id="157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59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60" name="Straight Connector 159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61" name="Straight Connector 160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58" name="Straight Connector 157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62" name="Group 161"/>
          <p:cNvGrpSpPr/>
          <p:nvPr/>
        </p:nvGrpSpPr>
        <p:grpSpPr>
          <a:xfrm>
            <a:off x="3072567" y="2618678"/>
            <a:ext cx="388162" cy="523220"/>
            <a:chOff x="1721891" y="3033199"/>
            <a:chExt cx="388162" cy="523220"/>
          </a:xfrm>
        </p:grpSpPr>
        <p:grpSp>
          <p:nvGrpSpPr>
            <p:cNvPr id="163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65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66" name="Straight Connector 165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67" name="Straight Connector 166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64" name="Straight Connector 163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68" name="Group 167"/>
          <p:cNvGrpSpPr/>
          <p:nvPr/>
        </p:nvGrpSpPr>
        <p:grpSpPr>
          <a:xfrm>
            <a:off x="3072567" y="3365813"/>
            <a:ext cx="388162" cy="523220"/>
            <a:chOff x="1721891" y="3033199"/>
            <a:chExt cx="388162" cy="523220"/>
          </a:xfrm>
        </p:grpSpPr>
        <p:grpSp>
          <p:nvGrpSpPr>
            <p:cNvPr id="169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71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72" name="Straight Connector 171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73" name="Straight Connector 172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70" name="Straight Connector 169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74" name="Rectangle 5"/>
          <p:cNvSpPr>
            <a:spLocks noChangeArrowheads="1"/>
          </p:cNvSpPr>
          <p:nvPr/>
        </p:nvSpPr>
        <p:spPr bwMode="auto">
          <a:xfrm>
            <a:off x="218932" y="4288826"/>
            <a:ext cx="7625261" cy="197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CH" sz="2400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Welche der folgenden Phrasen sind korrekt?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400" dirty="0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      			</a:t>
            </a:r>
            <a:r>
              <a:rPr lang="en-US" sz="2400" dirty="0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a </a:t>
            </a:r>
            <a:r>
              <a:rPr lang="en-US" sz="2400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+ b</a:t>
            </a:r>
            <a:r>
              <a:rPr lang="en-US" sz="2400" dirty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ustom_Constantia" panose="02030602050306030303" pitchFamily="18" charset="0"/>
                <a:cs typeface="Arial"/>
                <a:sym typeface="Wingdings 2" pitchFamily="18" charset="2"/>
              </a:rPr>
              <a:t>	</a:t>
            </a:r>
            <a:r>
              <a:rPr lang="en-US" sz="2400" dirty="0" smtClean="0">
                <a:solidFill>
                  <a:srgbClr val="00B050"/>
                </a:solidFill>
                <a:latin typeface="Custom_Constantia" panose="02030602050306030303" pitchFamily="18" charset="0"/>
                <a:cs typeface="Arial"/>
                <a:sym typeface="Wingdings 2" pitchFamily="18" charset="2"/>
              </a:rPr>
              <a:t>			</a:t>
            </a:r>
            <a:r>
              <a:rPr lang="en-US" sz="2400" dirty="0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-</a:t>
            </a:r>
            <a:r>
              <a:rPr lang="en-US" sz="2400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a + </a:t>
            </a:r>
            <a:r>
              <a:rPr lang="en-US" sz="2400" dirty="0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b</a:t>
            </a:r>
            <a:endParaRPr lang="en-US" sz="2400" dirty="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400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a * 7 + </a:t>
            </a:r>
            <a:r>
              <a:rPr lang="en-US" sz="2400" dirty="0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b</a:t>
            </a:r>
            <a:r>
              <a:rPr lang="en-US" sz="2400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		</a:t>
            </a:r>
            <a:r>
              <a:rPr lang="en-US" sz="2400" dirty="0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7 </a:t>
            </a:r>
            <a:r>
              <a:rPr lang="en-US" sz="2400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/ (3 * 12) – 7</a:t>
            </a:r>
            <a:r>
              <a:rPr lang="en-US" sz="2400" dirty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 </a:t>
            </a:r>
            <a:endParaRPr lang="en-US" sz="2400" dirty="0">
              <a:solidFill>
                <a:srgbClr val="00B050"/>
              </a:solidFill>
              <a:latin typeface="Custom_Constantia" panose="02030602050306030303" pitchFamily="18" charset="0"/>
              <a:cs typeface="Arial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400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(3 * 7</a:t>
            </a:r>
            <a:r>
              <a:rPr lang="en-US" sz="2400" dirty="0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)</a:t>
            </a:r>
            <a:r>
              <a:rPr lang="en-US" sz="2400" dirty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Custom_Constantia" panose="02030602050306030303" pitchFamily="18" charset="0"/>
                <a:cs typeface="Arial"/>
              </a:rPr>
              <a:t>	</a:t>
            </a:r>
            <a:r>
              <a:rPr lang="en-US" sz="2400" dirty="0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(</a:t>
            </a:r>
            <a:r>
              <a:rPr lang="en-US" sz="2400" dirty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5 + a ( 7 * b</a:t>
            </a:r>
            <a:r>
              <a:rPr lang="en-US" sz="2400" dirty="0" smtClean="0">
                <a:solidFill>
                  <a:srgbClr val="3333FF"/>
                </a:solidFill>
                <a:latin typeface="Custom_Constantia" panose="02030602050306030303" pitchFamily="18" charset="0"/>
                <a:cs typeface="Arial"/>
              </a:rPr>
              <a:t>))</a:t>
            </a:r>
            <a:endParaRPr lang="en-US" sz="2400" dirty="0" smtClean="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dirty="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75" name="Rectangle 5"/>
          <p:cNvSpPr>
            <a:spLocks noChangeArrowheads="1"/>
          </p:cNvSpPr>
          <p:nvPr/>
        </p:nvSpPr>
        <p:spPr bwMode="auto">
          <a:xfrm>
            <a:off x="7513398" y="4855946"/>
            <a:ext cx="343326" cy="26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432000" rIns="0" bIns="0" anchor="ctr" anchorCtr="1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CC3300"/>
                </a:solidFill>
                <a:latin typeface="Custom_Constantia" panose="02030602050306030303" pitchFamily="18" charset="0"/>
                <a:cs typeface="Arial"/>
                <a:sym typeface="Wingdings 2" pitchFamily="18" charset="2"/>
              </a:rPr>
              <a:t>-</a:t>
            </a:r>
            <a:endParaRPr lang="en-US" sz="2400" dirty="0" smtClean="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dirty="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76" name="Rectangle 5"/>
          <p:cNvSpPr>
            <a:spLocks noChangeArrowheads="1"/>
          </p:cNvSpPr>
          <p:nvPr/>
        </p:nvSpPr>
        <p:spPr bwMode="auto">
          <a:xfrm>
            <a:off x="587016" y="4846428"/>
            <a:ext cx="343326" cy="26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72000" rIns="0" bIns="0" anchor="ctr" anchorCtr="1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400" b="1" dirty="0">
                <a:solidFill>
                  <a:srgbClr val="00B050"/>
                </a:solidFill>
                <a:latin typeface="Custom_Constantia" panose="02030602050306030303" pitchFamily="18" charset="0"/>
                <a:cs typeface="Arial"/>
                <a:sym typeface="Wingdings 2" pitchFamily="18" charset="2"/>
              </a:rPr>
              <a:t></a:t>
            </a:r>
            <a:endParaRPr lang="en-US" sz="2400" dirty="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77" name="Rectangle 5"/>
          <p:cNvSpPr>
            <a:spLocks noChangeArrowheads="1"/>
          </p:cNvSpPr>
          <p:nvPr/>
        </p:nvSpPr>
        <p:spPr bwMode="auto">
          <a:xfrm>
            <a:off x="5058626" y="5688479"/>
            <a:ext cx="343326" cy="26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432000" rIns="0" bIns="0" anchor="ctr" anchorCtr="1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CC3300"/>
                </a:solidFill>
                <a:latin typeface="Custom_Constantia" panose="02030602050306030303" pitchFamily="18" charset="0"/>
                <a:cs typeface="Arial"/>
                <a:sym typeface="Wingdings 2" pitchFamily="18" charset="2"/>
              </a:rPr>
              <a:t>-</a:t>
            </a:r>
            <a:endParaRPr lang="en-US" sz="2400" dirty="0" smtClean="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dirty="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78" name="Rectangle 5"/>
          <p:cNvSpPr>
            <a:spLocks noChangeArrowheads="1"/>
          </p:cNvSpPr>
          <p:nvPr/>
        </p:nvSpPr>
        <p:spPr bwMode="auto">
          <a:xfrm>
            <a:off x="3932808" y="4846427"/>
            <a:ext cx="343326" cy="26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72000" rIns="0" bIns="0" anchor="ctr" anchorCtr="1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400" b="1" dirty="0">
                <a:solidFill>
                  <a:srgbClr val="00B050"/>
                </a:solidFill>
                <a:latin typeface="Custom_Constantia" panose="02030602050306030303" pitchFamily="18" charset="0"/>
                <a:cs typeface="Arial"/>
                <a:sym typeface="Wingdings 2" pitchFamily="18" charset="2"/>
              </a:rPr>
              <a:t></a:t>
            </a:r>
            <a:endParaRPr lang="en-US" sz="2400" dirty="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79" name="Rectangle 5"/>
          <p:cNvSpPr>
            <a:spLocks noChangeArrowheads="1"/>
          </p:cNvSpPr>
          <p:nvPr/>
        </p:nvSpPr>
        <p:spPr bwMode="auto">
          <a:xfrm>
            <a:off x="1540458" y="5293551"/>
            <a:ext cx="343326" cy="26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72000" rIns="0" bIns="0" anchor="ctr" anchorCtr="1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400" b="1" dirty="0">
                <a:solidFill>
                  <a:srgbClr val="00B050"/>
                </a:solidFill>
                <a:latin typeface="Custom_Constantia" panose="02030602050306030303" pitchFamily="18" charset="0"/>
                <a:cs typeface="Arial"/>
                <a:sym typeface="Wingdings 2" pitchFamily="18" charset="2"/>
              </a:rPr>
              <a:t></a:t>
            </a:r>
            <a:endParaRPr lang="en-US" sz="2400" dirty="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80" name="Rectangle 5"/>
          <p:cNvSpPr>
            <a:spLocks noChangeArrowheads="1"/>
          </p:cNvSpPr>
          <p:nvPr/>
        </p:nvSpPr>
        <p:spPr bwMode="auto">
          <a:xfrm>
            <a:off x="5230289" y="5313557"/>
            <a:ext cx="343326" cy="26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72000" rIns="0" bIns="0" anchor="ctr" anchorCtr="1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400" b="1" dirty="0">
                <a:solidFill>
                  <a:srgbClr val="00B050"/>
                </a:solidFill>
                <a:latin typeface="Custom_Constantia" panose="02030602050306030303" pitchFamily="18" charset="0"/>
                <a:cs typeface="Arial"/>
                <a:sym typeface="Wingdings 2" pitchFamily="18" charset="2"/>
              </a:rPr>
              <a:t></a:t>
            </a:r>
            <a:endParaRPr lang="en-US" sz="2400" dirty="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81" name="Rectangle 5"/>
          <p:cNvSpPr>
            <a:spLocks noChangeArrowheads="1"/>
          </p:cNvSpPr>
          <p:nvPr/>
        </p:nvSpPr>
        <p:spPr bwMode="auto">
          <a:xfrm>
            <a:off x="1368795" y="5707560"/>
            <a:ext cx="343326" cy="26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72000" rIns="0" bIns="0" anchor="ctr" anchorCtr="1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400" b="1" dirty="0">
                <a:solidFill>
                  <a:srgbClr val="00B050"/>
                </a:solidFill>
                <a:latin typeface="Custom_Constantia" panose="02030602050306030303" pitchFamily="18" charset="0"/>
                <a:cs typeface="Arial"/>
                <a:sym typeface="Wingdings 2" pitchFamily="18" charset="2"/>
              </a:rPr>
              <a:t></a:t>
            </a:r>
            <a:endParaRPr lang="en-US" sz="2400" dirty="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136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  <p:bldP spid="176" grpId="0"/>
      <p:bldP spid="177" grpId="0"/>
      <p:bldP spid="178" grpId="0"/>
      <p:bldP spid="179" grpId="0"/>
      <p:bldP spid="180" grpId="0"/>
      <p:bldP spid="18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smtClean="0">
                <a:latin typeface="Custom_Constantia" panose="02030602050306030303" pitchFamily="18" charset="0"/>
              </a:rPr>
              <a:t>Richtlinien für Grammatiken</a:t>
            </a:r>
            <a:endParaRPr lang="de-CH" noProof="0" dirty="0" smtClean="0">
              <a:latin typeface="Custom_Constantia" panose="02030602050306030303" pitchFamily="18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Tx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Halten Sie Produktionen kurz.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Tx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Einfacher zu lesen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Bessere Bewertung der Sprachengrösse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Konditional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endParaRPr kumimoji="0" lang="de-CH" sz="1600" b="0" i="0" u="none" strike="noStrike" kern="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</a:t>
            </a:r>
            <a:r>
              <a:rPr kumimoji="0" lang="de-CH" sz="24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if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Boolescher_ausdruck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then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Sequenz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{ </a:t>
            </a:r>
            <a:r>
              <a:rPr kumimoji="0" lang="de-CH" sz="24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elseif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Boolescher_ausdruck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then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Sequenz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}</a:t>
            </a:r>
            <a:r>
              <a:rPr kumimoji="0" lang="de-CH" sz="2400" b="0" i="0" u="none" strike="noStrike" kern="0" cap="none" spc="0" normalizeH="0" baseline="3000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*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[ </a:t>
            </a:r>
            <a:r>
              <a:rPr kumimoji="0" lang="de-CH" sz="24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else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Sequenz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] </a:t>
            </a:r>
            <a:r>
              <a:rPr kumimoji="0" lang="de-CH" sz="24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end</a:t>
            </a:r>
            <a:endParaRPr kumimoji="0" lang="de-CH" sz="24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 flipV="1">
            <a:off x="771525" y="3324225"/>
            <a:ext cx="7477125" cy="2676525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>
            <a:off x="742950" y="3486150"/>
            <a:ext cx="7172325" cy="234315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848891" y="3490399"/>
            <a:ext cx="388162" cy="523220"/>
            <a:chOff x="1721891" y="3033199"/>
            <a:chExt cx="388162" cy="523220"/>
          </a:xfrm>
        </p:grpSpPr>
        <p:grpSp>
          <p:nvGrpSpPr>
            <p:cNvPr id="29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31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32" name="Straight Connector 31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30" name="Straight Connector 29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32776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smtClean="0"/>
              <a:t>Richtlinien für Grammatiken</a:t>
            </a:r>
            <a:endParaRPr lang="de-CH" noProof="0" dirty="0" smtClean="0"/>
          </a:p>
        </p:txBody>
      </p:sp>
      <p:sp>
        <p:nvSpPr>
          <p:cNvPr id="88" name="Rectangle 3"/>
          <p:cNvSpPr txBox="1">
            <a:spLocks noChangeArrowheads="1"/>
          </p:cNvSpPr>
          <p:nvPr/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Tx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Behandeln Sie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lexikale Konstrukte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wie Terminale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Bezeichner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Konstante Werte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Identifier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   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Letter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{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Letter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|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Digit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| "</a:t>
            </a:r>
            <a:r>
              <a:rPr kumimoji="0" lang="de-C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_	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”}*</a:t>
            </a:r>
            <a:endParaRPr kumimoji="0" lang="de-CH" sz="2400" b="0" i="0" u="none" strike="noStrike" kern="0" cap="none" spc="0" normalizeH="0" baseline="3000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Integer_constant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 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 [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-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]{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Digit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}</a:t>
            </a:r>
            <a:r>
              <a:rPr kumimoji="0" lang="de-CH" sz="2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+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Floating_point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 </a:t>
            </a:r>
            <a:r>
              <a:rPr kumimoji="0" lang="de-C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[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-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]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{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Digit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}*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“</a:t>
            </a:r>
            <a:r>
              <a:rPr kumimoji="0" lang="de-C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.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" {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Digit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}</a:t>
            </a:r>
            <a:r>
              <a:rPr kumimoji="0" lang="de-CH" sz="2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+</a:t>
            </a: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Letter 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  "</a:t>
            </a:r>
            <a:r>
              <a:rPr kumimoji="0" lang="de-C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A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" | "</a:t>
            </a:r>
            <a:r>
              <a:rPr kumimoji="0" lang="de-C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" | ... | "</a:t>
            </a:r>
            <a:r>
              <a:rPr kumimoji="0" lang="de-C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Z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" | "</a:t>
            </a:r>
            <a:r>
              <a:rPr kumimoji="0" lang="de-C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a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" | ... | "</a:t>
            </a:r>
            <a:r>
              <a:rPr kumimoji="0" lang="de-C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z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"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Digit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    "</a:t>
            </a:r>
            <a:r>
              <a:rPr kumimoji="0" lang="de-C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0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" | "</a:t>
            </a:r>
            <a:r>
              <a:rPr kumimoji="0" lang="de-C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1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" | ... | "</a:t>
            </a:r>
            <a:r>
              <a:rPr kumimoji="0" lang="de-C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9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“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graphicFrame>
        <p:nvGraphicFramePr>
          <p:cNvPr id="89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581279"/>
              </p:ext>
            </p:extLst>
          </p:nvPr>
        </p:nvGraphicFramePr>
        <p:xfrm>
          <a:off x="4521200" y="3225800"/>
          <a:ext cx="101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4" imgW="101600" imgH="406400" progId="Equation.3">
                  <p:embed/>
                </p:oleObj>
              </mc:Choice>
              <mc:Fallback>
                <p:oleObj name="Equation" r:id="rId4" imgW="1016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225800"/>
                        <a:ext cx="1016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0" name="Group 89"/>
          <p:cNvGrpSpPr/>
          <p:nvPr/>
        </p:nvGrpSpPr>
        <p:grpSpPr>
          <a:xfrm>
            <a:off x="1596884" y="3050961"/>
            <a:ext cx="388162" cy="523220"/>
            <a:chOff x="1721891" y="3033199"/>
            <a:chExt cx="388162" cy="523220"/>
          </a:xfrm>
        </p:grpSpPr>
        <p:grpSp>
          <p:nvGrpSpPr>
            <p:cNvPr id="91" name="Group 90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93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94" name="Straight Connector 93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5" name="Straight Connector 94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92" name="Straight Connector 91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96" name="Group 95"/>
          <p:cNvGrpSpPr/>
          <p:nvPr/>
        </p:nvGrpSpPr>
        <p:grpSpPr>
          <a:xfrm>
            <a:off x="2575948" y="3510006"/>
            <a:ext cx="388162" cy="523220"/>
            <a:chOff x="1721891" y="3033199"/>
            <a:chExt cx="388162" cy="523220"/>
          </a:xfrm>
        </p:grpSpPr>
        <p:grpSp>
          <p:nvGrpSpPr>
            <p:cNvPr id="97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99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00" name="Straight Connector 99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1" name="Straight Connector 100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98" name="Straight Connector 97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02" name="Group 101"/>
          <p:cNvGrpSpPr/>
          <p:nvPr/>
        </p:nvGrpSpPr>
        <p:grpSpPr>
          <a:xfrm>
            <a:off x="2299046" y="3932467"/>
            <a:ext cx="388162" cy="523220"/>
            <a:chOff x="1721891" y="3033199"/>
            <a:chExt cx="388162" cy="523220"/>
          </a:xfrm>
        </p:grpSpPr>
        <p:grpSp>
          <p:nvGrpSpPr>
            <p:cNvPr id="103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05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06" name="Straight Connector 105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7" name="Straight Connector 106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04" name="Straight Connector 103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08" name="Group 107"/>
          <p:cNvGrpSpPr/>
          <p:nvPr/>
        </p:nvGrpSpPr>
        <p:grpSpPr>
          <a:xfrm>
            <a:off x="1124662" y="4812190"/>
            <a:ext cx="388162" cy="523220"/>
            <a:chOff x="1721891" y="3033199"/>
            <a:chExt cx="388162" cy="523220"/>
          </a:xfrm>
        </p:grpSpPr>
        <p:grpSp>
          <p:nvGrpSpPr>
            <p:cNvPr id="109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11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12" name="Straight Connector 111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3" name="Straight Connector 112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10" name="Straight Connector 109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14" name="Group 113"/>
          <p:cNvGrpSpPr/>
          <p:nvPr/>
        </p:nvGrpSpPr>
        <p:grpSpPr>
          <a:xfrm>
            <a:off x="1010082" y="5252682"/>
            <a:ext cx="388162" cy="523220"/>
            <a:chOff x="1721891" y="3033199"/>
            <a:chExt cx="388162" cy="523220"/>
          </a:xfrm>
        </p:grpSpPr>
        <p:grpSp>
          <p:nvGrpSpPr>
            <p:cNvPr id="115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17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18" name="Straight Connector 117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9" name="Straight Connector 118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16" name="Straight Connector 115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365354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smtClean="0"/>
              <a:t>Richtlinien für Grammatiken</a:t>
            </a:r>
            <a:endParaRPr lang="de-CH" noProof="0" dirty="0" smtClean="0"/>
          </a:p>
        </p:txBody>
      </p:sp>
      <p:sp>
        <p:nvSpPr>
          <p:cNvPr id="53" name="Rectangle 3"/>
          <p:cNvSpPr txBox="1">
            <a:spLocks noChangeArrowheads="1"/>
          </p:cNvSpPr>
          <p:nvPr/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Tx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Benutzen Sie eindeutige Produktionen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Eine anwendbare Produktion kann so durch Anschauen von einem lexikalen Element pro Mal gefunden werden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Konditional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 </a:t>
            </a:r>
            <a:r>
              <a:rPr kumimoji="0" lang="de-C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if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Then_teil_liste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[ </a:t>
            </a:r>
            <a:r>
              <a:rPr kumimoji="0" lang="de-CH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Else_teil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] </a:t>
            </a:r>
            <a:r>
              <a:rPr kumimoji="0" lang="de-C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end</a:t>
            </a: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Sequenz    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 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{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Instruktion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}</a:t>
            </a:r>
            <a:r>
              <a:rPr kumimoji="0" lang="de-CH" sz="2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*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Instruktion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   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Konditional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|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Schleife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|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Aufruf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| ...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874291" y="2995099"/>
            <a:ext cx="388162" cy="523220"/>
            <a:chOff x="1721891" y="3033199"/>
            <a:chExt cx="388162" cy="523220"/>
          </a:xfrm>
        </p:grpSpPr>
        <p:grpSp>
          <p:nvGrpSpPr>
            <p:cNvPr id="55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57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58" name="Straight Connector 57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56" name="Straight Connector 55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60" name="Group 59"/>
          <p:cNvGrpSpPr/>
          <p:nvPr/>
        </p:nvGrpSpPr>
        <p:grpSpPr>
          <a:xfrm>
            <a:off x="1801680" y="3893591"/>
            <a:ext cx="388162" cy="523220"/>
            <a:chOff x="1721891" y="3033199"/>
            <a:chExt cx="388162" cy="523220"/>
          </a:xfrm>
        </p:grpSpPr>
        <p:grpSp>
          <p:nvGrpSpPr>
            <p:cNvPr id="61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63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64" name="Straight Connector 63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5" name="Straight Connector 64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62" name="Straight Connector 61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66" name="Group 65"/>
          <p:cNvGrpSpPr/>
          <p:nvPr/>
        </p:nvGrpSpPr>
        <p:grpSpPr>
          <a:xfrm>
            <a:off x="1806187" y="4310351"/>
            <a:ext cx="388162" cy="523220"/>
            <a:chOff x="1721891" y="3033199"/>
            <a:chExt cx="388162" cy="523220"/>
          </a:xfrm>
        </p:grpSpPr>
        <p:grpSp>
          <p:nvGrpSpPr>
            <p:cNvPr id="67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69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70" name="Straight Connector 69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68" name="Straight Connector 67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197624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smtClean="0">
                <a:latin typeface="Custom_Constantia" panose="02030602050306030303" pitchFamily="18" charset="0"/>
              </a:rPr>
              <a:t>Syntaxbeschreibung von Eiffel</a:t>
            </a:r>
            <a:endParaRPr lang="de-CH" noProof="0" dirty="0">
              <a:latin typeface="Custom_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noProof="0" dirty="0" smtClean="0">
                <a:solidFill>
                  <a:schemeClr val="tx1"/>
                </a:solidFill>
                <a:latin typeface="Custom_Constantia" panose="02030602050306030303" pitchFamily="18" charset="0"/>
              </a:rPr>
              <a:t>Die Syntax von Eiffel ist in BNF-E geschrieben</a:t>
            </a:r>
          </a:p>
          <a:p>
            <a:pPr lvl="1">
              <a:buFont typeface="Arial"/>
              <a:buChar char="•"/>
            </a:pPr>
            <a:r>
              <a:rPr lang="de-CH" noProof="0" dirty="0" smtClean="0">
                <a:solidFill>
                  <a:schemeClr val="tx1"/>
                </a:solidFill>
                <a:latin typeface="Custom_Constantia" panose="02030602050306030303" pitchFamily="18" charset="0"/>
              </a:rPr>
              <a:t>Eine Produktion pro </a:t>
            </a:r>
            <a:r>
              <a:rPr lang="de-CH" noProof="0" dirty="0" err="1" smtClean="0">
                <a:solidFill>
                  <a:schemeClr val="tx1"/>
                </a:solidFill>
                <a:latin typeface="Custom_Constantia" panose="02030602050306030303" pitchFamily="18" charset="0"/>
              </a:rPr>
              <a:t>Nonterminal</a:t>
            </a:r>
            <a:endParaRPr lang="de-CH" noProof="0" dirty="0" smtClean="0">
              <a:solidFill>
                <a:schemeClr val="tx1"/>
              </a:solidFill>
              <a:latin typeface="Custom_Constantia" panose="02030602050306030303" pitchFamily="18" charset="0"/>
            </a:endParaRPr>
          </a:p>
          <a:p>
            <a:pPr lvl="1">
              <a:buFont typeface="Arial"/>
              <a:buChar char="•"/>
            </a:pPr>
            <a:r>
              <a:rPr lang="de-CH" dirty="0" smtClean="0">
                <a:solidFill>
                  <a:schemeClr val="tx1"/>
                </a:solidFill>
                <a:latin typeface="Custom_Constantia" panose="02030602050306030303" pitchFamily="18" charset="0"/>
              </a:rPr>
              <a:t>Jede </a:t>
            </a:r>
            <a:r>
              <a:rPr lang="de-CH" noProof="0" dirty="0" smtClean="0">
                <a:solidFill>
                  <a:schemeClr val="tx1"/>
                </a:solidFill>
                <a:latin typeface="Custom_Constantia" panose="02030602050306030303" pitchFamily="18" charset="0"/>
              </a:rPr>
              <a:t>Produktion ist </a:t>
            </a:r>
            <a:r>
              <a:rPr lang="de-CH" dirty="0" smtClean="0">
                <a:solidFill>
                  <a:schemeClr val="tx1"/>
                </a:solidFill>
                <a:latin typeface="Custom_Constantia" panose="02030602050306030303" pitchFamily="18" charset="0"/>
              </a:rPr>
              <a:t>entweder eine Verkettung, eine Wahl oder eine Repetition</a:t>
            </a:r>
            <a:endParaRPr lang="de-CH" noProof="0" dirty="0" smtClean="0">
              <a:solidFill>
                <a:schemeClr val="tx1"/>
              </a:solidFill>
              <a:latin typeface="Custom_Constantia" panose="02030602050306030303" pitchFamily="18" charset="0"/>
            </a:endParaRPr>
          </a:p>
          <a:p>
            <a:pPr lvl="1">
              <a:buFont typeface="Arial"/>
              <a:buChar char="•"/>
            </a:pPr>
            <a:r>
              <a:rPr lang="de-CH" dirty="0" smtClean="0">
                <a:solidFill>
                  <a:schemeClr val="tx1"/>
                </a:solidFill>
                <a:latin typeface="Custom_Constantia" panose="02030602050306030303" pitchFamily="18" charset="0"/>
              </a:rPr>
              <a:t>Spezielle Semantik der Repetition</a:t>
            </a:r>
            <a:endParaRPr lang="de-CH" noProof="0" dirty="0" smtClean="0">
              <a:solidFill>
                <a:schemeClr val="tx1"/>
              </a:solidFill>
              <a:latin typeface="Custom_Constantia" panose="02030602050306030303" pitchFamily="18" charset="0"/>
            </a:endParaRPr>
          </a:p>
          <a:p>
            <a:pPr lvl="1">
              <a:buFont typeface="Arial"/>
              <a:buChar char="•"/>
            </a:pPr>
            <a:r>
              <a:rPr lang="de-CH" noProof="0" dirty="0" smtClean="0">
                <a:solidFill>
                  <a:schemeClr val="tx1"/>
                </a:solidFill>
                <a:latin typeface="Custom_Constantia" panose="02030602050306030303" pitchFamily="18" charset="0"/>
              </a:rPr>
              <a:t>Rekursion ist erlaubt</a:t>
            </a:r>
          </a:p>
          <a:p>
            <a:pPr lvl="1">
              <a:buFont typeface="Arial"/>
              <a:buChar char="•"/>
            </a:pPr>
            <a:r>
              <a:rPr lang="de-CH" b="1" noProof="0" dirty="0" smtClean="0">
                <a:solidFill>
                  <a:schemeClr val="tx1"/>
                </a:solidFill>
                <a:latin typeface="Custom_Constantia" panose="02030602050306030303" pitchFamily="18" charset="0"/>
              </a:rPr>
              <a:t>Terminale (lexikale) </a:t>
            </a:r>
            <a:r>
              <a:rPr lang="de-CH" b="1" dirty="0" smtClean="0">
                <a:solidFill>
                  <a:schemeClr val="tx1"/>
                </a:solidFill>
                <a:latin typeface="Custom_Constantia" panose="02030602050306030303" pitchFamily="18" charset="0"/>
              </a:rPr>
              <a:t>K</a:t>
            </a:r>
            <a:r>
              <a:rPr lang="de-CH" b="1" noProof="0" dirty="0" err="1" smtClean="0">
                <a:solidFill>
                  <a:schemeClr val="tx1"/>
                </a:solidFill>
                <a:latin typeface="Custom_Constantia" panose="02030602050306030303" pitchFamily="18" charset="0"/>
              </a:rPr>
              <a:t>onstrukte</a:t>
            </a:r>
            <a:r>
              <a:rPr lang="de-CH" b="1" noProof="0" dirty="0" smtClean="0">
                <a:solidFill>
                  <a:schemeClr val="tx1"/>
                </a:solidFill>
                <a:latin typeface="Custom_Constantia" panose="02030602050306030303" pitchFamily="18" charset="0"/>
              </a:rPr>
              <a:t> </a:t>
            </a:r>
            <a:r>
              <a:rPr lang="de-CH" dirty="0" smtClean="0">
                <a:solidFill>
                  <a:schemeClr val="tx1"/>
                </a:solidFill>
                <a:latin typeface="Custom_Constantia" panose="02030602050306030303" pitchFamily="18" charset="0"/>
              </a:rPr>
              <a:t>benutzen nicht </a:t>
            </a:r>
          </a:p>
          <a:p>
            <a:pPr marL="536575" lvl="1" indent="0">
              <a:buNone/>
            </a:pPr>
            <a:r>
              <a:rPr lang="de-CH" dirty="0" smtClean="0">
                <a:solidFill>
                  <a:schemeClr val="tx1"/>
                </a:solidFill>
                <a:latin typeface="Custom_Constantia" panose="02030602050306030303" pitchFamily="18" charset="0"/>
              </a:rPr>
              <a:t>	BNF-E für ihre Beschreibung</a:t>
            </a:r>
            <a:r>
              <a:rPr lang="de-CH" noProof="0" dirty="0" smtClean="0">
                <a:solidFill>
                  <a:schemeClr val="tx1"/>
                </a:solidFill>
                <a:latin typeface="Custom_Constantia" panose="02030602050306030303" pitchFamily="18" charset="0"/>
              </a:rPr>
              <a:t> </a:t>
            </a:r>
          </a:p>
          <a:p>
            <a:pPr lvl="2">
              <a:buFont typeface="Arial"/>
              <a:buChar char="•"/>
            </a:pPr>
            <a:r>
              <a:rPr lang="de-CH" noProof="0" dirty="0" smtClean="0">
                <a:solidFill>
                  <a:schemeClr val="tx1"/>
                </a:solidFill>
                <a:latin typeface="Custom_Constantia" panose="02030602050306030303" pitchFamily="18" charset="0"/>
              </a:rPr>
              <a:t>Reservierte Wörter(z.B. </a:t>
            </a:r>
            <a:r>
              <a:rPr lang="de-CH" b="1" noProof="0" dirty="0" err="1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if</a:t>
            </a:r>
            <a:r>
              <a:rPr lang="de-CH" noProof="0" dirty="0" smtClean="0">
                <a:solidFill>
                  <a:schemeClr val="tx1"/>
                </a:solidFill>
                <a:latin typeface="Custom_Constantia" panose="02030602050306030303" pitchFamily="18" charset="0"/>
              </a:rPr>
              <a:t>, </a:t>
            </a:r>
            <a:r>
              <a:rPr lang="de-CH" b="1" noProof="0" dirty="0" smtClean="0">
                <a:solidFill>
                  <a:srgbClr val="333399"/>
                </a:solidFill>
                <a:latin typeface="Custom_Constantia" panose="02030602050306030303" pitchFamily="18" charset="0"/>
              </a:rPr>
              <a:t>end</a:t>
            </a:r>
            <a:r>
              <a:rPr lang="de-CH" noProof="0" dirty="0" smtClean="0">
                <a:solidFill>
                  <a:schemeClr val="tx1"/>
                </a:solidFill>
                <a:latin typeface="Custom_Constantia" panose="02030602050306030303" pitchFamily="18" charset="0"/>
              </a:rPr>
              <a:t>, </a:t>
            </a:r>
            <a:r>
              <a:rPr lang="de-CH" b="1" noProof="0" dirty="0" err="1" smtClean="0">
                <a:solidFill>
                  <a:srgbClr val="333399"/>
                </a:solidFill>
                <a:latin typeface="Custom_Constantia" panose="02030602050306030303" pitchFamily="18" charset="0"/>
              </a:rPr>
              <a:t>class</a:t>
            </a:r>
            <a:r>
              <a:rPr lang="de-CH" noProof="0" dirty="0" smtClean="0">
                <a:solidFill>
                  <a:schemeClr val="tx1"/>
                </a:solidFill>
                <a:latin typeface="Custom_Constantia" panose="02030602050306030303" pitchFamily="18" charset="0"/>
              </a:rPr>
              <a:t>)</a:t>
            </a:r>
          </a:p>
          <a:p>
            <a:pPr lvl="2">
              <a:buFont typeface="Arial"/>
              <a:buChar char="•"/>
            </a:pPr>
            <a:r>
              <a:rPr lang="de-CH" noProof="0" dirty="0" smtClean="0">
                <a:solidFill>
                  <a:schemeClr val="tx1"/>
                </a:solidFill>
                <a:latin typeface="Custom_Constantia" panose="02030602050306030303" pitchFamily="18" charset="0"/>
              </a:rPr>
              <a:t>manifeste </a:t>
            </a:r>
            <a:r>
              <a:rPr lang="de-CH" dirty="0" smtClean="0">
                <a:solidFill>
                  <a:schemeClr val="tx1"/>
                </a:solidFill>
                <a:latin typeface="Custom_Constantia" panose="02030602050306030303" pitchFamily="18" charset="0"/>
              </a:rPr>
              <a:t>K</a:t>
            </a:r>
            <a:r>
              <a:rPr lang="de-CH" noProof="0" dirty="0" err="1" smtClean="0">
                <a:solidFill>
                  <a:schemeClr val="tx1"/>
                </a:solidFill>
                <a:latin typeface="Custom_Constantia" panose="02030602050306030303" pitchFamily="18" charset="0"/>
              </a:rPr>
              <a:t>onstanten</a:t>
            </a:r>
            <a:r>
              <a:rPr lang="de-CH" noProof="0" dirty="0" smtClean="0">
                <a:solidFill>
                  <a:schemeClr val="tx1"/>
                </a:solidFill>
                <a:latin typeface="Custom_Constantia" panose="02030602050306030303" pitchFamily="18" charset="0"/>
              </a:rPr>
              <a:t> (</a:t>
            </a:r>
            <a:r>
              <a:rPr lang="de-CH" noProof="0" dirty="0" smtClean="0">
                <a:solidFill>
                  <a:srgbClr val="333399"/>
                </a:solidFill>
                <a:latin typeface="Custom_Constantia" panose="02030602050306030303" pitchFamily="18" charset="0"/>
              </a:rPr>
              <a:t>237</a:t>
            </a:r>
            <a:r>
              <a:rPr lang="de-CH" noProof="0" dirty="0" smtClean="0">
                <a:solidFill>
                  <a:schemeClr val="tx1"/>
                </a:solidFill>
                <a:latin typeface="Custom_Constantia" panose="02030602050306030303" pitchFamily="18" charset="0"/>
              </a:rPr>
              <a:t>, </a:t>
            </a:r>
            <a:r>
              <a:rPr lang="de-CH" noProof="0" dirty="0" smtClean="0">
                <a:solidFill>
                  <a:srgbClr val="333399"/>
                </a:solidFill>
                <a:latin typeface="Custom_Constantia" panose="02030602050306030303" pitchFamily="18" charset="0"/>
              </a:rPr>
              <a:t>-12.93</a:t>
            </a:r>
            <a:r>
              <a:rPr lang="de-CH" noProof="0" dirty="0" smtClean="0">
                <a:solidFill>
                  <a:schemeClr val="tx1"/>
                </a:solidFill>
                <a:latin typeface="Custom_Constantia" panose="02030602050306030303" pitchFamily="18" charset="0"/>
              </a:rPr>
              <a:t>)</a:t>
            </a:r>
          </a:p>
          <a:p>
            <a:pPr lvl="2">
              <a:buFont typeface="Arial"/>
              <a:buChar char="•"/>
            </a:pPr>
            <a:r>
              <a:rPr lang="de-CH" noProof="0" dirty="0" smtClean="0">
                <a:solidFill>
                  <a:schemeClr val="tx1"/>
                </a:solidFill>
                <a:latin typeface="Custom_Constantia" panose="02030602050306030303" pitchFamily="18" charset="0"/>
              </a:rPr>
              <a:t>Symbole (</a:t>
            </a:r>
            <a:r>
              <a:rPr lang="de-CH" b="1" noProof="0" dirty="0" smtClean="0">
                <a:solidFill>
                  <a:srgbClr val="333399"/>
                </a:solidFill>
                <a:latin typeface="Custom_Constantia" panose="02030602050306030303" pitchFamily="18" charset="0"/>
              </a:rPr>
              <a:t>+</a:t>
            </a:r>
            <a:r>
              <a:rPr lang="de-CH" noProof="0" dirty="0" smtClean="0">
                <a:solidFill>
                  <a:schemeClr val="tx1"/>
                </a:solidFill>
                <a:latin typeface="Custom_Constantia" panose="02030602050306030303" pitchFamily="18" charset="0"/>
              </a:rPr>
              <a:t>, </a:t>
            </a:r>
            <a:r>
              <a:rPr lang="de-CH" b="1" noProof="0" dirty="0" smtClean="0">
                <a:solidFill>
                  <a:srgbClr val="333399"/>
                </a:solidFill>
                <a:latin typeface="Custom_Constantia" panose="02030602050306030303" pitchFamily="18" charset="0"/>
              </a:rPr>
              <a:t>;</a:t>
            </a:r>
            <a:r>
              <a:rPr lang="de-CH" noProof="0" dirty="0" smtClean="0">
                <a:solidFill>
                  <a:schemeClr val="tx1"/>
                </a:solidFill>
                <a:latin typeface="Custom_Constantia" panose="02030602050306030303" pitchFamily="18" charset="0"/>
              </a:rPr>
              <a:t>)</a:t>
            </a:r>
          </a:p>
          <a:p>
            <a:pPr lvl="2">
              <a:buFont typeface="Arial"/>
              <a:buChar char="•"/>
            </a:pPr>
            <a:r>
              <a:rPr lang="de-CH" noProof="0" dirty="0" smtClean="0">
                <a:solidFill>
                  <a:schemeClr val="tx1"/>
                </a:solidFill>
                <a:latin typeface="Custom_Constantia" panose="02030602050306030303" pitchFamily="18" charset="0"/>
              </a:rPr>
              <a:t>Bezeichner (</a:t>
            </a:r>
            <a:r>
              <a:rPr lang="de-CH" i="1" noProof="0" dirty="0" smtClean="0">
                <a:solidFill>
                  <a:schemeClr val="accent2"/>
                </a:solidFill>
                <a:latin typeface="Custom_Constantia" panose="02030602050306030303" pitchFamily="18" charset="0"/>
              </a:rPr>
              <a:t>LINKED_LIST</a:t>
            </a:r>
            <a:r>
              <a:rPr lang="de-CH" noProof="0" dirty="0" smtClean="0">
                <a:solidFill>
                  <a:schemeClr val="tx1"/>
                </a:solidFill>
                <a:latin typeface="Custom_Constantia" panose="02030602050306030303" pitchFamily="18" charset="0"/>
              </a:rPr>
              <a:t>, </a:t>
            </a:r>
            <a:r>
              <a:rPr lang="de-CH" i="1" noProof="0" dirty="0" err="1" smtClean="0">
                <a:solidFill>
                  <a:srgbClr val="333399"/>
                </a:solidFill>
                <a:latin typeface="Custom_Constantia" panose="02030602050306030303" pitchFamily="18" charset="0"/>
              </a:rPr>
              <a:t>put</a:t>
            </a:r>
            <a:r>
              <a:rPr lang="de-CH" noProof="0" dirty="0" smtClean="0">
                <a:solidFill>
                  <a:schemeClr val="tx1"/>
                </a:solidFill>
                <a:latin typeface="Custom_Constantia" panose="020306020503060303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7787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Syntaxbeschreibung von Eiffel (lexikale Ebene)</a:t>
            </a:r>
            <a:endParaRPr lang="de-CH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noProof="0" dirty="0" smtClean="0">
                <a:solidFill>
                  <a:schemeClr val="tx1"/>
                </a:solidFill>
              </a:rPr>
              <a:t>Lexikale </a:t>
            </a:r>
            <a:r>
              <a:rPr lang="de-CH" noProof="0" dirty="0" err="1" smtClean="0">
                <a:solidFill>
                  <a:schemeClr val="tx1"/>
                </a:solidFill>
              </a:rPr>
              <a:t>Konstrukte</a:t>
            </a:r>
            <a:r>
              <a:rPr lang="de-CH" noProof="0" dirty="0" smtClean="0">
                <a:solidFill>
                  <a:schemeClr val="tx1"/>
                </a:solidFill>
              </a:rPr>
              <a:t> werden mit einer BNF-ähnlichen </a:t>
            </a:r>
            <a:r>
              <a:rPr lang="de-CH" i="1" noProof="0" dirty="0" smtClean="0">
                <a:solidFill>
                  <a:schemeClr val="tx1"/>
                </a:solidFill>
              </a:rPr>
              <a:t>regulären Grammatik</a:t>
            </a:r>
            <a:r>
              <a:rPr lang="de-CH" noProof="0" dirty="0" smtClean="0">
                <a:solidFill>
                  <a:schemeClr val="tx1"/>
                </a:solidFill>
              </a:rPr>
              <a:t> beschrieben</a:t>
            </a:r>
            <a:endParaRPr lang="de-CH" i="1" noProof="0" dirty="0" smtClean="0">
              <a:solidFill>
                <a:schemeClr val="tx1"/>
              </a:solidFill>
            </a:endParaRPr>
          </a:p>
          <a:p>
            <a:pPr lvl="1">
              <a:buFont typeface="Arial"/>
              <a:buChar char="•"/>
            </a:pPr>
            <a:r>
              <a:rPr lang="de-CH" noProof="0" dirty="0" smtClean="0">
                <a:solidFill>
                  <a:schemeClr val="tx1"/>
                </a:solidFill>
              </a:rPr>
              <a:t>Mischen von Produktionstypen erlaubt</a:t>
            </a:r>
          </a:p>
          <a:p>
            <a:pPr lvl="1">
              <a:buFont typeface="Arial"/>
              <a:buChar char="•"/>
            </a:pPr>
            <a:r>
              <a:rPr lang="de-CH" noProof="0" dirty="0" smtClean="0">
                <a:solidFill>
                  <a:schemeClr val="tx1"/>
                </a:solidFill>
              </a:rPr>
              <a:t>Benutzen Sie </a:t>
            </a:r>
            <a:r>
              <a:rPr lang="de-CH" dirty="0" smtClean="0">
                <a:solidFill>
                  <a:schemeClr val="tx1"/>
                </a:solidFill>
              </a:rPr>
              <a:t>Klammern für Eindeutigkeit, z.B.</a:t>
            </a:r>
            <a:br>
              <a:rPr lang="de-CH" dirty="0" smtClean="0">
                <a:solidFill>
                  <a:schemeClr val="tx1"/>
                </a:solidFill>
              </a:rPr>
            </a:br>
            <a:r>
              <a:rPr lang="de-CH" noProof="0" dirty="0" smtClean="0">
                <a:solidFill>
                  <a:srgbClr val="008000"/>
                </a:solidFill>
              </a:rPr>
              <a:t>Letter </a:t>
            </a:r>
            <a:r>
              <a:rPr lang="de-CH" noProof="0" dirty="0" smtClean="0">
                <a:solidFill>
                  <a:schemeClr val="tx1"/>
                </a:solidFill>
              </a:rPr>
              <a:t>(</a:t>
            </a:r>
            <a:r>
              <a:rPr lang="de-CH" noProof="0" dirty="0" smtClean="0">
                <a:solidFill>
                  <a:srgbClr val="008000"/>
                </a:solidFill>
              </a:rPr>
              <a:t>Letter</a:t>
            </a:r>
            <a:r>
              <a:rPr lang="de-CH" noProof="0" dirty="0" smtClean="0">
                <a:solidFill>
                  <a:schemeClr val="tx1"/>
                </a:solidFill>
              </a:rPr>
              <a:t> | </a:t>
            </a:r>
            <a:r>
              <a:rPr lang="de-CH" noProof="0" dirty="0" smtClean="0">
                <a:solidFill>
                  <a:srgbClr val="008000"/>
                </a:solidFill>
              </a:rPr>
              <a:t>Digit</a:t>
            </a:r>
            <a:r>
              <a:rPr lang="de-CH" noProof="0" dirty="0" smtClean="0">
                <a:solidFill>
                  <a:schemeClr val="tx1"/>
                </a:solidFill>
              </a:rPr>
              <a:t> | </a:t>
            </a:r>
            <a:r>
              <a:rPr lang="de-CH" noProof="0" dirty="0" err="1" smtClean="0">
                <a:solidFill>
                  <a:srgbClr val="008000"/>
                </a:solidFill>
              </a:rPr>
              <a:t>Underscore</a:t>
            </a:r>
            <a:r>
              <a:rPr lang="de-CH" noProof="0" dirty="0" smtClean="0">
                <a:solidFill>
                  <a:schemeClr val="tx1"/>
                </a:solidFill>
              </a:rPr>
              <a:t>)* </a:t>
            </a:r>
          </a:p>
          <a:p>
            <a:pPr lvl="1">
              <a:buFont typeface="Arial"/>
              <a:buChar char="•"/>
            </a:pPr>
            <a:r>
              <a:rPr lang="de-CH" noProof="0" dirty="0" smtClean="0">
                <a:solidFill>
                  <a:schemeClr val="tx1"/>
                </a:solidFill>
              </a:rPr>
              <a:t>Keine Rekursion</a:t>
            </a:r>
          </a:p>
          <a:p>
            <a:pPr lvl="1">
              <a:buFont typeface="Arial"/>
              <a:buChar char="•"/>
            </a:pPr>
            <a:r>
              <a:rPr lang="de-CH" noProof="0" dirty="0" smtClean="0">
                <a:solidFill>
                  <a:schemeClr val="tx1"/>
                </a:solidFill>
              </a:rPr>
              <a:t>Benutzt Symbole und Zeichenintervalle, z.B. ‘</a:t>
            </a:r>
            <a:r>
              <a:rPr lang="de-CH" b="1" noProof="0" dirty="0" err="1" smtClean="0">
                <a:solidFill>
                  <a:srgbClr val="333399"/>
                </a:solidFill>
              </a:rPr>
              <a:t>a</a:t>
            </a:r>
            <a:r>
              <a:rPr lang="de-CH" noProof="0" dirty="0" err="1" smtClean="0">
                <a:solidFill>
                  <a:schemeClr val="tx1"/>
                </a:solidFill>
              </a:rPr>
              <a:t>’..’</a:t>
            </a:r>
            <a:r>
              <a:rPr lang="de-CH" b="1" noProof="0" dirty="0" err="1" smtClean="0">
                <a:solidFill>
                  <a:srgbClr val="333399"/>
                </a:solidFill>
              </a:rPr>
              <a:t>z</a:t>
            </a:r>
            <a:r>
              <a:rPr lang="de-CH" noProof="0" dirty="0" smtClean="0">
                <a:solidFill>
                  <a:schemeClr val="tx1"/>
                </a:solidFill>
              </a:rPr>
              <a:t>’</a:t>
            </a:r>
          </a:p>
          <a:p>
            <a:pPr lvl="1">
              <a:buFont typeface="Arial"/>
              <a:buChar char="•"/>
            </a:pPr>
            <a:r>
              <a:rPr lang="de-CH" noProof="0" dirty="0" smtClean="0">
                <a:solidFill>
                  <a:schemeClr val="tx1"/>
                </a:solidFill>
              </a:rPr>
              <a:t>Einfache Repetitionsregeln (siehe BNF)</a:t>
            </a:r>
          </a:p>
          <a:p>
            <a:pPr lvl="1">
              <a:buFont typeface="Arial"/>
              <a:buChar char="•"/>
            </a:pPr>
            <a:r>
              <a:rPr lang="de-CH" noProof="0" dirty="0" smtClean="0">
                <a:solidFill>
                  <a:schemeClr val="tx1"/>
                </a:solidFill>
              </a:rPr>
              <a:t>Bei der Verkettungen müssen die Elemente nicht (lexikalisch) </a:t>
            </a:r>
            <a:r>
              <a:rPr lang="de-CH" dirty="0" smtClean="0">
                <a:solidFill>
                  <a:schemeClr val="tx1"/>
                </a:solidFill>
              </a:rPr>
              <a:t>getrennt sein</a:t>
            </a:r>
            <a:endParaRPr lang="de-CH" noProof="0" dirty="0" smtClean="0">
              <a:solidFill>
                <a:schemeClr val="tx1"/>
              </a:solidFill>
            </a:endParaRPr>
          </a:p>
          <a:p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5278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smtClean="0">
                <a:latin typeface="Custom_Constantia" panose="02030602050306030303" pitchFamily="18" charset="0"/>
              </a:rPr>
              <a:t>Noch eine Übung</a:t>
            </a:r>
            <a:endParaRPr lang="de-CH" noProof="0" dirty="0">
              <a:latin typeface="Custom_Constantia" panose="02030602050306030303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Definieren Sie eine rekursive Grammatik in BNF-E für Boole‘sche Ausdrücke mit der folgenden Beschreibung: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Einfache Ausdrücke, beschränkt auf die Variablenbezeichner </a:t>
            </a:r>
            <a:r>
              <a:rPr kumimoji="0" lang="de-CH" sz="24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x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, </a:t>
            </a:r>
            <a:r>
              <a:rPr kumimoji="0" lang="de-CH" sz="24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y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, oder </a:t>
            </a:r>
            <a:r>
              <a:rPr kumimoji="0" lang="de-CH" sz="24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z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, die, neben Klammerung, als Operationen das unäre </a:t>
            </a:r>
            <a:r>
              <a:rPr kumimoji="0" lang="de-CH" sz="24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not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und die binären </a:t>
            </a:r>
            <a:r>
              <a:rPr kumimoji="0" lang="de-CH" sz="24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and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, </a:t>
            </a:r>
            <a:r>
              <a:rPr kumimoji="0" lang="de-CH" sz="24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or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, und </a:t>
            </a:r>
            <a:r>
              <a:rPr kumimoji="0" lang="de-CH" sz="24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implies</a:t>
            </a:r>
            <a:r>
              <a:rPr kumimoji="0" lang="de-CH" sz="2400" b="1" i="0" u="none" strike="noStrike" kern="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beinhalten können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Gültige Phrasen wären z.B.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	</a:t>
            </a:r>
            <a:r>
              <a:rPr kumimoji="0" lang="de-CH" sz="24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not</a:t>
            </a:r>
            <a:r>
              <a:rPr kumimoji="0" lang="de-CH" sz="2400" b="0" i="1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1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x </a:t>
            </a:r>
            <a:r>
              <a:rPr kumimoji="0" lang="de-CH" sz="24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and</a:t>
            </a:r>
            <a:r>
              <a:rPr kumimoji="0" lang="de-CH" sz="2400" b="0" i="1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not</a:t>
            </a:r>
            <a:r>
              <a:rPr kumimoji="0" lang="de-CH" sz="2400" b="0" i="1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1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	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(</a:t>
            </a:r>
            <a:r>
              <a:rPr kumimoji="0" lang="de-CH" sz="2400" b="0" i="1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x </a:t>
            </a:r>
            <a:r>
              <a:rPr kumimoji="0" lang="de-CH" sz="24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or</a:t>
            </a:r>
            <a:r>
              <a:rPr kumimoji="0" lang="de-CH" sz="2400" b="0" i="1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y </a:t>
            </a:r>
            <a:r>
              <a:rPr kumimoji="0" lang="de-CH" sz="24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implies</a:t>
            </a:r>
            <a:r>
              <a:rPr kumimoji="0" lang="de-CH" sz="2400" b="0" i="1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z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)</a:t>
            </a:r>
            <a:r>
              <a:rPr kumimoji="0" lang="de-CH" sz="2400" b="0" i="1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1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	y </a:t>
            </a:r>
            <a:r>
              <a:rPr kumimoji="0" lang="de-CH" sz="24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or</a:t>
            </a:r>
            <a:r>
              <a:rPr kumimoji="0" lang="de-CH" sz="2400" b="0" i="1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(</a:t>
            </a:r>
            <a:r>
              <a:rPr kumimoji="0" lang="de-CH" sz="2400" b="0" i="1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z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	(</a:t>
            </a:r>
            <a:r>
              <a:rPr kumimoji="0" lang="de-CH" sz="2400" b="0" i="1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x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852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smtClean="0"/>
              <a:t>Lösung</a:t>
            </a:r>
            <a:endParaRPr lang="de-CH" noProof="0" dirty="0"/>
          </a:p>
        </p:txBody>
      </p:sp>
      <p:sp>
        <p:nvSpPr>
          <p:cNvPr id="93" name="Content Placeholder 2"/>
          <p:cNvSpPr txBox="1">
            <a:spLocks/>
          </p:cNvSpPr>
          <p:nvPr/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B_expr 	With_par | Expr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With_par 	“(” Expr “)”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Expr		Not_term | Bin_term | Variable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Bin_term	B_expr Bin_op B_expr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Bin_op	“</a:t>
            </a:r>
            <a:r>
              <a:rPr kumimoji="0" lang="de-CH" sz="24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implies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”| “</a:t>
            </a:r>
            <a:r>
              <a:rPr kumimoji="0" lang="de-CH" sz="24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or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” | “</a:t>
            </a:r>
            <a:r>
              <a:rPr kumimoji="0" lang="de-CH" sz="24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and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”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Not_term	“</a:t>
            </a:r>
            <a:r>
              <a:rPr kumimoji="0" lang="de-CH" sz="24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not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” B_expr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Variable	“x” | “y” | “z”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1" i="0" u="none" strike="noStrike" kern="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1" i="0" u="none" strike="noStrike" kern="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Bemerkung: hier brauchen wir “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x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” um Terminale zu bezeichnen</a:t>
            </a: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1747291" y="3503099"/>
            <a:ext cx="388162" cy="523220"/>
            <a:chOff x="1721891" y="3033199"/>
            <a:chExt cx="388162" cy="523220"/>
          </a:xfrm>
        </p:grpSpPr>
        <p:grpSp>
          <p:nvGrpSpPr>
            <p:cNvPr id="95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97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98" name="Straight Connector 97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9" name="Straight Connector 98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96" name="Straight Connector 95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00" name="Group 99"/>
          <p:cNvGrpSpPr/>
          <p:nvPr/>
        </p:nvGrpSpPr>
        <p:grpSpPr>
          <a:xfrm>
            <a:off x="1747291" y="2626799"/>
            <a:ext cx="388162" cy="523220"/>
            <a:chOff x="1721891" y="3033199"/>
            <a:chExt cx="388162" cy="523220"/>
          </a:xfrm>
        </p:grpSpPr>
        <p:grpSp>
          <p:nvGrpSpPr>
            <p:cNvPr id="101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03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04" name="Straight Connector 103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5" name="Straight Connector 104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02" name="Straight Connector 101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06" name="Group 105"/>
          <p:cNvGrpSpPr/>
          <p:nvPr/>
        </p:nvGrpSpPr>
        <p:grpSpPr>
          <a:xfrm>
            <a:off x="1747291" y="2233099"/>
            <a:ext cx="388162" cy="523220"/>
            <a:chOff x="1721891" y="3033199"/>
            <a:chExt cx="388162" cy="523220"/>
          </a:xfrm>
        </p:grpSpPr>
        <p:grpSp>
          <p:nvGrpSpPr>
            <p:cNvPr id="107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09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10" name="Straight Connector 109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1" name="Straight Connector 110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08" name="Straight Connector 107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12" name="Group 111"/>
          <p:cNvGrpSpPr/>
          <p:nvPr/>
        </p:nvGrpSpPr>
        <p:grpSpPr>
          <a:xfrm>
            <a:off x="1747291" y="1801299"/>
            <a:ext cx="388162" cy="523220"/>
            <a:chOff x="1721891" y="3033199"/>
            <a:chExt cx="388162" cy="523220"/>
          </a:xfrm>
        </p:grpSpPr>
        <p:grpSp>
          <p:nvGrpSpPr>
            <p:cNvPr id="113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15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16" name="Straight Connector 115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7" name="Straight Connector 116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14" name="Straight Connector 113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18" name="Group 117"/>
          <p:cNvGrpSpPr/>
          <p:nvPr/>
        </p:nvGrpSpPr>
        <p:grpSpPr>
          <a:xfrm>
            <a:off x="1747291" y="3071299"/>
            <a:ext cx="388162" cy="523220"/>
            <a:chOff x="1721891" y="3033199"/>
            <a:chExt cx="388162" cy="523220"/>
          </a:xfrm>
        </p:grpSpPr>
        <p:grpSp>
          <p:nvGrpSpPr>
            <p:cNvPr id="119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21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22" name="Straight Connector 121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3" name="Straight Connector 122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20" name="Straight Connector 119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24" name="Group 123"/>
          <p:cNvGrpSpPr/>
          <p:nvPr/>
        </p:nvGrpSpPr>
        <p:grpSpPr>
          <a:xfrm>
            <a:off x="1747291" y="1331399"/>
            <a:ext cx="388162" cy="523220"/>
            <a:chOff x="1721891" y="3033199"/>
            <a:chExt cx="388162" cy="523220"/>
          </a:xfrm>
        </p:grpSpPr>
        <p:grpSp>
          <p:nvGrpSpPr>
            <p:cNvPr id="125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27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28" name="Straight Connector 127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9" name="Straight Connector 128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26" name="Straight Connector 125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30" name="Group 129"/>
          <p:cNvGrpSpPr/>
          <p:nvPr/>
        </p:nvGrpSpPr>
        <p:grpSpPr>
          <a:xfrm>
            <a:off x="1747291" y="899599"/>
            <a:ext cx="388162" cy="523220"/>
            <a:chOff x="1721891" y="3033199"/>
            <a:chExt cx="388162" cy="523220"/>
          </a:xfrm>
        </p:grpSpPr>
        <p:grpSp>
          <p:nvGrpSpPr>
            <p:cNvPr id="131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133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134" name="Straight Connector 133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5" name="Straight Connector 134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132" name="Straight Connector 131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376950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smtClean="0"/>
              <a:t>Einen Parser schreiben</a:t>
            </a:r>
            <a:endParaRPr lang="de-CH" noProof="0" dirty="0" smtClean="0"/>
          </a:p>
        </p:txBody>
      </p:sp>
      <p:sp>
        <p:nvSpPr>
          <p:cNvPr id="7168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CH" noProof="0" dirty="0" smtClean="0">
                <a:solidFill>
                  <a:srgbClr val="000000"/>
                </a:solidFill>
              </a:rPr>
              <a:t>Ein Feature pro Produktion</a:t>
            </a:r>
          </a:p>
          <a:p>
            <a:pPr eaLnBrk="1" hangingPunct="1">
              <a:buFont typeface="Wingdings" pitchFamily="2" charset="2"/>
              <a:buNone/>
            </a:pPr>
            <a:endParaRPr lang="de-CH" noProof="0" dirty="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rgbClr val="000000"/>
                </a:solidFill>
              </a:rPr>
              <a:t>Verkettung</a:t>
            </a:r>
            <a:r>
              <a:rPr lang="de-CH" noProof="0" dirty="0" smtClean="0">
                <a:solidFill>
                  <a:srgbClr val="000000"/>
                </a:solidFill>
              </a:rPr>
              <a:t>:</a:t>
            </a:r>
            <a:br>
              <a:rPr lang="de-CH" noProof="0" dirty="0" smtClean="0">
                <a:solidFill>
                  <a:srgbClr val="000000"/>
                </a:solidFill>
              </a:rPr>
            </a:br>
            <a:r>
              <a:rPr lang="de-CH" noProof="0" dirty="0" smtClean="0">
                <a:solidFill>
                  <a:srgbClr val="000000"/>
                </a:solidFill>
              </a:rPr>
              <a:t>Sequenz von Feature-Aufrufen für </a:t>
            </a:r>
            <a:r>
              <a:rPr lang="de-CH" noProof="0" dirty="0" err="1" smtClean="0">
                <a:solidFill>
                  <a:srgbClr val="000000"/>
                </a:solidFill>
              </a:rPr>
              <a:t>Nonterminale</a:t>
            </a:r>
            <a:r>
              <a:rPr lang="de-CH" noProof="0" dirty="0" smtClean="0">
                <a:solidFill>
                  <a:srgbClr val="000000"/>
                </a:solidFill>
              </a:rPr>
              <a:t>, überprüft auf Terminale</a:t>
            </a:r>
          </a:p>
          <a:p>
            <a:pPr eaLnBrk="1" hangingPunct="1">
              <a:buFont typeface="Wingdings" pitchFamily="2" charset="2"/>
              <a:buNone/>
            </a:pPr>
            <a:endParaRPr lang="de-CH" noProof="0" dirty="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noProof="0" dirty="0" smtClean="0">
                <a:solidFill>
                  <a:srgbClr val="000000"/>
                </a:solidFill>
              </a:rPr>
              <a:t>Wahl:</a:t>
            </a:r>
            <a:br>
              <a:rPr lang="de-CH" noProof="0" dirty="0" smtClean="0">
                <a:solidFill>
                  <a:srgbClr val="000000"/>
                </a:solidFill>
              </a:rPr>
            </a:br>
            <a:r>
              <a:rPr lang="de-CH" dirty="0" smtClean="0">
                <a:solidFill>
                  <a:srgbClr val="000000"/>
                </a:solidFill>
              </a:rPr>
              <a:t>K</a:t>
            </a:r>
            <a:r>
              <a:rPr lang="de-CH" noProof="0" dirty="0" err="1" smtClean="0">
                <a:solidFill>
                  <a:srgbClr val="000000"/>
                </a:solidFill>
              </a:rPr>
              <a:t>onditional</a:t>
            </a:r>
            <a:r>
              <a:rPr lang="de-CH" noProof="0" dirty="0" smtClean="0">
                <a:solidFill>
                  <a:srgbClr val="000000"/>
                </a:solidFill>
              </a:rPr>
              <a:t> mit Sequenz pro Alternative</a:t>
            </a:r>
          </a:p>
          <a:p>
            <a:pPr eaLnBrk="1" hangingPunct="1">
              <a:buFont typeface="Wingdings" pitchFamily="2" charset="2"/>
              <a:buNone/>
            </a:pPr>
            <a:endParaRPr lang="de-CH" noProof="0" dirty="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noProof="0" dirty="0" smtClean="0">
                <a:solidFill>
                  <a:srgbClr val="000000"/>
                </a:solidFill>
              </a:rPr>
              <a:t>Repetition:</a:t>
            </a:r>
            <a:br>
              <a:rPr lang="de-CH" noProof="0" dirty="0" smtClean="0">
                <a:solidFill>
                  <a:srgbClr val="000000"/>
                </a:solidFill>
              </a:rPr>
            </a:br>
            <a:r>
              <a:rPr lang="de-CH" noProof="0" dirty="0" smtClean="0">
                <a:solidFill>
                  <a:srgbClr val="000000"/>
                </a:solidFill>
              </a:rPr>
              <a:t>Schleife</a:t>
            </a:r>
          </a:p>
        </p:txBody>
      </p:sp>
    </p:spTree>
    <p:extLst>
      <p:ext uri="{BB962C8B-B14F-4D97-AF65-F5344CB8AC3E}">
        <p14:creationId xmlns:p14="http://schemas.microsoft.com/office/powerpoint/2010/main" val="164555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smtClean="0"/>
              <a:t>Die Macht des menschlichen Gehirns</a:t>
            </a:r>
            <a:endParaRPr lang="de-CH" noProof="0" dirty="0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CH" noProof="0" smtClean="0">
                <a:solidFill>
                  <a:schemeClr val="tx1"/>
                </a:solidFill>
              </a:rPr>
              <a:t>I cdnoult blvelee taht I cluod aulacity uesdnatnrd waht I was rdgnieg. The Paomnnehal Pweor of the Hmuan Mnid Aoccdrnig to a rscheearch at Cmabrigde Uinervtisy, is deosn't mttaer in waht oredr the ltteers in a wrod are, the olny iprmoatnt tihng is taht the frist and lsat ltteer be in the rghit pclae. The rset can be a taotl mses and you can sitll raed it wouthit any porbelm. Tihs is bcuseae the huamn mnid deos not raed ervey lteter by istlef, but the wrod as a wlohe. Ptrety Amzanig Huh? </a:t>
            </a:r>
          </a:p>
        </p:txBody>
      </p:sp>
    </p:spTree>
    <p:extLst>
      <p:ext uri="{BB962C8B-B14F-4D97-AF65-F5344CB8AC3E}">
        <p14:creationId xmlns:p14="http://schemas.microsoft.com/office/powerpoint/2010/main" val="66256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smtClean="0"/>
              <a:t>Einen Parser schreiben: EiffelParse</a:t>
            </a:r>
            <a:endParaRPr lang="de-CH" noProof="0" dirty="0" smtClean="0"/>
          </a:p>
        </p:txBody>
      </p:sp>
      <p:sp>
        <p:nvSpPr>
          <p:cNvPr id="7270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CH" noProof="0" smtClean="0">
                <a:solidFill>
                  <a:srgbClr val="000000"/>
                </a:solidFill>
              </a:rPr>
              <a:t>Automatische Generierung von abstrakten Syntaxbäumen für Phrasen</a:t>
            </a:r>
          </a:p>
          <a:p>
            <a:pPr eaLnBrk="1" hangingPunct="1">
              <a:buFont typeface="Wingdings" pitchFamily="2" charset="2"/>
              <a:buNone/>
            </a:pPr>
            <a:endParaRPr lang="de-CH" noProof="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noProof="0" smtClean="0">
                <a:solidFill>
                  <a:srgbClr val="000000"/>
                </a:solidFill>
              </a:rPr>
              <a:t>Basiert auf </a:t>
            </a:r>
            <a:r>
              <a:rPr lang="de-CH" noProof="0" smtClean="0">
                <a:solidFill>
                  <a:srgbClr val="CC3300"/>
                </a:solidFill>
              </a:rPr>
              <a:t>BNF-E</a:t>
            </a:r>
          </a:p>
          <a:p>
            <a:pPr eaLnBrk="1" hangingPunct="1">
              <a:buFont typeface="Wingdings" pitchFamily="2" charset="2"/>
              <a:buNone/>
            </a:pPr>
            <a:endParaRPr lang="de-CH" noProof="0" smtClean="0"/>
          </a:p>
          <a:p>
            <a:pPr eaLnBrk="1" hangingPunct="1">
              <a:buFont typeface="Wingdings" pitchFamily="2" charset="2"/>
              <a:buNone/>
            </a:pPr>
            <a:r>
              <a:rPr lang="de-CH" noProof="0" smtClean="0">
                <a:solidFill>
                  <a:srgbClr val="000000"/>
                </a:solidFill>
              </a:rPr>
              <a:t>Eine Klasse pro Produktion</a:t>
            </a:r>
          </a:p>
          <a:p>
            <a:pPr eaLnBrk="1" hangingPunct="1">
              <a:buFont typeface="Wingdings" pitchFamily="2" charset="2"/>
              <a:buNone/>
            </a:pPr>
            <a:endParaRPr lang="de-CH" noProof="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noProof="0" smtClean="0">
                <a:solidFill>
                  <a:srgbClr val="000000"/>
                </a:solidFill>
              </a:rPr>
              <a:t>Die Klassen erben von vordefinierten Klassen: </a:t>
            </a:r>
            <a:r>
              <a:rPr lang="de-CH" noProof="0" smtClean="0">
                <a:solidFill>
                  <a:schemeClr val="accent2"/>
                </a:solidFill>
              </a:rPr>
              <a:t>AGGREGATE</a:t>
            </a:r>
            <a:r>
              <a:rPr lang="de-CH" noProof="0" smtClean="0"/>
              <a:t>, </a:t>
            </a:r>
            <a:r>
              <a:rPr lang="de-CH" noProof="0" smtClean="0">
                <a:solidFill>
                  <a:schemeClr val="accent2"/>
                </a:solidFill>
              </a:rPr>
              <a:t>CHOICE</a:t>
            </a:r>
            <a:r>
              <a:rPr lang="de-CH" noProof="0" smtClean="0">
                <a:solidFill>
                  <a:srgbClr val="000000"/>
                </a:solidFill>
              </a:rPr>
              <a:t>, </a:t>
            </a:r>
            <a:r>
              <a:rPr lang="de-CH" noProof="0" smtClean="0">
                <a:solidFill>
                  <a:schemeClr val="accent2"/>
                </a:solidFill>
              </a:rPr>
              <a:t>REPETITION</a:t>
            </a:r>
            <a:r>
              <a:rPr lang="de-CH" noProof="0" smtClean="0">
                <a:solidFill>
                  <a:srgbClr val="000000"/>
                </a:solidFill>
              </a:rPr>
              <a:t>, </a:t>
            </a:r>
            <a:r>
              <a:rPr lang="de-CH" noProof="0" smtClean="0">
                <a:solidFill>
                  <a:schemeClr val="accent2"/>
                </a:solidFill>
              </a:rPr>
              <a:t>TERMINAL</a:t>
            </a:r>
          </a:p>
          <a:p>
            <a:pPr eaLnBrk="1" hangingPunct="1">
              <a:buFont typeface="Wingdings" pitchFamily="2" charset="2"/>
              <a:buNone/>
            </a:pPr>
            <a:endParaRPr lang="de-CH" noProof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noProof="0" smtClean="0">
                <a:solidFill>
                  <a:srgbClr val="000000"/>
                </a:solidFill>
              </a:rPr>
              <a:t>Das Feature</a:t>
            </a:r>
            <a:r>
              <a:rPr lang="de-CH" noProof="0" smtClean="0"/>
              <a:t> </a:t>
            </a:r>
            <a:r>
              <a:rPr lang="de-CH" noProof="0" smtClean="0">
                <a:solidFill>
                  <a:schemeClr val="accent2"/>
                </a:solidFill>
              </a:rPr>
              <a:t>production</a:t>
            </a:r>
            <a:r>
              <a:rPr lang="de-CH" noProof="0" smtClean="0"/>
              <a:t> </a:t>
            </a:r>
            <a:r>
              <a:rPr lang="de-CH" noProof="0" smtClean="0">
                <a:solidFill>
                  <a:srgbClr val="000000"/>
                </a:solidFill>
              </a:rPr>
              <a:t>definiert eine Produktion</a:t>
            </a:r>
            <a:endParaRPr lang="de-CH" noProof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06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smtClean="0"/>
              <a:t>Einen Parser schreiben: Werkzeuge</a:t>
            </a:r>
            <a:endParaRPr lang="de-CH" noProof="0" dirty="0" smtClean="0"/>
          </a:p>
        </p:txBody>
      </p:sp>
      <p:sp>
        <p:nvSpPr>
          <p:cNvPr id="7373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CH" noProof="0" dirty="0" err="1" smtClean="0">
                <a:solidFill>
                  <a:srgbClr val="000000"/>
                </a:solidFill>
              </a:rPr>
              <a:t>Yooc</a:t>
            </a:r>
            <a:r>
              <a:rPr lang="de-CH" noProof="0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dirty="0">
                <a:solidFill>
                  <a:srgbClr val="000000"/>
                </a:solidFill>
              </a:rPr>
              <a:t>	</a:t>
            </a:r>
            <a:r>
              <a:rPr lang="de-CH" noProof="0" dirty="0" smtClean="0">
                <a:solidFill>
                  <a:srgbClr val="000000"/>
                </a:solidFill>
              </a:rPr>
              <a:t>Übersetzt BNF-E zu </a:t>
            </a:r>
            <a:r>
              <a:rPr lang="de-CH" noProof="0" dirty="0" err="1" smtClean="0">
                <a:solidFill>
                  <a:srgbClr val="000000"/>
                </a:solidFill>
              </a:rPr>
              <a:t>EiffelParse</a:t>
            </a:r>
            <a:r>
              <a:rPr lang="de-CH" noProof="0" dirty="0" smtClean="0">
                <a:solidFill>
                  <a:srgbClr val="000000"/>
                </a:solidFill>
              </a:rPr>
              <a:t>-Klassen</a:t>
            </a:r>
          </a:p>
          <a:p>
            <a:pPr eaLnBrk="1" hangingPunct="1">
              <a:buFont typeface="Wingdings" pitchFamily="2" charset="2"/>
              <a:buNone/>
            </a:pPr>
            <a:endParaRPr lang="de-CH" noProof="0" dirty="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noProof="0" dirty="0" err="1" smtClean="0">
                <a:solidFill>
                  <a:srgbClr val="000000"/>
                </a:solidFill>
              </a:rPr>
              <a:t>Yacc</a:t>
            </a:r>
            <a:r>
              <a:rPr lang="de-CH" noProof="0" dirty="0" smtClean="0">
                <a:solidFill>
                  <a:srgbClr val="000000"/>
                </a:solidFill>
              </a:rPr>
              <a:t> / Bison: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dirty="0">
                <a:solidFill>
                  <a:srgbClr val="000000"/>
                </a:solidFill>
              </a:rPr>
              <a:t>	</a:t>
            </a:r>
            <a:r>
              <a:rPr lang="de-CH" dirty="0" smtClean="0">
                <a:solidFill>
                  <a:srgbClr val="000000"/>
                </a:solidFill>
              </a:rPr>
              <a:t>Ü</a:t>
            </a:r>
            <a:r>
              <a:rPr lang="de-CH" noProof="0" dirty="0" err="1" smtClean="0">
                <a:solidFill>
                  <a:srgbClr val="000000"/>
                </a:solidFill>
              </a:rPr>
              <a:t>bersetzt</a:t>
            </a:r>
            <a:r>
              <a:rPr lang="de-CH" noProof="0" dirty="0" smtClean="0">
                <a:solidFill>
                  <a:srgbClr val="000000"/>
                </a:solidFill>
              </a:rPr>
              <a:t> BNF zu C-Parser</a:t>
            </a:r>
          </a:p>
          <a:p>
            <a:pPr eaLnBrk="1" hangingPunct="1">
              <a:buFont typeface="Wingdings" pitchFamily="2" charset="2"/>
              <a:buNone/>
            </a:pPr>
            <a:endParaRPr lang="de-CH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0119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smtClean="0">
                <a:latin typeface="Custom_Constantia" panose="02030602050306030303" pitchFamily="18" charset="0"/>
              </a:rPr>
              <a:t>BNF ähnliche Syntaxbeschreibungen</a:t>
            </a:r>
            <a:endParaRPr lang="de-CH" noProof="0" dirty="0" smtClean="0">
              <a:latin typeface="Custom_Constantia" panose="02030602050306030303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95275" y="1714500"/>
            <a:ext cx="8393972" cy="3431984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DTD: Beschreibung von XML-Dokumenten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000" b="0" i="0" u="none" strike="noStrike" kern="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&lt;!ELEMENT collection (recipe*)&gt;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&lt;!ELEMENT recipe (title, ingredient*,preparation)&gt;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&lt;!ELEMENT title (#PCDATA)&gt;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&lt;!ELEMENT ingredient (ingredient*,preparation)?&gt;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&lt;!ATTLIST ingredient name CDATA #REQUIRED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                    amount CDATA #IMPLIED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                    unit CDATA #IMPLIED&gt;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&lt;!ELEMENT preparation (step*)&gt;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&lt;!ELEMENT step (#PCDATA)&gt;</a:t>
            </a:r>
            <a:endParaRPr kumimoji="0" lang="de-CH" sz="20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714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smtClean="0"/>
              <a:t>BNF ähnliche Syntaxbeschreibungen</a:t>
            </a:r>
            <a:endParaRPr lang="de-CH" noProof="0" dirty="0" smtClean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95275" y="1714500"/>
            <a:ext cx="8382000" cy="1828800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ustom_Constantia" panose="02030602050306030303" pitchFamily="18" charset="0"/>
              <a:cs typeface="Arial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Unix/Linux: Übersicht der Kommandos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SYNOPSIS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man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 [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-acdfFhkKtwW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]  [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--path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]  [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-m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system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] [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-p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string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] [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-C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config_file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] [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-M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pathlist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] [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-P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pager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] [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-S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section_list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] [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section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] 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name</a:t>
            </a: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 ...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963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smtClean="0"/>
              <a:t>Eiffel-Syntax</a:t>
            </a:r>
            <a:endParaRPr lang="de-CH" noProof="0" dirty="0" smtClean="0"/>
          </a:p>
        </p:txBody>
      </p:sp>
      <p:sp>
        <p:nvSpPr>
          <p:cNvPr id="7578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de-CH" sz="2400" noProof="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de-CH" sz="2400" noProof="0" dirty="0" smtClean="0"/>
          </a:p>
          <a:p>
            <a:r>
              <a:rPr lang="de-CH" sz="2400" noProof="0" dirty="0" smtClean="0">
                <a:hlinkClick r:id="rId3"/>
              </a:rPr>
              <a:t>http://www.ecma-international.org/publications/files/ECMA-ST/Ecma-367.pdf</a:t>
            </a:r>
            <a:endParaRPr lang="de-CH" sz="2400" noProof="0" dirty="0" smtClean="0"/>
          </a:p>
          <a:p>
            <a:endParaRPr lang="de-CH" sz="2400" noProof="0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de-CH" sz="2400" noProof="0" dirty="0" smtClean="0">
                <a:hlinkClick r:id="rId4"/>
              </a:rPr>
              <a:t>http://www.gobosoft.com/eiffel/syntax/</a:t>
            </a:r>
            <a:endParaRPr lang="de-CH" sz="2400" noProof="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de-CH" sz="2400" noProof="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de-CH" sz="2400" noProof="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de-CH" sz="2000" noProof="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de-CH" sz="20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1784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smtClean="0"/>
              <a:t>Was wir gesehen haben</a:t>
            </a:r>
            <a:endParaRPr lang="de-CH" noProof="0" dirty="0" smtClean="0"/>
          </a:p>
        </p:txBody>
      </p:sp>
      <p:sp>
        <p:nvSpPr>
          <p:cNvPr id="7680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de-CH" sz="2400" noProof="0" dirty="0" smtClean="0">
                <a:solidFill>
                  <a:srgbClr val="000000"/>
                </a:solidFill>
              </a:rPr>
              <a:t>Eine Art Syntax zu beschreiben: BNF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de-CH" sz="2400" noProof="0" dirty="0" smtClean="0">
              <a:solidFill>
                <a:srgbClr val="000000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de-CH" sz="2400" noProof="0" dirty="0" smtClean="0">
                <a:solidFill>
                  <a:srgbClr val="000000"/>
                </a:solidFill>
              </a:rPr>
              <a:t>3 Varianten: BNF, BNF-E, graphisch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de-CH" sz="2400" noProof="0" dirty="0" smtClean="0">
              <a:solidFill>
                <a:srgbClr val="000000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de-CH" sz="2400" noProof="0" dirty="0" smtClean="0">
                <a:solidFill>
                  <a:srgbClr val="000000"/>
                </a:solidFill>
              </a:rPr>
              <a:t>Einen weiteres Beispiel für die Rekursion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de-CH" sz="2400" noProof="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de-CH" sz="2000" noProof="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de-CH" sz="20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356698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smtClean="0">
                <a:latin typeface="Custom_Constantia" panose="02030602050306030303" pitchFamily="18" charset="0"/>
              </a:rPr>
              <a:t>Übung</a:t>
            </a:r>
            <a:endParaRPr lang="de-CH" noProof="0" dirty="0" smtClean="0">
              <a:latin typeface="Custom_Constantia" panose="02030602050306030303" pitchFamily="18" charset="0"/>
            </a:endParaRPr>
          </a:p>
        </p:txBody>
      </p:sp>
      <p:sp>
        <p:nvSpPr>
          <p:cNvPr id="30" name="Rectangle 4"/>
          <p:cNvSpPr txBox="1">
            <a:spLocks noChangeArrowheads="1"/>
          </p:cNvSpPr>
          <p:nvPr/>
        </p:nvSpPr>
        <p:spPr bwMode="auto">
          <a:xfrm>
            <a:off x="179388" y="1268413"/>
            <a:ext cx="8640762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8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800"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800"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800"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800"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Beschreiben Sie BNF-E mithilfe von BNF-E. Nehmen Sie an, dass die lexikalen Konstrukte Keyword und Symbol (für Terminale) und Identifier (für Nonterminale) gegeben sind: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Terminal 		Keyword | Symbol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ustom_Constantia" panose="02030602050306030303" pitchFamily="18" charset="0"/>
                <a:cs typeface="Arial"/>
              </a:rPr>
              <a:t>Nonterminal		Identifier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000" b="0" i="0" u="none" strike="noStrike" kern="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0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ustom_Constantia" panose="02030602050306030303" pitchFamily="18" charset="0"/>
              <a:cs typeface="Arial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648991" y="2880799"/>
            <a:ext cx="388162" cy="523220"/>
            <a:chOff x="1721891" y="3033199"/>
            <a:chExt cx="388162" cy="523220"/>
          </a:xfrm>
        </p:grpSpPr>
        <p:grpSp>
          <p:nvGrpSpPr>
            <p:cNvPr id="32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34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33" name="Straight Connector 32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37" name="Group 36"/>
          <p:cNvGrpSpPr/>
          <p:nvPr/>
        </p:nvGrpSpPr>
        <p:grpSpPr>
          <a:xfrm>
            <a:off x="2636291" y="3312599"/>
            <a:ext cx="388162" cy="523220"/>
            <a:chOff x="1721891" y="3033199"/>
            <a:chExt cx="388162" cy="523220"/>
          </a:xfrm>
        </p:grpSpPr>
        <p:grpSp>
          <p:nvGrpSpPr>
            <p:cNvPr id="38" name="Group 3"/>
            <p:cNvGrpSpPr/>
            <p:nvPr/>
          </p:nvGrpSpPr>
          <p:grpSpPr>
            <a:xfrm>
              <a:off x="1721891" y="3033199"/>
              <a:ext cx="388162" cy="523220"/>
              <a:chOff x="222950" y="2584431"/>
              <a:chExt cx="388162" cy="523220"/>
            </a:xfrm>
          </p:grpSpPr>
          <p:sp>
            <p:nvSpPr>
              <p:cNvPr id="40" name="Text Box 5"/>
              <p:cNvSpPr txBox="1">
                <a:spLocks noChangeArrowheads="1"/>
              </p:cNvSpPr>
              <p:nvPr/>
            </p:nvSpPr>
            <p:spPr bwMode="auto">
              <a:xfrm>
                <a:off x="222950" y="2584431"/>
                <a:ext cx="3881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ustom_Constantia" panose="02030602050306030303" pitchFamily="18" charset="0"/>
                    <a:cs typeface="Arial"/>
                  </a:rPr>
                  <a:t>=</a:t>
                </a:r>
              </a:p>
            </p:txBody>
          </p:sp>
          <p:cxnSp>
            <p:nvCxnSpPr>
              <p:cNvPr id="41" name="Straight Connector 40"/>
              <p:cNvCxnSpPr/>
              <p:nvPr/>
            </p:nvCxnSpPr>
            <p:spPr bwMode="auto">
              <a:xfrm rot="16200000" flipH="1">
                <a:off x="405821" y="2659171"/>
                <a:ext cx="95483" cy="8593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 rot="5400000">
                <a:off x="333834" y="2654406"/>
                <a:ext cx="95857" cy="9510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39" name="Straight Connector 38"/>
            <p:cNvCxnSpPr/>
            <p:nvPr/>
          </p:nvCxnSpPr>
          <p:spPr bwMode="auto">
            <a:xfrm rot="10800000">
              <a:off x="1835150" y="3194050"/>
              <a:ext cx="1651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2903668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z="2800" noProof="0" smtClean="0"/>
              <a:t>Wieso Syntax formal beschreiben?</a:t>
            </a:r>
            <a:endParaRPr lang="de-CH" sz="2800" noProof="0" dirty="0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CH" noProof="0" smtClean="0">
                <a:solidFill>
                  <a:srgbClr val="006699"/>
                </a:solidFill>
              </a:rPr>
              <a:t>Compiler</a:t>
            </a:r>
            <a:r>
              <a:rPr lang="de-CH" smtClean="0"/>
              <a:t> </a:t>
            </a:r>
            <a:r>
              <a:rPr lang="de-CH" smtClean="0">
                <a:solidFill>
                  <a:srgbClr val="000000"/>
                </a:solidFill>
              </a:rPr>
              <a:t>benutzen Algorithmen, um</a:t>
            </a:r>
            <a:endParaRPr lang="de-CH" noProof="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de-CH" noProof="0" smtClean="0">
              <a:solidFill>
                <a:srgbClr val="000000"/>
              </a:solidFill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de-CH" smtClean="0">
                <a:solidFill>
                  <a:srgbClr val="000000"/>
                </a:solidFill>
              </a:rPr>
              <a:t>Die Gültigkeit des Programmtextes zu überprüfen</a:t>
            </a:r>
            <a:r>
              <a:rPr lang="de-CH" noProof="0" smtClean="0">
                <a:solidFill>
                  <a:srgbClr val="000000"/>
                </a:solidFill>
              </a:rPr>
              <a:t/>
            </a:r>
            <a:br>
              <a:rPr lang="de-CH" noProof="0" smtClean="0">
                <a:solidFill>
                  <a:srgbClr val="000000"/>
                </a:solidFill>
              </a:rPr>
            </a:br>
            <a:endParaRPr lang="de-CH" noProof="0" smtClean="0">
              <a:solidFill>
                <a:srgbClr val="000000"/>
              </a:solidFill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de-CH" noProof="0" smtClean="0">
                <a:solidFill>
                  <a:srgbClr val="000000"/>
                </a:solidFill>
              </a:rPr>
              <a:t>Den Programmtext zu analysieren um Elemente für einen </a:t>
            </a:r>
            <a:r>
              <a:rPr lang="de-CH" smtClean="0">
                <a:solidFill>
                  <a:srgbClr val="000000"/>
                </a:solidFill>
              </a:rPr>
              <a:t>abstrakten Syntaxbaum zu extrahieren</a:t>
            </a:r>
            <a:endParaRPr lang="de-CH" noProof="0" smtClean="0">
              <a:solidFill>
                <a:srgbClr val="000000"/>
              </a:solidFill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endParaRPr lang="de-CH" noProof="0" smtClean="0">
              <a:solidFill>
                <a:srgbClr val="000000"/>
              </a:solidFill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de-CH" noProof="0" smtClean="0">
                <a:solidFill>
                  <a:srgbClr val="000000"/>
                </a:solidFill>
              </a:rPr>
              <a:t>Den Programmtext in Maschineninstruktionen zu übersetzen</a:t>
            </a:r>
            <a:endParaRPr lang="de-CH" noProof="0" dirty="0" smtClean="0">
              <a:solidFill>
                <a:srgbClr val="000000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00075" y="4886328"/>
            <a:ext cx="7991475" cy="830263"/>
            <a:chOff x="378" y="3078"/>
            <a:chExt cx="5034" cy="523"/>
          </a:xfrm>
        </p:grpSpPr>
        <p:sp>
          <p:nvSpPr>
            <p:cNvPr id="33798" name="AutoShape 5"/>
            <p:cNvSpPr>
              <a:spLocks noChangeArrowheads="1"/>
            </p:cNvSpPr>
            <p:nvPr/>
          </p:nvSpPr>
          <p:spPr bwMode="auto">
            <a:xfrm>
              <a:off x="378" y="3078"/>
              <a:ext cx="624" cy="288"/>
            </a:xfrm>
            <a:prstGeom prst="rightArrow">
              <a:avLst>
                <a:gd name="adj1" fmla="val 50000"/>
                <a:gd name="adj2" fmla="val 54167"/>
              </a:avLst>
            </a:prstGeom>
            <a:solidFill>
              <a:srgbClr val="00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9" name="Text Box 6"/>
            <p:cNvSpPr txBox="1">
              <a:spLocks noChangeArrowheads="1"/>
            </p:cNvSpPr>
            <p:nvPr/>
          </p:nvSpPr>
          <p:spPr bwMode="auto">
            <a:xfrm>
              <a:off x="1092" y="3078"/>
              <a:ext cx="432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CH" sz="2400" dirty="0" smtClean="0">
                  <a:solidFill>
                    <a:srgbClr val="006699"/>
                  </a:solidFill>
                </a:rPr>
                <a:t>Compiler </a:t>
              </a:r>
              <a:r>
                <a:rPr lang="de-CH" dirty="0" smtClean="0"/>
                <a:t>brauchen eine strikte formale Definition einer Programmiersprache</a:t>
              </a:r>
              <a:endParaRPr lang="de-CH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8886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z="2800" noProof="0" smtClean="0"/>
              <a:t>Formale Beschreibung der Syntax</a:t>
            </a:r>
            <a:endParaRPr lang="de-CH" sz="2800" noProof="0" dirty="0" smtClean="0"/>
          </a:p>
        </p:txBody>
      </p:sp>
      <p:sp>
        <p:nvSpPr>
          <p:cNvPr id="34820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CH" smtClean="0">
                <a:solidFill>
                  <a:srgbClr val="000000"/>
                </a:solidFill>
              </a:rPr>
              <a:t>Benutzen Sie eine formale Sprache, um Programmiersprachen zu beschreiben.</a:t>
            </a:r>
            <a:endParaRPr lang="de-CH" noProof="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de-CH" noProof="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de-CH" noProof="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noProof="0" smtClean="0">
                <a:solidFill>
                  <a:srgbClr val="000000"/>
                </a:solidFill>
              </a:rPr>
              <a:t>Sprachen, die andere Sprachen beschreiben, heissen </a:t>
            </a:r>
            <a:r>
              <a:rPr lang="de-CH" noProof="0" smtClean="0">
                <a:solidFill>
                  <a:srgbClr val="006699"/>
                </a:solidFill>
              </a:rPr>
              <a:t>Meta-Sprachen</a:t>
            </a:r>
          </a:p>
          <a:p>
            <a:pPr eaLnBrk="1" hangingPunct="1">
              <a:buFont typeface="Wingdings" pitchFamily="2" charset="2"/>
              <a:buNone/>
            </a:pPr>
            <a:endParaRPr lang="de-CH" noProof="0" smtClean="0"/>
          </a:p>
          <a:p>
            <a:pPr eaLnBrk="1" hangingPunct="1">
              <a:buFont typeface="Wingdings" pitchFamily="2" charset="2"/>
              <a:buNone/>
            </a:pPr>
            <a:endParaRPr lang="de-CH" noProof="0" smtClean="0"/>
          </a:p>
          <a:p>
            <a:pPr eaLnBrk="1" hangingPunct="1">
              <a:buFont typeface="Wingdings" pitchFamily="2" charset="2"/>
              <a:buNone/>
            </a:pPr>
            <a:r>
              <a:rPr lang="de-CH" noProof="0" smtClean="0">
                <a:solidFill>
                  <a:srgbClr val="000000"/>
                </a:solidFill>
              </a:rPr>
              <a:t>Die Meta-Sprache, die Eiffel beschreibt: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noProof="0" smtClean="0"/>
              <a:t>	</a:t>
            </a:r>
            <a:r>
              <a:rPr lang="de-CH" noProof="0" smtClean="0">
                <a:solidFill>
                  <a:srgbClr val="006699"/>
                </a:solidFill>
              </a:rPr>
              <a:t>BNF-E</a:t>
            </a:r>
            <a:r>
              <a:rPr lang="de-CH" noProof="0" smtClean="0"/>
              <a:t> </a:t>
            </a:r>
            <a:r>
              <a:rPr lang="de-CH" noProof="0" smtClean="0">
                <a:solidFill>
                  <a:srgbClr val="000000"/>
                </a:solidFill>
              </a:rPr>
              <a:t>(Variante der Backus-Naur-Form, BNF)</a:t>
            </a:r>
            <a:endParaRPr lang="de-CH" noProof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26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Geschichte</a:t>
            </a:r>
            <a:endParaRPr lang="de-CH" noProof="0" dirty="0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noProof="0" dirty="0" smtClean="0">
                <a:solidFill>
                  <a:srgbClr val="000000"/>
                </a:solidFill>
              </a:rPr>
              <a:t>1954 FORTRAN: Erste weitgehend bekannte Programmiersprache (entwickelt von John </a:t>
            </a:r>
            <a:r>
              <a:rPr lang="de-CH" noProof="0" dirty="0" err="1" smtClean="0">
                <a:solidFill>
                  <a:srgbClr val="000000"/>
                </a:solidFill>
              </a:rPr>
              <a:t>Backus</a:t>
            </a:r>
            <a:r>
              <a:rPr lang="de-CH" noProof="0" dirty="0" smtClean="0">
                <a:solidFill>
                  <a:srgbClr val="000000"/>
                </a:solidFill>
              </a:rPr>
              <a:t> et al.)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sz="1200" noProof="0" dirty="0" smtClean="0">
                <a:solidFill>
                  <a:srgbClr val="000000"/>
                </a:solidFill>
              </a:rPr>
              <a:t> </a:t>
            </a:r>
          </a:p>
          <a:p>
            <a:pPr lvl="0">
              <a:lnSpc>
                <a:spcPct val="90000"/>
              </a:lnSpc>
            </a:pPr>
            <a:r>
              <a:rPr lang="de-CH" noProof="0" dirty="0" smtClean="0">
                <a:solidFill>
                  <a:srgbClr val="000000"/>
                </a:solidFill>
              </a:rPr>
              <a:t>1958 ALGOL 58: Zusammenarbeit von europäischen und amerikanischen Gruppen</a:t>
            </a:r>
            <a:r>
              <a:rPr lang="de-CH" sz="1200" dirty="0" smtClean="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1200" noProof="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noProof="0" dirty="0" smtClean="0">
                <a:solidFill>
                  <a:srgbClr val="000000"/>
                </a:solidFill>
              </a:rPr>
              <a:t>1960 ALGOL 60: Die Vorbereitung zeigte den Bedarf einer formalen Beschreibung auf </a:t>
            </a:r>
            <a:r>
              <a:rPr lang="de-CH" noProof="0" dirty="0" smtClean="0">
                <a:solidFill>
                  <a:srgbClr val="000000"/>
                </a:solidFill>
                <a:sym typeface="Wingdings" pitchFamily="2" charset="2"/>
              </a:rPr>
              <a:t> John </a:t>
            </a:r>
            <a:r>
              <a:rPr lang="de-CH" noProof="0" dirty="0" err="1" smtClean="0">
                <a:solidFill>
                  <a:srgbClr val="000000"/>
                </a:solidFill>
                <a:sym typeface="Wingdings" pitchFamily="2" charset="2"/>
              </a:rPr>
              <a:t>Backus</a:t>
            </a:r>
            <a:r>
              <a:rPr lang="de-CH" noProof="0" dirty="0" smtClean="0">
                <a:solidFill>
                  <a:srgbClr val="000000"/>
                </a:solidFill>
                <a:sym typeface="Wingdings" pitchFamily="2" charset="2"/>
              </a:rPr>
              <a:t> (ALGOL </a:t>
            </a:r>
            <a:r>
              <a:rPr lang="de-CH" dirty="0" smtClean="0">
                <a:solidFill>
                  <a:srgbClr val="000000"/>
                </a:solidFill>
                <a:sym typeface="Wingdings" pitchFamily="2" charset="2"/>
              </a:rPr>
              <a:t>T</a:t>
            </a:r>
            <a:r>
              <a:rPr lang="de-CH" noProof="0" dirty="0" err="1" smtClean="0">
                <a:solidFill>
                  <a:srgbClr val="000000"/>
                </a:solidFill>
                <a:sym typeface="Wingdings" pitchFamily="2" charset="2"/>
              </a:rPr>
              <a:t>eam</a:t>
            </a:r>
            <a:r>
              <a:rPr lang="de-CH" noProof="0" dirty="0" smtClean="0">
                <a:solidFill>
                  <a:srgbClr val="000000"/>
                </a:solidFill>
                <a:sym typeface="Wingdings" pitchFamily="2" charset="2"/>
              </a:rPr>
              <a:t>) schlug die </a:t>
            </a:r>
            <a:r>
              <a:rPr lang="de-CH" noProof="0" dirty="0" err="1" smtClean="0">
                <a:solidFill>
                  <a:srgbClr val="000000"/>
                </a:solidFill>
                <a:sym typeface="Wingdings" pitchFamily="2" charset="2"/>
              </a:rPr>
              <a:t>Backus</a:t>
            </a:r>
            <a:r>
              <a:rPr lang="de-CH" noProof="0" dirty="0" smtClean="0">
                <a:solidFill>
                  <a:srgbClr val="000000"/>
                </a:solidFill>
                <a:sym typeface="Wingdings" pitchFamily="2" charset="2"/>
              </a:rPr>
              <a:t>-Normal-Form (BNF) vor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1200" noProof="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noProof="0" dirty="0" smtClean="0">
                <a:solidFill>
                  <a:srgbClr val="000000"/>
                </a:solidFill>
                <a:sym typeface="Wingdings" pitchFamily="2" charset="2"/>
              </a:rPr>
              <a:t>1964: Donald Knuth schlug vor, Peter </a:t>
            </a:r>
            <a:r>
              <a:rPr lang="de-CH" noProof="0" dirty="0" err="1" smtClean="0">
                <a:solidFill>
                  <a:srgbClr val="000000"/>
                </a:solidFill>
                <a:sym typeface="Wingdings" pitchFamily="2" charset="2"/>
              </a:rPr>
              <a:t>Naur</a:t>
            </a:r>
            <a:r>
              <a:rPr lang="de-CH" noProof="0" dirty="0" smtClean="0">
                <a:solidFill>
                  <a:srgbClr val="000000"/>
                </a:solidFill>
                <a:sym typeface="Wingdings" pitchFamily="2" charset="2"/>
              </a:rPr>
              <a:t> für sein Mitwirken zu ehren  Backus-Naur-Form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1200" noProof="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noProof="0" dirty="0" smtClean="0">
                <a:solidFill>
                  <a:srgbClr val="000000"/>
                </a:solidFill>
              </a:rPr>
              <a:t>Viele weitere Varianten seither, z.B. die graphische Variante von Niklaus Wirth</a:t>
            </a:r>
          </a:p>
        </p:txBody>
      </p:sp>
    </p:spTree>
    <p:extLst>
      <p:ext uri="{BB962C8B-B14F-4D97-AF65-F5344CB8AC3E}">
        <p14:creationId xmlns:p14="http://schemas.microsoft.com/office/powerpoint/2010/main" val="261623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z="2800" noProof="0" smtClean="0"/>
              <a:t>Formale Beschreibung einer Sprache</a:t>
            </a:r>
            <a:endParaRPr lang="de-CH" sz="2800" noProof="0" dirty="0" smtClean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CH" noProof="0" dirty="0" smtClean="0">
                <a:solidFill>
                  <a:srgbClr val="000000"/>
                </a:solidFill>
              </a:rPr>
              <a:t>Mit BNF kann man </a:t>
            </a:r>
            <a:r>
              <a:rPr lang="de-CH" noProof="0" dirty="0" smtClean="0">
                <a:solidFill>
                  <a:srgbClr val="006699"/>
                </a:solidFill>
              </a:rPr>
              <a:t>syntaktische</a:t>
            </a:r>
            <a:r>
              <a:rPr lang="de-CH" noProof="0" dirty="0" smtClean="0"/>
              <a:t> </a:t>
            </a:r>
            <a:r>
              <a:rPr lang="de-CH" dirty="0" smtClean="0">
                <a:solidFill>
                  <a:srgbClr val="000000"/>
                </a:solidFill>
              </a:rPr>
              <a:t>Eigenschaften einer Sprache beschreiben:</a:t>
            </a:r>
          </a:p>
          <a:p>
            <a:pPr eaLnBrk="1" hangingPunct="1">
              <a:buFont typeface="Wingdings" pitchFamily="2" charset="2"/>
              <a:buNone/>
            </a:pPr>
            <a:endParaRPr lang="de-CH" dirty="0" smtClean="0">
              <a:solidFill>
                <a:srgbClr val="000000"/>
              </a:solidFill>
            </a:endParaRPr>
          </a:p>
          <a:p>
            <a:pPr marL="1239838" lvl="1" indent="-342900"/>
            <a:r>
              <a:rPr lang="de-CH" dirty="0" smtClean="0">
                <a:solidFill>
                  <a:srgbClr val="000000"/>
                </a:solidFill>
              </a:rPr>
              <a:t>Zulässige Struktur einer Sprache</a:t>
            </a:r>
          </a:p>
          <a:p>
            <a:pPr marL="1239838" lvl="1" indent="-342900"/>
            <a:r>
              <a:rPr lang="de-CH" noProof="0" dirty="0" smtClean="0">
                <a:solidFill>
                  <a:srgbClr val="000000"/>
                </a:solidFill>
              </a:rPr>
              <a:t>Ähnlich Grammatiken in normaler Sprache</a:t>
            </a:r>
          </a:p>
          <a:p>
            <a:pPr eaLnBrk="1" hangingPunct="1">
              <a:buFont typeface="Wingdings" pitchFamily="2" charset="2"/>
              <a:buNone/>
            </a:pPr>
            <a:endParaRPr lang="de-CH" noProof="0" dirty="0" smtClean="0"/>
          </a:p>
          <a:p>
            <a:pPr eaLnBrk="1" hangingPunct="1">
              <a:buFont typeface="Wingdings" pitchFamily="2" charset="2"/>
              <a:buNone/>
            </a:pPr>
            <a:r>
              <a:rPr lang="de-CH" noProof="0" dirty="0" smtClean="0">
                <a:solidFill>
                  <a:srgbClr val="000000"/>
                </a:solidFill>
              </a:rPr>
              <a:t>Erinnerung: Die Beschreibung einer Programmiersprache beinhaltet auch </a:t>
            </a:r>
            <a:r>
              <a:rPr lang="de-CH" dirty="0" smtClean="0">
                <a:solidFill>
                  <a:srgbClr val="006699"/>
                </a:solidFill>
              </a:rPr>
              <a:t>lexikalische</a:t>
            </a:r>
            <a:r>
              <a:rPr lang="de-CH" noProof="0" dirty="0" smtClean="0">
                <a:solidFill>
                  <a:srgbClr val="000000"/>
                </a:solidFill>
              </a:rPr>
              <a:t> und </a:t>
            </a:r>
            <a:r>
              <a:rPr lang="de-CH" dirty="0" smtClean="0">
                <a:solidFill>
                  <a:srgbClr val="006699"/>
                </a:solidFill>
              </a:rPr>
              <a:t>semantische</a:t>
            </a:r>
            <a:r>
              <a:rPr lang="de-CH" noProof="0" dirty="0" smtClean="0">
                <a:solidFill>
                  <a:srgbClr val="000000"/>
                </a:solidFill>
              </a:rPr>
              <a:t> Eigenschaften </a:t>
            </a:r>
            <a:r>
              <a:rPr lang="de-CH" noProof="0" dirty="0" smtClean="0">
                <a:solidFill>
                  <a:srgbClr val="000000"/>
                </a:solidFill>
                <a:sym typeface="Wingdings" pitchFamily="2" charset="2"/>
              </a:rPr>
              <a:t> Andere Werkzeuge</a:t>
            </a:r>
            <a:endParaRPr lang="de-CH" noProof="0" dirty="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de-CH" noProof="0" dirty="0" smtClean="0"/>
          </a:p>
          <a:p>
            <a:pPr eaLnBrk="1" hangingPunct="1">
              <a:buFont typeface="Wingdings" pitchFamily="2" charset="2"/>
              <a:buNone/>
            </a:pPr>
            <a:endParaRPr lang="de-CH" noProof="0" dirty="0" smtClean="0"/>
          </a:p>
          <a:p>
            <a:pPr eaLnBrk="1" hangingPunct="1">
              <a:buFont typeface="Wingdings" pitchFamily="2" charset="2"/>
              <a:buNone/>
            </a:pPr>
            <a:endParaRPr lang="de-CH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3518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NORMAL">
  <a:themeElements>
    <a:clrScheme name="Custom 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333399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9999"/>
      </a:hlink>
      <a:folHlink>
        <a:srgbClr val="954F72"/>
      </a:folHlink>
    </a:clrScheme>
    <a:fontScheme name="Custom 1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333399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9999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1766</Words>
  <Application>Microsoft Office PowerPoint</Application>
  <PresentationFormat>On-screen Show (4:3)</PresentationFormat>
  <Paragraphs>785</Paragraphs>
  <Slides>56</Slides>
  <Notes>53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8" baseType="lpstr">
      <vt:lpstr>Custom_Constantia</vt:lpstr>
      <vt:lpstr>Calibri</vt:lpstr>
      <vt:lpstr>Constantia</vt:lpstr>
      <vt:lpstr>ＭＳ Ｐゴシック</vt:lpstr>
      <vt:lpstr>Verdana</vt:lpstr>
      <vt:lpstr>ETH Light</vt:lpstr>
      <vt:lpstr>Wingdings 2</vt:lpstr>
      <vt:lpstr>Arial</vt:lpstr>
      <vt:lpstr>Wingdings</vt:lpstr>
      <vt:lpstr>NORMAL</vt:lpstr>
      <vt:lpstr>TITLE</vt:lpstr>
      <vt:lpstr>Equation</vt:lpstr>
      <vt:lpstr>Einführung in die Programmierung  Prof. Dr. Bertrand Meyer</vt:lpstr>
      <vt:lpstr>Ziele der heutigen Vorlesung</vt:lpstr>
      <vt:lpstr>Syntax: Konditional</vt:lpstr>
      <vt:lpstr>Wieso Syntax formal beschreiben?</vt:lpstr>
      <vt:lpstr>Die Macht des menschlichen Gehirns</vt:lpstr>
      <vt:lpstr>Wieso Syntax formal beschreiben?</vt:lpstr>
      <vt:lpstr>Formale Beschreibung der Syntax</vt:lpstr>
      <vt:lpstr>Geschichte</vt:lpstr>
      <vt:lpstr>Formale Beschreibung einer Sprache</vt:lpstr>
      <vt:lpstr>(Erinnerung: von Lektion 3)</vt:lpstr>
      <vt:lpstr>Formale Beschreibung der Syntax</vt:lpstr>
      <vt:lpstr>Beispiele von Phrasen</vt:lpstr>
      <vt:lpstr>Grammatik</vt:lpstr>
      <vt:lpstr>Elemente von Grammatiken: Terminale</vt:lpstr>
      <vt:lpstr>Elemente einer Grammatik: Nonterminale</vt:lpstr>
      <vt:lpstr>Elemente einer Grammatik: Produktionen</vt:lpstr>
      <vt:lpstr>Eine Beispielsproduktion</vt:lpstr>
      <vt:lpstr>BNF Elemente: Verkettung</vt:lpstr>
      <vt:lpstr>BNF Elements: Option</vt:lpstr>
      <vt:lpstr>BNF Elements: Wahl</vt:lpstr>
      <vt:lpstr>BNF Elements: Repetition</vt:lpstr>
      <vt:lpstr>BNF Elements: Repetition, einmal oder mehr</vt:lpstr>
      <vt:lpstr>BNF Elemente: Übersicht</vt:lpstr>
      <vt:lpstr>Ein einfaches Beispiel</vt:lpstr>
      <vt:lpstr>Ein einfaches Beispiel</vt:lpstr>
      <vt:lpstr>BNF Elemente kombiniert</vt:lpstr>
      <vt:lpstr>BNF: Konditional mit elseif</vt:lpstr>
      <vt:lpstr>Andere Grammatik für Konditional</vt:lpstr>
      <vt:lpstr>Einfaches BNF-Beispiel</vt:lpstr>
      <vt:lpstr>Einfaches BNF-Beispiel (Lösung)</vt:lpstr>
      <vt:lpstr>BNF-E</vt:lpstr>
      <vt:lpstr>BNF-E Regeln</vt:lpstr>
      <vt:lpstr>BNF: Konditional mit elseif</vt:lpstr>
      <vt:lpstr>BNF-E: Konditional</vt:lpstr>
      <vt:lpstr>Rekursive Grammatiken</vt:lpstr>
      <vt:lpstr>Rekursive Grammatiken</vt:lpstr>
      <vt:lpstr>Rekursive Grammatiken</vt:lpstr>
      <vt:lpstr>Konditional</vt:lpstr>
      <vt:lpstr>BNF für einfache arithmetische Ausdrücke</vt:lpstr>
      <vt:lpstr>BNF für einfache arithmetische Ausdrücke</vt:lpstr>
      <vt:lpstr>BNF für einfache arithmetische Ausdrücke</vt:lpstr>
      <vt:lpstr>Richtlinien für Grammatiken</vt:lpstr>
      <vt:lpstr>Richtlinien für Grammatiken</vt:lpstr>
      <vt:lpstr>Richtlinien für Grammatiken</vt:lpstr>
      <vt:lpstr>Syntaxbeschreibung von Eiffel</vt:lpstr>
      <vt:lpstr>Syntaxbeschreibung von Eiffel (lexikale Ebene)</vt:lpstr>
      <vt:lpstr>Noch eine Übung</vt:lpstr>
      <vt:lpstr>Lösung</vt:lpstr>
      <vt:lpstr>Einen Parser schreiben</vt:lpstr>
      <vt:lpstr>Einen Parser schreiben: EiffelParse</vt:lpstr>
      <vt:lpstr>Einen Parser schreiben: Werkzeuge</vt:lpstr>
      <vt:lpstr>BNF ähnliche Syntaxbeschreibungen</vt:lpstr>
      <vt:lpstr>BNF ähnliche Syntaxbeschreibungen</vt:lpstr>
      <vt:lpstr>Eiffel-Syntax</vt:lpstr>
      <vt:lpstr>Was wir gesehen haben</vt:lpstr>
      <vt:lpstr>Übung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Covariance</dc:title>
  <dc:creator>Prof. Dr. Bertrand Meyer</dc:creator>
  <cp:lastModifiedBy>andre</cp:lastModifiedBy>
  <cp:revision>2390</cp:revision>
  <dcterms:created xsi:type="dcterms:W3CDTF">2010-06-28T05:41:26Z</dcterms:created>
  <dcterms:modified xsi:type="dcterms:W3CDTF">2015-10-06T12:09:03Z</dcterms:modified>
</cp:coreProperties>
</file>