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notesSlides/notesSlide30.xml" ContentType="application/vnd.openxmlformats-officedocument.presentationml.notesSlide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ags/tag112.xml" ContentType="application/vnd.openxmlformats-officedocument.presentationml.tag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4"/>
  </p:notesMasterIdLst>
  <p:handoutMasterIdLst>
    <p:handoutMasterId r:id="rId35"/>
  </p:handoutMasterIdLst>
  <p:sldIdLst>
    <p:sldId id="600" r:id="rId4"/>
    <p:sldId id="601" r:id="rId5"/>
    <p:sldId id="602" r:id="rId6"/>
    <p:sldId id="603" r:id="rId7"/>
    <p:sldId id="647" r:id="rId8"/>
    <p:sldId id="662" r:id="rId9"/>
    <p:sldId id="653" r:id="rId10"/>
    <p:sldId id="656" r:id="rId11"/>
    <p:sldId id="657" r:id="rId12"/>
    <p:sldId id="635" r:id="rId13"/>
    <p:sldId id="636" r:id="rId14"/>
    <p:sldId id="637" r:id="rId15"/>
    <p:sldId id="638" r:id="rId16"/>
    <p:sldId id="639" r:id="rId17"/>
    <p:sldId id="658" r:id="rId18"/>
    <p:sldId id="616" r:id="rId19"/>
    <p:sldId id="617" r:id="rId20"/>
    <p:sldId id="618" r:id="rId21"/>
    <p:sldId id="619" r:id="rId22"/>
    <p:sldId id="620" r:id="rId23"/>
    <p:sldId id="621" r:id="rId24"/>
    <p:sldId id="622" r:id="rId25"/>
    <p:sldId id="623" r:id="rId26"/>
    <p:sldId id="624" r:id="rId27"/>
    <p:sldId id="625" r:id="rId28"/>
    <p:sldId id="630" r:id="rId29"/>
    <p:sldId id="631" r:id="rId30"/>
    <p:sldId id="632" r:id="rId31"/>
    <p:sldId id="661" r:id="rId32"/>
    <p:sldId id="633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</p:showPr>
  <p:clrMru>
    <a:srgbClr val="3333FF"/>
    <a:srgbClr val="FFCC99"/>
    <a:srgbClr val="990000"/>
    <a:srgbClr val="006600"/>
    <a:srgbClr val="99FF99"/>
    <a:srgbClr val="FFFF99"/>
    <a:srgbClr val="FFCCCC"/>
    <a:srgbClr val="FF9966"/>
    <a:srgbClr val="000099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83333" autoAdjust="0"/>
  </p:normalViewPr>
  <p:slideViewPr>
    <p:cSldViewPr snapToGrid="0">
      <p:cViewPr varScale="1">
        <p:scale>
          <a:sx n="66" d="100"/>
          <a:sy n="66" d="100"/>
        </p:scale>
        <p:origin x="-120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dass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wir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last_element</a:t>
            </a:r>
            <a:r>
              <a:rPr lang="en-US" baseline="0" dirty="0" smtClean="0"/>
              <a:t>”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setzen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Müsste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in den </a:t>
            </a:r>
            <a:r>
              <a:rPr lang="en-US" baseline="0" dirty="0" err="1" smtClean="0"/>
              <a:t>Schleifenkopf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aber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Platzgründen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nicht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gezeigt</a:t>
            </a:r>
            <a:r>
              <a:rPr lang="en-US" baseline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D43025-B8CA-40FC-8980-0D3735CA539E}" type="slidenum">
              <a:rPr lang="en-GB"/>
              <a:pPr/>
              <a:t>16</a:t>
            </a:fld>
            <a:endParaRPr lang="en-GB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98B13C-88BC-4908-94C9-967714BAB705}" type="slidenum">
              <a:rPr lang="en-GB"/>
              <a:pPr/>
              <a:t>17</a:t>
            </a:fld>
            <a:endParaRPr lang="en-GB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16CBDF-A709-48A2-86DA-ACF4AE627BB8}" type="slidenum">
              <a:rPr lang="en-GB"/>
              <a:pPr/>
              <a:t>18</a:t>
            </a:fld>
            <a:endParaRPr lang="en-GB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FCFDE0-2DC8-4F6A-80E3-AFA0129378B3}" type="slidenum">
              <a:rPr lang="en-GB"/>
              <a:pPr/>
              <a:t>19</a:t>
            </a:fld>
            <a:endParaRPr lang="en-GB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08022D-1FAF-4319-B108-1B179A91C2BE}" type="slidenum">
              <a:rPr lang="en-GB"/>
              <a:pPr/>
              <a:t>2</a:t>
            </a:fld>
            <a:endParaRPr lang="en-GB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10DC29-0DB1-46B2-AFC3-6CBFACB4B04B}" type="slidenum">
              <a:rPr lang="en-GB"/>
              <a:pPr/>
              <a:t>20</a:t>
            </a:fld>
            <a:endParaRPr lang="en-GB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32E654-26E0-4F7F-9B4C-9326A3172615}" type="slidenum">
              <a:rPr lang="en-GB"/>
              <a:pPr/>
              <a:t>21</a:t>
            </a:fld>
            <a:endParaRPr lang="en-GB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9DC35D-187A-42D0-AAB5-A1AE267E4565}" type="slidenum">
              <a:rPr lang="en-GB"/>
              <a:pPr/>
              <a:t>22</a:t>
            </a:fld>
            <a:endParaRPr lang="en-GB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1BEAE3-8B9B-4ADC-BB27-9534A7F6D26C}" type="slidenum">
              <a:rPr lang="en-GB"/>
              <a:pPr/>
              <a:t>23</a:t>
            </a:fld>
            <a:endParaRPr lang="en-GB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F468FE2-63C9-4AB5-95F5-6763FA98F872}" type="slidenum">
              <a:rPr lang="en-GB"/>
              <a:pPr/>
              <a:t>24</a:t>
            </a:fld>
            <a:endParaRPr lang="en-GB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53817A-798A-4398-B2A7-A202887B744B}" type="slidenum">
              <a:rPr lang="en-GB"/>
              <a:pPr/>
              <a:t>25</a:t>
            </a:fld>
            <a:endParaRPr lang="en-GB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A3F4D1-839C-4B61-A3B0-63EDCB551480}" type="slidenum">
              <a:rPr lang="en-GB"/>
              <a:pPr/>
              <a:t>26</a:t>
            </a:fld>
            <a:endParaRPr lang="en-GB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C3DF49-5074-4AF5-AC69-C0CBD8F4B443}" type="slidenum">
              <a:rPr lang="en-GB"/>
              <a:pPr/>
              <a:t>27</a:t>
            </a:fld>
            <a:endParaRPr lang="en-GB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07A302-120E-4600-904C-862192102F26}" type="slidenum">
              <a:rPr lang="en-GB"/>
              <a:pPr/>
              <a:t>28</a:t>
            </a:fld>
            <a:endParaRPr lang="en-GB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4700C6-AA86-430A-B43E-6010B9E3C6A6}" type="slidenum">
              <a:rPr lang="en-GB"/>
              <a:pPr/>
              <a:t>3</a:t>
            </a:fld>
            <a:endParaRPr lang="en-GB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194" y="4561576"/>
            <a:ext cx="5852814" cy="431882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F6EF78-464E-4DF3-A5BD-04295A576707}" type="slidenum">
              <a:rPr lang="en-GB"/>
              <a:pPr/>
              <a:t>30</a:t>
            </a:fld>
            <a:endParaRPr lang="en-GB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020726" y="720798"/>
            <a:ext cx="5273749" cy="36010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194" y="4561576"/>
            <a:ext cx="5851178" cy="43188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A9B42D-EF0C-4162-9CB6-69EA996F815D}" type="slidenum">
              <a:rPr lang="en-GB"/>
              <a:pPr/>
              <a:t>4</a:t>
            </a:fld>
            <a:endParaRPr lang="en-GB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194" y="4561576"/>
            <a:ext cx="5852814" cy="431882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7FC3AB-B2F8-4D57-A311-3FF2610B055A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E3291-01B1-4C49-97FC-70CD05B2DC52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4646A-E8FF-4C0B-A04F-BB21D1B39A1D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E8AFC-DE90-4800-8C35-ACFD250D74C8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notesSlide" Target="../notesSlides/notesSlide5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9" Type="http://schemas.openxmlformats.org/officeDocument/2006/relationships/tags" Target="../tags/tag68.xml"/><Relationship Id="rId21" Type="http://schemas.openxmlformats.org/officeDocument/2006/relationships/tags" Target="../tags/tag50.xml"/><Relationship Id="rId34" Type="http://schemas.openxmlformats.org/officeDocument/2006/relationships/tags" Target="../tags/tag63.xml"/><Relationship Id="rId42" Type="http://schemas.openxmlformats.org/officeDocument/2006/relationships/tags" Target="../tags/tag71.xml"/><Relationship Id="rId47" Type="http://schemas.openxmlformats.org/officeDocument/2006/relationships/tags" Target="../tags/tag76.xml"/><Relationship Id="rId50" Type="http://schemas.openxmlformats.org/officeDocument/2006/relationships/tags" Target="../tags/tag79.xml"/><Relationship Id="rId55" Type="http://schemas.openxmlformats.org/officeDocument/2006/relationships/tags" Target="../tags/tag84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33" Type="http://schemas.openxmlformats.org/officeDocument/2006/relationships/tags" Target="../tags/tag62.xml"/><Relationship Id="rId38" Type="http://schemas.openxmlformats.org/officeDocument/2006/relationships/tags" Target="../tags/tag67.xml"/><Relationship Id="rId46" Type="http://schemas.openxmlformats.org/officeDocument/2006/relationships/tags" Target="../tags/tag75.xml"/><Relationship Id="rId59" Type="http://schemas.openxmlformats.org/officeDocument/2006/relationships/notesSlide" Target="../notesSlides/notesSlide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29" Type="http://schemas.openxmlformats.org/officeDocument/2006/relationships/tags" Target="../tags/tag58.xml"/><Relationship Id="rId41" Type="http://schemas.openxmlformats.org/officeDocument/2006/relationships/tags" Target="../tags/tag70.xml"/><Relationship Id="rId54" Type="http://schemas.openxmlformats.org/officeDocument/2006/relationships/tags" Target="../tags/tag83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32" Type="http://schemas.openxmlformats.org/officeDocument/2006/relationships/tags" Target="../tags/tag61.xml"/><Relationship Id="rId37" Type="http://schemas.openxmlformats.org/officeDocument/2006/relationships/tags" Target="../tags/tag66.xml"/><Relationship Id="rId40" Type="http://schemas.openxmlformats.org/officeDocument/2006/relationships/tags" Target="../tags/tag69.xml"/><Relationship Id="rId45" Type="http://schemas.openxmlformats.org/officeDocument/2006/relationships/tags" Target="../tags/tag74.xml"/><Relationship Id="rId53" Type="http://schemas.openxmlformats.org/officeDocument/2006/relationships/tags" Target="../tags/tag82.xml"/><Relationship Id="rId58" Type="http://schemas.openxmlformats.org/officeDocument/2006/relationships/slideLayout" Target="../slideLayouts/slideLayout2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tags" Target="../tags/tag57.xml"/><Relationship Id="rId36" Type="http://schemas.openxmlformats.org/officeDocument/2006/relationships/tags" Target="../tags/tag65.xml"/><Relationship Id="rId49" Type="http://schemas.openxmlformats.org/officeDocument/2006/relationships/tags" Target="../tags/tag78.xml"/><Relationship Id="rId57" Type="http://schemas.openxmlformats.org/officeDocument/2006/relationships/tags" Target="../tags/tag86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31" Type="http://schemas.openxmlformats.org/officeDocument/2006/relationships/tags" Target="../tags/tag60.xml"/><Relationship Id="rId44" Type="http://schemas.openxmlformats.org/officeDocument/2006/relationships/tags" Target="../tags/tag73.xml"/><Relationship Id="rId52" Type="http://schemas.openxmlformats.org/officeDocument/2006/relationships/tags" Target="../tags/tag81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Relationship Id="rId30" Type="http://schemas.openxmlformats.org/officeDocument/2006/relationships/tags" Target="../tags/tag59.xml"/><Relationship Id="rId35" Type="http://schemas.openxmlformats.org/officeDocument/2006/relationships/tags" Target="../tags/tag64.xml"/><Relationship Id="rId43" Type="http://schemas.openxmlformats.org/officeDocument/2006/relationships/tags" Target="../tags/tag72.xml"/><Relationship Id="rId48" Type="http://schemas.openxmlformats.org/officeDocument/2006/relationships/tags" Target="../tags/tag77.xml"/><Relationship Id="rId56" Type="http://schemas.openxmlformats.org/officeDocument/2006/relationships/tags" Target="../tags/tag85.xml"/><Relationship Id="rId8" Type="http://schemas.openxmlformats.org/officeDocument/2006/relationships/tags" Target="../tags/tag37.xml"/><Relationship Id="rId51" Type="http://schemas.openxmlformats.org/officeDocument/2006/relationships/tags" Target="../tags/tag80.xml"/><Relationship Id="rId3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6.xml"/><Relationship Id="rId13" Type="http://schemas.openxmlformats.org/officeDocument/2006/relationships/tags" Target="../tags/tag101.xml"/><Relationship Id="rId18" Type="http://schemas.openxmlformats.org/officeDocument/2006/relationships/tags" Target="../tags/tag106.xml"/><Relationship Id="rId26" Type="http://schemas.openxmlformats.org/officeDocument/2006/relationships/tags" Target="../tags/tag114.xml"/><Relationship Id="rId3" Type="http://schemas.openxmlformats.org/officeDocument/2006/relationships/tags" Target="../tags/tag91.xml"/><Relationship Id="rId21" Type="http://schemas.openxmlformats.org/officeDocument/2006/relationships/tags" Target="../tags/tag109.xml"/><Relationship Id="rId34" Type="http://schemas.openxmlformats.org/officeDocument/2006/relationships/tags" Target="../tags/tag122.xml"/><Relationship Id="rId7" Type="http://schemas.openxmlformats.org/officeDocument/2006/relationships/tags" Target="../tags/tag95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5" Type="http://schemas.openxmlformats.org/officeDocument/2006/relationships/tags" Target="../tags/tag113.xml"/><Relationship Id="rId33" Type="http://schemas.openxmlformats.org/officeDocument/2006/relationships/tags" Target="../tags/tag121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20" Type="http://schemas.openxmlformats.org/officeDocument/2006/relationships/tags" Target="../tags/tag108.xml"/><Relationship Id="rId29" Type="http://schemas.openxmlformats.org/officeDocument/2006/relationships/tags" Target="../tags/tag117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tags" Target="../tags/tag99.xml"/><Relationship Id="rId24" Type="http://schemas.openxmlformats.org/officeDocument/2006/relationships/tags" Target="../tags/tag112.xml"/><Relationship Id="rId32" Type="http://schemas.openxmlformats.org/officeDocument/2006/relationships/tags" Target="../tags/tag120.xml"/><Relationship Id="rId5" Type="http://schemas.openxmlformats.org/officeDocument/2006/relationships/tags" Target="../tags/tag93.xml"/><Relationship Id="rId15" Type="http://schemas.openxmlformats.org/officeDocument/2006/relationships/tags" Target="../tags/tag103.xml"/><Relationship Id="rId23" Type="http://schemas.openxmlformats.org/officeDocument/2006/relationships/tags" Target="../tags/tag111.xml"/><Relationship Id="rId28" Type="http://schemas.openxmlformats.org/officeDocument/2006/relationships/tags" Target="../tags/tag116.xml"/><Relationship Id="rId36" Type="http://schemas.openxmlformats.org/officeDocument/2006/relationships/notesSlide" Target="../notesSlides/notesSlide8.xml"/><Relationship Id="rId10" Type="http://schemas.openxmlformats.org/officeDocument/2006/relationships/tags" Target="../tags/tag98.xml"/><Relationship Id="rId19" Type="http://schemas.openxmlformats.org/officeDocument/2006/relationships/tags" Target="../tags/tag107.xml"/><Relationship Id="rId31" Type="http://schemas.openxmlformats.org/officeDocument/2006/relationships/tags" Target="../tags/tag119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Relationship Id="rId22" Type="http://schemas.openxmlformats.org/officeDocument/2006/relationships/tags" Target="../tags/tag110.xml"/><Relationship Id="rId27" Type="http://schemas.openxmlformats.org/officeDocument/2006/relationships/tags" Target="../tags/tag115.xml"/><Relationship Id="rId30" Type="http://schemas.openxmlformats.org/officeDocument/2006/relationships/tags" Target="../tags/tag118.xml"/><Relationship Id="rId35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noProof="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noProof="0" dirty="0" smtClean="0">
                <a:latin typeface="Comic Sans MS" pitchFamily="66" charset="0"/>
              </a:rPr>
              <a:t>Prof. Dr. Bertrand Meyer</a:t>
            </a:r>
            <a:endParaRPr lang="de-CH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endParaRPr lang="de-CH" sz="280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sz="2800" noProof="0" smtClean="0">
                <a:solidFill>
                  <a:srgbClr val="3E609E"/>
                </a:solidFill>
                <a:latin typeface="Verdana" pitchFamily="34" charset="0"/>
              </a:rPr>
              <a:t>Lecture 10: Das dynamische Modell und mehr zu Referenzen</a:t>
            </a:r>
            <a:endParaRPr lang="de-CH" sz="2800" noProof="0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5558401" y="4271067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5558401" y="3967942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accent2"/>
                </a:solidFill>
              </a:rPr>
              <a:t>from</a:t>
            </a:r>
          </a:p>
          <a:p>
            <a:pPr defTabSz="542925"/>
            <a:r>
              <a:rPr lang="de-CH" sz="2000" i="1" noProof="0" smtClean="0"/>
              <a:t>	</a:t>
            </a:r>
            <a:r>
              <a:rPr lang="de-CH" sz="2000" i="1" noProof="0" smtClean="0">
                <a:solidFill>
                  <a:srgbClr val="3333FF"/>
                </a:solidFill>
              </a:rPr>
              <a:t>pivot := first_element</a:t>
            </a:r>
            <a:r>
              <a:rPr lang="de-CH" sz="2000" i="1" noProof="0" smtClean="0"/>
              <a:t/>
            </a:r>
            <a:br>
              <a:rPr lang="de-CH" sz="2000" i="1" noProof="0" smtClean="0"/>
            </a:br>
            <a:r>
              <a:rPr lang="de-CH" sz="2000" i="1" noProof="0" smtClean="0"/>
              <a:t>	</a:t>
            </a:r>
            <a:r>
              <a:rPr lang="de-CH" sz="2000" i="1" noProof="0" smtClean="0">
                <a:solidFill>
                  <a:srgbClr val="3333FF"/>
                </a:solidFill>
              </a:rPr>
              <a:t>first_element</a:t>
            </a:r>
            <a:r>
              <a:rPr lang="de-CH" sz="2000" i="1" noProof="0" smtClean="0"/>
              <a:t> </a:t>
            </a:r>
            <a:r>
              <a:rPr lang="de-CH" sz="2000" noProof="0" smtClean="0"/>
              <a:t>:=</a:t>
            </a:r>
            <a:r>
              <a:rPr lang="de-CH" sz="2000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endParaRPr lang="de-CH" sz="2000" noProof="0" smtClean="0"/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1921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3445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>
            <a:off x="5000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rot="10800000">
            <a:off x="1899124" y="2381461"/>
            <a:ext cx="1792983" cy="1215754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rot="16200000">
            <a:off x="947226" y="3273888"/>
            <a:ext cx="720891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10800000">
            <a:off x="1047169" y="2893929"/>
            <a:ext cx="468000" cy="4472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rot="5400000" flipH="1" flipV="1">
            <a:off x="1094390" y="2994734"/>
            <a:ext cx="1266639" cy="18907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8" name="Group 60"/>
          <p:cNvGrpSpPr/>
          <p:nvPr/>
        </p:nvGrpSpPr>
        <p:grpSpPr>
          <a:xfrm>
            <a:off x="1652131" y="2849544"/>
            <a:ext cx="144000" cy="192600"/>
            <a:chOff x="2787610" y="5833905"/>
            <a:chExt cx="144000" cy="19260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16200000" flipV="1">
            <a:off x="-88871" y="2817568"/>
            <a:ext cx="1440000" cy="3015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5400000" flipH="1" flipV="1">
            <a:off x="951809" y="2963486"/>
            <a:ext cx="1246908" cy="83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16200000" flipV="1">
            <a:off x="2951515" y="2735858"/>
            <a:ext cx="1195661" cy="527060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grpSp>
        <p:nvGrpSpPr>
          <p:cNvPr id="22" name="Group 98"/>
          <p:cNvGrpSpPr/>
          <p:nvPr/>
        </p:nvGrpSpPr>
        <p:grpSpPr>
          <a:xfrm>
            <a:off x="2344858" y="1944035"/>
            <a:ext cx="144000" cy="192600"/>
            <a:chOff x="2787610" y="5833905"/>
            <a:chExt cx="144000" cy="192600"/>
          </a:xfrm>
        </p:grpSpPr>
        <p:cxnSp>
          <p:nvCxnSpPr>
            <p:cNvPr id="100" name="Straight Arrow Connector 99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01" name="Straight Arrow Connector 100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104" name="Rounded Rectangle 103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5" name="Rounded Rectangle 104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8" name="Rounded Rectangle 107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111" name="Straight Arrow Connector 110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repeatCount="6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  <p:bldP spid="46" grpId="0" animBg="1"/>
      <p:bldP spid="46" grpId="1" animBg="1"/>
      <p:bldP spid="40" grpId="0" animBg="1"/>
      <p:bldP spid="40" grpId="1" animBg="1"/>
      <p:bldP spid="38" grpId="0" animBg="1"/>
      <p:bldP spid="42" grpId="0" animBg="1"/>
      <p:bldP spid="50" grpId="0"/>
      <p:bldP spid="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344579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>
            <a:off x="5000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16200000" flipV="1">
            <a:off x="-88871" y="2817568"/>
            <a:ext cx="1440000" cy="30151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rot="5400000" flipH="1" flipV="1">
            <a:off x="951809" y="2963486"/>
            <a:ext cx="1246908" cy="83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16200000" flipV="1">
            <a:off x="2986023" y="2701351"/>
            <a:ext cx="1204285" cy="60469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rot="5400000" flipH="1" flipV="1">
            <a:off x="486687" y="2608418"/>
            <a:ext cx="1224586" cy="71777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 flipH="1" flipV="1">
            <a:off x="2231368" y="2648309"/>
            <a:ext cx="1193320" cy="687240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rot="5400000" flipH="1" flipV="1">
            <a:off x="3770868" y="2622599"/>
            <a:ext cx="1224000" cy="79234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2113473" y="2147977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3759590" y="1944036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2" name="Rounded Rectangle 91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5" name="Rounded Rectangle 9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6" name="Rounded Rectangle 9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FF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5084814" y="2055041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 bwMode="auto">
          <a:xfrm>
            <a:off x="659077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rot="5400000" flipH="1" flipV="1">
            <a:off x="573989" y="2418604"/>
            <a:ext cx="1206256" cy="106182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380891"/>
            <a:ext cx="1672431" cy="121020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rot="5400000" flipH="1" flipV="1">
            <a:off x="3752491" y="2544795"/>
            <a:ext cx="1199073" cy="92302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380891"/>
            <a:ext cx="2227397" cy="119870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1673525" y="2458528"/>
            <a:ext cx="2932981" cy="11386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398143"/>
            <a:ext cx="2405477" cy="123262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3631722" y="2173856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5398609" y="1961289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4" name="Rounded Rectangle 53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6" name="Rounded Rectangle 55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/>
              <a:t>pivot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6603063" y="2046415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389517"/>
            <a:ext cx="2562825" cy="116312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99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24023"/>
            <a:ext cx="3130292" cy="1167076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398143"/>
            <a:ext cx="2579296" cy="1207702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15396"/>
            <a:ext cx="3693884" cy="116420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98143"/>
            <a:ext cx="3692105" cy="1207699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406770"/>
            <a:ext cx="3854714" cy="122400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5184477" y="2182482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6916858" y="1952663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0800000">
            <a:off x="3608710" y="215947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i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7" name="Rounded Rectangle 76"/>
          <p:cNvSpPr/>
          <p:nvPr/>
        </p:nvSpPr>
        <p:spPr bwMode="auto">
          <a:xfrm>
            <a:off x="481117" y="3540335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72" name="Rounded Rectangle 71"/>
          <p:cNvSpPr/>
          <p:nvPr/>
        </p:nvSpPr>
        <p:spPr bwMode="auto">
          <a:xfrm>
            <a:off x="3534125" y="3530033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pivot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648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74235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458528"/>
            <a:ext cx="4106951" cy="109411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78479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49902"/>
            <a:ext cx="4760685" cy="1141197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406770"/>
            <a:ext cx="3752489" cy="1199075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47070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24023"/>
            <a:ext cx="5238013" cy="115557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11879"/>
            <a:ext cx="5037826" cy="1293964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346385"/>
            <a:ext cx="4794994" cy="12843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6763111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10800000">
            <a:off x="2110597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3" name="Group 81"/>
          <p:cNvGrpSpPr/>
          <p:nvPr/>
        </p:nvGrpSpPr>
        <p:grpSpPr>
          <a:xfrm>
            <a:off x="8389100" y="1932535"/>
            <a:ext cx="144000" cy="192600"/>
            <a:chOff x="2787610" y="5833905"/>
            <a:chExt cx="144000" cy="19260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64" name="Straight Arrow Connector 63"/>
          <p:cNvCxnSpPr/>
          <p:nvPr/>
        </p:nvCxnSpPr>
        <p:spPr bwMode="auto">
          <a:xfrm rot="10800000">
            <a:off x="3608710" y="215129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rot="10800000">
            <a:off x="5175842" y="2151300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3969443" y="2352138"/>
            <a:ext cx="4794994" cy="1284388"/>
          </a:xfrm>
          <a:prstGeom prst="straightConnector1">
            <a:avLst/>
          </a:prstGeom>
          <a:noFill/>
          <a:ln w="127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 flipV="1">
            <a:off x="772723" y="2432647"/>
            <a:ext cx="5153622" cy="1151627"/>
          </a:xfrm>
          <a:prstGeom prst="straightConnector1">
            <a:avLst/>
          </a:prstGeom>
          <a:noFill/>
          <a:ln w="127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1" name="Straight Arrow Connector 80"/>
          <p:cNvCxnSpPr/>
          <p:nvPr/>
        </p:nvCxnSpPr>
        <p:spPr bwMode="auto">
          <a:xfrm flipV="1">
            <a:off x="2541915" y="2291751"/>
            <a:ext cx="5037826" cy="1293964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rot="10800000">
            <a:off x="676023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 rot="10800000">
            <a:off x="211634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rot="10800000">
            <a:off x="3614460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rot="10800000">
            <a:off x="5181592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90"/>
          <p:cNvGrpSpPr/>
          <p:nvPr/>
        </p:nvGrpSpPr>
        <p:grpSpPr>
          <a:xfrm>
            <a:off x="422981" y="1962560"/>
            <a:ext cx="1143786" cy="379067"/>
            <a:chOff x="1294248" y="5109766"/>
            <a:chExt cx="1143786" cy="379067"/>
          </a:xfrm>
        </p:grpSpPr>
        <p:cxnSp>
          <p:nvCxnSpPr>
            <p:cNvPr id="89" name="Straight Arrow Connector 88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7" name="Rounded Rectangle 96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99" name="Rounded Rectangle 98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0" name="Rounded Rectangle 99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01" name="Rounded Rectangle 100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102" name="Straight Arrow Connector 101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7" grpId="0" animBg="1"/>
      <p:bldP spid="42" grpId="0" animBg="1"/>
      <p:bldP spid="72" grpId="0" animBg="1"/>
      <p:bldP spid="80" grpId="0" animBg="1"/>
      <p:bldP spid="80" grpId="1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ounded Rectangle 93"/>
          <p:cNvSpPr/>
          <p:nvPr/>
        </p:nvSpPr>
        <p:spPr bwMode="auto">
          <a:xfrm>
            <a:off x="7315200" y="777073"/>
            <a:ext cx="1611086" cy="1828800"/>
          </a:xfrm>
          <a:prstGeom prst="roundRect">
            <a:avLst/>
          </a:prstGeom>
          <a:solidFill>
            <a:srgbClr val="FFCCCC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3" name="Rounded Rectangle 92"/>
          <p:cNvSpPr/>
          <p:nvPr/>
        </p:nvSpPr>
        <p:spPr bwMode="auto">
          <a:xfrm>
            <a:off x="160774" y="745253"/>
            <a:ext cx="6863024" cy="1828800"/>
          </a:xfrm>
          <a:prstGeom prst="roundRect">
            <a:avLst/>
          </a:prstGeom>
          <a:solidFill>
            <a:srgbClr val="FFFF00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5777801" y="775398"/>
            <a:ext cx="3187003" cy="1828800"/>
          </a:xfrm>
          <a:prstGeom prst="roundRect">
            <a:avLst/>
          </a:prstGeom>
          <a:solidFill>
            <a:srgbClr val="FFCCCC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170822" y="773723"/>
            <a:ext cx="5134708" cy="1828800"/>
          </a:xfrm>
          <a:prstGeom prst="roundRect">
            <a:avLst/>
          </a:prstGeom>
          <a:solidFill>
            <a:srgbClr val="FFFF00">
              <a:alpha val="71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5558401" y="6044601"/>
            <a:ext cx="3420000" cy="326054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558401" y="5711331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5558401" y="5368013"/>
            <a:ext cx="3420000" cy="271549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558401" y="4986175"/>
            <a:ext cx="3420000" cy="319355"/>
          </a:xfrm>
          <a:prstGeom prst="roundRect">
            <a:avLst/>
          </a:prstGeom>
          <a:solidFill>
            <a:srgbClr val="99FF99">
              <a:alpha val="39000"/>
            </a:srgbClr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Die Schleifeninvariante</a:t>
            </a:r>
            <a:endParaRPr lang="de-CH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883" y="3517269"/>
            <a:ext cx="4063629" cy="3151275"/>
          </a:xfrm>
        </p:spPr>
        <p:txBody>
          <a:bodyPr/>
          <a:lstStyle/>
          <a:p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pPr defTabSz="542925"/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pivot := first_element</a:t>
            </a:r>
            <a:b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CH" sz="2000" i="1" noProof="0" smtClean="0">
                <a:solidFill>
                  <a:schemeClr val="bg1">
                    <a:lumMod val="50000"/>
                  </a:schemeClr>
                </a:solidFill>
              </a:rPr>
              <a:t>	first_element := </a:t>
            </a:r>
            <a:r>
              <a:rPr lang="de-CH" sz="2000" b="1" noProof="0" smtClean="0">
                <a:solidFill>
                  <a:schemeClr val="bg1">
                    <a:lumMod val="50000"/>
                  </a:schemeClr>
                </a:solidFill>
              </a:rPr>
              <a:t>Void</a:t>
            </a:r>
            <a:endParaRPr lang="de-CH" sz="2000" noProof="0" smtClean="0">
              <a:solidFill>
                <a:schemeClr val="bg1">
                  <a:lumMod val="50000"/>
                </a:schemeClr>
              </a:solidFill>
            </a:endParaRPr>
          </a:p>
          <a:p>
            <a:pPr defTabSz="542925"/>
            <a:r>
              <a:rPr lang="de-CH" sz="2000" b="1" noProof="0" smtClean="0">
                <a:solidFill>
                  <a:schemeClr val="accent2"/>
                </a:solidFill>
              </a:rPr>
              <a:t>until</a:t>
            </a:r>
            <a:r>
              <a:rPr lang="de-CH" sz="2000" b="1" noProof="0" smtClean="0"/>
              <a:t>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2000" i="1" noProof="0" smtClean="0"/>
              <a:t> = </a:t>
            </a:r>
            <a:r>
              <a:rPr lang="de-CH" sz="2000" b="1" noProof="0" smtClean="0">
                <a:solidFill>
                  <a:schemeClr val="accent2"/>
                </a:solidFill>
              </a:rPr>
              <a:t>Void</a:t>
            </a:r>
            <a:r>
              <a:rPr lang="de-CH" sz="2000" b="1" i="1" noProof="0" smtClean="0"/>
              <a:t> </a:t>
            </a:r>
            <a:r>
              <a:rPr lang="de-CH" sz="2000" b="1" noProof="0" smtClean="0">
                <a:solidFill>
                  <a:schemeClr val="accent2"/>
                </a:solidFill>
              </a:rPr>
              <a:t>loop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i </a:t>
            </a:r>
            <a:r>
              <a:rPr lang="de-CH" sz="2000" noProof="0" smtClean="0">
                <a:solidFill>
                  <a:srgbClr val="3333FF"/>
                </a:solidFill>
              </a:rPr>
              <a:t>:=</a:t>
            </a:r>
            <a:r>
              <a:rPr lang="de-CH" sz="2000" i="1" noProof="0" smtClean="0">
                <a:solidFill>
                  <a:srgbClr val="3333FF"/>
                </a:solidFill>
              </a:rPr>
              <a:t> first_element</a:t>
            </a:r>
          </a:p>
          <a:p>
            <a:pPr defTabSz="542925"/>
            <a:r>
              <a:rPr lang="de-CH" sz="2000" i="1" noProof="0" smtClean="0">
                <a:solidFill>
                  <a:srgbClr val="3333FF"/>
                </a:solidFill>
              </a:rPr>
              <a:t>	first_element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pivot </a:t>
            </a:r>
            <a:r>
              <a:rPr lang="de-CH" sz="2000" noProof="0" smtClean="0">
                <a:solidFill>
                  <a:srgbClr val="3333FF"/>
                </a:solidFill>
              </a:rPr>
              <a:t>:= </a:t>
            </a:r>
            <a:r>
              <a:rPr lang="de-CH" sz="2000" i="1" noProof="0" smtClean="0">
                <a:solidFill>
                  <a:srgbClr val="3333FF"/>
                </a:solidFill>
              </a:rPr>
              <a:t>pivot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right</a:t>
            </a:r>
          </a:p>
          <a:p>
            <a:pPr defTabSz="542925">
              <a:lnSpc>
                <a:spcPct val="50000"/>
              </a:lnSpc>
            </a:pPr>
            <a:r>
              <a:rPr lang="de-CH" sz="2000" i="1" noProof="0" smtClean="0">
                <a:solidFill>
                  <a:srgbClr val="3333FF"/>
                </a:solidFill>
              </a:rPr>
              <a:t>	first_element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000" i="1" noProof="0" smtClean="0">
                <a:solidFill>
                  <a:srgbClr val="3333FF"/>
                </a:solidFill>
              </a:rPr>
              <a:t>put_right </a:t>
            </a:r>
            <a:r>
              <a:rPr lang="de-CH" sz="2000" noProof="0" smtClean="0">
                <a:solidFill>
                  <a:srgbClr val="3333FF"/>
                </a:solidFill>
              </a:rPr>
              <a:t>(</a:t>
            </a:r>
            <a:r>
              <a:rPr lang="de-CH" sz="2000" i="1" noProof="0" smtClean="0">
                <a:solidFill>
                  <a:srgbClr val="3333FF"/>
                </a:solidFill>
              </a:rPr>
              <a:t>i</a:t>
            </a:r>
            <a:r>
              <a:rPr lang="de-CH" sz="1200" i="1" noProof="0" smtClean="0">
                <a:solidFill>
                  <a:srgbClr val="3333FF"/>
                </a:solidFill>
              </a:rPr>
              <a:t> </a:t>
            </a:r>
            <a:r>
              <a:rPr lang="de-CH" sz="2000" noProof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CH" sz="2000" b="1" noProof="0" smtClean="0">
                <a:solidFill>
                  <a:schemeClr val="accent2"/>
                </a:solidFill>
              </a:rPr>
              <a:t>end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42428" y="1088968"/>
            <a:ext cx="662247" cy="1213658"/>
            <a:chOff x="451658" y="1088968"/>
            <a:chExt cx="662247" cy="121365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9"/>
          <p:cNvGrpSpPr/>
          <p:nvPr/>
        </p:nvGrpSpPr>
        <p:grpSpPr>
          <a:xfrm>
            <a:off x="2966428" y="1124989"/>
            <a:ext cx="662247" cy="1213658"/>
            <a:chOff x="451658" y="1088968"/>
            <a:chExt cx="662247" cy="1213658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13" name="Straight Arrow Connector 12"/>
          <p:cNvCxnSpPr/>
          <p:nvPr/>
        </p:nvCxnSpPr>
        <p:spPr bwMode="auto">
          <a:xfrm>
            <a:off x="6603063" y="2046415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8" name="Group 13"/>
          <p:cNvGrpSpPr/>
          <p:nvPr/>
        </p:nvGrpSpPr>
        <p:grpSpPr>
          <a:xfrm>
            <a:off x="4520908" y="1158241"/>
            <a:ext cx="662247" cy="1213658"/>
            <a:chOff x="451658" y="1088968"/>
            <a:chExt cx="662247" cy="1213658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6111410" y="1136073"/>
            <a:ext cx="662247" cy="1213658"/>
            <a:chOff x="451658" y="1088968"/>
            <a:chExt cx="662247" cy="1213658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0" name="Group 21"/>
          <p:cNvGrpSpPr/>
          <p:nvPr/>
        </p:nvGrpSpPr>
        <p:grpSpPr>
          <a:xfrm>
            <a:off x="7624326" y="1127761"/>
            <a:ext cx="662247" cy="1213658"/>
            <a:chOff x="451658" y="1088968"/>
            <a:chExt cx="662247" cy="121365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457200" y="1088968"/>
              <a:ext cx="656705" cy="773083"/>
            </a:xfrm>
            <a:prstGeom prst="roundRect">
              <a:avLst/>
            </a:prstGeom>
            <a:solidFill>
              <a:srgbClr val="99FF99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451658" y="1848198"/>
              <a:ext cx="656705" cy="454428"/>
            </a:xfrm>
            <a:prstGeom prst="roundRect">
              <a:avLst/>
            </a:prstGeom>
            <a:solidFill>
              <a:schemeClr val="bg1"/>
            </a:solidFill>
            <a:ln w="12700" algn="ctr">
              <a:solidFill>
                <a:srgbClr val="990000"/>
              </a:solidFill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endParaRPr lang="en-US" sz="2400" kern="1200">
                <a:solidFill>
                  <a:srgbClr val="333399"/>
                </a:solidFill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cxnSp>
        <p:nvCxnSpPr>
          <p:cNvPr id="25" name="Straight Arrow Connector 24"/>
          <p:cNvCxnSpPr/>
          <p:nvPr/>
        </p:nvCxnSpPr>
        <p:spPr bwMode="auto">
          <a:xfrm>
            <a:off x="8136944" y="2029475"/>
            <a:ext cx="54000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8605227" y="1884797"/>
            <a:ext cx="290946" cy="274320"/>
          </a:xfrm>
          <a:prstGeom prst="straightConnector1">
            <a:avLst/>
          </a:prstGeom>
          <a:noFill/>
          <a:ln w="7620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1115352" y="3530138"/>
            <a:ext cx="2190255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err="1" smtClean="0">
                <a:solidFill>
                  <a:srgbClr val="3333FF"/>
                </a:solidFill>
                <a:latin typeface="+mn-lt"/>
              </a:rPr>
              <a:t>first_element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3537001" y="3532909"/>
            <a:ext cx="985652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pivot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7872094" y="3325744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7851106" y="2913262"/>
            <a:ext cx="991430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3333FF"/>
                </a:solidFill>
                <a:latin typeface="+mn-lt"/>
              </a:rPr>
              <a:t>right</a:t>
            </a:r>
            <a:endParaRPr lang="en-US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483991" y="3534584"/>
            <a:ext cx="430407" cy="454428"/>
          </a:xfrm>
          <a:prstGeom prst="roundRect">
            <a:avLst/>
          </a:prstGeom>
          <a:solidFill>
            <a:schemeClr val="bg1"/>
          </a:solidFill>
          <a:ln w="1270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i</a:t>
            </a:r>
            <a:endParaRPr lang="en-US" sz="200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646204" y="2389517"/>
            <a:ext cx="2562825" cy="1163128"/>
          </a:xfrm>
          <a:prstGeom prst="straightConnector1">
            <a:avLst/>
          </a:prstGeom>
          <a:noFill/>
          <a:ln w="254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rot="5400000">
            <a:off x="409937" y="1919534"/>
            <a:ext cx="379067" cy="347229"/>
          </a:xfrm>
          <a:prstGeom prst="straightConnector1">
            <a:avLst/>
          </a:prstGeom>
          <a:noFill/>
          <a:ln w="47625" cap="flat" cmpd="sng" algn="ctr">
            <a:solidFill>
              <a:srgbClr val="C00000"/>
            </a:solidFill>
            <a:prstDash val="sysDot"/>
            <a:round/>
            <a:headEnd type="none" w="med" len="med"/>
            <a:tailEnd type="none" w="lg" len="lg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1571104" y="2424023"/>
            <a:ext cx="3130292" cy="1167076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3890515" y="2398143"/>
            <a:ext cx="2579296" cy="1207702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rot="10800000">
            <a:off x="635147" y="2100108"/>
            <a:ext cx="934495" cy="10047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40093" y="2415396"/>
            <a:ext cx="3693884" cy="1164203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527540" y="2398143"/>
            <a:ext cx="3692105" cy="1207699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3986697" y="2406770"/>
            <a:ext cx="3854714" cy="1224001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rot="10800000">
            <a:off x="5184477" y="2182482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4" name="Group 81"/>
          <p:cNvGrpSpPr/>
          <p:nvPr/>
        </p:nvGrpSpPr>
        <p:grpSpPr>
          <a:xfrm>
            <a:off x="6916858" y="1952663"/>
            <a:ext cx="144000" cy="192600"/>
            <a:chOff x="2787610" y="5833905"/>
            <a:chExt cx="144000" cy="192600"/>
          </a:xfrm>
        </p:grpSpPr>
        <p:cxnSp>
          <p:nvCxnSpPr>
            <p:cNvPr id="83" name="Straight Arrow Connector 82"/>
            <p:cNvCxnSpPr/>
            <p:nvPr/>
          </p:nvCxnSpPr>
          <p:spPr bwMode="auto">
            <a:xfrm rot="10800000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rot="10800000" flipH="1">
              <a:off x="2787610" y="5833905"/>
              <a:ext cx="144000" cy="192600"/>
            </a:xfrm>
            <a:prstGeom prst="straightConnector1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45" name="Straight Arrow Connector 44"/>
          <p:cNvCxnSpPr/>
          <p:nvPr/>
        </p:nvCxnSpPr>
        <p:spPr bwMode="auto">
          <a:xfrm rot="10800000">
            <a:off x="2110597" y="2153728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rot="10800000">
            <a:off x="3608710" y="2159479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1602707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3162650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2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4722593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5" name="Rounded Rectangle 84"/>
          <p:cNvSpPr/>
          <p:nvPr/>
        </p:nvSpPr>
        <p:spPr bwMode="auto">
          <a:xfrm>
            <a:off x="6282536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86" name="Rounded Rectangle 85"/>
          <p:cNvSpPr/>
          <p:nvPr/>
        </p:nvSpPr>
        <p:spPr bwMode="auto">
          <a:xfrm>
            <a:off x="7842479" y="1354754"/>
            <a:ext cx="286479" cy="384274"/>
          </a:xfrm>
          <a:prstGeom prst="round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blurRad="50800" dist="50800"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/>
            <a:bevelB w="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5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rot="10800000">
            <a:off x="7918101" y="3476732"/>
            <a:ext cx="934500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1581665" y="2409568"/>
            <a:ext cx="3200400" cy="1186249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rot="10800000">
            <a:off x="2116347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rot="10800000">
            <a:off x="3614460" y="2151299"/>
            <a:ext cx="1069674" cy="1588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7" name="Group 59"/>
          <p:cNvGrpSpPr/>
          <p:nvPr/>
        </p:nvGrpSpPr>
        <p:grpSpPr>
          <a:xfrm>
            <a:off x="422981" y="1912320"/>
            <a:ext cx="1143786" cy="379067"/>
            <a:chOff x="1294248" y="5109766"/>
            <a:chExt cx="1143786" cy="379067"/>
          </a:xfrm>
        </p:grpSpPr>
        <p:cxnSp>
          <p:nvCxnSpPr>
            <p:cNvPr id="61" name="Straight Arrow Connector 60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70" name="Straight Arrow Connector 69"/>
          <p:cNvCxnSpPr/>
          <p:nvPr/>
        </p:nvCxnSpPr>
        <p:spPr bwMode="auto">
          <a:xfrm flipV="1">
            <a:off x="3880021" y="2401556"/>
            <a:ext cx="2581069" cy="1185833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V="1">
            <a:off x="6731125" y="2049864"/>
            <a:ext cx="996057" cy="14262"/>
          </a:xfrm>
          <a:prstGeom prst="straightConnector1">
            <a:avLst/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8" name="Group 89"/>
          <p:cNvGrpSpPr/>
          <p:nvPr/>
        </p:nvGrpSpPr>
        <p:grpSpPr>
          <a:xfrm flipH="1" flipV="1">
            <a:off x="8149211" y="1863749"/>
            <a:ext cx="723484" cy="379067"/>
            <a:chOff x="1294248" y="5109766"/>
            <a:chExt cx="1143786" cy="379067"/>
          </a:xfrm>
        </p:grpSpPr>
        <p:cxnSp>
          <p:nvCxnSpPr>
            <p:cNvPr id="91" name="Straight Arrow Connector 90"/>
            <p:cNvCxnSpPr/>
            <p:nvPr/>
          </p:nvCxnSpPr>
          <p:spPr bwMode="auto">
            <a:xfrm rot="5400000">
              <a:off x="1278329" y="5125685"/>
              <a:ext cx="379067" cy="347229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 bwMode="auto">
            <a:xfrm rot="10800000">
              <a:off x="1503539" y="5306259"/>
              <a:ext cx="934495" cy="10047"/>
            </a:xfrm>
            <a:prstGeom prst="straightConnector1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sp>
        <p:nvSpPr>
          <p:cNvPr id="95" name="Rounded Rectangle 94"/>
          <p:cNvSpPr/>
          <p:nvPr/>
        </p:nvSpPr>
        <p:spPr bwMode="auto">
          <a:xfrm>
            <a:off x="-1" y="4712677"/>
            <a:ext cx="5003075" cy="2145323"/>
          </a:xfrm>
          <a:prstGeom prst="roundRect">
            <a:avLst/>
          </a:prstGeom>
          <a:solidFill>
            <a:srgbClr val="66FF66">
              <a:alpha val="81176"/>
            </a:srgbClr>
          </a:solidFill>
          <a:ln w="9525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400" b="1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cs typeface="Arial" charset="0"/>
              </a:rPr>
              <a:t>Invariante: Von </a:t>
            </a: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first_element</a:t>
            </a:r>
            <a:r>
              <a:rPr lang="de-CH" b="1" dirty="0" smtClean="0">
                <a:solidFill>
                  <a:srgbClr val="3333FF"/>
                </a:solidFill>
                <a:cs typeface="Arial" charset="0"/>
              </a:rPr>
              <a:t/>
            </a:r>
            <a:br>
              <a:rPr lang="de-CH" b="1" dirty="0" smtClean="0">
                <a:solidFill>
                  <a:srgbClr val="3333FF"/>
                </a:solidFill>
                <a:cs typeface="Arial" charset="0"/>
              </a:rPr>
            </a:br>
            <a:r>
              <a:rPr lang="de-CH" b="1" dirty="0" smtClean="0">
                <a:cs typeface="Arial" charset="0"/>
              </a:rPr>
              <a:t>nach </a:t>
            </a: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right</a:t>
            </a:r>
            <a:r>
              <a:rPr lang="de-CH" b="1" dirty="0" smtClean="0">
                <a:cs typeface="Arial" charset="0"/>
              </a:rPr>
              <a:t>: anfängliche Elemente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b="1" dirty="0" smtClean="0">
                <a:cs typeface="Arial" charset="0"/>
              </a:rPr>
              <a:t>in umgekehrter Reihenfolge;</a:t>
            </a:r>
            <a:br>
              <a:rPr lang="de-CH" b="1" dirty="0" smtClean="0">
                <a:cs typeface="Arial" charset="0"/>
              </a:rPr>
            </a:br>
            <a:r>
              <a:rPr lang="de-CH" b="1" dirty="0" smtClean="0">
                <a:cs typeface="Arial" charset="0"/>
              </a:rPr>
              <a:t>Von </a:t>
            </a:r>
            <a:r>
              <a:rPr lang="de-CH" b="1" i="1" dirty="0" err="1" smtClean="0">
                <a:solidFill>
                  <a:srgbClr val="3333FF"/>
                </a:solidFill>
                <a:cs typeface="Arial" charset="0"/>
              </a:rPr>
              <a:t>pivot</a:t>
            </a:r>
            <a:r>
              <a:rPr lang="de-CH" b="1" i="1" dirty="0" smtClean="0">
                <a:solidFill>
                  <a:srgbClr val="3333FF"/>
                </a:solidFill>
                <a:cs typeface="Arial" charset="0"/>
              </a:rPr>
              <a:t> </a:t>
            </a:r>
            <a:r>
              <a:rPr lang="de-CH" b="1" dirty="0" smtClean="0">
                <a:cs typeface="Arial" charset="0"/>
              </a:rPr>
              <a:t>aus: Rest der 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b="1" dirty="0" smtClean="0">
                <a:cs typeface="Arial" charset="0"/>
              </a:rPr>
              <a:t>Elemente in ursprünglicher</a:t>
            </a:r>
          </a:p>
          <a:p>
            <a:pPr marL="0" marR="0" indent="0" defTabSz="914400" rtl="0" eaLnBrk="1" fontAlgn="base" latinLnBrk="0" hangingPunct="1">
              <a:lnSpc>
                <a:spcPct val="8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b="1" dirty="0" smtClean="0">
                <a:cs typeface="Arial" charset="0"/>
              </a:rPr>
              <a:t>Reihenfolge.</a:t>
            </a:r>
            <a:endParaRPr kumimoji="0" lang="de-CH" sz="2400" b="1" i="0" u="none" strike="noStrike" cap="none" normalizeH="0" baseline="0" dirty="0" smtClean="0">
              <a:ln>
                <a:noFill/>
              </a:ln>
              <a:solidFill>
                <a:srgbClr val="3333FF"/>
              </a:solidFill>
              <a:effectLst/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" tmFilter="0, 0; .2, .5; .8, .5; 1, 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50" autoRev="1" fill="hold"/>
                                        <p:tgtEl>
                                          <p:spTgt spid="9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" tmFilter="0, 0; .2, .5; .8, .5; 1, 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50" autoRev="1" fill="hold"/>
                                        <p:tgtEl>
                                          <p:spTgt spid="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  <p:bldP spid="93" grpId="0" animBg="1"/>
      <p:bldP spid="93" grpId="1" animBg="1"/>
      <p:bldP spid="52" grpId="0" animBg="1"/>
      <p:bldP spid="52" grpId="1" animBg="1"/>
      <p:bldP spid="51" grpId="0" animBg="1"/>
      <p:bldP spid="51" grpId="1" animBg="1"/>
      <p:bldP spid="80" grpId="0" animBg="1"/>
      <p:bldP spid="74" grpId="0" animBg="1"/>
      <p:bldP spid="74" grpId="1" animBg="1"/>
      <p:bldP spid="73" grpId="0" animBg="1"/>
      <p:bldP spid="73" grpId="1" animBg="1"/>
      <p:bldP spid="62" grpId="0" animBg="1"/>
      <p:bldP spid="62" grpId="1" animBg="1"/>
      <p:bldP spid="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14604" y="111968"/>
            <a:ext cx="7212563" cy="49452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sz="2800" noProof="0" dirty="0" smtClean="0"/>
              <a:t>Das Problem mit Referenzzuweisungen</a:t>
            </a:r>
            <a:endParaRPr lang="de-CH" sz="2800" noProof="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51815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/>
              <a:t>Eine </a:t>
            </a:r>
            <a:r>
              <a:rPr lang="de-CH" sz="2000" noProof="0" dirty="0" smtClean="0"/>
              <a:t>intuitive </a:t>
            </a:r>
            <a:r>
              <a:rPr lang="de-CH" sz="2000" dirty="0" smtClean="0"/>
              <a:t>Argumentationsweise</a:t>
            </a:r>
            <a:r>
              <a:rPr lang="de-CH" sz="2000" noProof="0" dirty="0" smtClean="0"/>
              <a:t>:</a:t>
            </a:r>
            <a:endParaRPr lang="de-CH" sz="2000" noProof="0" dirty="0" smtClean="0"/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SOME_PROPERTY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für</a:t>
            </a:r>
            <a:r>
              <a:rPr lang="de-CH" sz="2000" noProof="0" dirty="0" smtClean="0">
                <a:solidFill>
                  <a:srgbClr val="990000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a </a:t>
            </a:r>
            <a:r>
              <a:rPr lang="de-CH" sz="2000" noProof="0" dirty="0" smtClean="0">
                <a:solidFill>
                  <a:srgbClr val="990000"/>
                </a:solidFill>
              </a:rPr>
              <a:t>erfüllt</a:t>
            </a:r>
            <a:r>
              <a:rPr lang="de-CH" sz="2000" i="1" noProof="0" dirty="0" smtClean="0">
                <a:solidFill>
                  <a:srgbClr val="3333FF"/>
                </a:solidFill>
              </a:rPr>
              <a:t/>
            </a:r>
            <a:br>
              <a:rPr lang="de-CH" sz="2000" i="1" noProof="0" dirty="0" smtClean="0">
                <a:solidFill>
                  <a:srgbClr val="3333FF"/>
                </a:solidFill>
              </a:rPr>
            </a:br>
            <a:endParaRPr lang="de-CH" sz="2000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000000"/>
                </a:solidFill>
              </a:rPr>
              <a:t>“Wende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SOME_OPERATION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000000"/>
                </a:solidFill>
              </a:rPr>
              <a:t>auf </a:t>
            </a:r>
            <a:r>
              <a:rPr lang="de-CH" sz="2000" i="1" noProof="0" dirty="0" smtClean="0">
                <a:solidFill>
                  <a:srgbClr val="3333FF"/>
                </a:solidFill>
              </a:rPr>
              <a:t>b</a:t>
            </a:r>
            <a:r>
              <a:rPr lang="de-CH" sz="2000" i="1" noProof="0" dirty="0" smtClean="0">
                <a:solidFill>
                  <a:srgbClr val="000000"/>
                </a:solidFill>
              </a:rPr>
              <a:t> </a:t>
            </a:r>
            <a:r>
              <a:rPr lang="de-CH" sz="2000" noProof="0" dirty="0" smtClean="0">
                <a:solidFill>
                  <a:srgbClr val="000000"/>
                </a:solidFill>
              </a:rPr>
              <a:t>an”</a:t>
            </a:r>
            <a:r>
              <a:rPr lang="de-CH" sz="2000" noProof="0" dirty="0" smtClean="0">
                <a:solidFill>
                  <a:srgbClr val="3333FF"/>
                </a:solidFill>
              </a:rPr>
              <a:t/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gilt </a:t>
            </a:r>
            <a:r>
              <a:rPr lang="de-CH" sz="2000" i="1" noProof="0" dirty="0" smtClean="0">
                <a:solidFill>
                  <a:srgbClr val="3333FF"/>
                </a:solidFill>
              </a:rPr>
              <a:t>SOME_PROPERTY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immer noch für </a:t>
            </a:r>
            <a:r>
              <a:rPr lang="de-CH" sz="2000" i="1" noProof="0" dirty="0" smtClean="0">
                <a:solidFill>
                  <a:srgbClr val="3333FF"/>
                </a:solidFill>
              </a:rPr>
              <a:t>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/>
              <a:t>Dies gilt für expandierte Werte, z.B. ganze Zahlen (</a:t>
            </a:r>
            <a:r>
              <a:rPr lang="de-CH" sz="2000" noProof="0" dirty="0" err="1" smtClean="0"/>
              <a:t>integers</a:t>
            </a:r>
            <a:r>
              <a:rPr lang="de-CH" sz="2000" noProof="0" dirty="0" smtClean="0"/>
              <a:t>)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</a:t>
            </a:r>
            <a:r>
              <a:rPr lang="de-CH" sz="2000" dirty="0" smtClean="0">
                <a:solidFill>
                  <a:srgbClr val="990000"/>
                </a:solidFill>
              </a:rPr>
              <a:t>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P</a:t>
            </a:r>
            <a:r>
              <a:rPr lang="de-CH" sz="2000" noProof="0" dirty="0" smtClean="0">
                <a:solidFill>
                  <a:srgbClr val="3333FF"/>
                </a:solidFill>
              </a:rPr>
              <a:t> (a) </a:t>
            </a:r>
            <a:r>
              <a:rPr lang="de-CH" sz="2000" dirty="0" smtClean="0">
                <a:solidFill>
                  <a:srgbClr val="990000"/>
                </a:solidFill>
              </a:rPr>
              <a:t>erfüllt.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i="1" noProof="0" dirty="0" smtClean="0">
                <a:solidFill>
                  <a:srgbClr val="3333FF"/>
                </a:solidFill>
              </a:rPr>
              <a:t>OP</a:t>
            </a:r>
            <a:r>
              <a:rPr lang="de-CH" sz="2000" noProof="0" dirty="0" smtClean="0">
                <a:solidFill>
                  <a:srgbClr val="3333FF"/>
                </a:solidFill>
              </a:rPr>
              <a:t> (b) </a:t>
            </a:r>
            <a:br>
              <a:rPr lang="de-CH" sz="2000" noProof="0" dirty="0" smtClean="0">
                <a:solidFill>
                  <a:srgbClr val="3333FF"/>
                </a:solidFill>
              </a:rPr>
            </a:br>
            <a:endParaRPr lang="de-CH" sz="2000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000" noProof="0" dirty="0" smtClean="0">
                <a:solidFill>
                  <a:srgbClr val="990000"/>
                </a:solidFill>
              </a:rPr>
              <a:t>-- Hier ist</a:t>
            </a:r>
            <a:r>
              <a:rPr lang="de-CH" sz="20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P</a:t>
            </a:r>
            <a:r>
              <a:rPr lang="de-CH" sz="2000" noProof="0" dirty="0" smtClean="0">
                <a:solidFill>
                  <a:srgbClr val="3333FF"/>
                </a:solidFill>
              </a:rPr>
              <a:t> (a) </a:t>
            </a:r>
            <a:r>
              <a:rPr lang="de-CH" sz="2000" noProof="0" dirty="0" smtClean="0">
                <a:solidFill>
                  <a:srgbClr val="990000"/>
                </a:solidFill>
              </a:rPr>
              <a:t>immer noch erfüllt für </a:t>
            </a:r>
            <a:r>
              <a:rPr lang="de-CH" sz="2000" i="1" noProof="0" dirty="0" smtClean="0">
                <a:solidFill>
                  <a:srgbClr val="3333FF"/>
                </a:solidFill>
              </a:rPr>
              <a:t>a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b="1" noProof="0" dirty="0" smtClean="0"/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b="1" noProof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33363" y="4960938"/>
            <a:ext cx="261937" cy="398462"/>
          </a:xfrm>
          <a:prstGeom prst="rect">
            <a:avLst/>
          </a:prstGeom>
          <a:solidFill>
            <a:srgbClr val="66FF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918" y="160338"/>
            <a:ext cx="8179870" cy="42749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Dynamische Mehrfachbenennung</a:t>
            </a:r>
            <a:endParaRPr lang="de-CH" noProof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039081"/>
          </a:xfrm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a, b: LINKABLE </a:t>
            </a:r>
            <a:r>
              <a:rPr lang="de-CH" noProof="0" dirty="0" smtClean="0">
                <a:solidFill>
                  <a:srgbClr val="3333FF"/>
                </a:solidFill>
              </a:rPr>
              <a:t>[</a:t>
            </a:r>
            <a:r>
              <a:rPr lang="de-CH" i="1" noProof="0" dirty="0" smtClean="0">
                <a:solidFill>
                  <a:srgbClr val="3333FF"/>
                </a:solidFill>
              </a:rPr>
              <a:t>STRING</a:t>
            </a:r>
            <a:r>
              <a:rPr lang="de-CH" noProof="0" dirty="0" smtClean="0">
                <a:solidFill>
                  <a:srgbClr val="3333FF"/>
                </a:solidFill>
              </a:rPr>
              <a:t>]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99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b="1" noProof="0" dirty="0" err="1" smtClean="0">
                <a:solidFill>
                  <a:srgbClr val="333399"/>
                </a:solidFill>
              </a:rPr>
              <a:t>create</a:t>
            </a:r>
            <a:r>
              <a:rPr lang="de-CH" i="1" noProof="0" dirty="0" smtClean="0">
                <a:solidFill>
                  <a:srgbClr val="3333FF"/>
                </a:solidFill>
              </a:rPr>
              <a:t> a....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sz="3200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put </a:t>
            </a:r>
            <a:r>
              <a:rPr lang="de-CH" noProof="0" dirty="0" smtClean="0">
                <a:solidFill>
                  <a:srgbClr val="3333FF"/>
                </a:solidFill>
              </a:rPr>
              <a:t>("</a:t>
            </a:r>
            <a:r>
              <a:rPr lang="de-CH" i="1" noProof="0" dirty="0" err="1" smtClean="0">
                <a:solidFill>
                  <a:srgbClr val="3333FF"/>
                </a:solidFill>
              </a:rPr>
              <a:t>Haldenegg</a:t>
            </a:r>
            <a:r>
              <a:rPr lang="de-CH" noProof="0" dirty="0" smtClean="0">
                <a:solidFill>
                  <a:srgbClr val="3333FF"/>
                </a:solidFill>
              </a:rPr>
              <a:t>")‏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b := a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Hier hat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item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den Wert</a:t>
            </a:r>
            <a:r>
              <a:rPr lang="de-CH" i="1" noProof="0" dirty="0" smtClean="0">
                <a:solidFill>
                  <a:srgbClr val="990000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"</a:t>
            </a:r>
            <a:r>
              <a:rPr lang="de-CH" i="1" noProof="0" dirty="0" err="1" smtClean="0">
                <a:solidFill>
                  <a:srgbClr val="3333FF"/>
                </a:solidFill>
              </a:rPr>
              <a:t>Haldenegg</a:t>
            </a:r>
            <a:r>
              <a:rPr lang="de-CH" noProof="0" dirty="0" smtClean="0">
                <a:solidFill>
                  <a:srgbClr val="3333FF"/>
                </a:solidFill>
              </a:rPr>
              <a:t>"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err="1" smtClean="0">
                <a:solidFill>
                  <a:srgbClr val="3333FF"/>
                </a:solidFill>
              </a:rPr>
              <a:t>b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put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("</a:t>
            </a:r>
            <a:r>
              <a:rPr lang="de-CH" i="1" noProof="0" dirty="0" smtClean="0">
                <a:solidFill>
                  <a:srgbClr val="3333FF"/>
                </a:solidFill>
              </a:rPr>
              <a:t>Paradeplatz</a:t>
            </a:r>
            <a:r>
              <a:rPr lang="de-CH" noProof="0" dirty="0" smtClean="0">
                <a:solidFill>
                  <a:srgbClr val="3333FF"/>
                </a:solidFill>
              </a:rPr>
              <a:t>")‏</a:t>
            </a: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</a:t>
            </a:r>
            <a:r>
              <a:rPr lang="de-CH" dirty="0" smtClean="0">
                <a:solidFill>
                  <a:srgbClr val="990000"/>
                </a:solidFill>
              </a:rPr>
              <a:t>Hier hat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item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den Wert</a:t>
            </a:r>
            <a:r>
              <a:rPr lang="de-CH" noProof="0" dirty="0" smtClean="0">
                <a:solidFill>
                  <a:srgbClr val="990000"/>
                </a:solidFill>
              </a:rPr>
              <a:t> ?????</a:t>
            </a:r>
          </a:p>
          <a:p>
            <a:pPr>
              <a:lnSpc>
                <a:spcPct val="8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 smtClean="0"/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2000" noProof="0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227763" y="2490788"/>
            <a:ext cx="1368425" cy="576262"/>
          </a:xfrm>
          <a:prstGeom prst="rect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227763" y="2562225"/>
            <a:ext cx="143986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rgbClr val="000000"/>
                </a:solidFill>
              </a:rPr>
              <a:t>Haldenegg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7596188" y="2490788"/>
            <a:ext cx="503237" cy="5762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7899400" y="2778125"/>
            <a:ext cx="7762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443663" y="3100388"/>
            <a:ext cx="85239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610475" y="3090863"/>
            <a:ext cx="85239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6156325" y="1268413"/>
            <a:ext cx="358775" cy="3603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795963" y="1243013"/>
            <a:ext cx="720725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a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7524750" y="1257300"/>
            <a:ext cx="358775" cy="3603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954963" y="1231900"/>
            <a:ext cx="72072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>
                <a:solidFill>
                  <a:srgbClr val="3333FF"/>
                </a:solidFill>
              </a:rPr>
              <a:t>b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300788" y="1557338"/>
            <a:ext cx="1587" cy="719137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6513513" y="1484313"/>
            <a:ext cx="1157287" cy="792162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Andererseits...</a:t>
            </a:r>
            <a:endParaRPr lang="de-CH" noProof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Ich habe gehört, dass die Cousine des Chefs weniger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als 50’000 Franken pro Jahr verdient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“Erhöhen Sie </a:t>
            </a:r>
            <a:r>
              <a:rPr lang="de-CH" noProof="0" dirty="0" err="1" smtClean="0"/>
              <a:t>Caroline’s</a:t>
            </a:r>
            <a:r>
              <a:rPr lang="de-CH" noProof="0" dirty="0" smtClean="0"/>
              <a:t> Gehalt um 1 Franken”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990000"/>
                </a:solidFill>
              </a:rPr>
              <a:t>-- ?????</a:t>
            </a:r>
          </a:p>
          <a:p>
            <a:pPr>
              <a:lnSpc>
                <a:spcPct val="90000"/>
              </a:lnSpc>
              <a:buClr>
                <a:srgbClr val="9900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Metaphern: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“Die schöne Tochter von Leda”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</a:t>
            </a:r>
            <a:r>
              <a:rPr lang="de-CH" noProof="0" dirty="0" err="1" smtClean="0">
                <a:solidFill>
                  <a:srgbClr val="3333FF"/>
                </a:solidFill>
              </a:rPr>
              <a:t>Menelas</a:t>
            </a:r>
            <a:r>
              <a:rPr lang="de-CH" noProof="0" dirty="0" smtClean="0">
                <a:solidFill>
                  <a:srgbClr val="3333FF"/>
                </a:solidFill>
              </a:rPr>
              <a:t>’ Gefährtin”</a:t>
            </a:r>
          </a:p>
          <a:p>
            <a:pPr lvl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“Geliebte von Paris”</a:t>
            </a:r>
            <a:endParaRPr lang="de-CH" noProof="0" dirty="0">
              <a:solidFill>
                <a:srgbClr val="3333FF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38492" y="5373688"/>
            <a:ext cx="2926122" cy="463846"/>
          </a:xfrm>
          <a:prstGeom prst="rect">
            <a:avLst/>
          </a:prstGeom>
          <a:solidFill>
            <a:srgbClr val="BBE0E3"/>
          </a:solidFill>
          <a:ln w="25560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= </a:t>
            </a:r>
            <a:r>
              <a:rPr lang="en-GB" sz="2400" dirty="0" smtClean="0">
                <a:solidFill>
                  <a:srgbClr val="000000"/>
                </a:solidFill>
              </a:rPr>
              <a:t>Helena von </a:t>
            </a:r>
            <a:r>
              <a:rPr lang="en-GB" sz="2400" dirty="0" err="1" smtClean="0">
                <a:solidFill>
                  <a:srgbClr val="000000"/>
                </a:solidFill>
              </a:rPr>
              <a:t>Troja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9"/>
            <a:ext cx="820786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Tipps für die Praxis</a:t>
            </a:r>
            <a:endParaRPr lang="de-CH" noProof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Referenzzuweisungen sind nützlich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Sie sind möglicherweise auch etwas schwieriger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>
                <a:solidFill>
                  <a:srgbClr val="3333FF"/>
                </a:solidFill>
              </a:rPr>
              <a:t>Überlassen Sie diese so oft wie möglich den spezialisierten Bibliotheken von generellen Datenstrukturen.</a:t>
            </a:r>
            <a:endParaRPr lang="de-CH" noProof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Ziel dieser Vorlesung</a:t>
            </a:r>
            <a:endParaRPr lang="de-CH" noProof="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dirty="0" smtClean="0">
                <a:solidFill>
                  <a:srgbClr val="3333FF"/>
                </a:solidFill>
              </a:rPr>
              <a:t>Ein paar neue Konzepte und </a:t>
            </a:r>
            <a:r>
              <a:rPr lang="de-CH" dirty="0" smtClean="0">
                <a:solidFill>
                  <a:srgbClr val="3333FF"/>
                </a:solidFill>
              </a:rPr>
              <a:t>insbesondere</a:t>
            </a:r>
            <a:r>
              <a:rPr lang="de-CH" noProof="0" dirty="0" smtClean="0">
                <a:solidFill>
                  <a:srgbClr val="3333FF"/>
                </a:solidFill>
              </a:rPr>
              <a:t> ein </a:t>
            </a:r>
            <a:r>
              <a:rPr lang="de-CH" noProof="0" dirty="0" smtClean="0">
                <a:solidFill>
                  <a:srgbClr val="3333FF"/>
                </a:solidFill>
              </a:rPr>
              <a:t>besseres Verständnis </a:t>
            </a:r>
            <a:r>
              <a:rPr lang="de-CH" noProof="0" dirty="0" smtClean="0">
                <a:solidFill>
                  <a:srgbClr val="3333FF"/>
                </a:solidFill>
              </a:rPr>
              <a:t>des </a:t>
            </a:r>
            <a:r>
              <a:rPr lang="de-CH" noProof="0" dirty="0" smtClean="0">
                <a:solidFill>
                  <a:srgbClr val="3333FF"/>
                </a:solidFill>
              </a:rPr>
              <a:t>recht schwierigen </a:t>
            </a:r>
            <a:r>
              <a:rPr lang="de-CH" noProof="0" dirty="0" smtClean="0">
                <a:solidFill>
                  <a:srgbClr val="3333FF"/>
                </a:solidFill>
              </a:rPr>
              <a:t>Themas </a:t>
            </a:r>
            <a:r>
              <a:rPr lang="de-CH" noProof="0" dirty="0" smtClean="0">
                <a:solidFill>
                  <a:srgbClr val="3333FF"/>
                </a:solidFill>
              </a:rPr>
              <a:t>der </a:t>
            </a:r>
            <a:r>
              <a:rPr lang="de-CH" noProof="0" dirty="0" smtClean="0">
                <a:solidFill>
                  <a:srgbClr val="990000"/>
                </a:solidFill>
              </a:rPr>
              <a:t>Referenzen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endParaRPr lang="de-CH" noProof="0" dirty="0" smtClean="0">
              <a:solidFill>
                <a:srgbClr val="990000"/>
              </a:solidFill>
            </a:endParaRPr>
          </a:p>
          <a:p>
            <a:endParaRPr lang="de-CH" noProof="0" dirty="0" smtClean="0"/>
          </a:p>
          <a:p>
            <a:r>
              <a:rPr lang="de-CH" dirty="0" smtClean="0">
                <a:solidFill>
                  <a:srgbClr val="3333FF"/>
                </a:solidFill>
              </a:rPr>
              <a:t>Anmerkungen</a:t>
            </a:r>
            <a:r>
              <a:rPr lang="de-CH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zu Speicherbereinigung und zugehörigen </a:t>
            </a:r>
            <a:r>
              <a:rPr lang="de-CH" noProof="0" dirty="0" smtClean="0">
                <a:solidFill>
                  <a:srgbClr val="3333FF"/>
                </a:solidFill>
              </a:rPr>
              <a:t>Konzepten</a:t>
            </a:r>
            <a:endParaRPr lang="de-CH" noProof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8"/>
            <a:ext cx="8198531" cy="39949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Varianten von Zuweisungen und Kopieren</a:t>
            </a:r>
            <a:endParaRPr lang="de-CH" noProof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Referenzzuweisung </a:t>
            </a:r>
            <a:r>
              <a:rPr lang="de-CH" noProof="0" dirty="0" smtClean="0"/>
              <a:t>(Typen </a:t>
            </a:r>
            <a:r>
              <a:rPr lang="de-CH" noProof="0" dirty="0" smtClean="0"/>
              <a:t>von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/>
              <a:t> und 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/>
              <a:t> sind </a:t>
            </a:r>
            <a:r>
              <a:rPr lang="de-CH" noProof="0" dirty="0" smtClean="0"/>
              <a:t>Referenztypen</a:t>
            </a:r>
            <a:r>
              <a:rPr lang="de-CH" noProof="0" dirty="0" smtClean="0"/>
              <a:t>): 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Duplizieren eines Objektes </a:t>
            </a:r>
            <a:r>
              <a:rPr lang="de-CH" noProof="0" dirty="0" smtClean="0"/>
              <a:t>(flach): 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c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twin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spcBef>
                <a:spcPts val="45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noProof="0" dirty="0" smtClean="0"/>
              <a:t>Duplizieren eines Objektes (tief): 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smtClean="0">
                <a:solidFill>
                  <a:srgbClr val="3333FF"/>
                </a:solidFill>
              </a:rPr>
              <a:t>d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deep_twin</a:t>
            </a:r>
            <a:r>
              <a:rPr lang="de-CH" i="1" noProof="0" dirty="0" smtClean="0">
                <a:solidFill>
                  <a:srgbClr val="006400"/>
                </a:solidFill>
              </a:rPr>
              <a:t/>
            </a:r>
            <a:br>
              <a:rPr lang="de-CH" i="1" noProof="0" dirty="0" smtClean="0">
                <a:solidFill>
                  <a:srgbClr val="006400"/>
                </a:solidFill>
              </a:rPr>
            </a:br>
            <a:r>
              <a:rPr lang="de-CH" sz="1800" noProof="0" dirty="0" smtClean="0"/>
              <a:t>		</a:t>
            </a:r>
          </a:p>
          <a:p>
            <a:pPr>
              <a:lnSpc>
                <a:spcPct val="80000"/>
              </a:lnSpc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dirty="0" smtClean="0"/>
              <a:t>Weiterhin</a:t>
            </a:r>
            <a:r>
              <a:rPr lang="de-CH" noProof="0" dirty="0" smtClean="0"/>
              <a:t>: flache </a:t>
            </a:r>
            <a:r>
              <a:rPr lang="de-CH" noProof="0" dirty="0" err="1" smtClean="0"/>
              <a:t>Feld-um-Feld</a:t>
            </a:r>
            <a:r>
              <a:rPr lang="de-CH" noProof="0" dirty="0" smtClean="0"/>
              <a:t> Kopie (Kein neues Objekt wird erzeugt):</a:t>
            </a:r>
            <a:br>
              <a:rPr lang="de-CH" noProof="0" dirty="0" smtClean="0"/>
            </a:br>
            <a:r>
              <a:rPr lang="de-CH" noProof="0" dirty="0" smtClean="0"/>
              <a:t>		</a:t>
            </a:r>
            <a:r>
              <a:rPr lang="de-CH" i="1" noProof="0" dirty="0" err="1" smtClean="0">
                <a:solidFill>
                  <a:srgbClr val="3333FF"/>
                </a:solidFill>
              </a:rPr>
              <a:t>e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copy</a:t>
            </a:r>
            <a:r>
              <a:rPr lang="de-CH" noProof="0" dirty="0" smtClean="0">
                <a:solidFill>
                  <a:srgbClr val="3333FF"/>
                </a:solidFill>
              </a:rPr>
              <a:t> (</a:t>
            </a:r>
            <a:r>
              <a:rPr lang="de-CH" i="1" noProof="0" dirty="0" smtClean="0">
                <a:solidFill>
                  <a:srgbClr val="3333FF"/>
                </a:solidFill>
              </a:rPr>
              <a:t>a</a:t>
            </a:r>
            <a:r>
              <a:rPr lang="de-CH" noProof="0" dirty="0" smtClean="0">
                <a:solidFill>
                  <a:srgbClr val="3333FF"/>
                </a:solidFill>
              </a:rPr>
              <a:t>)‏</a:t>
            </a:r>
            <a:endParaRPr lang="de-CH" noProof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8"/>
            <a:ext cx="8207861" cy="40882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Flaches </a:t>
            </a:r>
            <a:r>
              <a:rPr lang="de-CH" noProof="0" dirty="0" smtClean="0"/>
              <a:t>und tiefes Klonen</a:t>
            </a:r>
            <a:endParaRPr lang="de-CH" noProof="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424862" cy="5545138"/>
          </a:xfrm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55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noProof="0" smtClean="0"/>
              <a:t>Anfangssituation: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smtClean="0"/>
          </a:p>
          <a:p>
            <a:pPr>
              <a:lnSpc>
                <a:spcPct val="100000"/>
              </a:lnSpc>
              <a:spcBef>
                <a:spcPts val="55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noProof="0" smtClean="0"/>
              <a:t>Resultat von:</a:t>
            </a:r>
          </a:p>
          <a:p>
            <a:pPr>
              <a:lnSpc>
                <a:spcPct val="100000"/>
              </a:lnSpc>
              <a:spcBef>
                <a:spcPts val="2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800" noProof="0" smtClean="0"/>
          </a:p>
          <a:p>
            <a:pPr lvl="1">
              <a:lnSpc>
                <a:spcPct val="100000"/>
              </a:lnSpc>
              <a:spcBef>
                <a:spcPts val="5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006400"/>
                </a:solidFill>
              </a:rPr>
              <a:t>b</a:t>
            </a:r>
            <a:r>
              <a:rPr lang="de-CH" sz="2200" noProof="0" smtClean="0"/>
              <a:t> </a:t>
            </a:r>
            <a:r>
              <a:rPr lang="de-CH" sz="2200" noProof="0" smtClean="0">
                <a:solidFill>
                  <a:srgbClr val="006600"/>
                </a:solidFill>
              </a:rPr>
              <a:t>:=</a:t>
            </a:r>
            <a:r>
              <a:rPr lang="de-CH" sz="2200" noProof="0" smtClean="0"/>
              <a:t> </a:t>
            </a:r>
            <a:r>
              <a:rPr lang="de-CH" sz="2200" i="1" noProof="0" smtClean="0">
                <a:solidFill>
                  <a:srgbClr val="006400"/>
                </a:solidFill>
              </a:rPr>
              <a:t>a</a:t>
            </a:r>
            <a:br>
              <a:rPr lang="de-CH" sz="2200" i="1" noProof="0" smtClean="0">
                <a:solidFill>
                  <a:srgbClr val="006400"/>
                </a:solidFill>
              </a:rPr>
            </a:br>
            <a:endParaRPr lang="de-CH" sz="2200" i="1" noProof="0" smtClean="0">
              <a:solidFill>
                <a:srgbClr val="006400"/>
              </a:solidFill>
            </a:endParaRPr>
          </a:p>
          <a:p>
            <a:pPr lvl="1">
              <a:lnSpc>
                <a:spcPct val="100000"/>
              </a:lnSpc>
              <a:spcBef>
                <a:spcPts val="3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sz="1400" noProof="0" smtClean="0"/>
          </a:p>
          <a:p>
            <a:pPr lvl="1">
              <a:lnSpc>
                <a:spcPct val="80000"/>
              </a:lnSpc>
              <a:spcBef>
                <a:spcPts val="550"/>
              </a:spcBef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990000"/>
                </a:solidFill>
              </a:rPr>
              <a:t>c</a:t>
            </a:r>
            <a:r>
              <a:rPr lang="de-CH" sz="2200" noProof="0" smtClean="0">
                <a:solidFill>
                  <a:srgbClr val="990000"/>
                </a:solidFill>
              </a:rPr>
              <a:t> := </a:t>
            </a:r>
            <a:r>
              <a:rPr lang="de-CH" sz="2200" i="1" noProof="0" smtClean="0">
                <a:solidFill>
                  <a:srgbClr val="990000"/>
                </a:solidFill>
              </a:rPr>
              <a:t>a</a:t>
            </a:r>
            <a:r>
              <a:rPr lang="de-CH" sz="2800" noProof="0" smtClean="0">
                <a:solidFill>
                  <a:srgbClr val="990000"/>
                </a:solidFill>
              </a:rPr>
              <a:t>.</a:t>
            </a:r>
            <a:r>
              <a:rPr lang="de-CH" sz="2200" i="1" noProof="0" smtClean="0">
                <a:solidFill>
                  <a:srgbClr val="990000"/>
                </a:solidFill>
              </a:rPr>
              <a:t>twin</a:t>
            </a:r>
            <a:br>
              <a:rPr lang="de-CH" sz="2200" i="1" noProof="0" smtClean="0">
                <a:solidFill>
                  <a:srgbClr val="990000"/>
                </a:solidFill>
              </a:rPr>
            </a:br>
            <a:r>
              <a:rPr lang="de-CH" sz="2200" i="1" noProof="0" smtClean="0">
                <a:solidFill>
                  <a:srgbClr val="990000"/>
                </a:solidFill>
              </a:rPr>
              <a:t/>
            </a:r>
            <a:br>
              <a:rPr lang="de-CH" sz="2200" i="1" noProof="0" smtClean="0">
                <a:solidFill>
                  <a:srgbClr val="990000"/>
                </a:solidFill>
              </a:rPr>
            </a:br>
            <a:endParaRPr lang="de-CH" sz="2200" i="1" noProof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spcBef>
                <a:spcPts val="550"/>
              </a:spcBef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2200" i="1" noProof="0" smtClean="0">
                <a:solidFill>
                  <a:srgbClr val="3333FF"/>
                </a:solidFill>
              </a:rPr>
              <a:t>	d</a:t>
            </a:r>
            <a:r>
              <a:rPr lang="de-CH" sz="2200" noProof="0" smtClean="0">
                <a:solidFill>
                  <a:srgbClr val="3333FF"/>
                </a:solidFill>
              </a:rPr>
              <a:t> := </a:t>
            </a:r>
            <a:r>
              <a:rPr lang="de-CH" sz="2200" i="1" noProof="0" smtClean="0">
                <a:solidFill>
                  <a:srgbClr val="3333FF"/>
                </a:solidFill>
              </a:rPr>
              <a:t>a</a:t>
            </a:r>
            <a:r>
              <a:rPr lang="de-CH" sz="3200" i="1" noProof="0" smtClean="0">
                <a:solidFill>
                  <a:srgbClr val="3333FF"/>
                </a:solidFill>
              </a:rPr>
              <a:t>.</a:t>
            </a:r>
            <a:r>
              <a:rPr lang="de-CH" sz="2200" i="1" noProof="0" smtClean="0">
                <a:solidFill>
                  <a:srgbClr val="3333FF"/>
                </a:solidFill>
              </a:rPr>
              <a:t>deep_twin</a:t>
            </a:r>
            <a:endParaRPr lang="de-CH" sz="2200" i="1" noProof="0">
              <a:solidFill>
                <a:srgbClr val="3333FF"/>
              </a:solidFill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656263" y="1498600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656263" y="1498600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656263" y="1498600"/>
            <a:ext cx="1471612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“Almaviva”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656263" y="1752600"/>
            <a:ext cx="1471612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5656263" y="2008188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743450" y="1498600"/>
            <a:ext cx="9128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name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743450" y="1724025"/>
            <a:ext cx="9128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landlord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464050" y="1960563"/>
            <a:ext cx="1192213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>
                <a:solidFill>
                  <a:srgbClr val="000000"/>
                </a:solidFill>
              </a:rPr>
              <a:t>loved_one</a:t>
            </a: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986588" y="1881188"/>
            <a:ext cx="631825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7618413" y="1622425"/>
            <a:ext cx="1587" cy="26193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7124700" y="1625600"/>
            <a:ext cx="496888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510338" y="1027113"/>
            <a:ext cx="1587" cy="45720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058025" y="1306513"/>
            <a:ext cx="4905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O1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392613" y="239236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392613" y="2392363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392613" y="2360613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“Figaro”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392613" y="2646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4392613" y="2900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726113" y="2774950"/>
            <a:ext cx="631825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 flipV="1">
            <a:off x="6353175" y="2260600"/>
            <a:ext cx="7938" cy="51752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973513" y="2265363"/>
            <a:ext cx="488950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O2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6916738" y="239236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6916738" y="2392363"/>
            <a:ext cx="1471612" cy="7651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6916738" y="237013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“Susanna”</a:t>
            </a:r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6916738" y="2646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6916738" y="2900363"/>
            <a:ext cx="147161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7899400" y="2135188"/>
            <a:ext cx="488950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O3</a:t>
            </a: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 flipV="1">
            <a:off x="6427788" y="2260600"/>
            <a:ext cx="1587" cy="51752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6427788" y="2774950"/>
            <a:ext cx="630237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7127875" y="2135188"/>
            <a:ext cx="490538" cy="1587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7618413" y="2135188"/>
            <a:ext cx="1587" cy="2571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726113" y="2965450"/>
            <a:ext cx="1190625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865813" y="3067050"/>
            <a:ext cx="1192212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3267075" y="2917825"/>
            <a:ext cx="280988" cy="254000"/>
          </a:xfrm>
          <a:prstGeom prst="ellipse">
            <a:avLst/>
          </a:prstGeom>
          <a:noFill/>
          <a:ln w="936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3267075" y="28686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9933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9933"/>
                </a:solidFill>
              </a:rPr>
              <a:t>b</a:t>
            </a:r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3563938" y="3043238"/>
            <a:ext cx="139700" cy="1587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 flipH="1" flipV="1">
            <a:off x="3692525" y="1241425"/>
            <a:ext cx="17463" cy="1811338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3708400" y="1254125"/>
            <a:ext cx="2576513" cy="1588"/>
          </a:xfrm>
          <a:prstGeom prst="line">
            <a:avLst/>
          </a:prstGeom>
          <a:noFill/>
          <a:ln w="19080">
            <a:solidFill>
              <a:srgbClr val="3399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286500" y="1268413"/>
            <a:ext cx="1588" cy="230187"/>
          </a:xfrm>
          <a:prstGeom prst="line">
            <a:avLst/>
          </a:prstGeom>
          <a:noFill/>
          <a:ln w="936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5656263" y="3541713"/>
            <a:ext cx="1471612" cy="254000"/>
          </a:xfrm>
          <a:prstGeom prst="rect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5656263" y="3541713"/>
            <a:ext cx="1471612" cy="765175"/>
          </a:xfrm>
          <a:prstGeom prst="rect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5656263" y="351948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“Almaviva”</a:t>
            </a:r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5656263" y="3795713"/>
            <a:ext cx="1471612" cy="1587"/>
          </a:xfrm>
          <a:prstGeom prst="lin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5656263" y="4049713"/>
            <a:ext cx="1471612" cy="1587"/>
          </a:xfrm>
          <a:prstGeom prst="lin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5165725" y="3478213"/>
            <a:ext cx="4905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O4</a:t>
            </a:r>
          </a:p>
        </p:txBody>
      </p:sp>
      <p:sp>
        <p:nvSpPr>
          <p:cNvPr id="16432" name="Oval 48"/>
          <p:cNvSpPr>
            <a:spLocks noChangeArrowheads="1"/>
          </p:cNvSpPr>
          <p:nvPr/>
        </p:nvSpPr>
        <p:spPr bwMode="auto">
          <a:xfrm>
            <a:off x="3276600" y="3860800"/>
            <a:ext cx="280988" cy="254000"/>
          </a:xfrm>
          <a:prstGeom prst="ellipse">
            <a:avLst/>
          </a:prstGeom>
          <a:noFill/>
          <a:ln w="936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3273425" y="38084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99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990000"/>
                </a:solidFill>
              </a:rPr>
              <a:t>c</a:t>
            </a:r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3563938" y="3986213"/>
            <a:ext cx="2092325" cy="1587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6918325" y="4191000"/>
            <a:ext cx="631825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 flipV="1">
            <a:off x="7550150" y="3155950"/>
            <a:ext cx="1588" cy="1025525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6778625" y="3924300"/>
            <a:ext cx="1681163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 flipV="1">
            <a:off x="8459788" y="1241425"/>
            <a:ext cx="1587" cy="2686050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39" name="Line 55"/>
          <p:cNvSpPr>
            <a:spLocks noChangeShapeType="1"/>
          </p:cNvSpPr>
          <p:nvPr/>
        </p:nvSpPr>
        <p:spPr bwMode="auto">
          <a:xfrm>
            <a:off x="6778625" y="1244600"/>
            <a:ext cx="1681163" cy="1588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6778625" y="1243013"/>
            <a:ext cx="1588" cy="255587"/>
          </a:xfrm>
          <a:prstGeom prst="line">
            <a:avLst/>
          </a:prstGeom>
          <a:noFill/>
          <a:ln w="1908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5656263" y="4667250"/>
            <a:ext cx="1471612" cy="255588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5656263" y="4667250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5656263" y="4633913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“Almaviva”</a:t>
            </a:r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5656263" y="4922838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5" name="Line 61"/>
          <p:cNvSpPr>
            <a:spLocks noChangeShapeType="1"/>
          </p:cNvSpPr>
          <p:nvPr/>
        </p:nvSpPr>
        <p:spPr bwMode="auto">
          <a:xfrm>
            <a:off x="5656263" y="5176838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6986588" y="5049838"/>
            <a:ext cx="631825" cy="1587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 flipV="1">
            <a:off x="7618413" y="4791075"/>
            <a:ext cx="1587" cy="26193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 flipH="1">
            <a:off x="7124700" y="4794250"/>
            <a:ext cx="496888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49" name="Oval 65"/>
          <p:cNvSpPr>
            <a:spLocks noChangeArrowheads="1"/>
          </p:cNvSpPr>
          <p:nvPr/>
        </p:nvSpPr>
        <p:spPr bwMode="auto">
          <a:xfrm>
            <a:off x="3295650" y="4610100"/>
            <a:ext cx="280988" cy="255588"/>
          </a:xfrm>
          <a:prstGeom prst="ellips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4600575" y="4219575"/>
            <a:ext cx="184150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1" name="Line 67"/>
          <p:cNvSpPr>
            <a:spLocks noChangeShapeType="1"/>
          </p:cNvSpPr>
          <p:nvPr/>
        </p:nvSpPr>
        <p:spPr bwMode="auto">
          <a:xfrm>
            <a:off x="3563938" y="4730750"/>
            <a:ext cx="20923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5214938" y="4854575"/>
            <a:ext cx="4905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O5</a:t>
            </a:r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4392613" y="556101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4392613" y="5561013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55" name="Text Box 71"/>
          <p:cNvSpPr txBox="1">
            <a:spLocks noChangeArrowheads="1"/>
          </p:cNvSpPr>
          <p:nvPr/>
        </p:nvSpPr>
        <p:spPr bwMode="auto">
          <a:xfrm>
            <a:off x="4392613" y="5527675"/>
            <a:ext cx="1471612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“Figaro”</a:t>
            </a:r>
          </a:p>
        </p:txBody>
      </p:sp>
      <p:sp>
        <p:nvSpPr>
          <p:cNvPr id="16456" name="Line 72"/>
          <p:cNvSpPr>
            <a:spLocks noChangeShapeType="1"/>
          </p:cNvSpPr>
          <p:nvPr/>
        </p:nvSpPr>
        <p:spPr bwMode="auto">
          <a:xfrm>
            <a:off x="4392613" y="5815013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7" name="Line 73"/>
          <p:cNvSpPr>
            <a:spLocks noChangeShapeType="1"/>
          </p:cNvSpPr>
          <p:nvPr/>
        </p:nvSpPr>
        <p:spPr bwMode="auto">
          <a:xfrm>
            <a:off x="4392613" y="6070600"/>
            <a:ext cx="1471612" cy="1588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8" name="Line 74"/>
          <p:cNvSpPr>
            <a:spLocks noChangeShapeType="1"/>
          </p:cNvSpPr>
          <p:nvPr/>
        </p:nvSpPr>
        <p:spPr bwMode="auto">
          <a:xfrm>
            <a:off x="5726113" y="5943600"/>
            <a:ext cx="6318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59" name="Line 75"/>
          <p:cNvSpPr>
            <a:spLocks noChangeShapeType="1"/>
          </p:cNvSpPr>
          <p:nvPr/>
        </p:nvSpPr>
        <p:spPr bwMode="auto">
          <a:xfrm flipH="1" flipV="1">
            <a:off x="6353175" y="5429250"/>
            <a:ext cx="7938" cy="517525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3903663" y="5432425"/>
            <a:ext cx="488950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O6</a:t>
            </a: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6916738" y="5561013"/>
            <a:ext cx="1471612" cy="254000"/>
          </a:xfrm>
          <a:prstGeom prst="rect">
            <a:avLst/>
          </a:prstGeom>
          <a:solidFill>
            <a:srgbClr val="FFFF99"/>
          </a:solidFill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6916738" y="5561013"/>
            <a:ext cx="1471612" cy="765175"/>
          </a:xfrm>
          <a:prstGeom prst="rect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6916738" y="5538788"/>
            <a:ext cx="1471612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“Susanna”</a:t>
            </a:r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>
            <a:off x="6916738" y="5815013"/>
            <a:ext cx="1471612" cy="1587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5" name="Line 81"/>
          <p:cNvSpPr>
            <a:spLocks noChangeShapeType="1"/>
          </p:cNvSpPr>
          <p:nvPr/>
        </p:nvSpPr>
        <p:spPr bwMode="auto">
          <a:xfrm>
            <a:off x="6916738" y="6070600"/>
            <a:ext cx="1471612" cy="1588"/>
          </a:xfrm>
          <a:prstGeom prst="line">
            <a:avLst/>
          </a:prstGeom>
          <a:noFill/>
          <a:ln w="936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6" name="Text Box 82"/>
          <p:cNvSpPr txBox="1">
            <a:spLocks noChangeArrowheads="1"/>
          </p:cNvSpPr>
          <p:nvPr/>
        </p:nvSpPr>
        <p:spPr bwMode="auto">
          <a:xfrm>
            <a:off x="7899400" y="5305425"/>
            <a:ext cx="488950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O7</a:t>
            </a:r>
          </a:p>
        </p:txBody>
      </p:sp>
      <p:sp>
        <p:nvSpPr>
          <p:cNvPr id="16467" name="Line 83"/>
          <p:cNvSpPr>
            <a:spLocks noChangeShapeType="1"/>
          </p:cNvSpPr>
          <p:nvPr/>
        </p:nvSpPr>
        <p:spPr bwMode="auto">
          <a:xfrm flipV="1">
            <a:off x="6427788" y="5429250"/>
            <a:ext cx="1587" cy="517525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8" name="Line 84"/>
          <p:cNvSpPr>
            <a:spLocks noChangeShapeType="1"/>
          </p:cNvSpPr>
          <p:nvPr/>
        </p:nvSpPr>
        <p:spPr bwMode="auto">
          <a:xfrm>
            <a:off x="6427788" y="5943600"/>
            <a:ext cx="630237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69" name="Line 85"/>
          <p:cNvSpPr>
            <a:spLocks noChangeShapeType="1"/>
          </p:cNvSpPr>
          <p:nvPr/>
        </p:nvSpPr>
        <p:spPr bwMode="auto">
          <a:xfrm>
            <a:off x="7127875" y="5305425"/>
            <a:ext cx="490538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0" name="Line 86"/>
          <p:cNvSpPr>
            <a:spLocks noChangeShapeType="1"/>
          </p:cNvSpPr>
          <p:nvPr/>
        </p:nvSpPr>
        <p:spPr bwMode="auto">
          <a:xfrm>
            <a:off x="7618413" y="5305425"/>
            <a:ext cx="1587" cy="255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1" name="Line 87"/>
          <p:cNvSpPr>
            <a:spLocks noChangeShapeType="1"/>
          </p:cNvSpPr>
          <p:nvPr/>
        </p:nvSpPr>
        <p:spPr bwMode="auto">
          <a:xfrm>
            <a:off x="5726113" y="6134100"/>
            <a:ext cx="1190625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2" name="Line 88"/>
          <p:cNvSpPr>
            <a:spLocks noChangeShapeType="1"/>
          </p:cNvSpPr>
          <p:nvPr/>
        </p:nvSpPr>
        <p:spPr bwMode="auto">
          <a:xfrm>
            <a:off x="5865813" y="6235700"/>
            <a:ext cx="1192212" cy="1588"/>
          </a:xfrm>
          <a:prstGeom prst="line">
            <a:avLst/>
          </a:prstGeom>
          <a:noFill/>
          <a:ln w="19080">
            <a:solidFill>
              <a:srgbClr val="3333FF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3275013" y="4565650"/>
            <a:ext cx="350837" cy="322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3333FF"/>
                </a:solidFill>
              </a:rPr>
              <a:t>d</a:t>
            </a:r>
          </a:p>
        </p:txBody>
      </p:sp>
      <p:sp>
        <p:nvSpPr>
          <p:cNvPr id="16474" name="Oval 90"/>
          <p:cNvSpPr>
            <a:spLocks noChangeArrowheads="1"/>
          </p:cNvSpPr>
          <p:nvPr/>
        </p:nvSpPr>
        <p:spPr bwMode="auto">
          <a:xfrm>
            <a:off x="3222625" y="895350"/>
            <a:ext cx="280988" cy="254000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5" name="Text Box 91"/>
          <p:cNvSpPr txBox="1">
            <a:spLocks noChangeArrowheads="1"/>
          </p:cNvSpPr>
          <p:nvPr/>
        </p:nvSpPr>
        <p:spPr bwMode="auto">
          <a:xfrm>
            <a:off x="6340475" y="1009650"/>
            <a:ext cx="184150" cy="32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76" name="Text Box 92"/>
          <p:cNvSpPr txBox="1">
            <a:spLocks noChangeArrowheads="1"/>
          </p:cNvSpPr>
          <p:nvPr/>
        </p:nvSpPr>
        <p:spPr bwMode="auto">
          <a:xfrm>
            <a:off x="3213100" y="836613"/>
            <a:ext cx="350838" cy="322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938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5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6477" name="Line 93"/>
          <p:cNvSpPr>
            <a:spLocks noChangeShapeType="1"/>
          </p:cNvSpPr>
          <p:nvPr/>
        </p:nvSpPr>
        <p:spPr bwMode="auto">
          <a:xfrm>
            <a:off x="0" y="4492625"/>
            <a:ext cx="9144000" cy="1588"/>
          </a:xfrm>
          <a:prstGeom prst="line">
            <a:avLst/>
          </a:prstGeom>
          <a:noFill/>
          <a:ln w="28440" cap="rnd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78" name="Line 94"/>
          <p:cNvSpPr>
            <a:spLocks noChangeShapeType="1"/>
          </p:cNvSpPr>
          <p:nvPr/>
        </p:nvSpPr>
        <p:spPr bwMode="auto">
          <a:xfrm>
            <a:off x="3519488" y="1025525"/>
            <a:ext cx="2997200" cy="1588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5" dur="50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" dur="5000" fill="hold"/>
                                        <p:tgtEl>
                                          <p:spTgt spid="16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7" dur="50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6420" grpId="0" animBg="1"/>
      <p:bldP spid="16422" grpId="0" animBg="1"/>
      <p:bldP spid="16423" grpId="0" animBg="1"/>
      <p:bldP spid="16424" grpId="0" animBg="1"/>
      <p:bldP spid="16425" grpId="0" animBg="1"/>
      <p:bldP spid="16426" grpId="0" animBg="1"/>
      <p:bldP spid="16427" grpId="0" animBg="1"/>
      <p:bldP spid="16429" grpId="0" animBg="1"/>
      <p:bldP spid="16430" grpId="0" animBg="1"/>
      <p:bldP spid="16432" grpId="0" animBg="1"/>
      <p:bldP spid="16434" grpId="0" animBg="1"/>
      <p:bldP spid="16435" grpId="0" animBg="1"/>
      <p:bldP spid="16436" grpId="0" animBg="1"/>
      <p:bldP spid="16437" grpId="0" animBg="1"/>
      <p:bldP spid="16438" grpId="0" animBg="1"/>
      <p:bldP spid="16439" grpId="0" animBg="1"/>
      <p:bldP spid="16440" grpId="0" animBg="1"/>
      <p:bldP spid="16441" grpId="0" animBg="1"/>
      <p:bldP spid="16442" grpId="0" animBg="1"/>
      <p:bldP spid="16444" grpId="0" animBg="1"/>
      <p:bldP spid="16445" grpId="0" animBg="1"/>
      <p:bldP spid="16446" grpId="0" animBg="1"/>
      <p:bldP spid="16447" grpId="0" animBg="1"/>
      <p:bldP spid="16448" grpId="0" animBg="1"/>
      <p:bldP spid="16449" grpId="0" animBg="1"/>
      <p:bldP spid="16451" grpId="0" animBg="1"/>
      <p:bldP spid="16453" grpId="0" animBg="1"/>
      <p:bldP spid="16454" grpId="0" animBg="1"/>
      <p:bldP spid="16456" grpId="0" animBg="1"/>
      <p:bldP spid="16457" grpId="0" animBg="1"/>
      <p:bldP spid="16458" grpId="0" animBg="1"/>
      <p:bldP spid="16459" grpId="0" animBg="1"/>
      <p:bldP spid="16461" grpId="0" animBg="1"/>
      <p:bldP spid="16462" grpId="0" animBg="1"/>
      <p:bldP spid="16464" grpId="0" animBg="1"/>
      <p:bldP spid="16465" grpId="0" animBg="1"/>
      <p:bldP spid="16467" grpId="0" animBg="1"/>
      <p:bldP spid="16468" grpId="0" animBg="1"/>
      <p:bldP spid="16469" grpId="0" animBg="1"/>
      <p:bldP spid="16470" grpId="0" animBg="1"/>
      <p:bldP spid="16471" grpId="0" animBg="1"/>
      <p:bldP spid="16472" grpId="0" animBg="1"/>
      <p:bldP spid="16474" grpId="0" animBg="1"/>
      <p:bldP spid="16475" grpId="0" animBg="1"/>
      <p:bldP spid="16477" grpId="0" animBg="1"/>
      <p:bldP spid="164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214604" y="115888"/>
            <a:ext cx="7708609" cy="48127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sz="2800" noProof="0" smtClean="0"/>
              <a:t>Woher kommen diese Mechanismen?</a:t>
            </a:r>
            <a:endParaRPr lang="de-CH" sz="2800" noProof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Die Klasse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  <a:r>
              <a:rPr lang="de-CH" noProof="0" dirty="0" smtClean="0"/>
              <a:t> in der Eiffel “Kernel-Bibliothek”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Jede Klasse, die nicht explizit von einer anderen erbt, erbt implizit von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Deshalb ist jede Klasse ein Nachkomme von </a:t>
            </a:r>
            <a:r>
              <a:rPr lang="de-CH" i="1" noProof="0" dirty="0" smtClean="0">
                <a:solidFill>
                  <a:srgbClr val="3333FF"/>
                </a:solidFill>
              </a:rPr>
              <a:t>ANY</a:t>
            </a:r>
            <a:endParaRPr lang="de-CH" noProof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Line 1"/>
          <p:cNvSpPr>
            <a:spLocks noChangeShapeType="1"/>
          </p:cNvSpPr>
          <p:nvPr/>
        </p:nvSpPr>
        <p:spPr bwMode="auto">
          <a:xfrm flipV="1">
            <a:off x="2484438" y="2921000"/>
            <a:ext cx="1587" cy="1519238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" name="Line 2"/>
          <p:cNvSpPr>
            <a:spLocks noChangeShapeType="1"/>
          </p:cNvSpPr>
          <p:nvPr/>
        </p:nvSpPr>
        <p:spPr bwMode="auto">
          <a:xfrm flipV="1">
            <a:off x="5773738" y="2898775"/>
            <a:ext cx="1587" cy="43815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270588" y="115888"/>
            <a:ext cx="7444662" cy="453279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Die Vererbungsstruktur vervollständigen</a:t>
            </a:r>
            <a:endParaRPr lang="de-CH" noProof="0" dirty="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1798638" y="2243138"/>
            <a:ext cx="1368425" cy="647700"/>
          </a:xfrm>
          <a:prstGeom prst="ellipse">
            <a:avLst/>
          </a:prstGeom>
          <a:solidFill>
            <a:srgbClr val="66FF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66950" y="2314575"/>
            <a:ext cx="4333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i="1">
                <a:solidFill>
                  <a:srgbClr val="3333FF"/>
                </a:solidFill>
              </a:rPr>
              <a:t>A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75238" y="2244725"/>
            <a:ext cx="1366837" cy="646113"/>
            <a:chOff x="3197" y="1414"/>
            <a:chExt cx="861" cy="407"/>
          </a:xfrm>
        </p:grpSpPr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3197" y="1414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472" y="1459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B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800225" y="4365625"/>
            <a:ext cx="1366838" cy="646113"/>
            <a:chOff x="1134" y="2750"/>
            <a:chExt cx="861" cy="407"/>
          </a:xfrm>
        </p:grpSpPr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1134" y="2750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1409" y="2795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D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075238" y="4365625"/>
            <a:ext cx="1366837" cy="646113"/>
            <a:chOff x="3197" y="2750"/>
            <a:chExt cx="861" cy="407"/>
          </a:xfrm>
        </p:grpSpPr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3197" y="2750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3472" y="2795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E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076825" y="3284538"/>
            <a:ext cx="1366838" cy="646112"/>
            <a:chOff x="3198" y="2069"/>
            <a:chExt cx="861" cy="407"/>
          </a:xfrm>
        </p:grpSpPr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3198" y="2069"/>
              <a:ext cx="862" cy="408"/>
            </a:xfrm>
            <a:prstGeom prst="ellipse">
              <a:avLst/>
            </a:prstGeom>
            <a:solidFill>
              <a:srgbClr val="66FF33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3473" y="2114"/>
              <a:ext cx="273" cy="29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500"/>
                </a:spcBef>
                <a:buClr>
                  <a:srgbClr val="3333FF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400" i="1">
                  <a:solidFill>
                    <a:srgbClr val="3333FF"/>
                  </a:solidFill>
                </a:rPr>
                <a:t>C</a:t>
              </a:r>
            </a:p>
          </p:txBody>
        </p:sp>
      </p:grp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3490913" y="1052513"/>
            <a:ext cx="1368425" cy="64770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708400" y="1146175"/>
            <a:ext cx="86518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ANY</a:t>
            </a:r>
            <a:endParaRPr lang="en-GB" sz="2400" i="1" dirty="0">
              <a:solidFill>
                <a:srgbClr val="3333FF"/>
              </a:solidFill>
            </a:endParaRPr>
          </a:p>
        </p:txBody>
      </p:sp>
      <p:sp>
        <p:nvSpPr>
          <p:cNvPr id="18452" name="Oval 20"/>
          <p:cNvSpPr>
            <a:spLocks noChangeArrowheads="1"/>
          </p:cNvSpPr>
          <p:nvPr/>
        </p:nvSpPr>
        <p:spPr bwMode="auto">
          <a:xfrm>
            <a:off x="3419475" y="5445125"/>
            <a:ext cx="1368425" cy="647700"/>
          </a:xfrm>
          <a:prstGeom prst="ellipse">
            <a:avLst/>
          </a:prstGeom>
          <a:solidFill>
            <a:srgbClr val="FFFF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3641725" y="5538788"/>
            <a:ext cx="1081088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500"/>
              </a:spcBef>
              <a:buClr>
                <a:srgbClr val="3333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i="1" dirty="0">
                <a:solidFill>
                  <a:srgbClr val="3333FF"/>
                </a:solidFill>
              </a:rPr>
              <a:t>NONE</a:t>
            </a:r>
            <a:endParaRPr lang="en-GB" sz="2400" i="1" dirty="0">
              <a:solidFill>
                <a:srgbClr val="3333FF"/>
              </a:solidFill>
            </a:endParaRPr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5795963" y="3930650"/>
            <a:ext cx="1587" cy="43815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2484438" y="2921000"/>
            <a:ext cx="2951162" cy="1447800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7270750" y="3000375"/>
            <a:ext cx="1588" cy="798513"/>
          </a:xfrm>
          <a:prstGeom prst="line">
            <a:avLst/>
          </a:prstGeom>
          <a:noFill/>
          <a:ln w="2844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7308850" y="3213100"/>
            <a:ext cx="1512888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Erbt von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 flipV="1">
            <a:off x="2768600" y="5010150"/>
            <a:ext cx="869950" cy="438150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V="1">
            <a:off x="4643438" y="5010150"/>
            <a:ext cx="936625" cy="509588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V="1">
            <a:off x="2555875" y="1697038"/>
            <a:ext cx="1079500" cy="511175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flipH="1" flipV="1">
            <a:off x="4713288" y="1697038"/>
            <a:ext cx="1014412" cy="511175"/>
          </a:xfrm>
          <a:prstGeom prst="line">
            <a:avLst/>
          </a:prstGeom>
          <a:noFill/>
          <a:ln w="28440">
            <a:solidFill>
              <a:srgbClr val="990000"/>
            </a:solidFill>
            <a:prstDash val="sysDot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6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6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nimBg="1"/>
      <p:bldP spid="18452" grpId="0" animBg="1"/>
      <p:bldP spid="18458" grpId="0" animBg="1"/>
      <p:bldP spid="18459" grpId="0" animBg="1"/>
      <p:bldP spid="18460" grpId="0" animBg="1"/>
      <p:bldP spid="1846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7" y="115889"/>
            <a:ext cx="8342993" cy="46261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smtClean="0"/>
              <a:t>Ein verwandter Mechanismus: Persistenz</a:t>
            </a:r>
            <a:endParaRPr lang="de-CH" noProof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 lvl="1">
              <a:lnSpc>
                <a:spcPct val="80000"/>
              </a:lnSpc>
              <a:buFont typeface="Wingdings" pitchFamily="2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store</a:t>
            </a:r>
            <a:r>
              <a:rPr lang="de-CH" noProof="0" dirty="0" smtClean="0">
                <a:solidFill>
                  <a:srgbClr val="3333FF"/>
                </a:solidFill>
              </a:rPr>
              <a:t> (</a:t>
            </a:r>
            <a:r>
              <a:rPr lang="de-CH" i="1" noProof="0" dirty="0" err="1" smtClean="0">
                <a:solidFill>
                  <a:srgbClr val="3333FF"/>
                </a:solidFill>
              </a:rPr>
              <a:t>file</a:t>
            </a:r>
            <a:r>
              <a:rPr lang="de-CH" noProof="0" dirty="0" smtClean="0">
                <a:solidFill>
                  <a:srgbClr val="3333FF"/>
                </a:solidFill>
              </a:rPr>
              <a:t>)‏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noProof="0" dirty="0" smtClean="0"/>
              <a:t>....</a:t>
            </a:r>
          </a:p>
          <a:p>
            <a:pPr lvl="1">
              <a:lnSpc>
                <a:spcPct val="100000"/>
              </a:lnSpc>
              <a:buFont typeface="Wingdings" pitchFamily="2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b </a:t>
            </a:r>
            <a:r>
              <a:rPr lang="de-CH" noProof="0" dirty="0" smtClean="0">
                <a:solidFill>
                  <a:srgbClr val="3333FF"/>
                </a:solidFill>
              </a:rPr>
              <a:t>:=</a:t>
            </a:r>
            <a:r>
              <a:rPr lang="de-CH" i="1" noProof="0" dirty="0" smtClean="0">
                <a:solidFill>
                  <a:srgbClr val="3333FF"/>
                </a:solidFill>
              </a:rPr>
              <a:t>   </a:t>
            </a:r>
            <a:r>
              <a:rPr lang="de-CH" i="1" noProof="0" dirty="0" err="1" smtClean="0">
                <a:solidFill>
                  <a:srgbClr val="3333FF"/>
                </a:solidFill>
              </a:rPr>
              <a:t>retrieved</a:t>
            </a:r>
            <a:r>
              <a:rPr lang="de-CH" noProof="0" dirty="0" smtClean="0">
                <a:solidFill>
                  <a:srgbClr val="3333FF"/>
                </a:solidFill>
              </a:rPr>
              <a:t> (</a:t>
            </a:r>
            <a:r>
              <a:rPr lang="de-CH" i="1" noProof="0" dirty="0" err="1" smtClean="0">
                <a:solidFill>
                  <a:srgbClr val="3333FF"/>
                </a:solidFill>
              </a:rPr>
              <a:t>file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i="1" noProof="0" dirty="0" smtClean="0"/>
              <a:t>		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noProof="0" dirty="0" smtClean="0"/>
              <a:t>Speicherung erfolgt automatisch. 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noProof="0" dirty="0" smtClean="0"/>
              <a:t>Persistente Objekte werden durch individuelle Schlüssel identifiziert.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de-CH" noProof="0" dirty="0" smtClean="0"/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de-CH" dirty="0" smtClean="0"/>
              <a:t>Diese Features kommen aus der Bibliotheksklasse </a:t>
            </a:r>
            <a:r>
              <a:rPr lang="de-CH" i="1" noProof="0" dirty="0" smtClean="0">
                <a:solidFill>
                  <a:srgbClr val="3333FF"/>
                </a:solidFill>
              </a:rPr>
              <a:t>STORABLE</a:t>
            </a:r>
            <a:r>
              <a:rPr lang="de-CH" noProof="0" dirty="0" smtClean="0"/>
              <a:t>. </a:t>
            </a:r>
          </a:p>
          <a:p>
            <a:pPr>
              <a:lnSpc>
                <a:spcPct val="100000"/>
              </a:lnSpc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de-CH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5969479" y="690112"/>
            <a:ext cx="2242868" cy="1224951"/>
          </a:xfrm>
          <a:prstGeom prst="wedgeRoundRectCallout">
            <a:avLst>
              <a:gd name="adj1" fmla="val -256986"/>
              <a:gd name="adj2" fmla="val 80841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dirty="0" smtClean="0"/>
              <a:t>Muss verbessert werden, siehe “Objekt-Test”</a:t>
            </a:r>
            <a:endParaRPr lang="de-CH" sz="2400" kern="1200" dirty="0"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Objekte und Referenzen</a:t>
            </a:r>
            <a:endParaRPr lang="de-CH" noProof="0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Status einer Referenz: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Operationen auf Referenzen: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b="1" noProof="0" dirty="0" smtClean="0">
                <a:solidFill>
                  <a:srgbClr val="333399"/>
                </a:solidFill>
              </a:rPr>
              <a:t>	</a:t>
            </a:r>
            <a:r>
              <a:rPr lang="de-CH" b="1" noProof="0" dirty="0" err="1" smtClean="0">
                <a:solidFill>
                  <a:srgbClr val="333399"/>
                </a:solidFill>
              </a:rPr>
              <a:t>create</a:t>
            </a:r>
            <a:r>
              <a:rPr lang="de-CH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p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i="1" noProof="0" dirty="0" smtClean="0">
                <a:solidFill>
                  <a:srgbClr val="3333FF"/>
                </a:solidFill>
              </a:rPr>
              <a:t>q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p</a:t>
            </a:r>
            <a:r>
              <a:rPr lang="de-CH" noProof="0" dirty="0" smtClean="0">
                <a:solidFill>
                  <a:srgbClr val="3333FF"/>
                </a:solidFill>
              </a:rPr>
              <a:t> := </a:t>
            </a:r>
            <a:r>
              <a:rPr lang="de-CH" b="1" i="1" noProof="0" dirty="0" err="1" smtClean="0">
                <a:solidFill>
                  <a:srgbClr val="3333FF"/>
                </a:solidFill>
              </a:rPr>
              <a:t>Void</a:t>
            </a:r>
            <a:endParaRPr lang="de-CH" b="1" i="1" noProof="0" dirty="0" smtClean="0">
              <a:solidFill>
                <a:srgbClr val="3333FF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</a:t>
            </a:r>
            <a:r>
              <a:rPr lang="de-CH" b="1" noProof="0" dirty="0" err="1" smtClean="0">
                <a:solidFill>
                  <a:srgbClr val="333399"/>
                </a:solidFill>
              </a:rPr>
              <a:t>if</a:t>
            </a:r>
            <a:r>
              <a:rPr lang="de-CH" i="1" noProof="0" dirty="0" smtClean="0"/>
              <a:t> </a:t>
            </a:r>
            <a:r>
              <a:rPr lang="de-CH" i="1" noProof="0" dirty="0" smtClean="0">
                <a:solidFill>
                  <a:srgbClr val="3333FF"/>
                </a:solidFill>
              </a:rPr>
              <a:t>p</a:t>
            </a:r>
            <a:r>
              <a:rPr lang="de-CH" noProof="0" dirty="0" smtClean="0">
                <a:solidFill>
                  <a:srgbClr val="3333FF"/>
                </a:solidFill>
              </a:rPr>
              <a:t> = </a:t>
            </a:r>
            <a:r>
              <a:rPr lang="de-CH" b="1" i="1" noProof="0" dirty="0" err="1" smtClean="0">
                <a:solidFill>
                  <a:srgbClr val="3333FF"/>
                </a:solidFill>
              </a:rPr>
              <a:t>Void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b="1" noProof="0" dirty="0" err="1" smtClean="0">
                <a:solidFill>
                  <a:srgbClr val="333399"/>
                </a:solidFill>
              </a:rPr>
              <a:t>then</a:t>
            </a:r>
            <a:r>
              <a:rPr lang="de-CH" i="1" noProof="0" dirty="0" smtClean="0"/>
              <a:t> </a:t>
            </a:r>
            <a:r>
              <a:rPr lang="de-CH" noProof="0" dirty="0" smtClean="0"/>
              <a:t>...</a:t>
            </a:r>
            <a:endParaRPr lang="de-CH" noProof="0" dirty="0"/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195513" y="2349500"/>
            <a:ext cx="1728787" cy="574675"/>
          </a:xfrm>
          <a:prstGeom prst="ellipse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5076825" y="2349500"/>
            <a:ext cx="1728788" cy="574675"/>
          </a:xfrm>
          <a:prstGeom prst="ellipse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546070" y="2420938"/>
            <a:ext cx="136422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VOID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197151" y="2420938"/>
            <a:ext cx="165222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12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GEBUNDEN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0487" name="AutoShape 7"/>
          <p:cNvSpPr>
            <a:spLocks/>
          </p:cNvSpPr>
          <p:nvPr/>
        </p:nvSpPr>
        <p:spPr bwMode="auto">
          <a:xfrm>
            <a:off x="3059113" y="1846263"/>
            <a:ext cx="2811462" cy="946150"/>
          </a:xfrm>
          <a:custGeom>
            <a:avLst/>
            <a:gdLst>
              <a:gd name="G0" fmla="sin 10800 11695658"/>
              <a:gd name="G1" fmla="+- G0 10800 0"/>
              <a:gd name="G2" fmla="cos 10800 11695658"/>
              <a:gd name="G3" fmla="+- G2 10800 0"/>
              <a:gd name="G4" fmla="sin 10800 169270"/>
              <a:gd name="G5" fmla="+- G4 10800 0"/>
              <a:gd name="G6" fmla="cos 10800 16927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21599 w 21600"/>
              <a:gd name="T15" fmla="*/ 1119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AutoShape 8"/>
          <p:cNvSpPr>
            <a:spLocks/>
          </p:cNvSpPr>
          <p:nvPr/>
        </p:nvSpPr>
        <p:spPr bwMode="auto">
          <a:xfrm rot="10800000">
            <a:off x="3135313" y="2471738"/>
            <a:ext cx="2811462" cy="946150"/>
          </a:xfrm>
          <a:custGeom>
            <a:avLst/>
            <a:gdLst>
              <a:gd name="G0" fmla="sin 10800 11695658"/>
              <a:gd name="G1" fmla="+- G0 10800 0"/>
              <a:gd name="G2" fmla="cos 10800 11695658"/>
              <a:gd name="G3" fmla="+- G2 10800 0"/>
              <a:gd name="G4" fmla="sin 10800 169270"/>
              <a:gd name="G5" fmla="+- G4 10800 0"/>
              <a:gd name="G6" fmla="cos 10800 16927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w 21600"/>
              <a:gd name="T13" fmla="*/ 0 h 21600"/>
              <a:gd name="T14" fmla="*/ 21599 w 21600"/>
              <a:gd name="T15" fmla="*/ 1119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3" y="11088"/>
                </a:moveTo>
                <a:cubicBezTo>
                  <a:pt x="1" y="10992"/>
                  <a:pt x="0" y="1089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962"/>
                  <a:pt x="21596" y="11124"/>
                  <a:pt x="21589" y="11286"/>
                </a:cubicBezTo>
              </a:path>
            </a:pathLst>
          </a:cu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339380" y="1240420"/>
            <a:ext cx="3671888" cy="776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rgbClr val="333399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b="1" dirty="0">
                <a:solidFill>
                  <a:srgbClr val="333399"/>
                </a:solidFill>
              </a:rPr>
              <a:t>create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3333FF"/>
                </a:solidFill>
              </a:rPr>
              <a:t>p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</a:t>
            </a:r>
            <a:r>
              <a:rPr lang="en-GB" sz="1800" dirty="0">
                <a:solidFill>
                  <a:srgbClr val="3333FF"/>
                </a:solidFill>
              </a:rPr>
              <a:t> :=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3333FF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(</a:t>
            </a:r>
            <a:r>
              <a:rPr lang="en-GB" sz="1800" dirty="0" err="1" smtClean="0">
                <a:solidFill>
                  <a:srgbClr val="000000"/>
                </a:solidFill>
              </a:rPr>
              <a:t>wobei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</a:rPr>
              <a:t>gebunden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 err="1" smtClean="0">
                <a:solidFill>
                  <a:srgbClr val="000000"/>
                </a:solidFill>
              </a:rPr>
              <a:t>ist</a:t>
            </a:r>
            <a:r>
              <a:rPr lang="en-GB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>
                <a:solidFill>
                  <a:srgbClr val="000000"/>
                </a:solidFill>
              </a:rPr>
              <a:t>‏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165897" y="3068638"/>
            <a:ext cx="3671887" cy="776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 := </a:t>
            </a:r>
            <a:r>
              <a:rPr lang="en-GB" sz="1800" b="1" i="1" dirty="0">
                <a:solidFill>
                  <a:srgbClr val="3333FF"/>
                </a:solidFill>
              </a:rPr>
              <a:t>Void</a:t>
            </a:r>
          </a:p>
          <a:p>
            <a:pPr>
              <a:lnSpc>
                <a:spcPct val="100000"/>
              </a:lnSpc>
              <a:spcBef>
                <a:spcPts val="1000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800" i="1" dirty="0">
                <a:solidFill>
                  <a:srgbClr val="3333FF"/>
                </a:solidFill>
              </a:rPr>
              <a:t>p</a:t>
            </a:r>
            <a:r>
              <a:rPr lang="en-GB" sz="1800" dirty="0">
                <a:solidFill>
                  <a:srgbClr val="3333FF"/>
                </a:solidFill>
              </a:rPr>
              <a:t> := </a:t>
            </a:r>
            <a:r>
              <a:rPr lang="en-GB" sz="1800" i="1" dirty="0">
                <a:solidFill>
                  <a:srgbClr val="3333FF"/>
                </a:solidFill>
              </a:rPr>
              <a:t>q</a:t>
            </a:r>
            <a:r>
              <a:rPr lang="en-GB" sz="1800" dirty="0">
                <a:solidFill>
                  <a:srgbClr val="3333FF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(</a:t>
            </a:r>
            <a:r>
              <a:rPr lang="en-GB" sz="1800" dirty="0" err="1" smtClean="0">
                <a:solidFill>
                  <a:srgbClr val="000000"/>
                </a:solidFill>
              </a:rPr>
              <a:t>wobei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i="1" dirty="0" smtClean="0">
                <a:solidFill>
                  <a:srgbClr val="3333FF"/>
                </a:solidFill>
              </a:rPr>
              <a:t>q</a:t>
            </a:r>
            <a:r>
              <a:rPr lang="en-GB" sz="1800" dirty="0" smtClean="0">
                <a:solidFill>
                  <a:srgbClr val="000000"/>
                </a:solidFill>
              </a:rPr>
              <a:t> void </a:t>
            </a:r>
            <a:r>
              <a:rPr lang="en-GB" sz="1800" dirty="0" err="1" smtClean="0">
                <a:solidFill>
                  <a:srgbClr val="000000"/>
                </a:solidFill>
              </a:rPr>
              <a:t>ist</a:t>
            </a:r>
            <a:r>
              <a:rPr lang="en-GB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>
                <a:solidFill>
                  <a:srgbClr val="000000"/>
                </a:solidFill>
              </a:rPr>
              <a:t>‏</a:t>
            </a:r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6948488" y="2276475"/>
            <a:ext cx="217487" cy="2159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667625" y="2276475"/>
            <a:ext cx="217488" cy="215900"/>
          </a:xfrm>
          <a:prstGeom prst="rect">
            <a:avLst/>
          </a:prstGeom>
          <a:solidFill>
            <a:srgbClr val="3333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7164388" y="2347913"/>
            <a:ext cx="5032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659563" y="2203450"/>
            <a:ext cx="28892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 dirty="0">
                <a:solidFill>
                  <a:srgbClr val="3333FF"/>
                </a:solidFill>
              </a:rPr>
              <a:t>p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993484" y="2205038"/>
            <a:ext cx="129540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dirty="0" smtClean="0">
                <a:solidFill>
                  <a:srgbClr val="000000"/>
                </a:solidFill>
              </a:rPr>
              <a:t>GEBUNDEN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468313" y="2852738"/>
            <a:ext cx="217487" cy="215900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179388" y="2779713"/>
            <a:ext cx="28892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buClr>
                <a:srgbClr val="0064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 i="1" dirty="0">
                <a:solidFill>
                  <a:srgbClr val="3333FF"/>
                </a:solidFill>
              </a:rPr>
              <a:t>p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258888" y="2781300"/>
            <a:ext cx="12954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400">
                <a:solidFill>
                  <a:srgbClr val="000000"/>
                </a:solidFill>
              </a:rPr>
              <a:t>VOID</a:t>
            </a:r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684213" y="2925763"/>
            <a:ext cx="50323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87450" y="2781300"/>
            <a:ext cx="71438" cy="430213"/>
            <a:chOff x="748" y="1752"/>
            <a:chExt cx="45" cy="271"/>
          </a:xfrm>
        </p:grpSpPr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748" y="1752"/>
              <a:ext cx="1" cy="27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748" y="1791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748" y="1829"/>
              <a:ext cx="46" cy="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748" y="1869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748" y="1907"/>
              <a:ext cx="46" cy="39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748" y="1946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748" y="1985"/>
              <a:ext cx="46" cy="3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15888"/>
            <a:ext cx="7982631" cy="48127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Die </a:t>
            </a:r>
            <a:r>
              <a:rPr lang="de-CH" noProof="0" dirty="0" smtClean="0"/>
              <a:t>Objekt-Orientierte </a:t>
            </a:r>
            <a:r>
              <a:rPr lang="de-CH" noProof="0" dirty="0" smtClean="0"/>
              <a:t>Form eines Aufrufs</a:t>
            </a:r>
            <a:endParaRPr lang="de-CH" noProof="0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err="1" smtClean="0">
                <a:solidFill>
                  <a:srgbClr val="3333FF"/>
                </a:solidFill>
              </a:rPr>
              <a:t>some_target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some_feature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err="1" smtClean="0">
                <a:solidFill>
                  <a:srgbClr val="3333FF"/>
                </a:solidFill>
              </a:rPr>
              <a:t>some_arguments</a:t>
            </a:r>
            <a:r>
              <a:rPr lang="de-CH" noProof="0" dirty="0" smtClean="0">
                <a:solidFill>
                  <a:srgbClr val="3333FF"/>
                </a:solidFill>
              </a:rPr>
              <a:t>)‏</a:t>
            </a:r>
          </a:p>
          <a:p>
            <a:pPr>
              <a:lnSpc>
                <a:spcPct val="10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Zum Beispiel:</a:t>
            </a:r>
          </a:p>
          <a:p>
            <a:pPr>
              <a:lnSpc>
                <a:spcPct val="10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8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	</a:t>
            </a:r>
            <a:r>
              <a:rPr lang="de-CH" i="1" noProof="0" dirty="0" err="1" smtClean="0">
                <a:solidFill>
                  <a:srgbClr val="3333FF"/>
                </a:solidFill>
              </a:rPr>
              <a:t>Paris</a:t>
            </a:r>
            <a:r>
              <a:rPr lang="de-CH" sz="3200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display</a:t>
            </a: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	Line6</a:t>
            </a:r>
            <a:r>
              <a:rPr lang="de-CH" sz="3200" noProof="0" dirty="0" smtClean="0">
                <a:solidFill>
                  <a:srgbClr val="3333FF"/>
                </a:solidFill>
              </a:rPr>
              <a:t>.</a:t>
            </a:r>
            <a:r>
              <a:rPr lang="de-CH" i="1" noProof="0" dirty="0" smtClean="0">
                <a:solidFill>
                  <a:srgbClr val="3333FF"/>
                </a:solidFill>
              </a:rPr>
              <a:t>extend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err="1" smtClean="0">
                <a:solidFill>
                  <a:srgbClr val="3333FF"/>
                </a:solidFill>
              </a:rPr>
              <a:t>Station_Parade_Platz</a:t>
            </a:r>
            <a:r>
              <a:rPr lang="de-CH" noProof="0" dirty="0" smtClean="0">
                <a:solidFill>
                  <a:srgbClr val="3333FF"/>
                </a:solidFill>
              </a:rPr>
              <a:t>)‏</a:t>
            </a:r>
          </a:p>
          <a:p>
            <a:pPr>
              <a:lnSpc>
                <a:spcPct val="10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i="1" noProof="0" dirty="0" smtClean="0">
                <a:solidFill>
                  <a:srgbClr val="3333FF"/>
                </a:solidFill>
              </a:rPr>
              <a:t>		x := </a:t>
            </a:r>
            <a:r>
              <a:rPr lang="de-CH" i="1" noProof="0" dirty="0" err="1" smtClean="0">
                <a:solidFill>
                  <a:srgbClr val="3333FF"/>
                </a:solidFill>
              </a:rPr>
              <a:t>a</a:t>
            </a:r>
            <a:r>
              <a:rPr lang="de-CH" sz="2800" i="1" noProof="0" dirty="0" err="1" smtClean="0">
                <a:solidFill>
                  <a:srgbClr val="3333FF"/>
                </a:solidFill>
              </a:rPr>
              <a:t>.</a:t>
            </a:r>
            <a:r>
              <a:rPr lang="de-CH" i="1" noProof="0" dirty="0" err="1" smtClean="0">
                <a:solidFill>
                  <a:srgbClr val="3333FF"/>
                </a:solidFill>
              </a:rPr>
              <a:t>plus</a:t>
            </a:r>
            <a:r>
              <a:rPr lang="de-CH" i="1" noProof="0" dirty="0" smtClean="0">
                <a:solidFill>
                  <a:srgbClr val="3333FF"/>
                </a:solidFill>
              </a:rPr>
              <a:t> </a:t>
            </a:r>
            <a:r>
              <a:rPr lang="de-CH" noProof="0" dirty="0" smtClean="0">
                <a:solidFill>
                  <a:srgbClr val="3333FF"/>
                </a:solidFill>
              </a:rPr>
              <a:t>(</a:t>
            </a:r>
            <a:r>
              <a:rPr lang="de-CH" i="1" noProof="0" dirty="0" smtClean="0">
                <a:solidFill>
                  <a:srgbClr val="3333FF"/>
                </a:solidFill>
              </a:rPr>
              <a:t>b</a:t>
            </a:r>
            <a:r>
              <a:rPr lang="de-CH" noProof="0" dirty="0" smtClean="0">
                <a:solidFill>
                  <a:srgbClr val="3333FF"/>
                </a:solidFill>
              </a:rPr>
              <a:t>)</a:t>
            </a:r>
            <a:r>
              <a:rPr lang="de-CH" noProof="0" dirty="0" smtClean="0"/>
              <a:t>       </a:t>
            </a:r>
            <a:r>
              <a:rPr lang="de-CH" noProof="0" dirty="0" smtClean="0">
                <a:solidFill>
                  <a:srgbClr val="990000"/>
                </a:solidFill>
              </a:rPr>
              <a:t>???????</a:t>
            </a:r>
            <a:endParaRPr lang="de-CH" noProof="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261256" y="160339"/>
            <a:ext cx="8198531" cy="41816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Infix- und Präfix-Operatoren</a:t>
            </a:r>
            <a:endParaRPr lang="de-CH" noProof="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960490"/>
            <a:ext cx="8713787" cy="5265737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In</a:t>
            </a:r>
          </a:p>
          <a:p>
            <a:pPr>
              <a:lnSpc>
                <a:spcPct val="9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4400" noProof="0" dirty="0" smtClean="0">
                <a:solidFill>
                  <a:srgbClr val="3333FF"/>
                </a:solidFill>
              </a:rPr>
              <a:t>		a </a:t>
            </a:r>
            <a:r>
              <a:rPr lang="de-CH" sz="4400" noProof="0" dirty="0" smtClean="0">
                <a:solidFill>
                  <a:srgbClr val="990000"/>
                </a:solidFill>
              </a:rPr>
              <a:t>−</a:t>
            </a:r>
            <a:r>
              <a:rPr lang="de-CH" sz="4400" noProof="0" dirty="0" smtClean="0">
                <a:solidFill>
                  <a:srgbClr val="3333FF"/>
                </a:solidFill>
              </a:rPr>
              <a:t> b</a:t>
            </a:r>
            <a:br>
              <a:rPr lang="de-CH" sz="4400" noProof="0" dirty="0" smtClean="0">
                <a:solidFill>
                  <a:srgbClr val="3333FF"/>
                </a:solidFill>
              </a:rPr>
            </a:br>
            <a:endParaRPr lang="de-CH" sz="4400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ist der </a:t>
            </a:r>
            <a:r>
              <a:rPr lang="de-CH" noProof="0" dirty="0" smtClean="0">
                <a:solidFill>
                  <a:srgbClr val="990000"/>
                </a:solidFill>
              </a:rPr>
              <a:t>−</a:t>
            </a:r>
            <a:r>
              <a:rPr lang="de-CH" noProof="0" dirty="0" smtClean="0"/>
              <a:t> </a:t>
            </a:r>
            <a:r>
              <a:rPr lang="de-CH" dirty="0" smtClean="0"/>
              <a:t>O</a:t>
            </a:r>
            <a:r>
              <a:rPr lang="de-CH" noProof="0" dirty="0" err="1" smtClean="0"/>
              <a:t>perator</a:t>
            </a:r>
            <a:r>
              <a:rPr lang="de-CH" noProof="0" dirty="0" smtClean="0"/>
              <a:t> ein “</a:t>
            </a:r>
            <a:r>
              <a:rPr lang="de-CH" noProof="0" dirty="0" err="1" smtClean="0">
                <a:solidFill>
                  <a:srgbClr val="990000"/>
                </a:solidFill>
              </a:rPr>
              <a:t>infix</a:t>
            </a:r>
            <a:r>
              <a:rPr lang="de-CH" dirty="0" smtClean="0"/>
              <a:t>“-Operator</a:t>
            </a:r>
            <a:r>
              <a:rPr lang="de-CH" noProof="0" dirty="0" smtClean="0"/>
              <a:t/>
            </a:r>
            <a:br>
              <a:rPr lang="de-CH" noProof="0" dirty="0" smtClean="0"/>
            </a:br>
            <a:r>
              <a:rPr lang="de-CH" noProof="0" dirty="0" smtClean="0"/>
              <a:t>	 		(zwischen den Operanden geschrieben)‏</a:t>
            </a: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CH" noProof="0" dirty="0" smtClean="0"/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In</a:t>
            </a:r>
          </a:p>
          <a:p>
            <a:pPr>
              <a:lnSpc>
                <a:spcPct val="90000"/>
              </a:lnSpc>
              <a:buClr>
                <a:srgbClr val="3333FF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sz="4400" noProof="0" dirty="0" smtClean="0">
                <a:solidFill>
                  <a:srgbClr val="3333FF"/>
                </a:solidFill>
              </a:rPr>
              <a:t>		 </a:t>
            </a:r>
            <a:r>
              <a:rPr lang="de-CH" sz="4400" noProof="0" dirty="0" smtClean="0">
                <a:solidFill>
                  <a:srgbClr val="990000"/>
                </a:solidFill>
              </a:rPr>
              <a:t>−</a:t>
            </a:r>
            <a:r>
              <a:rPr lang="de-CH" sz="4400" noProof="0" dirty="0" smtClean="0">
                <a:solidFill>
                  <a:srgbClr val="3333FF"/>
                </a:solidFill>
              </a:rPr>
              <a:t> b</a:t>
            </a:r>
            <a:br>
              <a:rPr lang="de-CH" sz="4400" noProof="0" dirty="0" smtClean="0">
                <a:solidFill>
                  <a:srgbClr val="3333FF"/>
                </a:solidFill>
              </a:rPr>
            </a:br>
            <a:endParaRPr lang="de-CH" sz="4400" noProof="0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CH" noProof="0" dirty="0" smtClean="0"/>
              <a:t>	ist der </a:t>
            </a:r>
            <a:r>
              <a:rPr lang="de-CH" noProof="0" dirty="0" smtClean="0">
                <a:solidFill>
                  <a:srgbClr val="990000"/>
                </a:solidFill>
              </a:rPr>
              <a:t>−</a:t>
            </a:r>
            <a:r>
              <a:rPr lang="de-CH" noProof="0" dirty="0" smtClean="0"/>
              <a:t> </a:t>
            </a:r>
            <a:r>
              <a:rPr lang="de-CH" dirty="0" smtClean="0"/>
              <a:t>O</a:t>
            </a:r>
            <a:r>
              <a:rPr lang="de-CH" noProof="0" dirty="0" err="1" smtClean="0"/>
              <a:t>perator</a:t>
            </a:r>
            <a:r>
              <a:rPr lang="de-CH" noProof="0" dirty="0" smtClean="0"/>
              <a:t> ein “</a:t>
            </a:r>
            <a:r>
              <a:rPr lang="de-CH" noProof="0" dirty="0" err="1" smtClean="0">
                <a:solidFill>
                  <a:srgbClr val="990000"/>
                </a:solidFill>
              </a:rPr>
              <a:t>präfix</a:t>
            </a:r>
            <a:r>
              <a:rPr lang="de-CH" noProof="0" dirty="0" smtClean="0"/>
              <a:t>”-Operator</a:t>
            </a:r>
            <a:br>
              <a:rPr lang="de-CH" noProof="0" dirty="0" smtClean="0"/>
            </a:br>
            <a:r>
              <a:rPr lang="de-CH" noProof="0" dirty="0" smtClean="0"/>
              <a:t>	 		(vor dem Operand geschrieben)‏</a:t>
            </a:r>
            <a:endParaRPr lang="de-CH" noProof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920875" y="2882900"/>
            <a:ext cx="974725" cy="3762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941513" y="3987800"/>
            <a:ext cx="974725" cy="3762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701800" y="1778000"/>
            <a:ext cx="1050925" cy="388938"/>
          </a:xfrm>
          <a:prstGeom prst="rect">
            <a:avLst/>
          </a:prstGeom>
          <a:solidFill>
            <a:srgbClr val="66FF33">
              <a:alpha val="60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79918" y="160338"/>
            <a:ext cx="8179870" cy="427491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noProof="0" dirty="0" smtClean="0"/>
              <a:t>Operator-Features</a:t>
            </a:r>
            <a:endParaRPr lang="de-CH" noProof="0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1133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1800" noProof="0" dirty="0" smtClean="0"/>
              <a:t>	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expanded</a:t>
            </a:r>
            <a:r>
              <a:rPr lang="de-CH" sz="2000" b="1" noProof="0" dirty="0" smtClean="0">
                <a:solidFill>
                  <a:srgbClr val="333399"/>
                </a:solidFill>
              </a:rPr>
              <a:t> 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class</a:t>
            </a:r>
            <a:r>
              <a:rPr lang="de-CH" sz="2000" i="1" noProof="0" dirty="0" smtClean="0">
                <a:solidFill>
                  <a:srgbClr val="3333FF"/>
                </a:solidFill>
              </a:rPr>
              <a:t> INTEGER</a:t>
            </a:r>
            <a:r>
              <a:rPr lang="de-CH" sz="2000" noProof="0" dirty="0" smtClean="0"/>
              <a:t>  </a:t>
            </a:r>
            <a:r>
              <a:rPr lang="de-CH" sz="2000" b="1" noProof="0" dirty="0" err="1" smtClean="0">
                <a:solidFill>
                  <a:srgbClr val="333399"/>
                </a:solidFill>
              </a:rPr>
              <a:t>feature</a:t>
            </a:r>
            <a:r>
              <a:rPr lang="de-CH" sz="2000" b="1" noProof="0" dirty="0" smtClean="0">
                <a:solidFill>
                  <a:srgbClr val="333399"/>
                </a:solidFill>
              </a:rPr>
              <a:t/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endParaRPr lang="de-CH" sz="2000" b="1" noProof="0" dirty="0" smtClean="0">
              <a:solidFill>
                <a:srgbClr val="333399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   	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plus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"+" (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noProof="0" dirty="0" smtClean="0">
                <a:solidFill>
                  <a:srgbClr val="3333FF"/>
                </a:solidFill>
              </a:rPr>
              <a:t>):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endParaRPr lang="de-CH" sz="2000" b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Summe mit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	</a:t>
            </a:r>
            <a:r>
              <a:rPr lang="de-CH" sz="2000" b="1" noProof="0" dirty="0" smtClean="0">
                <a:solidFill>
                  <a:srgbClr val="333399"/>
                </a:solidFill>
              </a:rPr>
              <a:t>do</a:t>
            </a:r>
            <a:r>
              <a:rPr lang="de-CH" sz="2000" noProof="0" dirty="0" smtClean="0"/>
              <a:t> 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r>
              <a:rPr lang="de-CH" sz="2000" noProof="0" dirty="0" smtClean="0"/>
              <a:t>		</a:t>
            </a:r>
            <a:br>
              <a:rPr lang="de-CH" sz="2000" noProof="0" dirty="0" smtClean="0"/>
            </a:br>
            <a:r>
              <a:rPr lang="de-CH" sz="2000" noProof="0" dirty="0" smtClean="0"/>
              <a:t>		</a:t>
            </a:r>
            <a:r>
              <a:rPr lang="de-CH" sz="2000" b="1" i="1" noProof="0" dirty="0" err="1" smtClean="0">
                <a:solidFill>
                  <a:srgbClr val="3333FF"/>
                </a:solidFill>
              </a:rPr>
              <a:t>times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“*“ (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noProof="0" dirty="0" smtClean="0">
                <a:solidFill>
                  <a:srgbClr val="3333FF"/>
                </a:solidFill>
              </a:rPr>
              <a:t>):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r>
              <a:rPr lang="de-CH" sz="2000" b="1" noProof="0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0000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>
                <a:solidFill>
                  <a:srgbClr val="FF0000"/>
                </a:solidFill>
              </a:rPr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Multiplikation mit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other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		do</a:t>
            </a:r>
            <a:r>
              <a:rPr lang="de-CH" sz="2000" noProof="0" dirty="0" smtClean="0"/>
              <a:t>  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br>
              <a:rPr lang="de-CH" sz="2000" b="1" noProof="0" dirty="0" smtClean="0">
                <a:solidFill>
                  <a:srgbClr val="333399"/>
                </a:solidFill>
              </a:rPr>
            </a:br>
            <a:r>
              <a:rPr lang="de-CH" sz="2000" noProof="0" dirty="0" smtClean="0"/>
              <a:t>		</a:t>
            </a:r>
            <a:br>
              <a:rPr lang="de-CH" sz="2000" noProof="0" dirty="0" smtClean="0"/>
            </a:br>
            <a:r>
              <a:rPr lang="de-CH" sz="2000" noProof="0" dirty="0" smtClean="0"/>
              <a:t>		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minus </a:t>
            </a:r>
            <a:r>
              <a:rPr lang="de-CH" sz="2000" b="1" noProof="0" dirty="0" smtClean="0">
                <a:solidFill>
                  <a:srgbClr val="333399"/>
                </a:solidFill>
              </a:rPr>
              <a:t>alias</a:t>
            </a:r>
            <a:r>
              <a:rPr lang="de-CH" sz="2000" noProof="0" dirty="0" smtClean="0"/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“-" : </a:t>
            </a:r>
            <a:r>
              <a:rPr lang="de-CH" sz="2000" i="1" noProof="0" dirty="0" smtClean="0">
                <a:solidFill>
                  <a:srgbClr val="3333FF"/>
                </a:solidFill>
              </a:rPr>
              <a:t>INTEGER</a:t>
            </a:r>
            <a:endParaRPr lang="de-CH" sz="2000" b="1" noProof="0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FF0000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>
                <a:solidFill>
                  <a:srgbClr val="FF0000"/>
                </a:solidFill>
              </a:rPr>
              <a:t>				</a:t>
            </a:r>
            <a:r>
              <a:rPr lang="de-CH" sz="2000" noProof="0" dirty="0" smtClean="0">
                <a:solidFill>
                  <a:srgbClr val="990000"/>
                </a:solidFill>
              </a:rPr>
              <a:t>-- unäres Minus</a:t>
            </a:r>
            <a:r>
              <a:rPr lang="de-CH" sz="2000" b="1" noProof="0" dirty="0" smtClean="0">
                <a:solidFill>
                  <a:srgbClr val="333399"/>
                </a:solidFill>
              </a:rPr>
              <a:t>	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		do </a:t>
            </a:r>
            <a:r>
              <a:rPr lang="de-CH" sz="2000" noProof="0" dirty="0" smtClean="0"/>
              <a:t>... </a:t>
            </a:r>
            <a:r>
              <a:rPr lang="de-CH" sz="2000" b="1" noProof="0" dirty="0" smtClean="0">
                <a:solidFill>
                  <a:srgbClr val="333399"/>
                </a:solidFill>
              </a:rPr>
              <a:t>end</a:t>
            </a:r>
            <a:r>
              <a:rPr lang="de-CH" sz="2000" noProof="0" dirty="0" smtClean="0"/>
              <a:t>	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		...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99"/>
              </a:buClr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b="1" noProof="0" dirty="0" smtClean="0">
                <a:solidFill>
                  <a:srgbClr val="333399"/>
                </a:solidFill>
              </a:rPr>
              <a:t>	end</a:t>
            </a:r>
            <a:r>
              <a:rPr lang="de-CH" sz="2000" noProof="0" dirty="0" smtClean="0"/>
              <a:t> </a:t>
            </a:r>
          </a:p>
          <a:p>
            <a:pPr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endParaRPr lang="de-CH" sz="2000" noProof="0" dirty="0" smtClean="0"/>
          </a:p>
          <a:p>
            <a:pPr>
              <a:lnSpc>
                <a:spcPct val="60000"/>
              </a:lnSpc>
              <a:spcBef>
                <a:spcPts val="500"/>
              </a:spcBef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de-CH" sz="2000" noProof="0" dirty="0" smtClean="0"/>
              <a:t>Aufrufe wie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i</a:t>
            </a:r>
            <a:r>
              <a:rPr lang="de-CH" sz="2000" noProof="0" dirty="0" err="1" smtClean="0">
                <a:solidFill>
                  <a:srgbClr val="3333FF"/>
                </a:solidFill>
              </a:rPr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plus</a:t>
            </a:r>
            <a:r>
              <a:rPr lang="de-CH" sz="2000" noProof="0" dirty="0" smtClean="0">
                <a:solidFill>
                  <a:srgbClr val="3333FF"/>
                </a:solidFill>
              </a:rPr>
              <a:t> (</a:t>
            </a:r>
            <a:r>
              <a:rPr lang="de-CH" sz="2000" i="1" noProof="0" dirty="0" smtClean="0">
                <a:solidFill>
                  <a:srgbClr val="3333FF"/>
                </a:solidFill>
              </a:rPr>
              <a:t>j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  <a:r>
              <a:rPr lang="de-CH" sz="2000" noProof="0" dirty="0" smtClean="0"/>
              <a:t> können jetzt auch als 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i </a:t>
            </a:r>
            <a:r>
              <a:rPr lang="de-CH" sz="2000" b="1" noProof="0" dirty="0" smtClean="0">
                <a:solidFill>
                  <a:srgbClr val="3333FF"/>
                </a:solidFill>
              </a:rPr>
              <a:t>+</a:t>
            </a:r>
            <a:r>
              <a:rPr lang="de-CH" sz="2000" b="1" i="1" noProof="0" dirty="0" smtClean="0">
                <a:solidFill>
                  <a:srgbClr val="3333FF"/>
                </a:solidFill>
              </a:rPr>
              <a:t> j </a:t>
            </a:r>
            <a:r>
              <a:rPr lang="de-CH" sz="2000" dirty="0" smtClean="0"/>
              <a:t>geschrieben werden</a:t>
            </a:r>
            <a:endParaRPr lang="de-CH" sz="2000" b="1" i="1" noProof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dirty="0" smtClean="0"/>
              <a:t>Leseaufgaben auf nächste Woche</a:t>
            </a:r>
            <a:endParaRPr lang="de-CH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noProof="0" smtClean="0"/>
              <a:t>Chapters on</a:t>
            </a:r>
          </a:p>
          <a:p>
            <a:pPr lvl="1"/>
            <a:r>
              <a:rPr lang="de-CH" noProof="0" smtClean="0"/>
              <a:t>Syntax (11)</a:t>
            </a:r>
          </a:p>
          <a:p>
            <a:pPr lvl="1"/>
            <a:r>
              <a:rPr lang="de-CH" sz="3200" noProof="0" smtClean="0">
                <a:solidFill>
                  <a:srgbClr val="C00000"/>
                </a:solidFill>
              </a:rPr>
              <a:t>Inheritance (16)</a:t>
            </a:r>
            <a:endParaRPr lang="de-CH" noProof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Zuweisung</a:t>
            </a:r>
            <a:endParaRPr lang="de-CH" noProof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noProof="0" smtClean="0"/>
              <a:t>Ersetzt einen Wert durch einen anderen</a:t>
            </a:r>
            <a:endParaRPr lang="de-CH" noProof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700338" y="3068638"/>
            <a:ext cx="1511300" cy="6477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700338" y="3717925"/>
            <a:ext cx="1511300" cy="647700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268538" y="3116263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>
                <a:solidFill>
                  <a:srgbClr val="3333FF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268538" y="3835400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>
                <a:solidFill>
                  <a:srgbClr val="3333FF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175000" y="3141663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3203575" y="386080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3333FF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4989600" y="3403600"/>
            <a:ext cx="3837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i="1" dirty="0" err="1" smtClean="0">
                <a:solidFill>
                  <a:srgbClr val="3333FF"/>
                </a:solidFill>
                <a:latin typeface="Comic Sans MS" pitchFamily="66" charset="0"/>
              </a:rPr>
              <a:t>p</a:t>
            </a:r>
            <a:r>
              <a:rPr lang="en-US" sz="44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2400" i="1" dirty="0" err="1" smtClean="0">
                <a:solidFill>
                  <a:srgbClr val="3333FF"/>
                </a:solidFill>
                <a:latin typeface="Comic Sans MS" pitchFamily="66" charset="0"/>
              </a:rPr>
              <a:t>set_coordinates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(2, 1)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3203575" y="313055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3333FF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190875" y="384968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990000"/>
                </a:solidFill>
                <a:latin typeface="Comic Sans MS" pitchFamily="66" charset="0"/>
              </a:rPr>
              <a:t>1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00113" y="2205038"/>
            <a:ext cx="936625" cy="528637"/>
            <a:chOff x="3152" y="2734"/>
            <a:chExt cx="590" cy="333"/>
          </a:xfrm>
        </p:grpSpPr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3198" y="2734"/>
              <a:ext cx="5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2400" i="1">
                  <a:solidFill>
                    <a:srgbClr val="3333FF"/>
                  </a:solidFill>
                  <a:latin typeface="Comic Sans MS" pitchFamily="66" charset="0"/>
                </a:rPr>
                <a:t>p</a:t>
              </a:r>
            </a:p>
          </p:txBody>
        </p:sp>
        <p:sp>
          <p:nvSpPr>
            <p:cNvPr id="64527" name="Rectangle 15"/>
            <p:cNvSpPr>
              <a:spLocks noChangeArrowheads="1"/>
            </p:cNvSpPr>
            <p:nvPr/>
          </p:nvSpPr>
          <p:spPr bwMode="auto">
            <a:xfrm>
              <a:off x="3152" y="2750"/>
              <a:ext cx="318" cy="3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1403350" y="2708275"/>
            <a:ext cx="11525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  <p:bldP spid="64521" grpId="0"/>
      <p:bldP spid="64522" grpId="0"/>
      <p:bldP spid="64523" grpId="0"/>
      <p:bldP spid="645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926" y="160339"/>
            <a:ext cx="8207861" cy="39016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CH" dirty="0" smtClean="0"/>
              <a:t>Was wir gesehen haben</a:t>
            </a:r>
            <a:endParaRPr lang="de-CH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7963" y="1114425"/>
            <a:ext cx="8230643" cy="8607426"/>
            <a:chOff x="131" y="702"/>
            <a:chExt cx="4501" cy="5422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131" y="3841"/>
              <a:ext cx="3357" cy="22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auto">
            <a:xfrm>
              <a:off x="131" y="702"/>
              <a:ext cx="4501" cy="2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solidFill>
                    <a:srgbClr val="3333FF"/>
                  </a:solidFill>
                  <a:latin typeface="Comic Sans MS" pitchFamily="66" charset="0"/>
                </a:rPr>
                <a:t>Mit Referenzen spielen: Umkehrung einer Liste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solidFill>
                    <a:srgbClr val="3333FF"/>
                  </a:solidFill>
                  <a:latin typeface="Comic Sans MS" pitchFamily="66" charset="0"/>
                </a:rPr>
                <a:t>Dynamische Mehrfachbenennung und die 				    Schwierigkeiten </a:t>
              </a:r>
              <a:r>
                <a:rPr lang="de-CH" dirty="0" smtClean="0">
                  <a:solidFill>
                    <a:srgbClr val="3333FF"/>
                  </a:solidFill>
                </a:rPr>
                <a:t>von Zeigern und Referenzen</a:t>
              </a:r>
              <a:endParaRPr lang="de-CH" sz="2400" dirty="0" smtClean="0">
                <a:solidFill>
                  <a:srgbClr val="3333FF"/>
                </a:solidFill>
                <a:latin typeface="Comic Sans MS" pitchFamily="66" charset="0"/>
              </a:endParaRP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solidFill>
                    <a:srgbClr val="3333FF"/>
                  </a:solidFill>
                  <a:latin typeface="Comic Sans MS" pitchFamily="66" charset="0"/>
                </a:rPr>
                <a:t>Allgemeine Vererbungsstruktur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solidFill>
                    <a:srgbClr val="3333FF"/>
                  </a:solidFill>
                  <a:latin typeface="Comic Sans MS" pitchFamily="66" charset="0"/>
                </a:rPr>
                <a:t>Kopieren, Klonen und Speicheroperationen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err="1" smtClean="0">
                  <a:solidFill>
                    <a:srgbClr val="3333FF"/>
                  </a:solidFill>
                  <a:latin typeface="Comic Sans MS" pitchFamily="66" charset="0"/>
                </a:rPr>
                <a:t>Persistenzhülle</a:t>
              </a:r>
              <a:endParaRPr lang="de-CH" sz="2400" dirty="0" smtClean="0">
                <a:solidFill>
                  <a:srgbClr val="3333FF"/>
                </a:solidFill>
                <a:latin typeface="Comic Sans MS" pitchFamily="66" charset="0"/>
              </a:endParaRP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Char char="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CH" sz="2400" dirty="0" smtClean="0">
                  <a:solidFill>
                    <a:srgbClr val="3333FF"/>
                  </a:solidFill>
                  <a:latin typeface="Comic Sans MS" pitchFamily="66" charset="0"/>
                </a:rPr>
                <a:t>Infix- &amp; </a:t>
              </a:r>
              <a:r>
                <a:rPr lang="de-CH" dirty="0" smtClean="0">
                  <a:solidFill>
                    <a:srgbClr val="3333FF"/>
                  </a:solidFill>
                </a:rPr>
                <a:t>P</a:t>
              </a:r>
              <a:r>
                <a:rPr lang="de-CH" sz="2400" dirty="0" smtClean="0">
                  <a:solidFill>
                    <a:srgbClr val="3333FF"/>
                  </a:solidFill>
                  <a:latin typeface="Comic Sans MS" pitchFamily="66" charset="0"/>
                </a:rPr>
                <a:t>räfix-Operatoren</a:t>
              </a: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de-CH" sz="2400" dirty="0" smtClean="0">
                <a:solidFill>
                  <a:srgbClr val="000000"/>
                </a:solidFill>
                <a:latin typeface="Comic Sans MS" pitchFamily="66" charset="0"/>
              </a:endParaRPr>
            </a:p>
            <a:p>
              <a:pPr indent="176213">
                <a:lnSpc>
                  <a:spcPct val="100000"/>
                </a:lnSpc>
                <a:spcBef>
                  <a:spcPts val="600"/>
                </a:spcBef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endParaRPr lang="de-CH" sz="2400" dirty="0">
                <a:solidFill>
                  <a:srgbClr val="000000"/>
                </a:solidFill>
                <a:latin typeface="Comic Sans MS" pitchFamily="66" charset="0"/>
              </a:endParaRPr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131" y="702"/>
              <a:ext cx="3357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131" y="6123"/>
              <a:ext cx="3357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131" y="702"/>
              <a:ext cx="1" cy="542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3488" y="702"/>
              <a:ext cx="1" cy="542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257" y="123826"/>
            <a:ext cx="8093704" cy="464004"/>
          </a:xfrm>
        </p:spPr>
        <p:txBody>
          <a:bodyPr/>
          <a:lstStyle/>
          <a:p>
            <a:r>
              <a:rPr lang="de-CH" sz="2800" noProof="0" smtClean="0"/>
              <a:t>Feldern einen Wert zuweisen (in einer Routine)</a:t>
            </a:r>
            <a:endParaRPr lang="de-CH" sz="2800" noProof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313" y="700855"/>
            <a:ext cx="8424862" cy="5930345"/>
          </a:xfrm>
        </p:spPr>
        <p:txBody>
          <a:bodyPr/>
          <a:lstStyle/>
          <a:p>
            <a:pPr defTabSz="627063">
              <a:lnSpc>
                <a:spcPct val="80000"/>
              </a:lnSpc>
            </a:pPr>
            <a:r>
              <a:rPr lang="de-CH" sz="1800" b="1" noProof="0" smtClean="0">
                <a:solidFill>
                  <a:schemeClr val="accent2"/>
                </a:solidFill>
              </a:rPr>
              <a:t>class</a:t>
            </a:r>
          </a:p>
          <a:p>
            <a:pPr defTabSz="627063">
              <a:lnSpc>
                <a:spcPct val="8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POSITION</a:t>
            </a:r>
          </a:p>
          <a:p>
            <a:pPr defTabSz="627063">
              <a:lnSpc>
                <a:spcPct val="80000"/>
              </a:lnSpc>
            </a:pPr>
            <a:r>
              <a:rPr lang="de-CH" sz="1800" b="1" noProof="0" smtClean="0">
                <a:solidFill>
                  <a:schemeClr val="accent2"/>
                </a:solidFill>
              </a:rPr>
              <a:t>feature</a:t>
            </a:r>
            <a:r>
              <a:rPr lang="de-CH" sz="1800" noProof="0" smtClean="0">
                <a:solidFill>
                  <a:schemeClr val="accent2"/>
                </a:solidFill>
              </a:rPr>
              <a:t> </a:t>
            </a:r>
            <a:r>
              <a:rPr lang="de-CH" sz="1800" noProof="0" smtClean="0">
                <a:solidFill>
                  <a:srgbClr val="990000"/>
                </a:solidFill>
              </a:rPr>
              <a:t>–– Zugriff</a:t>
            </a:r>
            <a:r>
              <a:rPr lang="de-CH" sz="1800" noProof="0" smtClean="0">
                <a:solidFill>
                  <a:schemeClr val="accent2"/>
                </a:solidFill>
              </a:rPr>
              <a:t/>
            </a:r>
            <a:br>
              <a:rPr lang="de-CH" sz="1800" noProof="0" smtClean="0">
                <a:solidFill>
                  <a:schemeClr val="accent2"/>
                </a:solidFill>
              </a:rPr>
            </a:br>
            <a:endParaRPr lang="de-CH" sz="1800" noProof="0" smtClean="0">
              <a:solidFill>
                <a:schemeClr val="accent2"/>
              </a:solidFill>
            </a:endParaRPr>
          </a:p>
          <a:p>
            <a:pPr defTabSz="627063">
              <a:lnSpc>
                <a:spcPct val="30000"/>
              </a:lnSpc>
            </a:pPr>
            <a:r>
              <a:rPr lang="de-CH" sz="1800" noProof="0" smtClean="0">
                <a:solidFill>
                  <a:schemeClr val="accent2"/>
                </a:solidFill>
              </a:rPr>
              <a:t>	 </a:t>
            </a:r>
            <a:r>
              <a:rPr lang="de-CH" sz="1800" i="1" noProof="0" smtClean="0">
                <a:solidFill>
                  <a:srgbClr val="3333FF"/>
                </a:solidFill>
              </a:rPr>
              <a:t>x: REAL</a:t>
            </a:r>
          </a:p>
          <a:p>
            <a:pPr defTabSz="627063">
              <a:lnSpc>
                <a:spcPct val="80000"/>
              </a:lnSpc>
            </a:pPr>
            <a:r>
              <a:rPr lang="de-CH" sz="1800" noProof="0" smtClean="0">
                <a:solidFill>
                  <a:srgbClr val="8B0000"/>
                </a:solidFill>
              </a:rPr>
              <a:t>		-- Horizontale </a:t>
            </a:r>
            <a:r>
              <a:rPr lang="de-CH" sz="1800" smtClean="0">
                <a:solidFill>
                  <a:srgbClr val="8B0000"/>
                </a:solidFill>
              </a:rPr>
              <a:t>P</a:t>
            </a:r>
            <a:r>
              <a:rPr lang="de-CH" sz="1800" noProof="0" smtClean="0">
                <a:solidFill>
                  <a:srgbClr val="8B0000"/>
                </a:solidFill>
              </a:rPr>
              <a:t>osition</a:t>
            </a:r>
          </a:p>
          <a:p>
            <a:pPr defTabSz="627063">
              <a:lnSpc>
                <a:spcPct val="80000"/>
              </a:lnSpc>
            </a:pPr>
            <a:r>
              <a:rPr lang="de-CH" sz="1800" noProof="0" smtClean="0">
                <a:solidFill>
                  <a:schemeClr val="accent2"/>
                </a:solidFill>
              </a:rPr>
              <a:t>	 </a:t>
            </a:r>
            <a:r>
              <a:rPr lang="de-CH" sz="1800" i="1" noProof="0" smtClean="0">
                <a:solidFill>
                  <a:srgbClr val="3333FF"/>
                </a:solidFill>
              </a:rPr>
              <a:t>y: REAL</a:t>
            </a:r>
          </a:p>
          <a:p>
            <a:pPr defTabSz="627063">
              <a:lnSpc>
                <a:spcPct val="80000"/>
              </a:lnSpc>
            </a:pPr>
            <a:r>
              <a:rPr lang="de-CH" sz="1800" noProof="0" smtClean="0">
                <a:solidFill>
                  <a:srgbClr val="8B0000"/>
                </a:solidFill>
              </a:rPr>
              <a:t>		-- Vertikale </a:t>
            </a:r>
            <a:r>
              <a:rPr lang="de-CH" sz="1800" smtClean="0">
                <a:solidFill>
                  <a:srgbClr val="8B0000"/>
                </a:solidFill>
              </a:rPr>
              <a:t>P</a:t>
            </a:r>
            <a:r>
              <a:rPr lang="de-CH" sz="1800" noProof="0" smtClean="0">
                <a:solidFill>
                  <a:srgbClr val="8B0000"/>
                </a:solidFill>
              </a:rPr>
              <a:t>osition</a:t>
            </a:r>
          </a:p>
          <a:p>
            <a:pPr defTabSz="627063">
              <a:lnSpc>
                <a:spcPct val="10000"/>
              </a:lnSpc>
            </a:pPr>
            <a:endParaRPr lang="de-CH" sz="1800" noProof="0" smtClean="0">
              <a:solidFill>
                <a:srgbClr val="8B0000"/>
              </a:solidFill>
            </a:endParaRPr>
          </a:p>
          <a:p>
            <a:pPr defTabSz="627063">
              <a:lnSpc>
                <a:spcPct val="80000"/>
              </a:lnSpc>
            </a:pPr>
            <a:r>
              <a:rPr lang="de-CH" sz="1800" b="1" noProof="0" smtClean="0">
                <a:solidFill>
                  <a:schemeClr val="accent2"/>
                </a:solidFill>
              </a:rPr>
              <a:t>feature</a:t>
            </a:r>
            <a:r>
              <a:rPr lang="de-CH" sz="1800" noProof="0" smtClean="0">
                <a:solidFill>
                  <a:schemeClr val="accent2"/>
                </a:solidFill>
              </a:rPr>
              <a:t> </a:t>
            </a:r>
            <a:r>
              <a:rPr lang="de-CH" sz="1800" noProof="0" smtClean="0">
                <a:solidFill>
                  <a:srgbClr val="990000"/>
                </a:solidFill>
              </a:rPr>
              <a:t>–– Element-Veränderung</a:t>
            </a:r>
          </a:p>
          <a:p>
            <a:pPr defTabSz="627063">
              <a:lnSpc>
                <a:spcPct val="30000"/>
              </a:lnSpc>
            </a:pPr>
            <a:endParaRPr lang="de-CH" sz="1800" noProof="0" smtClean="0">
              <a:solidFill>
                <a:srgbClr val="990000"/>
              </a:solidFill>
            </a:endParaRPr>
          </a:p>
          <a:p>
            <a:pPr defTabSz="627063">
              <a:lnSpc>
                <a:spcPct val="8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set_coordinates  </a:t>
            </a:r>
            <a:r>
              <a:rPr lang="de-CH" sz="1800" noProof="0" smtClean="0">
                <a:solidFill>
                  <a:srgbClr val="3333FF"/>
                </a:solidFill>
              </a:rPr>
              <a:t>(</a:t>
            </a:r>
            <a:r>
              <a:rPr lang="de-CH" sz="1800" i="1" noProof="0" smtClean="0">
                <a:solidFill>
                  <a:srgbClr val="3333FF"/>
                </a:solidFill>
              </a:rPr>
              <a:t>xval, yval: REAL</a:t>
            </a:r>
            <a:r>
              <a:rPr lang="de-CH" sz="1800" noProof="0" smtClean="0">
                <a:solidFill>
                  <a:srgbClr val="3333FF"/>
                </a:solidFill>
              </a:rPr>
              <a:t>)</a:t>
            </a:r>
            <a:endParaRPr lang="de-CH" sz="1800" b="1" noProof="0" smtClean="0">
              <a:solidFill>
                <a:schemeClr val="accent2"/>
              </a:solidFill>
            </a:endParaRPr>
          </a:p>
          <a:p>
            <a:pPr defTabSz="627063">
              <a:lnSpc>
                <a:spcPct val="8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		</a:t>
            </a:r>
            <a:r>
              <a:rPr lang="de-CH" sz="1800" noProof="0" smtClean="0">
                <a:solidFill>
                  <a:srgbClr val="990000"/>
                </a:solidFill>
              </a:rPr>
              <a:t>-- Setze Koordinaten auf</a:t>
            </a:r>
            <a:r>
              <a:rPr lang="de-CH" sz="1800" noProof="0" smtClean="0">
                <a:solidFill>
                  <a:srgbClr val="3333FF"/>
                </a:solidFill>
              </a:rPr>
              <a:t> </a:t>
            </a:r>
            <a:r>
              <a:rPr lang="de-CH" sz="1800" noProof="0" smtClean="0">
                <a:solidFill>
                  <a:srgbClr val="990000"/>
                </a:solidFill>
              </a:rPr>
              <a:t>(</a:t>
            </a:r>
            <a:r>
              <a:rPr lang="de-CH" sz="1800" i="1" noProof="0" smtClean="0">
                <a:solidFill>
                  <a:srgbClr val="990000"/>
                </a:solidFill>
              </a:rPr>
              <a:t>`</a:t>
            </a:r>
            <a:r>
              <a:rPr lang="de-CH" sz="1800" i="1" noProof="0" smtClean="0">
                <a:solidFill>
                  <a:srgbClr val="3333FF"/>
                </a:solidFill>
              </a:rPr>
              <a:t>xval</a:t>
            </a:r>
            <a:r>
              <a:rPr lang="de-CH" sz="1800" i="1" noProof="0" smtClean="0">
                <a:solidFill>
                  <a:srgbClr val="990000"/>
                </a:solidFill>
              </a:rPr>
              <a:t>', `</a:t>
            </a:r>
            <a:r>
              <a:rPr lang="de-CH" sz="1800" i="1" noProof="0" smtClean="0">
                <a:solidFill>
                  <a:srgbClr val="3333FF"/>
                </a:solidFill>
              </a:rPr>
              <a:t>yval</a:t>
            </a:r>
            <a:r>
              <a:rPr lang="de-CH" sz="1800" i="1" noProof="0" smtClean="0">
                <a:solidFill>
                  <a:srgbClr val="990000"/>
                </a:solidFill>
              </a:rPr>
              <a:t>'</a:t>
            </a:r>
            <a:r>
              <a:rPr lang="de-CH" sz="1800" noProof="0" smtClean="0">
                <a:solidFill>
                  <a:srgbClr val="990000"/>
                </a:solidFill>
              </a:rPr>
              <a:t>).</a:t>
            </a:r>
          </a:p>
          <a:p>
            <a:pPr defTabSz="627063">
              <a:lnSpc>
                <a:spcPct val="8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	</a:t>
            </a:r>
            <a:r>
              <a:rPr lang="de-CH" sz="1800" b="1" noProof="0" smtClean="0">
                <a:solidFill>
                  <a:schemeClr val="accent2"/>
                </a:solidFill>
              </a:rPr>
              <a:t>require</a:t>
            </a:r>
          </a:p>
          <a:p>
            <a:pPr defTabSz="627063">
              <a:lnSpc>
                <a:spcPct val="5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		x_positive: xval &gt;= 0</a:t>
            </a:r>
          </a:p>
          <a:p>
            <a:pPr defTabSz="627063">
              <a:lnSpc>
                <a:spcPct val="8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		y_positive: yval &gt;= 0</a:t>
            </a:r>
          </a:p>
          <a:p>
            <a:pPr defTabSz="627063">
              <a:lnSpc>
                <a:spcPct val="8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	</a:t>
            </a:r>
            <a:r>
              <a:rPr lang="de-CH" sz="1800" b="1" noProof="0" smtClean="0">
                <a:solidFill>
                  <a:schemeClr val="accent2"/>
                </a:solidFill>
              </a:rPr>
              <a:t>do</a:t>
            </a:r>
          </a:p>
          <a:p>
            <a:pPr defTabSz="627063">
              <a:lnSpc>
                <a:spcPct val="8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	</a:t>
            </a:r>
            <a:r>
              <a:rPr lang="de-CH" sz="1800" i="1" noProof="0" smtClean="0">
                <a:solidFill>
                  <a:schemeClr val="accent2"/>
                </a:solidFill>
              </a:rPr>
              <a:t>	</a:t>
            </a:r>
          </a:p>
          <a:p>
            <a:pPr defTabSz="627063">
              <a:lnSpc>
                <a:spcPct val="80000"/>
              </a:lnSpc>
            </a:pPr>
            <a:endParaRPr lang="de-CH" sz="1800" i="1" noProof="0" smtClean="0">
              <a:solidFill>
                <a:schemeClr val="accent2"/>
              </a:solidFill>
            </a:endParaRPr>
          </a:p>
          <a:p>
            <a:pPr defTabSz="627063">
              <a:lnSpc>
                <a:spcPct val="80000"/>
              </a:lnSpc>
            </a:pPr>
            <a:endParaRPr lang="de-CH" sz="1800" i="1" noProof="0" smtClean="0">
              <a:solidFill>
                <a:schemeClr val="accent2"/>
              </a:solidFill>
            </a:endParaRPr>
          </a:p>
          <a:p>
            <a:pPr defTabSz="627063">
              <a:lnSpc>
                <a:spcPct val="3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	</a:t>
            </a:r>
            <a:r>
              <a:rPr lang="de-CH" sz="1800" b="1" noProof="0" smtClean="0">
                <a:solidFill>
                  <a:schemeClr val="accent2"/>
                </a:solidFill>
              </a:rPr>
              <a:t>ensure</a:t>
            </a:r>
          </a:p>
          <a:p>
            <a:pPr defTabSz="627063">
              <a:lnSpc>
                <a:spcPct val="4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		x_set: x = xval</a:t>
            </a:r>
          </a:p>
          <a:p>
            <a:pPr defTabSz="627063">
              <a:lnSpc>
                <a:spcPct val="8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		y_set: y = yval</a:t>
            </a:r>
          </a:p>
          <a:p>
            <a:pPr defTabSz="627063">
              <a:lnSpc>
                <a:spcPct val="50000"/>
              </a:lnSpc>
            </a:pPr>
            <a:r>
              <a:rPr lang="de-CH" sz="1800" i="1" noProof="0" smtClean="0">
                <a:solidFill>
                  <a:srgbClr val="3333FF"/>
                </a:solidFill>
              </a:rPr>
              <a:t>		</a:t>
            </a:r>
            <a:r>
              <a:rPr lang="de-CH" sz="1800" b="1" noProof="0" smtClean="0">
                <a:solidFill>
                  <a:schemeClr val="accent2"/>
                </a:solidFill>
              </a:rPr>
              <a:t>end</a:t>
            </a:r>
          </a:p>
          <a:p>
            <a:pPr defTabSz="627063">
              <a:lnSpc>
                <a:spcPct val="20000"/>
              </a:lnSpc>
            </a:pPr>
            <a:r>
              <a:rPr lang="de-CH" sz="1800" b="1" smtClean="0">
                <a:solidFill>
                  <a:schemeClr val="accent2"/>
                </a:solidFill>
              </a:rPr>
              <a:t>end</a:t>
            </a:r>
            <a:endParaRPr lang="de-CH" sz="1800" b="1" dirty="0">
              <a:solidFill>
                <a:schemeClr val="accent2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36703" y="4719261"/>
            <a:ext cx="1233224" cy="706874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</a:rPr>
              <a:t>x </a:t>
            </a:r>
            <a:r>
              <a:rPr lang="en-US" sz="1800" dirty="0" smtClean="0">
                <a:solidFill>
                  <a:srgbClr val="8B0000"/>
                </a:solidFill>
              </a:rPr>
              <a:t>:=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sz="1800" i="1" dirty="0" err="1" smtClean="0">
                <a:solidFill>
                  <a:srgbClr val="3333FF"/>
                </a:solidFill>
              </a:rPr>
              <a:t>xval</a:t>
            </a:r>
            <a:endParaRPr lang="en-US" sz="1800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Tx/>
              <a:buSzTx/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</a:rPr>
              <a:t>y </a:t>
            </a:r>
            <a:r>
              <a:rPr lang="en-US" sz="1800" dirty="0" smtClean="0">
                <a:solidFill>
                  <a:srgbClr val="8B0000"/>
                </a:solidFill>
              </a:rPr>
              <a:t>:=</a:t>
            </a:r>
            <a:r>
              <a:rPr lang="en-US" sz="1800" i="1" dirty="0" smtClean="0">
                <a:solidFill>
                  <a:srgbClr val="3333FF"/>
                </a:solidFill>
              </a:rPr>
              <a:t> </a:t>
            </a:r>
            <a:r>
              <a:rPr lang="en-US" sz="1800" i="1" dirty="0" err="1" smtClean="0">
                <a:solidFill>
                  <a:srgbClr val="3333FF"/>
                </a:solidFill>
              </a:rPr>
              <a:t>yval</a:t>
            </a:r>
            <a:endParaRPr lang="en-US" sz="1800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599" y="1773937"/>
            <a:ext cx="5773575" cy="4295663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err="1" smtClean="0">
                <a:solidFill>
                  <a:schemeClr val="accent2"/>
                </a:solidFill>
              </a:rPr>
              <a:t>class</a:t>
            </a:r>
            <a:r>
              <a:rPr lang="de-CH" sz="1900" i="1" dirty="0" smtClean="0">
                <a:solidFill>
                  <a:srgbClr val="3333FF"/>
                </a:solidFill>
              </a:rPr>
              <a:t> LINKED_CELL </a:t>
            </a:r>
            <a:r>
              <a:rPr lang="de-CH" sz="1900" b="1" dirty="0" err="1" smtClean="0">
                <a:solidFill>
                  <a:schemeClr val="accent2"/>
                </a:solidFill>
              </a:rPr>
              <a:t>feature</a:t>
            </a:r>
            <a:endParaRPr lang="de-CH" sz="1900" b="1" dirty="0" smtClean="0">
              <a:solidFill>
                <a:schemeClr val="accent2"/>
              </a:solidFill>
            </a:endParaRPr>
          </a:p>
          <a:p>
            <a:pPr defTabSz="1166813">
              <a:lnSpc>
                <a:spcPct val="110000"/>
              </a:lnSpc>
              <a:spcBef>
                <a:spcPts val="600"/>
              </a:spcBef>
            </a:pPr>
            <a:r>
              <a:rPr lang="de-CH" sz="1900" b="1" dirty="0" smtClean="0">
                <a:solidFill>
                  <a:schemeClr val="accent2"/>
                </a:solidFill>
              </a:rPr>
              <a:t>    </a:t>
            </a:r>
            <a:r>
              <a:rPr lang="de-CH" sz="1900" i="1" dirty="0" smtClean="0">
                <a:solidFill>
                  <a:srgbClr val="3333FF"/>
                </a:solidFill>
              </a:rPr>
              <a:t>item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INTEGER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</a:t>
            </a:r>
            <a:r>
              <a:rPr lang="de-CH" sz="1900" i="1" dirty="0" err="1" smtClean="0">
                <a:solidFill>
                  <a:srgbClr val="3333FF"/>
                </a:solidFill>
              </a:rPr>
              <a:t>right</a:t>
            </a:r>
            <a:r>
              <a:rPr lang="de-CH" sz="11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</a:t>
            </a:r>
            <a:r>
              <a:rPr lang="de-CH" sz="1900" i="1" dirty="0" smtClean="0">
                <a:solidFill>
                  <a:srgbClr val="C00000"/>
                </a:solidFill>
              </a:rPr>
              <a:t>LINKED_CELL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</a:t>
            </a:r>
            <a:r>
              <a:rPr lang="de-CH" sz="1900" i="1" dirty="0" err="1" smtClean="0">
                <a:solidFill>
                  <a:srgbClr val="3333FF"/>
                </a:solidFill>
              </a:rPr>
              <a:t>set_fields</a:t>
            </a:r>
            <a:r>
              <a:rPr lang="de-CH" sz="19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(</a:t>
            </a:r>
            <a:r>
              <a:rPr lang="de-CH" sz="1900" i="1" dirty="0" smtClean="0">
                <a:solidFill>
                  <a:srgbClr val="3333FF"/>
                </a:solidFill>
              </a:rPr>
              <a:t>n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INTEGER </a:t>
            </a:r>
            <a:r>
              <a:rPr lang="de-CH" sz="1900" dirty="0" smtClean="0">
                <a:solidFill>
                  <a:srgbClr val="3333FF"/>
                </a:solidFill>
              </a:rPr>
              <a:t>;</a:t>
            </a:r>
            <a:r>
              <a:rPr lang="de-CH" sz="1900" i="1" dirty="0" smtClean="0">
                <a:solidFill>
                  <a:srgbClr val="3333FF"/>
                </a:solidFill>
              </a:rPr>
              <a:t> r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1900" dirty="0" smtClean="0">
                <a:solidFill>
                  <a:srgbClr val="3333FF"/>
                </a:solidFill>
              </a:rPr>
              <a:t>:</a:t>
            </a:r>
            <a:r>
              <a:rPr lang="de-CH" sz="1900" i="1" dirty="0" smtClean="0">
                <a:solidFill>
                  <a:srgbClr val="3333FF"/>
                </a:solidFill>
              </a:rPr>
              <a:t> LINKED_CELL</a:t>
            </a:r>
            <a:r>
              <a:rPr lang="de-CH" sz="1900" dirty="0" smtClean="0">
                <a:solidFill>
                  <a:srgbClr val="3333FF"/>
                </a:solidFill>
              </a:rPr>
              <a:t>)</a:t>
            </a:r>
            <a:endParaRPr lang="de-CH" sz="1900" b="1" dirty="0" smtClean="0">
              <a:solidFill>
                <a:schemeClr val="accent2"/>
              </a:solidFill>
            </a:endParaRP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       </a:t>
            </a:r>
            <a:r>
              <a:rPr lang="de-CH" sz="1900" dirty="0" smtClean="0">
                <a:solidFill>
                  <a:srgbClr val="990000"/>
                </a:solidFill>
              </a:rPr>
              <a:t>-- Beide Felder </a:t>
            </a:r>
            <a:r>
              <a:rPr lang="de-CH" sz="1900" dirty="0" smtClean="0">
                <a:solidFill>
                  <a:srgbClr val="990000"/>
                </a:solidFill>
              </a:rPr>
              <a:t>neu </a:t>
            </a:r>
            <a:r>
              <a:rPr lang="de-CH" sz="1900" dirty="0" smtClean="0">
                <a:solidFill>
                  <a:srgbClr val="990000"/>
                </a:solidFill>
              </a:rPr>
              <a:t>setzen</a:t>
            </a:r>
            <a:r>
              <a:rPr lang="de-CH" sz="1900" dirty="0" smtClean="0">
                <a:solidFill>
                  <a:srgbClr val="990000"/>
                </a:solidFill>
              </a:rPr>
              <a:t>.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do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         </a:t>
            </a:r>
            <a:r>
              <a:rPr lang="de-CH" sz="1900" b="1" dirty="0" smtClean="0">
                <a:solidFill>
                  <a:srgbClr val="99FF99"/>
                </a:solidFill>
              </a:rPr>
              <a:t>   </a:t>
            </a:r>
            <a:r>
              <a:rPr lang="de-CH" sz="1900" i="1" dirty="0" smtClean="0">
                <a:solidFill>
                  <a:srgbClr val="99FF99"/>
                </a:solidFill>
              </a:rPr>
              <a:t>item := n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99FF99"/>
                </a:solidFill>
              </a:rPr>
              <a:t>                </a:t>
            </a:r>
            <a:r>
              <a:rPr lang="de-CH" sz="1900" i="1" dirty="0" err="1" smtClean="0">
                <a:solidFill>
                  <a:srgbClr val="99FF99"/>
                </a:solidFill>
              </a:rPr>
              <a:t>right</a:t>
            </a:r>
            <a:r>
              <a:rPr lang="de-CH" sz="1900" i="1" dirty="0" smtClean="0">
                <a:solidFill>
                  <a:srgbClr val="99FF99"/>
                </a:solidFill>
              </a:rPr>
              <a:t> := r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i="1" dirty="0" smtClean="0">
                <a:solidFill>
                  <a:srgbClr val="3333FF"/>
                </a:solidFill>
              </a:rPr>
              <a:t>          </a:t>
            </a:r>
            <a:r>
              <a:rPr lang="de-CH" sz="1900" b="1" dirty="0" smtClean="0">
                <a:solidFill>
                  <a:schemeClr val="accent2"/>
                </a:solidFill>
              </a:rPr>
              <a:t>end</a:t>
            </a:r>
          </a:p>
          <a:p>
            <a:pPr defTabSz="1166813">
              <a:lnSpc>
                <a:spcPct val="110000"/>
              </a:lnSpc>
              <a:spcBef>
                <a:spcPts val="600"/>
              </a:spcBef>
              <a:tabLst>
                <a:tab pos="179388" algn="l"/>
              </a:tabLst>
            </a:pPr>
            <a:r>
              <a:rPr lang="de-CH" sz="1900" b="1" dirty="0" smtClean="0">
                <a:solidFill>
                  <a:schemeClr val="accent2"/>
                </a:solidFill>
              </a:rPr>
              <a:t>end</a:t>
            </a:r>
            <a:endParaRPr lang="de-CH" sz="1900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Effekt einer Zuweisung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388" y="783781"/>
            <a:ext cx="8713787" cy="935037"/>
          </a:xfrm>
        </p:spPr>
        <p:txBody>
          <a:bodyPr/>
          <a:lstStyle/>
          <a:p>
            <a:pPr eaLnBrk="1" hangingPunct="1"/>
            <a:r>
              <a:rPr lang="de-CH" smtClean="0"/>
              <a:t>Referenztypen: Referenzzuweisung</a:t>
            </a:r>
          </a:p>
          <a:p>
            <a:pPr eaLnBrk="1" hangingPunct="1"/>
            <a:r>
              <a:rPr lang="de-CH" smtClean="0"/>
              <a:t>Expandierte Typen: Kopie des Wertes</a:t>
            </a:r>
          </a:p>
          <a:p>
            <a:pPr eaLnBrk="1" hangingPunct="1"/>
            <a:endParaRPr lang="de-CH" dirty="0" smtClean="0"/>
          </a:p>
        </p:txBody>
      </p:sp>
      <p:sp>
        <p:nvSpPr>
          <p:cNvPr id="32780" name="Text Box 1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36735" y="1234720"/>
            <a:ext cx="658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</a:rPr>
              <a:t>item</a:t>
            </a:r>
          </a:p>
        </p:txBody>
      </p:sp>
      <p:sp>
        <p:nvSpPr>
          <p:cNvPr id="32781" name="Text Box 1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866998" y="1237713"/>
            <a:ext cx="855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</a:rPr>
              <a:t>right</a:t>
            </a:r>
          </a:p>
        </p:txBody>
      </p:sp>
      <p:sp>
        <p:nvSpPr>
          <p:cNvPr id="18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75985" y="4234948"/>
            <a:ext cx="1384815" cy="898651"/>
          </a:xfrm>
          <a:prstGeom prst="roundRect">
            <a:avLst/>
          </a:prstGeom>
          <a:solidFill>
            <a:srgbClr val="FFFF00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en-US" sz="2000" i="1" dirty="0" smtClean="0">
                <a:solidFill>
                  <a:srgbClr val="3333FF"/>
                </a:solidFill>
              </a:rPr>
              <a:t>i</a:t>
            </a:r>
            <a:r>
              <a:rPr lang="en-US" sz="1900" i="1" dirty="0" smtClean="0">
                <a:solidFill>
                  <a:srgbClr val="3333FF"/>
                </a:solidFill>
              </a:rPr>
              <a:t>tem </a:t>
            </a:r>
            <a:r>
              <a:rPr lang="en-US" sz="1900" dirty="0" smtClean="0">
                <a:solidFill>
                  <a:srgbClr val="3333FF"/>
                </a:solidFill>
              </a:rPr>
              <a:t>:</a:t>
            </a:r>
            <a:r>
              <a:rPr lang="en-US" sz="1900" i="1" dirty="0" smtClean="0">
                <a:solidFill>
                  <a:srgbClr val="3333FF"/>
                </a:solidFill>
              </a:rPr>
              <a:t>= n</a:t>
            </a:r>
          </a:p>
          <a:p>
            <a:r>
              <a:rPr lang="en-US" sz="1900" i="1" dirty="0" smtClean="0">
                <a:solidFill>
                  <a:srgbClr val="3333FF"/>
                </a:solidFill>
              </a:rPr>
              <a:t>right </a:t>
            </a:r>
            <a:r>
              <a:rPr lang="en-US" sz="1900" dirty="0" smtClean="0">
                <a:solidFill>
                  <a:srgbClr val="3333FF"/>
                </a:solidFill>
              </a:rPr>
              <a:t>:</a:t>
            </a:r>
            <a:r>
              <a:rPr lang="en-US" sz="1900" i="1" dirty="0" smtClean="0">
                <a:solidFill>
                  <a:srgbClr val="3333FF"/>
                </a:solidFill>
              </a:rPr>
              <a:t>= r</a:t>
            </a:r>
            <a:endParaRPr lang="en-US" sz="1900" i="1" dirty="0">
              <a:solidFill>
                <a:srgbClr val="3333FF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052102" y="4475587"/>
            <a:ext cx="2966842" cy="2000163"/>
          </a:xfrm>
          <a:prstGeom prst="roundRect">
            <a:avLst/>
          </a:prstGeom>
          <a:solidFill>
            <a:srgbClr val="FFCC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t, u</a:t>
            </a:r>
            <a:r>
              <a:rPr lang="en-US" sz="1600" i="1" dirty="0" smtClean="0">
                <a:solidFill>
                  <a:srgbClr val="3333FF"/>
                </a:solidFill>
              </a:rPr>
              <a:t> </a:t>
            </a:r>
            <a:r>
              <a:rPr lang="en-US" sz="2000" dirty="0" smtClean="0">
                <a:solidFill>
                  <a:srgbClr val="3333FF"/>
                </a:solidFill>
              </a:rPr>
              <a:t>:</a:t>
            </a:r>
            <a:r>
              <a:rPr lang="en-US" sz="2000" i="1" dirty="0" smtClean="0">
                <a:solidFill>
                  <a:srgbClr val="3333FF"/>
                </a:solidFill>
              </a:rPr>
              <a:t> LINKED_CELL</a:t>
            </a:r>
          </a:p>
          <a:p>
            <a:pPr>
              <a:spcBef>
                <a:spcPts val="0"/>
              </a:spcBef>
            </a:pP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b="1" dirty="0" smtClean="0">
                <a:solidFill>
                  <a:schemeClr val="accent2"/>
                </a:solidFill>
              </a:rPr>
              <a:t>create</a:t>
            </a:r>
            <a:r>
              <a:rPr lang="en-US" sz="2000" i="1" dirty="0" smtClean="0">
                <a:solidFill>
                  <a:srgbClr val="3333FF"/>
                </a:solidFill>
              </a:rPr>
              <a:t> t </a:t>
            </a:r>
            <a:r>
              <a:rPr lang="en-US" sz="2000" dirty="0" smtClean="0">
                <a:solidFill>
                  <a:srgbClr val="3333FF"/>
                </a:solidFill>
              </a:rPr>
              <a:t>;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</a:rPr>
              <a:t>create</a:t>
            </a:r>
            <a:r>
              <a:rPr lang="en-US" sz="2000" i="1" dirty="0" smtClean="0">
                <a:solidFill>
                  <a:srgbClr val="3333FF"/>
                </a:solidFill>
              </a:rPr>
              <a:t> u</a:t>
            </a:r>
          </a:p>
          <a:p>
            <a:pPr>
              <a:spcBef>
                <a:spcPts val="0"/>
              </a:spcBef>
            </a:pPr>
            <a:endParaRPr lang="en-US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rgbClr val="3333FF"/>
                </a:solidFill>
              </a:rPr>
              <a:t>t</a:t>
            </a:r>
            <a:r>
              <a:rPr lang="en-US" sz="3200" dirty="0" smtClean="0">
                <a:solidFill>
                  <a:srgbClr val="3333FF"/>
                </a:solidFill>
              </a:rPr>
              <a:t>.</a:t>
            </a:r>
            <a:r>
              <a:rPr lang="en-US" sz="2000" i="1" dirty="0" smtClean="0">
                <a:solidFill>
                  <a:srgbClr val="3333FF"/>
                </a:solidFill>
              </a:rPr>
              <a:t>set_fields </a:t>
            </a:r>
            <a:r>
              <a:rPr lang="en-US" sz="2000" dirty="0" smtClean="0">
                <a:solidFill>
                  <a:srgbClr val="3333FF"/>
                </a:solidFill>
              </a:rPr>
              <a:t>(25</a:t>
            </a:r>
            <a:r>
              <a:rPr lang="en-US" sz="2000" i="1" dirty="0" smtClean="0">
                <a:solidFill>
                  <a:srgbClr val="3333FF"/>
                </a:solidFill>
              </a:rPr>
              <a:t>, u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97923" y="157795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5" name="Rectangle 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890073" y="157795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6" name="Line 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216248" y="1815008"/>
            <a:ext cx="776287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Text Box 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326960" y="1635845"/>
            <a:ext cx="405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3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>
            <a:off x="6153463" y="427220"/>
            <a:ext cx="2705725" cy="764498"/>
          </a:xfrm>
          <a:prstGeom prst="wedgeRoundRectCallout">
            <a:avLst>
              <a:gd name="adj1" fmla="val -73310"/>
              <a:gd name="adj2" fmla="val 135956"/>
              <a:gd name="adj3" fmla="val 16667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de-CH" sz="2000" kern="1200" dirty="0" smtClean="0">
                <a:latin typeface="Comic Sans MS" pitchFamily="66" charset="0"/>
                <a:ea typeface="+mn-ea"/>
                <a:cs typeface="+mn-cs"/>
              </a:rPr>
              <a:t>Siehe </a:t>
            </a:r>
            <a:r>
              <a:rPr lang="de-CH" sz="2000" i="1" kern="1200" dirty="0" smtClean="0">
                <a:solidFill>
                  <a:srgbClr val="3333FF"/>
                </a:solidFill>
                <a:latin typeface="Comic Sans MS" pitchFamily="66" charset="0"/>
                <a:ea typeface="+mn-ea"/>
                <a:cs typeface="+mn-cs"/>
              </a:rPr>
              <a:t>LINKABLE</a:t>
            </a:r>
            <a:r>
              <a:rPr lang="de-CH" sz="2000" kern="1200" dirty="0" smtClean="0">
                <a:latin typeface="Comic Sans MS" pitchFamily="66" charset="0"/>
                <a:ea typeface="+mn-ea"/>
                <a:cs typeface="+mn-cs"/>
              </a:rPr>
              <a:t> in </a:t>
            </a:r>
            <a:r>
              <a:rPr lang="de-CH" sz="2000" kern="1200" dirty="0" err="1" smtClean="0">
                <a:latin typeface="Comic Sans MS" pitchFamily="66" charset="0"/>
                <a:ea typeface="+mn-ea"/>
                <a:cs typeface="+mn-cs"/>
              </a:rPr>
              <a:t>EiffelBase</a:t>
            </a:r>
            <a:endParaRPr lang="de-CH" sz="2000" kern="1200" dirty="0"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237898" y="2412408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30048" y="2412408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24" name="Line 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256223" y="2649458"/>
            <a:ext cx="640439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797580" y="2518355"/>
            <a:ext cx="184964" cy="253523"/>
          </a:xfrm>
          <a:prstGeom prst="line">
            <a:avLst/>
          </a:prstGeom>
          <a:noFill/>
          <a:ln w="63500">
            <a:solidFill>
              <a:srgbClr val="C00000"/>
            </a:solidFill>
            <a:prstDash val="sysDot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1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20576" y="2491892"/>
            <a:ext cx="4275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8" name="Line 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554836" y="2701926"/>
            <a:ext cx="655433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247891" y="3614114"/>
            <a:ext cx="6921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30" name="Rectangl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940041" y="3614114"/>
            <a:ext cx="503237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31" name="Line 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8266216" y="3851164"/>
            <a:ext cx="637941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376928" y="2500426"/>
            <a:ext cx="40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33" name="Line 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8830058" y="3720061"/>
            <a:ext cx="184964" cy="253523"/>
          </a:xfrm>
          <a:prstGeom prst="line">
            <a:avLst/>
          </a:prstGeom>
          <a:noFill/>
          <a:ln w="63500">
            <a:solidFill>
              <a:srgbClr val="C00000"/>
            </a:solidFill>
            <a:prstDash val="sysDot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4" name="Text Box 1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230569" y="3693598"/>
            <a:ext cx="4275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5" name="Line 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64830" y="3903632"/>
            <a:ext cx="675420" cy="0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 rot="4043035">
            <a:off x="8304549" y="2428408"/>
            <a:ext cx="577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kern="0" dirty="0" smtClean="0">
                <a:solidFill>
                  <a:srgbClr val="C00000"/>
                </a:solidFill>
                <a:latin typeface="Comic Sans MS"/>
                <a:cs typeface="Times New Roman" pitchFamily="18" charset="0"/>
                <a:sym typeface="Wingdings" pitchFamily="2" charset="2"/>
              </a:rPr>
              <a:t>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7" name="Line 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8151292" y="2626976"/>
            <a:ext cx="0" cy="963168"/>
          </a:xfrm>
          <a:prstGeom prst="line">
            <a:avLst/>
          </a:prstGeom>
          <a:noFill/>
          <a:ln w="19050">
            <a:solidFill>
              <a:srgbClr val="0066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8" name="Rounded Rectangle 37"/>
          <p:cNvSpPr/>
          <p:nvPr/>
        </p:nvSpPr>
        <p:spPr bwMode="auto">
          <a:xfrm>
            <a:off x="6138474" y="5906126"/>
            <a:ext cx="2570812" cy="374754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2000" i="1" dirty="0" smtClean="0">
                <a:solidFill>
                  <a:srgbClr val="3333FF"/>
                </a:solidFill>
              </a:rPr>
              <a:t>t</a:t>
            </a:r>
            <a:r>
              <a:rPr lang="en-US" sz="3200" dirty="0" smtClean="0">
                <a:solidFill>
                  <a:srgbClr val="3333FF"/>
                </a:solidFill>
              </a:rPr>
              <a:t>.</a:t>
            </a:r>
            <a:r>
              <a:rPr lang="en-US" sz="2000" i="1" dirty="0" smtClean="0">
                <a:solidFill>
                  <a:srgbClr val="3333FF"/>
                </a:solidFill>
              </a:rPr>
              <a:t>set_fields </a:t>
            </a:r>
            <a:r>
              <a:rPr lang="en-US" sz="2000" dirty="0" smtClean="0">
                <a:solidFill>
                  <a:srgbClr val="3333FF"/>
                </a:solidFill>
              </a:rPr>
              <a:t>(25</a:t>
            </a:r>
            <a:r>
              <a:rPr lang="en-US" sz="2000" i="1" dirty="0" smtClean="0">
                <a:solidFill>
                  <a:srgbClr val="3333FF"/>
                </a:solidFill>
              </a:rPr>
              <a:t>, u</a:t>
            </a:r>
            <a:r>
              <a:rPr lang="en-US" sz="2000" dirty="0" smtClean="0">
                <a:solidFill>
                  <a:srgbClr val="3333FF"/>
                </a:solidFill>
              </a:rPr>
              <a:t>)</a:t>
            </a:r>
            <a:endParaRPr lang="fr-FR" sz="2000" kern="1200" dirty="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281989" y="2502925"/>
            <a:ext cx="55786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C00000"/>
                </a:solidFill>
              </a:rPr>
              <a:t>25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376460" y="3708545"/>
            <a:ext cx="405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repeatCount="1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" tmFilter="0, 0; .2, .5; .8, .5; 1, 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" autoRev="1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6" presetClass="emph" presetSubtype="0" repeatCount="1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  <p:bldP spid="23" grpId="0" animBg="1"/>
      <p:bldP spid="24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2" grpId="1"/>
      <p:bldP spid="33" grpId="0" animBg="1"/>
      <p:bldP spid="34" grpId="0"/>
      <p:bldP spid="35" grpId="0" animBg="1"/>
      <p:bldP spid="36" grpId="0"/>
      <p:bldP spid="36" grpId="1"/>
      <p:bldP spid="37" grpId="0" animBg="1"/>
      <p:bldP spid="38" grpId="0" animBg="1"/>
      <p:bldP spid="39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79918" y="160339"/>
            <a:ext cx="6278926" cy="418160"/>
          </a:xfrm>
        </p:spPr>
        <p:txBody>
          <a:bodyPr/>
          <a:lstStyle/>
          <a:p>
            <a:pPr eaLnBrk="1" hangingPunct="1"/>
            <a:r>
              <a:rPr lang="de-CH" sz="2400" noProof="0" dirty="0" smtClean="0"/>
              <a:t>Eine verkettete Liste von </a:t>
            </a:r>
            <a:r>
              <a:rPr lang="de-CH" sz="2400" dirty="0" smtClean="0"/>
              <a:t>S</a:t>
            </a:r>
            <a:r>
              <a:rPr lang="de-CH" sz="2400" noProof="0" dirty="0" err="1" smtClean="0"/>
              <a:t>trings</a:t>
            </a:r>
            <a:r>
              <a:rPr lang="de-CH" sz="2400" noProof="0" dirty="0" smtClean="0"/>
              <a:t>:</a:t>
            </a:r>
          </a:p>
        </p:txBody>
      </p:sp>
      <p:sp>
        <p:nvSpPr>
          <p:cNvPr id="348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3850" y="4437063"/>
            <a:ext cx="1368425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89263" y="1125538"/>
            <a:ext cx="8651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2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3850" y="4545824"/>
            <a:ext cx="14398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Haldenegg</a:t>
            </a:r>
          </a:p>
        </p:txBody>
      </p:sp>
      <p:sp>
        <p:nvSpPr>
          <p:cNvPr id="348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92275" y="4437063"/>
            <a:ext cx="503238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4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995488" y="4724400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5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9750" y="5195112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2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06563" y="5185587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27338" y="4451350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28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98788" y="4553762"/>
            <a:ext cx="14398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Central</a:t>
            </a:r>
          </a:p>
        </p:txBody>
      </p:sp>
      <p:sp>
        <p:nvSpPr>
          <p:cNvPr id="34829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5763" y="4451350"/>
            <a:ext cx="5032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0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3238" y="5209399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31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10050" y="5199874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32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22900" y="4448175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3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608638" y="4388662"/>
            <a:ext cx="1439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Haupt-</a:t>
            </a:r>
            <a:br>
              <a:rPr lang="en-US" sz="1600"/>
            </a:br>
            <a:r>
              <a:rPr lang="en-US" sz="1600"/>
              <a:t>bahnhof</a:t>
            </a:r>
          </a:p>
        </p:txBody>
      </p:sp>
      <p:sp>
        <p:nvSpPr>
          <p:cNvPr id="34834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91325" y="4448175"/>
            <a:ext cx="50323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35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638800" y="5206224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4836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05613" y="5196699"/>
            <a:ext cx="720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4837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529138" y="4724400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148513" y="4724400"/>
            <a:ext cx="952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7970838" y="4492625"/>
            <a:ext cx="336550" cy="506413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69913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1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132138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2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53088" y="5881688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4843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89263" y="1557338"/>
            <a:ext cx="865187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44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990850" y="1989138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4845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349625" y="2624138"/>
            <a:ext cx="0" cy="2016125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090894" y="1845487"/>
            <a:ext cx="2520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err="1">
                <a:solidFill>
                  <a:srgbClr val="3333FF"/>
                </a:solidFill>
              </a:rPr>
              <a:t>first_element</a:t>
            </a:r>
            <a:endParaRPr lang="en-US" sz="1600" i="1" dirty="0">
              <a:solidFill>
                <a:srgbClr val="3333FF"/>
              </a:solidFill>
            </a:endParaRPr>
          </a:p>
        </p:txBody>
      </p:sp>
      <p:sp>
        <p:nvSpPr>
          <p:cNvPr id="34847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954269" y="1833792"/>
            <a:ext cx="2520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 err="1">
                <a:solidFill>
                  <a:srgbClr val="3333FF"/>
                </a:solidFill>
              </a:rPr>
              <a:t>last_element</a:t>
            </a:r>
            <a:endParaRPr lang="en-US" sz="1600" i="1" dirty="0">
              <a:solidFill>
                <a:srgbClr val="3333FF"/>
              </a:solidFill>
            </a:endParaRPr>
          </a:p>
        </p:txBody>
      </p:sp>
      <p:sp>
        <p:nvSpPr>
          <p:cNvPr id="34848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205038" y="2450324"/>
            <a:ext cx="93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active</a:t>
            </a:r>
          </a:p>
        </p:txBody>
      </p:sp>
      <p:sp>
        <p:nvSpPr>
          <p:cNvPr id="34849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900113" y="1844675"/>
            <a:ext cx="2232025" cy="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900113" y="1844675"/>
            <a:ext cx="0" cy="25209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51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138363" y="1162862"/>
            <a:ext cx="9366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 dirty="0">
                <a:solidFill>
                  <a:srgbClr val="3333FF"/>
                </a:solidFill>
              </a:rPr>
              <a:t>count</a:t>
            </a:r>
          </a:p>
        </p:txBody>
      </p:sp>
      <p:sp>
        <p:nvSpPr>
          <p:cNvPr id="34852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078163" y="1125538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990000"/>
                </a:solidFill>
              </a:rPr>
              <a:t>3</a:t>
            </a:r>
          </a:p>
        </p:txBody>
      </p:sp>
      <p:sp>
        <p:nvSpPr>
          <p:cNvPr id="448548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48488" y="2003425"/>
            <a:ext cx="1368425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48549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119938" y="1972487"/>
            <a:ext cx="14398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Parade-</a:t>
            </a:r>
            <a:br>
              <a:rPr lang="en-US" sz="1600"/>
            </a:br>
            <a:r>
              <a:rPr lang="en-US" sz="1600"/>
              <a:t>platz</a:t>
            </a:r>
          </a:p>
        </p:txBody>
      </p:sp>
      <p:sp>
        <p:nvSpPr>
          <p:cNvPr id="448550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16913" y="2003425"/>
            <a:ext cx="50323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448551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7019925" y="2708275"/>
            <a:ext cx="0" cy="187325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0"/>
          <p:cNvGrpSpPr>
            <a:grpSpLocks/>
          </p:cNvGrpSpPr>
          <p:nvPr>
            <p:custDataLst>
              <p:tags r:id="rId39"/>
            </p:custDataLst>
          </p:nvPr>
        </p:nvGrpSpPr>
        <p:grpSpPr bwMode="auto">
          <a:xfrm>
            <a:off x="7451725" y="4581525"/>
            <a:ext cx="396875" cy="236538"/>
            <a:chOff x="3492" y="913"/>
            <a:chExt cx="454" cy="262"/>
          </a:xfrm>
        </p:grpSpPr>
        <p:sp>
          <p:nvSpPr>
            <p:cNvPr id="34874" name="Line 41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Line 42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8556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262813" y="1519238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448557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243888" y="1509713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448558" name="Rectangle 46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15581" y="11289"/>
            <a:ext cx="41052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de-CH" dirty="0" smtClean="0">
                <a:solidFill>
                  <a:srgbClr val="990000"/>
                </a:solidFill>
                <a:latin typeface="Arial Rounded MT Bold" pitchFamily="34" charset="0"/>
              </a:rPr>
              <a:t>  Einfügen am Ende</a:t>
            </a:r>
            <a:endParaRPr lang="de-CH" dirty="0">
              <a:solidFill>
                <a:srgbClr val="990000"/>
              </a:solidFill>
              <a:latin typeface="Arial Rounded MT Bold" pitchFamily="34" charset="0"/>
            </a:endParaRPr>
          </a:p>
        </p:txBody>
      </p:sp>
      <p:sp>
        <p:nvSpPr>
          <p:cNvPr id="448559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164388" y="2708275"/>
            <a:ext cx="1411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33FF"/>
                </a:solidFill>
              </a:rPr>
              <a:t>(</a:t>
            </a:r>
            <a:r>
              <a:rPr lang="en-US" sz="1600" i="1">
                <a:solidFill>
                  <a:srgbClr val="3333FF"/>
                </a:solidFill>
              </a:rPr>
              <a:t>LINKABLE</a:t>
            </a:r>
            <a:r>
              <a:rPr lang="en-US" sz="16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448560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rot="3608611">
            <a:off x="8377237" y="2555876"/>
            <a:ext cx="504825" cy="234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8561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rot="3608611" flipH="1" flipV="1">
            <a:off x="8612982" y="2636044"/>
            <a:ext cx="127000" cy="617537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4" name="Freeform 50"/>
          <p:cNvSpPr>
            <a:spLocks/>
          </p:cNvSpPr>
          <p:nvPr>
            <p:custDataLst>
              <p:tags r:id="rId46"/>
            </p:custDataLst>
          </p:nvPr>
        </p:nvSpPr>
        <p:spPr bwMode="auto">
          <a:xfrm>
            <a:off x="3768725" y="2359025"/>
            <a:ext cx="2243138" cy="1933575"/>
          </a:xfrm>
          <a:custGeom>
            <a:avLst/>
            <a:gdLst>
              <a:gd name="T0" fmla="*/ 0 w 1413"/>
              <a:gd name="T1" fmla="*/ 0 h 1253"/>
              <a:gd name="T2" fmla="*/ 2147483647 w 1413"/>
              <a:gd name="T3" fmla="*/ 52388621 h 1253"/>
              <a:gd name="T4" fmla="*/ 2147483647 w 1413"/>
              <a:gd name="T5" fmla="*/ 2147483647 h 1253"/>
              <a:gd name="T6" fmla="*/ 0 60000 65536"/>
              <a:gd name="T7" fmla="*/ 0 60000 65536"/>
              <a:gd name="T8" fmla="*/ 0 60000 65536"/>
              <a:gd name="T9" fmla="*/ 0 w 1413"/>
              <a:gd name="T10" fmla="*/ 0 h 1253"/>
              <a:gd name="T11" fmla="*/ 1413 w 1413"/>
              <a:gd name="T12" fmla="*/ 1253 h 1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13" h="1253">
                <a:moveTo>
                  <a:pt x="0" y="0"/>
                </a:moveTo>
                <a:lnTo>
                  <a:pt x="1412" y="22"/>
                </a:lnTo>
                <a:lnTo>
                  <a:pt x="1413" y="1253"/>
                </a:lnTo>
              </a:path>
            </a:pathLst>
          </a:cu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de-CH"/>
          </a:p>
        </p:txBody>
      </p:sp>
      <p:sp>
        <p:nvSpPr>
          <p:cNvPr id="448563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3746500" y="2192338"/>
            <a:ext cx="3163888" cy="206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2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 rot="-133488">
            <a:off x="5819775" y="2578100"/>
            <a:ext cx="396875" cy="236538"/>
            <a:chOff x="3492" y="913"/>
            <a:chExt cx="454" cy="262"/>
          </a:xfrm>
        </p:grpSpPr>
        <p:sp>
          <p:nvSpPr>
            <p:cNvPr id="34872" name="Line 53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3" name="Line 54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76200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67" name="Rectangle 55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990850" y="2420938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grpSp>
        <p:nvGrpSpPr>
          <p:cNvPr id="4" name="Group 56"/>
          <p:cNvGrpSpPr>
            <a:grpSpLocks/>
          </p:cNvGrpSpPr>
          <p:nvPr>
            <p:custDataLst>
              <p:tags r:id="rId50"/>
            </p:custDataLst>
          </p:nvPr>
        </p:nvGrpSpPr>
        <p:grpSpPr bwMode="auto">
          <a:xfrm rot="-133488">
            <a:off x="3054350" y="1222375"/>
            <a:ext cx="396875" cy="236538"/>
            <a:chOff x="3492" y="913"/>
            <a:chExt cx="454" cy="262"/>
          </a:xfrm>
        </p:grpSpPr>
        <p:sp>
          <p:nvSpPr>
            <p:cNvPr id="34870" name="Line 57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>
              <a:off x="3492" y="913"/>
              <a:ext cx="454" cy="26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71" name="Line 58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3492" y="913"/>
              <a:ext cx="454" cy="262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69" name="Text Box 59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43288" y="1127125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99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8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8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8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8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8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8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4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48" grpId="0" animBg="1"/>
      <p:bldP spid="448549" grpId="0"/>
      <p:bldP spid="448550" grpId="0" animBg="1"/>
      <p:bldP spid="448551" grpId="0" animBg="1"/>
      <p:bldP spid="448556" grpId="0"/>
      <p:bldP spid="448557" grpId="0"/>
      <p:bldP spid="448558" grpId="0"/>
      <p:bldP spid="448559" grpId="0"/>
      <p:bldP spid="448560" grpId="0" animBg="1"/>
      <p:bldP spid="448561" grpId="0" animBg="1"/>
      <p:bldP spid="448563" grpId="0" animBg="1"/>
      <p:bldP spid="348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dirty="0" smtClean="0"/>
              <a:t>Ein Element am Ende einfügen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982663"/>
            <a:ext cx="8713787" cy="51704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CH" sz="2000" noProof="0" dirty="0" smtClean="0"/>
              <a:t>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extend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(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</a:t>
            </a:r>
            <a:r>
              <a:rPr lang="de-CH" sz="2000" i="1" noProof="0" dirty="0" smtClean="0">
                <a:solidFill>
                  <a:srgbClr val="3333FF"/>
                </a:solidFill>
              </a:rPr>
              <a:t> STRING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  <a:endParaRPr lang="de-CH" sz="2000" i="1" noProof="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</a:t>
            </a:r>
            <a:r>
              <a:rPr lang="de-CH" sz="2000" noProof="0" dirty="0" smtClean="0">
                <a:solidFill>
                  <a:srgbClr val="990000"/>
                </a:solidFill>
              </a:rPr>
              <a:t>		-- Füge 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2000" noProof="0" dirty="0" smtClean="0">
                <a:solidFill>
                  <a:srgbClr val="990000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am Ende hinzu</a:t>
            </a:r>
            <a:r>
              <a:rPr lang="de-CH" sz="2000" noProof="0" dirty="0" smtClean="0">
                <a:solidFill>
                  <a:srgbClr val="99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noProof="0" dirty="0" smtClean="0">
                <a:solidFill>
                  <a:srgbClr val="990000"/>
                </a:solidFill>
              </a:rPr>
              <a:t>			-- </a:t>
            </a:r>
            <a:r>
              <a:rPr lang="de-CH" sz="2000" noProof="0" dirty="0" smtClean="0">
                <a:solidFill>
                  <a:srgbClr val="990000"/>
                </a:solidFill>
              </a:rPr>
              <a:t>Cursor </a:t>
            </a:r>
            <a:r>
              <a:rPr lang="de-CH" sz="2000" noProof="0" dirty="0" smtClean="0">
                <a:solidFill>
                  <a:srgbClr val="990000"/>
                </a:solidFill>
              </a:rPr>
              <a:t>nicht verschieben.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local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p</a:t>
            </a:r>
            <a:r>
              <a:rPr lang="de-CH" sz="16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</a:t>
            </a:r>
            <a:r>
              <a:rPr lang="de-CH" sz="2000" i="1" noProof="0" dirty="0" smtClean="0">
                <a:solidFill>
                  <a:srgbClr val="3333FF"/>
                </a:solidFill>
              </a:rPr>
              <a:t> LINKABLE </a:t>
            </a:r>
            <a:r>
              <a:rPr lang="de-CH" sz="2000" noProof="0" dirty="0" smtClean="0">
                <a:solidFill>
                  <a:srgbClr val="3333FF"/>
                </a:solidFill>
              </a:rPr>
              <a:t>[</a:t>
            </a:r>
            <a:r>
              <a:rPr lang="de-CH" sz="2000" i="1" noProof="0" dirty="0" smtClean="0">
                <a:solidFill>
                  <a:srgbClr val="3333FF"/>
                </a:solidFill>
              </a:rPr>
              <a:t>STRING</a:t>
            </a:r>
            <a:r>
              <a:rPr lang="de-CH" sz="2000" noProof="0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do</a:t>
            </a:r>
          </a:p>
          <a:p>
            <a:pPr eaLnBrk="1" hangingPunct="1">
              <a:lnSpc>
                <a:spcPct val="4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create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p</a:t>
            </a:r>
            <a:r>
              <a:rPr lang="de-CH" sz="3600" i="1" noProof="0" dirty="0" err="1" smtClean="0">
                <a:solidFill>
                  <a:srgbClr val="3333FF"/>
                </a:solidFill>
              </a:rPr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make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(</a:t>
            </a:r>
            <a:r>
              <a:rPr lang="de-CH" sz="2000" i="1" noProof="0" dirty="0" smtClean="0">
                <a:solidFill>
                  <a:srgbClr val="3333FF"/>
                </a:solidFill>
              </a:rPr>
              <a:t>v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is_empty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then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first_element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active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else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4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last_element</a:t>
            </a:r>
            <a:r>
              <a:rPr lang="de-CH" sz="3600" noProof="0" dirty="0" err="1" smtClean="0">
                <a:solidFill>
                  <a:srgbClr val="3333FF"/>
                </a:solidFill>
              </a:rPr>
              <a:t>.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put_right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(</a:t>
            </a:r>
            <a:r>
              <a:rPr lang="de-CH" sz="1400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smtClean="0">
                <a:solidFill>
                  <a:srgbClr val="3333FF"/>
                </a:solidFill>
              </a:rPr>
              <a:t>p</a:t>
            </a:r>
            <a:r>
              <a:rPr lang="de-CH" sz="2000" noProof="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	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if</a:t>
            </a:r>
            <a:r>
              <a:rPr lang="de-CH" sz="2000" i="1" noProof="0" dirty="0" smtClean="0">
                <a:solidFill>
                  <a:srgbClr val="3333FF"/>
                </a:solidFill>
              </a:rPr>
              <a:t> after </a:t>
            </a:r>
            <a:r>
              <a:rPr lang="de-CH" sz="2000" b="1" noProof="0" dirty="0" err="1" smtClean="0">
                <a:solidFill>
                  <a:schemeClr val="accent2"/>
                </a:solidFill>
              </a:rPr>
              <a:t>then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active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 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80000"/>
              </a:lnSpc>
            </a:pPr>
            <a:r>
              <a:rPr lang="de-CH" sz="2000" b="1" noProof="0" dirty="0" smtClean="0">
                <a:solidFill>
                  <a:schemeClr val="accent2"/>
                </a:solidFill>
              </a:rPr>
              <a:t>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last_element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p</a:t>
            </a:r>
            <a:endParaRPr lang="de-CH" sz="2000" b="1" noProof="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	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:=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i="1" noProof="0" dirty="0" err="1" smtClean="0">
                <a:solidFill>
                  <a:srgbClr val="3333FF"/>
                </a:solidFill>
              </a:rPr>
              <a:t>count</a:t>
            </a:r>
            <a:r>
              <a:rPr lang="de-CH" sz="2000" i="1" noProof="0" dirty="0" smtClean="0">
                <a:solidFill>
                  <a:srgbClr val="3333FF"/>
                </a:solidFill>
              </a:rPr>
              <a:t> </a:t>
            </a:r>
            <a:r>
              <a:rPr lang="de-CH" sz="2000" noProof="0" dirty="0" smtClean="0">
                <a:solidFill>
                  <a:srgbClr val="3333FF"/>
                </a:solidFill>
              </a:rPr>
              <a:t>+ 1</a:t>
            </a:r>
          </a:p>
          <a:p>
            <a:pPr eaLnBrk="1" hangingPunct="1">
              <a:lnSpc>
                <a:spcPct val="50000"/>
              </a:lnSpc>
            </a:pPr>
            <a:r>
              <a:rPr lang="de-CH" sz="2000" i="1" noProof="0" dirty="0" smtClean="0">
                <a:solidFill>
                  <a:srgbClr val="3333FF"/>
                </a:solidFill>
              </a:rPr>
              <a:t>		</a:t>
            </a:r>
            <a:r>
              <a:rPr lang="de-CH" sz="2000" b="1" noProof="0" dirty="0" smtClean="0">
                <a:solidFill>
                  <a:schemeClr val="accent2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Übung (beinhaltet Schleifen)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de-CH" noProof="0" smtClean="0"/>
              <a:t>Kehren Sie eine Liste um!</a:t>
            </a:r>
          </a:p>
        </p:txBody>
      </p:sp>
      <p:sp>
        <p:nvSpPr>
          <p:cNvPr id="3994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3850" y="4437063"/>
            <a:ext cx="1055688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1175" y="2070100"/>
            <a:ext cx="8651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3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3850" y="4508500"/>
            <a:ext cx="1127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Halden-egg</a:t>
            </a:r>
          </a:p>
        </p:txBody>
      </p:sp>
      <p:sp>
        <p:nvSpPr>
          <p:cNvPr id="3994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377950" y="4437063"/>
            <a:ext cx="3175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5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519238" y="4724400"/>
            <a:ext cx="579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7513" y="5101802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</a:rPr>
              <a:t>item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162050" y="5103389"/>
            <a:ext cx="72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3333FF"/>
                </a:solidFill>
              </a:rPr>
              <a:t>right</a:t>
            </a:r>
          </a:p>
        </p:txBody>
      </p:sp>
      <p:sp>
        <p:nvSpPr>
          <p:cNvPr id="3994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60588" y="4451350"/>
            <a:ext cx="952500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49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54238" y="4516438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Central</a:t>
            </a:r>
          </a:p>
        </p:txBody>
      </p:sp>
      <p:sp>
        <p:nvSpPr>
          <p:cNvPr id="39950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06738" y="4451350"/>
            <a:ext cx="293687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1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67175" y="4459288"/>
            <a:ext cx="11366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2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86225" y="4362450"/>
            <a:ext cx="12172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Haupt</a:t>
            </a:r>
            <a:r>
              <a:rPr lang="en-US" sz="2000" dirty="0"/>
              <a:t>-</a:t>
            </a:r>
            <a:br>
              <a:rPr lang="en-US" sz="2000" dirty="0"/>
            </a:br>
            <a:r>
              <a:rPr lang="en-US" sz="2000" dirty="0" err="1"/>
              <a:t>bahnhof</a:t>
            </a:r>
            <a:endParaRPr lang="en-US" sz="2000" dirty="0"/>
          </a:p>
        </p:txBody>
      </p:sp>
      <p:sp>
        <p:nvSpPr>
          <p:cNvPr id="39953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251200" y="4724400"/>
            <a:ext cx="776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7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7302500" y="4470400"/>
            <a:ext cx="808038" cy="576263"/>
            <a:chOff x="4898" y="2765"/>
            <a:chExt cx="509" cy="363"/>
          </a:xfrm>
        </p:grpSpPr>
        <p:sp>
          <p:nvSpPr>
            <p:cNvPr id="39970" name="Rectangle 17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898" y="2765"/>
              <a:ext cx="207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9971" name="Line 20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>
              <a:off x="5011" y="2939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72" name="Line 21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H="1">
              <a:off x="5195" y="2801"/>
              <a:ext cx="212" cy="31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55" name="Rectangle 2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1175" y="2501900"/>
            <a:ext cx="865188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56" name="Text 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352550" y="2511425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last_element</a:t>
            </a:r>
          </a:p>
        </p:txBody>
      </p:sp>
      <p:sp>
        <p:nvSpPr>
          <p:cNvPr id="39957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06525" y="3021013"/>
            <a:ext cx="2520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first_element</a:t>
            </a:r>
          </a:p>
        </p:txBody>
      </p:sp>
      <p:sp>
        <p:nvSpPr>
          <p:cNvPr id="39958" name="Line 2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900113" y="3140075"/>
            <a:ext cx="0" cy="122555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Text Box 3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427163" y="2081213"/>
            <a:ext cx="936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>
                <a:solidFill>
                  <a:srgbClr val="3333FF"/>
                </a:solidFill>
              </a:rPr>
              <a:t>count</a:t>
            </a:r>
          </a:p>
        </p:txBody>
      </p:sp>
      <p:sp>
        <p:nvSpPr>
          <p:cNvPr id="39960" name="Text Box 3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27075" y="2070100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990000"/>
                </a:solidFill>
              </a:rPr>
              <a:t>3</a:t>
            </a:r>
          </a:p>
        </p:txBody>
      </p:sp>
      <p:sp>
        <p:nvSpPr>
          <p:cNvPr id="39961" name="Line 4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802438" y="2543175"/>
            <a:ext cx="17462" cy="178752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9962" name="Text Box 4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3700" y="5588935"/>
            <a:ext cx="187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</a:rPr>
              <a:t>(</a:t>
            </a:r>
            <a:r>
              <a:rPr lang="en-US" sz="2000" i="1">
                <a:solidFill>
                  <a:srgbClr val="3333FF"/>
                </a:solidFill>
              </a:rPr>
              <a:t>LINKABLE</a:t>
            </a:r>
            <a:r>
              <a:rPr lang="en-US" sz="20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9963" name="Text Box 4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94163" y="1609725"/>
            <a:ext cx="2573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</a:rPr>
              <a:t>(</a:t>
            </a:r>
            <a:r>
              <a:rPr lang="en-US" sz="2000" i="1">
                <a:solidFill>
                  <a:srgbClr val="3333FF"/>
                </a:solidFill>
              </a:rPr>
              <a:t>LINKED_LIST</a:t>
            </a:r>
            <a:r>
              <a:rPr lang="en-US" sz="200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9964" name="Rectangle 5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203825" y="4460875"/>
            <a:ext cx="293688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5" name="Rectangle 54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164263" y="4468813"/>
            <a:ext cx="1136650" cy="5762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6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183313" y="4371975"/>
            <a:ext cx="1116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Parade-</a:t>
            </a:r>
            <a:br>
              <a:rPr lang="en-US" sz="2000"/>
            </a:br>
            <a:r>
              <a:rPr lang="en-US" sz="2000"/>
              <a:t>platz</a:t>
            </a:r>
          </a:p>
        </p:txBody>
      </p:sp>
      <p:sp>
        <p:nvSpPr>
          <p:cNvPr id="39967" name="Line 5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348288" y="4733925"/>
            <a:ext cx="776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968" name="Rectangle 5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15938" y="2928938"/>
            <a:ext cx="86677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9969" name="Line 5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1231900" y="2541588"/>
            <a:ext cx="5562600" cy="285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noProof="0" smtClean="0"/>
              <a:t>Eine Liste umkehren</a:t>
            </a:r>
            <a:endParaRPr lang="de-CH" noProof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749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27327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827755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418257" y="2037788"/>
            <a:ext cx="1005840" cy="1588"/>
          </a:xfrm>
          <a:prstGeom prst="straightConnector1">
            <a:avLst/>
          </a:prstGeom>
          <a:noFill/>
          <a:ln w="38100" cap="flat" cmpd="sng" algn="ctr">
            <a:solidFill>
              <a:srgbClr val="0000CC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26" name="Group 125"/>
          <p:cNvGrpSpPr/>
          <p:nvPr/>
        </p:nvGrpSpPr>
        <p:grpSpPr>
          <a:xfrm>
            <a:off x="7964424" y="1876484"/>
            <a:ext cx="750916" cy="290946"/>
            <a:chOff x="7964424" y="1876484"/>
            <a:chExt cx="750916" cy="290946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7964424" y="2029475"/>
              <a:ext cx="540000" cy="1588"/>
            </a:xfrm>
            <a:prstGeom prst="straightConnector1">
              <a:avLst/>
            </a:prstGeom>
            <a:noFill/>
            <a:ln w="38100" cap="flat" cmpd="sng" algn="ctr">
              <a:solidFill>
                <a:srgbClr val="0000CC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rot="5400000" flipH="1" flipV="1">
              <a:off x="8432707" y="1884797"/>
              <a:ext cx="290946" cy="274320"/>
            </a:xfrm>
            <a:prstGeom prst="straightConnector1">
              <a:avLst/>
            </a:prstGeom>
            <a:noFill/>
            <a:ln w="76200" cap="flat" cmpd="sng" algn="ctr">
              <a:solidFill>
                <a:srgbClr val="0000CC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1269908" y="1088968"/>
            <a:ext cx="662247" cy="1213658"/>
            <a:chOff x="1269908" y="1088968"/>
            <a:chExt cx="662247" cy="1213658"/>
          </a:xfrm>
        </p:grpSpPr>
        <p:grpSp>
          <p:nvGrpSpPr>
            <p:cNvPr id="6" name="Group 6"/>
            <p:cNvGrpSpPr/>
            <p:nvPr/>
          </p:nvGrpSpPr>
          <p:grpSpPr>
            <a:xfrm>
              <a:off x="1269908" y="1088968"/>
              <a:ext cx="662247" cy="1213658"/>
              <a:chOff x="451658" y="1088968"/>
              <a:chExt cx="662247" cy="1213658"/>
            </a:xfrm>
          </p:grpSpPr>
          <p:sp>
            <p:nvSpPr>
              <p:cNvPr id="4" name="Rounded Rectangle 3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5" name="Rounded Rectangle 4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4" name="Rounded Rectangle 103"/>
            <p:cNvSpPr/>
            <p:nvPr/>
          </p:nvSpPr>
          <p:spPr bwMode="auto">
            <a:xfrm>
              <a:off x="1430187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793908" y="1124989"/>
            <a:ext cx="662247" cy="1213658"/>
            <a:chOff x="2793908" y="1124989"/>
            <a:chExt cx="662247" cy="1213658"/>
          </a:xfrm>
        </p:grpSpPr>
        <p:grpSp>
          <p:nvGrpSpPr>
            <p:cNvPr id="7" name="Group 9"/>
            <p:cNvGrpSpPr/>
            <p:nvPr/>
          </p:nvGrpSpPr>
          <p:grpSpPr>
            <a:xfrm>
              <a:off x="2793908" y="1124989"/>
              <a:ext cx="662247" cy="1213658"/>
              <a:chOff x="451658" y="1088968"/>
              <a:chExt cx="662247" cy="1213658"/>
            </a:xfrm>
          </p:grpSpPr>
          <p:sp>
            <p:nvSpPr>
              <p:cNvPr id="11" name="Rounded Rectangle 10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2" name="Rounded Rectangle 11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5" name="Rounded Rectangle 104"/>
            <p:cNvSpPr/>
            <p:nvPr/>
          </p:nvSpPr>
          <p:spPr bwMode="auto">
            <a:xfrm>
              <a:off x="2990130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348388" y="1158241"/>
            <a:ext cx="662247" cy="1213658"/>
            <a:chOff x="4348388" y="1158241"/>
            <a:chExt cx="662247" cy="1213658"/>
          </a:xfrm>
        </p:grpSpPr>
        <p:grpSp>
          <p:nvGrpSpPr>
            <p:cNvPr id="8" name="Group 13"/>
            <p:cNvGrpSpPr/>
            <p:nvPr/>
          </p:nvGrpSpPr>
          <p:grpSpPr>
            <a:xfrm>
              <a:off x="4348388" y="1158241"/>
              <a:ext cx="662247" cy="1213658"/>
              <a:chOff x="451658" y="1088968"/>
              <a:chExt cx="662247" cy="1213658"/>
            </a:xfrm>
          </p:grpSpPr>
          <p:sp>
            <p:nvSpPr>
              <p:cNvPr id="15" name="Rounded Rectangle 14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4550073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3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938890" y="1136073"/>
            <a:ext cx="662247" cy="1213658"/>
            <a:chOff x="5938890" y="1136073"/>
            <a:chExt cx="662247" cy="1213658"/>
          </a:xfrm>
        </p:grpSpPr>
        <p:grpSp>
          <p:nvGrpSpPr>
            <p:cNvPr id="10" name="Group 17"/>
            <p:cNvGrpSpPr/>
            <p:nvPr/>
          </p:nvGrpSpPr>
          <p:grpSpPr>
            <a:xfrm>
              <a:off x="5938890" y="1136073"/>
              <a:ext cx="662247" cy="1213658"/>
              <a:chOff x="451658" y="1088968"/>
              <a:chExt cx="662247" cy="1213658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8" name="Rounded Rectangle 107"/>
            <p:cNvSpPr/>
            <p:nvPr/>
          </p:nvSpPr>
          <p:spPr bwMode="auto">
            <a:xfrm>
              <a:off x="6110016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451806" y="1127761"/>
            <a:ext cx="662247" cy="1213658"/>
            <a:chOff x="7451806" y="1127761"/>
            <a:chExt cx="662247" cy="1213658"/>
          </a:xfrm>
        </p:grpSpPr>
        <p:grpSp>
          <p:nvGrpSpPr>
            <p:cNvPr id="14" name="Group 21"/>
            <p:cNvGrpSpPr/>
            <p:nvPr/>
          </p:nvGrpSpPr>
          <p:grpSpPr>
            <a:xfrm>
              <a:off x="7451806" y="1127761"/>
              <a:ext cx="662247" cy="1213658"/>
              <a:chOff x="451658" y="1088968"/>
              <a:chExt cx="662247" cy="1213658"/>
            </a:xfrm>
          </p:grpSpPr>
          <p:sp>
            <p:nvSpPr>
              <p:cNvPr id="23" name="Rounded Rectangle 22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9" name="Rounded Rectangle 108"/>
            <p:cNvSpPr/>
            <p:nvPr/>
          </p:nvSpPr>
          <p:spPr bwMode="auto">
            <a:xfrm>
              <a:off x="7669959" y="1354754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sp>
        <p:nvSpPr>
          <p:cNvPr id="58" name="Down Arrow 57"/>
          <p:cNvSpPr/>
          <p:nvPr/>
        </p:nvSpPr>
        <p:spPr bwMode="auto">
          <a:xfrm>
            <a:off x="4295948" y="2691459"/>
            <a:ext cx="267418" cy="1207698"/>
          </a:xfrm>
          <a:prstGeom prst="downArrow">
            <a:avLst/>
          </a:prstGeom>
          <a:solidFill>
            <a:srgbClr val="FFFF00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400" kern="1200">
              <a:solidFill>
                <a:srgbClr val="333399"/>
              </a:solidFill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201580" y="5128446"/>
            <a:ext cx="1143786" cy="379067"/>
            <a:chOff x="201580" y="5128446"/>
            <a:chExt cx="1143786" cy="379067"/>
          </a:xfrm>
        </p:grpSpPr>
        <p:cxnSp>
          <p:nvCxnSpPr>
            <p:cNvPr id="86" name="Straight Arrow Connector 85"/>
            <p:cNvCxnSpPr/>
            <p:nvPr/>
          </p:nvCxnSpPr>
          <p:spPr bwMode="auto">
            <a:xfrm rot="5400000">
              <a:off x="185661" y="5144365"/>
              <a:ext cx="379067" cy="347229"/>
            </a:xfrm>
            <a:prstGeom prst="straightConnector1">
              <a:avLst/>
            </a:prstGeom>
            <a:noFill/>
            <a:ln w="47625" cap="flat" cmpd="sng" algn="ctr">
              <a:solidFill>
                <a:srgbClr val="990000"/>
              </a:solidFill>
              <a:prstDash val="sysDot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 rot="10800000">
              <a:off x="410871" y="5312956"/>
              <a:ext cx="934495" cy="10047"/>
            </a:xfrm>
            <a:prstGeom prst="straightConnector1">
              <a:avLst/>
            </a:prstGeom>
            <a:noFill/>
            <a:ln w="381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</p:grpSp>
      <p:cxnSp>
        <p:nvCxnSpPr>
          <p:cNvPr id="89" name="Straight Arrow Connector 88"/>
          <p:cNvCxnSpPr/>
          <p:nvPr/>
        </p:nvCxnSpPr>
        <p:spPr bwMode="auto">
          <a:xfrm rot="10800000">
            <a:off x="6538835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rot="10800000">
            <a:off x="1886321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 rot="10800000">
            <a:off x="3384434" y="5317185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 rot="10800000">
            <a:off x="4951566" y="5317186"/>
            <a:ext cx="1069674" cy="1588"/>
          </a:xfrm>
          <a:prstGeom prst="straightConnector1">
            <a:avLst/>
          </a:prstGeom>
          <a:noFill/>
          <a:ln w="38100" cap="flat" cmpd="sng" algn="ctr">
            <a:solidFill>
              <a:srgbClr val="99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125" name="Group 124"/>
          <p:cNvGrpSpPr/>
          <p:nvPr/>
        </p:nvGrpSpPr>
        <p:grpSpPr>
          <a:xfrm>
            <a:off x="1218152" y="4254854"/>
            <a:ext cx="662247" cy="1213658"/>
            <a:chOff x="1218152" y="4254854"/>
            <a:chExt cx="662247" cy="1213658"/>
          </a:xfrm>
        </p:grpSpPr>
        <p:grpSp>
          <p:nvGrpSpPr>
            <p:cNvPr id="59" name="Group 6"/>
            <p:cNvGrpSpPr/>
            <p:nvPr/>
          </p:nvGrpSpPr>
          <p:grpSpPr>
            <a:xfrm>
              <a:off x="1218152" y="4254854"/>
              <a:ext cx="662247" cy="1213658"/>
              <a:chOff x="451658" y="1088968"/>
              <a:chExt cx="662247" cy="1213658"/>
            </a:xfrm>
          </p:grpSpPr>
          <p:sp>
            <p:nvSpPr>
              <p:cNvPr id="61" name="Rounded Rectangle 60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64" name="Rounded Rectangle 63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0" name="Rounded Rectangle 109"/>
            <p:cNvSpPr/>
            <p:nvPr/>
          </p:nvSpPr>
          <p:spPr bwMode="auto">
            <a:xfrm>
              <a:off x="1378431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1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2742152" y="4290875"/>
            <a:ext cx="662247" cy="1213658"/>
            <a:chOff x="2742152" y="4290875"/>
            <a:chExt cx="662247" cy="1213658"/>
          </a:xfrm>
        </p:grpSpPr>
        <p:grpSp>
          <p:nvGrpSpPr>
            <p:cNvPr id="65" name="Group 9"/>
            <p:cNvGrpSpPr/>
            <p:nvPr/>
          </p:nvGrpSpPr>
          <p:grpSpPr>
            <a:xfrm>
              <a:off x="2742152" y="4290875"/>
              <a:ext cx="662247" cy="1213658"/>
              <a:chOff x="451658" y="1088968"/>
              <a:chExt cx="662247" cy="1213658"/>
            </a:xfrm>
          </p:grpSpPr>
          <p:sp>
            <p:nvSpPr>
              <p:cNvPr id="66" name="Rounded Rectangle 65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0" name="Rounded Rectangle 69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2" name="Rounded Rectangle 111"/>
            <p:cNvSpPr/>
            <p:nvPr/>
          </p:nvSpPr>
          <p:spPr bwMode="auto">
            <a:xfrm>
              <a:off x="2938374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2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4296632" y="4324127"/>
            <a:ext cx="662247" cy="1213658"/>
            <a:chOff x="4296632" y="4324127"/>
            <a:chExt cx="662247" cy="1213658"/>
          </a:xfrm>
        </p:grpSpPr>
        <p:grpSp>
          <p:nvGrpSpPr>
            <p:cNvPr id="71" name="Group 13"/>
            <p:cNvGrpSpPr/>
            <p:nvPr/>
          </p:nvGrpSpPr>
          <p:grpSpPr>
            <a:xfrm>
              <a:off x="4296632" y="4324127"/>
              <a:ext cx="662247" cy="1213658"/>
              <a:chOff x="451658" y="1088968"/>
              <a:chExt cx="662247" cy="1213658"/>
            </a:xfrm>
          </p:grpSpPr>
          <p:sp>
            <p:nvSpPr>
              <p:cNvPr id="72" name="Rounded Rectangle 71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3" name="Rounded Rectangle 112"/>
            <p:cNvSpPr/>
            <p:nvPr/>
          </p:nvSpPr>
          <p:spPr bwMode="auto">
            <a:xfrm>
              <a:off x="4498317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3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5887134" y="4301959"/>
            <a:ext cx="662247" cy="1213658"/>
            <a:chOff x="5887134" y="4301959"/>
            <a:chExt cx="662247" cy="1213658"/>
          </a:xfrm>
        </p:grpSpPr>
        <p:grpSp>
          <p:nvGrpSpPr>
            <p:cNvPr id="77" name="Group 17"/>
            <p:cNvGrpSpPr/>
            <p:nvPr/>
          </p:nvGrpSpPr>
          <p:grpSpPr>
            <a:xfrm>
              <a:off x="5887134" y="4301959"/>
              <a:ext cx="662247" cy="1213658"/>
              <a:chOff x="451658" y="1088968"/>
              <a:chExt cx="662247" cy="1213658"/>
            </a:xfrm>
          </p:grpSpPr>
          <p:sp>
            <p:nvSpPr>
              <p:cNvPr id="78" name="Rounded Rectangle 77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79" name="Rounded Rectangle 78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4" name="Rounded Rectangle 113"/>
            <p:cNvSpPr/>
            <p:nvPr/>
          </p:nvSpPr>
          <p:spPr bwMode="auto">
            <a:xfrm>
              <a:off x="6058260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4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400050" y="4293647"/>
            <a:ext cx="662247" cy="1213658"/>
            <a:chOff x="7400050" y="4293647"/>
            <a:chExt cx="662247" cy="1213658"/>
          </a:xfrm>
        </p:grpSpPr>
        <p:grpSp>
          <p:nvGrpSpPr>
            <p:cNvPr id="81" name="Group 21"/>
            <p:cNvGrpSpPr/>
            <p:nvPr/>
          </p:nvGrpSpPr>
          <p:grpSpPr>
            <a:xfrm>
              <a:off x="7400050" y="4293647"/>
              <a:ext cx="662247" cy="1213658"/>
              <a:chOff x="451658" y="1088968"/>
              <a:chExt cx="662247" cy="1213658"/>
            </a:xfrm>
          </p:grpSpPr>
          <p:sp>
            <p:nvSpPr>
              <p:cNvPr id="82" name="Rounded Rectangle 81"/>
              <p:cNvSpPr/>
              <p:nvPr/>
            </p:nvSpPr>
            <p:spPr bwMode="auto">
              <a:xfrm>
                <a:off x="457200" y="1088968"/>
                <a:ext cx="656705" cy="773083"/>
              </a:xfrm>
              <a:prstGeom prst="roundRect">
                <a:avLst/>
              </a:prstGeom>
              <a:solidFill>
                <a:srgbClr val="99FF99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dir="5400000" sx="101000" sy="10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83" name="Rounded Rectangle 82"/>
              <p:cNvSpPr/>
              <p:nvPr/>
            </p:nvSpPr>
            <p:spPr bwMode="auto">
              <a:xfrm>
                <a:off x="451658" y="1848198"/>
                <a:ext cx="656705" cy="454428"/>
              </a:xfrm>
              <a:prstGeom prst="roundRect">
                <a:avLst/>
              </a:prstGeom>
              <a:solidFill>
                <a:schemeClr val="bg1"/>
              </a:solidFill>
              <a:ln w="12700" algn="ctr">
                <a:solidFill>
                  <a:srgbClr val="990000"/>
                </a:solidFill>
                <a:miter lim="800000"/>
                <a:headEnd/>
                <a:tailEnd/>
              </a:ln>
              <a:effectLst>
                <a:outerShdw blurRad="50800" dist="508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lIns="0" rIns="0" rtlCol="0" anchor="ctr"/>
              <a:lstStyle/>
              <a:p>
                <a:pPr algn="ctr" rtl="0" fontAlgn="base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</a:pPr>
                <a:endParaRPr lang="en-US" sz="2400" kern="1200">
                  <a:solidFill>
                    <a:srgbClr val="333399"/>
                  </a:solidFill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5" name="Rounded Rectangle 114"/>
            <p:cNvSpPr/>
            <p:nvPr/>
          </p:nvSpPr>
          <p:spPr bwMode="auto">
            <a:xfrm>
              <a:off x="7618203" y="4520640"/>
              <a:ext cx="286479" cy="384274"/>
            </a:xfrm>
            <a:prstGeom prst="round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>
              <a:outerShdw blurRad="50800" dist="50800" sx="1000" sy="1000" algn="ctr" rotWithShape="0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 w="0"/>
              <a:bevelB w="0"/>
            </a:sp3d>
          </p:spPr>
          <p:txBody>
            <a:bodyPr lIns="0" rIns="0" rtlCol="0" anchor="ctr"/>
            <a:lstStyle/>
            <a:p>
              <a:pPr algn="ctr" rtl="0" fontAlgn="base">
                <a:lnSpc>
                  <a:spcPct val="80000"/>
                </a:lnSpc>
                <a:spcBef>
                  <a:spcPct val="50000"/>
                </a:spcBef>
                <a:spcAft>
                  <a:spcPct val="0"/>
                </a:spcAft>
              </a:pPr>
              <a:r>
                <a:rPr 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5</a:t>
              </a:r>
              <a:endPara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758</Words>
  <Application>Microsoft Office PowerPoint</Application>
  <PresentationFormat>On-screen Show (4:3)</PresentationFormat>
  <Paragraphs>466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NORMAL</vt:lpstr>
      <vt:lpstr>MINIMAL</vt:lpstr>
      <vt:lpstr>TITLE</vt:lpstr>
      <vt:lpstr>Einführung in die Programmierung   Prof. Dr. Bertrand Meyer</vt:lpstr>
      <vt:lpstr>Ziel dieser Vorlesung</vt:lpstr>
      <vt:lpstr>Zuweisung</vt:lpstr>
      <vt:lpstr>Feldern einen Wert zuweisen (in einer Routine)</vt:lpstr>
      <vt:lpstr>Effekt einer Zuweisung</vt:lpstr>
      <vt:lpstr>Eine verkettete Liste von Strings:</vt:lpstr>
      <vt:lpstr>Ein Element am Ende einfügen</vt:lpstr>
      <vt:lpstr>Übung (beinhaltet Schleifen)</vt:lpstr>
      <vt:lpstr>Eine Liste umkehren</vt:lpstr>
      <vt:lpstr>Eine Liste umkehren</vt:lpstr>
      <vt:lpstr>Eine Liste umkehren</vt:lpstr>
      <vt:lpstr>Eine Liste umkehren</vt:lpstr>
      <vt:lpstr>Eine Liste umkehren</vt:lpstr>
      <vt:lpstr>Eine Liste umkehren</vt:lpstr>
      <vt:lpstr>Die Schleifeninvariante</vt:lpstr>
      <vt:lpstr>Das Problem mit Referenzzuweisungen</vt:lpstr>
      <vt:lpstr>Dynamische Mehrfachbenennung</vt:lpstr>
      <vt:lpstr>Andererseits...</vt:lpstr>
      <vt:lpstr>Tipps für die Praxis</vt:lpstr>
      <vt:lpstr>Varianten von Zuweisungen und Kopieren</vt:lpstr>
      <vt:lpstr>Flaches und tiefes Klonen</vt:lpstr>
      <vt:lpstr>Woher kommen diese Mechanismen?</vt:lpstr>
      <vt:lpstr>Die Vererbungsstruktur vervollständigen</vt:lpstr>
      <vt:lpstr>Ein verwandter Mechanismus: Persistenz</vt:lpstr>
      <vt:lpstr>Objekte und Referenzen</vt:lpstr>
      <vt:lpstr>Die Objekt-Orientierte Form eines Aufrufs</vt:lpstr>
      <vt:lpstr>Infix- und Präfix-Operatoren</vt:lpstr>
      <vt:lpstr>Operator-Features</vt:lpstr>
      <vt:lpstr>Leseaufgaben auf nächste Woche</vt:lpstr>
      <vt:lpstr>Was wir gesehen haben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Office Enterprise 2007</cp:lastModifiedBy>
  <cp:revision>1731</cp:revision>
  <dcterms:created xsi:type="dcterms:W3CDTF">2010-06-25T11:34:14Z</dcterms:created>
  <dcterms:modified xsi:type="dcterms:W3CDTF">2010-10-27T22:11:22Z</dcterms:modified>
</cp:coreProperties>
</file>