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29.xml" ContentType="application/vnd.openxmlformats-officedocument.presentationml.slide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tags/tag8.xml" ContentType="application/vnd.openxmlformats-officedocument.presentationml.tags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ags/tag4.xml" ContentType="application/vnd.openxmlformats-officedocument.presentationml.tags+xml"/>
  <Override PartName="/ppt/notesSlides/notesSlide38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notesSlides/notesSlide27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notesSlides/notesSlide23.xml" ContentType="application/vnd.openxmlformats-officedocument.presentationml.notesSlide+xml"/>
  <Override PartName="/ppt/comments/comment4.xml" ContentType="application/vnd.openxmlformats-officedocument.presentationml.comments+xml"/>
  <Override PartName="/ppt/notesSlides/notesSlide4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tags/tag9.xml" ContentType="application/vnd.openxmlformats-officedocument.presentationml.tag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notesSlides/notesSlide3.xml" ContentType="application/vnd.openxmlformats-officedocument.presentationml.notes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36.xml" ContentType="application/vnd.openxmlformats-officedocument.presentationml.slideLayout+xml"/>
  <Override PartName="/ppt/tags/tag5.xml" ContentType="application/vnd.openxmlformats-officedocument.presentationml.tags+xml"/>
  <Override PartName="/ppt/notesSlides/notesSlide3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33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25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ppt/comments/comment5.xml" ContentType="application/vnd.openxmlformats-officedocument.presentationml.comments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comments/comment3.xml" ContentType="application/vnd.openxmlformats-officedocument.presentationml.comments+xml"/>
  <Override PartName="/ppt/notesSlides/notesSlide42.xml" ContentType="application/vnd.openxmlformats-officedocument.presentationml.notesSlide+xml"/>
  <Override PartName="/ppt/slideLayouts/slideLayout10.xml" ContentType="application/vnd.openxmlformats-officedocument.presentationml.slideLayout+xml"/>
  <Override PartName="/ppt/comments/comment1.xml" ContentType="application/vnd.openxmlformats-officedocument.presentationml.comments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ags/tag6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ags/tag2.xml" ContentType="application/vnd.openxmlformats-officedocument.presentationml.tags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  <Override PartName="/ppt/commentAuthors.xml" ContentType="application/vnd.openxmlformats-officedocument.presentationml.commentAuthors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comments/comment2.xml" ContentType="application/vnd.openxmlformats-officedocument.presentationml.comments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tags/tag7.xml" ContentType="application/vnd.openxmlformats-officedocument.presentationml.tag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27.xml" ContentType="application/vnd.openxmlformats-officedocument.presentationml.slideLayout+xml"/>
  <Override PartName="/ppt/notesSlides/notesSlide19.xml" ContentType="application/vnd.openxmlformats-officedocument.presentationml.notesSlide+xml"/>
  <Override PartName="/ppt/slides/slide24.xml" ContentType="application/vnd.openxmlformats-officedocument.presentationml.slide+xml"/>
  <Override PartName="/ppt/slides/slide35.xml" ContentType="application/vnd.openxmlformats-officedocument.presentationml.slide+xml"/>
  <Override PartName="/ppt/slideLayouts/slideLayout16.xml" ContentType="application/vnd.openxmlformats-officedocument.presentationml.slideLayout+xml"/>
  <Override PartName="/ppt/slideLayouts/slideLayout34.xml" ContentType="application/vnd.openxmlformats-officedocument.presentationml.slideLayout+xml"/>
  <Default Extension="jpeg" ContentType="image/jpeg"/>
  <Override PartName="/ppt/tags/tag3.xml" ContentType="application/vnd.openxmlformats-officedocument.presentationml.tags+xml"/>
  <Override PartName="/ppt/notesSlides/notesSlide37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4" r:id="rId1"/>
    <p:sldMasterId id="2147483653" r:id="rId2"/>
    <p:sldMasterId id="2147483810" r:id="rId3"/>
  </p:sldMasterIdLst>
  <p:notesMasterIdLst>
    <p:notesMasterId r:id="rId48"/>
  </p:notesMasterIdLst>
  <p:handoutMasterIdLst>
    <p:handoutMasterId r:id="rId49"/>
  </p:handoutMasterIdLst>
  <p:sldIdLst>
    <p:sldId id="600" r:id="rId4"/>
    <p:sldId id="601" r:id="rId5"/>
    <p:sldId id="602" r:id="rId6"/>
    <p:sldId id="640" r:id="rId7"/>
    <p:sldId id="639" r:id="rId8"/>
    <p:sldId id="603" r:id="rId9"/>
    <p:sldId id="604" r:id="rId10"/>
    <p:sldId id="636" r:id="rId11"/>
    <p:sldId id="606" r:id="rId12"/>
    <p:sldId id="608" r:id="rId13"/>
    <p:sldId id="609" r:id="rId14"/>
    <p:sldId id="610" r:id="rId15"/>
    <p:sldId id="611" r:id="rId16"/>
    <p:sldId id="612" r:id="rId17"/>
    <p:sldId id="641" r:id="rId18"/>
    <p:sldId id="613" r:id="rId19"/>
    <p:sldId id="616" r:id="rId20"/>
    <p:sldId id="617" r:id="rId21"/>
    <p:sldId id="614" r:id="rId22"/>
    <p:sldId id="615" r:id="rId23"/>
    <p:sldId id="618" r:id="rId24"/>
    <p:sldId id="620" r:id="rId25"/>
    <p:sldId id="637" r:id="rId26"/>
    <p:sldId id="642" r:id="rId27"/>
    <p:sldId id="622" r:id="rId28"/>
    <p:sldId id="623" r:id="rId29"/>
    <p:sldId id="624" r:id="rId30"/>
    <p:sldId id="625" r:id="rId31"/>
    <p:sldId id="626" r:id="rId32"/>
    <p:sldId id="627" r:id="rId33"/>
    <p:sldId id="628" r:id="rId34"/>
    <p:sldId id="629" r:id="rId35"/>
    <p:sldId id="630" r:id="rId36"/>
    <p:sldId id="631" r:id="rId37"/>
    <p:sldId id="632" r:id="rId38"/>
    <p:sldId id="633" r:id="rId39"/>
    <p:sldId id="643" r:id="rId40"/>
    <p:sldId id="646" r:id="rId41"/>
    <p:sldId id="648" r:id="rId42"/>
    <p:sldId id="650" r:id="rId43"/>
    <p:sldId id="647" r:id="rId44"/>
    <p:sldId id="649" r:id="rId45"/>
    <p:sldId id="634" r:id="rId46"/>
    <p:sldId id="644" r:id="rId47"/>
  </p:sldIdLst>
  <p:sldSz cx="9144000" cy="6858000" type="screen4x3"/>
  <p:notesSz cx="7315200" cy="9601200"/>
  <p:custDataLst>
    <p:tags r:id="rId50"/>
  </p:custDataLst>
  <p:defaultTextStyle>
    <a:defPPr>
      <a:defRPr lang="en-US"/>
    </a:defPPr>
    <a:lvl1pPr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ichela Pedroni" initials="MP" lastIdx="8" clrIdx="0"/>
  <p:cmAuthor id="1" name="krabat" initials="k" lastIdx="0" clrIdx="1"/>
  <p:cmAuthor id="2" name="Nadia Polikarpova" initials="NP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008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336600"/>
    <a:srgbClr val="0000FF"/>
    <a:srgbClr val="3333FF"/>
    <a:srgbClr val="990000"/>
    <a:srgbClr val="99FF99"/>
    <a:srgbClr val="D60093"/>
    <a:srgbClr val="FFCC99"/>
    <a:srgbClr val="FFCCCC"/>
    <a:srgbClr val="FF9966"/>
    <a:srgbClr val="0000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4589" autoAdjust="0"/>
    <p:restoredTop sz="86429" autoAdjust="0"/>
  </p:normalViewPr>
  <p:slideViewPr>
    <p:cSldViewPr snapToGrid="0">
      <p:cViewPr varScale="1">
        <p:scale>
          <a:sx n="118" d="100"/>
          <a:sy n="118" d="100"/>
        </p:scale>
        <p:origin x="-144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911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7716063" cy="77716063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slide" Target="slides/slide39.xml"/><Relationship Id="rId47" Type="http://schemas.openxmlformats.org/officeDocument/2006/relationships/slide" Target="slides/slide44.xml"/><Relationship Id="rId50" Type="http://schemas.openxmlformats.org/officeDocument/2006/relationships/tags" Target="tags/tag1.xml"/><Relationship Id="rId55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slide" Target="slides/slide4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slide" Target="slides/slide38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slide" Target="slides/slide42.xml"/><Relationship Id="rId53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49" Type="http://schemas.openxmlformats.org/officeDocument/2006/relationships/handoutMaster" Target="handoutMasters/handoutMaster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4" Type="http://schemas.openxmlformats.org/officeDocument/2006/relationships/slide" Target="slides/slide41.xml"/><Relationship Id="rId52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slide" Target="slides/slide40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5.xml"/><Relationship Id="rId51" Type="http://schemas.openxmlformats.org/officeDocument/2006/relationships/commentAuthors" Target="commentAuthors.xml"/><Relationship Id="rId3" Type="http://schemas.openxmlformats.org/officeDocument/2006/relationships/slideMaster" Target="slideMasters/slideMaster3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03-09-22T11:38:38.312" idx="3">
    <p:pos x="430" y="3378"/>
    <p:text>Start EiffelStudio and show what happens if this body is filled in...</p:tex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03-10-10T20:31:12.925" idx="4">
    <p:pos x="264" y="3319"/>
    <p:text>live demonstration</p:text>
  </p:cm>
</p:cmLst>
</file>

<file path=ppt/comments/comment3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03-09-22T11:38:38.312" idx="6">
    <p:pos x="430" y="3378"/>
    <p:text>Start EiffelStudio and show what happens if this body is filled in...</p:text>
  </p:cm>
</p:cmLst>
</file>

<file path=ppt/comments/comment4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03-09-22T11:38:38.312" idx="8">
    <p:pos x="430" y="3378"/>
    <p:text>Start EiffelStudio and show what happens if this body is filled in...</p:text>
  </p:cm>
</p:cmLst>
</file>

<file path=ppt/comments/comment5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03-09-22T11:38:38.312" idx="7">
    <p:pos x="430" y="3378"/>
    <p:text>Start EiffelStudio and show what happens if this body is filled in...</p:text>
  </p:cm>
</p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341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341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latin typeface="Arial" charset="0"/>
              </a:defRPr>
            </a:lvl1pPr>
          </a:lstStyle>
          <a:p>
            <a:fld id="{59C9646B-9960-47D7-8365-D3911185A8F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278904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spcBef>
                <a:spcPct val="0"/>
              </a:spcBef>
              <a:defRPr sz="13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spcBef>
                <a:spcPct val="0"/>
              </a:spcBef>
              <a:defRPr sz="13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spcBef>
                <a:spcPct val="0"/>
              </a:spcBef>
              <a:defRPr sz="13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spcBef>
                <a:spcPct val="0"/>
              </a:spcBef>
              <a:defRPr sz="1300">
                <a:latin typeface="Arial" charset="0"/>
              </a:defRPr>
            </a:lvl1pPr>
          </a:lstStyle>
          <a:p>
            <a:fld id="{3830A38A-F710-44C0-B69C-5380D4459B0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922189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30A38A-F710-44C0-B69C-5380D4459B04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A82FB9D-A62D-476E-931A-65630D5F0317}" type="slidenum">
              <a:rPr lang="en-US"/>
              <a:pPr/>
              <a:t>10</a:t>
            </a:fld>
            <a:endParaRPr lang="en-US"/>
          </a:p>
        </p:txBody>
      </p:sp>
      <p:sp>
        <p:nvSpPr>
          <p:cNvPr id="555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5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931CE79-B232-4B86-9398-6745FACD2850}" type="slidenum">
              <a:rPr lang="en-US"/>
              <a:pPr/>
              <a:t>11</a:t>
            </a:fld>
            <a:endParaRPr lang="en-US"/>
          </a:p>
        </p:txBody>
      </p:sp>
      <p:sp>
        <p:nvSpPr>
          <p:cNvPr id="557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7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1E601A4-ED73-4348-BED7-44DFD0A7F49E}" type="slidenum">
              <a:rPr lang="en-US"/>
              <a:pPr/>
              <a:t>12</a:t>
            </a:fld>
            <a:endParaRPr lang="en-US"/>
          </a:p>
        </p:txBody>
      </p:sp>
      <p:sp>
        <p:nvSpPr>
          <p:cNvPr id="559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9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EDB3CD7-E384-4CDB-AA38-8748605A096D}" type="slidenum">
              <a:rPr lang="en-US"/>
              <a:pPr/>
              <a:t>13</a:t>
            </a:fld>
            <a:endParaRPr lang="en-US"/>
          </a:p>
        </p:txBody>
      </p:sp>
      <p:sp>
        <p:nvSpPr>
          <p:cNvPr id="561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1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B2E444D-3413-4536-A078-433E8BC1D6D4}" type="slidenum">
              <a:rPr lang="en-US"/>
              <a:pPr/>
              <a:t>14</a:t>
            </a:fld>
            <a:endParaRPr lang="en-US"/>
          </a:p>
        </p:txBody>
      </p:sp>
      <p:sp>
        <p:nvSpPr>
          <p:cNvPr id="563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1C9A95-86BB-453F-AFD6-CB87C8215B59}" type="slidenum">
              <a:rPr lang="en-US"/>
              <a:pPr/>
              <a:t>15</a:t>
            </a:fld>
            <a:endParaRPr lang="en-US"/>
          </a:p>
        </p:txBody>
      </p:sp>
      <p:sp>
        <p:nvSpPr>
          <p:cNvPr id="581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1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0210482-3CC5-4B87-925F-53E80D17B1F2}" type="slidenum">
              <a:rPr lang="en-US"/>
              <a:pPr/>
              <a:t>16</a:t>
            </a:fld>
            <a:endParaRPr lang="en-US"/>
          </a:p>
        </p:txBody>
      </p:sp>
      <p:sp>
        <p:nvSpPr>
          <p:cNvPr id="565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5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EE039D8-6E2D-4B05-A772-6D7E4D9EEA05}" type="slidenum">
              <a:rPr lang="en-US"/>
              <a:pPr/>
              <a:t>17</a:t>
            </a:fld>
            <a:endParaRPr lang="en-US"/>
          </a:p>
        </p:txBody>
      </p:sp>
      <p:sp>
        <p:nvSpPr>
          <p:cNvPr id="571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1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D16A2EE-80BE-42BD-862D-FCCC33784C44}" type="slidenum">
              <a:rPr lang="en-US"/>
              <a:pPr/>
              <a:t>18</a:t>
            </a:fld>
            <a:endParaRPr lang="en-US"/>
          </a:p>
        </p:txBody>
      </p:sp>
      <p:sp>
        <p:nvSpPr>
          <p:cNvPr id="573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F0408C4-3454-49D6-813C-41D010482364}" type="slidenum">
              <a:rPr lang="en-US"/>
              <a:pPr/>
              <a:t>19</a:t>
            </a:fld>
            <a:endParaRPr lang="en-US"/>
          </a:p>
        </p:txBody>
      </p:sp>
      <p:sp>
        <p:nvSpPr>
          <p:cNvPr id="567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7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8A38EED-BFA7-47D4-A2E9-500BE2125A9E}" type="slidenum">
              <a:rPr lang="en-US"/>
              <a:pPr/>
              <a:t>2</a:t>
            </a:fld>
            <a:endParaRPr lang="en-US"/>
          </a:p>
        </p:txBody>
      </p:sp>
      <p:sp>
        <p:nvSpPr>
          <p:cNvPr id="433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3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215EA89-7799-4E4A-AFE1-8B022B579DEB}" type="slidenum">
              <a:rPr lang="en-US"/>
              <a:pPr/>
              <a:t>20</a:t>
            </a:fld>
            <a:endParaRPr lang="en-US"/>
          </a:p>
        </p:txBody>
      </p:sp>
      <p:sp>
        <p:nvSpPr>
          <p:cNvPr id="569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9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99342B2-63AB-4DCD-B321-715208B60275}" type="slidenum">
              <a:rPr lang="en-US"/>
              <a:pPr/>
              <a:t>21</a:t>
            </a:fld>
            <a:endParaRPr lang="en-US"/>
          </a:p>
        </p:txBody>
      </p:sp>
      <p:sp>
        <p:nvSpPr>
          <p:cNvPr id="575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5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11A8D20-F780-4E68-811D-32FC16F6F96A}" type="slidenum">
              <a:rPr lang="en-US"/>
              <a:pPr/>
              <a:t>22</a:t>
            </a:fld>
            <a:endParaRPr lang="en-US"/>
          </a:p>
        </p:txBody>
      </p:sp>
      <p:sp>
        <p:nvSpPr>
          <p:cNvPr id="579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9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11A8D20-F780-4E68-811D-32FC16F6F96A}" type="slidenum">
              <a:rPr lang="en-US"/>
              <a:pPr/>
              <a:t>23</a:t>
            </a:fld>
            <a:endParaRPr lang="en-US"/>
          </a:p>
        </p:txBody>
      </p:sp>
      <p:sp>
        <p:nvSpPr>
          <p:cNvPr id="579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9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1C9A95-86BB-453F-AFD6-CB87C8215B59}" type="slidenum">
              <a:rPr lang="en-US"/>
              <a:pPr/>
              <a:t>24</a:t>
            </a:fld>
            <a:endParaRPr lang="en-US"/>
          </a:p>
        </p:txBody>
      </p:sp>
      <p:sp>
        <p:nvSpPr>
          <p:cNvPr id="581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1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C64FEE4-63CC-4BC6-AA39-E67244E74750}" type="slidenum">
              <a:rPr lang="en-US"/>
              <a:pPr/>
              <a:t>25</a:t>
            </a:fld>
            <a:endParaRPr lang="en-US"/>
          </a:p>
        </p:txBody>
      </p:sp>
      <p:sp>
        <p:nvSpPr>
          <p:cNvPr id="583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D3EC932-ADD5-494D-8A25-C943FC782F32}" type="slidenum">
              <a:rPr lang="en-US"/>
              <a:pPr/>
              <a:t>26</a:t>
            </a:fld>
            <a:endParaRPr lang="en-US"/>
          </a:p>
        </p:txBody>
      </p:sp>
      <p:sp>
        <p:nvSpPr>
          <p:cNvPr id="585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5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091C5C-DCEC-49F8-A54F-BDC00435DD6B}" type="slidenum">
              <a:rPr lang="en-US"/>
              <a:pPr/>
              <a:t>27</a:t>
            </a:fld>
            <a:endParaRPr lang="en-US"/>
          </a:p>
        </p:txBody>
      </p:sp>
      <p:sp>
        <p:nvSpPr>
          <p:cNvPr id="587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7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0562FB0-8FB5-4EDB-9B3C-714C379AC317}" type="slidenum">
              <a:rPr lang="en-US"/>
              <a:pPr/>
              <a:t>28</a:t>
            </a:fld>
            <a:endParaRPr lang="en-US"/>
          </a:p>
        </p:txBody>
      </p:sp>
      <p:sp>
        <p:nvSpPr>
          <p:cNvPr id="589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9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0492EC1-AF20-4D3D-B02E-4473EEA1A88D}" type="slidenum">
              <a:rPr lang="en-US"/>
              <a:pPr/>
              <a:t>29</a:t>
            </a:fld>
            <a:endParaRPr lang="en-US"/>
          </a:p>
        </p:txBody>
      </p:sp>
      <p:sp>
        <p:nvSpPr>
          <p:cNvPr id="591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1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8D59A3A-778B-4ED2-94B5-8A2BFC8F2457}" type="slidenum">
              <a:rPr lang="en-US"/>
              <a:pPr/>
              <a:t>3</a:t>
            </a:fld>
            <a:endParaRPr lang="en-US"/>
          </a:p>
        </p:txBody>
      </p:sp>
      <p:sp>
        <p:nvSpPr>
          <p:cNvPr id="434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4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077AE38-1ED0-4D5E-A4EC-12849A508F12}" type="slidenum">
              <a:rPr lang="en-US"/>
              <a:pPr/>
              <a:t>30</a:t>
            </a:fld>
            <a:endParaRPr lang="en-US"/>
          </a:p>
        </p:txBody>
      </p:sp>
      <p:sp>
        <p:nvSpPr>
          <p:cNvPr id="593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F32F9A3-DDC5-4A67-B197-54DD2319C114}" type="slidenum">
              <a:rPr lang="en-US"/>
              <a:pPr/>
              <a:t>31</a:t>
            </a:fld>
            <a:endParaRPr lang="en-US"/>
          </a:p>
        </p:txBody>
      </p:sp>
      <p:sp>
        <p:nvSpPr>
          <p:cNvPr id="595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5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23C5809-FBC5-4FD1-909E-A2721BCCF559}" type="slidenum">
              <a:rPr lang="en-US"/>
              <a:pPr/>
              <a:t>32</a:t>
            </a:fld>
            <a:endParaRPr lang="en-US"/>
          </a:p>
        </p:txBody>
      </p:sp>
      <p:sp>
        <p:nvSpPr>
          <p:cNvPr id="598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8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F12FF64-777A-4034-847E-2C69F6466425}" type="slidenum">
              <a:rPr lang="en-US"/>
              <a:pPr/>
              <a:t>33</a:t>
            </a:fld>
            <a:endParaRPr lang="en-US"/>
          </a:p>
        </p:txBody>
      </p:sp>
      <p:sp>
        <p:nvSpPr>
          <p:cNvPr id="602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2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0FECC15-D5AE-4AD9-8AB6-DCC80A1970A7}" type="slidenum">
              <a:rPr lang="en-US"/>
              <a:pPr/>
              <a:t>34</a:t>
            </a:fld>
            <a:endParaRPr lang="en-US"/>
          </a:p>
        </p:txBody>
      </p:sp>
      <p:sp>
        <p:nvSpPr>
          <p:cNvPr id="604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E1298F5-4427-413E-A176-45B8F0A13E44}" type="slidenum">
              <a:rPr lang="en-US"/>
              <a:pPr/>
              <a:t>35</a:t>
            </a:fld>
            <a:endParaRPr lang="en-US"/>
          </a:p>
        </p:txBody>
      </p:sp>
      <p:sp>
        <p:nvSpPr>
          <p:cNvPr id="606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6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64C4F3B-A0DD-4572-A938-4E73BD1BAA55}" type="slidenum">
              <a:rPr lang="en-US"/>
              <a:pPr/>
              <a:t>36</a:t>
            </a:fld>
            <a:endParaRPr lang="en-US"/>
          </a:p>
        </p:txBody>
      </p:sp>
      <p:sp>
        <p:nvSpPr>
          <p:cNvPr id="608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8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99342B2-63AB-4DCD-B321-715208B60275}" type="slidenum">
              <a:rPr lang="en-US"/>
              <a:pPr/>
              <a:t>37</a:t>
            </a:fld>
            <a:endParaRPr lang="en-US"/>
          </a:p>
        </p:txBody>
      </p:sp>
      <p:sp>
        <p:nvSpPr>
          <p:cNvPr id="575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5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8E7E28D-E2B2-4371-886E-9CDA5768F513}" type="slidenum">
              <a:rPr lang="en-US"/>
              <a:pPr/>
              <a:t>38</a:t>
            </a:fld>
            <a:endParaRPr lang="en-US"/>
          </a:p>
        </p:txBody>
      </p:sp>
      <p:sp>
        <p:nvSpPr>
          <p:cNvPr id="436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6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B2E444D-3413-4536-A078-433E8BC1D6D4}" type="slidenum">
              <a:rPr lang="en-US"/>
              <a:pPr/>
              <a:t>39</a:t>
            </a:fld>
            <a:endParaRPr lang="en-US"/>
          </a:p>
        </p:txBody>
      </p:sp>
      <p:sp>
        <p:nvSpPr>
          <p:cNvPr id="563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30A38A-F710-44C0-B69C-5380D4459B04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8E7E28D-E2B2-4371-886E-9CDA5768F513}" type="slidenum">
              <a:rPr lang="en-US"/>
              <a:pPr/>
              <a:t>40</a:t>
            </a:fld>
            <a:endParaRPr lang="en-US"/>
          </a:p>
        </p:txBody>
      </p:sp>
      <p:sp>
        <p:nvSpPr>
          <p:cNvPr id="436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6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8E7E28D-E2B2-4371-886E-9CDA5768F513}" type="slidenum">
              <a:rPr lang="en-US"/>
              <a:pPr/>
              <a:t>41</a:t>
            </a:fld>
            <a:endParaRPr lang="en-US"/>
          </a:p>
        </p:txBody>
      </p:sp>
      <p:sp>
        <p:nvSpPr>
          <p:cNvPr id="436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6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2EFCD41-460A-4740-9F04-EDB43A5BE2BF}" type="slidenum">
              <a:rPr lang="en-US"/>
              <a:pPr/>
              <a:t>43</a:t>
            </a:fld>
            <a:endParaRPr lang="en-US"/>
          </a:p>
        </p:txBody>
      </p:sp>
      <p:sp>
        <p:nvSpPr>
          <p:cNvPr id="612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2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D8B930E-A6FD-4657-B956-7D7A295A188F}" type="slidenum">
              <a:rPr lang="en-US"/>
              <a:pPr/>
              <a:t>44</a:t>
            </a:fld>
            <a:endParaRPr lang="en-US"/>
          </a:p>
        </p:txBody>
      </p:sp>
      <p:sp>
        <p:nvSpPr>
          <p:cNvPr id="506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6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8D59A3A-778B-4ED2-94B5-8A2BFC8F2457}" type="slidenum">
              <a:rPr lang="en-US"/>
              <a:pPr/>
              <a:t>5</a:t>
            </a:fld>
            <a:endParaRPr lang="en-US"/>
          </a:p>
        </p:txBody>
      </p:sp>
      <p:sp>
        <p:nvSpPr>
          <p:cNvPr id="434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4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7379C21-4A38-4E39-A13C-609B031B27ED}" type="slidenum">
              <a:rPr lang="en-US"/>
              <a:pPr/>
              <a:t>6</a:t>
            </a:fld>
            <a:endParaRPr lang="en-US"/>
          </a:p>
        </p:txBody>
      </p:sp>
      <p:sp>
        <p:nvSpPr>
          <p:cNvPr id="435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5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8E7E28D-E2B2-4371-886E-9CDA5768F513}" type="slidenum">
              <a:rPr lang="en-US"/>
              <a:pPr/>
              <a:t>7</a:t>
            </a:fld>
            <a:endParaRPr lang="en-US"/>
          </a:p>
        </p:txBody>
      </p:sp>
      <p:sp>
        <p:nvSpPr>
          <p:cNvPr id="436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6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30A38A-F710-44C0-B69C-5380D4459B04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940B9A3-FA3E-4A8D-82BA-2D712FC1A026}" type="slidenum">
              <a:rPr lang="en-US"/>
              <a:pPr/>
              <a:t>9</a:t>
            </a:fld>
            <a:endParaRPr lang="en-US"/>
          </a:p>
        </p:txBody>
      </p:sp>
      <p:sp>
        <p:nvSpPr>
          <p:cNvPr id="438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8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32588" y="115888"/>
            <a:ext cx="2160587" cy="64071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49238" y="115888"/>
            <a:ext cx="6330950" cy="6407150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9238" y="115888"/>
            <a:ext cx="7942262" cy="69691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298450" y="1100138"/>
            <a:ext cx="8594725" cy="54229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850" y="160338"/>
            <a:ext cx="8120063" cy="7207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79388" y="1268413"/>
            <a:ext cx="4135437" cy="51133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67225" y="1268413"/>
            <a:ext cx="4137025" cy="51133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850" y="160338"/>
            <a:ext cx="8120063" cy="7207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79388" y="1268413"/>
            <a:ext cx="8424862" cy="5113337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8450" y="119063"/>
            <a:ext cx="4221163" cy="6262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2013" y="119063"/>
            <a:ext cx="4221162" cy="6262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9238" y="115888"/>
            <a:ext cx="7942262" cy="435655"/>
          </a:xfrm>
        </p:spPr>
        <p:txBody>
          <a:bodyPr/>
          <a:lstStyle>
            <a:lvl1pPr>
              <a:defRPr sz="280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SzPct val="80000"/>
              <a:defRPr/>
            </a:lvl2pPr>
            <a:lvl3pPr>
              <a:buFont typeface="Arial" pitchFamily="34" charset="0"/>
              <a:buChar char="•"/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5288" y="119063"/>
            <a:ext cx="2147887" cy="6262687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8450" y="119063"/>
            <a:ext cx="6294438" cy="6262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9/28/2011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9/28/2011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9/28/2011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9/28/2011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9/28/2011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9/28/2011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9/28/2011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9/28/2011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9/28/2011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9/28/2011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9/28/2011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8450" y="1100138"/>
            <a:ext cx="4221163" cy="5422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2013" y="1100138"/>
            <a:ext cx="4221162" cy="5422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Relationship Id="rId14" Type="http://schemas.openxmlformats.org/officeDocument/2006/relationships/image" Target="../media/image3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003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249238" y="115888"/>
            <a:ext cx="8117522" cy="442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58003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249238" y="878114"/>
            <a:ext cx="8594725" cy="56449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580039" name="Rectangle 7"/>
          <p:cNvSpPr>
            <a:spLocks noChangeArrowheads="1"/>
          </p:cNvSpPr>
          <p:nvPr/>
        </p:nvSpPr>
        <p:spPr bwMode="auto">
          <a:xfrm>
            <a:off x="4643438" y="4724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0"/>
              </a:spcBef>
            </a:pPr>
            <a:endParaRPr lang="en-US" sz="1400">
              <a:latin typeface="Arial" charset="0"/>
            </a:endParaRPr>
          </a:p>
        </p:txBody>
      </p:sp>
      <p:sp>
        <p:nvSpPr>
          <p:cNvPr id="1580045" name="Line 13"/>
          <p:cNvSpPr>
            <a:spLocks noChangeShapeType="1"/>
          </p:cNvSpPr>
          <p:nvPr userDrawn="1"/>
        </p:nvSpPr>
        <p:spPr bwMode="auto">
          <a:xfrm flipV="1">
            <a:off x="249238" y="609601"/>
            <a:ext cx="7200000" cy="458"/>
          </a:xfrm>
          <a:prstGeom prst="line">
            <a:avLst/>
          </a:prstGeom>
          <a:noFill/>
          <a:ln w="3175">
            <a:solidFill>
              <a:srgbClr val="006699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" name="Rectangle 7"/>
          <p:cNvSpPr>
            <a:spLocks noChangeArrowheads="1"/>
          </p:cNvSpPr>
          <p:nvPr userDrawn="1"/>
        </p:nvSpPr>
        <p:spPr bwMode="auto">
          <a:xfrm>
            <a:off x="8642574" y="6550476"/>
            <a:ext cx="50482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spcBef>
                <a:spcPct val="0"/>
              </a:spcBef>
            </a:pPr>
            <a:fld id="{CF1FDE98-111E-4F33-B410-FEF89BF09012}" type="slidenum">
              <a:rPr lang="en-US" sz="1400">
                <a:latin typeface="Arial" pitchFamily="34" charset="0"/>
                <a:cs typeface="Arial" pitchFamily="34" charset="0"/>
              </a:rPr>
              <a:pPr algn="r">
                <a:spcBef>
                  <a:spcPct val="0"/>
                </a:spcBef>
              </a:pPr>
              <a:t>‹#›</a:t>
            </a:fld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Picture 13"/>
          <p:cNvPicPr>
            <a:picLocks noChangeAspect="1" noChangeArrowheads="1"/>
          </p:cNvPicPr>
          <p:nvPr userDrawn="1"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8784382" y="122239"/>
            <a:ext cx="208014" cy="232485"/>
          </a:xfrm>
          <a:prstGeom prst="rect">
            <a:avLst/>
          </a:prstGeom>
          <a:noFill/>
          <a:ln w="19050" algn="ctr">
            <a:noFill/>
            <a:miter lim="800000"/>
            <a:headEnd type="none" w="lg" len="lg"/>
            <a:tailEnd type="none" w="lg" len="lg"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722" r:id="rId3"/>
    <p:sldLayoutId id="2147483723" r:id="rId4"/>
    <p:sldLayoutId id="2147483663" r:id="rId5"/>
    <p:sldLayoutId id="2147483664" r:id="rId6"/>
    <p:sldLayoutId id="2147483665" r:id="rId7"/>
    <p:sldLayoutId id="2147483666" r:id="rId8"/>
    <p:sldLayoutId id="2147483668" r:id="rId9"/>
    <p:sldLayoutId id="2147483669" r:id="rId10"/>
    <p:sldLayoutId id="2147483670" r:id="rId11"/>
    <p:sldLayoutId id="2147483671" r:id="rId12"/>
    <p:sldLayoutId id="2147483717" r:id="rId13"/>
    <p:sldLayoutId id="2147483822" r:id="rId14"/>
    <p:sldLayoutId id="2147483823" r:id="rId15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fontAlgn="base">
        <a:spcBef>
          <a:spcPct val="0"/>
        </a:spcBef>
        <a:spcAft>
          <a:spcPct val="0"/>
        </a:spcAft>
        <a:defRPr sz="2800" i="0" baseline="0">
          <a:solidFill>
            <a:srgbClr val="006699"/>
          </a:solidFill>
          <a:latin typeface="Arial Rounded MT Bold" pitchFamily="34" charset="0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9pPr>
    </p:titleStyle>
    <p:bodyStyle>
      <a:lvl1pPr algn="l" rtl="0" fontAlgn="base">
        <a:spcBef>
          <a:spcPct val="20000"/>
        </a:spcBef>
        <a:spcAft>
          <a:spcPct val="0"/>
        </a:spcAft>
        <a:buClr>
          <a:srgbClr val="8B0000"/>
        </a:buClr>
        <a:buFont typeface="Wingdings" pitchFamily="2" charset="2"/>
        <a:defRPr sz="2400">
          <a:solidFill>
            <a:srgbClr val="3333FF"/>
          </a:solidFill>
          <a:latin typeface="+mn-lt"/>
          <a:ea typeface="+mn-ea"/>
          <a:cs typeface="+mn-cs"/>
        </a:defRPr>
      </a:lvl1pPr>
      <a:lvl2pPr marL="896938" indent="-360363" algn="l" rtl="0" fontAlgn="base">
        <a:spcBef>
          <a:spcPct val="20000"/>
        </a:spcBef>
        <a:spcAft>
          <a:spcPct val="0"/>
        </a:spcAft>
        <a:buClr>
          <a:srgbClr val="8B0000"/>
        </a:buClr>
        <a:buFont typeface="Wingdings" pitchFamily="2" charset="2"/>
        <a:buChar char="Ø"/>
        <a:defRPr sz="2400">
          <a:solidFill>
            <a:srgbClr val="3333FF"/>
          </a:solidFill>
          <a:latin typeface="+mn-lt"/>
          <a:cs typeface="+mn-cs"/>
        </a:defRPr>
      </a:lvl2pPr>
      <a:lvl3pPr marL="1304925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2400">
          <a:solidFill>
            <a:srgbClr val="3333FF"/>
          </a:solidFill>
          <a:latin typeface="+mn-lt"/>
          <a:cs typeface="+mn-cs"/>
        </a:defRPr>
      </a:lvl3pPr>
      <a:lvl4pPr marL="1712913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2400">
          <a:solidFill>
            <a:srgbClr val="3333FF"/>
          </a:solidFill>
          <a:latin typeface="+mn-lt"/>
          <a:cs typeface="+mn-cs"/>
        </a:defRPr>
      </a:lvl4pPr>
      <a:lvl5pPr marL="21209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2400">
          <a:solidFill>
            <a:srgbClr val="3333FF"/>
          </a:solidFill>
          <a:latin typeface="+mn-lt"/>
          <a:cs typeface="+mn-cs"/>
        </a:defRPr>
      </a:lvl5pPr>
      <a:lvl6pPr marL="25781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6pPr>
      <a:lvl7pPr marL="30353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7pPr>
      <a:lvl8pPr marL="34925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8pPr>
      <a:lvl9pPr marL="39497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35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98450" y="119063"/>
            <a:ext cx="8594725" cy="6262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473540" name="Rectangle 4"/>
          <p:cNvSpPr>
            <a:spLocks noChangeArrowheads="1"/>
          </p:cNvSpPr>
          <p:nvPr/>
        </p:nvSpPr>
        <p:spPr bwMode="auto">
          <a:xfrm>
            <a:off x="4643438" y="4724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0"/>
              </a:spcBef>
            </a:pPr>
            <a:endParaRPr lang="en-US" sz="1400">
              <a:latin typeface="Arial" charset="0"/>
            </a:endParaRPr>
          </a:p>
        </p:txBody>
      </p:sp>
      <p:pic>
        <p:nvPicPr>
          <p:cNvPr id="5" name="Picture 16" descr="se_logo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659813" y="117475"/>
            <a:ext cx="334962" cy="377825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9pPr>
    </p:titleStyle>
    <p:bodyStyle>
      <a:lvl1pPr algn="l" rtl="0" fontAlgn="base">
        <a:spcBef>
          <a:spcPct val="20000"/>
        </a:spcBef>
        <a:spcAft>
          <a:spcPct val="0"/>
        </a:spcAft>
        <a:buClr>
          <a:srgbClr val="8B0000"/>
        </a:buClr>
        <a:buFont typeface="Wingdings" pitchFamily="2" charset="2"/>
        <a:defRPr sz="2400">
          <a:solidFill>
            <a:srgbClr val="3333FF"/>
          </a:solidFill>
          <a:latin typeface="+mn-lt"/>
          <a:ea typeface="+mn-ea"/>
          <a:cs typeface="+mn-cs"/>
        </a:defRPr>
      </a:lvl1pPr>
      <a:lvl2pPr marL="896938" indent="-357188" algn="l" rtl="0" fontAlgn="base">
        <a:spcBef>
          <a:spcPct val="20000"/>
        </a:spcBef>
        <a:spcAft>
          <a:spcPct val="0"/>
        </a:spcAft>
        <a:buClr>
          <a:srgbClr val="8B0000"/>
        </a:buClr>
        <a:buFont typeface="Wingdings" pitchFamily="2" charset="2"/>
        <a:buChar char="Ø"/>
        <a:defRPr sz="2400">
          <a:solidFill>
            <a:srgbClr val="3333FF"/>
          </a:solidFill>
          <a:latin typeface="+mn-lt"/>
          <a:cs typeface="+mn-cs"/>
        </a:defRPr>
      </a:lvl2pPr>
      <a:lvl3pPr marL="1304925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 sz="2000">
          <a:solidFill>
            <a:srgbClr val="3333FF"/>
          </a:solidFill>
          <a:latin typeface="+mn-lt"/>
          <a:cs typeface="+mn-cs"/>
        </a:defRPr>
      </a:lvl3pPr>
      <a:lvl4pPr marL="1712913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4pPr>
      <a:lvl5pPr marL="21209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5pPr>
      <a:lvl6pPr marL="25781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6pPr>
      <a:lvl7pPr marL="30353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7pPr>
      <a:lvl8pPr marL="34925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8pPr>
      <a:lvl9pPr marL="39497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43948" y="194441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Bef>
                <a:spcPct val="50000"/>
              </a:spcBef>
            </a:pPr>
            <a:endParaRPr lang="en-US" sz="2000" dirty="0">
              <a:latin typeface="Comic Sans MS" pitchFamily="66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684104"/>
            <a:ext cx="8229600" cy="24420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7" name="Picture 16" descr="se_logo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388626" y="183735"/>
            <a:ext cx="500132" cy="518630"/>
          </a:xfrm>
          <a:prstGeom prst="rect">
            <a:avLst/>
          </a:prstGeom>
          <a:noFill/>
        </p:spPr>
      </p:pic>
      <p:pic>
        <p:nvPicPr>
          <p:cNvPr id="8" name="Picture 14" descr="eth_zurich_pic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492195" y="279124"/>
            <a:ext cx="720725" cy="219075"/>
          </a:xfrm>
          <a:prstGeom prst="rect">
            <a:avLst/>
          </a:prstGeom>
          <a:noFill/>
        </p:spPr>
      </p:pic>
      <p:sp>
        <p:nvSpPr>
          <p:cNvPr id="9" name="Text Box 15"/>
          <p:cNvSpPr txBox="1">
            <a:spLocks noChangeArrowheads="1"/>
          </p:cNvSpPr>
          <p:nvPr userDrawn="1"/>
        </p:nvSpPr>
        <p:spPr bwMode="auto">
          <a:xfrm>
            <a:off x="429248" y="556590"/>
            <a:ext cx="2462212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00" b="1" i="1" dirty="0">
                <a:solidFill>
                  <a:srgbClr val="990000"/>
                </a:solidFill>
                <a:latin typeface="Verdana" pitchFamily="34" charset="0"/>
              </a:rPr>
              <a:t>Chair of Software Engineering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1" r:id="rId1"/>
    <p:sldLayoutId id="2147483812" r:id="rId2"/>
    <p:sldLayoutId id="2147483813" r:id="rId3"/>
    <p:sldLayoutId id="2147483814" r:id="rId4"/>
    <p:sldLayoutId id="2147483815" r:id="rId5"/>
    <p:sldLayoutId id="2147483816" r:id="rId6"/>
    <p:sldLayoutId id="2147483817" r:id="rId7"/>
    <p:sldLayoutId id="2147483818" r:id="rId8"/>
    <p:sldLayoutId id="2147483819" r:id="rId9"/>
    <p:sldLayoutId id="2147483820" r:id="rId10"/>
    <p:sldLayoutId id="214748382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5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2.xm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3.xml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4.xml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5.xml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4" Type="http://schemas.openxmlformats.org/officeDocument/2006/relationships/notesSlide" Target="../notesSlides/notesSlide4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99654" y="1700934"/>
            <a:ext cx="7772400" cy="1790411"/>
          </a:xfrm>
        </p:spPr>
        <p:txBody>
          <a:bodyPr>
            <a:normAutofit fontScale="90000"/>
          </a:bodyPr>
          <a:lstStyle/>
          <a:p>
            <a:r>
              <a:rPr lang="de-CH" smtClean="0">
                <a:solidFill>
                  <a:srgbClr val="990000"/>
                </a:solidFill>
                <a:latin typeface="Comic Sans MS" pitchFamily="66" charset="0"/>
              </a:rPr>
              <a:t>Einführung in die Programmierung</a:t>
            </a:r>
            <a:br>
              <a:rPr lang="de-CH" smtClean="0">
                <a:solidFill>
                  <a:srgbClr val="990000"/>
                </a:solidFill>
                <a:latin typeface="Comic Sans MS" pitchFamily="66" charset="0"/>
              </a:rPr>
            </a:br>
            <a:r>
              <a:rPr lang="de-CH" smtClean="0">
                <a:solidFill>
                  <a:srgbClr val="990000"/>
                </a:solidFill>
                <a:latin typeface="Comic Sans MS" pitchFamily="66" charset="0"/>
              </a:rPr>
              <a:t/>
            </a:r>
            <a:br>
              <a:rPr lang="de-CH" smtClean="0">
                <a:solidFill>
                  <a:srgbClr val="990000"/>
                </a:solidFill>
                <a:latin typeface="Comic Sans MS" pitchFamily="66" charset="0"/>
              </a:rPr>
            </a:br>
            <a:r>
              <a:rPr lang="de-CH" smtClean="0">
                <a:solidFill>
                  <a:srgbClr val="990000"/>
                </a:solidFill>
                <a:latin typeface="Comic Sans MS" pitchFamily="66" charset="0"/>
              </a:rPr>
              <a:t/>
            </a:r>
            <a:br>
              <a:rPr lang="de-CH" smtClean="0">
                <a:solidFill>
                  <a:srgbClr val="990000"/>
                </a:solidFill>
                <a:latin typeface="Comic Sans MS" pitchFamily="66" charset="0"/>
              </a:rPr>
            </a:br>
            <a:r>
              <a:rPr lang="de-CH" sz="2800" smtClean="0">
                <a:latin typeface="Comic Sans MS" pitchFamily="66" charset="0"/>
              </a:rPr>
              <a:t>Prof. Dr. Bertrand Meyer</a:t>
            </a:r>
            <a:endParaRPr lang="de-CH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67890" y="4184072"/>
            <a:ext cx="8075595" cy="1163783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ct val="50000"/>
              </a:spcBef>
            </a:pPr>
            <a:endParaRPr lang="de-CH" dirty="0" smtClean="0">
              <a:solidFill>
                <a:srgbClr val="3E609E"/>
              </a:solidFill>
              <a:latin typeface="Verdana" pitchFamily="34" charset="0"/>
            </a:endParaRPr>
          </a:p>
          <a:p>
            <a:pPr>
              <a:spcBef>
                <a:spcPct val="50000"/>
              </a:spcBef>
            </a:pPr>
            <a:r>
              <a:rPr lang="de-CH" dirty="0" smtClean="0">
                <a:solidFill>
                  <a:srgbClr val="3E609E"/>
                </a:solidFill>
                <a:latin typeface="Verdana" pitchFamily="34" charset="0"/>
              </a:rPr>
              <a:t>Lektion 2: Der Umgang mit Objekten I</a:t>
            </a:r>
          </a:p>
          <a:p>
            <a:pPr>
              <a:spcBef>
                <a:spcPct val="50000"/>
              </a:spcBef>
            </a:pPr>
            <a:endParaRPr lang="de-CH" dirty="0">
              <a:solidFill>
                <a:srgbClr val="3E609E"/>
              </a:solidFill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CH" smtClean="0"/>
              <a:t>Vordefinierte Objekte</a:t>
            </a:r>
            <a:endParaRPr lang="de-CH" dirty="0"/>
          </a:p>
        </p:txBody>
      </p:sp>
      <p:sp>
        <p:nvSpPr>
          <p:cNvPr id="5539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de-CH" i="1" dirty="0" smtClean="0">
                <a:solidFill>
                  <a:srgbClr val="0000FF"/>
                </a:solidFill>
              </a:rPr>
              <a:t>Central</a:t>
            </a:r>
            <a:r>
              <a:rPr lang="de-CH" dirty="0" smtClean="0"/>
              <a:t>, </a:t>
            </a:r>
            <a:r>
              <a:rPr lang="de-CH" i="1" dirty="0" smtClean="0">
                <a:solidFill>
                  <a:srgbClr val="0000FF"/>
                </a:solidFill>
              </a:rPr>
              <a:t>Polyterrasse</a:t>
            </a:r>
            <a:r>
              <a:rPr lang="de-CH" dirty="0" smtClean="0"/>
              <a:t>, </a:t>
            </a:r>
            <a:r>
              <a:rPr lang="de-CH" i="1" dirty="0" err="1" smtClean="0">
                <a:solidFill>
                  <a:srgbClr val="0000FF"/>
                </a:solidFill>
              </a:rPr>
              <a:t>Polybahn</a:t>
            </a:r>
            <a:r>
              <a:rPr lang="de-CH" dirty="0" smtClean="0"/>
              <a:t> </a:t>
            </a:r>
            <a:r>
              <a:rPr lang="de-CH" dirty="0" smtClean="0">
                <a:solidFill>
                  <a:schemeClr val="tx1"/>
                </a:solidFill>
              </a:rPr>
              <a:t>und</a:t>
            </a:r>
            <a:r>
              <a:rPr lang="de-CH" dirty="0" smtClean="0"/>
              <a:t> </a:t>
            </a:r>
            <a:r>
              <a:rPr lang="de-CH" i="1" dirty="0" err="1" smtClean="0"/>
              <a:t>Zurich_map</a:t>
            </a:r>
            <a:r>
              <a:rPr lang="de-CH" dirty="0" smtClean="0"/>
              <a:t> </a:t>
            </a:r>
            <a:r>
              <a:rPr lang="de-CH" dirty="0" smtClean="0">
                <a:solidFill>
                  <a:schemeClr val="tx1"/>
                </a:solidFill>
              </a:rPr>
              <a:t>sind Namen vordefinierter Objekte</a:t>
            </a:r>
          </a:p>
          <a:p>
            <a:pPr>
              <a:lnSpc>
                <a:spcPct val="90000"/>
              </a:lnSpc>
            </a:pPr>
            <a:endParaRPr lang="de-CH" dirty="0" smtClean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</a:pPr>
            <a:r>
              <a:rPr lang="de-CH" dirty="0" smtClean="0">
                <a:solidFill>
                  <a:schemeClr val="tx1"/>
                </a:solidFill>
              </a:rPr>
              <a:t>Die Objekte sind in der Klasse </a:t>
            </a:r>
            <a:r>
              <a:rPr lang="de-CH" i="1" dirty="0" smtClean="0">
                <a:solidFill>
                  <a:srgbClr val="0000FF"/>
                </a:solidFill>
              </a:rPr>
              <a:t>ZURICH_OBJECTS</a:t>
            </a:r>
            <a:r>
              <a:rPr lang="de-CH" dirty="0" smtClean="0">
                <a:solidFill>
                  <a:schemeClr val="tx1"/>
                </a:solidFill>
              </a:rPr>
              <a:t>, </a:t>
            </a:r>
            <a:r>
              <a:rPr lang="de-CH" dirty="0" smtClean="0">
                <a:solidFill>
                  <a:schemeClr val="tx1"/>
                </a:solidFill>
              </a:rPr>
              <a:t>der Elternklasse von </a:t>
            </a:r>
            <a:r>
              <a:rPr lang="de-CH" i="1" dirty="0" smtClean="0">
                <a:solidFill>
                  <a:srgbClr val="0000FF"/>
                </a:solidFill>
              </a:rPr>
              <a:t>PREVIEW</a:t>
            </a:r>
            <a:r>
              <a:rPr lang="de-CH" dirty="0" smtClean="0">
                <a:solidFill>
                  <a:schemeClr val="accent2"/>
                </a:solidFill>
              </a:rPr>
              <a:t> </a:t>
            </a:r>
            <a:r>
              <a:rPr lang="de-CH" dirty="0" smtClean="0">
                <a:solidFill>
                  <a:schemeClr val="tx1"/>
                </a:solidFill>
              </a:rPr>
              <a:t>, definiert</a:t>
            </a:r>
          </a:p>
          <a:p>
            <a:pPr>
              <a:lnSpc>
                <a:spcPct val="90000"/>
              </a:lnSpc>
            </a:pPr>
            <a:endParaRPr lang="de-CH" dirty="0" smtClean="0"/>
          </a:p>
          <a:p>
            <a:pPr>
              <a:lnSpc>
                <a:spcPct val="90000"/>
              </a:lnSpc>
            </a:pPr>
            <a:r>
              <a:rPr lang="de-CH" i="1" dirty="0" smtClean="0">
                <a:solidFill>
                  <a:srgbClr val="0000FF"/>
                </a:solidFill>
              </a:rPr>
              <a:t>highlight</a:t>
            </a:r>
            <a:r>
              <a:rPr lang="de-CH" i="1" dirty="0" smtClean="0">
                <a:solidFill>
                  <a:schemeClr val="tx1"/>
                </a:solidFill>
              </a:rPr>
              <a:t>,</a:t>
            </a:r>
            <a:r>
              <a:rPr lang="de-CH" i="1" dirty="0" smtClean="0">
                <a:solidFill>
                  <a:srgbClr val="0000FF"/>
                </a:solidFill>
              </a:rPr>
              <a:t> add_transport</a:t>
            </a:r>
            <a:r>
              <a:rPr lang="de-CH" dirty="0" smtClean="0"/>
              <a:t> </a:t>
            </a:r>
            <a:r>
              <a:rPr lang="de-CH" dirty="0" smtClean="0">
                <a:solidFill>
                  <a:schemeClr val="tx1"/>
                </a:solidFill>
              </a:rPr>
              <a:t>und</a:t>
            </a:r>
            <a:r>
              <a:rPr lang="de-CH" dirty="0" smtClean="0"/>
              <a:t> </a:t>
            </a:r>
            <a:r>
              <a:rPr lang="de-CH" i="1" dirty="0" smtClean="0">
                <a:solidFill>
                  <a:srgbClr val="0000FF"/>
                </a:solidFill>
              </a:rPr>
              <a:t>animate</a:t>
            </a:r>
            <a:r>
              <a:rPr lang="de-CH" dirty="0" smtClean="0"/>
              <a:t> </a:t>
            </a:r>
            <a:r>
              <a:rPr lang="de-CH" dirty="0" smtClean="0">
                <a:solidFill>
                  <a:schemeClr val="tx1"/>
                </a:solidFill>
              </a:rPr>
              <a:t>sind Features obiger Objekte, die man auf sie aufrufen kann</a:t>
            </a:r>
          </a:p>
          <a:p>
            <a:pPr>
              <a:lnSpc>
                <a:spcPct val="90000"/>
              </a:lnSpc>
            </a:pPr>
            <a:endParaRPr lang="de-CH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4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56626" y="779599"/>
            <a:ext cx="3899140" cy="4751405"/>
          </a:xfrm>
          <a:prstGeom prst="roundRect">
            <a:avLst/>
          </a:prstGeom>
          <a:solidFill>
            <a:srgbClr val="99FF99"/>
          </a:solidFill>
          <a:ln w="9525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/>
          <a:lstStyle/>
          <a:p>
            <a:pPr lvl="0">
              <a:spcBef>
                <a:spcPct val="20000"/>
              </a:spcBef>
            </a:pPr>
            <a:r>
              <a:rPr lang="de-CH" sz="2000" dirty="0" smtClean="0"/>
              <a:t>Klassennamen: GROSS</a:t>
            </a:r>
          </a:p>
          <a:p>
            <a:pPr lvl="0">
              <a:spcBef>
                <a:spcPct val="20000"/>
              </a:spcBef>
              <a:buFontTx/>
              <a:buChar char="•"/>
            </a:pPr>
            <a:endParaRPr lang="de-CH" sz="2000" dirty="0" smtClean="0"/>
          </a:p>
          <a:p>
            <a:pPr lvl="0">
              <a:spcBef>
                <a:spcPct val="20000"/>
              </a:spcBef>
            </a:pPr>
            <a:r>
              <a:rPr lang="de-CH" sz="2000" dirty="0" smtClean="0"/>
              <a:t>Punkt des Featureaufrufs: Kein Leerschlag, weder davor noch danach</a:t>
            </a:r>
          </a:p>
          <a:p>
            <a:pPr lvl="0">
              <a:spcBef>
                <a:spcPct val="20000"/>
              </a:spcBef>
              <a:buFontTx/>
              <a:buChar char="•"/>
            </a:pPr>
            <a:endParaRPr lang="de-CH" sz="2000" dirty="0" smtClean="0"/>
          </a:p>
          <a:p>
            <a:pPr lvl="0">
              <a:spcBef>
                <a:spcPct val="20000"/>
              </a:spcBef>
            </a:pPr>
            <a:r>
              <a:rPr lang="de-CH" sz="2000" dirty="0" smtClean="0"/>
              <a:t>Namen vordefinierter Objekte beginnen mit einem Grossbuchstaben</a:t>
            </a:r>
          </a:p>
          <a:p>
            <a:pPr lvl="0">
              <a:spcBef>
                <a:spcPct val="20000"/>
              </a:spcBef>
              <a:buFontTx/>
              <a:buChar char="•"/>
            </a:pPr>
            <a:endParaRPr lang="de-CH" sz="2000" dirty="0" smtClean="0"/>
          </a:p>
          <a:p>
            <a:pPr lvl="0">
              <a:spcBef>
                <a:spcPct val="20000"/>
              </a:spcBef>
            </a:pPr>
            <a:r>
              <a:rPr lang="de-CH" sz="2000" dirty="0" smtClean="0"/>
              <a:t>Neue Namen (für Objekte, die Sie definieren) sind kleingeschrieben</a:t>
            </a:r>
            <a:endParaRPr lang="de-CH" sz="2000" dirty="0" smtClean="0">
              <a:solidFill>
                <a:srgbClr val="0033CC"/>
              </a:solidFill>
            </a:endParaRPr>
          </a:p>
          <a:p>
            <a:pPr lvl="0">
              <a:spcBef>
                <a:spcPct val="20000"/>
              </a:spcBef>
            </a:pPr>
            <a:endParaRPr lang="de-CH" sz="2000" kern="1200" dirty="0">
              <a:solidFill>
                <a:srgbClr val="0033CC"/>
              </a:solidFill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556034" name="Rectangle 2"/>
          <p:cNvSpPr>
            <a:spLocks noChangeArrowheads="1"/>
          </p:cNvSpPr>
          <p:nvPr/>
        </p:nvSpPr>
        <p:spPr bwMode="auto">
          <a:xfrm>
            <a:off x="4379736" y="1125538"/>
            <a:ext cx="4330633" cy="4860925"/>
          </a:xfrm>
          <a:prstGeom prst="rect">
            <a:avLst/>
          </a:prstGeom>
          <a:noFill/>
          <a:ln w="2540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en-US" sz="1600" b="1" dirty="0">
                <a:solidFill>
                  <a:srgbClr val="003399"/>
                </a:solidFill>
                <a:latin typeface="Comic Sans MS" pitchFamily="66" charset="0"/>
              </a:rPr>
              <a:t>class</a:t>
            </a:r>
            <a:endParaRPr lang="en-US" sz="1600" b="1" dirty="0">
              <a:solidFill>
                <a:srgbClr val="0033CC"/>
              </a:solidFill>
              <a:latin typeface="Comic Sans MS" pitchFamily="66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en-US" sz="1600" b="1" dirty="0">
                <a:solidFill>
                  <a:srgbClr val="0033CC"/>
                </a:solidFill>
              </a:rPr>
              <a:t> </a:t>
            </a:r>
            <a:r>
              <a:rPr lang="en-US" sz="1600" b="1" dirty="0" smtClean="0">
                <a:solidFill>
                  <a:srgbClr val="0033CC"/>
                </a:solidFill>
              </a:rPr>
              <a:t>   </a:t>
            </a:r>
            <a:r>
              <a:rPr lang="en-US" sz="1600" i="1" dirty="0" smtClean="0">
                <a:solidFill>
                  <a:srgbClr val="0000FF"/>
                </a:solidFill>
                <a:latin typeface="Comic Sans MS" pitchFamily="66" charset="0"/>
              </a:rPr>
              <a:t>PREVIEW </a:t>
            </a:r>
            <a:endParaRPr lang="en-US" sz="1600" i="1" dirty="0">
              <a:solidFill>
                <a:srgbClr val="0000FF"/>
              </a:solidFill>
              <a:latin typeface="Comic Sans MS" pitchFamily="66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en-US" sz="1600" b="1" dirty="0">
                <a:solidFill>
                  <a:srgbClr val="003399"/>
                </a:solidFill>
                <a:latin typeface="Comic Sans MS" pitchFamily="66" charset="0"/>
              </a:rPr>
              <a:t>inherit</a:t>
            </a:r>
            <a:endParaRPr lang="en-US" sz="1600" b="1" dirty="0">
              <a:latin typeface="Comic Sans MS" pitchFamily="66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en-US" sz="1600" b="1" dirty="0"/>
              <a:t> </a:t>
            </a:r>
            <a:r>
              <a:rPr lang="en-US" sz="1600" b="1" dirty="0" smtClean="0"/>
              <a:t>   </a:t>
            </a:r>
            <a:r>
              <a:rPr lang="en-US" sz="1600" i="1" dirty="0" smtClean="0">
                <a:solidFill>
                  <a:srgbClr val="0000FF"/>
                </a:solidFill>
                <a:latin typeface="Comic Sans MS" pitchFamily="66" charset="0"/>
              </a:rPr>
              <a:t>ZURICH_OBJECTS</a:t>
            </a:r>
            <a:endParaRPr lang="en-US" sz="1600" i="1" dirty="0">
              <a:solidFill>
                <a:srgbClr val="0000FF"/>
              </a:solidFill>
              <a:latin typeface="Comic Sans MS" pitchFamily="66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en-US" sz="1600" b="1" dirty="0">
                <a:solidFill>
                  <a:srgbClr val="003399"/>
                </a:solidFill>
                <a:latin typeface="Comic Sans MS" pitchFamily="66" charset="0"/>
              </a:rPr>
              <a:t>feature</a:t>
            </a:r>
          </a:p>
          <a:p>
            <a:pPr>
              <a:lnSpc>
                <a:spcPct val="8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en-US" sz="1600" i="1" dirty="0">
                <a:solidFill>
                  <a:srgbClr val="009900"/>
                </a:solidFill>
              </a:rPr>
              <a:t> </a:t>
            </a:r>
            <a:r>
              <a:rPr lang="en-US" sz="1600" i="1" dirty="0" smtClean="0">
                <a:solidFill>
                  <a:srgbClr val="009900"/>
                </a:solidFill>
              </a:rPr>
              <a:t>       </a:t>
            </a:r>
            <a:r>
              <a:rPr lang="en-US" sz="1600" i="1" dirty="0" smtClean="0">
                <a:solidFill>
                  <a:srgbClr val="3333FF"/>
                </a:solidFill>
                <a:latin typeface="Comic Sans MS" pitchFamily="66" charset="0"/>
              </a:rPr>
              <a:t>explore</a:t>
            </a:r>
            <a:endParaRPr lang="en-US" sz="1600" b="1" dirty="0">
              <a:solidFill>
                <a:srgbClr val="3333FF"/>
              </a:solidFill>
              <a:latin typeface="Comic Sans MS" pitchFamily="66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en-US" sz="1600" dirty="0">
                <a:solidFill>
                  <a:srgbClr val="CC0000"/>
                </a:solidFill>
              </a:rPr>
              <a:t> </a:t>
            </a:r>
            <a:r>
              <a:rPr lang="en-US" sz="1600" dirty="0" smtClean="0">
                <a:solidFill>
                  <a:srgbClr val="CC0000"/>
                </a:solidFill>
              </a:rPr>
              <a:t>                </a:t>
            </a:r>
            <a:r>
              <a:rPr lang="en-US" sz="1600" dirty="0" smtClean="0">
                <a:solidFill>
                  <a:srgbClr val="990000"/>
                </a:solidFill>
                <a:latin typeface="Comic Sans MS" pitchFamily="66" charset="0"/>
              </a:rPr>
              <a:t>-- Die </a:t>
            </a:r>
            <a:r>
              <a:rPr lang="en-US" sz="1600" dirty="0" err="1" smtClean="0">
                <a:solidFill>
                  <a:srgbClr val="990000"/>
                </a:solidFill>
                <a:latin typeface="Comic Sans MS" pitchFamily="66" charset="0"/>
              </a:rPr>
              <a:t>Stadt</a:t>
            </a:r>
            <a:r>
              <a:rPr lang="en-US" sz="1600" dirty="0" smtClean="0">
                <a:solidFill>
                  <a:srgbClr val="990000"/>
                </a:solidFill>
                <a:latin typeface="Comic Sans MS" pitchFamily="66" charset="0"/>
              </a:rPr>
              <a:t> </a:t>
            </a:r>
            <a:r>
              <a:rPr lang="en-US" sz="1600" dirty="0" err="1" smtClean="0">
                <a:solidFill>
                  <a:srgbClr val="990000"/>
                </a:solidFill>
                <a:latin typeface="Comic Sans MS" pitchFamily="66" charset="0"/>
              </a:rPr>
              <a:t>erkunden</a:t>
            </a:r>
            <a:r>
              <a:rPr lang="en-US" sz="1600" dirty="0" smtClean="0">
                <a:solidFill>
                  <a:srgbClr val="990000"/>
                </a:solidFill>
                <a:latin typeface="Comic Sans MS" pitchFamily="66" charset="0"/>
              </a:rPr>
              <a:t>.</a:t>
            </a:r>
            <a:endParaRPr lang="en-US" sz="1600" dirty="0">
              <a:solidFill>
                <a:srgbClr val="990000"/>
              </a:solidFill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en-US" sz="1600" b="1" dirty="0" smtClean="0">
                <a:solidFill>
                  <a:srgbClr val="990000"/>
                </a:solidFill>
                <a:latin typeface="Comic Sans MS" pitchFamily="66" charset="0"/>
              </a:rPr>
              <a:t>          </a:t>
            </a:r>
            <a:r>
              <a:rPr lang="en-US" sz="1600" b="1" dirty="0" smtClean="0">
                <a:solidFill>
                  <a:srgbClr val="003399"/>
                </a:solidFill>
                <a:latin typeface="Comic Sans MS" pitchFamily="66" charset="0"/>
              </a:rPr>
              <a:t>do</a:t>
            </a:r>
            <a:endParaRPr lang="en-US" sz="1600" b="1" dirty="0">
              <a:solidFill>
                <a:srgbClr val="003399"/>
              </a:solidFill>
              <a:latin typeface="Comic Sans MS" pitchFamily="66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buFont typeface="Wingdings" pitchFamily="2" charset="2"/>
              <a:buNone/>
            </a:pPr>
            <a:endParaRPr lang="en-US" sz="1600" b="1" dirty="0">
              <a:solidFill>
                <a:srgbClr val="003399"/>
              </a:solidFill>
              <a:latin typeface="Comic Sans MS" pitchFamily="66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en-US" sz="1600" dirty="0">
                <a:solidFill>
                  <a:srgbClr val="CC0000"/>
                </a:solidFill>
                <a:latin typeface="Comic Sans MS" pitchFamily="66" charset="0"/>
              </a:rPr>
              <a:t>	</a:t>
            </a:r>
            <a:r>
              <a:rPr lang="en-US" sz="1600" dirty="0">
                <a:solidFill>
                  <a:srgbClr val="CC0000"/>
                </a:solidFill>
              </a:rPr>
              <a:t> </a:t>
            </a:r>
            <a:r>
              <a:rPr lang="en-US" sz="1600" dirty="0" smtClean="0">
                <a:solidFill>
                  <a:srgbClr val="CC0000"/>
                </a:solidFill>
              </a:rPr>
              <a:t>       </a:t>
            </a:r>
            <a:r>
              <a:rPr lang="en-US" sz="2000" i="1" dirty="0" err="1" smtClean="0">
                <a:solidFill>
                  <a:srgbClr val="0000FF"/>
                </a:solidFill>
                <a:latin typeface="Comic Sans MS" pitchFamily="66" charset="0"/>
              </a:rPr>
              <a:t>Central</a:t>
            </a:r>
            <a:r>
              <a:rPr lang="en-US" sz="2000" baseline="-20000" dirty="0" err="1" smtClean="0">
                <a:solidFill>
                  <a:srgbClr val="990000"/>
                </a:solidFill>
                <a:latin typeface="Comic Sans MS" pitchFamily="66" charset="0"/>
                <a:sym typeface="Symbol" pitchFamily="18" charset="2"/>
              </a:rPr>
              <a:t></a:t>
            </a:r>
            <a:r>
              <a:rPr lang="en-US" sz="2000" i="1" dirty="0" err="1" smtClean="0">
                <a:solidFill>
                  <a:srgbClr val="0000FF"/>
                </a:solidFill>
                <a:latin typeface="Comic Sans MS" pitchFamily="66" charset="0"/>
              </a:rPr>
              <a:t>highlight</a:t>
            </a:r>
            <a:endParaRPr lang="en-US" sz="2000" i="1" dirty="0">
              <a:solidFill>
                <a:srgbClr val="0000FF"/>
              </a:solidFill>
              <a:latin typeface="Comic Sans MS" pitchFamily="66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en-US" sz="1600" dirty="0">
                <a:latin typeface="Comic Sans MS" pitchFamily="66" charset="0"/>
              </a:rPr>
              <a:t>			</a:t>
            </a:r>
          </a:p>
          <a:p>
            <a:pPr>
              <a:lnSpc>
                <a:spcPct val="8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en-US" sz="1600" dirty="0">
                <a:latin typeface="Comic Sans MS" pitchFamily="66" charset="0"/>
              </a:rPr>
              <a:t>	</a:t>
            </a:r>
            <a:r>
              <a:rPr lang="en-US" sz="1600" dirty="0"/>
              <a:t> </a:t>
            </a:r>
            <a:r>
              <a:rPr lang="en-US" sz="1600" dirty="0" smtClean="0"/>
              <a:t>       </a:t>
            </a:r>
            <a:r>
              <a:rPr lang="en-US" sz="1600" i="1" dirty="0" err="1" smtClean="0">
                <a:solidFill>
                  <a:srgbClr val="0000FF"/>
                </a:solidFill>
                <a:latin typeface="Comic Sans MS" pitchFamily="66" charset="0"/>
              </a:rPr>
              <a:t>Polyterrasse</a:t>
            </a:r>
            <a:r>
              <a:rPr lang="en-US" sz="1600" baseline="-20000" dirty="0" err="1" smtClean="0">
                <a:solidFill>
                  <a:srgbClr val="990000"/>
                </a:solidFill>
                <a:latin typeface="Comic Sans MS" pitchFamily="66" charset="0"/>
                <a:sym typeface="Symbol" pitchFamily="18" charset="2"/>
              </a:rPr>
              <a:t></a:t>
            </a:r>
            <a:r>
              <a:rPr lang="en-US" sz="1600" i="1" dirty="0" err="1" smtClean="0">
                <a:solidFill>
                  <a:srgbClr val="0000FF"/>
                </a:solidFill>
                <a:latin typeface="Comic Sans MS" pitchFamily="66" charset="0"/>
              </a:rPr>
              <a:t>highlight</a:t>
            </a:r>
            <a:endParaRPr lang="en-US" sz="1600" i="1" dirty="0">
              <a:solidFill>
                <a:srgbClr val="0000FF"/>
              </a:solidFill>
              <a:latin typeface="Comic Sans MS" pitchFamily="66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en-US" sz="1600" dirty="0">
                <a:latin typeface="Comic Sans MS" pitchFamily="66" charset="0"/>
              </a:rPr>
              <a:t>	</a:t>
            </a:r>
            <a:r>
              <a:rPr lang="en-US" sz="1600" dirty="0"/>
              <a:t> </a:t>
            </a:r>
            <a:r>
              <a:rPr lang="en-US" sz="1600" dirty="0" smtClean="0"/>
              <a:t>       </a:t>
            </a:r>
            <a:r>
              <a:rPr lang="en-US" sz="1600" i="1" dirty="0" err="1" smtClean="0">
                <a:solidFill>
                  <a:srgbClr val="0000FF"/>
                </a:solidFill>
              </a:rPr>
              <a:t>P</a:t>
            </a:r>
            <a:r>
              <a:rPr lang="en-US" sz="1600" i="1" dirty="0" err="1" smtClean="0">
                <a:solidFill>
                  <a:srgbClr val="0000FF"/>
                </a:solidFill>
                <a:latin typeface="Comic Sans MS" pitchFamily="66" charset="0"/>
              </a:rPr>
              <a:t>olybahn</a:t>
            </a:r>
            <a:r>
              <a:rPr lang="en-US" sz="1600" baseline="-20000" dirty="0" err="1" smtClean="0">
                <a:solidFill>
                  <a:srgbClr val="990000"/>
                </a:solidFill>
                <a:latin typeface="Comic Sans MS" pitchFamily="66" charset="0"/>
                <a:sym typeface="Symbol" pitchFamily="18" charset="2"/>
              </a:rPr>
              <a:t></a:t>
            </a:r>
            <a:r>
              <a:rPr lang="en-US" sz="1600" i="1" dirty="0" err="1" smtClean="0">
                <a:solidFill>
                  <a:srgbClr val="0000FF"/>
                </a:solidFill>
                <a:latin typeface="Comic Sans MS" pitchFamily="66" charset="0"/>
              </a:rPr>
              <a:t>add_transport</a:t>
            </a:r>
            <a:endParaRPr lang="en-US" sz="1600" i="1" dirty="0">
              <a:solidFill>
                <a:srgbClr val="0000FF"/>
              </a:solidFill>
              <a:latin typeface="Comic Sans MS" pitchFamily="66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en-US" sz="1600" dirty="0">
                <a:latin typeface="Comic Sans MS" pitchFamily="66" charset="0"/>
              </a:rPr>
              <a:t> 	</a:t>
            </a:r>
            <a:r>
              <a:rPr lang="en-US" sz="1600" dirty="0"/>
              <a:t> </a:t>
            </a:r>
            <a:r>
              <a:rPr lang="en-US" sz="1600" dirty="0" smtClean="0"/>
              <a:t>       </a:t>
            </a:r>
            <a:r>
              <a:rPr lang="en-US" sz="1600" i="1" dirty="0" err="1" smtClean="0">
                <a:solidFill>
                  <a:srgbClr val="0000FF"/>
                </a:solidFill>
                <a:latin typeface="Comic Sans MS" pitchFamily="66" charset="0"/>
              </a:rPr>
              <a:t>Zurich_map</a:t>
            </a:r>
            <a:r>
              <a:rPr lang="en-US" sz="1600" baseline="-20000" dirty="0" err="1" smtClean="0">
                <a:solidFill>
                  <a:srgbClr val="990000"/>
                </a:solidFill>
                <a:latin typeface="Comic Sans MS" pitchFamily="66" charset="0"/>
                <a:sym typeface="Symbol" pitchFamily="18" charset="2"/>
              </a:rPr>
              <a:t></a:t>
            </a:r>
            <a:r>
              <a:rPr lang="en-US" sz="1600" i="1" dirty="0" err="1" smtClean="0">
                <a:solidFill>
                  <a:srgbClr val="0000FF"/>
                </a:solidFill>
                <a:latin typeface="Comic Sans MS" pitchFamily="66" charset="0"/>
              </a:rPr>
              <a:t>animate</a:t>
            </a:r>
            <a:endParaRPr lang="en-US" sz="1600" i="1" dirty="0" smtClean="0">
              <a:solidFill>
                <a:srgbClr val="0000FF"/>
              </a:solidFill>
              <a:latin typeface="Comic Sans MS" pitchFamily="66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en-US" sz="1600" b="1" i="1" dirty="0" smtClean="0">
                <a:solidFill>
                  <a:srgbClr val="0000FF"/>
                </a:solidFill>
              </a:rPr>
              <a:t>           </a:t>
            </a:r>
            <a:r>
              <a:rPr lang="en-US" sz="1600" b="1" dirty="0" smtClean="0">
                <a:solidFill>
                  <a:srgbClr val="003399"/>
                </a:solidFill>
                <a:latin typeface="Comic Sans MS" pitchFamily="66" charset="0"/>
              </a:rPr>
              <a:t>end</a:t>
            </a:r>
            <a:endParaRPr lang="en-US" sz="1600" b="1" dirty="0">
              <a:solidFill>
                <a:srgbClr val="003399"/>
              </a:solidFill>
              <a:latin typeface="Comic Sans MS" pitchFamily="66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en-US" sz="1600" b="1" dirty="0">
                <a:solidFill>
                  <a:srgbClr val="003399"/>
                </a:solidFill>
                <a:latin typeface="Comic Sans MS" pitchFamily="66" charset="0"/>
              </a:rPr>
              <a:t>end</a:t>
            </a:r>
          </a:p>
          <a:p>
            <a:pPr>
              <a:lnSpc>
                <a:spcPct val="80000"/>
              </a:lnSpc>
              <a:spcBef>
                <a:spcPct val="20000"/>
              </a:spcBef>
              <a:buFont typeface="Wingdings" pitchFamily="2" charset="2"/>
              <a:buNone/>
            </a:pPr>
            <a:endParaRPr lang="en-US" sz="1600" dirty="0">
              <a:latin typeface="Comic Sans MS" pitchFamily="66" charset="0"/>
            </a:endParaRPr>
          </a:p>
        </p:txBody>
      </p:sp>
      <p:sp>
        <p:nvSpPr>
          <p:cNvPr id="55603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CH" smtClean="0"/>
              <a:t>Mehr Stilregeln</a:t>
            </a:r>
            <a:endParaRPr lang="de-CH" dirty="0"/>
          </a:p>
        </p:txBody>
      </p:sp>
      <p:sp>
        <p:nvSpPr>
          <p:cNvPr id="556042" name="Line 10"/>
          <p:cNvSpPr>
            <a:spLocks noChangeShapeType="1"/>
          </p:cNvSpPr>
          <p:nvPr/>
        </p:nvSpPr>
        <p:spPr bwMode="auto">
          <a:xfrm>
            <a:off x="3033133" y="1226635"/>
            <a:ext cx="1699124" cy="253374"/>
          </a:xfrm>
          <a:prstGeom prst="line">
            <a:avLst/>
          </a:prstGeom>
          <a:noFill/>
          <a:ln w="25400">
            <a:solidFill>
              <a:srgbClr val="993300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56043" name="Line 11"/>
          <p:cNvSpPr>
            <a:spLocks noChangeShapeType="1"/>
          </p:cNvSpPr>
          <p:nvPr/>
        </p:nvSpPr>
        <p:spPr bwMode="auto">
          <a:xfrm>
            <a:off x="3044283" y="1226634"/>
            <a:ext cx="1763387" cy="752995"/>
          </a:xfrm>
          <a:prstGeom prst="line">
            <a:avLst/>
          </a:prstGeom>
          <a:noFill/>
          <a:ln w="25400">
            <a:solidFill>
              <a:srgbClr val="993300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56044" name="Line 12"/>
          <p:cNvSpPr>
            <a:spLocks noChangeShapeType="1"/>
          </p:cNvSpPr>
          <p:nvPr/>
        </p:nvSpPr>
        <p:spPr bwMode="auto">
          <a:xfrm>
            <a:off x="3813717" y="3534937"/>
            <a:ext cx="1983768" cy="971075"/>
          </a:xfrm>
          <a:prstGeom prst="line">
            <a:avLst/>
          </a:prstGeom>
          <a:noFill/>
          <a:ln w="25400">
            <a:solidFill>
              <a:srgbClr val="993300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56045" name="Line 13"/>
          <p:cNvSpPr>
            <a:spLocks noChangeShapeType="1"/>
          </p:cNvSpPr>
          <p:nvPr/>
        </p:nvSpPr>
        <p:spPr bwMode="auto">
          <a:xfrm>
            <a:off x="3847171" y="3534937"/>
            <a:ext cx="1922033" cy="452601"/>
          </a:xfrm>
          <a:prstGeom prst="line">
            <a:avLst/>
          </a:prstGeom>
          <a:noFill/>
          <a:ln w="25400">
            <a:solidFill>
              <a:srgbClr val="993300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56046" name="Freeform 14"/>
          <p:cNvSpPr>
            <a:spLocks/>
          </p:cNvSpPr>
          <p:nvPr/>
        </p:nvSpPr>
        <p:spPr bwMode="auto">
          <a:xfrm>
            <a:off x="3269410" y="2441542"/>
            <a:ext cx="4196619" cy="100866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726" y="136"/>
              </a:cxn>
              <a:cxn ang="0">
                <a:pos x="1769" y="408"/>
              </a:cxn>
              <a:cxn ang="0">
                <a:pos x="2540" y="635"/>
              </a:cxn>
              <a:cxn ang="0">
                <a:pos x="2676" y="817"/>
              </a:cxn>
              <a:cxn ang="0">
                <a:pos x="2676" y="953"/>
              </a:cxn>
            </a:cxnLst>
            <a:rect l="0" t="0" r="r" b="b"/>
            <a:pathLst>
              <a:path w="2699" h="953">
                <a:moveTo>
                  <a:pt x="0" y="0"/>
                </a:moveTo>
                <a:cubicBezTo>
                  <a:pt x="215" y="34"/>
                  <a:pt x="431" y="68"/>
                  <a:pt x="726" y="136"/>
                </a:cubicBezTo>
                <a:cubicBezTo>
                  <a:pt x="1021" y="204"/>
                  <a:pt x="1467" y="325"/>
                  <a:pt x="1769" y="408"/>
                </a:cubicBezTo>
                <a:cubicBezTo>
                  <a:pt x="2071" y="491"/>
                  <a:pt x="2389" y="567"/>
                  <a:pt x="2540" y="635"/>
                </a:cubicBezTo>
                <a:cubicBezTo>
                  <a:pt x="2691" y="703"/>
                  <a:pt x="2653" y="764"/>
                  <a:pt x="2676" y="817"/>
                </a:cubicBezTo>
                <a:cubicBezTo>
                  <a:pt x="2699" y="870"/>
                  <a:pt x="2687" y="911"/>
                  <a:pt x="2676" y="953"/>
                </a:cubicBezTo>
              </a:path>
            </a:pathLst>
          </a:custGeom>
          <a:noFill/>
          <a:ln w="25400">
            <a:solidFill>
              <a:srgbClr val="993300"/>
            </a:solidFill>
            <a:round/>
            <a:headEnd type="diamond" w="med" len="med"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6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6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6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6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6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6042" grpId="0" animBg="1"/>
      <p:bldP spid="556043" grpId="0" animBg="1"/>
      <p:bldP spid="556044" grpId="0" animBg="1"/>
      <p:bldP spid="556045" grpId="0" animBg="1"/>
      <p:bldP spid="55604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8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Objekttechnologie</a:t>
            </a:r>
            <a:endParaRPr lang="de-CH" dirty="0"/>
          </a:p>
        </p:txBody>
      </p:sp>
      <p:sp>
        <p:nvSpPr>
          <p:cNvPr id="558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e-CH" dirty="0" smtClean="0">
                <a:solidFill>
                  <a:schemeClr val="tx1"/>
                </a:solidFill>
              </a:rPr>
              <a:t>Wir arbeiten mit Objekten.</a:t>
            </a:r>
          </a:p>
          <a:p>
            <a:endParaRPr lang="de-CH" dirty="0" smtClean="0">
              <a:solidFill>
                <a:schemeClr val="tx1"/>
              </a:solidFill>
            </a:endParaRPr>
          </a:p>
          <a:p>
            <a:r>
              <a:rPr lang="de-CH" dirty="0" smtClean="0">
                <a:solidFill>
                  <a:schemeClr val="tx1"/>
                </a:solidFill>
              </a:rPr>
              <a:t>Unser Programmierstil:</a:t>
            </a:r>
            <a:r>
              <a:rPr lang="de-CH" dirty="0" smtClean="0"/>
              <a:t> </a:t>
            </a:r>
            <a:r>
              <a:rPr lang="de-CH" dirty="0" smtClean="0">
                <a:solidFill>
                  <a:srgbClr val="A50021"/>
                </a:solidFill>
              </a:rPr>
              <a:t>Objektorientierte Programmierung</a:t>
            </a:r>
            <a:r>
              <a:rPr lang="de-CH" dirty="0" smtClean="0">
                <a:solidFill>
                  <a:srgbClr val="CC0000"/>
                </a:solidFill>
              </a:rPr>
              <a:t> </a:t>
            </a:r>
          </a:p>
          <a:p>
            <a:r>
              <a:rPr lang="de-CH" dirty="0" smtClean="0">
                <a:solidFill>
                  <a:schemeClr val="tx1"/>
                </a:solidFill>
              </a:rPr>
              <a:t>Abkürzung: </a:t>
            </a:r>
            <a:r>
              <a:rPr lang="de-CH" dirty="0" smtClean="0">
                <a:solidFill>
                  <a:srgbClr val="A50021"/>
                </a:solidFill>
              </a:rPr>
              <a:t>O-O</a:t>
            </a:r>
          </a:p>
          <a:p>
            <a:endParaRPr lang="de-CH" dirty="0" smtClean="0"/>
          </a:p>
          <a:p>
            <a:r>
              <a:rPr lang="de-CH" dirty="0" smtClean="0">
                <a:solidFill>
                  <a:schemeClr val="tx1"/>
                </a:solidFill>
              </a:rPr>
              <a:t>Allgemeiner “Objekttechnologie”: Beinhaltet</a:t>
            </a:r>
            <a:br>
              <a:rPr lang="de-CH" dirty="0" smtClean="0">
                <a:solidFill>
                  <a:schemeClr val="tx1"/>
                </a:solidFill>
              </a:rPr>
            </a:br>
            <a:r>
              <a:rPr lang="de-CH" dirty="0" smtClean="0">
                <a:solidFill>
                  <a:schemeClr val="tx1"/>
                </a:solidFill>
              </a:rPr>
              <a:t>O-O </a:t>
            </a:r>
            <a:r>
              <a:rPr lang="de-CH" i="1" dirty="0" smtClean="0">
                <a:solidFill>
                  <a:schemeClr val="tx1"/>
                </a:solidFill>
              </a:rPr>
              <a:t>Datenbanken</a:t>
            </a:r>
            <a:r>
              <a:rPr lang="de-CH" dirty="0" smtClean="0">
                <a:solidFill>
                  <a:schemeClr val="tx1"/>
                </a:solidFill>
              </a:rPr>
              <a:t>, O-O </a:t>
            </a:r>
            <a:r>
              <a:rPr lang="de-CH" i="1" dirty="0" smtClean="0">
                <a:solidFill>
                  <a:schemeClr val="tx1"/>
                </a:solidFill>
              </a:rPr>
              <a:t>Analyse</a:t>
            </a:r>
            <a:r>
              <a:rPr lang="de-CH" dirty="0" smtClean="0">
                <a:solidFill>
                  <a:schemeClr val="tx1"/>
                </a:solidFill>
              </a:rPr>
              <a:t>, O-O </a:t>
            </a:r>
            <a:r>
              <a:rPr lang="de-CH" i="1" dirty="0" smtClean="0">
                <a:solidFill>
                  <a:schemeClr val="tx1"/>
                </a:solidFill>
              </a:rPr>
              <a:t>Design</a:t>
            </a:r>
            <a:r>
              <a:rPr lang="de-CH" dirty="0" smtClean="0">
                <a:solidFill>
                  <a:schemeClr val="tx1"/>
                </a:solidFill>
              </a:rPr>
              <a:t>,</a:t>
            </a:r>
            <a:r>
              <a:rPr lang="de-CH" i="1" dirty="0" smtClean="0">
                <a:solidFill>
                  <a:schemeClr val="tx1"/>
                </a:solidFill>
              </a:rPr>
              <a:t> </a:t>
            </a:r>
            <a:r>
              <a:rPr lang="de-CH" dirty="0" smtClean="0">
                <a:solidFill>
                  <a:schemeClr val="tx1"/>
                </a:solidFill>
              </a:rPr>
              <a:t>...</a:t>
            </a:r>
          </a:p>
          <a:p>
            <a:endParaRPr lang="de-CH" dirty="0" smtClean="0">
              <a:solidFill>
                <a:schemeClr val="tx1"/>
              </a:solidFill>
            </a:endParaRPr>
          </a:p>
          <a:p>
            <a:r>
              <a:rPr lang="de-CH" dirty="0" smtClean="0">
                <a:solidFill>
                  <a:schemeClr val="tx1"/>
                </a:solidFill>
              </a:rPr>
              <a:t>Die Ausführung der Software besteht aus Operationen auf Objekten: feature-Aufrufen</a:t>
            </a:r>
            <a:endParaRPr lang="de-CH" dirty="0">
              <a:solidFill>
                <a:schemeClr val="tx1"/>
              </a:solidFill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2412135" y="5026032"/>
            <a:ext cx="4635282" cy="933341"/>
            <a:chOff x="2025868" y="4797425"/>
            <a:chExt cx="4635282" cy="933341"/>
          </a:xfrm>
        </p:grpSpPr>
        <p:sp>
          <p:nvSpPr>
            <p:cNvPr id="5" name="AutoShape 13"/>
            <p:cNvSpPr>
              <a:spLocks noChangeArrowheads="1"/>
            </p:cNvSpPr>
            <p:nvPr/>
          </p:nvSpPr>
          <p:spPr bwMode="auto">
            <a:xfrm>
              <a:off x="2025868" y="5210503"/>
              <a:ext cx="4343401" cy="520263"/>
            </a:xfrm>
            <a:prstGeom prst="flowChartAlternateProcess">
              <a:avLst/>
            </a:prstGeom>
            <a:solidFill>
              <a:srgbClr val="66FF66">
                <a:alpha val="67999"/>
              </a:srgbClr>
            </a:solidFill>
            <a:ln w="9525">
              <a:solidFill>
                <a:srgbClr val="C00000"/>
              </a:solidFill>
              <a:miter lim="800000"/>
              <a:headEnd/>
              <a:tailEnd/>
            </a:ln>
            <a:effectLst>
              <a:outerShdw blurRad="50800" dist="38100" dir="2700000" sx="101000" sy="101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w="127000"/>
              <a:bevelB w="1016000"/>
            </a:sp3d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8084" name="Rectangle 4"/>
            <p:cNvSpPr>
              <a:spLocks noChangeArrowheads="1"/>
            </p:cNvSpPr>
            <p:nvPr/>
          </p:nvSpPr>
          <p:spPr bwMode="auto">
            <a:xfrm>
              <a:off x="2124075" y="4797425"/>
              <a:ext cx="4537075" cy="2873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457200" indent="-457200">
                <a:spcBef>
                  <a:spcPct val="20000"/>
                </a:spcBef>
                <a:buFont typeface="Wingdings" pitchFamily="2" charset="2"/>
                <a:buNone/>
              </a:pPr>
              <a:r>
                <a:rPr lang="en-US" i="1" dirty="0" err="1" smtClean="0">
                  <a:solidFill>
                    <a:srgbClr val="0000FF"/>
                  </a:solidFill>
                </a:rPr>
                <a:t>ihr</a:t>
              </a:r>
              <a:r>
                <a:rPr lang="en-US" sz="2400" i="1" dirty="0" err="1" smtClean="0">
                  <a:solidFill>
                    <a:srgbClr val="0000FF"/>
                  </a:solidFill>
                  <a:latin typeface="Comic Sans MS" pitchFamily="66" charset="0"/>
                </a:rPr>
                <a:t>_objekt</a:t>
              </a:r>
              <a:r>
                <a:rPr lang="en-US" sz="6000" dirty="0" err="1" smtClean="0">
                  <a:solidFill>
                    <a:srgbClr val="0000FF"/>
                  </a:solidFill>
                  <a:latin typeface="Comic Sans MS" pitchFamily="66" charset="0"/>
                </a:rPr>
                <a:t>.</a:t>
              </a:r>
              <a:r>
                <a:rPr lang="en-US" sz="2400" i="1" dirty="0" err="1" smtClean="0">
                  <a:solidFill>
                    <a:srgbClr val="0000FF"/>
                  </a:solidFill>
                  <a:latin typeface="Comic Sans MS" pitchFamily="66" charset="0"/>
                </a:rPr>
                <a:t>ihr_feature</a:t>
              </a:r>
              <a:endParaRPr lang="en-US" sz="2400" i="1" dirty="0">
                <a:solidFill>
                  <a:srgbClr val="0000FF"/>
                </a:solidFill>
                <a:latin typeface="Comic Sans MS" pitchFamily="66" charset="0"/>
              </a:endParaRPr>
            </a:p>
            <a:p>
              <a:pPr marL="457200" indent="-457200">
                <a:spcBef>
                  <a:spcPct val="20000"/>
                </a:spcBef>
                <a:buFont typeface="Wingdings" pitchFamily="2" charset="2"/>
                <a:buNone/>
              </a:pPr>
              <a:endParaRPr lang="en-US" sz="2400" dirty="0">
                <a:latin typeface="Comic Sans MS" pitchFamily="66" charset="0"/>
              </a:endParaRPr>
            </a:p>
            <a:p>
              <a:pPr marL="457200" indent="-457200">
                <a:spcBef>
                  <a:spcPct val="20000"/>
                </a:spcBef>
                <a:buFont typeface="Wingdings" pitchFamily="2" charset="2"/>
                <a:buNone/>
              </a:pPr>
              <a:endParaRPr lang="en-US" sz="1600" dirty="0">
                <a:solidFill>
                  <a:srgbClr val="003399"/>
                </a:solidFill>
                <a:latin typeface="Comic Sans MS" pitchFamily="66" charset="0"/>
              </a:endParaRPr>
            </a:p>
            <a:p>
              <a:pPr marL="457200" indent="-457200">
                <a:spcBef>
                  <a:spcPct val="20000"/>
                </a:spcBef>
                <a:buFont typeface="Wingdings" pitchFamily="2" charset="2"/>
                <a:buNone/>
              </a:pPr>
              <a:endParaRPr lang="en-US" sz="2400" dirty="0">
                <a:latin typeface="Comic Sans MS" pitchFamily="66" charset="0"/>
              </a:endParaRP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0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CH" smtClean="0"/>
              <a:t>Eine eigene Ausdrucksweise</a:t>
            </a:r>
            <a:endParaRPr lang="de-CH" dirty="0"/>
          </a:p>
        </p:txBody>
      </p:sp>
      <p:sp>
        <p:nvSpPr>
          <p:cNvPr id="560131" name="Rectangle 3"/>
          <p:cNvSpPr>
            <a:spLocks noGrp="1" noChangeArrowheads="1"/>
          </p:cNvSpPr>
          <p:nvPr>
            <p:ph idx="1"/>
          </p:nvPr>
        </p:nvSpPr>
        <p:spPr>
          <a:xfrm>
            <a:off x="249238" y="878114"/>
            <a:ext cx="8754085" cy="5644924"/>
          </a:xfrm>
        </p:spPr>
        <p:txBody>
          <a:bodyPr/>
          <a:lstStyle/>
          <a:p>
            <a:r>
              <a:rPr lang="de-CH" sz="2800" i="1" dirty="0" err="1" smtClean="0">
                <a:solidFill>
                  <a:srgbClr val="0000FF"/>
                </a:solidFill>
              </a:rPr>
              <a:t>Zurich_map</a:t>
            </a:r>
            <a:r>
              <a:rPr lang="de-CH" sz="2800" baseline="-20000" dirty="0" err="1" smtClean="0">
                <a:sym typeface="Symbol" pitchFamily="18" charset="2"/>
              </a:rPr>
              <a:t></a:t>
            </a:r>
            <a:r>
              <a:rPr lang="de-CH" sz="2800" i="1" dirty="0" err="1" smtClean="0">
                <a:solidFill>
                  <a:srgbClr val="0000FF"/>
                </a:solidFill>
              </a:rPr>
              <a:t>animate</a:t>
            </a:r>
            <a:endParaRPr lang="de-CH" sz="2800" i="1" dirty="0" smtClean="0">
              <a:solidFill>
                <a:srgbClr val="0000FF"/>
              </a:solidFill>
            </a:endParaRPr>
          </a:p>
          <a:p>
            <a:endParaRPr lang="de-CH" sz="2800" i="1" dirty="0" smtClean="0">
              <a:solidFill>
                <a:srgbClr val="0000FF"/>
              </a:solidFill>
            </a:endParaRPr>
          </a:p>
          <a:p>
            <a:r>
              <a:rPr lang="de-CH" sz="2800" i="1" dirty="0" smtClean="0">
                <a:solidFill>
                  <a:srgbClr val="0000FF"/>
                </a:solidFill>
                <a:sym typeface="Symbol" pitchFamily="18" charset="2"/>
              </a:rPr>
              <a:t>nächste_nachricht</a:t>
            </a:r>
            <a:r>
              <a:rPr lang="de-CH" sz="2800" baseline="-20000" dirty="0" smtClean="0">
                <a:sym typeface="Symbol" pitchFamily="18" charset="2"/>
              </a:rPr>
              <a:t></a:t>
            </a:r>
            <a:r>
              <a:rPr lang="de-CH" sz="2800" i="1" dirty="0" smtClean="0">
                <a:solidFill>
                  <a:srgbClr val="0000FF"/>
                </a:solidFill>
              </a:rPr>
              <a:t>send	</a:t>
            </a:r>
            <a:r>
              <a:rPr lang="de-CH" sz="2800" dirty="0" smtClean="0">
                <a:solidFill>
                  <a:srgbClr val="0000FF"/>
                </a:solidFill>
              </a:rPr>
              <a:t>-- </a:t>
            </a:r>
            <a:r>
              <a:rPr lang="de-CH" sz="2800" i="1" dirty="0" smtClean="0">
                <a:solidFill>
                  <a:srgbClr val="336600"/>
                </a:solidFill>
              </a:rPr>
              <a:t>next_message</a:t>
            </a:r>
            <a:r>
              <a:rPr lang="de-CH" sz="2800" baseline="-20000" dirty="0" smtClean="0">
                <a:solidFill>
                  <a:srgbClr val="336600"/>
                </a:solidFill>
                <a:sym typeface="Symbol" pitchFamily="18" charset="2"/>
              </a:rPr>
              <a:t></a:t>
            </a:r>
            <a:r>
              <a:rPr lang="de-CH" sz="2800" i="1" dirty="0" smtClean="0">
                <a:solidFill>
                  <a:srgbClr val="336600"/>
                </a:solidFill>
              </a:rPr>
              <a:t>send</a:t>
            </a:r>
            <a:endParaRPr lang="de-CH" sz="2800" i="1" dirty="0" smtClean="0">
              <a:solidFill>
                <a:srgbClr val="0000FF"/>
              </a:solidFill>
            </a:endParaRPr>
          </a:p>
          <a:p>
            <a:r>
              <a:rPr lang="de-CH" sz="2800" i="1" dirty="0" smtClean="0">
                <a:solidFill>
                  <a:srgbClr val="0000FF"/>
                </a:solidFill>
              </a:rPr>
              <a:t>computer</a:t>
            </a:r>
            <a:r>
              <a:rPr lang="de-CH" sz="2800" baseline="-20000" dirty="0" smtClean="0">
                <a:sym typeface="Symbol" pitchFamily="18" charset="2"/>
              </a:rPr>
              <a:t></a:t>
            </a:r>
            <a:r>
              <a:rPr lang="de-CH" sz="2800" i="1" dirty="0" smtClean="0">
                <a:solidFill>
                  <a:srgbClr val="0000FF"/>
                </a:solidFill>
                <a:sym typeface="Symbol" pitchFamily="18" charset="2"/>
              </a:rPr>
              <a:t>auschalten</a:t>
            </a:r>
            <a:r>
              <a:rPr lang="de-CH" sz="2800" i="1" dirty="0" smtClean="0">
                <a:solidFill>
                  <a:srgbClr val="0000FF"/>
                </a:solidFill>
              </a:rPr>
              <a:t>		</a:t>
            </a:r>
            <a:r>
              <a:rPr lang="de-CH" sz="2800" dirty="0" smtClean="0">
                <a:solidFill>
                  <a:srgbClr val="0000FF"/>
                </a:solidFill>
              </a:rPr>
              <a:t>-- </a:t>
            </a:r>
            <a:r>
              <a:rPr lang="de-CH" sz="2800" i="1" dirty="0" smtClean="0">
                <a:solidFill>
                  <a:srgbClr val="336600"/>
                </a:solidFill>
              </a:rPr>
              <a:t>computer</a:t>
            </a:r>
            <a:r>
              <a:rPr lang="de-CH" sz="2800" baseline="-20000" dirty="0" smtClean="0">
                <a:solidFill>
                  <a:srgbClr val="336600"/>
                </a:solidFill>
                <a:sym typeface="Symbol" pitchFamily="18" charset="2"/>
              </a:rPr>
              <a:t></a:t>
            </a:r>
            <a:r>
              <a:rPr lang="de-CH" sz="2800" i="1" dirty="0" smtClean="0">
                <a:solidFill>
                  <a:srgbClr val="336600"/>
                </a:solidFill>
              </a:rPr>
              <a:t>shut_down</a:t>
            </a:r>
            <a:endParaRPr lang="de-CH" sz="2800" i="1" dirty="0" smtClean="0">
              <a:solidFill>
                <a:srgbClr val="0000FF"/>
              </a:solidFill>
            </a:endParaRPr>
          </a:p>
          <a:p>
            <a:r>
              <a:rPr lang="de-CH" sz="2800" i="1" dirty="0" smtClean="0">
                <a:solidFill>
                  <a:srgbClr val="0000FF"/>
                </a:solidFill>
              </a:rPr>
              <a:t>telefon</a:t>
            </a:r>
            <a:r>
              <a:rPr lang="de-CH" sz="2800" baseline="-20000" dirty="0" smtClean="0">
                <a:sym typeface="Symbol" pitchFamily="18" charset="2"/>
              </a:rPr>
              <a:t></a:t>
            </a:r>
            <a:r>
              <a:rPr lang="de-CH" sz="2800" i="1" dirty="0" smtClean="0">
                <a:solidFill>
                  <a:srgbClr val="0000FF"/>
                </a:solidFill>
              </a:rPr>
              <a:t>läuten			</a:t>
            </a:r>
            <a:r>
              <a:rPr lang="de-CH" sz="2800" dirty="0" smtClean="0">
                <a:solidFill>
                  <a:srgbClr val="0000FF"/>
                </a:solidFill>
              </a:rPr>
              <a:t>-- </a:t>
            </a:r>
            <a:r>
              <a:rPr lang="de-CH" sz="2800" i="1" dirty="0" smtClean="0">
                <a:solidFill>
                  <a:srgbClr val="336600"/>
                </a:solidFill>
              </a:rPr>
              <a:t>telephone</a:t>
            </a:r>
            <a:r>
              <a:rPr lang="de-CH" sz="2800" baseline="-20000" dirty="0" smtClean="0">
                <a:solidFill>
                  <a:srgbClr val="336600"/>
                </a:solidFill>
                <a:sym typeface="Symbol" pitchFamily="18" charset="2"/>
              </a:rPr>
              <a:t></a:t>
            </a:r>
            <a:r>
              <a:rPr lang="de-CH" sz="2800" i="1" dirty="0" smtClean="0">
                <a:solidFill>
                  <a:srgbClr val="336600"/>
                </a:solidFill>
              </a:rPr>
              <a:t>ring</a:t>
            </a:r>
            <a:endParaRPr lang="de-CH" sz="2800" i="1" dirty="0" smtClean="0">
              <a:solidFill>
                <a:srgbClr val="0000FF"/>
              </a:solidFill>
            </a:endParaRPr>
          </a:p>
          <a:p>
            <a:endParaRPr lang="de-CH" sz="2800" i="1" dirty="0" smtClean="0">
              <a:solidFill>
                <a:srgbClr val="0000FF"/>
              </a:solidFill>
            </a:endParaRPr>
          </a:p>
          <a:p>
            <a:r>
              <a:rPr lang="de-CH" sz="2800" dirty="0" smtClean="0">
                <a:solidFill>
                  <a:schemeClr val="tx1"/>
                </a:solidFill>
              </a:rPr>
              <a:t>Objekt-Orienterte Programmierung hat einen bezeichnenden Stil.</a:t>
            </a:r>
          </a:p>
          <a:p>
            <a:endParaRPr lang="de-CH" sz="2800" dirty="0" smtClean="0">
              <a:solidFill>
                <a:schemeClr val="tx1"/>
              </a:solidFill>
            </a:endParaRPr>
          </a:p>
          <a:p>
            <a:r>
              <a:rPr lang="de-CH" sz="2800" dirty="0" smtClean="0">
                <a:solidFill>
                  <a:schemeClr val="tx1"/>
                </a:solidFill>
              </a:rPr>
              <a:t>Jede Operation wird auf </a:t>
            </a:r>
            <a:r>
              <a:rPr lang="de-CH" sz="2800" b="1" dirty="0" smtClean="0">
                <a:solidFill>
                  <a:srgbClr val="990000"/>
                </a:solidFill>
              </a:rPr>
              <a:t>ein</a:t>
            </a:r>
            <a:r>
              <a:rPr lang="de-CH" sz="2800" dirty="0" smtClean="0">
                <a:solidFill>
                  <a:schemeClr val="tx1"/>
                </a:solidFill>
              </a:rPr>
              <a:t> Objekt </a:t>
            </a:r>
            <a:r>
              <a:rPr lang="de-CH" sz="2800" dirty="0" smtClean="0"/>
              <a:t>(das “Ziel” (</a:t>
            </a:r>
            <a:r>
              <a:rPr lang="de-CH" sz="2800" i="1" dirty="0" smtClean="0"/>
              <a:t>target</a:t>
            </a:r>
            <a:r>
              <a:rPr lang="de-CH" sz="2800" dirty="0" smtClean="0"/>
              <a:t>) des Aufrufs) </a:t>
            </a:r>
            <a:r>
              <a:rPr lang="de-CH" sz="2800" dirty="0" smtClean="0">
                <a:solidFill>
                  <a:schemeClr val="tx1"/>
                </a:solidFill>
              </a:rPr>
              <a:t> angewendet.</a:t>
            </a:r>
            <a:endParaRPr lang="de-CH" sz="2800" dirty="0" smtClean="0"/>
          </a:p>
          <a:p>
            <a:endParaRPr lang="de-CH" sz="2800" dirty="0" smtClean="0"/>
          </a:p>
          <a:p>
            <a:endParaRPr lang="de-CH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2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CH" smtClean="0"/>
              <a:t>Was ist ein Objekt?</a:t>
            </a:r>
            <a:endParaRPr lang="de-CH" dirty="0"/>
          </a:p>
        </p:txBody>
      </p:sp>
      <p:sp>
        <p:nvSpPr>
          <p:cNvPr id="562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8420" y="745076"/>
            <a:ext cx="8709102" cy="577396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CH" sz="2000" dirty="0" smtClean="0">
                <a:solidFill>
                  <a:srgbClr val="990000"/>
                </a:solidFill>
              </a:rPr>
              <a:t>Software</a:t>
            </a:r>
            <a:r>
              <a:rPr lang="de-CH" sz="2000" dirty="0" smtClean="0"/>
              <a:t>begriff: Eine Maschine, definiert durch auf sie anwendbare Operationen.</a:t>
            </a:r>
          </a:p>
          <a:p>
            <a:pPr>
              <a:lnSpc>
                <a:spcPct val="90000"/>
              </a:lnSpc>
              <a:spcBef>
                <a:spcPts val="1600"/>
              </a:spcBef>
            </a:pPr>
            <a:r>
              <a:rPr lang="de-CH" sz="2000" dirty="0" smtClean="0"/>
              <a:t>Drei Arten von Objekten:</a:t>
            </a:r>
          </a:p>
          <a:p>
            <a:pPr marL="407987" lvl="2" indent="0">
              <a:lnSpc>
                <a:spcPct val="110000"/>
              </a:lnSpc>
              <a:spcBef>
                <a:spcPts val="600"/>
              </a:spcBef>
              <a:buClr>
                <a:srgbClr val="990000"/>
              </a:buClr>
              <a:buSzPct val="80000"/>
              <a:buFont typeface="Wingdings" pitchFamily="2" charset="2"/>
              <a:buChar char="Ø"/>
            </a:pPr>
            <a:r>
              <a:rPr lang="de-CH" sz="2000" dirty="0" smtClean="0"/>
              <a:t>“</a:t>
            </a:r>
            <a:r>
              <a:rPr lang="de-CH" sz="2000" b="1" dirty="0" smtClean="0">
                <a:solidFill>
                  <a:srgbClr val="990000"/>
                </a:solidFill>
              </a:rPr>
              <a:t>Physikalische Objekte</a:t>
            </a:r>
            <a:r>
              <a:rPr lang="de-CH" sz="2000" dirty="0" smtClean="0"/>
              <a:t>”: widerspiegeln materielle Objekte der modellierten Welt. </a:t>
            </a:r>
            <a:br>
              <a:rPr lang="de-CH" sz="2000" dirty="0" smtClean="0"/>
            </a:br>
            <a:r>
              <a:rPr lang="de-CH" sz="2000" dirty="0" smtClean="0"/>
              <a:t>		Beispiele: die Polyterrasse, eine Bahn des Trams…</a:t>
            </a:r>
          </a:p>
          <a:p>
            <a:pPr marL="407987" lvl="2" indent="0">
              <a:lnSpc>
                <a:spcPct val="110000"/>
              </a:lnSpc>
              <a:spcBef>
                <a:spcPts val="600"/>
              </a:spcBef>
              <a:buClr>
                <a:srgbClr val="990000"/>
              </a:buClr>
              <a:buSzPct val="80000"/>
              <a:buFont typeface="Wingdings" pitchFamily="2" charset="2"/>
              <a:buChar char="Ø"/>
            </a:pPr>
            <a:r>
              <a:rPr lang="de-CH" sz="2000" dirty="0" smtClean="0"/>
              <a:t>“</a:t>
            </a:r>
            <a:r>
              <a:rPr lang="de-CH" sz="2000" b="1" dirty="0" smtClean="0">
                <a:solidFill>
                  <a:srgbClr val="990000"/>
                </a:solidFill>
              </a:rPr>
              <a:t>Abstrakte Objekte</a:t>
            </a:r>
            <a:r>
              <a:rPr lang="de-CH" sz="2000" dirty="0" smtClean="0"/>
              <a:t>”: abstrakte Begriffe aus der modellierten Welt.</a:t>
            </a:r>
            <a:br>
              <a:rPr lang="de-CH" sz="2000" dirty="0" smtClean="0"/>
            </a:br>
            <a:r>
              <a:rPr lang="de-CH" sz="2000" dirty="0" smtClean="0"/>
              <a:t>		Beispiele: eine (Tram-) Linie, eine Route…</a:t>
            </a:r>
          </a:p>
          <a:p>
            <a:pPr marL="407987" lvl="2" indent="0">
              <a:lnSpc>
                <a:spcPct val="110000"/>
              </a:lnSpc>
              <a:spcBef>
                <a:spcPts val="600"/>
              </a:spcBef>
              <a:buClr>
                <a:srgbClr val="990000"/>
              </a:buClr>
              <a:buSzPct val="80000"/>
              <a:buFont typeface="Wingdings" pitchFamily="2" charset="2"/>
              <a:buChar char="Ø"/>
            </a:pPr>
            <a:r>
              <a:rPr lang="de-CH" sz="2000" dirty="0" smtClean="0"/>
              <a:t>“</a:t>
            </a:r>
            <a:r>
              <a:rPr lang="de-CH" sz="2000" b="1" dirty="0" smtClean="0">
                <a:solidFill>
                  <a:srgbClr val="990000"/>
                </a:solidFill>
              </a:rPr>
              <a:t>Softwareobjekte</a:t>
            </a:r>
            <a:r>
              <a:rPr lang="de-CH" sz="2000" dirty="0" smtClean="0"/>
              <a:t>”: ein reiner Softwarebegriff.</a:t>
            </a:r>
            <a:br>
              <a:rPr lang="de-CH" sz="2000" dirty="0" smtClean="0"/>
            </a:br>
            <a:r>
              <a:rPr lang="de-CH" sz="2000" dirty="0" smtClean="0"/>
              <a:t>		Beispiele: “Datenstrukturen” wie Arrays oder Listen</a:t>
            </a:r>
          </a:p>
          <a:p>
            <a:pPr>
              <a:lnSpc>
                <a:spcPct val="90000"/>
              </a:lnSpc>
            </a:pPr>
            <a:endParaRPr lang="de-CH" sz="2000" dirty="0" smtClean="0"/>
          </a:p>
          <a:p>
            <a:pPr>
              <a:lnSpc>
                <a:spcPct val="90000"/>
              </a:lnSpc>
              <a:spcBef>
                <a:spcPts val="1200"/>
              </a:spcBef>
            </a:pPr>
            <a:r>
              <a:rPr lang="de-CH" sz="2000" dirty="0" smtClean="0"/>
              <a:t>Ein grosser Reiz der Objekttechnologie ist ihr </a:t>
            </a:r>
            <a:r>
              <a:rPr lang="de-CH" sz="2000" i="1" dirty="0" smtClean="0">
                <a:solidFill>
                  <a:srgbClr val="990000"/>
                </a:solidFill>
              </a:rPr>
              <a:t>Modellierungsvermögen</a:t>
            </a:r>
            <a:r>
              <a:rPr lang="de-CH" sz="2000" dirty="0" smtClean="0"/>
              <a:t>: Verbinden von Softwareobjekten mit Objekten des Modells.</a:t>
            </a:r>
          </a:p>
          <a:p>
            <a:pPr>
              <a:lnSpc>
                <a:spcPct val="90000"/>
              </a:lnSpc>
              <a:spcBef>
                <a:spcPts val="1200"/>
              </a:spcBef>
            </a:pPr>
            <a:r>
              <a:rPr lang="de-CH" sz="2000" dirty="0" smtClean="0"/>
              <a:t>Aber: Verbinden, nicht verwechseln!</a:t>
            </a:r>
          </a:p>
          <a:p>
            <a:pPr>
              <a:lnSpc>
                <a:spcPct val="90000"/>
              </a:lnSpc>
              <a:spcBef>
                <a:spcPts val="1200"/>
              </a:spcBef>
            </a:pPr>
            <a:r>
              <a:rPr lang="de-CH" sz="2000" dirty="0" smtClean="0"/>
              <a:t>In diesem Kurs bezieht sich “</a:t>
            </a:r>
            <a:r>
              <a:rPr lang="de-CH" sz="2000" i="1" dirty="0" smtClean="0"/>
              <a:t>Objekt</a:t>
            </a:r>
            <a:r>
              <a:rPr lang="de-CH" sz="2000" dirty="0" smtClean="0"/>
              <a:t>” auf ein </a:t>
            </a:r>
            <a:r>
              <a:rPr lang="de-CH" sz="2000" dirty="0" smtClean="0">
                <a:solidFill>
                  <a:srgbClr val="990000"/>
                </a:solidFill>
              </a:rPr>
              <a:t>Softwareobjekt</a:t>
            </a:r>
            <a:endParaRPr lang="de-CH" sz="2000" dirty="0" smtClean="0"/>
          </a:p>
          <a:p>
            <a:pPr marL="457200" indent="-457200">
              <a:lnSpc>
                <a:spcPct val="90000"/>
              </a:lnSpc>
            </a:pPr>
            <a:endParaRPr lang="de-CH" sz="20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0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CH" smtClean="0"/>
              <a:t>Zwei Auffassungen von Objekten</a:t>
            </a:r>
            <a:endParaRPr lang="de-CH" dirty="0"/>
          </a:p>
        </p:txBody>
      </p:sp>
      <p:sp>
        <p:nvSpPr>
          <p:cNvPr id="580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8282" y="3148716"/>
            <a:ext cx="8773296" cy="3374321"/>
          </a:xfrm>
        </p:spPr>
        <p:txBody>
          <a:bodyPr/>
          <a:lstStyle/>
          <a:p>
            <a:pPr marL="358775" indent="-358775" defTabSz="630238"/>
            <a:r>
              <a:rPr lang="de-CH" smtClean="0">
                <a:solidFill>
                  <a:schemeClr val="tx1"/>
                </a:solidFill>
              </a:rPr>
              <a:t>Zwei Gesichtspunkte:</a:t>
            </a:r>
          </a:p>
          <a:p>
            <a:pPr marL="358775" lvl="1" indent="-358775" defTabSz="630238"/>
            <a:r>
              <a:rPr lang="de-CH" smtClean="0"/>
              <a:t>1. Ein Objekt hat Daten, abgelegt im Speicher.</a:t>
            </a:r>
          </a:p>
          <a:p>
            <a:pPr marL="358775" lvl="1" indent="-358775" defTabSz="630238"/>
            <a:r>
              <a:rPr lang="de-CH" smtClean="0"/>
              <a:t>2. Ein Objekt ist eine Maschine, die Operationen anbietet (</a:t>
            </a:r>
            <a:r>
              <a:rPr lang="de-CH" b="1" smtClean="0">
                <a:solidFill>
                  <a:srgbClr val="990000"/>
                </a:solidFill>
              </a:rPr>
              <a:t>Features</a:t>
            </a:r>
            <a:r>
              <a:rPr lang="de-CH" smtClean="0"/>
              <a:t>)</a:t>
            </a:r>
          </a:p>
          <a:p>
            <a:pPr marL="358775" lvl="1" indent="-358775" defTabSz="630238"/>
            <a:endParaRPr lang="de-CH" smtClean="0">
              <a:solidFill>
                <a:schemeClr val="tx1"/>
              </a:solidFill>
            </a:endParaRPr>
          </a:p>
          <a:p>
            <a:pPr marL="358775" lvl="1" indent="-358775" defTabSz="630238">
              <a:buNone/>
            </a:pPr>
            <a:r>
              <a:rPr lang="de-CH" smtClean="0">
                <a:solidFill>
                  <a:schemeClr val="tx1"/>
                </a:solidFill>
              </a:rPr>
              <a:t>Die Verbindung:</a:t>
            </a:r>
          </a:p>
          <a:p>
            <a:pPr marL="358775" lvl="1" indent="-358775" defTabSz="630238"/>
            <a:r>
              <a:rPr lang="de-CH" smtClean="0">
                <a:solidFill>
                  <a:srgbClr val="A50021"/>
                </a:solidFill>
              </a:rPr>
              <a:t>Die Operationen </a:t>
            </a:r>
            <a:r>
              <a:rPr lang="de-CH" smtClean="0"/>
              <a:t>(2)</a:t>
            </a:r>
            <a:r>
              <a:rPr lang="de-CH" smtClean="0">
                <a:solidFill>
                  <a:srgbClr val="A50021"/>
                </a:solidFill>
              </a:rPr>
              <a:t>, die die Maschine anbietet, greifen auf die Daten </a:t>
            </a:r>
            <a:r>
              <a:rPr lang="de-CH" smtClean="0"/>
              <a:t>(1)</a:t>
            </a:r>
            <a:r>
              <a:rPr lang="de-CH" smtClean="0">
                <a:solidFill>
                  <a:srgbClr val="A50021"/>
                </a:solidFill>
              </a:rPr>
              <a:t> des Objektes zu und verändern sie.</a:t>
            </a:r>
            <a:r>
              <a:rPr lang="de-CH" smtClean="0"/>
              <a:t> </a:t>
            </a:r>
            <a:endParaRPr lang="de-CH" dirty="0"/>
          </a:p>
        </p:txBody>
      </p:sp>
      <p:sp>
        <p:nvSpPr>
          <p:cNvPr id="580613" name="Rectangle 5"/>
          <p:cNvSpPr>
            <a:spLocks noChangeArrowheads="1"/>
          </p:cNvSpPr>
          <p:nvPr/>
        </p:nvSpPr>
        <p:spPr bwMode="auto">
          <a:xfrm>
            <a:off x="5211313" y="788898"/>
            <a:ext cx="2605088" cy="578500"/>
          </a:xfrm>
          <a:prstGeom prst="roundRect">
            <a:avLst/>
          </a:prstGeom>
          <a:solidFill>
            <a:srgbClr val="99FF99"/>
          </a:solidFill>
          <a:ln w="9525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127000"/>
            <a:bevelB w="1016000"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580614" name="Rectangle 6"/>
          <p:cNvSpPr>
            <a:spLocks noChangeArrowheads="1"/>
          </p:cNvSpPr>
          <p:nvPr/>
        </p:nvSpPr>
        <p:spPr bwMode="auto">
          <a:xfrm>
            <a:off x="5211313" y="1341635"/>
            <a:ext cx="2605088" cy="578500"/>
          </a:xfrm>
          <a:prstGeom prst="roundRect">
            <a:avLst/>
          </a:prstGeom>
          <a:solidFill>
            <a:srgbClr val="990000"/>
          </a:solidFill>
          <a:ln w="9525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127000"/>
            <a:bevelB w="1016000"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580615" name="Rectangle 7"/>
          <p:cNvSpPr>
            <a:spLocks noChangeArrowheads="1"/>
          </p:cNvSpPr>
          <p:nvPr/>
        </p:nvSpPr>
        <p:spPr bwMode="auto">
          <a:xfrm>
            <a:off x="5211313" y="1892029"/>
            <a:ext cx="2605088" cy="578500"/>
          </a:xfrm>
          <a:prstGeom prst="roundRect">
            <a:avLst/>
          </a:prstGeom>
          <a:solidFill>
            <a:srgbClr val="DFEBF3"/>
          </a:solidFill>
          <a:ln w="9525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127000"/>
            <a:bevelB w="1016000"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580616" name="Rectangle 8"/>
          <p:cNvSpPr>
            <a:spLocks noChangeArrowheads="1"/>
          </p:cNvSpPr>
          <p:nvPr/>
        </p:nvSpPr>
        <p:spPr bwMode="auto">
          <a:xfrm>
            <a:off x="5211313" y="2442423"/>
            <a:ext cx="2605088" cy="578500"/>
          </a:xfrm>
          <a:prstGeom prst="roundRect">
            <a:avLst/>
          </a:prstGeom>
          <a:solidFill>
            <a:srgbClr val="FFD3AF"/>
          </a:solidFill>
          <a:ln w="9525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127000"/>
            <a:bevelB w="1016000"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580617" name="Text Box 9"/>
          <p:cNvSpPr txBox="1">
            <a:spLocks noChangeArrowheads="1"/>
          </p:cNvSpPr>
          <p:nvPr/>
        </p:nvSpPr>
        <p:spPr bwMode="auto">
          <a:xfrm>
            <a:off x="5571676" y="877798"/>
            <a:ext cx="22320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smtClean="0"/>
              <a:t>“Centra</a:t>
            </a:r>
            <a:r>
              <a:rPr lang="en-US" dirty="0" smtClean="0"/>
              <a:t>l</a:t>
            </a:r>
            <a:r>
              <a:rPr lang="en-US" sz="2400" dirty="0" smtClean="0"/>
              <a:t>”</a:t>
            </a:r>
            <a:endParaRPr lang="en-US" sz="2400" dirty="0"/>
          </a:p>
        </p:txBody>
      </p:sp>
      <p:sp>
        <p:nvSpPr>
          <p:cNvPr id="580618" name="Text Box 10"/>
          <p:cNvSpPr txBox="1">
            <a:spLocks noChangeArrowheads="1"/>
          </p:cNvSpPr>
          <p:nvPr/>
        </p:nvSpPr>
        <p:spPr bwMode="auto">
          <a:xfrm>
            <a:off x="5355776" y="2533561"/>
            <a:ext cx="2447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smtClean="0"/>
              <a:t>“</a:t>
            </a:r>
            <a:r>
              <a:rPr lang="en-US" sz="2400" dirty="0" err="1" smtClean="0"/>
              <a:t>Polyterrasse</a:t>
            </a:r>
            <a:r>
              <a:rPr lang="en-US" sz="2400" dirty="0" smtClean="0"/>
              <a:t>”</a:t>
            </a:r>
            <a:endParaRPr lang="en-US" sz="2400" dirty="0"/>
          </a:p>
        </p:txBody>
      </p:sp>
      <p:sp>
        <p:nvSpPr>
          <p:cNvPr id="580619" name="Text Box 11"/>
          <p:cNvSpPr txBox="1">
            <a:spLocks noChangeArrowheads="1"/>
          </p:cNvSpPr>
          <p:nvPr/>
        </p:nvSpPr>
        <p:spPr bwMode="auto">
          <a:xfrm>
            <a:off x="5284338" y="1428661"/>
            <a:ext cx="22320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 smtClean="0">
                <a:solidFill>
                  <a:schemeClr val="bg1"/>
                </a:solidFill>
              </a:rPr>
              <a:t>24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580620" name="Text Box 12"/>
          <p:cNvSpPr txBox="1">
            <a:spLocks noChangeArrowheads="1"/>
          </p:cNvSpPr>
          <p:nvPr/>
        </p:nvSpPr>
        <p:spPr bwMode="auto">
          <a:xfrm>
            <a:off x="5284338" y="1931898"/>
            <a:ext cx="22320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 smtClean="0"/>
              <a:t>2</a:t>
            </a:r>
            <a:endParaRPr lang="en-US" sz="2400" dirty="0"/>
          </a:p>
        </p:txBody>
      </p:sp>
      <p:sp>
        <p:nvSpPr>
          <p:cNvPr id="13" name="Rounded Rectangular Callout 12"/>
          <p:cNvSpPr/>
          <p:nvPr/>
        </p:nvSpPr>
        <p:spPr bwMode="auto">
          <a:xfrm>
            <a:off x="999242" y="814327"/>
            <a:ext cx="2523188" cy="529444"/>
          </a:xfrm>
          <a:prstGeom prst="wedgeRoundRectCallout">
            <a:avLst>
              <a:gd name="adj1" fmla="val 115219"/>
              <a:gd name="adj2" fmla="val -7941"/>
              <a:gd name="adj3" fmla="val 16667"/>
            </a:avLst>
          </a:prstGeom>
          <a:solidFill>
            <a:srgbClr val="99FF99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/>
            <a:r>
              <a:rPr lang="en-US" sz="2200" dirty="0" smtClean="0">
                <a:solidFill>
                  <a:srgbClr val="3333FF"/>
                </a:solidFill>
              </a:rPr>
              <a:t>West-</a:t>
            </a:r>
            <a:r>
              <a:rPr lang="en-US" sz="2200" dirty="0" err="1" smtClean="0">
                <a:solidFill>
                  <a:srgbClr val="3333FF"/>
                </a:solidFill>
              </a:rPr>
              <a:t>Endstation</a:t>
            </a:r>
            <a:endParaRPr lang="en-US" sz="2200" dirty="0">
              <a:solidFill>
                <a:srgbClr val="3333FF"/>
              </a:solidFill>
            </a:endParaRPr>
          </a:p>
        </p:txBody>
      </p:sp>
      <p:sp>
        <p:nvSpPr>
          <p:cNvPr id="14" name="Rounded Rectangular Callout 13"/>
          <p:cNvSpPr/>
          <p:nvPr/>
        </p:nvSpPr>
        <p:spPr bwMode="auto">
          <a:xfrm>
            <a:off x="1614115" y="1412000"/>
            <a:ext cx="1901687" cy="529444"/>
          </a:xfrm>
          <a:prstGeom prst="wedgeRoundRectCallout">
            <a:avLst>
              <a:gd name="adj1" fmla="val 137544"/>
              <a:gd name="adj2" fmla="val -16008"/>
              <a:gd name="adj3" fmla="val 16667"/>
            </a:avLst>
          </a:prstGeom>
          <a:solidFill>
            <a:srgbClr val="99FF99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/>
            <a:r>
              <a:rPr lang="en-US" sz="2200" dirty="0" err="1" smtClean="0">
                <a:solidFill>
                  <a:srgbClr val="3333FF"/>
                </a:solidFill>
              </a:rPr>
              <a:t>Nummer</a:t>
            </a:r>
            <a:endParaRPr lang="en-US" sz="2200" dirty="0">
              <a:solidFill>
                <a:srgbClr val="3333FF"/>
              </a:solidFill>
            </a:endParaRPr>
          </a:p>
        </p:txBody>
      </p:sp>
      <p:sp>
        <p:nvSpPr>
          <p:cNvPr id="15" name="Rounded Rectangular Callout 14"/>
          <p:cNvSpPr/>
          <p:nvPr/>
        </p:nvSpPr>
        <p:spPr bwMode="auto">
          <a:xfrm>
            <a:off x="731536" y="2009656"/>
            <a:ext cx="2765807" cy="529444"/>
          </a:xfrm>
          <a:prstGeom prst="wedgeRoundRectCallout">
            <a:avLst>
              <a:gd name="adj1" fmla="val 111473"/>
              <a:gd name="adj2" fmla="val -17788"/>
              <a:gd name="adj3" fmla="val 16667"/>
            </a:avLst>
          </a:prstGeom>
          <a:solidFill>
            <a:srgbClr val="99FF99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/>
            <a:r>
              <a:rPr lang="en-US" sz="2200" dirty="0" err="1" smtClean="0">
                <a:solidFill>
                  <a:srgbClr val="3333FF"/>
                </a:solidFill>
              </a:rPr>
              <a:t>Anzahl</a:t>
            </a:r>
            <a:r>
              <a:rPr lang="en-US" sz="2200" dirty="0" smtClean="0">
                <a:solidFill>
                  <a:srgbClr val="3333FF"/>
                </a:solidFill>
              </a:rPr>
              <a:t> </a:t>
            </a:r>
            <a:r>
              <a:rPr lang="en-US" sz="2200" dirty="0" err="1" smtClean="0">
                <a:solidFill>
                  <a:srgbClr val="3333FF"/>
                </a:solidFill>
              </a:rPr>
              <a:t>Stationen</a:t>
            </a:r>
            <a:endParaRPr lang="en-US" sz="2200" dirty="0">
              <a:solidFill>
                <a:srgbClr val="3333FF"/>
              </a:solidFill>
            </a:endParaRPr>
          </a:p>
        </p:txBody>
      </p:sp>
      <p:sp>
        <p:nvSpPr>
          <p:cNvPr id="16" name="Rounded Rectangular Callout 15"/>
          <p:cNvSpPr/>
          <p:nvPr/>
        </p:nvSpPr>
        <p:spPr bwMode="auto">
          <a:xfrm>
            <a:off x="1112364" y="2620595"/>
            <a:ext cx="2339830" cy="529444"/>
          </a:xfrm>
          <a:prstGeom prst="wedgeRoundRectCallout">
            <a:avLst>
              <a:gd name="adj1" fmla="val 125105"/>
              <a:gd name="adj2" fmla="val -10000"/>
              <a:gd name="adj3" fmla="val 16667"/>
            </a:avLst>
          </a:prstGeom>
          <a:solidFill>
            <a:srgbClr val="99FF99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/>
            <a:r>
              <a:rPr lang="en-US" sz="2200" dirty="0" err="1" smtClean="0">
                <a:solidFill>
                  <a:srgbClr val="3333FF"/>
                </a:solidFill>
              </a:rPr>
              <a:t>Ost-Endstation</a:t>
            </a:r>
            <a:endParaRPr lang="en-US" sz="2200" dirty="0">
              <a:solidFill>
                <a:srgbClr val="3333FF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 bwMode="auto">
          <a:xfrm>
            <a:off x="1157681" y="2810312"/>
            <a:ext cx="1669409" cy="1098958"/>
          </a:xfrm>
          <a:prstGeom prst="roundRect">
            <a:avLst/>
          </a:prstGeom>
          <a:solidFill>
            <a:srgbClr val="99FF99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endParaRPr lang="en-US" sz="2400" kern="1200">
              <a:solidFill>
                <a:srgbClr val="333399"/>
              </a:solidFill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564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CH" sz="2800" smtClean="0"/>
              <a:t>Features: Befehle und Abfragen</a:t>
            </a:r>
            <a:endParaRPr lang="de-CH" sz="2800" dirty="0"/>
          </a:p>
        </p:txBody>
      </p:sp>
      <p:sp>
        <p:nvSpPr>
          <p:cNvPr id="564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e-CH" sz="2800" dirty="0" smtClean="0">
                <a:solidFill>
                  <a:srgbClr val="990000"/>
                </a:solidFill>
              </a:rPr>
              <a:t>Feature</a:t>
            </a:r>
            <a:r>
              <a:rPr lang="de-CH" sz="2800" dirty="0" smtClean="0"/>
              <a:t>: Eine Operation, die von gewissen Klassen zur Verfügung gestellt wird.</a:t>
            </a:r>
          </a:p>
          <a:p>
            <a:endParaRPr lang="de-CH" sz="2800" dirty="0" smtClean="0"/>
          </a:p>
          <a:p>
            <a:r>
              <a:rPr lang="de-CH" sz="2800" dirty="0" smtClean="0"/>
              <a:t>3 Arten:</a:t>
            </a:r>
          </a:p>
          <a:p>
            <a:pPr lvl="1"/>
            <a:r>
              <a:rPr lang="de-CH" sz="2800" dirty="0" smtClean="0">
                <a:solidFill>
                  <a:srgbClr val="A50021"/>
                </a:solidFill>
              </a:rPr>
              <a:t>Befehl 					(</a:t>
            </a:r>
            <a:r>
              <a:rPr lang="de-CH" sz="2800" dirty="0">
                <a:solidFill>
                  <a:srgbClr val="A50021"/>
                </a:solidFill>
              </a:rPr>
              <a:t>C</a:t>
            </a:r>
            <a:r>
              <a:rPr lang="de-CH" sz="2800" dirty="0" smtClean="0">
                <a:solidFill>
                  <a:srgbClr val="A50021"/>
                </a:solidFill>
              </a:rPr>
              <a:t>ommand)</a:t>
            </a:r>
            <a:endParaRPr lang="de-CH" sz="2800" dirty="0" smtClean="0"/>
          </a:p>
          <a:p>
            <a:pPr lvl="1"/>
            <a:r>
              <a:rPr lang="de-CH" sz="2800" dirty="0" smtClean="0">
                <a:solidFill>
                  <a:srgbClr val="A50021"/>
                </a:solidFill>
              </a:rPr>
              <a:t>Abfrage 					(</a:t>
            </a:r>
            <a:r>
              <a:rPr lang="de-CH" sz="2800" dirty="0">
                <a:solidFill>
                  <a:srgbClr val="A50021"/>
                </a:solidFill>
              </a:rPr>
              <a:t>Q</a:t>
            </a:r>
            <a:r>
              <a:rPr lang="de-CH" sz="2800" dirty="0" smtClean="0">
                <a:solidFill>
                  <a:srgbClr val="A50021"/>
                </a:solidFill>
              </a:rPr>
              <a:t>uery)</a:t>
            </a:r>
          </a:p>
          <a:p>
            <a:pPr lvl="1"/>
            <a:endParaRPr lang="de-CH" sz="2800" dirty="0" smtClean="0">
              <a:solidFill>
                <a:srgbClr val="A50021"/>
              </a:solidFill>
            </a:endParaRPr>
          </a:p>
          <a:p>
            <a:pPr lvl="1"/>
            <a:r>
              <a:rPr lang="de-CH" sz="2800" dirty="0" smtClean="0"/>
              <a:t>Erzeugungsprozedur (</a:t>
            </a:r>
            <a:r>
              <a:rPr lang="de-CH" sz="2800" i="1" dirty="0" err="1" smtClean="0"/>
              <a:t>creation</a:t>
            </a:r>
            <a:r>
              <a:rPr lang="de-CH" sz="2800" i="1" dirty="0" smtClean="0"/>
              <a:t> </a:t>
            </a:r>
            <a:r>
              <a:rPr lang="de-CH" sz="2800" i="1" dirty="0" err="1" smtClean="0"/>
              <a:t>procedure</a:t>
            </a:r>
            <a:r>
              <a:rPr lang="de-CH" sz="2800" dirty="0" smtClean="0"/>
              <a:t>) (später studiert)</a:t>
            </a:r>
          </a:p>
          <a:p>
            <a:endParaRPr lang="de-CH" dirty="0" smtClean="0"/>
          </a:p>
          <a:p>
            <a:endParaRPr lang="de-C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0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CH" smtClean="0"/>
              <a:t>Ein Befehl</a:t>
            </a:r>
            <a:endParaRPr lang="de-CH" dirty="0"/>
          </a:p>
        </p:txBody>
      </p:sp>
      <p:pic>
        <p:nvPicPr>
          <p:cNvPr id="570372" name="Picture 4" descr="tunnel_command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555625" y="938213"/>
            <a:ext cx="7981950" cy="5524500"/>
          </a:xfrm>
          <a:noFill/>
          <a:ln/>
        </p:spPr>
      </p:pic>
      <p:sp>
        <p:nvSpPr>
          <p:cNvPr id="570371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0" y="1268413"/>
            <a:ext cx="4135438" cy="5113337"/>
          </a:xfrm>
        </p:spPr>
        <p:txBody>
          <a:bodyPr/>
          <a:lstStyle/>
          <a:p>
            <a:r>
              <a:rPr lang="de-CH" sz="2000" smtClean="0"/>
              <a:t> </a:t>
            </a:r>
            <a:endParaRPr lang="de-CH" sz="200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2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CH" smtClean="0"/>
              <a:t>Eine Abfrage</a:t>
            </a:r>
            <a:endParaRPr lang="de-CH" dirty="0"/>
          </a:p>
        </p:txBody>
      </p:sp>
      <p:pic>
        <p:nvPicPr>
          <p:cNvPr id="572419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559831" y="999748"/>
            <a:ext cx="7973538" cy="5401429"/>
          </a:xfrm>
          <a:noFill/>
          <a:ln/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6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CH" smtClean="0"/>
              <a:t>Abfragen</a:t>
            </a:r>
            <a:endParaRPr lang="de-CH" dirty="0"/>
          </a:p>
        </p:txBody>
      </p:sp>
      <p:sp>
        <p:nvSpPr>
          <p:cNvPr id="566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8420" y="878114"/>
            <a:ext cx="8753707" cy="5644924"/>
          </a:xfrm>
        </p:spPr>
        <p:txBody>
          <a:bodyPr/>
          <a:lstStyle/>
          <a:p>
            <a:r>
              <a:rPr lang="de-CH" dirty="0" smtClean="0"/>
              <a:t>Ziel: die </a:t>
            </a:r>
            <a:r>
              <a:rPr lang="de-CH" dirty="0" smtClean="0">
                <a:solidFill>
                  <a:srgbClr val="990000"/>
                </a:solidFill>
              </a:rPr>
              <a:t>Eigenschaften</a:t>
            </a:r>
            <a:r>
              <a:rPr lang="de-CH" dirty="0" smtClean="0"/>
              <a:t> eines Objekts zu</a:t>
            </a:r>
          </a:p>
          <a:p>
            <a:r>
              <a:rPr lang="de-CH" dirty="0" smtClean="0"/>
              <a:t>erhalten.</a:t>
            </a:r>
          </a:p>
          <a:p>
            <a:endParaRPr lang="de-CH" dirty="0" smtClean="0"/>
          </a:p>
          <a:p>
            <a:r>
              <a:rPr lang="de-CH" dirty="0" smtClean="0"/>
              <a:t>Sollte </a:t>
            </a:r>
            <a:r>
              <a:rPr lang="de-CH" i="1" dirty="0" smtClean="0"/>
              <a:t>weder das Zielobjekt noch andere</a:t>
            </a:r>
          </a:p>
          <a:p>
            <a:r>
              <a:rPr lang="de-CH" i="1" dirty="0" smtClean="0"/>
              <a:t>Objekte ändern!</a:t>
            </a:r>
            <a:endParaRPr lang="de-CH" dirty="0" smtClean="0"/>
          </a:p>
          <a:p>
            <a:endParaRPr lang="de-CH" dirty="0" smtClean="0"/>
          </a:p>
          <a:p>
            <a:r>
              <a:rPr lang="de-CH" dirty="0" smtClean="0"/>
              <a:t>Beispiele anhand eines “Linie” Objektes (</a:t>
            </a:r>
            <a:r>
              <a:rPr lang="de-CH" i="1" dirty="0" smtClean="0"/>
              <a:t>Polybahn</a:t>
            </a:r>
            <a:r>
              <a:rPr lang="de-CH" dirty="0" smtClean="0"/>
              <a:t>):</a:t>
            </a:r>
          </a:p>
          <a:p>
            <a:pPr lvl="1"/>
            <a:endParaRPr lang="de-CH" dirty="0" smtClean="0"/>
          </a:p>
          <a:p>
            <a:pPr lvl="1"/>
            <a:r>
              <a:rPr lang="de-CH" dirty="0" smtClean="0">
                <a:solidFill>
                  <a:schemeClr val="tx1"/>
                </a:solidFill>
              </a:rPr>
              <a:t>Was ist die West-Endstation von </a:t>
            </a:r>
            <a:r>
              <a:rPr lang="de-CH" i="1" dirty="0" smtClean="0">
                <a:solidFill>
                  <a:srgbClr val="0000FF"/>
                </a:solidFill>
              </a:rPr>
              <a:t>Polybahn</a:t>
            </a:r>
            <a:r>
              <a:rPr lang="de-CH" dirty="0" smtClean="0">
                <a:solidFill>
                  <a:schemeClr val="tx1"/>
                </a:solidFill>
              </a:rPr>
              <a:t>?</a:t>
            </a:r>
          </a:p>
          <a:p>
            <a:pPr lvl="1"/>
            <a:r>
              <a:rPr lang="de-CH" dirty="0" smtClean="0">
                <a:solidFill>
                  <a:schemeClr val="tx1"/>
                </a:solidFill>
              </a:rPr>
              <a:t>Was ist die Ost-Endstation von </a:t>
            </a:r>
            <a:r>
              <a:rPr lang="de-CH" i="1" dirty="0" smtClean="0">
                <a:solidFill>
                  <a:srgbClr val="0000FF"/>
                </a:solidFill>
              </a:rPr>
              <a:t>Polybahn</a:t>
            </a:r>
            <a:r>
              <a:rPr lang="de-CH" dirty="0" smtClean="0">
                <a:solidFill>
                  <a:schemeClr val="tx1"/>
                </a:solidFill>
              </a:rPr>
              <a:t>?</a:t>
            </a:r>
          </a:p>
          <a:p>
            <a:pPr lvl="1"/>
            <a:r>
              <a:rPr lang="de-CH" dirty="0" smtClean="0">
                <a:solidFill>
                  <a:schemeClr val="tx1"/>
                </a:solidFill>
              </a:rPr>
              <a:t>Wieviele Stationen hat </a:t>
            </a:r>
            <a:r>
              <a:rPr lang="de-CH" i="1" dirty="0" smtClean="0">
                <a:solidFill>
                  <a:srgbClr val="0000FF"/>
                </a:solidFill>
              </a:rPr>
              <a:t>Polybahn</a:t>
            </a:r>
            <a:r>
              <a:rPr lang="de-CH" dirty="0" smtClean="0">
                <a:solidFill>
                  <a:schemeClr val="tx1"/>
                </a:solidFill>
              </a:rPr>
              <a:t>?</a:t>
            </a:r>
          </a:p>
          <a:p>
            <a:pPr lvl="1"/>
            <a:r>
              <a:rPr lang="de-CH" dirty="0" smtClean="0">
                <a:solidFill>
                  <a:schemeClr val="tx1"/>
                </a:solidFill>
              </a:rPr>
              <a:t>Welche Farbe hat </a:t>
            </a:r>
            <a:r>
              <a:rPr lang="de-CH" i="1" dirty="0" smtClean="0">
                <a:solidFill>
                  <a:srgbClr val="0000FF"/>
                </a:solidFill>
              </a:rPr>
              <a:t>Polybahn</a:t>
            </a:r>
            <a:r>
              <a:rPr lang="de-CH" dirty="0" smtClean="0">
                <a:solidFill>
                  <a:schemeClr val="tx1"/>
                </a:solidFill>
              </a:rPr>
              <a:t>?</a:t>
            </a:r>
          </a:p>
          <a:p>
            <a:endParaRPr lang="de-CH" dirty="0"/>
          </a:p>
        </p:txBody>
      </p:sp>
      <p:grpSp>
        <p:nvGrpSpPr>
          <p:cNvPr id="12" name="Group 11"/>
          <p:cNvGrpSpPr/>
          <p:nvPr/>
        </p:nvGrpSpPr>
        <p:grpSpPr>
          <a:xfrm>
            <a:off x="6586917" y="683703"/>
            <a:ext cx="2176251" cy="1820162"/>
            <a:chOff x="5389337" y="788898"/>
            <a:chExt cx="2605088" cy="2236234"/>
          </a:xfrm>
        </p:grpSpPr>
        <p:sp>
          <p:nvSpPr>
            <p:cNvPr id="4" name="Rectangle 5"/>
            <p:cNvSpPr>
              <a:spLocks noChangeArrowheads="1"/>
            </p:cNvSpPr>
            <p:nvPr/>
          </p:nvSpPr>
          <p:spPr bwMode="auto">
            <a:xfrm>
              <a:off x="5389337" y="788898"/>
              <a:ext cx="2605088" cy="578500"/>
            </a:xfrm>
            <a:prstGeom prst="roundRect">
              <a:avLst/>
            </a:prstGeom>
            <a:solidFill>
              <a:srgbClr val="99FF99"/>
            </a:solidFill>
            <a:ln w="9525">
              <a:solidFill>
                <a:srgbClr val="990000"/>
              </a:solidFill>
              <a:miter lim="800000"/>
              <a:headEnd/>
              <a:tailEnd/>
            </a:ln>
            <a:effectLst>
              <a:outerShdw blurRad="50800" dist="50800" dir="5400000" sx="101000" sy="101000" algn="ctr" rotWithShape="0">
                <a:srgbClr val="000000">
                  <a:alpha val="43137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27000"/>
              <a:bevelB w="1016000"/>
            </a:sp3d>
          </p:spPr>
          <p:txBody>
            <a:bodyPr wrap="none" anchor="ctr"/>
            <a:lstStyle/>
            <a:p>
              <a:endParaRPr lang="en-US" sz="2000"/>
            </a:p>
          </p:txBody>
        </p:sp>
        <p:sp>
          <p:nvSpPr>
            <p:cNvPr id="5" name="Rectangle 6"/>
            <p:cNvSpPr>
              <a:spLocks noChangeArrowheads="1"/>
            </p:cNvSpPr>
            <p:nvPr/>
          </p:nvSpPr>
          <p:spPr bwMode="auto">
            <a:xfrm>
              <a:off x="5389337" y="1341635"/>
              <a:ext cx="2605088" cy="578500"/>
            </a:xfrm>
            <a:prstGeom prst="roundRect">
              <a:avLst/>
            </a:prstGeom>
            <a:solidFill>
              <a:srgbClr val="990000"/>
            </a:solidFill>
            <a:ln w="9525">
              <a:solidFill>
                <a:srgbClr val="990000"/>
              </a:solidFill>
              <a:miter lim="800000"/>
              <a:headEnd/>
              <a:tailEnd/>
            </a:ln>
            <a:effectLst>
              <a:outerShdw blurRad="50800" dist="50800" dir="5400000" sx="101000" sy="101000" algn="ctr" rotWithShape="0">
                <a:srgbClr val="000000">
                  <a:alpha val="43137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27000"/>
              <a:bevelB w="1016000"/>
            </a:sp3d>
          </p:spPr>
          <p:txBody>
            <a:bodyPr wrap="none" anchor="ctr"/>
            <a:lstStyle/>
            <a:p>
              <a:endParaRPr lang="en-US" sz="2000"/>
            </a:p>
          </p:txBody>
        </p:sp>
        <p:sp>
          <p:nvSpPr>
            <p:cNvPr id="6" name="Rectangle 7"/>
            <p:cNvSpPr>
              <a:spLocks noChangeArrowheads="1"/>
            </p:cNvSpPr>
            <p:nvPr/>
          </p:nvSpPr>
          <p:spPr bwMode="auto">
            <a:xfrm>
              <a:off x="5389337" y="1892029"/>
              <a:ext cx="2605088" cy="578500"/>
            </a:xfrm>
            <a:prstGeom prst="roundRect">
              <a:avLst/>
            </a:prstGeom>
            <a:solidFill>
              <a:srgbClr val="DFEBF3"/>
            </a:solidFill>
            <a:ln w="9525">
              <a:solidFill>
                <a:srgbClr val="990000"/>
              </a:solidFill>
              <a:miter lim="800000"/>
              <a:headEnd/>
              <a:tailEnd/>
            </a:ln>
            <a:effectLst>
              <a:outerShdw blurRad="50800" dist="50800" dir="5400000" sx="101000" sy="101000" algn="ctr" rotWithShape="0">
                <a:srgbClr val="000000">
                  <a:alpha val="43137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27000"/>
              <a:bevelB w="1016000"/>
            </a:sp3d>
          </p:spPr>
          <p:txBody>
            <a:bodyPr wrap="none" anchor="ctr"/>
            <a:lstStyle/>
            <a:p>
              <a:endParaRPr lang="en-US" sz="2000"/>
            </a:p>
          </p:txBody>
        </p:sp>
        <p:sp>
          <p:nvSpPr>
            <p:cNvPr id="7" name="Rectangle 8"/>
            <p:cNvSpPr>
              <a:spLocks noChangeArrowheads="1"/>
            </p:cNvSpPr>
            <p:nvPr/>
          </p:nvSpPr>
          <p:spPr bwMode="auto">
            <a:xfrm>
              <a:off x="5389337" y="2442423"/>
              <a:ext cx="2605088" cy="578500"/>
            </a:xfrm>
            <a:prstGeom prst="roundRect">
              <a:avLst/>
            </a:prstGeom>
            <a:solidFill>
              <a:srgbClr val="FFD3AF"/>
            </a:solidFill>
            <a:ln w="9525">
              <a:solidFill>
                <a:srgbClr val="990000"/>
              </a:solidFill>
              <a:miter lim="800000"/>
              <a:headEnd/>
              <a:tailEnd/>
            </a:ln>
            <a:effectLst>
              <a:outerShdw blurRad="50800" dist="50800" dir="5400000" sx="101000" sy="101000" algn="ctr" rotWithShape="0">
                <a:srgbClr val="000000">
                  <a:alpha val="43137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27000"/>
              <a:bevelB w="1016000"/>
            </a:sp3d>
          </p:spPr>
          <p:txBody>
            <a:bodyPr wrap="none" anchor="ctr"/>
            <a:lstStyle/>
            <a:p>
              <a:endParaRPr lang="en-US" sz="2000"/>
            </a:p>
          </p:txBody>
        </p:sp>
        <p:sp>
          <p:nvSpPr>
            <p:cNvPr id="8" name="Text Box 9"/>
            <p:cNvSpPr txBox="1">
              <a:spLocks noChangeArrowheads="1"/>
            </p:cNvSpPr>
            <p:nvPr/>
          </p:nvSpPr>
          <p:spPr bwMode="auto">
            <a:xfrm>
              <a:off x="5749700" y="877798"/>
              <a:ext cx="2232025" cy="4915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 smtClean="0"/>
                <a:t>“Central”</a:t>
              </a:r>
              <a:endParaRPr lang="en-US" sz="2000" dirty="0"/>
            </a:p>
          </p:txBody>
        </p:sp>
        <p:sp>
          <p:nvSpPr>
            <p:cNvPr id="9" name="Text Box 10"/>
            <p:cNvSpPr txBox="1">
              <a:spLocks noChangeArrowheads="1"/>
            </p:cNvSpPr>
            <p:nvPr/>
          </p:nvSpPr>
          <p:spPr bwMode="auto">
            <a:xfrm>
              <a:off x="5533800" y="2533561"/>
              <a:ext cx="2447925" cy="4915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 smtClean="0"/>
                <a:t>“</a:t>
              </a:r>
              <a:r>
                <a:rPr lang="en-US" sz="2000" dirty="0" err="1" smtClean="0"/>
                <a:t>Polyterrasse</a:t>
              </a:r>
              <a:r>
                <a:rPr lang="en-US" sz="2000" dirty="0" smtClean="0"/>
                <a:t>”</a:t>
              </a:r>
              <a:endParaRPr lang="en-US" sz="2000" dirty="0"/>
            </a:p>
          </p:txBody>
        </p:sp>
        <p:sp>
          <p:nvSpPr>
            <p:cNvPr id="10" name="Text Box 11"/>
            <p:cNvSpPr txBox="1">
              <a:spLocks noChangeArrowheads="1"/>
            </p:cNvSpPr>
            <p:nvPr/>
          </p:nvSpPr>
          <p:spPr bwMode="auto">
            <a:xfrm>
              <a:off x="5462362" y="1428661"/>
              <a:ext cx="2232025" cy="4915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 dirty="0" smtClean="0">
                  <a:solidFill>
                    <a:schemeClr val="bg1"/>
                  </a:solidFill>
                </a:rPr>
                <a:t>24</a:t>
              </a:r>
              <a:endParaRPr lang="en-US" sz="2000" dirty="0">
                <a:solidFill>
                  <a:schemeClr val="bg1"/>
                </a:solidFill>
              </a:endParaRPr>
            </a:p>
          </p:txBody>
        </p:sp>
        <p:sp>
          <p:nvSpPr>
            <p:cNvPr id="11" name="Text Box 12"/>
            <p:cNvSpPr txBox="1">
              <a:spLocks noChangeArrowheads="1"/>
            </p:cNvSpPr>
            <p:nvPr/>
          </p:nvSpPr>
          <p:spPr bwMode="auto">
            <a:xfrm>
              <a:off x="5462362" y="1931898"/>
              <a:ext cx="2232025" cy="4915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 dirty="0" smtClean="0"/>
                <a:t>2</a:t>
              </a:r>
              <a:endParaRPr lang="en-US" sz="2000" dirty="0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CH" smtClean="0"/>
              <a:t>Unser erstes Programm!</a:t>
            </a:r>
            <a:endParaRPr lang="de-CH" dirty="0"/>
          </a:p>
        </p:txBody>
      </p:sp>
      <p:sp>
        <p:nvSpPr>
          <p:cNvPr id="325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9238" y="878114"/>
            <a:ext cx="8676648" cy="5644924"/>
          </a:xfrm>
        </p:spPr>
        <p:txBody>
          <a:bodyPr/>
          <a:lstStyle/>
          <a:p>
            <a:pPr marL="457200" indent="-457200"/>
            <a:r>
              <a:rPr lang="de-CH" dirty="0" smtClean="0"/>
              <a:t>Unser Programm soll:</a:t>
            </a:r>
          </a:p>
          <a:p>
            <a:pPr marL="457200" indent="-457200"/>
            <a:endParaRPr lang="de-CH" dirty="0" smtClean="0"/>
          </a:p>
          <a:p>
            <a:pPr marL="457200" indent="-457200">
              <a:buFont typeface="Arial" pitchFamily="34" charset="0"/>
              <a:buChar char="•"/>
            </a:pPr>
            <a:r>
              <a:rPr lang="de-CH" dirty="0" smtClean="0"/>
              <a:t>Die Position der Stationen «</a:t>
            </a:r>
            <a:r>
              <a:rPr lang="de-CH" dirty="0" smtClean="0">
                <a:solidFill>
                  <a:srgbClr val="336600"/>
                </a:solidFill>
              </a:rPr>
              <a:t>Central</a:t>
            </a:r>
            <a:r>
              <a:rPr lang="de-CH" dirty="0" smtClean="0"/>
              <a:t>» und «</a:t>
            </a:r>
            <a:r>
              <a:rPr lang="de-CH" dirty="0" smtClean="0">
                <a:solidFill>
                  <a:srgbClr val="336600"/>
                </a:solidFill>
              </a:rPr>
              <a:t>Polyterrasse</a:t>
            </a:r>
            <a:r>
              <a:rPr lang="de-CH" dirty="0" smtClean="0"/>
              <a:t>» auf der Karte von Zürich markieren</a:t>
            </a:r>
            <a:br>
              <a:rPr lang="de-CH" dirty="0" smtClean="0"/>
            </a:br>
            <a:endParaRPr lang="de-CH" dirty="0" smtClean="0"/>
          </a:p>
          <a:p>
            <a:pPr marL="457200" indent="-457200">
              <a:buFont typeface="Arial" pitchFamily="34" charset="0"/>
              <a:buChar char="•"/>
            </a:pPr>
            <a:r>
              <a:rPr lang="de-CH" dirty="0" smtClean="0"/>
              <a:t>Einen Wagen zur Linie 24 (Polybahn) hinzufügen</a:t>
            </a:r>
            <a:br>
              <a:rPr lang="de-CH" dirty="0" smtClean="0"/>
            </a:br>
            <a:endParaRPr lang="de-CH" dirty="0" smtClean="0"/>
          </a:p>
          <a:p>
            <a:pPr marL="457200" indent="-457200">
              <a:buFont typeface="Arial" pitchFamily="34" charset="0"/>
              <a:buChar char="•"/>
            </a:pPr>
            <a:r>
              <a:rPr lang="de-CH" dirty="0" smtClean="0"/>
              <a:t>Die Karte animieren</a:t>
            </a:r>
            <a:endParaRPr lang="de-C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8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CH" smtClean="0"/>
              <a:t>Befehle</a:t>
            </a:r>
            <a:endParaRPr lang="de-CH" dirty="0"/>
          </a:p>
        </p:txBody>
      </p:sp>
      <p:sp>
        <p:nvSpPr>
          <p:cNvPr id="568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e-CH" dirty="0" smtClean="0"/>
              <a:t>Ziel: Ein oder mehrere Objekte zu </a:t>
            </a:r>
            <a:r>
              <a:rPr lang="de-CH" dirty="0" smtClean="0">
                <a:solidFill>
                  <a:srgbClr val="990000"/>
                </a:solidFill>
              </a:rPr>
              <a:t>verändern</a:t>
            </a:r>
            <a:r>
              <a:rPr lang="de-CH" dirty="0" smtClean="0"/>
              <a:t>.</a:t>
            </a:r>
          </a:p>
          <a:p>
            <a:endParaRPr lang="de-CH" dirty="0" smtClean="0"/>
          </a:p>
          <a:p>
            <a:r>
              <a:rPr lang="de-CH" dirty="0" smtClean="0"/>
              <a:t>Beispiele anhand eines “Linie” Objektes:</a:t>
            </a:r>
          </a:p>
          <a:p>
            <a:endParaRPr lang="de-CH" dirty="0" smtClean="0"/>
          </a:p>
          <a:p>
            <a:r>
              <a:rPr lang="de-CH" dirty="0" smtClean="0"/>
              <a:t> </a:t>
            </a:r>
          </a:p>
          <a:p>
            <a:pPr lvl="1"/>
            <a:r>
              <a:rPr lang="de-CH" dirty="0" smtClean="0">
                <a:solidFill>
                  <a:schemeClr val="tx1"/>
                </a:solidFill>
              </a:rPr>
              <a:t>Setze die Farbe der </a:t>
            </a:r>
            <a:r>
              <a:rPr lang="de-CH" i="1" dirty="0" smtClean="0">
                <a:solidFill>
                  <a:srgbClr val="0000FF"/>
                </a:solidFill>
              </a:rPr>
              <a:t>Polybahn</a:t>
            </a:r>
          </a:p>
          <a:p>
            <a:pPr lvl="1"/>
            <a:endParaRPr lang="de-CH" dirty="0" smtClean="0">
              <a:solidFill>
                <a:schemeClr val="tx1"/>
              </a:solidFill>
            </a:endParaRPr>
          </a:p>
          <a:p>
            <a:pPr lvl="1"/>
            <a:r>
              <a:rPr lang="de-CH" dirty="0" smtClean="0">
                <a:solidFill>
                  <a:schemeClr val="tx1"/>
                </a:solidFill>
              </a:rPr>
              <a:t>Füge einen neuen Wagen zur </a:t>
            </a:r>
            <a:r>
              <a:rPr lang="de-CH" i="1" dirty="0" smtClean="0">
                <a:solidFill>
                  <a:srgbClr val="0000FF"/>
                </a:solidFill>
              </a:rPr>
              <a:t>Polybahn</a:t>
            </a:r>
            <a:r>
              <a:rPr lang="de-CH" dirty="0" smtClean="0">
                <a:solidFill>
                  <a:schemeClr val="tx1"/>
                </a:solidFill>
              </a:rPr>
              <a:t> hinzu</a:t>
            </a:r>
            <a:br>
              <a:rPr lang="de-CH" dirty="0" smtClean="0">
                <a:solidFill>
                  <a:schemeClr val="tx1"/>
                </a:solidFill>
              </a:rPr>
            </a:br>
            <a:endParaRPr lang="de-CH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3942617" y="3286125"/>
            <a:ext cx="895350" cy="3124200"/>
          </a:xfrm>
          <a:prstGeom prst="rect">
            <a:avLst/>
          </a:prstGeom>
          <a:solidFill>
            <a:srgbClr val="99FF99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endParaRPr lang="en-US" sz="2400" kern="1200">
              <a:solidFill>
                <a:srgbClr val="333399"/>
              </a:solidFill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574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CH" smtClean="0"/>
              <a:t>Das Befehl-Abfrage-Separationsprinzip (*)</a:t>
            </a:r>
            <a:endParaRPr lang="de-CH" sz="2800" dirty="0"/>
          </a:p>
        </p:txBody>
      </p:sp>
      <p:sp>
        <p:nvSpPr>
          <p:cNvPr id="5" name="Rectangle 3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20622" y="911224"/>
            <a:ext cx="7587063" cy="3225877"/>
          </a:xfrm>
          <a:prstGeom prst="roundRect">
            <a:avLst/>
          </a:prstGeom>
          <a:solidFill>
            <a:srgbClr val="99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 prstMaterial="matte">
            <a:bevelT w="127000"/>
            <a:bevelB w="381000" h="152400"/>
          </a:sp3d>
        </p:spPr>
        <p:txBody>
          <a:bodyPr wrap="none" anchor="ctr"/>
          <a:lstStyle/>
          <a:p>
            <a:pPr algn="ctr">
              <a:lnSpc>
                <a:spcPct val="140000"/>
              </a:lnSpc>
            </a:pPr>
            <a:r>
              <a:rPr lang="de-CH" sz="4000" dirty="0" smtClean="0">
                <a:solidFill>
                  <a:srgbClr val="3333FF"/>
                </a:solidFill>
              </a:rPr>
              <a:t>Das Stellen einer Frage </a:t>
            </a:r>
          </a:p>
          <a:p>
            <a:pPr algn="ctr">
              <a:lnSpc>
                <a:spcPct val="140000"/>
              </a:lnSpc>
            </a:pPr>
            <a:r>
              <a:rPr lang="de-CH" sz="4000" dirty="0" smtClean="0">
                <a:solidFill>
                  <a:srgbClr val="3333FF"/>
                </a:solidFill>
              </a:rPr>
              <a:t>soll die Antwort </a:t>
            </a:r>
          </a:p>
          <a:p>
            <a:pPr algn="ctr">
              <a:lnSpc>
                <a:spcPct val="140000"/>
              </a:lnSpc>
            </a:pPr>
            <a:r>
              <a:rPr lang="de-CH" sz="4000" dirty="0" smtClean="0">
                <a:solidFill>
                  <a:srgbClr val="3333FF"/>
                </a:solidFill>
              </a:rPr>
              <a:t>nicht verändern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5096107" y="5642517"/>
            <a:ext cx="383687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 smtClean="0"/>
              <a:t>(*) engl.: Command-Query Separation </a:t>
            </a:r>
            <a:r>
              <a:rPr lang="de-CH" dirty="0" err="1" smtClean="0"/>
              <a:t>principle</a:t>
            </a:r>
            <a:endParaRPr lang="de-CH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8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CH" smtClean="0"/>
              <a:t>Ein Objekt ist eine Maschine</a:t>
            </a:r>
            <a:endParaRPr lang="de-CH" dirty="0"/>
          </a:p>
        </p:txBody>
      </p:sp>
      <p:sp>
        <p:nvSpPr>
          <p:cNvPr id="578594" name="Rectangle 34"/>
          <p:cNvSpPr>
            <a:spLocks noChangeArrowheads="1"/>
          </p:cNvSpPr>
          <p:nvPr/>
        </p:nvSpPr>
        <p:spPr bwMode="auto">
          <a:xfrm>
            <a:off x="468313" y="1268413"/>
            <a:ext cx="8280400" cy="24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  <a:buFont typeface="Wingdings" pitchFamily="2" charset="2"/>
              <a:buNone/>
            </a:pPr>
            <a:endParaRPr lang="en-US" sz="2400">
              <a:latin typeface="Comic Sans MS" pitchFamily="66" charset="0"/>
            </a:endParaRPr>
          </a:p>
        </p:txBody>
      </p:sp>
      <p:sp>
        <p:nvSpPr>
          <p:cNvPr id="37" name="Rectangle 3"/>
          <p:cNvSpPr>
            <a:spLocks noChangeArrowheads="1"/>
          </p:cNvSpPr>
          <p:nvPr/>
        </p:nvSpPr>
        <p:spPr bwMode="auto">
          <a:xfrm>
            <a:off x="468313" y="1268413"/>
            <a:ext cx="8424862" cy="223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  <a:buFont typeface="Wingdings" pitchFamily="2" charset="2"/>
              <a:buNone/>
            </a:pPr>
            <a:r>
              <a:rPr lang="de-CH" sz="2400" dirty="0" smtClean="0">
                <a:latin typeface="Comic Sans MS" pitchFamily="66" charset="0"/>
              </a:rPr>
              <a:t>Ein laufendes Programm ist eine Maschine.</a:t>
            </a:r>
          </a:p>
          <a:p>
            <a:pPr>
              <a:spcBef>
                <a:spcPct val="20000"/>
              </a:spcBef>
              <a:buFont typeface="Wingdings" pitchFamily="2" charset="2"/>
              <a:buNone/>
            </a:pPr>
            <a:r>
              <a:rPr lang="de-CH" sz="2400" dirty="0" smtClean="0">
                <a:latin typeface="Comic Sans MS" pitchFamily="66" charset="0"/>
              </a:rPr>
              <a:t>Es besteht aus kleineren Maschinen: </a:t>
            </a:r>
            <a:r>
              <a:rPr lang="de-CH" dirty="0" smtClean="0">
                <a:solidFill>
                  <a:srgbClr val="A50021"/>
                </a:solidFill>
              </a:rPr>
              <a:t>Objekten</a:t>
            </a:r>
            <a:endParaRPr lang="de-CH" sz="2400" dirty="0" smtClean="0">
              <a:solidFill>
                <a:srgbClr val="A50021"/>
              </a:solidFill>
              <a:latin typeface="Comic Sans MS" pitchFamily="66" charset="0"/>
            </a:endParaRPr>
          </a:p>
          <a:p>
            <a:pPr>
              <a:spcBef>
                <a:spcPct val="20000"/>
              </a:spcBef>
              <a:buFont typeface="Wingdings" pitchFamily="2" charset="2"/>
              <a:buNone/>
            </a:pPr>
            <a:endParaRPr lang="de-CH" sz="2400" dirty="0" smtClean="0">
              <a:latin typeface="Comic Sans MS" pitchFamily="66" charset="0"/>
            </a:endParaRPr>
          </a:p>
          <a:p>
            <a:pPr>
              <a:spcBef>
                <a:spcPct val="20000"/>
              </a:spcBef>
              <a:buFont typeface="Wingdings" pitchFamily="2" charset="2"/>
              <a:buNone/>
            </a:pPr>
            <a:r>
              <a:rPr lang="de-CH" sz="2400" dirty="0" smtClean="0">
                <a:latin typeface="Comic Sans MS" pitchFamily="66" charset="0"/>
              </a:rPr>
              <a:t>Während einer Programmausführung </a:t>
            </a:r>
            <a:r>
              <a:rPr lang="de-CH" dirty="0" smtClean="0"/>
              <a:t>können sehr viele Objekte zum Einsatz kommen</a:t>
            </a:r>
            <a:r>
              <a:rPr lang="de-CH" sz="2400" dirty="0" smtClean="0">
                <a:latin typeface="Comic Sans MS" pitchFamily="66" charset="0"/>
              </a:rPr>
              <a:t> (auch mehrere</a:t>
            </a:r>
            <a:r>
              <a:rPr lang="de-CH" dirty="0" smtClean="0"/>
              <a:t> Millionen!</a:t>
            </a:r>
            <a:r>
              <a:rPr lang="de-CH" sz="2400" dirty="0" smtClean="0">
                <a:latin typeface="Comic Sans MS" pitchFamily="66" charset="0"/>
              </a:rPr>
              <a:t>)</a:t>
            </a:r>
            <a:endParaRPr lang="de-CH" sz="2400" dirty="0">
              <a:latin typeface="Comic Sans MS" pitchFamily="66" charset="0"/>
            </a:endParaRPr>
          </a:p>
        </p:txBody>
      </p:sp>
      <p:pic>
        <p:nvPicPr>
          <p:cNvPr id="39" name="Picture 5" descr="dvd-exterio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4825" y="3629025"/>
            <a:ext cx="8085138" cy="2497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0" name="Text Box 59"/>
          <p:cNvSpPr txBox="1">
            <a:spLocks noChangeArrowheads="1"/>
          </p:cNvSpPr>
          <p:nvPr/>
        </p:nvSpPr>
        <p:spPr bwMode="auto">
          <a:xfrm>
            <a:off x="623888" y="4057650"/>
            <a:ext cx="19446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de-DE"/>
          </a:p>
        </p:txBody>
      </p:sp>
      <p:sp>
        <p:nvSpPr>
          <p:cNvPr id="41" name="Rectangle 60"/>
          <p:cNvSpPr>
            <a:spLocks noChangeArrowheads="1"/>
          </p:cNvSpPr>
          <p:nvPr/>
        </p:nvSpPr>
        <p:spPr bwMode="auto">
          <a:xfrm flipV="1">
            <a:off x="1560513" y="4868863"/>
            <a:ext cx="1368425" cy="504825"/>
          </a:xfrm>
          <a:prstGeom prst="rect">
            <a:avLst/>
          </a:prstGeom>
          <a:solidFill>
            <a:srgbClr val="191919"/>
          </a:solidFill>
          <a:ln w="9525">
            <a:solidFill>
              <a:srgbClr val="141414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i="1"/>
          </a:p>
        </p:txBody>
      </p:sp>
      <p:sp>
        <p:nvSpPr>
          <p:cNvPr id="42" name="AutoShape 61"/>
          <p:cNvSpPr>
            <a:spLocks noChangeArrowheads="1"/>
          </p:cNvSpPr>
          <p:nvPr/>
        </p:nvSpPr>
        <p:spPr bwMode="auto">
          <a:xfrm>
            <a:off x="800100" y="5103813"/>
            <a:ext cx="1851025" cy="320675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i="1">
              <a:solidFill>
                <a:srgbClr val="3333FF"/>
              </a:solidFill>
            </a:endParaRPr>
          </a:p>
        </p:txBody>
      </p:sp>
      <p:sp>
        <p:nvSpPr>
          <p:cNvPr id="43" name="AutoShape 62"/>
          <p:cNvSpPr>
            <a:spLocks noChangeArrowheads="1"/>
          </p:cNvSpPr>
          <p:nvPr/>
        </p:nvSpPr>
        <p:spPr bwMode="auto">
          <a:xfrm>
            <a:off x="736600" y="5146675"/>
            <a:ext cx="1851025" cy="32067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i="1"/>
          </a:p>
        </p:txBody>
      </p:sp>
      <p:sp>
        <p:nvSpPr>
          <p:cNvPr id="45" name="Rectangle 64"/>
          <p:cNvSpPr>
            <a:spLocks noChangeArrowheads="1"/>
          </p:cNvSpPr>
          <p:nvPr/>
        </p:nvSpPr>
        <p:spPr bwMode="auto">
          <a:xfrm>
            <a:off x="912813" y="4210050"/>
            <a:ext cx="1800225" cy="287338"/>
          </a:xfrm>
          <a:prstGeom prst="rect">
            <a:avLst/>
          </a:prstGeom>
          <a:solidFill>
            <a:srgbClr val="141414"/>
          </a:solidFill>
          <a:ln w="9525">
            <a:solidFill>
              <a:srgbClr val="141414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i="1">
              <a:solidFill>
                <a:srgbClr val="3333FF"/>
              </a:solidFill>
            </a:endParaRPr>
          </a:p>
        </p:txBody>
      </p:sp>
      <p:sp>
        <p:nvSpPr>
          <p:cNvPr id="46" name="AutoShape 65"/>
          <p:cNvSpPr>
            <a:spLocks noChangeArrowheads="1"/>
          </p:cNvSpPr>
          <p:nvPr/>
        </p:nvSpPr>
        <p:spPr bwMode="auto">
          <a:xfrm>
            <a:off x="773113" y="4243388"/>
            <a:ext cx="1851025" cy="320675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i="1">
              <a:solidFill>
                <a:srgbClr val="3333FF"/>
              </a:solidFill>
            </a:endParaRPr>
          </a:p>
        </p:txBody>
      </p:sp>
      <p:sp>
        <p:nvSpPr>
          <p:cNvPr id="47" name="AutoShape 66"/>
          <p:cNvSpPr>
            <a:spLocks noChangeArrowheads="1"/>
          </p:cNvSpPr>
          <p:nvPr/>
        </p:nvSpPr>
        <p:spPr bwMode="auto">
          <a:xfrm>
            <a:off x="725488" y="4286250"/>
            <a:ext cx="1851025" cy="32067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i="1">
              <a:solidFill>
                <a:srgbClr val="3333FF"/>
              </a:solidFill>
            </a:endParaRPr>
          </a:p>
        </p:txBody>
      </p:sp>
      <p:sp>
        <p:nvSpPr>
          <p:cNvPr id="49" name="AutoShape 68"/>
          <p:cNvSpPr>
            <a:spLocks noChangeArrowheads="1"/>
          </p:cNvSpPr>
          <p:nvPr/>
        </p:nvSpPr>
        <p:spPr bwMode="auto">
          <a:xfrm>
            <a:off x="777875" y="4679950"/>
            <a:ext cx="1851025" cy="320675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i="1">
              <a:solidFill>
                <a:srgbClr val="3333FF"/>
              </a:solidFill>
            </a:endParaRPr>
          </a:p>
        </p:txBody>
      </p:sp>
      <p:sp>
        <p:nvSpPr>
          <p:cNvPr id="50" name="AutoShape 69"/>
          <p:cNvSpPr>
            <a:spLocks noChangeArrowheads="1"/>
          </p:cNvSpPr>
          <p:nvPr/>
        </p:nvSpPr>
        <p:spPr bwMode="auto">
          <a:xfrm>
            <a:off x="714375" y="4722813"/>
            <a:ext cx="1851025" cy="32067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i="1">
              <a:solidFill>
                <a:srgbClr val="3333FF"/>
              </a:solidFill>
            </a:endParaRPr>
          </a:p>
        </p:txBody>
      </p:sp>
      <p:sp>
        <p:nvSpPr>
          <p:cNvPr id="52" name="Rectangle 58"/>
          <p:cNvSpPr>
            <a:spLocks noChangeArrowheads="1"/>
          </p:cNvSpPr>
          <p:nvPr/>
        </p:nvSpPr>
        <p:spPr bwMode="auto">
          <a:xfrm>
            <a:off x="7115175" y="4764088"/>
            <a:ext cx="576263" cy="144462"/>
          </a:xfrm>
          <a:prstGeom prst="rect">
            <a:avLst/>
          </a:prstGeom>
          <a:solidFill>
            <a:srgbClr val="292929"/>
          </a:solidFill>
          <a:ln w="9525">
            <a:solidFill>
              <a:srgbClr val="141414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i="1">
              <a:solidFill>
                <a:srgbClr val="3333FF"/>
              </a:solidFill>
            </a:endParaRPr>
          </a:p>
        </p:txBody>
      </p:sp>
      <p:sp>
        <p:nvSpPr>
          <p:cNvPr id="53" name="Rectangle 59"/>
          <p:cNvSpPr>
            <a:spLocks noChangeArrowheads="1"/>
          </p:cNvSpPr>
          <p:nvPr/>
        </p:nvSpPr>
        <p:spPr bwMode="auto">
          <a:xfrm flipV="1">
            <a:off x="6443663" y="4221163"/>
            <a:ext cx="1944687" cy="996950"/>
          </a:xfrm>
          <a:prstGeom prst="rect">
            <a:avLst/>
          </a:prstGeom>
          <a:solidFill>
            <a:srgbClr val="191919"/>
          </a:solidFill>
          <a:ln w="9525">
            <a:solidFill>
              <a:srgbClr val="141414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i="1">
              <a:solidFill>
                <a:srgbClr val="3333FF"/>
              </a:solidFill>
            </a:endParaRPr>
          </a:p>
        </p:txBody>
      </p:sp>
      <p:grpSp>
        <p:nvGrpSpPr>
          <p:cNvPr id="54" name="Group 60"/>
          <p:cNvGrpSpPr>
            <a:grpSpLocks/>
          </p:cNvGrpSpPr>
          <p:nvPr/>
        </p:nvGrpSpPr>
        <p:grpSpPr bwMode="auto">
          <a:xfrm>
            <a:off x="6142038" y="4930775"/>
            <a:ext cx="1079500" cy="576263"/>
            <a:chOff x="1881" y="3385"/>
            <a:chExt cx="727" cy="680"/>
          </a:xfrm>
        </p:grpSpPr>
        <p:sp>
          <p:nvSpPr>
            <p:cNvPr id="55" name="Oval 61"/>
            <p:cNvSpPr>
              <a:spLocks noChangeArrowheads="1"/>
            </p:cNvSpPr>
            <p:nvPr/>
          </p:nvSpPr>
          <p:spPr bwMode="auto">
            <a:xfrm>
              <a:off x="1927" y="3385"/>
              <a:ext cx="681" cy="635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i="1">
                <a:solidFill>
                  <a:srgbClr val="3333FF"/>
                </a:solidFill>
              </a:endParaRPr>
            </a:p>
          </p:txBody>
        </p:sp>
        <p:sp>
          <p:nvSpPr>
            <p:cNvPr id="56" name="Oval 62"/>
            <p:cNvSpPr>
              <a:spLocks noChangeArrowheads="1"/>
            </p:cNvSpPr>
            <p:nvPr/>
          </p:nvSpPr>
          <p:spPr bwMode="auto">
            <a:xfrm>
              <a:off x="1881" y="3430"/>
              <a:ext cx="681" cy="635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i="1">
                <a:solidFill>
                  <a:srgbClr val="3333FF"/>
                </a:solidFill>
              </a:endParaRPr>
            </a:p>
          </p:txBody>
        </p:sp>
      </p:grpSp>
      <p:grpSp>
        <p:nvGrpSpPr>
          <p:cNvPr id="58" name="Group 64"/>
          <p:cNvGrpSpPr>
            <a:grpSpLocks/>
          </p:cNvGrpSpPr>
          <p:nvPr/>
        </p:nvGrpSpPr>
        <p:grpSpPr bwMode="auto">
          <a:xfrm>
            <a:off x="7294563" y="4930775"/>
            <a:ext cx="1079500" cy="576263"/>
            <a:chOff x="1881" y="3385"/>
            <a:chExt cx="727" cy="680"/>
          </a:xfrm>
        </p:grpSpPr>
        <p:sp>
          <p:nvSpPr>
            <p:cNvPr id="59" name="Oval 65"/>
            <p:cNvSpPr>
              <a:spLocks noChangeArrowheads="1"/>
            </p:cNvSpPr>
            <p:nvPr/>
          </p:nvSpPr>
          <p:spPr bwMode="auto">
            <a:xfrm>
              <a:off x="1927" y="3385"/>
              <a:ext cx="681" cy="635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i="1">
                <a:solidFill>
                  <a:srgbClr val="3333FF"/>
                </a:solidFill>
              </a:endParaRPr>
            </a:p>
          </p:txBody>
        </p:sp>
        <p:sp>
          <p:nvSpPr>
            <p:cNvPr id="60" name="Oval 66"/>
            <p:cNvSpPr>
              <a:spLocks noChangeArrowheads="1"/>
            </p:cNvSpPr>
            <p:nvPr/>
          </p:nvSpPr>
          <p:spPr bwMode="auto">
            <a:xfrm>
              <a:off x="1881" y="3430"/>
              <a:ext cx="681" cy="635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i="1">
                <a:solidFill>
                  <a:srgbClr val="3333FF"/>
                </a:solidFill>
              </a:endParaRPr>
            </a:p>
          </p:txBody>
        </p:sp>
      </p:grpSp>
      <p:grpSp>
        <p:nvGrpSpPr>
          <p:cNvPr id="62" name="Group 68"/>
          <p:cNvGrpSpPr>
            <a:grpSpLocks/>
          </p:cNvGrpSpPr>
          <p:nvPr/>
        </p:nvGrpSpPr>
        <p:grpSpPr bwMode="auto">
          <a:xfrm>
            <a:off x="6154738" y="4210050"/>
            <a:ext cx="1079500" cy="576263"/>
            <a:chOff x="1881" y="3385"/>
            <a:chExt cx="727" cy="680"/>
          </a:xfrm>
        </p:grpSpPr>
        <p:sp>
          <p:nvSpPr>
            <p:cNvPr id="63" name="Oval 69"/>
            <p:cNvSpPr>
              <a:spLocks noChangeArrowheads="1"/>
            </p:cNvSpPr>
            <p:nvPr/>
          </p:nvSpPr>
          <p:spPr bwMode="auto">
            <a:xfrm>
              <a:off x="1927" y="3385"/>
              <a:ext cx="681" cy="635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i="1">
                <a:solidFill>
                  <a:srgbClr val="3333FF"/>
                </a:solidFill>
              </a:endParaRPr>
            </a:p>
          </p:txBody>
        </p:sp>
        <p:sp>
          <p:nvSpPr>
            <p:cNvPr id="64" name="Oval 70"/>
            <p:cNvSpPr>
              <a:spLocks noChangeArrowheads="1"/>
            </p:cNvSpPr>
            <p:nvPr/>
          </p:nvSpPr>
          <p:spPr bwMode="auto">
            <a:xfrm>
              <a:off x="1881" y="3430"/>
              <a:ext cx="681" cy="635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i="1">
                <a:solidFill>
                  <a:srgbClr val="3333FF"/>
                </a:solidFill>
              </a:endParaRPr>
            </a:p>
          </p:txBody>
        </p:sp>
      </p:grpSp>
      <p:grpSp>
        <p:nvGrpSpPr>
          <p:cNvPr id="66" name="Group 72"/>
          <p:cNvGrpSpPr>
            <a:grpSpLocks/>
          </p:cNvGrpSpPr>
          <p:nvPr/>
        </p:nvGrpSpPr>
        <p:grpSpPr bwMode="auto">
          <a:xfrm>
            <a:off x="7307263" y="4210050"/>
            <a:ext cx="1079500" cy="576263"/>
            <a:chOff x="1881" y="3385"/>
            <a:chExt cx="727" cy="680"/>
          </a:xfrm>
        </p:grpSpPr>
        <p:sp>
          <p:nvSpPr>
            <p:cNvPr id="67" name="Oval 73"/>
            <p:cNvSpPr>
              <a:spLocks noChangeArrowheads="1"/>
            </p:cNvSpPr>
            <p:nvPr/>
          </p:nvSpPr>
          <p:spPr bwMode="auto">
            <a:xfrm>
              <a:off x="1927" y="3385"/>
              <a:ext cx="681" cy="635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i="1">
                <a:solidFill>
                  <a:srgbClr val="3333FF"/>
                </a:solidFill>
              </a:endParaRPr>
            </a:p>
          </p:txBody>
        </p:sp>
        <p:sp>
          <p:nvSpPr>
            <p:cNvPr id="68" name="Oval 74"/>
            <p:cNvSpPr>
              <a:spLocks noChangeArrowheads="1"/>
            </p:cNvSpPr>
            <p:nvPr/>
          </p:nvSpPr>
          <p:spPr bwMode="auto">
            <a:xfrm>
              <a:off x="1881" y="3430"/>
              <a:ext cx="681" cy="635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i="1">
                <a:solidFill>
                  <a:srgbClr val="3333FF"/>
                </a:solidFill>
              </a:endParaRPr>
            </a:p>
          </p:txBody>
        </p:sp>
      </p:grpSp>
      <p:sp>
        <p:nvSpPr>
          <p:cNvPr id="70" name="Rectangle 76"/>
          <p:cNvSpPr>
            <a:spLocks noChangeArrowheads="1"/>
          </p:cNvSpPr>
          <p:nvPr/>
        </p:nvSpPr>
        <p:spPr bwMode="auto">
          <a:xfrm>
            <a:off x="6948488" y="5513361"/>
            <a:ext cx="1295400" cy="108211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i="1">
              <a:solidFill>
                <a:srgbClr val="3333FF"/>
              </a:solidFill>
            </a:endParaRP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8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CH" smtClean="0"/>
              <a:t>Ein Objekt ist eine Maschine</a:t>
            </a:r>
            <a:endParaRPr lang="de-CH" dirty="0"/>
          </a:p>
        </p:txBody>
      </p:sp>
      <p:sp>
        <p:nvSpPr>
          <p:cNvPr id="578594" name="Rectangle 34"/>
          <p:cNvSpPr>
            <a:spLocks noChangeArrowheads="1"/>
          </p:cNvSpPr>
          <p:nvPr/>
        </p:nvSpPr>
        <p:spPr bwMode="auto">
          <a:xfrm>
            <a:off x="468313" y="1268413"/>
            <a:ext cx="8280400" cy="24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  <a:buFont typeface="Wingdings" pitchFamily="2" charset="2"/>
              <a:buNone/>
            </a:pPr>
            <a:endParaRPr lang="en-US" sz="2400">
              <a:latin typeface="Comic Sans MS" pitchFamily="66" charset="0"/>
            </a:endParaRPr>
          </a:p>
        </p:txBody>
      </p:sp>
      <p:sp>
        <p:nvSpPr>
          <p:cNvPr id="578595" name="Rectangle 35"/>
          <p:cNvSpPr>
            <a:spLocks noChangeArrowheads="1"/>
          </p:cNvSpPr>
          <p:nvPr/>
        </p:nvSpPr>
        <p:spPr bwMode="auto">
          <a:xfrm>
            <a:off x="468313" y="1268413"/>
            <a:ext cx="8424862" cy="208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  <a:buFont typeface="Wingdings" pitchFamily="2" charset="2"/>
              <a:buNone/>
            </a:pPr>
            <a:r>
              <a:rPr lang="de-CH" sz="2400" dirty="0" smtClean="0">
                <a:latin typeface="Comic Sans MS" pitchFamily="66" charset="0"/>
              </a:rPr>
              <a:t>Eine Maschine, Hardware oder Software, ist charakterisiert durch die Operationen (“F</a:t>
            </a:r>
            <a:r>
              <a:rPr lang="de-CH" dirty="0" smtClean="0"/>
              <a:t>eatures”), die ein Benutzer auf sie anwenden kann.</a:t>
            </a:r>
            <a:endParaRPr lang="de-CH" sz="2400" dirty="0">
              <a:latin typeface="Comic Sans MS" pitchFamily="66" charset="0"/>
            </a:endParaRPr>
          </a:p>
        </p:txBody>
      </p:sp>
      <p:pic>
        <p:nvPicPr>
          <p:cNvPr id="57" name="Picture 5" descr="dvd-exterio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4825" y="3629025"/>
            <a:ext cx="8085138" cy="2497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8" name="Text Box 59"/>
          <p:cNvSpPr txBox="1">
            <a:spLocks noChangeArrowheads="1"/>
          </p:cNvSpPr>
          <p:nvPr/>
        </p:nvSpPr>
        <p:spPr bwMode="auto">
          <a:xfrm>
            <a:off x="623888" y="4057650"/>
            <a:ext cx="19446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de-DE"/>
          </a:p>
        </p:txBody>
      </p:sp>
      <p:sp>
        <p:nvSpPr>
          <p:cNvPr id="59" name="Rectangle 60"/>
          <p:cNvSpPr>
            <a:spLocks noChangeArrowheads="1"/>
          </p:cNvSpPr>
          <p:nvPr/>
        </p:nvSpPr>
        <p:spPr bwMode="auto">
          <a:xfrm flipV="1">
            <a:off x="1560513" y="4868863"/>
            <a:ext cx="1368425" cy="504825"/>
          </a:xfrm>
          <a:prstGeom prst="rect">
            <a:avLst/>
          </a:prstGeom>
          <a:solidFill>
            <a:srgbClr val="191919"/>
          </a:solidFill>
          <a:ln w="9525">
            <a:solidFill>
              <a:srgbClr val="141414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i="1"/>
          </a:p>
        </p:txBody>
      </p:sp>
      <p:sp>
        <p:nvSpPr>
          <p:cNvPr id="60" name="AutoShape 61"/>
          <p:cNvSpPr>
            <a:spLocks noChangeArrowheads="1"/>
          </p:cNvSpPr>
          <p:nvPr/>
        </p:nvSpPr>
        <p:spPr bwMode="auto">
          <a:xfrm>
            <a:off x="800100" y="5103813"/>
            <a:ext cx="1851025" cy="320675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i="1">
              <a:solidFill>
                <a:srgbClr val="3333FF"/>
              </a:solidFill>
            </a:endParaRPr>
          </a:p>
        </p:txBody>
      </p:sp>
      <p:sp>
        <p:nvSpPr>
          <p:cNvPr id="61" name="AutoShape 62"/>
          <p:cNvSpPr>
            <a:spLocks noChangeArrowheads="1"/>
          </p:cNvSpPr>
          <p:nvPr/>
        </p:nvSpPr>
        <p:spPr bwMode="auto">
          <a:xfrm>
            <a:off x="736600" y="5146675"/>
            <a:ext cx="1851025" cy="32067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i="1"/>
          </a:p>
        </p:txBody>
      </p:sp>
      <p:sp>
        <p:nvSpPr>
          <p:cNvPr id="62" name="Text Box 63"/>
          <p:cNvSpPr txBox="1">
            <a:spLocks noChangeArrowheads="1"/>
          </p:cNvSpPr>
          <p:nvPr/>
        </p:nvSpPr>
        <p:spPr bwMode="auto">
          <a:xfrm>
            <a:off x="709613" y="5070475"/>
            <a:ext cx="2016125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200" i="1" dirty="0" err="1">
                <a:solidFill>
                  <a:srgbClr val="3333FF"/>
                </a:solidFill>
              </a:rPr>
              <a:t>prepend</a:t>
            </a:r>
            <a:endParaRPr lang="en-US" sz="2200" i="1" dirty="0">
              <a:solidFill>
                <a:srgbClr val="3333FF"/>
              </a:solidFill>
            </a:endParaRPr>
          </a:p>
        </p:txBody>
      </p:sp>
      <p:sp>
        <p:nvSpPr>
          <p:cNvPr id="63" name="Rectangle 64"/>
          <p:cNvSpPr>
            <a:spLocks noChangeArrowheads="1"/>
          </p:cNvSpPr>
          <p:nvPr/>
        </p:nvSpPr>
        <p:spPr bwMode="auto">
          <a:xfrm>
            <a:off x="912813" y="4210050"/>
            <a:ext cx="1800225" cy="287338"/>
          </a:xfrm>
          <a:prstGeom prst="rect">
            <a:avLst/>
          </a:prstGeom>
          <a:solidFill>
            <a:srgbClr val="141414"/>
          </a:solidFill>
          <a:ln w="9525">
            <a:solidFill>
              <a:srgbClr val="141414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i="1">
              <a:solidFill>
                <a:srgbClr val="3333FF"/>
              </a:solidFill>
            </a:endParaRPr>
          </a:p>
        </p:txBody>
      </p:sp>
      <p:sp>
        <p:nvSpPr>
          <p:cNvPr id="64" name="AutoShape 65"/>
          <p:cNvSpPr>
            <a:spLocks noChangeArrowheads="1"/>
          </p:cNvSpPr>
          <p:nvPr/>
        </p:nvSpPr>
        <p:spPr bwMode="auto">
          <a:xfrm>
            <a:off x="773113" y="4243388"/>
            <a:ext cx="1851025" cy="320675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i="1">
              <a:solidFill>
                <a:srgbClr val="3333FF"/>
              </a:solidFill>
            </a:endParaRPr>
          </a:p>
        </p:txBody>
      </p:sp>
      <p:sp>
        <p:nvSpPr>
          <p:cNvPr id="65" name="AutoShape 66"/>
          <p:cNvSpPr>
            <a:spLocks noChangeArrowheads="1"/>
          </p:cNvSpPr>
          <p:nvPr/>
        </p:nvSpPr>
        <p:spPr bwMode="auto">
          <a:xfrm>
            <a:off x="725488" y="4286250"/>
            <a:ext cx="1851025" cy="32067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i="1">
              <a:solidFill>
                <a:srgbClr val="3333FF"/>
              </a:solidFill>
            </a:endParaRPr>
          </a:p>
        </p:txBody>
      </p:sp>
      <p:sp>
        <p:nvSpPr>
          <p:cNvPr id="66" name="Text Box 67"/>
          <p:cNvSpPr txBox="1">
            <a:spLocks noChangeArrowheads="1"/>
          </p:cNvSpPr>
          <p:nvPr/>
        </p:nvSpPr>
        <p:spPr bwMode="auto">
          <a:xfrm>
            <a:off x="666750" y="4210050"/>
            <a:ext cx="2016125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200" i="1">
                <a:solidFill>
                  <a:srgbClr val="3333FF"/>
                </a:solidFill>
              </a:rPr>
              <a:t>animate</a:t>
            </a:r>
          </a:p>
        </p:txBody>
      </p:sp>
      <p:sp>
        <p:nvSpPr>
          <p:cNvPr id="67" name="AutoShape 68"/>
          <p:cNvSpPr>
            <a:spLocks noChangeArrowheads="1"/>
          </p:cNvSpPr>
          <p:nvPr/>
        </p:nvSpPr>
        <p:spPr bwMode="auto">
          <a:xfrm>
            <a:off x="777875" y="4679950"/>
            <a:ext cx="1851025" cy="320675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i="1">
              <a:solidFill>
                <a:srgbClr val="3333FF"/>
              </a:solidFill>
            </a:endParaRPr>
          </a:p>
        </p:txBody>
      </p:sp>
      <p:sp>
        <p:nvSpPr>
          <p:cNvPr id="68" name="AutoShape 69"/>
          <p:cNvSpPr>
            <a:spLocks noChangeArrowheads="1"/>
          </p:cNvSpPr>
          <p:nvPr/>
        </p:nvSpPr>
        <p:spPr bwMode="auto">
          <a:xfrm>
            <a:off x="714375" y="4722813"/>
            <a:ext cx="1851025" cy="32067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i="1">
              <a:solidFill>
                <a:srgbClr val="3333FF"/>
              </a:solidFill>
            </a:endParaRPr>
          </a:p>
        </p:txBody>
      </p:sp>
      <p:sp>
        <p:nvSpPr>
          <p:cNvPr id="69" name="Text Box 70"/>
          <p:cNvSpPr txBox="1">
            <a:spLocks noChangeArrowheads="1"/>
          </p:cNvSpPr>
          <p:nvPr/>
        </p:nvSpPr>
        <p:spPr bwMode="auto">
          <a:xfrm>
            <a:off x="635000" y="4624388"/>
            <a:ext cx="2016125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200" i="1">
                <a:solidFill>
                  <a:srgbClr val="3333FF"/>
                </a:solidFill>
              </a:rPr>
              <a:t>append</a:t>
            </a:r>
          </a:p>
        </p:txBody>
      </p:sp>
      <p:sp>
        <p:nvSpPr>
          <p:cNvPr id="70" name="Rectangle 58"/>
          <p:cNvSpPr>
            <a:spLocks noChangeArrowheads="1"/>
          </p:cNvSpPr>
          <p:nvPr/>
        </p:nvSpPr>
        <p:spPr bwMode="auto">
          <a:xfrm>
            <a:off x="7115175" y="4764088"/>
            <a:ext cx="576263" cy="144462"/>
          </a:xfrm>
          <a:prstGeom prst="rect">
            <a:avLst/>
          </a:prstGeom>
          <a:solidFill>
            <a:srgbClr val="292929"/>
          </a:solidFill>
          <a:ln w="9525">
            <a:solidFill>
              <a:srgbClr val="141414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i="1">
              <a:solidFill>
                <a:srgbClr val="3333FF"/>
              </a:solidFill>
            </a:endParaRPr>
          </a:p>
        </p:txBody>
      </p:sp>
      <p:sp>
        <p:nvSpPr>
          <p:cNvPr id="71" name="Rectangle 59"/>
          <p:cNvSpPr>
            <a:spLocks noChangeArrowheads="1"/>
          </p:cNvSpPr>
          <p:nvPr/>
        </p:nvSpPr>
        <p:spPr bwMode="auto">
          <a:xfrm flipV="1">
            <a:off x="6443663" y="4221163"/>
            <a:ext cx="1944687" cy="996950"/>
          </a:xfrm>
          <a:prstGeom prst="rect">
            <a:avLst/>
          </a:prstGeom>
          <a:solidFill>
            <a:srgbClr val="191919"/>
          </a:solidFill>
          <a:ln w="9525">
            <a:solidFill>
              <a:srgbClr val="141414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i="1">
              <a:solidFill>
                <a:srgbClr val="3333FF"/>
              </a:solidFill>
            </a:endParaRPr>
          </a:p>
        </p:txBody>
      </p:sp>
      <p:grpSp>
        <p:nvGrpSpPr>
          <p:cNvPr id="72" name="Group 60"/>
          <p:cNvGrpSpPr>
            <a:grpSpLocks/>
          </p:cNvGrpSpPr>
          <p:nvPr/>
        </p:nvGrpSpPr>
        <p:grpSpPr bwMode="auto">
          <a:xfrm>
            <a:off x="6142038" y="4930775"/>
            <a:ext cx="1079500" cy="576263"/>
            <a:chOff x="1881" y="3385"/>
            <a:chExt cx="727" cy="680"/>
          </a:xfrm>
        </p:grpSpPr>
        <p:sp>
          <p:nvSpPr>
            <p:cNvPr id="73" name="Oval 61"/>
            <p:cNvSpPr>
              <a:spLocks noChangeArrowheads="1"/>
            </p:cNvSpPr>
            <p:nvPr/>
          </p:nvSpPr>
          <p:spPr bwMode="auto">
            <a:xfrm>
              <a:off x="1927" y="3385"/>
              <a:ext cx="681" cy="635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i="1">
                <a:solidFill>
                  <a:srgbClr val="3333FF"/>
                </a:solidFill>
              </a:endParaRPr>
            </a:p>
          </p:txBody>
        </p:sp>
        <p:sp>
          <p:nvSpPr>
            <p:cNvPr id="74" name="Oval 62"/>
            <p:cNvSpPr>
              <a:spLocks noChangeArrowheads="1"/>
            </p:cNvSpPr>
            <p:nvPr/>
          </p:nvSpPr>
          <p:spPr bwMode="auto">
            <a:xfrm>
              <a:off x="1881" y="3430"/>
              <a:ext cx="681" cy="635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i="1">
                <a:solidFill>
                  <a:srgbClr val="3333FF"/>
                </a:solidFill>
              </a:endParaRPr>
            </a:p>
          </p:txBody>
        </p:sp>
      </p:grpSp>
      <p:sp>
        <p:nvSpPr>
          <p:cNvPr id="75" name="Text Box 63"/>
          <p:cNvSpPr txBox="1">
            <a:spLocks noChangeArrowheads="1"/>
          </p:cNvSpPr>
          <p:nvPr/>
        </p:nvSpPr>
        <p:spPr bwMode="auto">
          <a:xfrm>
            <a:off x="6097736" y="4994275"/>
            <a:ext cx="10810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200" i="1" dirty="0">
                <a:solidFill>
                  <a:srgbClr val="3333FF"/>
                </a:solidFill>
              </a:rPr>
              <a:t>count</a:t>
            </a:r>
          </a:p>
        </p:txBody>
      </p:sp>
      <p:grpSp>
        <p:nvGrpSpPr>
          <p:cNvPr id="76" name="Group 64"/>
          <p:cNvGrpSpPr>
            <a:grpSpLocks/>
          </p:cNvGrpSpPr>
          <p:nvPr/>
        </p:nvGrpSpPr>
        <p:grpSpPr bwMode="auto">
          <a:xfrm>
            <a:off x="7294563" y="4930775"/>
            <a:ext cx="1079500" cy="576263"/>
            <a:chOff x="1881" y="3385"/>
            <a:chExt cx="727" cy="680"/>
          </a:xfrm>
        </p:grpSpPr>
        <p:sp>
          <p:nvSpPr>
            <p:cNvPr id="77" name="Oval 65"/>
            <p:cNvSpPr>
              <a:spLocks noChangeArrowheads="1"/>
            </p:cNvSpPr>
            <p:nvPr/>
          </p:nvSpPr>
          <p:spPr bwMode="auto">
            <a:xfrm>
              <a:off x="1927" y="3385"/>
              <a:ext cx="681" cy="635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i="1">
                <a:solidFill>
                  <a:srgbClr val="3333FF"/>
                </a:solidFill>
              </a:endParaRPr>
            </a:p>
          </p:txBody>
        </p:sp>
        <p:sp>
          <p:nvSpPr>
            <p:cNvPr id="78" name="Oval 66"/>
            <p:cNvSpPr>
              <a:spLocks noChangeArrowheads="1"/>
            </p:cNvSpPr>
            <p:nvPr/>
          </p:nvSpPr>
          <p:spPr bwMode="auto">
            <a:xfrm>
              <a:off x="1881" y="3430"/>
              <a:ext cx="681" cy="635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i="1">
                <a:solidFill>
                  <a:srgbClr val="3333FF"/>
                </a:solidFill>
              </a:endParaRPr>
            </a:p>
          </p:txBody>
        </p:sp>
      </p:grpSp>
      <p:sp>
        <p:nvSpPr>
          <p:cNvPr id="79" name="Text Box 67"/>
          <p:cNvSpPr txBox="1">
            <a:spLocks noChangeArrowheads="1"/>
          </p:cNvSpPr>
          <p:nvPr/>
        </p:nvSpPr>
        <p:spPr bwMode="auto">
          <a:xfrm>
            <a:off x="7148226" y="5068982"/>
            <a:ext cx="131196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i="1" dirty="0" smtClean="0">
                <a:solidFill>
                  <a:srgbClr val="3333FF"/>
                </a:solidFill>
              </a:rPr>
              <a:t>stations</a:t>
            </a:r>
            <a:endParaRPr lang="en-US" sz="2000" i="1" dirty="0">
              <a:solidFill>
                <a:srgbClr val="3333FF"/>
              </a:solidFill>
            </a:endParaRPr>
          </a:p>
        </p:txBody>
      </p:sp>
      <p:grpSp>
        <p:nvGrpSpPr>
          <p:cNvPr id="80" name="Group 68"/>
          <p:cNvGrpSpPr>
            <a:grpSpLocks/>
          </p:cNvGrpSpPr>
          <p:nvPr/>
        </p:nvGrpSpPr>
        <p:grpSpPr bwMode="auto">
          <a:xfrm>
            <a:off x="6154738" y="4210050"/>
            <a:ext cx="1079500" cy="576263"/>
            <a:chOff x="1881" y="3385"/>
            <a:chExt cx="727" cy="680"/>
          </a:xfrm>
        </p:grpSpPr>
        <p:sp>
          <p:nvSpPr>
            <p:cNvPr id="81" name="Oval 69"/>
            <p:cNvSpPr>
              <a:spLocks noChangeArrowheads="1"/>
            </p:cNvSpPr>
            <p:nvPr/>
          </p:nvSpPr>
          <p:spPr bwMode="auto">
            <a:xfrm>
              <a:off x="1927" y="3385"/>
              <a:ext cx="681" cy="635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i="1">
                <a:solidFill>
                  <a:srgbClr val="3333FF"/>
                </a:solidFill>
              </a:endParaRPr>
            </a:p>
          </p:txBody>
        </p:sp>
        <p:sp>
          <p:nvSpPr>
            <p:cNvPr id="82" name="Oval 70"/>
            <p:cNvSpPr>
              <a:spLocks noChangeArrowheads="1"/>
            </p:cNvSpPr>
            <p:nvPr/>
          </p:nvSpPr>
          <p:spPr bwMode="auto">
            <a:xfrm>
              <a:off x="1881" y="3430"/>
              <a:ext cx="681" cy="635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i="1">
                <a:solidFill>
                  <a:srgbClr val="3333FF"/>
                </a:solidFill>
              </a:endParaRPr>
            </a:p>
          </p:txBody>
        </p:sp>
      </p:grpSp>
      <p:sp>
        <p:nvSpPr>
          <p:cNvPr id="83" name="Text Box 71"/>
          <p:cNvSpPr txBox="1">
            <a:spLocks noChangeArrowheads="1"/>
          </p:cNvSpPr>
          <p:nvPr/>
        </p:nvSpPr>
        <p:spPr bwMode="auto">
          <a:xfrm>
            <a:off x="6086583" y="4289452"/>
            <a:ext cx="10810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200" i="1" dirty="0">
                <a:solidFill>
                  <a:srgbClr val="3333FF"/>
                </a:solidFill>
              </a:rPr>
              <a:t>first</a:t>
            </a:r>
          </a:p>
        </p:txBody>
      </p:sp>
      <p:grpSp>
        <p:nvGrpSpPr>
          <p:cNvPr id="84" name="Group 72"/>
          <p:cNvGrpSpPr>
            <a:grpSpLocks/>
          </p:cNvGrpSpPr>
          <p:nvPr/>
        </p:nvGrpSpPr>
        <p:grpSpPr bwMode="auto">
          <a:xfrm>
            <a:off x="7307263" y="4210050"/>
            <a:ext cx="1079500" cy="576263"/>
            <a:chOff x="1881" y="3385"/>
            <a:chExt cx="727" cy="680"/>
          </a:xfrm>
        </p:grpSpPr>
        <p:sp>
          <p:nvSpPr>
            <p:cNvPr id="85" name="Oval 73"/>
            <p:cNvSpPr>
              <a:spLocks noChangeArrowheads="1"/>
            </p:cNvSpPr>
            <p:nvPr/>
          </p:nvSpPr>
          <p:spPr bwMode="auto">
            <a:xfrm>
              <a:off x="1927" y="3385"/>
              <a:ext cx="681" cy="635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i="1">
                <a:solidFill>
                  <a:srgbClr val="3333FF"/>
                </a:solidFill>
              </a:endParaRPr>
            </a:p>
          </p:txBody>
        </p:sp>
        <p:sp>
          <p:nvSpPr>
            <p:cNvPr id="86" name="Oval 74"/>
            <p:cNvSpPr>
              <a:spLocks noChangeArrowheads="1"/>
            </p:cNvSpPr>
            <p:nvPr/>
          </p:nvSpPr>
          <p:spPr bwMode="auto">
            <a:xfrm>
              <a:off x="1881" y="3430"/>
              <a:ext cx="681" cy="635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i="1">
                <a:solidFill>
                  <a:srgbClr val="3333FF"/>
                </a:solidFill>
              </a:endParaRPr>
            </a:p>
          </p:txBody>
        </p:sp>
      </p:grpSp>
      <p:sp>
        <p:nvSpPr>
          <p:cNvPr id="87" name="Text Box 75"/>
          <p:cNvSpPr txBox="1">
            <a:spLocks noChangeArrowheads="1"/>
          </p:cNvSpPr>
          <p:nvPr/>
        </p:nvSpPr>
        <p:spPr bwMode="auto">
          <a:xfrm>
            <a:off x="7246816" y="4297403"/>
            <a:ext cx="10810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200" i="1" dirty="0">
                <a:solidFill>
                  <a:srgbClr val="3333FF"/>
                </a:solidFill>
              </a:rPr>
              <a:t>last</a:t>
            </a:r>
          </a:p>
        </p:txBody>
      </p:sp>
      <p:sp>
        <p:nvSpPr>
          <p:cNvPr id="88" name="Rectangle 76"/>
          <p:cNvSpPr>
            <a:spLocks noChangeArrowheads="1"/>
          </p:cNvSpPr>
          <p:nvPr/>
        </p:nvSpPr>
        <p:spPr bwMode="auto">
          <a:xfrm>
            <a:off x="6948488" y="5513361"/>
            <a:ext cx="1295400" cy="108211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i="1">
              <a:solidFill>
                <a:srgbClr val="3333FF"/>
              </a:solidFill>
            </a:endParaRP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0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CH" smtClean="0"/>
              <a:t>Zwei Auffassungen von Objekten</a:t>
            </a:r>
            <a:endParaRPr lang="de-CH" dirty="0"/>
          </a:p>
        </p:txBody>
      </p:sp>
      <p:sp>
        <p:nvSpPr>
          <p:cNvPr id="17" name="Rectangle 3"/>
          <p:cNvSpPr txBox="1">
            <a:spLocks noChangeArrowheads="1"/>
          </p:cNvSpPr>
          <p:nvPr/>
        </p:nvSpPr>
        <p:spPr bwMode="auto">
          <a:xfrm>
            <a:off x="148282" y="3148716"/>
            <a:ext cx="8773296" cy="3374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58775" marR="0" lvl="0" indent="-358775" algn="l" defTabSz="630238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de-CH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Zwei Gesichtspunkte:</a:t>
            </a:r>
          </a:p>
          <a:p>
            <a:pPr marL="358775" marR="0" lvl="1" indent="-358775" algn="l" defTabSz="630238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Pct val="80000"/>
              <a:buFont typeface="Wingdings" pitchFamily="2" charset="2"/>
              <a:buChar char="Ø"/>
              <a:tabLst/>
              <a:defRPr/>
            </a:pPr>
            <a:r>
              <a:rPr kumimoji="0" lang="de-CH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cs typeface="+mn-cs"/>
              </a:rPr>
              <a:t>1. Ein Objekt hat Daten, abgelegt im Speicher.</a:t>
            </a:r>
          </a:p>
          <a:p>
            <a:pPr marL="358775" lvl="1" indent="-358775" defTabSz="630238">
              <a:spcBef>
                <a:spcPct val="20000"/>
              </a:spcBef>
              <a:buClr>
                <a:srgbClr val="8B0000"/>
              </a:buClr>
              <a:buSzPct val="80000"/>
              <a:buFont typeface="Wingdings" pitchFamily="2" charset="2"/>
              <a:buChar char="Ø"/>
            </a:pPr>
            <a:r>
              <a:rPr kumimoji="0" lang="de-CH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cs typeface="+mn-cs"/>
              </a:rPr>
              <a:t>2. Ein Objekt ist eine Maschine, die Operationen anbietet (</a:t>
            </a:r>
            <a:r>
              <a:rPr lang="de-CH" b="1" kern="0" dirty="0" smtClean="0">
                <a:solidFill>
                  <a:srgbClr val="990000"/>
                </a:solidFill>
                <a:latin typeface="+mn-lt"/>
              </a:rPr>
              <a:t>F</a:t>
            </a:r>
            <a:r>
              <a:rPr kumimoji="0" lang="de-CH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+mn-lt"/>
                <a:cs typeface="+mn-cs"/>
              </a:rPr>
              <a:t>eatures</a:t>
            </a:r>
            <a:r>
              <a:rPr lang="de-CH" kern="0" dirty="0" smtClean="0">
                <a:solidFill>
                  <a:srgbClr val="3333FF"/>
                </a:solidFill>
                <a:latin typeface="+mn-lt"/>
              </a:rPr>
              <a:t>: Befehle und Abfragen</a:t>
            </a:r>
            <a:r>
              <a:rPr kumimoji="0" lang="de-CH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cs typeface="+mn-cs"/>
              </a:rPr>
              <a:t>)</a:t>
            </a:r>
          </a:p>
          <a:p>
            <a:pPr marL="358775" marR="0" lvl="1" indent="-358775" algn="l" defTabSz="630238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Pct val="80000"/>
              <a:buFont typeface="Wingdings" pitchFamily="2" charset="2"/>
              <a:buChar char="Ø"/>
              <a:tabLst/>
              <a:defRPr/>
            </a:pPr>
            <a:endParaRPr kumimoji="0" lang="de-CH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cs typeface="+mn-cs"/>
            </a:endParaRPr>
          </a:p>
          <a:p>
            <a:pPr marL="358775" marR="0" lvl="1" indent="-358775" algn="l" defTabSz="630238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Pct val="80000"/>
              <a:buFont typeface="Wingdings" pitchFamily="2" charset="2"/>
              <a:buNone/>
              <a:tabLst/>
              <a:defRPr/>
            </a:pPr>
            <a:r>
              <a:rPr kumimoji="0" lang="de-CH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cs typeface="+mn-cs"/>
              </a:rPr>
              <a:t>Die Verbindung:</a:t>
            </a:r>
          </a:p>
          <a:p>
            <a:pPr marL="358775" marR="0" lvl="1" indent="-358775" algn="l" defTabSz="630238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Pct val="80000"/>
              <a:buFont typeface="Wingdings" pitchFamily="2" charset="2"/>
              <a:buChar char="Ø"/>
              <a:tabLst/>
              <a:defRPr/>
            </a:pPr>
            <a:r>
              <a:rPr kumimoji="0" lang="de-CH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A50021"/>
                </a:solidFill>
                <a:effectLst/>
                <a:uLnTx/>
                <a:uFillTx/>
                <a:latin typeface="+mn-lt"/>
                <a:cs typeface="+mn-cs"/>
              </a:rPr>
              <a:t>Die Operationen </a:t>
            </a:r>
            <a:r>
              <a:rPr kumimoji="0" lang="de-CH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cs typeface="+mn-cs"/>
              </a:rPr>
              <a:t>(2)</a:t>
            </a:r>
            <a:r>
              <a:rPr kumimoji="0" lang="de-CH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A50021"/>
                </a:solidFill>
                <a:effectLst/>
                <a:uLnTx/>
                <a:uFillTx/>
                <a:latin typeface="+mn-lt"/>
                <a:cs typeface="+mn-cs"/>
              </a:rPr>
              <a:t>, die die Maschine anbietet, greifen auf die Daten </a:t>
            </a:r>
            <a:r>
              <a:rPr kumimoji="0" lang="de-CH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cs typeface="+mn-cs"/>
              </a:rPr>
              <a:t>(1)</a:t>
            </a:r>
            <a:r>
              <a:rPr kumimoji="0" lang="de-CH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A50021"/>
                </a:solidFill>
                <a:effectLst/>
                <a:uLnTx/>
                <a:uFillTx/>
                <a:latin typeface="+mn-lt"/>
                <a:cs typeface="+mn-cs"/>
              </a:rPr>
              <a:t> des Objektes zu und verändern sie.</a:t>
            </a:r>
            <a:r>
              <a:rPr kumimoji="0" lang="de-CH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cs typeface="+mn-cs"/>
              </a:rPr>
              <a:t> </a:t>
            </a:r>
            <a:endParaRPr kumimoji="0" lang="de-CH" sz="2400" b="0" i="0" u="none" strike="noStrike" kern="0" cap="none" spc="0" normalizeH="0" baseline="0" noProof="0" dirty="0">
              <a:ln>
                <a:noFill/>
              </a:ln>
              <a:solidFill>
                <a:srgbClr val="3333FF"/>
              </a:solidFill>
              <a:effectLst/>
              <a:uLnTx/>
              <a:uFillTx/>
              <a:latin typeface="+mn-lt"/>
              <a:cs typeface="+mn-cs"/>
            </a:endParaRPr>
          </a:p>
        </p:txBody>
      </p:sp>
      <p:sp>
        <p:nvSpPr>
          <p:cNvPr id="18" name="Rectangle 5"/>
          <p:cNvSpPr>
            <a:spLocks noChangeArrowheads="1"/>
          </p:cNvSpPr>
          <p:nvPr/>
        </p:nvSpPr>
        <p:spPr bwMode="auto">
          <a:xfrm>
            <a:off x="5211313" y="788898"/>
            <a:ext cx="2605088" cy="578500"/>
          </a:xfrm>
          <a:prstGeom prst="roundRect">
            <a:avLst/>
          </a:prstGeom>
          <a:solidFill>
            <a:srgbClr val="99FF99"/>
          </a:solidFill>
          <a:ln w="9525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127000"/>
            <a:bevelB w="1016000"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Rectangle 6"/>
          <p:cNvSpPr>
            <a:spLocks noChangeArrowheads="1"/>
          </p:cNvSpPr>
          <p:nvPr/>
        </p:nvSpPr>
        <p:spPr bwMode="auto">
          <a:xfrm>
            <a:off x="5211313" y="1341635"/>
            <a:ext cx="2605088" cy="578500"/>
          </a:xfrm>
          <a:prstGeom prst="roundRect">
            <a:avLst/>
          </a:prstGeom>
          <a:solidFill>
            <a:srgbClr val="990000"/>
          </a:solidFill>
          <a:ln w="9525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127000"/>
            <a:bevelB w="1016000"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Rectangle 7"/>
          <p:cNvSpPr>
            <a:spLocks noChangeArrowheads="1"/>
          </p:cNvSpPr>
          <p:nvPr/>
        </p:nvSpPr>
        <p:spPr bwMode="auto">
          <a:xfrm>
            <a:off x="5211313" y="1892029"/>
            <a:ext cx="2605088" cy="578500"/>
          </a:xfrm>
          <a:prstGeom prst="roundRect">
            <a:avLst/>
          </a:prstGeom>
          <a:solidFill>
            <a:srgbClr val="DFEBF3"/>
          </a:solidFill>
          <a:ln w="9525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127000"/>
            <a:bevelB w="1016000"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Rectangle 8"/>
          <p:cNvSpPr>
            <a:spLocks noChangeArrowheads="1"/>
          </p:cNvSpPr>
          <p:nvPr/>
        </p:nvSpPr>
        <p:spPr bwMode="auto">
          <a:xfrm>
            <a:off x="5211313" y="2442423"/>
            <a:ext cx="2605088" cy="578500"/>
          </a:xfrm>
          <a:prstGeom prst="roundRect">
            <a:avLst/>
          </a:prstGeom>
          <a:solidFill>
            <a:srgbClr val="FFD3AF"/>
          </a:solidFill>
          <a:ln w="9525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127000"/>
            <a:bevelB w="1016000"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Text Box 9"/>
          <p:cNvSpPr txBox="1">
            <a:spLocks noChangeArrowheads="1"/>
          </p:cNvSpPr>
          <p:nvPr/>
        </p:nvSpPr>
        <p:spPr bwMode="auto">
          <a:xfrm>
            <a:off x="5571676" y="877798"/>
            <a:ext cx="22320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smtClean="0"/>
              <a:t>“Centra</a:t>
            </a:r>
            <a:r>
              <a:rPr lang="en-US" dirty="0" smtClean="0"/>
              <a:t>l</a:t>
            </a:r>
            <a:r>
              <a:rPr lang="en-US" sz="2400" dirty="0" smtClean="0"/>
              <a:t>”</a:t>
            </a:r>
            <a:endParaRPr lang="en-US" sz="2400" dirty="0"/>
          </a:p>
        </p:txBody>
      </p:sp>
      <p:sp>
        <p:nvSpPr>
          <p:cNvPr id="23" name="Text Box 10"/>
          <p:cNvSpPr txBox="1">
            <a:spLocks noChangeArrowheads="1"/>
          </p:cNvSpPr>
          <p:nvPr/>
        </p:nvSpPr>
        <p:spPr bwMode="auto">
          <a:xfrm>
            <a:off x="5355776" y="2533561"/>
            <a:ext cx="2447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smtClean="0"/>
              <a:t>“</a:t>
            </a:r>
            <a:r>
              <a:rPr lang="en-US" sz="2400" dirty="0" err="1" smtClean="0"/>
              <a:t>Polyterrasse</a:t>
            </a:r>
            <a:r>
              <a:rPr lang="en-US" sz="2400" dirty="0" smtClean="0"/>
              <a:t>”</a:t>
            </a:r>
            <a:endParaRPr lang="en-US" sz="2400" dirty="0"/>
          </a:p>
        </p:txBody>
      </p:sp>
      <p:sp>
        <p:nvSpPr>
          <p:cNvPr id="24" name="Text Box 11"/>
          <p:cNvSpPr txBox="1">
            <a:spLocks noChangeArrowheads="1"/>
          </p:cNvSpPr>
          <p:nvPr/>
        </p:nvSpPr>
        <p:spPr bwMode="auto">
          <a:xfrm>
            <a:off x="5284338" y="1428661"/>
            <a:ext cx="22320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 smtClean="0">
                <a:solidFill>
                  <a:schemeClr val="bg1"/>
                </a:solidFill>
              </a:rPr>
              <a:t>24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25" name="Text Box 12"/>
          <p:cNvSpPr txBox="1">
            <a:spLocks noChangeArrowheads="1"/>
          </p:cNvSpPr>
          <p:nvPr/>
        </p:nvSpPr>
        <p:spPr bwMode="auto">
          <a:xfrm>
            <a:off x="5284338" y="1931898"/>
            <a:ext cx="22320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 smtClean="0"/>
              <a:t>2</a:t>
            </a:r>
            <a:endParaRPr lang="en-US" sz="2400" dirty="0"/>
          </a:p>
        </p:txBody>
      </p:sp>
      <p:sp>
        <p:nvSpPr>
          <p:cNvPr id="26" name="Rounded Rectangular Callout 25"/>
          <p:cNvSpPr/>
          <p:nvPr/>
        </p:nvSpPr>
        <p:spPr bwMode="auto">
          <a:xfrm>
            <a:off x="999242" y="814327"/>
            <a:ext cx="2523188" cy="529444"/>
          </a:xfrm>
          <a:prstGeom prst="wedgeRoundRectCallout">
            <a:avLst>
              <a:gd name="adj1" fmla="val 115219"/>
              <a:gd name="adj2" fmla="val -7941"/>
              <a:gd name="adj3" fmla="val 16667"/>
            </a:avLst>
          </a:prstGeom>
          <a:solidFill>
            <a:srgbClr val="99FF99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/>
            <a:r>
              <a:rPr lang="en-US" sz="2200" dirty="0" smtClean="0">
                <a:solidFill>
                  <a:srgbClr val="3333FF"/>
                </a:solidFill>
              </a:rPr>
              <a:t>West-</a:t>
            </a:r>
            <a:r>
              <a:rPr lang="en-US" sz="2200" dirty="0" err="1" smtClean="0">
                <a:solidFill>
                  <a:srgbClr val="3333FF"/>
                </a:solidFill>
              </a:rPr>
              <a:t>Endstation</a:t>
            </a:r>
            <a:endParaRPr lang="en-US" sz="2200" dirty="0">
              <a:solidFill>
                <a:srgbClr val="3333FF"/>
              </a:solidFill>
            </a:endParaRPr>
          </a:p>
        </p:txBody>
      </p:sp>
      <p:sp>
        <p:nvSpPr>
          <p:cNvPr id="27" name="Rounded Rectangular Callout 26"/>
          <p:cNvSpPr/>
          <p:nvPr/>
        </p:nvSpPr>
        <p:spPr bwMode="auto">
          <a:xfrm>
            <a:off x="1614115" y="1412000"/>
            <a:ext cx="1901687" cy="529444"/>
          </a:xfrm>
          <a:prstGeom prst="wedgeRoundRectCallout">
            <a:avLst>
              <a:gd name="adj1" fmla="val 137544"/>
              <a:gd name="adj2" fmla="val -16008"/>
              <a:gd name="adj3" fmla="val 16667"/>
            </a:avLst>
          </a:prstGeom>
          <a:solidFill>
            <a:srgbClr val="99FF99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/>
            <a:r>
              <a:rPr lang="en-US" sz="2200" dirty="0" err="1" smtClean="0">
                <a:solidFill>
                  <a:srgbClr val="3333FF"/>
                </a:solidFill>
              </a:rPr>
              <a:t>Nummer</a:t>
            </a:r>
            <a:endParaRPr lang="en-US" sz="2200" dirty="0">
              <a:solidFill>
                <a:srgbClr val="3333FF"/>
              </a:solidFill>
            </a:endParaRPr>
          </a:p>
        </p:txBody>
      </p:sp>
      <p:sp>
        <p:nvSpPr>
          <p:cNvPr id="28" name="Rounded Rectangular Callout 27"/>
          <p:cNvSpPr/>
          <p:nvPr/>
        </p:nvSpPr>
        <p:spPr bwMode="auto">
          <a:xfrm>
            <a:off x="731536" y="2009656"/>
            <a:ext cx="2765807" cy="529444"/>
          </a:xfrm>
          <a:prstGeom prst="wedgeRoundRectCallout">
            <a:avLst>
              <a:gd name="adj1" fmla="val 111473"/>
              <a:gd name="adj2" fmla="val -17788"/>
              <a:gd name="adj3" fmla="val 16667"/>
            </a:avLst>
          </a:prstGeom>
          <a:solidFill>
            <a:srgbClr val="99FF99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/>
            <a:r>
              <a:rPr lang="en-US" sz="2200" dirty="0" err="1" smtClean="0">
                <a:solidFill>
                  <a:srgbClr val="3333FF"/>
                </a:solidFill>
              </a:rPr>
              <a:t>Anzahl</a:t>
            </a:r>
            <a:r>
              <a:rPr lang="en-US" sz="2200" dirty="0" smtClean="0">
                <a:solidFill>
                  <a:srgbClr val="3333FF"/>
                </a:solidFill>
              </a:rPr>
              <a:t> </a:t>
            </a:r>
            <a:r>
              <a:rPr lang="en-US" sz="2200" dirty="0" err="1" smtClean="0">
                <a:solidFill>
                  <a:srgbClr val="3333FF"/>
                </a:solidFill>
              </a:rPr>
              <a:t>Stationen</a:t>
            </a:r>
            <a:endParaRPr lang="en-US" sz="2200" dirty="0">
              <a:solidFill>
                <a:srgbClr val="3333FF"/>
              </a:solidFill>
            </a:endParaRPr>
          </a:p>
        </p:txBody>
      </p:sp>
      <p:sp>
        <p:nvSpPr>
          <p:cNvPr id="29" name="Rounded Rectangular Callout 28"/>
          <p:cNvSpPr/>
          <p:nvPr/>
        </p:nvSpPr>
        <p:spPr bwMode="auto">
          <a:xfrm>
            <a:off x="1112364" y="2620595"/>
            <a:ext cx="2339830" cy="529444"/>
          </a:xfrm>
          <a:prstGeom prst="wedgeRoundRectCallout">
            <a:avLst>
              <a:gd name="adj1" fmla="val 125105"/>
              <a:gd name="adj2" fmla="val -10000"/>
              <a:gd name="adj3" fmla="val 16667"/>
            </a:avLst>
          </a:prstGeom>
          <a:solidFill>
            <a:srgbClr val="99FF99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/>
            <a:r>
              <a:rPr lang="en-US" sz="2200" dirty="0" err="1" smtClean="0">
                <a:solidFill>
                  <a:srgbClr val="3333FF"/>
                </a:solidFill>
              </a:rPr>
              <a:t>Ost-Endstation</a:t>
            </a:r>
            <a:endParaRPr lang="en-US" sz="2200" dirty="0">
              <a:solidFill>
                <a:srgbClr val="3333FF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2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CH" smtClean="0"/>
              <a:t>Objekte: eine Definition</a:t>
            </a:r>
            <a:endParaRPr lang="de-CH" dirty="0"/>
          </a:p>
        </p:txBody>
      </p:sp>
      <p:sp>
        <p:nvSpPr>
          <p:cNvPr id="5" name="Rectangle 4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26471" y="1188745"/>
            <a:ext cx="7896824" cy="1320279"/>
          </a:xfrm>
          <a:prstGeom prst="roundRect">
            <a:avLst/>
          </a:prstGeom>
          <a:solidFill>
            <a:srgbClr val="99FF99"/>
          </a:solidFill>
          <a:ln w="9525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/>
          <a:lstStyle/>
          <a:p>
            <a:pPr lvl="0">
              <a:spcBef>
                <a:spcPct val="20000"/>
              </a:spcBef>
            </a:pPr>
            <a:r>
              <a:rPr lang="de-CH" dirty="0" smtClean="0"/>
              <a:t>Ein </a:t>
            </a:r>
            <a:r>
              <a:rPr lang="de-CH" dirty="0" smtClean="0">
                <a:solidFill>
                  <a:srgbClr val="A50021"/>
                </a:solidFill>
              </a:rPr>
              <a:t>Objekt</a:t>
            </a:r>
            <a:r>
              <a:rPr lang="de-CH" dirty="0" smtClean="0"/>
              <a:t> ist eine Softwaremaschine, die es Programmen erlaubt, auf eine Ansammlung von Daten zuzugreifen und diese zu verändern </a:t>
            </a:r>
          </a:p>
        </p:txBody>
      </p:sp>
      <p:sp>
        <p:nvSpPr>
          <p:cNvPr id="2" name="Rounded Rectangular Callout 1"/>
          <p:cNvSpPr/>
          <p:nvPr/>
        </p:nvSpPr>
        <p:spPr bwMode="auto">
          <a:xfrm>
            <a:off x="746619" y="4068661"/>
            <a:ext cx="1719743" cy="469784"/>
          </a:xfrm>
          <a:prstGeom prst="wedgeRoundRectCallout">
            <a:avLst>
              <a:gd name="adj1" fmla="val -9407"/>
              <a:gd name="adj2" fmla="val -415700"/>
              <a:gd name="adj3" fmla="val 16667"/>
            </a:avLst>
          </a:prstGeom>
          <a:solidFill>
            <a:srgbClr val="FFFF00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sz="2400" kern="1200" dirty="0" err="1" smtClean="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rPr>
              <a:t>Abfragen</a:t>
            </a:r>
            <a:endParaRPr lang="en-US" sz="2400" kern="1200" dirty="0">
              <a:solidFill>
                <a:srgbClr val="333399"/>
              </a:solidFill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6" name="Rounded Rectangular Callout 5"/>
          <p:cNvSpPr/>
          <p:nvPr/>
        </p:nvSpPr>
        <p:spPr bwMode="auto">
          <a:xfrm>
            <a:off x="4764947" y="4068661"/>
            <a:ext cx="1536584" cy="469784"/>
          </a:xfrm>
          <a:prstGeom prst="wedgeRoundRectCallout">
            <a:avLst>
              <a:gd name="adj1" fmla="val -29061"/>
              <a:gd name="adj2" fmla="val -415700"/>
              <a:gd name="adj3" fmla="val 16667"/>
            </a:avLst>
          </a:prstGeom>
          <a:solidFill>
            <a:srgbClr val="FFFF00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sz="2400" kern="1200" dirty="0" err="1" smtClean="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rPr>
              <a:t>Befehle</a:t>
            </a:r>
            <a:endParaRPr lang="en-US" sz="2400" kern="1200" dirty="0">
              <a:solidFill>
                <a:srgbClr val="333399"/>
              </a:solidFill>
              <a:latin typeface="Comic Sans MS" pitchFamily="66" charset="0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4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CH" smtClean="0"/>
              <a:t>Definition und Klassifizierung von Features</a:t>
            </a:r>
            <a:endParaRPr lang="de-CH" dirty="0"/>
          </a:p>
        </p:txBody>
      </p:sp>
      <p:sp>
        <p:nvSpPr>
          <p:cNvPr id="5" name="Rectangle 4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19037" y="1448942"/>
            <a:ext cx="7896824" cy="3669468"/>
          </a:xfrm>
          <a:prstGeom prst="roundRect">
            <a:avLst/>
          </a:prstGeom>
          <a:solidFill>
            <a:srgbClr val="99FF99"/>
          </a:solidFill>
          <a:ln w="9525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/>
          <a:lstStyle/>
          <a:p>
            <a:pPr lvl="0">
              <a:spcBef>
                <a:spcPct val="20000"/>
              </a:spcBef>
            </a:pPr>
            <a:r>
              <a:rPr lang="de-CH" dirty="0" smtClean="0"/>
              <a:t>Ein </a:t>
            </a:r>
            <a:r>
              <a:rPr lang="de-CH" dirty="0" smtClean="0">
                <a:solidFill>
                  <a:srgbClr val="A50021"/>
                </a:solidFill>
              </a:rPr>
              <a:t>Feature</a:t>
            </a:r>
            <a:r>
              <a:rPr lang="de-CH" dirty="0" smtClean="0"/>
              <a:t> ist eine Operation, die Programme auf bestimmte Arten von Objekten  aufrufen können.</a:t>
            </a:r>
          </a:p>
          <a:p>
            <a:pPr lvl="0">
              <a:spcBef>
                <a:spcPct val="20000"/>
              </a:spcBef>
            </a:pPr>
            <a:endParaRPr lang="de-CH" dirty="0" smtClean="0"/>
          </a:p>
          <a:p>
            <a:pPr lvl="0">
              <a:spcBef>
                <a:spcPct val="20000"/>
              </a:spcBef>
            </a:pPr>
            <a:r>
              <a:rPr lang="de-CH" dirty="0" smtClean="0"/>
              <a:t>• Ein feature, welches (nur) auf ein Objekt zugreift, ist eine </a:t>
            </a:r>
            <a:r>
              <a:rPr lang="de-CH" dirty="0" smtClean="0">
                <a:solidFill>
                  <a:srgbClr val="A50021"/>
                </a:solidFill>
              </a:rPr>
              <a:t>Abfrage</a:t>
            </a:r>
            <a:r>
              <a:rPr lang="de-CH" dirty="0" smtClean="0"/>
              <a:t>.</a:t>
            </a:r>
          </a:p>
          <a:p>
            <a:pPr lvl="0">
              <a:spcBef>
                <a:spcPct val="20000"/>
              </a:spcBef>
            </a:pPr>
            <a:endParaRPr lang="de-CH" dirty="0" smtClean="0"/>
          </a:p>
          <a:p>
            <a:pPr lvl="0">
              <a:spcBef>
                <a:spcPct val="20000"/>
              </a:spcBef>
            </a:pPr>
            <a:r>
              <a:rPr lang="de-CH" dirty="0" smtClean="0"/>
              <a:t>• Ein feature, welches ein Objekt modifizieren kann, ist ein </a:t>
            </a:r>
            <a:r>
              <a:rPr lang="de-CH" dirty="0" smtClean="0">
                <a:solidFill>
                  <a:srgbClr val="A50021"/>
                </a:solidFill>
              </a:rPr>
              <a:t>Befehl</a:t>
            </a:r>
            <a:r>
              <a:rPr lang="de-CH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6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CH" smtClean="0"/>
              <a:t>Der Gebrauch von Abfragen</a:t>
            </a:r>
            <a:endParaRPr lang="de-CH" dirty="0"/>
          </a:p>
        </p:txBody>
      </p:sp>
      <p:sp>
        <p:nvSpPr>
          <p:cNvPr id="586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e-CH" dirty="0" smtClean="0">
                <a:solidFill>
                  <a:schemeClr val="tx1"/>
                </a:solidFill>
              </a:rPr>
              <a:t>Abfragen sind genauso wichtig wie Befehle!</a:t>
            </a:r>
          </a:p>
          <a:p>
            <a:endParaRPr lang="de-CH" dirty="0" smtClean="0">
              <a:solidFill>
                <a:schemeClr val="tx1"/>
              </a:solidFill>
            </a:endParaRPr>
          </a:p>
          <a:p>
            <a:r>
              <a:rPr lang="de-CH" dirty="0" smtClean="0">
                <a:solidFill>
                  <a:schemeClr val="tx1"/>
                </a:solidFill>
              </a:rPr>
              <a:t>Abfragen “machen” nichts, aber sie geben einen Wert zurück. So gibt z.B.</a:t>
            </a:r>
            <a:r>
              <a:rPr lang="de-CH" dirty="0" smtClean="0"/>
              <a:t> </a:t>
            </a:r>
            <a:r>
              <a:rPr lang="de-CH" i="1" dirty="0" smtClean="0">
                <a:solidFill>
                  <a:srgbClr val="0000FF"/>
                </a:solidFill>
              </a:rPr>
              <a:t>Polybahn</a:t>
            </a:r>
            <a:r>
              <a:rPr lang="de-CH" baseline="-20000" dirty="0" smtClean="0">
                <a:sym typeface="Symbol" pitchFamily="18" charset="2"/>
              </a:rPr>
              <a:t></a:t>
            </a:r>
            <a:r>
              <a:rPr lang="de-CH" i="1" dirty="0" smtClean="0">
                <a:solidFill>
                  <a:srgbClr val="0000FF"/>
                </a:solidFill>
                <a:sym typeface="Symbol" pitchFamily="18" charset="2"/>
              </a:rPr>
              <a:t>west_terminal</a:t>
            </a:r>
            <a:r>
              <a:rPr lang="de-CH" dirty="0" smtClean="0"/>
              <a:t> </a:t>
            </a:r>
            <a:r>
              <a:rPr lang="de-CH" dirty="0" smtClean="0">
                <a:solidFill>
                  <a:schemeClr val="tx1"/>
                </a:solidFill>
              </a:rPr>
              <a:t>die West-Endstation von </a:t>
            </a:r>
            <a:r>
              <a:rPr lang="de-CH" i="1" dirty="0" smtClean="0">
                <a:solidFill>
                  <a:srgbClr val="0000FF"/>
                </a:solidFill>
              </a:rPr>
              <a:t>Polybahn </a:t>
            </a:r>
            <a:r>
              <a:rPr lang="de-CH" dirty="0" smtClean="0">
                <a:solidFill>
                  <a:schemeClr val="tx1"/>
                </a:solidFill>
              </a:rPr>
              <a:t>zurück</a:t>
            </a:r>
            <a:endParaRPr lang="de-CH" i="1" dirty="0" smtClean="0">
              <a:solidFill>
                <a:srgbClr val="0000FF"/>
              </a:solidFill>
            </a:endParaRPr>
          </a:p>
          <a:p>
            <a:endParaRPr lang="de-CH" dirty="0" smtClean="0"/>
          </a:p>
          <a:p>
            <a:r>
              <a:rPr lang="de-CH" dirty="0" smtClean="0">
                <a:solidFill>
                  <a:schemeClr val="tx1"/>
                </a:solidFill>
              </a:rPr>
              <a:t>Sie dürfen mit den Rückgabewerten von Abfragen arbeiten, z.B. die Startstation ermitteln und anschliessend auf dem Bildschirm hervorheben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8802" name="Rectangle 2"/>
          <p:cNvSpPr>
            <a:spLocks noGrp="1" noChangeArrowheads="1"/>
          </p:cNvSpPr>
          <p:nvPr>
            <p:ph type="title"/>
          </p:nvPr>
        </p:nvSpPr>
        <p:spPr>
          <a:xfrm>
            <a:off x="249237" y="115888"/>
            <a:ext cx="8504704" cy="435655"/>
          </a:xfrm>
        </p:spPr>
        <p:txBody>
          <a:bodyPr/>
          <a:lstStyle/>
          <a:p>
            <a:r>
              <a:rPr lang="de-CH" sz="2600" dirty="0" smtClean="0"/>
              <a:t>Features können </a:t>
            </a:r>
            <a:r>
              <a:rPr lang="de-CH" sz="2600" dirty="0" smtClean="0">
                <a:solidFill>
                  <a:srgbClr val="990000"/>
                </a:solidFill>
              </a:rPr>
              <a:t>Argumente</a:t>
            </a:r>
            <a:r>
              <a:rPr lang="de-CH" sz="2600" dirty="0" smtClean="0"/>
              <a:t> haben…</a:t>
            </a:r>
            <a:endParaRPr lang="de-CH" sz="2600" dirty="0">
              <a:solidFill>
                <a:srgbClr val="990000"/>
              </a:solidFill>
            </a:endParaRPr>
          </a:p>
        </p:txBody>
      </p:sp>
      <p:sp>
        <p:nvSpPr>
          <p:cNvPr id="588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268413"/>
            <a:ext cx="8820150" cy="5113337"/>
          </a:xfrm>
        </p:spPr>
        <p:txBody>
          <a:bodyPr/>
          <a:lstStyle/>
          <a:p>
            <a:r>
              <a:rPr lang="de-CH" dirty="0" smtClean="0">
                <a:solidFill>
                  <a:schemeClr val="tx1"/>
                </a:solidFill>
              </a:rPr>
              <a:t>Aufgabe:</a:t>
            </a:r>
          </a:p>
          <a:p>
            <a:pPr lvl="1"/>
            <a:r>
              <a:rPr lang="de-CH" dirty="0" smtClean="0">
                <a:solidFill>
                  <a:schemeClr val="tx1"/>
                </a:solidFill>
              </a:rPr>
              <a:t>Geben Sie die West-Endstation von </a:t>
            </a:r>
            <a:r>
              <a:rPr lang="de-CH" i="1" dirty="0" smtClean="0">
                <a:solidFill>
                  <a:srgbClr val="0000FF"/>
                </a:solidFill>
              </a:rPr>
              <a:t>Polybahn </a:t>
            </a:r>
            <a:r>
              <a:rPr lang="de-CH" dirty="0" smtClean="0">
                <a:solidFill>
                  <a:schemeClr val="tx1"/>
                </a:solidFill>
              </a:rPr>
              <a:t>auf dem “Konsolenfenster” aus.</a:t>
            </a:r>
            <a:r>
              <a:rPr lang="de-CH" dirty="0" smtClean="0"/>
              <a:t> </a:t>
            </a:r>
            <a:endParaRPr lang="de-CH" dirty="0" smtClean="0">
              <a:solidFill>
                <a:schemeClr val="tx1"/>
              </a:solidFill>
            </a:endParaRPr>
          </a:p>
          <a:p>
            <a:r>
              <a:rPr lang="de-CH" dirty="0" smtClean="0">
                <a:solidFill>
                  <a:schemeClr val="tx1"/>
                </a:solidFill>
              </a:rPr>
              <a:t>Sie brauchen:</a:t>
            </a:r>
          </a:p>
          <a:p>
            <a:pPr lvl="1"/>
            <a:r>
              <a:rPr lang="de-CH" dirty="0" smtClean="0">
                <a:solidFill>
                  <a:schemeClr val="tx1"/>
                </a:solidFill>
              </a:rPr>
              <a:t>Das Objekt </a:t>
            </a:r>
            <a:r>
              <a:rPr lang="de-CH" i="1" dirty="0" smtClean="0">
                <a:solidFill>
                  <a:srgbClr val="0000FF"/>
                </a:solidFill>
              </a:rPr>
              <a:t>console</a:t>
            </a:r>
            <a:endParaRPr lang="de-CH" dirty="0" smtClean="0"/>
          </a:p>
          <a:p>
            <a:pPr lvl="1"/>
            <a:r>
              <a:rPr lang="de-CH" dirty="0" smtClean="0">
                <a:solidFill>
                  <a:schemeClr val="tx1"/>
                </a:solidFill>
              </a:rPr>
              <a:t>Das auf </a:t>
            </a:r>
            <a:r>
              <a:rPr lang="de-CH" i="1" dirty="0" smtClean="0">
                <a:solidFill>
                  <a:srgbClr val="0000FF"/>
                </a:solidFill>
              </a:rPr>
              <a:t>console</a:t>
            </a:r>
            <a:r>
              <a:rPr lang="de-CH" dirty="0" smtClean="0">
                <a:solidFill>
                  <a:schemeClr val="tx1"/>
                </a:solidFill>
              </a:rPr>
              <a:t> aufrufbare Feature </a:t>
            </a:r>
            <a:r>
              <a:rPr lang="de-CH" i="1" dirty="0" smtClean="0">
                <a:solidFill>
                  <a:srgbClr val="0000FF"/>
                </a:solidFill>
              </a:rPr>
              <a:t>output</a:t>
            </a:r>
            <a:r>
              <a:rPr lang="de-CH" dirty="0" smtClean="0"/>
              <a:t> </a:t>
            </a:r>
          </a:p>
          <a:p>
            <a:pPr lvl="1"/>
            <a:r>
              <a:rPr lang="de-CH" dirty="0" smtClean="0">
                <a:solidFill>
                  <a:schemeClr val="tx1"/>
                </a:solidFill>
              </a:rPr>
              <a:t>Das Objekt </a:t>
            </a:r>
            <a:r>
              <a:rPr lang="de-CH" i="1" dirty="0" smtClean="0">
                <a:solidFill>
                  <a:srgbClr val="0000FF"/>
                </a:solidFill>
              </a:rPr>
              <a:t>Polybahn</a:t>
            </a:r>
            <a:endParaRPr lang="de-CH" dirty="0" smtClean="0">
              <a:solidFill>
                <a:srgbClr val="0000FF"/>
              </a:solidFill>
            </a:endParaRPr>
          </a:p>
          <a:p>
            <a:pPr lvl="1"/>
            <a:r>
              <a:rPr lang="de-CH" dirty="0" smtClean="0">
                <a:solidFill>
                  <a:schemeClr val="tx1"/>
                </a:solidFill>
              </a:rPr>
              <a:t>Das auf </a:t>
            </a:r>
            <a:r>
              <a:rPr lang="de-CH" i="1" dirty="0" smtClean="0">
                <a:solidFill>
                  <a:srgbClr val="0000FF"/>
                </a:solidFill>
              </a:rPr>
              <a:t>Polybahn </a:t>
            </a:r>
            <a:r>
              <a:rPr lang="de-CH" dirty="0" smtClean="0">
                <a:solidFill>
                  <a:schemeClr val="tx1"/>
                </a:solidFill>
              </a:rPr>
              <a:t>aufrufbare Feature</a:t>
            </a:r>
            <a:r>
              <a:rPr lang="de-CH" dirty="0" smtClean="0"/>
              <a:t> </a:t>
            </a:r>
            <a:r>
              <a:rPr lang="de-CH" i="1" dirty="0" smtClean="0">
                <a:solidFill>
                  <a:srgbClr val="0000FF"/>
                </a:solidFill>
              </a:rPr>
              <a:t>west_terminal</a:t>
            </a:r>
            <a:r>
              <a:rPr lang="de-CH" dirty="0" smtClean="0">
                <a:solidFill>
                  <a:schemeClr val="tx1"/>
                </a:solidFill>
              </a:rPr>
              <a:t>, welches die West-Endstation zurückgibt</a:t>
            </a:r>
            <a:endParaRPr lang="de-CH" dirty="0"/>
          </a:p>
        </p:txBody>
      </p:sp>
      <p:sp>
        <p:nvSpPr>
          <p:cNvPr id="4" name="Rounded Rectangle 3"/>
          <p:cNvSpPr/>
          <p:nvPr/>
        </p:nvSpPr>
        <p:spPr bwMode="auto">
          <a:xfrm>
            <a:off x="1057840" y="5360276"/>
            <a:ext cx="6163092" cy="606972"/>
          </a:xfrm>
          <a:prstGeom prst="roundRect">
            <a:avLst/>
          </a:prstGeom>
          <a:noFill/>
          <a:ln w="12700" algn="ctr">
            <a:noFill/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tIns="0" rIns="0" bIns="0" rtlCol="0" anchor="ctr"/>
          <a:lstStyle/>
          <a:p>
            <a:pPr marL="0" lvl="1"/>
            <a:r>
              <a:rPr lang="en-US" i="1" dirty="0" err="1" smtClean="0">
                <a:solidFill>
                  <a:srgbClr val="3333FF"/>
                </a:solidFill>
              </a:rPr>
              <a:t>console</a:t>
            </a:r>
            <a:r>
              <a:rPr lang="en-US" baseline="-20000" dirty="0" err="1" smtClean="0">
                <a:solidFill>
                  <a:srgbClr val="3333FF"/>
                </a:solidFill>
                <a:sym typeface="Symbol" pitchFamily="18" charset="2"/>
              </a:rPr>
              <a:t></a:t>
            </a:r>
            <a:r>
              <a:rPr lang="en-US" i="1" dirty="0" err="1" smtClean="0">
                <a:solidFill>
                  <a:srgbClr val="3333FF"/>
                </a:solidFill>
              </a:rPr>
              <a:t>output</a:t>
            </a:r>
            <a:endParaRPr lang="en-US" dirty="0">
              <a:solidFill>
                <a:srgbClr val="3333FF"/>
              </a:solidFill>
            </a:endParaRPr>
          </a:p>
        </p:txBody>
      </p:sp>
      <p:sp>
        <p:nvSpPr>
          <p:cNvPr id="5" name="Rounded Rectangle 4"/>
          <p:cNvSpPr/>
          <p:nvPr/>
        </p:nvSpPr>
        <p:spPr bwMode="auto">
          <a:xfrm>
            <a:off x="3290710" y="5343498"/>
            <a:ext cx="3781209" cy="606972"/>
          </a:xfrm>
          <a:prstGeom prst="roundRect">
            <a:avLst/>
          </a:prstGeom>
          <a:solidFill>
            <a:srgbClr val="99FF99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tIns="0" rIns="0" bIns="0" rtlCol="0" anchor="ctr"/>
          <a:lstStyle/>
          <a:p>
            <a:pPr marL="0" lvl="1"/>
            <a:r>
              <a:rPr lang="en-US" dirty="0" smtClean="0">
                <a:solidFill>
                  <a:srgbClr val="3333FF"/>
                </a:solidFill>
              </a:rPr>
              <a:t>(</a:t>
            </a:r>
            <a:r>
              <a:rPr lang="en-US" sz="1200" dirty="0" smtClean="0">
                <a:solidFill>
                  <a:srgbClr val="3333FF"/>
                </a:solidFill>
              </a:rPr>
              <a:t> </a:t>
            </a:r>
            <a:r>
              <a:rPr lang="en-US" i="1" dirty="0" err="1" smtClean="0">
                <a:solidFill>
                  <a:srgbClr val="3333FF"/>
                </a:solidFill>
              </a:rPr>
              <a:t>Polybahn</a:t>
            </a:r>
            <a:r>
              <a:rPr lang="en-US" baseline="-20000" dirty="0" err="1" smtClean="0">
                <a:solidFill>
                  <a:srgbClr val="3333FF"/>
                </a:solidFill>
                <a:sym typeface="Symbol" pitchFamily="18" charset="2"/>
              </a:rPr>
              <a:t></a:t>
            </a:r>
            <a:r>
              <a:rPr lang="en-US" i="1" dirty="0" err="1" smtClean="0">
                <a:solidFill>
                  <a:srgbClr val="3333FF"/>
                </a:solidFill>
              </a:rPr>
              <a:t>west_terminal</a:t>
            </a:r>
            <a:r>
              <a:rPr lang="en-US" sz="1050" i="1" dirty="0" smtClean="0">
                <a:solidFill>
                  <a:srgbClr val="3333FF"/>
                </a:solidFill>
              </a:rPr>
              <a:t> </a:t>
            </a:r>
            <a:r>
              <a:rPr lang="en-US" dirty="0" smtClean="0">
                <a:solidFill>
                  <a:srgbClr val="3333FF"/>
                </a:solidFill>
              </a:rPr>
              <a:t>)</a:t>
            </a:r>
            <a:endParaRPr lang="en-US" dirty="0">
              <a:solidFill>
                <a:srgbClr val="3333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 bwMode="auto">
          <a:xfrm>
            <a:off x="2580977" y="2611923"/>
            <a:ext cx="5938309" cy="530133"/>
          </a:xfrm>
          <a:prstGeom prst="roundRect">
            <a:avLst/>
          </a:prstGeom>
          <a:solidFill>
            <a:srgbClr val="99FF99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defTabSz="628650">
              <a:lnSpc>
                <a:spcPct val="80000"/>
              </a:lnSpc>
              <a:spcBef>
                <a:spcPct val="20000"/>
              </a:spcBef>
              <a:buFont typeface="Wingdings" pitchFamily="2" charset="2"/>
              <a:buNone/>
            </a:pPr>
            <a:endParaRPr lang="en-US" dirty="0">
              <a:solidFill>
                <a:srgbClr val="990000"/>
              </a:solidFill>
            </a:endParaRPr>
          </a:p>
        </p:txBody>
      </p:sp>
      <p:sp>
        <p:nvSpPr>
          <p:cNvPr id="590853" name="Rectangle 5"/>
          <p:cNvSpPr>
            <a:spLocks noChangeArrowheads="1"/>
          </p:cNvSpPr>
          <p:nvPr/>
        </p:nvSpPr>
        <p:spPr bwMode="auto">
          <a:xfrm>
            <a:off x="323850" y="780498"/>
            <a:ext cx="8416496" cy="5604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defTabSz="628650">
              <a:spcBef>
                <a:spcPts val="0"/>
              </a:spcBef>
              <a:buFont typeface="Wingdings" pitchFamily="2" charset="2"/>
              <a:buNone/>
            </a:pPr>
            <a:r>
              <a:rPr lang="en-US" b="1" dirty="0">
                <a:solidFill>
                  <a:srgbClr val="003399"/>
                </a:solidFill>
                <a:latin typeface="Comic Sans MS" pitchFamily="66" charset="0"/>
              </a:rPr>
              <a:t>class</a:t>
            </a:r>
            <a:r>
              <a:rPr lang="en-US" b="1" dirty="0">
                <a:solidFill>
                  <a:srgbClr val="0033CC"/>
                </a:solidFill>
                <a:latin typeface="Comic Sans MS" pitchFamily="66" charset="0"/>
              </a:rPr>
              <a:t> </a:t>
            </a:r>
            <a:r>
              <a:rPr lang="en-US" i="1" dirty="0">
                <a:solidFill>
                  <a:srgbClr val="0000FF"/>
                </a:solidFill>
                <a:latin typeface="Comic Sans MS" pitchFamily="66" charset="0"/>
              </a:rPr>
              <a:t>PREVIEW </a:t>
            </a:r>
          </a:p>
          <a:p>
            <a:pPr defTabSz="628650">
              <a:spcBef>
                <a:spcPts val="0"/>
              </a:spcBef>
              <a:buFont typeface="Wingdings" pitchFamily="2" charset="2"/>
              <a:buNone/>
            </a:pPr>
            <a:r>
              <a:rPr lang="en-US" b="1" dirty="0" smtClean="0">
                <a:solidFill>
                  <a:srgbClr val="003399"/>
                </a:solidFill>
                <a:latin typeface="Comic Sans MS" pitchFamily="66" charset="0"/>
              </a:rPr>
              <a:t>inherit</a:t>
            </a:r>
            <a:r>
              <a:rPr lang="en-US" b="1" dirty="0" smtClean="0">
                <a:latin typeface="Comic Sans MS" pitchFamily="66" charset="0"/>
              </a:rPr>
              <a:t> </a:t>
            </a:r>
            <a:r>
              <a:rPr lang="en-US" i="1" dirty="0" smtClean="0">
                <a:solidFill>
                  <a:srgbClr val="0000FF"/>
                </a:solidFill>
                <a:latin typeface="Comic Sans MS" pitchFamily="66" charset="0"/>
              </a:rPr>
              <a:t>ZURICH_OBJECTS</a:t>
            </a:r>
            <a:endParaRPr lang="en-US" i="1" dirty="0">
              <a:solidFill>
                <a:srgbClr val="0000FF"/>
              </a:solidFill>
              <a:latin typeface="Comic Sans MS" pitchFamily="66" charset="0"/>
            </a:endParaRPr>
          </a:p>
          <a:p>
            <a:pPr defTabSz="628650">
              <a:spcBef>
                <a:spcPts val="0"/>
              </a:spcBef>
              <a:buFont typeface="Wingdings" pitchFamily="2" charset="2"/>
              <a:buNone/>
            </a:pPr>
            <a:r>
              <a:rPr lang="en-US" i="1" dirty="0">
                <a:solidFill>
                  <a:srgbClr val="0000FF"/>
                </a:solidFill>
                <a:latin typeface="Comic Sans MS" pitchFamily="66" charset="0"/>
              </a:rPr>
              <a:t> </a:t>
            </a:r>
            <a:r>
              <a:rPr lang="en-US" b="1" dirty="0">
                <a:solidFill>
                  <a:srgbClr val="003399"/>
                </a:solidFill>
                <a:latin typeface="Comic Sans MS" pitchFamily="66" charset="0"/>
              </a:rPr>
              <a:t>feature</a:t>
            </a:r>
          </a:p>
          <a:p>
            <a:pPr defTabSz="628650">
              <a:spcBef>
                <a:spcPts val="0"/>
              </a:spcBef>
              <a:buFont typeface="Wingdings" pitchFamily="2" charset="2"/>
              <a:buNone/>
            </a:pPr>
            <a:r>
              <a:rPr lang="en-US" i="1" dirty="0">
                <a:solidFill>
                  <a:srgbClr val="009900"/>
                </a:solidFill>
                <a:latin typeface="Comic Sans MS" pitchFamily="66" charset="0"/>
              </a:rPr>
              <a:t>	</a:t>
            </a:r>
            <a:r>
              <a:rPr lang="en-US" i="1" dirty="0" smtClean="0">
                <a:solidFill>
                  <a:srgbClr val="3333FF"/>
                </a:solidFill>
                <a:latin typeface="Comic Sans MS" pitchFamily="66" charset="0"/>
              </a:rPr>
              <a:t>explore</a:t>
            </a:r>
            <a:endParaRPr lang="en-US" b="1" dirty="0">
              <a:solidFill>
                <a:srgbClr val="3333FF"/>
              </a:solidFill>
              <a:latin typeface="Comic Sans MS" pitchFamily="66" charset="0"/>
            </a:endParaRPr>
          </a:p>
          <a:p>
            <a:pPr defTabSz="628650">
              <a:spcBef>
                <a:spcPts val="0"/>
              </a:spcBef>
              <a:buFont typeface="Wingdings" pitchFamily="2" charset="2"/>
              <a:buNone/>
            </a:pPr>
            <a:r>
              <a:rPr lang="en-US" dirty="0">
                <a:solidFill>
                  <a:srgbClr val="CC0000"/>
                </a:solidFill>
                <a:latin typeface="Comic Sans MS" pitchFamily="66" charset="0"/>
              </a:rPr>
              <a:t>		</a:t>
            </a:r>
            <a:r>
              <a:rPr lang="en-US" dirty="0" smtClean="0">
                <a:solidFill>
                  <a:srgbClr val="CC0000"/>
                </a:solidFill>
                <a:latin typeface="Comic Sans MS" pitchFamily="66" charset="0"/>
              </a:rPr>
              <a:t>	</a:t>
            </a:r>
            <a:r>
              <a:rPr lang="en-US" dirty="0" smtClean="0">
                <a:solidFill>
                  <a:srgbClr val="990000"/>
                </a:solidFill>
                <a:latin typeface="Comic Sans MS" pitchFamily="66" charset="0"/>
              </a:rPr>
              <a:t>-- Die </a:t>
            </a:r>
            <a:r>
              <a:rPr lang="en-US" dirty="0" err="1" smtClean="0">
                <a:solidFill>
                  <a:srgbClr val="990000"/>
                </a:solidFill>
                <a:latin typeface="Comic Sans MS" pitchFamily="66" charset="0"/>
              </a:rPr>
              <a:t>Stadt</a:t>
            </a:r>
            <a:r>
              <a:rPr lang="en-US" dirty="0" smtClean="0">
                <a:solidFill>
                  <a:srgbClr val="990000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rgbClr val="990000"/>
                </a:solidFill>
                <a:latin typeface="Comic Sans MS" pitchFamily="66" charset="0"/>
              </a:rPr>
              <a:t>erkunden</a:t>
            </a:r>
            <a:r>
              <a:rPr lang="en-US" dirty="0" smtClean="0">
                <a:solidFill>
                  <a:srgbClr val="990000"/>
                </a:solidFill>
                <a:latin typeface="Comic Sans MS" pitchFamily="66" charset="0"/>
              </a:rPr>
              <a:t> und die</a:t>
            </a:r>
            <a:br>
              <a:rPr lang="en-US" dirty="0" smtClean="0">
                <a:solidFill>
                  <a:srgbClr val="990000"/>
                </a:solidFill>
                <a:latin typeface="Comic Sans MS" pitchFamily="66" charset="0"/>
              </a:rPr>
            </a:br>
            <a:r>
              <a:rPr lang="en-US" dirty="0" smtClean="0">
                <a:solidFill>
                  <a:srgbClr val="990000"/>
                </a:solidFill>
                <a:latin typeface="Comic Sans MS" pitchFamily="66" charset="0"/>
              </a:rPr>
              <a:t>			-- </a:t>
            </a:r>
            <a:r>
              <a:rPr lang="de-CH" dirty="0" smtClean="0">
                <a:solidFill>
                  <a:srgbClr val="990000"/>
                </a:solidFill>
                <a:latin typeface="Comic Sans MS" pitchFamily="66" charset="0"/>
              </a:rPr>
              <a:t>West-Endstation der Polybahn anzeigen</a:t>
            </a:r>
            <a:r>
              <a:rPr lang="de-CH" dirty="0" smtClean="0">
                <a:solidFill>
                  <a:srgbClr val="990000"/>
                </a:solidFill>
              </a:rPr>
              <a:t>.</a:t>
            </a:r>
            <a:endParaRPr lang="de-CH" dirty="0" smtClean="0">
              <a:solidFill>
                <a:srgbClr val="990000"/>
              </a:solidFill>
              <a:latin typeface="Comic Sans MS" pitchFamily="66" charset="0"/>
            </a:endParaRPr>
          </a:p>
          <a:p>
            <a:pPr defTabSz="628650">
              <a:spcBef>
                <a:spcPts val="0"/>
              </a:spcBef>
              <a:buFont typeface="Wingdings" pitchFamily="2" charset="2"/>
              <a:buNone/>
            </a:pPr>
            <a:r>
              <a:rPr lang="en-US" b="1" dirty="0">
                <a:solidFill>
                  <a:srgbClr val="003399"/>
                </a:solidFill>
                <a:latin typeface="Comic Sans MS" pitchFamily="66" charset="0"/>
              </a:rPr>
              <a:t>		do</a:t>
            </a:r>
          </a:p>
          <a:p>
            <a:pPr defTabSz="628650">
              <a:spcBef>
                <a:spcPts val="0"/>
              </a:spcBef>
              <a:buFont typeface="Wingdings" pitchFamily="2" charset="2"/>
              <a:buNone/>
            </a:pPr>
            <a:r>
              <a:rPr lang="en-US" dirty="0">
                <a:solidFill>
                  <a:srgbClr val="CC0000"/>
                </a:solidFill>
                <a:latin typeface="Comic Sans MS" pitchFamily="66" charset="0"/>
              </a:rPr>
              <a:t>			</a:t>
            </a:r>
            <a:r>
              <a:rPr lang="en-US" i="1" dirty="0" err="1" smtClean="0">
                <a:solidFill>
                  <a:srgbClr val="3333FF"/>
                </a:solidFill>
              </a:rPr>
              <a:t>Central</a:t>
            </a:r>
            <a:r>
              <a:rPr lang="en-US" baseline="-20000" dirty="0" err="1" smtClean="0">
                <a:solidFill>
                  <a:srgbClr val="3333FF"/>
                </a:solidFill>
                <a:latin typeface="Comic Sans MS" pitchFamily="66" charset="0"/>
                <a:sym typeface="Symbol" pitchFamily="18" charset="2"/>
              </a:rPr>
              <a:t></a:t>
            </a:r>
            <a:r>
              <a:rPr lang="en-US" i="1" dirty="0" err="1" smtClean="0">
                <a:solidFill>
                  <a:srgbClr val="3333FF"/>
                </a:solidFill>
                <a:latin typeface="Comic Sans MS" pitchFamily="66" charset="0"/>
              </a:rPr>
              <a:t>highlight</a:t>
            </a:r>
            <a:endParaRPr lang="en-US" i="1" dirty="0">
              <a:solidFill>
                <a:srgbClr val="3333FF"/>
              </a:solidFill>
              <a:latin typeface="Comic Sans MS" pitchFamily="66" charset="0"/>
            </a:endParaRPr>
          </a:p>
          <a:p>
            <a:pPr defTabSz="628650">
              <a:spcBef>
                <a:spcPts val="0"/>
              </a:spcBef>
              <a:buFont typeface="Wingdings" pitchFamily="2" charset="2"/>
              <a:buNone/>
            </a:pPr>
            <a:r>
              <a:rPr lang="en-US" dirty="0">
                <a:solidFill>
                  <a:srgbClr val="3333FF"/>
                </a:solidFill>
                <a:latin typeface="Comic Sans MS" pitchFamily="66" charset="0"/>
              </a:rPr>
              <a:t>			</a:t>
            </a:r>
            <a:r>
              <a:rPr lang="en-US" i="1" dirty="0" err="1" smtClean="0">
                <a:solidFill>
                  <a:srgbClr val="3333FF"/>
                </a:solidFill>
                <a:latin typeface="Comic Sans MS" pitchFamily="66" charset="0"/>
              </a:rPr>
              <a:t>Polyterrasse</a:t>
            </a:r>
            <a:r>
              <a:rPr lang="en-US" baseline="-20000" dirty="0" err="1" smtClean="0">
                <a:solidFill>
                  <a:srgbClr val="3333FF"/>
                </a:solidFill>
                <a:latin typeface="Comic Sans MS" pitchFamily="66" charset="0"/>
                <a:sym typeface="Symbol" pitchFamily="18" charset="2"/>
              </a:rPr>
              <a:t></a:t>
            </a:r>
            <a:r>
              <a:rPr lang="en-US" i="1" dirty="0" err="1" smtClean="0">
                <a:solidFill>
                  <a:srgbClr val="3333FF"/>
                </a:solidFill>
                <a:latin typeface="Comic Sans MS" pitchFamily="66" charset="0"/>
              </a:rPr>
              <a:t>highlight</a:t>
            </a:r>
            <a:endParaRPr lang="en-US" i="1" dirty="0">
              <a:solidFill>
                <a:srgbClr val="3333FF"/>
              </a:solidFill>
              <a:latin typeface="Comic Sans MS" pitchFamily="66" charset="0"/>
            </a:endParaRPr>
          </a:p>
          <a:p>
            <a:pPr defTabSz="628650">
              <a:spcBef>
                <a:spcPts val="0"/>
              </a:spcBef>
              <a:buFont typeface="Wingdings" pitchFamily="2" charset="2"/>
              <a:buNone/>
            </a:pPr>
            <a:r>
              <a:rPr lang="en-US" dirty="0">
                <a:solidFill>
                  <a:srgbClr val="3333FF"/>
                </a:solidFill>
                <a:latin typeface="Comic Sans MS" pitchFamily="66" charset="0"/>
              </a:rPr>
              <a:t>			</a:t>
            </a:r>
            <a:r>
              <a:rPr lang="en-US" i="1" dirty="0" err="1" smtClean="0">
                <a:solidFill>
                  <a:srgbClr val="3333FF"/>
                </a:solidFill>
                <a:latin typeface="Comic Sans MS" pitchFamily="66" charset="0"/>
              </a:rPr>
              <a:t>Polybahn</a:t>
            </a:r>
            <a:r>
              <a:rPr lang="en-US" baseline="-20000" dirty="0" err="1" smtClean="0">
                <a:solidFill>
                  <a:srgbClr val="3333FF"/>
                </a:solidFill>
                <a:latin typeface="Comic Sans MS" pitchFamily="66" charset="0"/>
                <a:sym typeface="Symbol" pitchFamily="18" charset="2"/>
              </a:rPr>
              <a:t></a:t>
            </a:r>
            <a:r>
              <a:rPr lang="en-US" i="1" dirty="0" err="1" smtClean="0">
                <a:solidFill>
                  <a:srgbClr val="3333FF"/>
                </a:solidFill>
                <a:latin typeface="Comic Sans MS" pitchFamily="66" charset="0"/>
              </a:rPr>
              <a:t>add_transport</a:t>
            </a:r>
            <a:endParaRPr lang="en-US" i="1" dirty="0" smtClean="0">
              <a:solidFill>
                <a:srgbClr val="3333FF"/>
              </a:solidFill>
              <a:latin typeface="Comic Sans MS" pitchFamily="66" charset="0"/>
            </a:endParaRPr>
          </a:p>
          <a:p>
            <a:pPr defTabSz="628650">
              <a:spcBef>
                <a:spcPts val="0"/>
              </a:spcBef>
              <a:buFont typeface="Wingdings" pitchFamily="2" charset="2"/>
              <a:buNone/>
            </a:pPr>
            <a:r>
              <a:rPr lang="en-US" i="1" dirty="0" smtClean="0">
                <a:solidFill>
                  <a:srgbClr val="3333FF"/>
                </a:solidFill>
                <a:latin typeface="Comic Sans MS" pitchFamily="66" charset="0"/>
              </a:rPr>
              <a:t>			</a:t>
            </a:r>
            <a:r>
              <a:rPr lang="en-US" i="1" dirty="0" err="1" smtClean="0">
                <a:solidFill>
                  <a:srgbClr val="3333FF"/>
                </a:solidFill>
                <a:latin typeface="Comic Sans MS" pitchFamily="66" charset="0"/>
              </a:rPr>
              <a:t>Zurich_map.animate</a:t>
            </a:r>
            <a:endParaRPr lang="en-US" i="1" dirty="0">
              <a:solidFill>
                <a:srgbClr val="3333FF"/>
              </a:solidFill>
              <a:latin typeface="Comic Sans MS" pitchFamily="66" charset="0"/>
            </a:endParaRPr>
          </a:p>
          <a:p>
            <a:pPr defTabSz="628650">
              <a:spcBef>
                <a:spcPts val="0"/>
              </a:spcBef>
              <a:buFont typeface="Wingdings" pitchFamily="2" charset="2"/>
              <a:buNone/>
            </a:pPr>
            <a:r>
              <a:rPr lang="en-US" b="1" dirty="0">
                <a:solidFill>
                  <a:srgbClr val="003399"/>
                </a:solidFill>
                <a:latin typeface="Comic Sans MS" pitchFamily="66" charset="0"/>
              </a:rPr>
              <a:t>		</a:t>
            </a:r>
            <a:endParaRPr lang="en-US" b="1" dirty="0" smtClean="0">
              <a:solidFill>
                <a:srgbClr val="003399"/>
              </a:solidFill>
              <a:latin typeface="Comic Sans MS" pitchFamily="66" charset="0"/>
            </a:endParaRPr>
          </a:p>
          <a:p>
            <a:pPr defTabSz="628650">
              <a:spcBef>
                <a:spcPts val="0"/>
              </a:spcBef>
              <a:buFont typeface="Wingdings" pitchFamily="2" charset="2"/>
              <a:buNone/>
            </a:pPr>
            <a:r>
              <a:rPr lang="en-US" b="1" dirty="0" smtClean="0">
                <a:solidFill>
                  <a:srgbClr val="003399"/>
                </a:solidFill>
              </a:rPr>
              <a:t>	</a:t>
            </a:r>
          </a:p>
          <a:p>
            <a:pPr defTabSz="628650">
              <a:spcBef>
                <a:spcPts val="0"/>
              </a:spcBef>
              <a:buFont typeface="Wingdings" pitchFamily="2" charset="2"/>
              <a:buNone/>
            </a:pPr>
            <a:r>
              <a:rPr lang="en-US" b="1" dirty="0" smtClean="0">
                <a:solidFill>
                  <a:srgbClr val="003399"/>
                </a:solidFill>
                <a:latin typeface="Comic Sans MS" pitchFamily="66" charset="0"/>
              </a:rPr>
              <a:t>	end</a:t>
            </a:r>
            <a:endParaRPr lang="en-US" b="1" dirty="0">
              <a:solidFill>
                <a:srgbClr val="003399"/>
              </a:solidFill>
              <a:latin typeface="Comic Sans MS" pitchFamily="66" charset="0"/>
            </a:endParaRPr>
          </a:p>
          <a:p>
            <a:pPr defTabSz="628650">
              <a:spcBef>
                <a:spcPts val="0"/>
              </a:spcBef>
              <a:buFont typeface="Wingdings" pitchFamily="2" charset="2"/>
              <a:buNone/>
            </a:pPr>
            <a:r>
              <a:rPr lang="en-US" b="1" dirty="0">
                <a:solidFill>
                  <a:srgbClr val="003399"/>
                </a:solidFill>
                <a:latin typeface="Comic Sans MS" pitchFamily="66" charset="0"/>
              </a:rPr>
              <a:t>end</a:t>
            </a:r>
          </a:p>
        </p:txBody>
      </p:sp>
      <p:sp>
        <p:nvSpPr>
          <p:cNvPr id="59085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CH" smtClean="0"/>
              <a:t>Den Featurerumpf ausbauen</a:t>
            </a:r>
            <a:endParaRPr lang="de-CH" dirty="0"/>
          </a:p>
        </p:txBody>
      </p:sp>
      <p:sp>
        <p:nvSpPr>
          <p:cNvPr id="6" name="Rounded Rectangle 5"/>
          <p:cNvSpPr/>
          <p:nvPr/>
        </p:nvSpPr>
        <p:spPr bwMode="auto">
          <a:xfrm>
            <a:off x="2285998" y="4952774"/>
            <a:ext cx="6019016" cy="530133"/>
          </a:xfrm>
          <a:prstGeom prst="roundRect">
            <a:avLst/>
          </a:prstGeom>
          <a:solidFill>
            <a:srgbClr val="99FF99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defTabSz="628650">
              <a:lnSpc>
                <a:spcPct val="8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de-CH" i="1" smtClean="0">
                <a:solidFill>
                  <a:srgbClr val="3333FF"/>
                </a:solidFill>
              </a:rPr>
              <a:t>console</a:t>
            </a:r>
            <a:r>
              <a:rPr lang="de-CH" baseline="-20000" smtClean="0">
                <a:solidFill>
                  <a:srgbClr val="3333FF"/>
                </a:solidFill>
                <a:sym typeface="Symbol" pitchFamily="18" charset="2"/>
              </a:rPr>
              <a:t></a:t>
            </a:r>
            <a:r>
              <a:rPr lang="de-CH" i="1" smtClean="0">
                <a:solidFill>
                  <a:srgbClr val="3333FF"/>
                </a:solidFill>
              </a:rPr>
              <a:t>output </a:t>
            </a:r>
            <a:r>
              <a:rPr lang="de-CH" sz="3200" smtClean="0">
                <a:solidFill>
                  <a:srgbClr val="990000"/>
                </a:solidFill>
              </a:rPr>
              <a:t>(</a:t>
            </a:r>
            <a:r>
              <a:rPr lang="de-CH" i="1" smtClean="0">
                <a:solidFill>
                  <a:srgbClr val="0000FF"/>
                </a:solidFill>
              </a:rPr>
              <a:t>Polybahn</a:t>
            </a:r>
            <a:r>
              <a:rPr lang="de-CH" baseline="-20000" smtClean="0">
                <a:solidFill>
                  <a:srgbClr val="3333FF"/>
                </a:solidFill>
                <a:sym typeface="Symbol" pitchFamily="18" charset="2"/>
              </a:rPr>
              <a:t></a:t>
            </a:r>
            <a:r>
              <a:rPr lang="de-CH" i="1" smtClean="0">
                <a:solidFill>
                  <a:srgbClr val="3333FF"/>
                </a:solidFill>
              </a:rPr>
              <a:t>west_terminal</a:t>
            </a:r>
            <a:r>
              <a:rPr lang="de-CH" sz="1200" i="1" smtClean="0">
                <a:solidFill>
                  <a:srgbClr val="0000FF"/>
                </a:solidFill>
              </a:rPr>
              <a:t> </a:t>
            </a:r>
            <a:r>
              <a:rPr lang="de-CH" sz="3200" smtClean="0">
                <a:solidFill>
                  <a:srgbClr val="990000"/>
                </a:solidFill>
              </a:rPr>
              <a:t>)</a:t>
            </a:r>
            <a:endParaRPr lang="de-CH">
              <a:solidFill>
                <a:srgbClr val="99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535" name="AutoShape 7"/>
          <p:cNvSpPr>
            <a:spLocks noChangeArrowheads="1"/>
          </p:cNvSpPr>
          <p:nvPr/>
        </p:nvSpPr>
        <p:spPr bwMode="auto">
          <a:xfrm>
            <a:off x="2575907" y="3747826"/>
            <a:ext cx="5832114" cy="1628372"/>
          </a:xfrm>
          <a:prstGeom prst="flowChartAlternateProcess">
            <a:avLst/>
          </a:prstGeom>
          <a:solidFill>
            <a:srgbClr val="66FF33">
              <a:alpha val="70000"/>
            </a:srgbClr>
          </a:solidFill>
          <a:ln w="9525">
            <a:solidFill>
              <a:srgbClr val="C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 anchor="ctr"/>
          <a:lstStyle/>
          <a:p>
            <a:endParaRPr lang="en-US" sz="2000">
              <a:latin typeface="+mn-lt"/>
            </a:endParaRPr>
          </a:p>
        </p:txBody>
      </p:sp>
      <p:sp>
        <p:nvSpPr>
          <p:cNvPr id="278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51050" y="2243570"/>
            <a:ext cx="6736111" cy="3240694"/>
          </a:xfrm>
        </p:spPr>
        <p:txBody>
          <a:bodyPr wrap="square"/>
          <a:lstStyle/>
          <a:p>
            <a:pPr defTabSz="542925">
              <a:lnSpc>
                <a:spcPct val="80000"/>
              </a:lnSpc>
            </a:pPr>
            <a:r>
              <a:rPr lang="de-CH" sz="2000" b="1" dirty="0" smtClean="0">
                <a:solidFill>
                  <a:srgbClr val="003399"/>
                </a:solidFill>
              </a:rPr>
              <a:t>class</a:t>
            </a:r>
            <a:endParaRPr lang="de-CH" sz="2000" b="1" dirty="0" smtClean="0">
              <a:solidFill>
                <a:srgbClr val="0033CC"/>
              </a:solidFill>
            </a:endParaRPr>
          </a:p>
          <a:p>
            <a:pPr defTabSz="542925">
              <a:lnSpc>
                <a:spcPct val="80000"/>
              </a:lnSpc>
            </a:pPr>
            <a:r>
              <a:rPr lang="de-CH" sz="2000" b="1" dirty="0" smtClean="0">
                <a:solidFill>
                  <a:srgbClr val="0033CC"/>
                </a:solidFill>
              </a:rPr>
              <a:t>	</a:t>
            </a:r>
            <a:r>
              <a:rPr lang="de-CH" sz="2000" i="1" dirty="0" smtClean="0">
                <a:solidFill>
                  <a:srgbClr val="0000FF"/>
                </a:solidFill>
              </a:rPr>
              <a:t>PREVIEW </a:t>
            </a:r>
          </a:p>
          <a:p>
            <a:pPr defTabSz="542925">
              <a:lnSpc>
                <a:spcPct val="80000"/>
              </a:lnSpc>
            </a:pPr>
            <a:r>
              <a:rPr lang="de-CH" sz="2000" b="1" dirty="0" smtClean="0">
                <a:solidFill>
                  <a:srgbClr val="003399"/>
                </a:solidFill>
              </a:rPr>
              <a:t>inherit</a:t>
            </a:r>
            <a:endParaRPr lang="de-CH" sz="2000" b="1" dirty="0" smtClean="0"/>
          </a:p>
          <a:p>
            <a:pPr defTabSz="542925">
              <a:lnSpc>
                <a:spcPct val="80000"/>
              </a:lnSpc>
            </a:pPr>
            <a:r>
              <a:rPr lang="de-CH" sz="2000" b="1" dirty="0" smtClean="0"/>
              <a:t>	</a:t>
            </a:r>
            <a:r>
              <a:rPr lang="de-CH" sz="2000" i="1" dirty="0" smtClean="0">
                <a:solidFill>
                  <a:srgbClr val="0000FF"/>
                </a:solidFill>
              </a:rPr>
              <a:t>ZURICH_OBJECTS</a:t>
            </a:r>
            <a:endParaRPr lang="de-CH" sz="2000" i="1" dirty="0" smtClean="0">
              <a:solidFill>
                <a:srgbClr val="0000FF"/>
              </a:solidFill>
            </a:endParaRPr>
          </a:p>
          <a:p>
            <a:pPr defTabSz="542925">
              <a:lnSpc>
                <a:spcPct val="80000"/>
              </a:lnSpc>
            </a:pPr>
            <a:r>
              <a:rPr lang="de-CH" sz="2000" i="1" dirty="0" smtClean="0">
                <a:solidFill>
                  <a:srgbClr val="0000FF"/>
                </a:solidFill>
              </a:rPr>
              <a:t> </a:t>
            </a:r>
            <a:r>
              <a:rPr lang="de-CH" sz="2000" b="1" dirty="0" smtClean="0">
                <a:solidFill>
                  <a:srgbClr val="003399"/>
                </a:solidFill>
              </a:rPr>
              <a:t>feature</a:t>
            </a:r>
          </a:p>
          <a:p>
            <a:pPr defTabSz="542925">
              <a:lnSpc>
                <a:spcPct val="80000"/>
              </a:lnSpc>
            </a:pPr>
            <a:r>
              <a:rPr lang="de-CH" sz="2000" i="1" dirty="0" smtClean="0">
                <a:solidFill>
                  <a:srgbClr val="009900"/>
                </a:solidFill>
              </a:rPr>
              <a:t>	</a:t>
            </a:r>
            <a:r>
              <a:rPr lang="de-CH" sz="2000" i="1" dirty="0" smtClean="0">
                <a:solidFill>
                  <a:srgbClr val="0000FF"/>
                </a:solidFill>
              </a:rPr>
              <a:t>explore</a:t>
            </a:r>
          </a:p>
          <a:p>
            <a:pPr defTabSz="542925">
              <a:lnSpc>
                <a:spcPct val="80000"/>
              </a:lnSpc>
            </a:pPr>
            <a:r>
              <a:rPr lang="de-CH" sz="2000" dirty="0" smtClean="0">
                <a:solidFill>
                  <a:srgbClr val="CC0000"/>
                </a:solidFill>
              </a:rPr>
              <a:t>			</a:t>
            </a:r>
            <a:r>
              <a:rPr lang="de-CH" sz="2000" dirty="0" smtClean="0">
                <a:solidFill>
                  <a:srgbClr val="990000"/>
                </a:solidFill>
              </a:rPr>
              <a:t>-- Die Stadt erkunden.</a:t>
            </a:r>
          </a:p>
          <a:p>
            <a:pPr defTabSz="542925">
              <a:lnSpc>
                <a:spcPct val="80000"/>
              </a:lnSpc>
            </a:pPr>
            <a:r>
              <a:rPr lang="de-CH" sz="2000" b="1" dirty="0" smtClean="0">
                <a:solidFill>
                  <a:srgbClr val="003399"/>
                </a:solidFill>
              </a:rPr>
              <a:t>		do</a:t>
            </a:r>
          </a:p>
          <a:p>
            <a:pPr defTabSz="542925">
              <a:lnSpc>
                <a:spcPct val="80000"/>
              </a:lnSpc>
            </a:pPr>
            <a:r>
              <a:rPr lang="de-CH" sz="2000" dirty="0" smtClean="0">
                <a:solidFill>
                  <a:srgbClr val="C00000"/>
                </a:solidFill>
              </a:rPr>
              <a:t>			</a:t>
            </a:r>
            <a:r>
              <a:rPr lang="de-CH" sz="2000" dirty="0" smtClean="0">
                <a:solidFill>
                  <a:srgbClr val="990000"/>
                </a:solidFill>
              </a:rPr>
              <a:t>-- “(von Uns) auszufüllen”</a:t>
            </a:r>
          </a:p>
          <a:p>
            <a:pPr defTabSz="542925">
              <a:lnSpc>
                <a:spcPct val="80000"/>
              </a:lnSpc>
            </a:pPr>
            <a:r>
              <a:rPr lang="de-CH" sz="2000" b="1" dirty="0" smtClean="0">
                <a:solidFill>
                  <a:srgbClr val="003399"/>
                </a:solidFill>
              </a:rPr>
              <a:t>		end</a:t>
            </a:r>
          </a:p>
          <a:p>
            <a:pPr defTabSz="542925">
              <a:lnSpc>
                <a:spcPct val="80000"/>
              </a:lnSpc>
            </a:pPr>
            <a:r>
              <a:rPr lang="de-CH" sz="2000" b="1" dirty="0" smtClean="0">
                <a:solidFill>
                  <a:srgbClr val="003399"/>
                </a:solidFill>
              </a:rPr>
              <a:t>end</a:t>
            </a:r>
            <a:endParaRPr lang="de-CH" sz="2000" dirty="0" smtClean="0">
              <a:solidFill>
                <a:srgbClr val="003399"/>
              </a:solidFill>
            </a:endParaRPr>
          </a:p>
          <a:p>
            <a:pPr defTabSz="342900">
              <a:lnSpc>
                <a:spcPct val="80000"/>
              </a:lnSpc>
            </a:pPr>
            <a:endParaRPr lang="de-CH" sz="2000" dirty="0">
              <a:solidFill>
                <a:srgbClr val="003399"/>
              </a:solidFill>
            </a:endParaRPr>
          </a:p>
        </p:txBody>
      </p:sp>
      <p:sp>
        <p:nvSpPr>
          <p:cNvPr id="278532" name="AutoShape 4"/>
          <p:cNvSpPr>
            <a:spLocks noChangeArrowheads="1"/>
          </p:cNvSpPr>
          <p:nvPr/>
        </p:nvSpPr>
        <p:spPr bwMode="auto">
          <a:xfrm>
            <a:off x="3374483" y="644892"/>
            <a:ext cx="3829205" cy="1097281"/>
          </a:xfrm>
          <a:prstGeom prst="wedgeEllipseCallout">
            <a:avLst>
              <a:gd name="adj1" fmla="val -74335"/>
              <a:gd name="adj2" fmla="val 91178"/>
            </a:avLst>
          </a:prstGeom>
          <a:solidFill>
            <a:srgbClr val="FFFF00">
              <a:alpha val="64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127000"/>
            <a:bevelB w="1016000"/>
          </a:sp3d>
        </p:spPr>
        <p:txBody>
          <a:bodyPr wrap="square" lIns="0" tIns="0" rIns="0" bIns="0"/>
          <a:lstStyle/>
          <a:p>
            <a:pPr algn="ctr"/>
            <a:r>
              <a:rPr lang="en-US" sz="2000" dirty="0" err="1" smtClean="0">
                <a:latin typeface="+mn-lt"/>
              </a:rPr>
              <a:t>Klasse</a:t>
            </a:r>
            <a:r>
              <a:rPr lang="en-US" sz="2000" dirty="0" smtClean="0">
                <a:latin typeface="+mn-lt"/>
              </a:rPr>
              <a:t>: </a:t>
            </a:r>
            <a:r>
              <a:rPr lang="en-US" sz="2000" dirty="0" err="1" smtClean="0">
                <a:latin typeface="+mn-lt"/>
              </a:rPr>
              <a:t>Eine</a:t>
            </a:r>
            <a:r>
              <a:rPr lang="en-US" sz="2000" dirty="0" smtClean="0">
                <a:latin typeface="+mn-lt"/>
              </a:rPr>
              <a:t> “Software-</a:t>
            </a:r>
            <a:r>
              <a:rPr lang="en-US" sz="2000" dirty="0" err="1" smtClean="0">
                <a:latin typeface="+mn-lt"/>
              </a:rPr>
              <a:t>Maschine</a:t>
            </a:r>
            <a:r>
              <a:rPr lang="en-US" sz="2000" dirty="0" smtClean="0">
                <a:latin typeface="+mn-lt"/>
              </a:rPr>
              <a:t>”</a:t>
            </a:r>
            <a:endParaRPr lang="en-US" sz="2000" dirty="0">
              <a:latin typeface="+mn-lt"/>
            </a:endParaRPr>
          </a:p>
          <a:p>
            <a:pPr algn="ctr"/>
            <a:endParaRPr lang="en-US" sz="2000" dirty="0">
              <a:latin typeface="+mn-lt"/>
            </a:endParaRPr>
          </a:p>
          <a:p>
            <a:pPr algn="ctr"/>
            <a:endParaRPr lang="en-US" sz="2000" dirty="0">
              <a:latin typeface="+mn-lt"/>
            </a:endParaRPr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249238" y="115888"/>
            <a:ext cx="7942262" cy="435655"/>
          </a:xfrm>
        </p:spPr>
        <p:txBody>
          <a:bodyPr wrap="square"/>
          <a:lstStyle/>
          <a:p>
            <a:r>
              <a:rPr lang="de-CH" smtClean="0"/>
              <a:t>Ein Klassentext</a:t>
            </a:r>
            <a:endParaRPr lang="de-CH" dirty="0"/>
          </a:p>
        </p:txBody>
      </p:sp>
      <p:sp>
        <p:nvSpPr>
          <p:cNvPr id="13" name="AutoShape 4"/>
          <p:cNvSpPr>
            <a:spLocks noChangeArrowheads="1"/>
          </p:cNvSpPr>
          <p:nvPr/>
        </p:nvSpPr>
        <p:spPr bwMode="auto">
          <a:xfrm>
            <a:off x="5005138" y="2103263"/>
            <a:ext cx="3763478" cy="582185"/>
          </a:xfrm>
          <a:prstGeom prst="wedgeEllipseCallout">
            <a:avLst>
              <a:gd name="adj1" fmla="val -77821"/>
              <a:gd name="adj2" fmla="val 46980"/>
            </a:avLst>
          </a:prstGeom>
          <a:solidFill>
            <a:srgbClr val="FFFF00">
              <a:alpha val="64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127000"/>
            <a:bevelB w="1016000"/>
          </a:sp3d>
        </p:spPr>
        <p:txBody>
          <a:bodyPr wrap="square" lIns="0" tIns="0" rIns="0" bIns="0"/>
          <a:lstStyle/>
          <a:p>
            <a:pPr algn="ctr"/>
            <a:r>
              <a:rPr lang="en-US" sz="2000" dirty="0" err="1" smtClean="0">
                <a:latin typeface="+mn-lt"/>
              </a:rPr>
              <a:t>Der</a:t>
            </a:r>
            <a:r>
              <a:rPr lang="en-US" sz="2000" dirty="0" smtClean="0">
                <a:latin typeface="+mn-lt"/>
              </a:rPr>
              <a:t> Name </a:t>
            </a:r>
            <a:r>
              <a:rPr lang="en-US" sz="2000" dirty="0" err="1" smtClean="0">
                <a:latin typeface="+mn-lt"/>
              </a:rPr>
              <a:t>der</a:t>
            </a:r>
            <a:r>
              <a:rPr lang="en-US" sz="2000" dirty="0" smtClean="0">
                <a:latin typeface="+mn-lt"/>
              </a:rPr>
              <a:t> </a:t>
            </a:r>
            <a:r>
              <a:rPr lang="en-US" sz="2000" dirty="0" err="1" smtClean="0">
                <a:latin typeface="+mn-lt"/>
              </a:rPr>
              <a:t>Klasse</a:t>
            </a:r>
            <a:endParaRPr lang="en-US" sz="2000" dirty="0">
              <a:latin typeface="+mn-lt"/>
            </a:endParaRPr>
          </a:p>
          <a:p>
            <a:pPr algn="ctr"/>
            <a:endParaRPr lang="en-US" sz="2000" dirty="0">
              <a:latin typeface="+mn-lt"/>
            </a:endParaRPr>
          </a:p>
          <a:p>
            <a:pPr algn="ctr"/>
            <a:endParaRPr lang="en-US" sz="20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785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85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78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8532" grpId="0" animBg="1"/>
      <p:bldP spid="13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2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CH" smtClean="0"/>
              <a:t>Features mit Argumenten</a:t>
            </a:r>
            <a:endParaRPr lang="de-CH" dirty="0"/>
          </a:p>
        </p:txBody>
      </p:sp>
      <p:sp>
        <p:nvSpPr>
          <p:cNvPr id="592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3814" y="878114"/>
            <a:ext cx="9010186" cy="5644924"/>
          </a:xfrm>
        </p:spPr>
        <p:txBody>
          <a:bodyPr/>
          <a:lstStyle/>
          <a:p>
            <a:pPr marL="457200" indent="-457200" algn="ctr"/>
            <a:endParaRPr lang="de-CH" sz="2000" dirty="0" smtClean="0">
              <a:solidFill>
                <a:srgbClr val="0000FF"/>
              </a:solidFill>
            </a:endParaRPr>
          </a:p>
          <a:p>
            <a:pPr marL="457200" indent="-457200" algn="ctr"/>
            <a:endParaRPr lang="de-CH" sz="2000" dirty="0" smtClean="0">
              <a:solidFill>
                <a:srgbClr val="0000FF"/>
              </a:solidFill>
            </a:endParaRPr>
          </a:p>
          <a:p>
            <a:pPr marL="457200" indent="-457200"/>
            <a:r>
              <a:rPr lang="de-CH" i="1" dirty="0" smtClean="0">
                <a:solidFill>
                  <a:srgbClr val="990000"/>
                </a:solidFill>
              </a:rPr>
              <a:t>ein_argument</a:t>
            </a:r>
            <a:r>
              <a:rPr lang="de-CH" dirty="0" smtClean="0"/>
              <a:t> </a:t>
            </a:r>
            <a:r>
              <a:rPr lang="de-CH" dirty="0" smtClean="0">
                <a:solidFill>
                  <a:schemeClr val="tx1"/>
                </a:solidFill>
              </a:rPr>
              <a:t>ist ein Wert, welcher</a:t>
            </a:r>
            <a:r>
              <a:rPr lang="de-CH" dirty="0" smtClean="0"/>
              <a:t> </a:t>
            </a:r>
            <a:r>
              <a:rPr lang="de-CH" i="1" dirty="0" smtClean="0">
                <a:solidFill>
                  <a:srgbClr val="0000FF"/>
                </a:solidFill>
              </a:rPr>
              <a:t>ihr_feature </a:t>
            </a:r>
            <a:r>
              <a:rPr lang="de-CH" dirty="0" smtClean="0">
                <a:solidFill>
                  <a:schemeClr val="tx1"/>
                </a:solidFill>
              </a:rPr>
              <a:t>braucht</a:t>
            </a:r>
          </a:p>
          <a:p>
            <a:pPr marL="457200" indent="-457200"/>
            <a:endParaRPr lang="de-CH" dirty="0" smtClean="0"/>
          </a:p>
          <a:p>
            <a:pPr marL="457200" indent="-457200"/>
            <a:r>
              <a:rPr lang="de-CH" dirty="0" smtClean="0">
                <a:solidFill>
                  <a:schemeClr val="tx1"/>
                </a:solidFill>
              </a:rPr>
              <a:t>Beispiel: Feature </a:t>
            </a:r>
            <a:r>
              <a:rPr lang="de-CH" i="1" dirty="0" smtClean="0">
                <a:solidFill>
                  <a:srgbClr val="0000FF"/>
                </a:solidFill>
              </a:rPr>
              <a:t>output</a:t>
            </a:r>
            <a:r>
              <a:rPr lang="de-CH" dirty="0" smtClean="0">
                <a:solidFill>
                  <a:schemeClr val="tx1"/>
                </a:solidFill>
              </a:rPr>
              <a:t> muss wissen, was es anzeigen soll</a:t>
            </a:r>
          </a:p>
          <a:p>
            <a:pPr marL="457200" indent="-457200"/>
            <a:endParaRPr lang="de-CH" dirty="0" smtClean="0">
              <a:solidFill>
                <a:schemeClr val="tx1"/>
              </a:solidFill>
            </a:endParaRPr>
          </a:p>
          <a:p>
            <a:pPr marL="457200" indent="-457200"/>
            <a:r>
              <a:rPr lang="de-CH" dirty="0" smtClean="0">
                <a:solidFill>
                  <a:schemeClr val="tx1"/>
                </a:solidFill>
              </a:rPr>
              <a:t>Es ist das gleiche Konzept wie Argumente in der Mathematik:</a:t>
            </a:r>
          </a:p>
          <a:p>
            <a:pPr marL="457200" indent="-457200"/>
            <a:r>
              <a:rPr lang="de-CH" dirty="0" smtClean="0"/>
              <a:t>			</a:t>
            </a:r>
            <a:r>
              <a:rPr lang="de-CH" i="1" dirty="0" smtClean="0">
                <a:solidFill>
                  <a:srgbClr val="0000FF"/>
                </a:solidFill>
              </a:rPr>
              <a:t>cos</a:t>
            </a:r>
            <a:r>
              <a:rPr lang="de-CH" dirty="0" smtClean="0">
                <a:solidFill>
                  <a:srgbClr val="0000FF"/>
                </a:solidFill>
              </a:rPr>
              <a:t> (</a:t>
            </a:r>
            <a:r>
              <a:rPr lang="de-CH" i="1" dirty="0" smtClean="0">
                <a:solidFill>
                  <a:srgbClr val="0000FF"/>
                </a:solidFill>
              </a:rPr>
              <a:t>x</a:t>
            </a:r>
            <a:r>
              <a:rPr lang="de-CH" dirty="0" smtClean="0">
                <a:solidFill>
                  <a:srgbClr val="0000FF"/>
                </a:solidFill>
              </a:rPr>
              <a:t>)</a:t>
            </a:r>
          </a:p>
          <a:p>
            <a:pPr marL="457200" indent="-457200"/>
            <a:r>
              <a:rPr lang="de-CH" dirty="0" smtClean="0">
                <a:solidFill>
                  <a:schemeClr val="tx1"/>
                </a:solidFill>
              </a:rPr>
              <a:t>Features können mehrere Argumente haben:</a:t>
            </a:r>
          </a:p>
          <a:p>
            <a:pPr marL="457200" indent="-457200"/>
            <a:r>
              <a:rPr lang="de-CH" dirty="0" smtClean="0"/>
              <a:t>			</a:t>
            </a:r>
            <a:r>
              <a:rPr lang="de-CH" i="1" dirty="0" smtClean="0">
                <a:solidFill>
                  <a:srgbClr val="0000FF"/>
                </a:solidFill>
              </a:rPr>
              <a:t>x</a:t>
            </a:r>
            <a:r>
              <a:rPr lang="de-CH" sz="1800" baseline="-20000" dirty="0" smtClean="0">
                <a:sym typeface="Symbol" pitchFamily="18" charset="2"/>
              </a:rPr>
              <a:t></a:t>
            </a:r>
            <a:r>
              <a:rPr lang="de-CH" i="1" dirty="0" smtClean="0">
                <a:solidFill>
                  <a:srgbClr val="0000FF"/>
                </a:solidFill>
              </a:rPr>
              <a:t>f</a:t>
            </a:r>
            <a:r>
              <a:rPr lang="de-CH" dirty="0" smtClean="0">
                <a:solidFill>
                  <a:srgbClr val="0000FF"/>
                </a:solidFill>
              </a:rPr>
              <a:t> (</a:t>
            </a:r>
            <a:r>
              <a:rPr lang="de-CH" i="1" dirty="0" smtClean="0">
                <a:solidFill>
                  <a:srgbClr val="0000FF"/>
                </a:solidFill>
              </a:rPr>
              <a:t>a</a:t>
            </a:r>
            <a:r>
              <a:rPr lang="de-CH" sz="4400" dirty="0" smtClean="0">
                <a:solidFill>
                  <a:srgbClr val="990000"/>
                </a:solidFill>
              </a:rPr>
              <a:t>,</a:t>
            </a:r>
            <a:r>
              <a:rPr lang="de-CH" dirty="0" smtClean="0">
                <a:solidFill>
                  <a:srgbClr val="0000FF"/>
                </a:solidFill>
              </a:rPr>
              <a:t> </a:t>
            </a:r>
            <a:r>
              <a:rPr lang="de-CH" i="1" dirty="0" smtClean="0">
                <a:solidFill>
                  <a:srgbClr val="0000FF"/>
                </a:solidFill>
              </a:rPr>
              <a:t>b</a:t>
            </a:r>
            <a:r>
              <a:rPr lang="de-CH" sz="4400" dirty="0" smtClean="0">
                <a:solidFill>
                  <a:srgbClr val="990000"/>
                </a:solidFill>
              </a:rPr>
              <a:t>,</a:t>
            </a:r>
            <a:r>
              <a:rPr lang="de-CH" dirty="0" smtClean="0">
                <a:solidFill>
                  <a:srgbClr val="0000FF"/>
                </a:solidFill>
              </a:rPr>
              <a:t> </a:t>
            </a:r>
            <a:r>
              <a:rPr lang="de-CH" i="1" dirty="0" smtClean="0">
                <a:solidFill>
                  <a:srgbClr val="0000FF"/>
                </a:solidFill>
              </a:rPr>
              <a:t>c</a:t>
            </a:r>
            <a:r>
              <a:rPr lang="de-CH" sz="4400" dirty="0" smtClean="0">
                <a:solidFill>
                  <a:srgbClr val="990000"/>
                </a:solidFill>
              </a:rPr>
              <a:t>,</a:t>
            </a:r>
            <a:r>
              <a:rPr lang="de-CH" dirty="0" smtClean="0">
                <a:solidFill>
                  <a:srgbClr val="0000FF"/>
                </a:solidFill>
              </a:rPr>
              <a:t> </a:t>
            </a:r>
            <a:r>
              <a:rPr lang="de-CH" i="1" dirty="0" smtClean="0">
                <a:solidFill>
                  <a:srgbClr val="0000FF"/>
                </a:solidFill>
              </a:rPr>
              <a:t>d</a:t>
            </a:r>
            <a:r>
              <a:rPr lang="de-CH" sz="1800" i="1" dirty="0" smtClean="0">
                <a:solidFill>
                  <a:srgbClr val="0000FF"/>
                </a:solidFill>
              </a:rPr>
              <a:t> </a:t>
            </a:r>
            <a:r>
              <a:rPr lang="de-CH" dirty="0" smtClean="0">
                <a:solidFill>
                  <a:srgbClr val="0000FF"/>
                </a:solidFill>
              </a:rPr>
              <a:t>) </a:t>
            </a:r>
            <a:r>
              <a:rPr lang="de-CH" dirty="0" smtClean="0">
                <a:solidFill>
                  <a:srgbClr val="990000"/>
                </a:solidFill>
              </a:rPr>
              <a:t>--  Getrennt durch Kommas</a:t>
            </a:r>
          </a:p>
          <a:p>
            <a:pPr marL="457200" indent="-457200"/>
            <a:endParaRPr lang="de-CH" dirty="0" smtClean="0">
              <a:solidFill>
                <a:srgbClr val="990000"/>
              </a:solidFill>
            </a:endParaRPr>
          </a:p>
          <a:p>
            <a:pPr marL="457200" indent="-457200"/>
            <a:r>
              <a:rPr lang="de-CH" dirty="0" smtClean="0">
                <a:solidFill>
                  <a:schemeClr val="tx1"/>
                </a:solidFill>
              </a:rPr>
              <a:t>In gut geschriebener O-O software haben die meisten features gar kein oder 1 Argument</a:t>
            </a:r>
            <a:endParaRPr lang="de-CH" dirty="0">
              <a:solidFill>
                <a:schemeClr val="tx1"/>
              </a:solidFill>
            </a:endParaRPr>
          </a:p>
        </p:txBody>
      </p:sp>
      <p:sp>
        <p:nvSpPr>
          <p:cNvPr id="4" name="Rounded Rectangle 3"/>
          <p:cNvSpPr/>
          <p:nvPr/>
        </p:nvSpPr>
        <p:spPr bwMode="auto">
          <a:xfrm>
            <a:off x="220718" y="809938"/>
            <a:ext cx="8647386" cy="672022"/>
          </a:xfrm>
          <a:prstGeom prst="roundRect">
            <a:avLst/>
          </a:prstGeom>
          <a:solidFill>
            <a:srgbClr val="99FF99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marL="457200" lvl="0" indent="-457200" algn="ctr">
              <a:spcBef>
                <a:spcPct val="20000"/>
              </a:spcBef>
              <a:buClr>
                <a:srgbClr val="8B0000"/>
              </a:buClr>
            </a:pPr>
            <a:r>
              <a:rPr lang="en-US" sz="3200" i="1" kern="0" dirty="0" err="1" smtClean="0">
                <a:solidFill>
                  <a:srgbClr val="0000FF"/>
                </a:solidFill>
                <a:latin typeface="Comic Sans MS"/>
              </a:rPr>
              <a:t>ihr_objekt</a:t>
            </a:r>
            <a:r>
              <a:rPr lang="en-US" kern="0" baseline="-20000" dirty="0" err="1" smtClean="0">
                <a:solidFill>
                  <a:srgbClr val="3333FF"/>
                </a:solidFill>
                <a:latin typeface="Comic Sans MS"/>
                <a:sym typeface="Symbol" pitchFamily="18" charset="2"/>
              </a:rPr>
              <a:t></a:t>
            </a:r>
            <a:r>
              <a:rPr lang="en-US" sz="3200" i="1" kern="0" dirty="0" err="1" smtClean="0">
                <a:solidFill>
                  <a:srgbClr val="0000FF"/>
                </a:solidFill>
                <a:latin typeface="Comic Sans MS"/>
              </a:rPr>
              <a:t>ihr_feature</a:t>
            </a:r>
            <a:r>
              <a:rPr lang="en-US" sz="3200" kern="0" dirty="0" smtClean="0">
                <a:solidFill>
                  <a:srgbClr val="0000FF"/>
                </a:solidFill>
                <a:latin typeface="Comic Sans MS"/>
              </a:rPr>
              <a:t> </a:t>
            </a:r>
            <a:r>
              <a:rPr lang="en-US" sz="3200" kern="0" dirty="0" smtClean="0">
                <a:solidFill>
                  <a:srgbClr val="990000"/>
                </a:solidFill>
                <a:latin typeface="Comic Sans MS"/>
              </a:rPr>
              <a:t>(</a:t>
            </a:r>
            <a:r>
              <a:rPr lang="en-US" sz="3200" i="1" kern="0" dirty="0" err="1" smtClean="0">
                <a:solidFill>
                  <a:srgbClr val="990000"/>
                </a:solidFill>
                <a:latin typeface="Comic Sans MS"/>
              </a:rPr>
              <a:t>ein_argument</a:t>
            </a:r>
            <a:r>
              <a:rPr lang="en-US" sz="3200" kern="0" dirty="0" smtClean="0">
                <a:solidFill>
                  <a:srgbClr val="990000"/>
                </a:solidFill>
                <a:latin typeface="Comic Sans MS"/>
              </a:rPr>
              <a:t>)</a:t>
            </a:r>
            <a:endParaRPr lang="en-US" sz="3200" kern="0" dirty="0">
              <a:solidFill>
                <a:srgbClr val="990000"/>
              </a:solidFill>
              <a:latin typeface="Comic Sans M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4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CH" smtClean="0"/>
              <a:t>Eine eigene Ausdrucksweise</a:t>
            </a:r>
            <a:endParaRPr lang="de-CH" dirty="0"/>
          </a:p>
        </p:txBody>
      </p:sp>
      <p:sp>
        <p:nvSpPr>
          <p:cNvPr id="5949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de-CH" sz="2800" i="1" dirty="0" err="1" smtClean="0">
                <a:solidFill>
                  <a:srgbClr val="0000FF"/>
                </a:solidFill>
              </a:rPr>
              <a:t>Zurich_map</a:t>
            </a:r>
            <a:r>
              <a:rPr lang="de-CH" sz="2800" baseline="-20000" dirty="0" err="1" smtClean="0">
                <a:sym typeface="Symbol" pitchFamily="18" charset="2"/>
              </a:rPr>
              <a:t></a:t>
            </a:r>
            <a:r>
              <a:rPr lang="de-CH" sz="2800" i="1" dirty="0" err="1" smtClean="0">
                <a:solidFill>
                  <a:srgbClr val="0000FF"/>
                </a:solidFill>
              </a:rPr>
              <a:t>animate</a:t>
            </a:r>
            <a:endParaRPr lang="de-CH" sz="2800" i="1" dirty="0" smtClean="0">
              <a:solidFill>
                <a:srgbClr val="0000FF"/>
              </a:solidFill>
            </a:endParaRPr>
          </a:p>
          <a:p>
            <a:endParaRPr lang="de-CH" sz="2800" i="1" dirty="0" smtClean="0">
              <a:solidFill>
                <a:srgbClr val="0000FF"/>
              </a:solidFill>
            </a:endParaRPr>
          </a:p>
          <a:p>
            <a:r>
              <a:rPr lang="de-CH" sz="2800" i="1" dirty="0" smtClean="0">
                <a:solidFill>
                  <a:srgbClr val="0000FF"/>
                </a:solidFill>
              </a:rPr>
              <a:t>next_message</a:t>
            </a:r>
            <a:r>
              <a:rPr lang="de-CH" sz="2800" baseline="-20000" dirty="0" smtClean="0">
                <a:sym typeface="Symbol" pitchFamily="18" charset="2"/>
              </a:rPr>
              <a:t></a:t>
            </a:r>
            <a:r>
              <a:rPr lang="de-CH" sz="2800" i="1" dirty="0" smtClean="0">
                <a:solidFill>
                  <a:srgbClr val="0000FF"/>
                </a:solidFill>
              </a:rPr>
              <a:t>send</a:t>
            </a:r>
          </a:p>
          <a:p>
            <a:r>
              <a:rPr lang="de-CH" sz="2800" i="1" dirty="0" smtClean="0">
                <a:solidFill>
                  <a:srgbClr val="0000FF"/>
                </a:solidFill>
              </a:rPr>
              <a:t>computer</a:t>
            </a:r>
            <a:r>
              <a:rPr lang="de-CH" sz="2800" baseline="-20000" dirty="0" smtClean="0">
                <a:sym typeface="Symbol" pitchFamily="18" charset="2"/>
              </a:rPr>
              <a:t></a:t>
            </a:r>
            <a:r>
              <a:rPr lang="de-CH" sz="2800" i="1" dirty="0" smtClean="0">
                <a:solidFill>
                  <a:srgbClr val="0000FF"/>
                </a:solidFill>
              </a:rPr>
              <a:t>shut_down</a:t>
            </a:r>
          </a:p>
          <a:p>
            <a:r>
              <a:rPr lang="de-CH" sz="2800" i="1" dirty="0" smtClean="0">
                <a:solidFill>
                  <a:srgbClr val="0000FF"/>
                </a:solidFill>
              </a:rPr>
              <a:t>telephone</a:t>
            </a:r>
            <a:r>
              <a:rPr lang="de-CH" sz="2800" baseline="-20000" dirty="0" smtClean="0">
                <a:sym typeface="Symbol" pitchFamily="18" charset="2"/>
              </a:rPr>
              <a:t></a:t>
            </a:r>
            <a:r>
              <a:rPr lang="de-CH" sz="2800" i="1" dirty="0" smtClean="0">
                <a:solidFill>
                  <a:srgbClr val="0000FF"/>
                </a:solidFill>
              </a:rPr>
              <a:t>ring</a:t>
            </a:r>
          </a:p>
          <a:p>
            <a:endParaRPr lang="de-CH" sz="2800" i="1" dirty="0" smtClean="0">
              <a:solidFill>
                <a:srgbClr val="0000FF"/>
              </a:solidFill>
            </a:endParaRPr>
          </a:p>
          <a:p>
            <a:endParaRPr lang="de-CH" sz="2800" i="1" dirty="0" smtClean="0">
              <a:solidFill>
                <a:srgbClr val="0000FF"/>
              </a:solidFill>
            </a:endParaRPr>
          </a:p>
          <a:p>
            <a:r>
              <a:rPr lang="de-CH" sz="2800" dirty="0" smtClean="0">
                <a:solidFill>
                  <a:schemeClr val="tx1"/>
                </a:solidFill>
              </a:rPr>
              <a:t>Jede Operation wird auf ein Objekt angewendet</a:t>
            </a:r>
            <a:endParaRPr lang="de-CH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6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CH" smtClean="0"/>
              <a:t>Eine eigene Ausdrucksweise</a:t>
            </a:r>
            <a:endParaRPr lang="de-CH" dirty="0"/>
          </a:p>
        </p:txBody>
      </p:sp>
      <p:sp>
        <p:nvSpPr>
          <p:cNvPr id="5969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de-CH" sz="2800" i="1" dirty="0" err="1" smtClean="0">
                <a:solidFill>
                  <a:srgbClr val="0000FF"/>
                </a:solidFill>
              </a:rPr>
              <a:t>Zurich_map</a:t>
            </a:r>
            <a:r>
              <a:rPr lang="de-CH" sz="2800" baseline="-20000" dirty="0" err="1" smtClean="0">
                <a:sym typeface="Symbol" pitchFamily="18" charset="2"/>
              </a:rPr>
              <a:t></a:t>
            </a:r>
            <a:r>
              <a:rPr lang="de-CH" sz="2800" i="1" dirty="0" err="1" smtClean="0">
                <a:solidFill>
                  <a:srgbClr val="0000FF"/>
                </a:solidFill>
              </a:rPr>
              <a:t>animate</a:t>
            </a:r>
            <a:endParaRPr lang="de-CH" sz="2800" i="1" dirty="0" smtClean="0">
              <a:solidFill>
                <a:srgbClr val="0000FF"/>
              </a:solidFill>
            </a:endParaRPr>
          </a:p>
          <a:p>
            <a:endParaRPr lang="de-CH" sz="2800" i="1" dirty="0" smtClean="0">
              <a:solidFill>
                <a:srgbClr val="0000FF"/>
              </a:solidFill>
            </a:endParaRPr>
          </a:p>
          <a:p>
            <a:r>
              <a:rPr lang="de-CH" sz="2800" i="1" dirty="0" smtClean="0">
                <a:solidFill>
                  <a:srgbClr val="0000FF"/>
                </a:solidFill>
              </a:rPr>
              <a:t>next_message</a:t>
            </a:r>
            <a:r>
              <a:rPr lang="de-CH" sz="2800" baseline="-20000" dirty="0" smtClean="0">
                <a:sym typeface="Symbol" pitchFamily="18" charset="2"/>
              </a:rPr>
              <a:t></a:t>
            </a:r>
            <a:r>
              <a:rPr lang="de-CH" sz="2800" i="1" dirty="0" smtClean="0">
                <a:solidFill>
                  <a:srgbClr val="0000FF"/>
                </a:solidFill>
              </a:rPr>
              <a:t>send</a:t>
            </a:r>
            <a:r>
              <a:rPr lang="de-CH" sz="2800" i="1" dirty="0" smtClean="0">
                <a:solidFill>
                  <a:srgbClr val="990000"/>
                </a:solidFill>
              </a:rPr>
              <a:t>_to</a:t>
            </a:r>
            <a:r>
              <a:rPr lang="de-CH" sz="2800" i="1" dirty="0" smtClean="0">
                <a:solidFill>
                  <a:srgbClr val="0000FF"/>
                </a:solidFill>
              </a:rPr>
              <a:t> </a:t>
            </a:r>
            <a:r>
              <a:rPr lang="de-CH" sz="2800" dirty="0" smtClean="0">
                <a:solidFill>
                  <a:srgbClr val="0000FF"/>
                </a:solidFill>
              </a:rPr>
              <a:t>(</a:t>
            </a:r>
            <a:r>
              <a:rPr lang="de-CH" sz="2800" i="1" dirty="0" smtClean="0">
                <a:solidFill>
                  <a:srgbClr val="990000"/>
                </a:solidFill>
              </a:rPr>
              <a:t>recipient</a:t>
            </a:r>
            <a:r>
              <a:rPr lang="de-CH" sz="2000" i="1" dirty="0" smtClean="0">
                <a:solidFill>
                  <a:srgbClr val="990000"/>
                </a:solidFill>
              </a:rPr>
              <a:t> </a:t>
            </a:r>
            <a:r>
              <a:rPr lang="de-CH" sz="2800" dirty="0" smtClean="0">
                <a:solidFill>
                  <a:srgbClr val="0000FF"/>
                </a:solidFill>
              </a:rPr>
              <a:t>)</a:t>
            </a:r>
          </a:p>
          <a:p>
            <a:r>
              <a:rPr lang="de-CH" sz="2800" i="1" dirty="0" smtClean="0">
                <a:solidFill>
                  <a:srgbClr val="0000FF"/>
                </a:solidFill>
              </a:rPr>
              <a:t>computer</a:t>
            </a:r>
            <a:r>
              <a:rPr lang="de-CH" sz="2800" baseline="-20000" dirty="0" smtClean="0">
                <a:sym typeface="Symbol" pitchFamily="18" charset="2"/>
              </a:rPr>
              <a:t></a:t>
            </a:r>
            <a:r>
              <a:rPr lang="de-CH" sz="2800" i="1" dirty="0" smtClean="0">
                <a:solidFill>
                  <a:srgbClr val="0000FF"/>
                </a:solidFill>
              </a:rPr>
              <a:t>shut_down</a:t>
            </a:r>
            <a:r>
              <a:rPr lang="de-CH" sz="2800" i="1" dirty="0" smtClean="0">
                <a:solidFill>
                  <a:srgbClr val="990000"/>
                </a:solidFill>
              </a:rPr>
              <a:t>_after</a:t>
            </a:r>
            <a:r>
              <a:rPr lang="de-CH" sz="2800" i="1" dirty="0" smtClean="0">
                <a:solidFill>
                  <a:srgbClr val="0000FF"/>
                </a:solidFill>
              </a:rPr>
              <a:t> </a:t>
            </a:r>
            <a:r>
              <a:rPr lang="de-CH" sz="2800" dirty="0" smtClean="0">
                <a:solidFill>
                  <a:srgbClr val="0000FF"/>
                </a:solidFill>
              </a:rPr>
              <a:t>(</a:t>
            </a:r>
            <a:r>
              <a:rPr lang="de-CH" sz="2800" dirty="0" smtClean="0">
                <a:solidFill>
                  <a:srgbClr val="990000"/>
                </a:solidFill>
              </a:rPr>
              <a:t>3</a:t>
            </a:r>
            <a:r>
              <a:rPr lang="de-CH" sz="2800" dirty="0" smtClean="0">
                <a:solidFill>
                  <a:srgbClr val="0000FF"/>
                </a:solidFill>
              </a:rPr>
              <a:t>)</a:t>
            </a:r>
            <a:endParaRPr lang="de-CH" sz="2800" i="1" dirty="0" smtClean="0">
              <a:solidFill>
                <a:srgbClr val="0000FF"/>
              </a:solidFill>
            </a:endParaRPr>
          </a:p>
          <a:p>
            <a:r>
              <a:rPr lang="de-CH" sz="2800" i="1" dirty="0" smtClean="0">
                <a:solidFill>
                  <a:srgbClr val="0000FF"/>
                </a:solidFill>
              </a:rPr>
              <a:t>telephone</a:t>
            </a:r>
            <a:r>
              <a:rPr lang="de-CH" sz="2800" baseline="-20000" dirty="0" smtClean="0">
                <a:sym typeface="Symbol" pitchFamily="18" charset="2"/>
              </a:rPr>
              <a:t></a:t>
            </a:r>
            <a:r>
              <a:rPr lang="de-CH" sz="2800" i="1" dirty="0" smtClean="0">
                <a:solidFill>
                  <a:srgbClr val="0000FF"/>
                </a:solidFill>
              </a:rPr>
              <a:t>ring</a:t>
            </a:r>
            <a:r>
              <a:rPr lang="de-CH" sz="2800" i="1" dirty="0" smtClean="0">
                <a:solidFill>
                  <a:srgbClr val="990000"/>
                </a:solidFill>
              </a:rPr>
              <a:t>_several</a:t>
            </a:r>
            <a:r>
              <a:rPr lang="de-CH" sz="2800" i="1" dirty="0" smtClean="0">
                <a:solidFill>
                  <a:srgbClr val="C00000"/>
                </a:solidFill>
              </a:rPr>
              <a:t> </a:t>
            </a:r>
            <a:r>
              <a:rPr lang="de-CH" sz="2800" dirty="0" smtClean="0">
                <a:solidFill>
                  <a:srgbClr val="0000FF"/>
                </a:solidFill>
              </a:rPr>
              <a:t>(</a:t>
            </a:r>
            <a:r>
              <a:rPr lang="de-CH" sz="2800" dirty="0" smtClean="0">
                <a:solidFill>
                  <a:srgbClr val="990000"/>
                </a:solidFill>
              </a:rPr>
              <a:t>10,</a:t>
            </a:r>
            <a:r>
              <a:rPr lang="de-CH" sz="2800" i="1" dirty="0" smtClean="0">
                <a:solidFill>
                  <a:srgbClr val="990000"/>
                </a:solidFill>
              </a:rPr>
              <a:t> Loud</a:t>
            </a:r>
            <a:r>
              <a:rPr lang="de-CH" sz="1800" i="1" dirty="0" smtClean="0">
                <a:solidFill>
                  <a:srgbClr val="990000"/>
                </a:solidFill>
              </a:rPr>
              <a:t> </a:t>
            </a:r>
            <a:r>
              <a:rPr lang="de-CH" sz="2800" dirty="0" smtClean="0">
                <a:solidFill>
                  <a:srgbClr val="0000FF"/>
                </a:solidFill>
              </a:rPr>
              <a:t>)</a:t>
            </a:r>
            <a:endParaRPr lang="de-CH" sz="2800" i="1" dirty="0" smtClean="0">
              <a:solidFill>
                <a:srgbClr val="0000FF"/>
              </a:solidFill>
            </a:endParaRPr>
          </a:p>
          <a:p>
            <a:endParaRPr lang="de-CH" sz="2800" i="1" dirty="0" smtClean="0">
              <a:solidFill>
                <a:srgbClr val="0000FF"/>
              </a:solidFill>
            </a:endParaRPr>
          </a:p>
          <a:p>
            <a:endParaRPr lang="de-CH" sz="2800" i="1" dirty="0" smtClean="0">
              <a:solidFill>
                <a:srgbClr val="0000FF"/>
              </a:solidFill>
            </a:endParaRPr>
          </a:p>
          <a:p>
            <a:r>
              <a:rPr lang="de-CH" sz="2800" dirty="0" smtClean="0">
                <a:solidFill>
                  <a:schemeClr val="tx1"/>
                </a:solidFill>
              </a:rPr>
              <a:t>Jede Operation wird auf ein Objekt angewendet</a:t>
            </a:r>
            <a:r>
              <a:rPr lang="de-CH" sz="2800" dirty="0" smtClean="0"/>
              <a:t> </a:t>
            </a:r>
            <a:r>
              <a:rPr lang="de-CH" sz="2800" dirty="0" smtClean="0">
                <a:solidFill>
                  <a:srgbClr val="993300"/>
                </a:solidFill>
              </a:rPr>
              <a:t>und kann Argumente benötigen.</a:t>
            </a:r>
            <a:endParaRPr lang="de-CH" sz="2800" dirty="0">
              <a:solidFill>
                <a:srgbClr val="99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1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CH" smtClean="0"/>
              <a:t>Skalierbarkeit</a:t>
            </a:r>
            <a:endParaRPr lang="de-CH" dirty="0"/>
          </a:p>
        </p:txBody>
      </p:sp>
      <p:sp>
        <p:nvSpPr>
          <p:cNvPr id="601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e-CH" dirty="0" smtClean="0"/>
              <a:t>Eine der schwierigsten Aufgaben im Lernen von Software ist das Finden von guten Lösungen, die sowohl im Kleinen als auch im Grossen gut funktionieren.</a:t>
            </a:r>
          </a:p>
          <a:p>
            <a:endParaRPr lang="de-CH" dirty="0" smtClean="0"/>
          </a:p>
          <a:p>
            <a:endParaRPr lang="de-CH" dirty="0" smtClean="0"/>
          </a:p>
          <a:p>
            <a:r>
              <a:rPr lang="de-CH" dirty="0" smtClean="0"/>
              <a:t>Genau das ist das Ziel für die Techniken, die wir in diesem Kurs lehren.</a:t>
            </a:r>
            <a:endParaRPr lang="de-CH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3141" name="Picture 5" descr="dvd-exterior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504825" y="3629025"/>
            <a:ext cx="8085138" cy="2497138"/>
          </a:xfrm>
          <a:noFill/>
          <a:ln/>
        </p:spPr>
      </p:pic>
      <p:sp>
        <p:nvSpPr>
          <p:cNvPr id="603195" name="Text Box 59"/>
          <p:cNvSpPr txBox="1">
            <a:spLocks noChangeArrowheads="1"/>
          </p:cNvSpPr>
          <p:nvPr/>
        </p:nvSpPr>
        <p:spPr bwMode="auto">
          <a:xfrm>
            <a:off x="623888" y="4057650"/>
            <a:ext cx="19446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de-DE"/>
          </a:p>
        </p:txBody>
      </p:sp>
      <p:sp>
        <p:nvSpPr>
          <p:cNvPr id="603196" name="Rectangle 60"/>
          <p:cNvSpPr>
            <a:spLocks noChangeArrowheads="1"/>
          </p:cNvSpPr>
          <p:nvPr/>
        </p:nvSpPr>
        <p:spPr bwMode="auto">
          <a:xfrm flipV="1">
            <a:off x="1560513" y="4868863"/>
            <a:ext cx="1368425" cy="504825"/>
          </a:xfrm>
          <a:prstGeom prst="rect">
            <a:avLst/>
          </a:prstGeom>
          <a:solidFill>
            <a:srgbClr val="191919"/>
          </a:solidFill>
          <a:ln w="9525">
            <a:solidFill>
              <a:srgbClr val="141414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i="1"/>
          </a:p>
        </p:txBody>
      </p:sp>
      <p:sp>
        <p:nvSpPr>
          <p:cNvPr id="603197" name="AutoShape 61"/>
          <p:cNvSpPr>
            <a:spLocks noChangeArrowheads="1"/>
          </p:cNvSpPr>
          <p:nvPr/>
        </p:nvSpPr>
        <p:spPr bwMode="auto">
          <a:xfrm>
            <a:off x="800100" y="5103813"/>
            <a:ext cx="1851025" cy="320675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i="1">
              <a:solidFill>
                <a:srgbClr val="3333FF"/>
              </a:solidFill>
            </a:endParaRPr>
          </a:p>
        </p:txBody>
      </p:sp>
      <p:sp>
        <p:nvSpPr>
          <p:cNvPr id="603198" name="AutoShape 62"/>
          <p:cNvSpPr>
            <a:spLocks noChangeArrowheads="1"/>
          </p:cNvSpPr>
          <p:nvPr/>
        </p:nvSpPr>
        <p:spPr bwMode="auto">
          <a:xfrm>
            <a:off x="736600" y="5146675"/>
            <a:ext cx="1851025" cy="32067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i="1"/>
          </a:p>
        </p:txBody>
      </p:sp>
      <p:sp>
        <p:nvSpPr>
          <p:cNvPr id="603199" name="Text Box 63"/>
          <p:cNvSpPr txBox="1">
            <a:spLocks noChangeArrowheads="1"/>
          </p:cNvSpPr>
          <p:nvPr/>
        </p:nvSpPr>
        <p:spPr bwMode="auto">
          <a:xfrm>
            <a:off x="709613" y="5070475"/>
            <a:ext cx="2016125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200" i="1" dirty="0" err="1">
                <a:solidFill>
                  <a:srgbClr val="3333FF"/>
                </a:solidFill>
              </a:rPr>
              <a:t>prepend</a:t>
            </a:r>
            <a:endParaRPr lang="en-US" sz="2200" i="1" dirty="0">
              <a:solidFill>
                <a:srgbClr val="3333FF"/>
              </a:solidFill>
            </a:endParaRPr>
          </a:p>
        </p:txBody>
      </p:sp>
      <p:sp>
        <p:nvSpPr>
          <p:cNvPr id="603200" name="Rectangle 64"/>
          <p:cNvSpPr>
            <a:spLocks noChangeArrowheads="1"/>
          </p:cNvSpPr>
          <p:nvPr/>
        </p:nvSpPr>
        <p:spPr bwMode="auto">
          <a:xfrm>
            <a:off x="912813" y="4210050"/>
            <a:ext cx="1800225" cy="287338"/>
          </a:xfrm>
          <a:prstGeom prst="rect">
            <a:avLst/>
          </a:prstGeom>
          <a:solidFill>
            <a:srgbClr val="141414"/>
          </a:solidFill>
          <a:ln w="9525">
            <a:solidFill>
              <a:srgbClr val="141414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i="1">
              <a:solidFill>
                <a:srgbClr val="3333FF"/>
              </a:solidFill>
            </a:endParaRPr>
          </a:p>
        </p:txBody>
      </p:sp>
      <p:sp>
        <p:nvSpPr>
          <p:cNvPr id="603201" name="AutoShape 65"/>
          <p:cNvSpPr>
            <a:spLocks noChangeArrowheads="1"/>
          </p:cNvSpPr>
          <p:nvPr/>
        </p:nvSpPr>
        <p:spPr bwMode="auto">
          <a:xfrm>
            <a:off x="773113" y="4243388"/>
            <a:ext cx="1851025" cy="320675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i="1">
              <a:solidFill>
                <a:srgbClr val="3333FF"/>
              </a:solidFill>
            </a:endParaRPr>
          </a:p>
        </p:txBody>
      </p:sp>
      <p:sp>
        <p:nvSpPr>
          <p:cNvPr id="603202" name="AutoShape 66"/>
          <p:cNvSpPr>
            <a:spLocks noChangeArrowheads="1"/>
          </p:cNvSpPr>
          <p:nvPr/>
        </p:nvSpPr>
        <p:spPr bwMode="auto">
          <a:xfrm>
            <a:off x="725488" y="4286250"/>
            <a:ext cx="1851025" cy="32067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i="1">
              <a:solidFill>
                <a:srgbClr val="3333FF"/>
              </a:solidFill>
            </a:endParaRPr>
          </a:p>
        </p:txBody>
      </p:sp>
      <p:sp>
        <p:nvSpPr>
          <p:cNvPr id="603203" name="Text Box 67"/>
          <p:cNvSpPr txBox="1">
            <a:spLocks noChangeArrowheads="1"/>
          </p:cNvSpPr>
          <p:nvPr/>
        </p:nvSpPr>
        <p:spPr bwMode="auto">
          <a:xfrm>
            <a:off x="666750" y="4210050"/>
            <a:ext cx="2016125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200" i="1">
                <a:solidFill>
                  <a:srgbClr val="3333FF"/>
                </a:solidFill>
              </a:rPr>
              <a:t>animate</a:t>
            </a:r>
          </a:p>
        </p:txBody>
      </p:sp>
      <p:sp>
        <p:nvSpPr>
          <p:cNvPr id="603204" name="AutoShape 68"/>
          <p:cNvSpPr>
            <a:spLocks noChangeArrowheads="1"/>
          </p:cNvSpPr>
          <p:nvPr/>
        </p:nvSpPr>
        <p:spPr bwMode="auto">
          <a:xfrm>
            <a:off x="777875" y="4679950"/>
            <a:ext cx="1851025" cy="320675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i="1">
              <a:solidFill>
                <a:srgbClr val="3333FF"/>
              </a:solidFill>
            </a:endParaRPr>
          </a:p>
        </p:txBody>
      </p:sp>
      <p:sp>
        <p:nvSpPr>
          <p:cNvPr id="603205" name="AutoShape 69"/>
          <p:cNvSpPr>
            <a:spLocks noChangeArrowheads="1"/>
          </p:cNvSpPr>
          <p:nvPr/>
        </p:nvSpPr>
        <p:spPr bwMode="auto">
          <a:xfrm>
            <a:off x="714375" y="4722813"/>
            <a:ext cx="1851025" cy="32067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i="1">
              <a:solidFill>
                <a:srgbClr val="3333FF"/>
              </a:solidFill>
            </a:endParaRPr>
          </a:p>
        </p:txBody>
      </p:sp>
      <p:sp>
        <p:nvSpPr>
          <p:cNvPr id="603206" name="Text Box 70"/>
          <p:cNvSpPr txBox="1">
            <a:spLocks noChangeArrowheads="1"/>
          </p:cNvSpPr>
          <p:nvPr/>
        </p:nvSpPr>
        <p:spPr bwMode="auto">
          <a:xfrm>
            <a:off x="635000" y="4624388"/>
            <a:ext cx="2016125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200" i="1">
                <a:solidFill>
                  <a:srgbClr val="3333FF"/>
                </a:solidFill>
              </a:rPr>
              <a:t>append</a:t>
            </a:r>
          </a:p>
        </p:txBody>
      </p:sp>
      <p:sp>
        <p:nvSpPr>
          <p:cNvPr id="39" name="Rectangle 2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249238" y="115888"/>
            <a:ext cx="8383210" cy="4356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CH" smtClean="0"/>
              <a:t>Ein Objekt hat eine </a:t>
            </a:r>
            <a:r>
              <a:rPr kumimoji="0" lang="de-CH" sz="2800" b="1" i="0" u="none" strike="noStrike" kern="0" cap="none" spc="0" normalizeH="0" baseline="0" noProof="0" smtClean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Verdana" pitchFamily="34" charset="0"/>
                <a:ea typeface="+mj-ea"/>
                <a:cs typeface="+mj-cs"/>
              </a:rPr>
              <a:t>Schnittstelle (interface)</a:t>
            </a:r>
            <a:endParaRPr kumimoji="0" lang="de-CH" sz="2800" b="1" i="0" u="none" strike="noStrike" kern="0" cap="none" spc="0" normalizeH="0" baseline="0" noProof="0" dirty="0">
              <a:ln>
                <a:noFill/>
              </a:ln>
              <a:solidFill>
                <a:srgbClr val="00669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5" name="Rectangle 58"/>
          <p:cNvSpPr>
            <a:spLocks noChangeArrowheads="1"/>
          </p:cNvSpPr>
          <p:nvPr/>
        </p:nvSpPr>
        <p:spPr bwMode="auto">
          <a:xfrm>
            <a:off x="7115175" y="4764088"/>
            <a:ext cx="576263" cy="144462"/>
          </a:xfrm>
          <a:prstGeom prst="rect">
            <a:avLst/>
          </a:prstGeom>
          <a:solidFill>
            <a:srgbClr val="292929"/>
          </a:solidFill>
          <a:ln w="9525">
            <a:solidFill>
              <a:srgbClr val="141414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i="1">
              <a:solidFill>
                <a:srgbClr val="3333FF"/>
              </a:solidFill>
            </a:endParaRPr>
          </a:p>
        </p:txBody>
      </p:sp>
      <p:sp>
        <p:nvSpPr>
          <p:cNvPr id="36" name="Rectangle 59"/>
          <p:cNvSpPr>
            <a:spLocks noChangeArrowheads="1"/>
          </p:cNvSpPr>
          <p:nvPr/>
        </p:nvSpPr>
        <p:spPr bwMode="auto">
          <a:xfrm flipV="1">
            <a:off x="6443663" y="4221163"/>
            <a:ext cx="1944687" cy="996950"/>
          </a:xfrm>
          <a:prstGeom prst="rect">
            <a:avLst/>
          </a:prstGeom>
          <a:solidFill>
            <a:srgbClr val="191919"/>
          </a:solidFill>
          <a:ln w="9525">
            <a:solidFill>
              <a:srgbClr val="141414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i="1">
              <a:solidFill>
                <a:srgbClr val="3333FF"/>
              </a:solidFill>
            </a:endParaRPr>
          </a:p>
        </p:txBody>
      </p:sp>
      <p:grpSp>
        <p:nvGrpSpPr>
          <p:cNvPr id="37" name="Group 60"/>
          <p:cNvGrpSpPr>
            <a:grpSpLocks/>
          </p:cNvGrpSpPr>
          <p:nvPr/>
        </p:nvGrpSpPr>
        <p:grpSpPr bwMode="auto">
          <a:xfrm>
            <a:off x="6142038" y="4930775"/>
            <a:ext cx="1079500" cy="576263"/>
            <a:chOff x="1881" y="3385"/>
            <a:chExt cx="727" cy="680"/>
          </a:xfrm>
        </p:grpSpPr>
        <p:sp>
          <p:nvSpPr>
            <p:cNvPr id="38" name="Oval 61"/>
            <p:cNvSpPr>
              <a:spLocks noChangeArrowheads="1"/>
            </p:cNvSpPr>
            <p:nvPr/>
          </p:nvSpPr>
          <p:spPr bwMode="auto">
            <a:xfrm>
              <a:off x="1927" y="3385"/>
              <a:ext cx="681" cy="635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i="1">
                <a:solidFill>
                  <a:srgbClr val="3333FF"/>
                </a:solidFill>
              </a:endParaRPr>
            </a:p>
          </p:txBody>
        </p:sp>
        <p:sp>
          <p:nvSpPr>
            <p:cNvPr id="40" name="Oval 62"/>
            <p:cNvSpPr>
              <a:spLocks noChangeArrowheads="1"/>
            </p:cNvSpPr>
            <p:nvPr/>
          </p:nvSpPr>
          <p:spPr bwMode="auto">
            <a:xfrm>
              <a:off x="1881" y="3430"/>
              <a:ext cx="681" cy="635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i="1">
                <a:solidFill>
                  <a:srgbClr val="3333FF"/>
                </a:solidFill>
              </a:endParaRPr>
            </a:p>
          </p:txBody>
        </p:sp>
      </p:grpSp>
      <p:sp>
        <p:nvSpPr>
          <p:cNvPr id="41" name="Text Box 63"/>
          <p:cNvSpPr txBox="1">
            <a:spLocks noChangeArrowheads="1"/>
          </p:cNvSpPr>
          <p:nvPr/>
        </p:nvSpPr>
        <p:spPr bwMode="auto">
          <a:xfrm>
            <a:off x="6097736" y="4994275"/>
            <a:ext cx="10810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200" i="1" dirty="0">
                <a:solidFill>
                  <a:srgbClr val="3333FF"/>
                </a:solidFill>
              </a:rPr>
              <a:t>count</a:t>
            </a:r>
          </a:p>
        </p:txBody>
      </p:sp>
      <p:grpSp>
        <p:nvGrpSpPr>
          <p:cNvPr id="42" name="Group 64"/>
          <p:cNvGrpSpPr>
            <a:grpSpLocks/>
          </p:cNvGrpSpPr>
          <p:nvPr/>
        </p:nvGrpSpPr>
        <p:grpSpPr bwMode="auto">
          <a:xfrm>
            <a:off x="7294563" y="4930775"/>
            <a:ext cx="1079500" cy="576263"/>
            <a:chOff x="1881" y="3385"/>
            <a:chExt cx="727" cy="680"/>
          </a:xfrm>
        </p:grpSpPr>
        <p:sp>
          <p:nvSpPr>
            <p:cNvPr id="43" name="Oval 65"/>
            <p:cNvSpPr>
              <a:spLocks noChangeArrowheads="1"/>
            </p:cNvSpPr>
            <p:nvPr/>
          </p:nvSpPr>
          <p:spPr bwMode="auto">
            <a:xfrm>
              <a:off x="1927" y="3385"/>
              <a:ext cx="681" cy="635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i="1">
                <a:solidFill>
                  <a:srgbClr val="3333FF"/>
                </a:solidFill>
              </a:endParaRPr>
            </a:p>
          </p:txBody>
        </p:sp>
        <p:sp>
          <p:nvSpPr>
            <p:cNvPr id="44" name="Oval 66"/>
            <p:cNvSpPr>
              <a:spLocks noChangeArrowheads="1"/>
            </p:cNvSpPr>
            <p:nvPr/>
          </p:nvSpPr>
          <p:spPr bwMode="auto">
            <a:xfrm>
              <a:off x="1881" y="3430"/>
              <a:ext cx="681" cy="635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i="1">
                <a:solidFill>
                  <a:srgbClr val="3333FF"/>
                </a:solidFill>
              </a:endParaRPr>
            </a:p>
          </p:txBody>
        </p:sp>
      </p:grpSp>
      <p:sp>
        <p:nvSpPr>
          <p:cNvPr id="45" name="Text Box 67"/>
          <p:cNvSpPr txBox="1">
            <a:spLocks noChangeArrowheads="1"/>
          </p:cNvSpPr>
          <p:nvPr/>
        </p:nvSpPr>
        <p:spPr bwMode="auto">
          <a:xfrm>
            <a:off x="7148226" y="5068982"/>
            <a:ext cx="131196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i="1" dirty="0" smtClean="0">
                <a:solidFill>
                  <a:srgbClr val="3333FF"/>
                </a:solidFill>
              </a:rPr>
              <a:t>stations</a:t>
            </a:r>
            <a:endParaRPr lang="en-US" sz="2000" i="1" dirty="0">
              <a:solidFill>
                <a:srgbClr val="3333FF"/>
              </a:solidFill>
            </a:endParaRPr>
          </a:p>
        </p:txBody>
      </p:sp>
      <p:grpSp>
        <p:nvGrpSpPr>
          <p:cNvPr id="46" name="Group 68"/>
          <p:cNvGrpSpPr>
            <a:grpSpLocks/>
          </p:cNvGrpSpPr>
          <p:nvPr/>
        </p:nvGrpSpPr>
        <p:grpSpPr bwMode="auto">
          <a:xfrm>
            <a:off x="6154738" y="4210050"/>
            <a:ext cx="1079500" cy="576263"/>
            <a:chOff x="1881" y="3385"/>
            <a:chExt cx="727" cy="680"/>
          </a:xfrm>
        </p:grpSpPr>
        <p:sp>
          <p:nvSpPr>
            <p:cNvPr id="47" name="Oval 69"/>
            <p:cNvSpPr>
              <a:spLocks noChangeArrowheads="1"/>
            </p:cNvSpPr>
            <p:nvPr/>
          </p:nvSpPr>
          <p:spPr bwMode="auto">
            <a:xfrm>
              <a:off x="1927" y="3385"/>
              <a:ext cx="681" cy="635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i="1">
                <a:solidFill>
                  <a:srgbClr val="3333FF"/>
                </a:solidFill>
              </a:endParaRPr>
            </a:p>
          </p:txBody>
        </p:sp>
        <p:sp>
          <p:nvSpPr>
            <p:cNvPr id="48" name="Oval 70"/>
            <p:cNvSpPr>
              <a:spLocks noChangeArrowheads="1"/>
            </p:cNvSpPr>
            <p:nvPr/>
          </p:nvSpPr>
          <p:spPr bwMode="auto">
            <a:xfrm>
              <a:off x="1881" y="3430"/>
              <a:ext cx="681" cy="635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i="1">
                <a:solidFill>
                  <a:srgbClr val="3333FF"/>
                </a:solidFill>
              </a:endParaRPr>
            </a:p>
          </p:txBody>
        </p:sp>
      </p:grpSp>
      <p:sp>
        <p:nvSpPr>
          <p:cNvPr id="49" name="Text Box 71"/>
          <p:cNvSpPr txBox="1">
            <a:spLocks noChangeArrowheads="1"/>
          </p:cNvSpPr>
          <p:nvPr/>
        </p:nvSpPr>
        <p:spPr bwMode="auto">
          <a:xfrm>
            <a:off x="6086583" y="4289452"/>
            <a:ext cx="10810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200" i="1" dirty="0">
                <a:solidFill>
                  <a:srgbClr val="3333FF"/>
                </a:solidFill>
              </a:rPr>
              <a:t>first</a:t>
            </a:r>
          </a:p>
        </p:txBody>
      </p:sp>
      <p:grpSp>
        <p:nvGrpSpPr>
          <p:cNvPr id="50" name="Group 72"/>
          <p:cNvGrpSpPr>
            <a:grpSpLocks/>
          </p:cNvGrpSpPr>
          <p:nvPr/>
        </p:nvGrpSpPr>
        <p:grpSpPr bwMode="auto">
          <a:xfrm>
            <a:off x="7307263" y="4210050"/>
            <a:ext cx="1079500" cy="576263"/>
            <a:chOff x="1881" y="3385"/>
            <a:chExt cx="727" cy="680"/>
          </a:xfrm>
        </p:grpSpPr>
        <p:sp>
          <p:nvSpPr>
            <p:cNvPr id="51" name="Oval 73"/>
            <p:cNvSpPr>
              <a:spLocks noChangeArrowheads="1"/>
            </p:cNvSpPr>
            <p:nvPr/>
          </p:nvSpPr>
          <p:spPr bwMode="auto">
            <a:xfrm>
              <a:off x="1927" y="3385"/>
              <a:ext cx="681" cy="635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i="1">
                <a:solidFill>
                  <a:srgbClr val="3333FF"/>
                </a:solidFill>
              </a:endParaRPr>
            </a:p>
          </p:txBody>
        </p:sp>
        <p:sp>
          <p:nvSpPr>
            <p:cNvPr id="52" name="Oval 74"/>
            <p:cNvSpPr>
              <a:spLocks noChangeArrowheads="1"/>
            </p:cNvSpPr>
            <p:nvPr/>
          </p:nvSpPr>
          <p:spPr bwMode="auto">
            <a:xfrm>
              <a:off x="1881" y="3430"/>
              <a:ext cx="681" cy="635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i="1">
                <a:solidFill>
                  <a:srgbClr val="3333FF"/>
                </a:solidFill>
              </a:endParaRPr>
            </a:p>
          </p:txBody>
        </p:sp>
      </p:grpSp>
      <p:sp>
        <p:nvSpPr>
          <p:cNvPr id="53" name="Text Box 75"/>
          <p:cNvSpPr txBox="1">
            <a:spLocks noChangeArrowheads="1"/>
          </p:cNvSpPr>
          <p:nvPr/>
        </p:nvSpPr>
        <p:spPr bwMode="auto">
          <a:xfrm>
            <a:off x="7246816" y="4297403"/>
            <a:ext cx="10810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200" i="1" dirty="0">
                <a:solidFill>
                  <a:srgbClr val="3333FF"/>
                </a:solidFill>
              </a:rPr>
              <a:t>last</a:t>
            </a:r>
          </a:p>
        </p:txBody>
      </p:sp>
      <p:sp>
        <p:nvSpPr>
          <p:cNvPr id="54" name="Rectangle 76"/>
          <p:cNvSpPr>
            <a:spLocks noChangeArrowheads="1"/>
          </p:cNvSpPr>
          <p:nvPr/>
        </p:nvSpPr>
        <p:spPr bwMode="auto">
          <a:xfrm>
            <a:off x="6948488" y="5513361"/>
            <a:ext cx="1295400" cy="108211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i="1">
              <a:solidFill>
                <a:srgbClr val="3333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518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831850" y="1465263"/>
            <a:ext cx="6915150" cy="2746375"/>
          </a:xfrm>
          <a:noFill/>
          <a:ln/>
        </p:spPr>
      </p:pic>
      <p:pic>
        <p:nvPicPr>
          <p:cNvPr id="605190" name="Picture 6" descr="dvd-exterior"/>
          <p:cNvPicPr>
            <a:picLocks noGrp="1" noChangeAspect="1" noChangeArrowheads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504825" y="3629025"/>
            <a:ext cx="8085138" cy="2497138"/>
          </a:xfrm>
          <a:noFill/>
          <a:ln/>
        </p:spPr>
      </p:pic>
      <p:sp>
        <p:nvSpPr>
          <p:cNvPr id="605192" name="Text Box 8"/>
          <p:cNvSpPr txBox="1">
            <a:spLocks noChangeArrowheads="1"/>
          </p:cNvSpPr>
          <p:nvPr/>
        </p:nvSpPr>
        <p:spPr bwMode="auto">
          <a:xfrm>
            <a:off x="342900" y="4060825"/>
            <a:ext cx="19065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de-DE">
              <a:solidFill>
                <a:srgbClr val="3333FF"/>
              </a:solidFill>
            </a:endParaRPr>
          </a:p>
        </p:txBody>
      </p:sp>
      <p:sp>
        <p:nvSpPr>
          <p:cNvPr id="605255" name="Text Box 71"/>
          <p:cNvSpPr txBox="1">
            <a:spLocks noChangeArrowheads="1"/>
          </p:cNvSpPr>
          <p:nvPr/>
        </p:nvSpPr>
        <p:spPr bwMode="auto">
          <a:xfrm>
            <a:off x="623888" y="4057650"/>
            <a:ext cx="194468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de-DE">
              <a:solidFill>
                <a:srgbClr val="3333FF"/>
              </a:solidFill>
            </a:endParaRPr>
          </a:p>
        </p:txBody>
      </p:sp>
      <p:sp>
        <p:nvSpPr>
          <p:cNvPr id="605256" name="Rectangle 72"/>
          <p:cNvSpPr>
            <a:spLocks noChangeArrowheads="1"/>
          </p:cNvSpPr>
          <p:nvPr/>
        </p:nvSpPr>
        <p:spPr bwMode="auto">
          <a:xfrm flipV="1">
            <a:off x="1560513" y="4868863"/>
            <a:ext cx="1368425" cy="504825"/>
          </a:xfrm>
          <a:prstGeom prst="rect">
            <a:avLst/>
          </a:prstGeom>
          <a:solidFill>
            <a:srgbClr val="191919"/>
          </a:solidFill>
          <a:ln w="9525">
            <a:solidFill>
              <a:srgbClr val="141414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i="1">
              <a:solidFill>
                <a:srgbClr val="3333FF"/>
              </a:solidFill>
            </a:endParaRPr>
          </a:p>
        </p:txBody>
      </p:sp>
      <p:sp>
        <p:nvSpPr>
          <p:cNvPr id="605257" name="AutoShape 73"/>
          <p:cNvSpPr>
            <a:spLocks noChangeArrowheads="1"/>
          </p:cNvSpPr>
          <p:nvPr/>
        </p:nvSpPr>
        <p:spPr bwMode="auto">
          <a:xfrm>
            <a:off x="800100" y="5103813"/>
            <a:ext cx="1851025" cy="320675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i="1">
              <a:solidFill>
                <a:srgbClr val="3333FF"/>
              </a:solidFill>
            </a:endParaRPr>
          </a:p>
        </p:txBody>
      </p:sp>
      <p:sp>
        <p:nvSpPr>
          <p:cNvPr id="605258" name="AutoShape 74"/>
          <p:cNvSpPr>
            <a:spLocks noChangeArrowheads="1"/>
          </p:cNvSpPr>
          <p:nvPr/>
        </p:nvSpPr>
        <p:spPr bwMode="auto">
          <a:xfrm>
            <a:off x="736600" y="5146675"/>
            <a:ext cx="1851025" cy="32067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i="1">
              <a:solidFill>
                <a:srgbClr val="3333FF"/>
              </a:solidFill>
            </a:endParaRPr>
          </a:p>
        </p:txBody>
      </p:sp>
      <p:sp>
        <p:nvSpPr>
          <p:cNvPr id="605259" name="Text Box 75"/>
          <p:cNvSpPr txBox="1">
            <a:spLocks noChangeArrowheads="1"/>
          </p:cNvSpPr>
          <p:nvPr/>
        </p:nvSpPr>
        <p:spPr bwMode="auto">
          <a:xfrm>
            <a:off x="709613" y="5070475"/>
            <a:ext cx="2016125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200" i="1">
                <a:solidFill>
                  <a:srgbClr val="3333FF"/>
                </a:solidFill>
              </a:rPr>
              <a:t>prepend</a:t>
            </a:r>
          </a:p>
        </p:txBody>
      </p:sp>
      <p:sp>
        <p:nvSpPr>
          <p:cNvPr id="605260" name="Rectangle 76"/>
          <p:cNvSpPr>
            <a:spLocks noChangeArrowheads="1"/>
          </p:cNvSpPr>
          <p:nvPr/>
        </p:nvSpPr>
        <p:spPr bwMode="auto">
          <a:xfrm>
            <a:off x="912813" y="4210050"/>
            <a:ext cx="1800225" cy="287338"/>
          </a:xfrm>
          <a:prstGeom prst="rect">
            <a:avLst/>
          </a:prstGeom>
          <a:solidFill>
            <a:srgbClr val="141414"/>
          </a:solidFill>
          <a:ln w="9525">
            <a:solidFill>
              <a:srgbClr val="141414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i="1">
              <a:solidFill>
                <a:srgbClr val="3333FF"/>
              </a:solidFill>
            </a:endParaRPr>
          </a:p>
        </p:txBody>
      </p:sp>
      <p:sp>
        <p:nvSpPr>
          <p:cNvPr id="605261" name="AutoShape 77"/>
          <p:cNvSpPr>
            <a:spLocks noChangeArrowheads="1"/>
          </p:cNvSpPr>
          <p:nvPr/>
        </p:nvSpPr>
        <p:spPr bwMode="auto">
          <a:xfrm>
            <a:off x="773113" y="4243388"/>
            <a:ext cx="1851025" cy="320675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i="1">
              <a:solidFill>
                <a:srgbClr val="3333FF"/>
              </a:solidFill>
            </a:endParaRPr>
          </a:p>
        </p:txBody>
      </p:sp>
      <p:sp>
        <p:nvSpPr>
          <p:cNvPr id="605262" name="AutoShape 78"/>
          <p:cNvSpPr>
            <a:spLocks noChangeArrowheads="1"/>
          </p:cNvSpPr>
          <p:nvPr/>
        </p:nvSpPr>
        <p:spPr bwMode="auto">
          <a:xfrm>
            <a:off x="725488" y="4286250"/>
            <a:ext cx="1851025" cy="32067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i="1">
              <a:solidFill>
                <a:srgbClr val="3333FF"/>
              </a:solidFill>
            </a:endParaRPr>
          </a:p>
        </p:txBody>
      </p:sp>
      <p:sp>
        <p:nvSpPr>
          <p:cNvPr id="605263" name="Text Box 79"/>
          <p:cNvSpPr txBox="1">
            <a:spLocks noChangeArrowheads="1"/>
          </p:cNvSpPr>
          <p:nvPr/>
        </p:nvSpPr>
        <p:spPr bwMode="auto">
          <a:xfrm>
            <a:off x="666750" y="4210050"/>
            <a:ext cx="2016125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200" i="1">
                <a:solidFill>
                  <a:srgbClr val="3333FF"/>
                </a:solidFill>
              </a:rPr>
              <a:t>animate</a:t>
            </a:r>
          </a:p>
        </p:txBody>
      </p:sp>
      <p:sp>
        <p:nvSpPr>
          <p:cNvPr id="605264" name="AutoShape 80"/>
          <p:cNvSpPr>
            <a:spLocks noChangeArrowheads="1"/>
          </p:cNvSpPr>
          <p:nvPr/>
        </p:nvSpPr>
        <p:spPr bwMode="auto">
          <a:xfrm>
            <a:off x="777875" y="4679950"/>
            <a:ext cx="1851025" cy="320675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i="1">
              <a:solidFill>
                <a:srgbClr val="3333FF"/>
              </a:solidFill>
            </a:endParaRPr>
          </a:p>
        </p:txBody>
      </p:sp>
      <p:sp>
        <p:nvSpPr>
          <p:cNvPr id="605265" name="AutoShape 81"/>
          <p:cNvSpPr>
            <a:spLocks noChangeArrowheads="1"/>
          </p:cNvSpPr>
          <p:nvPr/>
        </p:nvSpPr>
        <p:spPr bwMode="auto">
          <a:xfrm>
            <a:off x="714375" y="4722813"/>
            <a:ext cx="1851025" cy="32067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i="1">
              <a:solidFill>
                <a:srgbClr val="3333FF"/>
              </a:solidFill>
            </a:endParaRPr>
          </a:p>
        </p:txBody>
      </p:sp>
      <p:sp>
        <p:nvSpPr>
          <p:cNvPr id="605266" name="Text Box 82"/>
          <p:cNvSpPr txBox="1">
            <a:spLocks noChangeArrowheads="1"/>
          </p:cNvSpPr>
          <p:nvPr/>
        </p:nvSpPr>
        <p:spPr bwMode="auto">
          <a:xfrm>
            <a:off x="635000" y="4624388"/>
            <a:ext cx="2016125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200" i="1">
                <a:solidFill>
                  <a:srgbClr val="3333FF"/>
                </a:solidFill>
              </a:rPr>
              <a:t>append</a:t>
            </a:r>
          </a:p>
        </p:txBody>
      </p:sp>
      <p:sp>
        <p:nvSpPr>
          <p:cNvPr id="605272" name="Text Box 88"/>
          <p:cNvSpPr txBox="1">
            <a:spLocks noChangeArrowheads="1"/>
          </p:cNvSpPr>
          <p:nvPr/>
        </p:nvSpPr>
        <p:spPr bwMode="auto">
          <a:xfrm>
            <a:off x="6010275" y="4994275"/>
            <a:ext cx="10810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200" i="1"/>
              <a:t>count</a:t>
            </a:r>
          </a:p>
        </p:txBody>
      </p:sp>
      <p:sp>
        <p:nvSpPr>
          <p:cNvPr id="605280" name="Text Box 96"/>
          <p:cNvSpPr txBox="1">
            <a:spLocks noChangeArrowheads="1"/>
          </p:cNvSpPr>
          <p:nvPr/>
        </p:nvSpPr>
        <p:spPr bwMode="auto">
          <a:xfrm>
            <a:off x="6022975" y="4273550"/>
            <a:ext cx="10810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200" i="1"/>
              <a:t>first</a:t>
            </a:r>
          </a:p>
        </p:txBody>
      </p:sp>
      <p:sp>
        <p:nvSpPr>
          <p:cNvPr id="605285" name="Rectangle 101"/>
          <p:cNvSpPr>
            <a:spLocks noChangeArrowheads="1"/>
          </p:cNvSpPr>
          <p:nvPr/>
        </p:nvSpPr>
        <p:spPr bwMode="auto">
          <a:xfrm>
            <a:off x="6948488" y="5529263"/>
            <a:ext cx="1295400" cy="71437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i="1"/>
          </a:p>
        </p:txBody>
      </p:sp>
      <p:sp>
        <p:nvSpPr>
          <p:cNvPr id="39" name="Rectangle 2"/>
          <p:cNvSpPr txBox="1"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CH" smtClean="0"/>
              <a:t>Ein Objekt hat eine </a:t>
            </a:r>
            <a:r>
              <a:rPr lang="de-CH" b="1" smtClean="0">
                <a:solidFill>
                  <a:srgbClr val="990000"/>
                </a:solidFill>
                <a:latin typeface="Verdana" pitchFamily="34" charset="0"/>
              </a:rPr>
              <a:t>I</a:t>
            </a:r>
            <a:r>
              <a:rPr kumimoji="0" lang="de-CH" sz="2800" b="1" i="0" u="none" strike="noStrike" kern="0" cap="none" spc="0" normalizeH="0" baseline="0" noProof="0" smtClean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Verdana" pitchFamily="34" charset="0"/>
                <a:ea typeface="+mj-ea"/>
                <a:cs typeface="+mj-cs"/>
              </a:rPr>
              <a:t>mplementation </a:t>
            </a:r>
            <a:endParaRPr kumimoji="0" lang="de-CH" sz="2800" b="1" i="0" u="none" strike="noStrike" kern="0" cap="none" spc="0" normalizeH="0" baseline="0" noProof="0" dirty="0">
              <a:ln>
                <a:noFill/>
              </a:ln>
              <a:solidFill>
                <a:srgbClr val="00669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7" name="Rectangle 58"/>
          <p:cNvSpPr>
            <a:spLocks noChangeArrowheads="1"/>
          </p:cNvSpPr>
          <p:nvPr/>
        </p:nvSpPr>
        <p:spPr bwMode="auto">
          <a:xfrm>
            <a:off x="7115175" y="4764088"/>
            <a:ext cx="576263" cy="144462"/>
          </a:xfrm>
          <a:prstGeom prst="rect">
            <a:avLst/>
          </a:prstGeom>
          <a:solidFill>
            <a:srgbClr val="292929"/>
          </a:solidFill>
          <a:ln w="9525">
            <a:solidFill>
              <a:srgbClr val="141414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i="1">
              <a:solidFill>
                <a:srgbClr val="3333FF"/>
              </a:solidFill>
            </a:endParaRPr>
          </a:p>
        </p:txBody>
      </p:sp>
      <p:sp>
        <p:nvSpPr>
          <p:cNvPr id="38" name="Rectangle 59"/>
          <p:cNvSpPr>
            <a:spLocks noChangeArrowheads="1"/>
          </p:cNvSpPr>
          <p:nvPr/>
        </p:nvSpPr>
        <p:spPr bwMode="auto">
          <a:xfrm flipV="1">
            <a:off x="6443663" y="4221163"/>
            <a:ext cx="1944687" cy="996950"/>
          </a:xfrm>
          <a:prstGeom prst="rect">
            <a:avLst/>
          </a:prstGeom>
          <a:solidFill>
            <a:srgbClr val="191919"/>
          </a:solidFill>
          <a:ln w="9525">
            <a:solidFill>
              <a:srgbClr val="141414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i="1">
              <a:solidFill>
                <a:srgbClr val="3333FF"/>
              </a:solidFill>
            </a:endParaRPr>
          </a:p>
        </p:txBody>
      </p:sp>
      <p:grpSp>
        <p:nvGrpSpPr>
          <p:cNvPr id="40" name="Group 60"/>
          <p:cNvGrpSpPr>
            <a:grpSpLocks/>
          </p:cNvGrpSpPr>
          <p:nvPr/>
        </p:nvGrpSpPr>
        <p:grpSpPr bwMode="auto">
          <a:xfrm>
            <a:off x="6142038" y="4930775"/>
            <a:ext cx="1079500" cy="576263"/>
            <a:chOff x="1881" y="3385"/>
            <a:chExt cx="727" cy="680"/>
          </a:xfrm>
        </p:grpSpPr>
        <p:sp>
          <p:nvSpPr>
            <p:cNvPr id="41" name="Oval 61"/>
            <p:cNvSpPr>
              <a:spLocks noChangeArrowheads="1"/>
            </p:cNvSpPr>
            <p:nvPr/>
          </p:nvSpPr>
          <p:spPr bwMode="auto">
            <a:xfrm>
              <a:off x="1927" y="3385"/>
              <a:ext cx="681" cy="635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i="1">
                <a:solidFill>
                  <a:srgbClr val="3333FF"/>
                </a:solidFill>
              </a:endParaRPr>
            </a:p>
          </p:txBody>
        </p:sp>
        <p:sp>
          <p:nvSpPr>
            <p:cNvPr id="42" name="Oval 62"/>
            <p:cNvSpPr>
              <a:spLocks noChangeArrowheads="1"/>
            </p:cNvSpPr>
            <p:nvPr/>
          </p:nvSpPr>
          <p:spPr bwMode="auto">
            <a:xfrm>
              <a:off x="1881" y="3430"/>
              <a:ext cx="681" cy="635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i="1">
                <a:solidFill>
                  <a:srgbClr val="3333FF"/>
                </a:solidFill>
              </a:endParaRPr>
            </a:p>
          </p:txBody>
        </p:sp>
      </p:grpSp>
      <p:sp>
        <p:nvSpPr>
          <p:cNvPr id="43" name="Text Box 63"/>
          <p:cNvSpPr txBox="1">
            <a:spLocks noChangeArrowheads="1"/>
          </p:cNvSpPr>
          <p:nvPr/>
        </p:nvSpPr>
        <p:spPr bwMode="auto">
          <a:xfrm>
            <a:off x="6097736" y="4994275"/>
            <a:ext cx="10810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200" i="1" dirty="0">
                <a:solidFill>
                  <a:srgbClr val="3333FF"/>
                </a:solidFill>
              </a:rPr>
              <a:t>count</a:t>
            </a:r>
          </a:p>
        </p:txBody>
      </p:sp>
      <p:grpSp>
        <p:nvGrpSpPr>
          <p:cNvPr id="44" name="Group 64"/>
          <p:cNvGrpSpPr>
            <a:grpSpLocks/>
          </p:cNvGrpSpPr>
          <p:nvPr/>
        </p:nvGrpSpPr>
        <p:grpSpPr bwMode="auto">
          <a:xfrm>
            <a:off x="7294563" y="4930775"/>
            <a:ext cx="1079500" cy="576263"/>
            <a:chOff x="1881" y="3385"/>
            <a:chExt cx="727" cy="680"/>
          </a:xfrm>
        </p:grpSpPr>
        <p:sp>
          <p:nvSpPr>
            <p:cNvPr id="45" name="Oval 65"/>
            <p:cNvSpPr>
              <a:spLocks noChangeArrowheads="1"/>
            </p:cNvSpPr>
            <p:nvPr/>
          </p:nvSpPr>
          <p:spPr bwMode="auto">
            <a:xfrm>
              <a:off x="1927" y="3385"/>
              <a:ext cx="681" cy="635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i="1">
                <a:solidFill>
                  <a:srgbClr val="3333FF"/>
                </a:solidFill>
              </a:endParaRPr>
            </a:p>
          </p:txBody>
        </p:sp>
        <p:sp>
          <p:nvSpPr>
            <p:cNvPr id="46" name="Oval 66"/>
            <p:cNvSpPr>
              <a:spLocks noChangeArrowheads="1"/>
            </p:cNvSpPr>
            <p:nvPr/>
          </p:nvSpPr>
          <p:spPr bwMode="auto">
            <a:xfrm>
              <a:off x="1881" y="3430"/>
              <a:ext cx="681" cy="635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i="1">
                <a:solidFill>
                  <a:srgbClr val="3333FF"/>
                </a:solidFill>
              </a:endParaRPr>
            </a:p>
          </p:txBody>
        </p:sp>
      </p:grpSp>
      <p:sp>
        <p:nvSpPr>
          <p:cNvPr id="47" name="Text Box 67"/>
          <p:cNvSpPr txBox="1">
            <a:spLocks noChangeArrowheads="1"/>
          </p:cNvSpPr>
          <p:nvPr/>
        </p:nvSpPr>
        <p:spPr bwMode="auto">
          <a:xfrm>
            <a:off x="7148226" y="5068982"/>
            <a:ext cx="131196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i="1" dirty="0" smtClean="0">
                <a:solidFill>
                  <a:srgbClr val="3333FF"/>
                </a:solidFill>
              </a:rPr>
              <a:t>stations</a:t>
            </a:r>
            <a:endParaRPr lang="en-US" sz="2000" i="1" dirty="0">
              <a:solidFill>
                <a:srgbClr val="3333FF"/>
              </a:solidFill>
            </a:endParaRPr>
          </a:p>
        </p:txBody>
      </p:sp>
      <p:grpSp>
        <p:nvGrpSpPr>
          <p:cNvPr id="48" name="Group 68"/>
          <p:cNvGrpSpPr>
            <a:grpSpLocks/>
          </p:cNvGrpSpPr>
          <p:nvPr/>
        </p:nvGrpSpPr>
        <p:grpSpPr bwMode="auto">
          <a:xfrm>
            <a:off x="6154738" y="4210050"/>
            <a:ext cx="1079500" cy="576263"/>
            <a:chOff x="1881" y="3385"/>
            <a:chExt cx="727" cy="680"/>
          </a:xfrm>
        </p:grpSpPr>
        <p:sp>
          <p:nvSpPr>
            <p:cNvPr id="49" name="Oval 69"/>
            <p:cNvSpPr>
              <a:spLocks noChangeArrowheads="1"/>
            </p:cNvSpPr>
            <p:nvPr/>
          </p:nvSpPr>
          <p:spPr bwMode="auto">
            <a:xfrm>
              <a:off x="1927" y="3385"/>
              <a:ext cx="681" cy="635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i="1">
                <a:solidFill>
                  <a:srgbClr val="3333FF"/>
                </a:solidFill>
              </a:endParaRPr>
            </a:p>
          </p:txBody>
        </p:sp>
        <p:sp>
          <p:nvSpPr>
            <p:cNvPr id="50" name="Oval 70"/>
            <p:cNvSpPr>
              <a:spLocks noChangeArrowheads="1"/>
            </p:cNvSpPr>
            <p:nvPr/>
          </p:nvSpPr>
          <p:spPr bwMode="auto">
            <a:xfrm>
              <a:off x="1881" y="3430"/>
              <a:ext cx="681" cy="635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i="1">
                <a:solidFill>
                  <a:srgbClr val="3333FF"/>
                </a:solidFill>
              </a:endParaRPr>
            </a:p>
          </p:txBody>
        </p:sp>
      </p:grpSp>
      <p:sp>
        <p:nvSpPr>
          <p:cNvPr id="51" name="Text Box 71"/>
          <p:cNvSpPr txBox="1">
            <a:spLocks noChangeArrowheads="1"/>
          </p:cNvSpPr>
          <p:nvPr/>
        </p:nvSpPr>
        <p:spPr bwMode="auto">
          <a:xfrm>
            <a:off x="6086583" y="4289452"/>
            <a:ext cx="10810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200" i="1" dirty="0">
                <a:solidFill>
                  <a:srgbClr val="3333FF"/>
                </a:solidFill>
              </a:rPr>
              <a:t>first</a:t>
            </a:r>
          </a:p>
        </p:txBody>
      </p:sp>
      <p:grpSp>
        <p:nvGrpSpPr>
          <p:cNvPr id="52" name="Group 72"/>
          <p:cNvGrpSpPr>
            <a:grpSpLocks/>
          </p:cNvGrpSpPr>
          <p:nvPr/>
        </p:nvGrpSpPr>
        <p:grpSpPr bwMode="auto">
          <a:xfrm>
            <a:off x="7307263" y="4210050"/>
            <a:ext cx="1079500" cy="576263"/>
            <a:chOff x="1881" y="3385"/>
            <a:chExt cx="727" cy="680"/>
          </a:xfrm>
        </p:grpSpPr>
        <p:sp>
          <p:nvSpPr>
            <p:cNvPr id="53" name="Oval 73"/>
            <p:cNvSpPr>
              <a:spLocks noChangeArrowheads="1"/>
            </p:cNvSpPr>
            <p:nvPr/>
          </p:nvSpPr>
          <p:spPr bwMode="auto">
            <a:xfrm>
              <a:off x="1927" y="3385"/>
              <a:ext cx="681" cy="635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i="1">
                <a:solidFill>
                  <a:srgbClr val="3333FF"/>
                </a:solidFill>
              </a:endParaRPr>
            </a:p>
          </p:txBody>
        </p:sp>
        <p:sp>
          <p:nvSpPr>
            <p:cNvPr id="54" name="Oval 74"/>
            <p:cNvSpPr>
              <a:spLocks noChangeArrowheads="1"/>
            </p:cNvSpPr>
            <p:nvPr/>
          </p:nvSpPr>
          <p:spPr bwMode="auto">
            <a:xfrm>
              <a:off x="1881" y="3430"/>
              <a:ext cx="681" cy="635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i="1">
                <a:solidFill>
                  <a:srgbClr val="3333FF"/>
                </a:solidFill>
              </a:endParaRPr>
            </a:p>
          </p:txBody>
        </p:sp>
      </p:grpSp>
      <p:sp>
        <p:nvSpPr>
          <p:cNvPr id="55" name="Text Box 75"/>
          <p:cNvSpPr txBox="1">
            <a:spLocks noChangeArrowheads="1"/>
          </p:cNvSpPr>
          <p:nvPr/>
        </p:nvSpPr>
        <p:spPr bwMode="auto">
          <a:xfrm>
            <a:off x="7246816" y="4297403"/>
            <a:ext cx="10810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200" i="1" dirty="0">
                <a:solidFill>
                  <a:srgbClr val="3333FF"/>
                </a:solidFill>
              </a:rPr>
              <a:t>last</a:t>
            </a:r>
          </a:p>
        </p:txBody>
      </p:sp>
      <p:sp>
        <p:nvSpPr>
          <p:cNvPr id="56" name="Rectangle 76"/>
          <p:cNvSpPr>
            <a:spLocks noChangeArrowheads="1"/>
          </p:cNvSpPr>
          <p:nvPr/>
        </p:nvSpPr>
        <p:spPr bwMode="auto">
          <a:xfrm>
            <a:off x="6948488" y="5513361"/>
            <a:ext cx="1295400" cy="108211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i="1">
              <a:solidFill>
                <a:srgbClr val="3333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1000"/>
                                        <p:tgtEl>
                                          <p:spTgt spid="605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7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CH" smtClean="0"/>
              <a:t>Das Geheimnisprinzip (Information Hiding)</a:t>
            </a:r>
            <a:endParaRPr lang="de-CH" dirty="0"/>
          </a:p>
        </p:txBody>
      </p:sp>
      <p:pic>
        <p:nvPicPr>
          <p:cNvPr id="60723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831850" y="1462088"/>
            <a:ext cx="6915150" cy="2746375"/>
          </a:xfrm>
          <a:noFill/>
          <a:ln/>
        </p:spPr>
      </p:pic>
      <p:pic>
        <p:nvPicPr>
          <p:cNvPr id="607238" name="Picture 6" descr="dvd-exterior"/>
          <p:cNvPicPr>
            <a:picLocks noGrp="1" noChangeAspect="1" noChangeArrowheads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504825" y="3629025"/>
            <a:ext cx="8085138" cy="2497138"/>
          </a:xfrm>
          <a:noFill/>
          <a:ln/>
        </p:spPr>
      </p:pic>
      <p:sp>
        <p:nvSpPr>
          <p:cNvPr id="607278" name="Text Box 46"/>
          <p:cNvSpPr txBox="1">
            <a:spLocks noChangeArrowheads="1"/>
          </p:cNvSpPr>
          <p:nvPr/>
        </p:nvSpPr>
        <p:spPr bwMode="auto">
          <a:xfrm>
            <a:off x="623888" y="4057650"/>
            <a:ext cx="194468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de-DE" i="1">
              <a:solidFill>
                <a:srgbClr val="3333FF"/>
              </a:solidFill>
            </a:endParaRPr>
          </a:p>
        </p:txBody>
      </p:sp>
      <p:sp>
        <p:nvSpPr>
          <p:cNvPr id="607279" name="Rectangle 47"/>
          <p:cNvSpPr>
            <a:spLocks noChangeArrowheads="1"/>
          </p:cNvSpPr>
          <p:nvPr/>
        </p:nvSpPr>
        <p:spPr bwMode="auto">
          <a:xfrm flipV="1">
            <a:off x="1560513" y="4868863"/>
            <a:ext cx="1368425" cy="504825"/>
          </a:xfrm>
          <a:prstGeom prst="rect">
            <a:avLst/>
          </a:prstGeom>
          <a:solidFill>
            <a:srgbClr val="191919"/>
          </a:solidFill>
          <a:ln w="9525">
            <a:solidFill>
              <a:srgbClr val="141414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i="1">
              <a:solidFill>
                <a:srgbClr val="3333FF"/>
              </a:solidFill>
            </a:endParaRPr>
          </a:p>
        </p:txBody>
      </p:sp>
      <p:sp>
        <p:nvSpPr>
          <p:cNvPr id="607280" name="AutoShape 48"/>
          <p:cNvSpPr>
            <a:spLocks noChangeArrowheads="1"/>
          </p:cNvSpPr>
          <p:nvPr/>
        </p:nvSpPr>
        <p:spPr bwMode="auto">
          <a:xfrm>
            <a:off x="800100" y="5103813"/>
            <a:ext cx="1851025" cy="320675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i="1">
              <a:solidFill>
                <a:srgbClr val="3333FF"/>
              </a:solidFill>
            </a:endParaRPr>
          </a:p>
        </p:txBody>
      </p:sp>
      <p:sp>
        <p:nvSpPr>
          <p:cNvPr id="607281" name="AutoShape 49"/>
          <p:cNvSpPr>
            <a:spLocks noChangeArrowheads="1"/>
          </p:cNvSpPr>
          <p:nvPr/>
        </p:nvSpPr>
        <p:spPr bwMode="auto">
          <a:xfrm>
            <a:off x="736600" y="5146675"/>
            <a:ext cx="1851025" cy="32067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i="1">
              <a:solidFill>
                <a:srgbClr val="3333FF"/>
              </a:solidFill>
            </a:endParaRPr>
          </a:p>
        </p:txBody>
      </p:sp>
      <p:sp>
        <p:nvSpPr>
          <p:cNvPr id="607282" name="Text Box 50"/>
          <p:cNvSpPr txBox="1">
            <a:spLocks noChangeArrowheads="1"/>
          </p:cNvSpPr>
          <p:nvPr/>
        </p:nvSpPr>
        <p:spPr bwMode="auto">
          <a:xfrm>
            <a:off x="709613" y="5070475"/>
            <a:ext cx="2016125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200" i="1">
                <a:solidFill>
                  <a:srgbClr val="3333FF"/>
                </a:solidFill>
              </a:rPr>
              <a:t>prepend</a:t>
            </a:r>
          </a:p>
        </p:txBody>
      </p:sp>
      <p:sp>
        <p:nvSpPr>
          <p:cNvPr id="607283" name="Rectangle 51"/>
          <p:cNvSpPr>
            <a:spLocks noChangeArrowheads="1"/>
          </p:cNvSpPr>
          <p:nvPr/>
        </p:nvSpPr>
        <p:spPr bwMode="auto">
          <a:xfrm>
            <a:off x="912813" y="4210050"/>
            <a:ext cx="1800225" cy="287338"/>
          </a:xfrm>
          <a:prstGeom prst="rect">
            <a:avLst/>
          </a:prstGeom>
          <a:solidFill>
            <a:srgbClr val="141414"/>
          </a:solidFill>
          <a:ln w="9525">
            <a:solidFill>
              <a:srgbClr val="141414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i="1">
              <a:solidFill>
                <a:srgbClr val="3333FF"/>
              </a:solidFill>
            </a:endParaRPr>
          </a:p>
        </p:txBody>
      </p:sp>
      <p:sp>
        <p:nvSpPr>
          <p:cNvPr id="607284" name="AutoShape 52"/>
          <p:cNvSpPr>
            <a:spLocks noChangeArrowheads="1"/>
          </p:cNvSpPr>
          <p:nvPr/>
        </p:nvSpPr>
        <p:spPr bwMode="auto">
          <a:xfrm>
            <a:off x="773113" y="4243388"/>
            <a:ext cx="1851025" cy="320675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i="1">
              <a:solidFill>
                <a:srgbClr val="3333FF"/>
              </a:solidFill>
            </a:endParaRPr>
          </a:p>
        </p:txBody>
      </p:sp>
      <p:sp>
        <p:nvSpPr>
          <p:cNvPr id="607285" name="AutoShape 53"/>
          <p:cNvSpPr>
            <a:spLocks noChangeArrowheads="1"/>
          </p:cNvSpPr>
          <p:nvPr/>
        </p:nvSpPr>
        <p:spPr bwMode="auto">
          <a:xfrm>
            <a:off x="725488" y="4286250"/>
            <a:ext cx="1851025" cy="32067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i="1">
              <a:solidFill>
                <a:srgbClr val="3333FF"/>
              </a:solidFill>
            </a:endParaRPr>
          </a:p>
        </p:txBody>
      </p:sp>
      <p:sp>
        <p:nvSpPr>
          <p:cNvPr id="607286" name="Text Box 54"/>
          <p:cNvSpPr txBox="1">
            <a:spLocks noChangeArrowheads="1"/>
          </p:cNvSpPr>
          <p:nvPr/>
        </p:nvSpPr>
        <p:spPr bwMode="auto">
          <a:xfrm>
            <a:off x="666750" y="4210050"/>
            <a:ext cx="2016125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200" i="1" dirty="0">
                <a:solidFill>
                  <a:srgbClr val="3333FF"/>
                </a:solidFill>
              </a:rPr>
              <a:t>animate</a:t>
            </a:r>
          </a:p>
        </p:txBody>
      </p:sp>
      <p:sp>
        <p:nvSpPr>
          <p:cNvPr id="607287" name="AutoShape 55"/>
          <p:cNvSpPr>
            <a:spLocks noChangeArrowheads="1"/>
          </p:cNvSpPr>
          <p:nvPr/>
        </p:nvSpPr>
        <p:spPr bwMode="auto">
          <a:xfrm>
            <a:off x="777875" y="4679950"/>
            <a:ext cx="1851025" cy="320675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i="1">
              <a:solidFill>
                <a:srgbClr val="3333FF"/>
              </a:solidFill>
            </a:endParaRPr>
          </a:p>
        </p:txBody>
      </p:sp>
      <p:sp>
        <p:nvSpPr>
          <p:cNvPr id="607288" name="AutoShape 56"/>
          <p:cNvSpPr>
            <a:spLocks noChangeArrowheads="1"/>
          </p:cNvSpPr>
          <p:nvPr/>
        </p:nvSpPr>
        <p:spPr bwMode="auto">
          <a:xfrm>
            <a:off x="714375" y="4722813"/>
            <a:ext cx="1851025" cy="32067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i="1">
              <a:solidFill>
                <a:srgbClr val="3333FF"/>
              </a:solidFill>
            </a:endParaRPr>
          </a:p>
        </p:txBody>
      </p:sp>
      <p:sp>
        <p:nvSpPr>
          <p:cNvPr id="607289" name="Text Box 57"/>
          <p:cNvSpPr txBox="1">
            <a:spLocks noChangeArrowheads="1"/>
          </p:cNvSpPr>
          <p:nvPr/>
        </p:nvSpPr>
        <p:spPr bwMode="auto">
          <a:xfrm>
            <a:off x="635000" y="4624388"/>
            <a:ext cx="2016125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200" i="1" dirty="0">
                <a:solidFill>
                  <a:srgbClr val="3333FF"/>
                </a:solidFill>
              </a:rPr>
              <a:t>append</a:t>
            </a:r>
          </a:p>
        </p:txBody>
      </p:sp>
      <p:sp>
        <p:nvSpPr>
          <p:cNvPr id="607290" name="Rectangle 58"/>
          <p:cNvSpPr>
            <a:spLocks noChangeArrowheads="1"/>
          </p:cNvSpPr>
          <p:nvPr/>
        </p:nvSpPr>
        <p:spPr bwMode="auto">
          <a:xfrm>
            <a:off x="7115175" y="4764088"/>
            <a:ext cx="576263" cy="144462"/>
          </a:xfrm>
          <a:prstGeom prst="rect">
            <a:avLst/>
          </a:prstGeom>
          <a:solidFill>
            <a:srgbClr val="292929"/>
          </a:solidFill>
          <a:ln w="9525">
            <a:solidFill>
              <a:srgbClr val="141414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i="1">
              <a:solidFill>
                <a:srgbClr val="3333FF"/>
              </a:solidFill>
            </a:endParaRPr>
          </a:p>
        </p:txBody>
      </p:sp>
      <p:sp>
        <p:nvSpPr>
          <p:cNvPr id="607291" name="Rectangle 59"/>
          <p:cNvSpPr>
            <a:spLocks noChangeArrowheads="1"/>
          </p:cNvSpPr>
          <p:nvPr/>
        </p:nvSpPr>
        <p:spPr bwMode="auto">
          <a:xfrm flipV="1">
            <a:off x="6443663" y="4221163"/>
            <a:ext cx="1944687" cy="996950"/>
          </a:xfrm>
          <a:prstGeom prst="rect">
            <a:avLst/>
          </a:prstGeom>
          <a:solidFill>
            <a:srgbClr val="191919"/>
          </a:solidFill>
          <a:ln w="9525">
            <a:solidFill>
              <a:srgbClr val="141414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i="1">
              <a:solidFill>
                <a:srgbClr val="3333FF"/>
              </a:solidFill>
            </a:endParaRPr>
          </a:p>
        </p:txBody>
      </p:sp>
      <p:grpSp>
        <p:nvGrpSpPr>
          <p:cNvPr id="2" name="Group 60"/>
          <p:cNvGrpSpPr>
            <a:grpSpLocks/>
          </p:cNvGrpSpPr>
          <p:nvPr/>
        </p:nvGrpSpPr>
        <p:grpSpPr bwMode="auto">
          <a:xfrm>
            <a:off x="6142038" y="4930775"/>
            <a:ext cx="1079500" cy="576263"/>
            <a:chOff x="1881" y="3385"/>
            <a:chExt cx="727" cy="680"/>
          </a:xfrm>
        </p:grpSpPr>
        <p:sp>
          <p:nvSpPr>
            <p:cNvPr id="607293" name="Oval 61"/>
            <p:cNvSpPr>
              <a:spLocks noChangeArrowheads="1"/>
            </p:cNvSpPr>
            <p:nvPr/>
          </p:nvSpPr>
          <p:spPr bwMode="auto">
            <a:xfrm>
              <a:off x="1927" y="3385"/>
              <a:ext cx="681" cy="635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i="1">
                <a:solidFill>
                  <a:srgbClr val="3333FF"/>
                </a:solidFill>
              </a:endParaRPr>
            </a:p>
          </p:txBody>
        </p:sp>
        <p:sp>
          <p:nvSpPr>
            <p:cNvPr id="607294" name="Oval 62"/>
            <p:cNvSpPr>
              <a:spLocks noChangeArrowheads="1"/>
            </p:cNvSpPr>
            <p:nvPr/>
          </p:nvSpPr>
          <p:spPr bwMode="auto">
            <a:xfrm>
              <a:off x="1881" y="3430"/>
              <a:ext cx="681" cy="635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i="1">
                <a:solidFill>
                  <a:srgbClr val="3333FF"/>
                </a:solidFill>
              </a:endParaRPr>
            </a:p>
          </p:txBody>
        </p:sp>
      </p:grpSp>
      <p:sp>
        <p:nvSpPr>
          <p:cNvPr id="607295" name="Text Box 63"/>
          <p:cNvSpPr txBox="1">
            <a:spLocks noChangeArrowheads="1"/>
          </p:cNvSpPr>
          <p:nvPr/>
        </p:nvSpPr>
        <p:spPr bwMode="auto">
          <a:xfrm>
            <a:off x="6097736" y="4994275"/>
            <a:ext cx="10810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200" i="1" dirty="0">
                <a:solidFill>
                  <a:srgbClr val="3333FF"/>
                </a:solidFill>
              </a:rPr>
              <a:t>count</a:t>
            </a:r>
          </a:p>
        </p:txBody>
      </p:sp>
      <p:grpSp>
        <p:nvGrpSpPr>
          <p:cNvPr id="3" name="Group 64"/>
          <p:cNvGrpSpPr>
            <a:grpSpLocks/>
          </p:cNvGrpSpPr>
          <p:nvPr/>
        </p:nvGrpSpPr>
        <p:grpSpPr bwMode="auto">
          <a:xfrm>
            <a:off x="7294563" y="4930775"/>
            <a:ext cx="1079500" cy="576263"/>
            <a:chOff x="1881" y="3385"/>
            <a:chExt cx="727" cy="680"/>
          </a:xfrm>
        </p:grpSpPr>
        <p:sp>
          <p:nvSpPr>
            <p:cNvPr id="607297" name="Oval 65"/>
            <p:cNvSpPr>
              <a:spLocks noChangeArrowheads="1"/>
            </p:cNvSpPr>
            <p:nvPr/>
          </p:nvSpPr>
          <p:spPr bwMode="auto">
            <a:xfrm>
              <a:off x="1927" y="3385"/>
              <a:ext cx="681" cy="635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i="1">
                <a:solidFill>
                  <a:srgbClr val="3333FF"/>
                </a:solidFill>
              </a:endParaRPr>
            </a:p>
          </p:txBody>
        </p:sp>
        <p:sp>
          <p:nvSpPr>
            <p:cNvPr id="607298" name="Oval 66"/>
            <p:cNvSpPr>
              <a:spLocks noChangeArrowheads="1"/>
            </p:cNvSpPr>
            <p:nvPr/>
          </p:nvSpPr>
          <p:spPr bwMode="auto">
            <a:xfrm>
              <a:off x="1881" y="3430"/>
              <a:ext cx="681" cy="635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i="1">
                <a:solidFill>
                  <a:srgbClr val="3333FF"/>
                </a:solidFill>
              </a:endParaRPr>
            </a:p>
          </p:txBody>
        </p:sp>
      </p:grpSp>
      <p:sp>
        <p:nvSpPr>
          <p:cNvPr id="607299" name="Text Box 67"/>
          <p:cNvSpPr txBox="1">
            <a:spLocks noChangeArrowheads="1"/>
          </p:cNvSpPr>
          <p:nvPr/>
        </p:nvSpPr>
        <p:spPr bwMode="auto">
          <a:xfrm>
            <a:off x="7148226" y="5068982"/>
            <a:ext cx="131196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i="1" dirty="0" smtClean="0">
                <a:solidFill>
                  <a:srgbClr val="3333FF"/>
                </a:solidFill>
              </a:rPr>
              <a:t>stations</a:t>
            </a:r>
            <a:endParaRPr lang="en-US" sz="2000" i="1" dirty="0">
              <a:solidFill>
                <a:srgbClr val="3333FF"/>
              </a:solidFill>
            </a:endParaRPr>
          </a:p>
        </p:txBody>
      </p:sp>
      <p:grpSp>
        <p:nvGrpSpPr>
          <p:cNvPr id="4" name="Group 68"/>
          <p:cNvGrpSpPr>
            <a:grpSpLocks/>
          </p:cNvGrpSpPr>
          <p:nvPr/>
        </p:nvGrpSpPr>
        <p:grpSpPr bwMode="auto">
          <a:xfrm>
            <a:off x="6154738" y="4210050"/>
            <a:ext cx="1079500" cy="576263"/>
            <a:chOff x="1881" y="3385"/>
            <a:chExt cx="727" cy="680"/>
          </a:xfrm>
        </p:grpSpPr>
        <p:sp>
          <p:nvSpPr>
            <p:cNvPr id="607301" name="Oval 69"/>
            <p:cNvSpPr>
              <a:spLocks noChangeArrowheads="1"/>
            </p:cNvSpPr>
            <p:nvPr/>
          </p:nvSpPr>
          <p:spPr bwMode="auto">
            <a:xfrm>
              <a:off x="1927" y="3385"/>
              <a:ext cx="681" cy="635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i="1">
                <a:solidFill>
                  <a:srgbClr val="3333FF"/>
                </a:solidFill>
              </a:endParaRPr>
            </a:p>
          </p:txBody>
        </p:sp>
        <p:sp>
          <p:nvSpPr>
            <p:cNvPr id="607302" name="Oval 70"/>
            <p:cNvSpPr>
              <a:spLocks noChangeArrowheads="1"/>
            </p:cNvSpPr>
            <p:nvPr/>
          </p:nvSpPr>
          <p:spPr bwMode="auto">
            <a:xfrm>
              <a:off x="1881" y="3430"/>
              <a:ext cx="681" cy="635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i="1">
                <a:solidFill>
                  <a:srgbClr val="3333FF"/>
                </a:solidFill>
              </a:endParaRPr>
            </a:p>
          </p:txBody>
        </p:sp>
      </p:grpSp>
      <p:sp>
        <p:nvSpPr>
          <p:cNvPr id="607303" name="Text Box 71"/>
          <p:cNvSpPr txBox="1">
            <a:spLocks noChangeArrowheads="1"/>
          </p:cNvSpPr>
          <p:nvPr/>
        </p:nvSpPr>
        <p:spPr bwMode="auto">
          <a:xfrm>
            <a:off x="6086583" y="4289452"/>
            <a:ext cx="10810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200" i="1" dirty="0">
                <a:solidFill>
                  <a:srgbClr val="3333FF"/>
                </a:solidFill>
              </a:rPr>
              <a:t>first</a:t>
            </a:r>
          </a:p>
        </p:txBody>
      </p:sp>
      <p:grpSp>
        <p:nvGrpSpPr>
          <p:cNvPr id="5" name="Group 72"/>
          <p:cNvGrpSpPr>
            <a:grpSpLocks/>
          </p:cNvGrpSpPr>
          <p:nvPr/>
        </p:nvGrpSpPr>
        <p:grpSpPr bwMode="auto">
          <a:xfrm>
            <a:off x="7307263" y="4210050"/>
            <a:ext cx="1079500" cy="576263"/>
            <a:chOff x="1881" y="3385"/>
            <a:chExt cx="727" cy="680"/>
          </a:xfrm>
        </p:grpSpPr>
        <p:sp>
          <p:nvSpPr>
            <p:cNvPr id="607305" name="Oval 73"/>
            <p:cNvSpPr>
              <a:spLocks noChangeArrowheads="1"/>
            </p:cNvSpPr>
            <p:nvPr/>
          </p:nvSpPr>
          <p:spPr bwMode="auto">
            <a:xfrm>
              <a:off x="1927" y="3385"/>
              <a:ext cx="681" cy="635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i="1">
                <a:solidFill>
                  <a:srgbClr val="3333FF"/>
                </a:solidFill>
              </a:endParaRPr>
            </a:p>
          </p:txBody>
        </p:sp>
        <p:sp>
          <p:nvSpPr>
            <p:cNvPr id="607306" name="Oval 74"/>
            <p:cNvSpPr>
              <a:spLocks noChangeArrowheads="1"/>
            </p:cNvSpPr>
            <p:nvPr/>
          </p:nvSpPr>
          <p:spPr bwMode="auto">
            <a:xfrm>
              <a:off x="1881" y="3430"/>
              <a:ext cx="681" cy="635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i="1">
                <a:solidFill>
                  <a:srgbClr val="3333FF"/>
                </a:solidFill>
              </a:endParaRPr>
            </a:p>
          </p:txBody>
        </p:sp>
      </p:grpSp>
      <p:sp>
        <p:nvSpPr>
          <p:cNvPr id="607307" name="Text Box 75"/>
          <p:cNvSpPr txBox="1">
            <a:spLocks noChangeArrowheads="1"/>
          </p:cNvSpPr>
          <p:nvPr/>
        </p:nvSpPr>
        <p:spPr bwMode="auto">
          <a:xfrm>
            <a:off x="7246816" y="4297403"/>
            <a:ext cx="10810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200" i="1" dirty="0">
                <a:solidFill>
                  <a:srgbClr val="3333FF"/>
                </a:solidFill>
              </a:rPr>
              <a:t>last</a:t>
            </a:r>
          </a:p>
        </p:txBody>
      </p:sp>
      <p:sp>
        <p:nvSpPr>
          <p:cNvPr id="607308" name="Rectangle 76"/>
          <p:cNvSpPr>
            <a:spLocks noChangeArrowheads="1"/>
          </p:cNvSpPr>
          <p:nvPr/>
        </p:nvSpPr>
        <p:spPr bwMode="auto">
          <a:xfrm>
            <a:off x="6948488" y="5513361"/>
            <a:ext cx="1295400" cy="108211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rgbClr val="3333FF"/>
              </a:solidFill>
            </a:endParaRPr>
          </a:p>
        </p:txBody>
      </p:sp>
      <p:sp>
        <p:nvSpPr>
          <p:cNvPr id="36" name="Rectangle 35"/>
          <p:cNvSpPr/>
          <p:nvPr/>
        </p:nvSpPr>
        <p:spPr bwMode="auto">
          <a:xfrm>
            <a:off x="382263" y="6124755"/>
            <a:ext cx="8462513" cy="733245"/>
          </a:xfrm>
          <a:prstGeom prst="rect">
            <a:avLst/>
          </a:prstGeom>
          <a:solidFill>
            <a:schemeClr val="bg1"/>
          </a:solidFill>
          <a:ln w="0" algn="ctr">
            <a:noFill/>
            <a:miter lim="800000"/>
            <a:headEnd/>
            <a:tailEnd/>
          </a:ln>
          <a:effectLst/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endParaRPr lang="en-US" sz="2400" kern="1200">
              <a:solidFill>
                <a:srgbClr val="333399"/>
              </a:solidFill>
              <a:latin typeface="Comic Sans MS" pitchFamily="66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 L 0.0 0.33295  E" pathEditMode="relative" ptsTypes="">
                                      <p:cBhvr>
                                        <p:cTn id="6" dur="5000" fill="hold"/>
                                        <p:tgtEl>
                                          <p:spTgt spid="6072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0"/>
                            </p:stCondLst>
                            <p:childTnLst>
                              <p:par>
                                <p:cTn id="8" presetID="53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" dur="5000"/>
                                        <p:tgtEl>
                                          <p:spTgt spid="6072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0"/>
                                        <p:tgtEl>
                                          <p:spTgt spid="6072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" dur="5000"/>
                                        <p:tgtEl>
                                          <p:spTgt spid="6072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607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4136826" y="3439874"/>
            <a:ext cx="895350" cy="3124200"/>
          </a:xfrm>
          <a:prstGeom prst="rect">
            <a:avLst/>
          </a:prstGeom>
          <a:solidFill>
            <a:srgbClr val="99FF99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endParaRPr lang="en-US" sz="2400" kern="1200">
              <a:solidFill>
                <a:srgbClr val="333399"/>
              </a:solidFill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574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CH" smtClean="0"/>
              <a:t>Das Geheimnisprinzip (Information Hiding)</a:t>
            </a:r>
            <a:endParaRPr lang="de-CH" sz="2800" dirty="0"/>
          </a:p>
        </p:txBody>
      </p:sp>
      <p:sp>
        <p:nvSpPr>
          <p:cNvPr id="5" name="Rectangle 3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18258" y="803023"/>
            <a:ext cx="7803130" cy="4626227"/>
          </a:xfrm>
          <a:prstGeom prst="roundRect">
            <a:avLst/>
          </a:prstGeom>
          <a:solidFill>
            <a:srgbClr val="99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 prstMaterial="matte">
            <a:bevelT w="127000"/>
            <a:bevelB w="381000" h="152400"/>
          </a:sp3d>
        </p:spPr>
        <p:txBody>
          <a:bodyPr wrap="none" anchor="ctr"/>
          <a:lstStyle/>
          <a:p>
            <a:pPr algn="ctr">
              <a:lnSpc>
                <a:spcPct val="90000"/>
              </a:lnSpc>
            </a:pPr>
            <a:r>
              <a:rPr lang="de-CH" sz="3200" dirty="0" smtClean="0">
                <a:solidFill>
                  <a:srgbClr val="3333FF"/>
                </a:solidFill>
              </a:rPr>
              <a:t>Der Designer jedes Moduls muss</a:t>
            </a:r>
            <a:br>
              <a:rPr lang="de-CH" sz="3200" dirty="0" smtClean="0">
                <a:solidFill>
                  <a:srgbClr val="3333FF"/>
                </a:solidFill>
              </a:rPr>
            </a:br>
            <a:r>
              <a:rPr lang="de-CH" sz="3200" dirty="0" smtClean="0">
                <a:solidFill>
                  <a:srgbClr val="3333FF"/>
                </a:solidFill>
              </a:rPr>
              <a:t> spezifizieren, welche Eigenschaften für </a:t>
            </a:r>
            <a:br>
              <a:rPr lang="de-CH" sz="3200" dirty="0" smtClean="0">
                <a:solidFill>
                  <a:srgbClr val="3333FF"/>
                </a:solidFill>
              </a:rPr>
            </a:br>
            <a:r>
              <a:rPr lang="de-CH" sz="3200" dirty="0" smtClean="0">
                <a:solidFill>
                  <a:srgbClr val="3333FF"/>
                </a:solidFill>
              </a:rPr>
              <a:t>Clients abrufar sind (</a:t>
            </a:r>
            <a:r>
              <a:rPr lang="de-CH" sz="3200" b="1" dirty="0" smtClean="0">
                <a:solidFill>
                  <a:srgbClr val="990000"/>
                </a:solidFill>
              </a:rPr>
              <a:t>öffentlich</a:t>
            </a:r>
            <a:r>
              <a:rPr lang="de-CH" sz="3200" dirty="0" smtClean="0">
                <a:solidFill>
                  <a:srgbClr val="3333FF"/>
                </a:solidFill>
              </a:rPr>
              <a:t>)</a:t>
            </a:r>
            <a:br>
              <a:rPr lang="de-CH" sz="3200" dirty="0" smtClean="0">
                <a:solidFill>
                  <a:srgbClr val="3333FF"/>
                </a:solidFill>
              </a:rPr>
            </a:br>
            <a:r>
              <a:rPr lang="de-CH" sz="3200" dirty="0" smtClean="0">
                <a:solidFill>
                  <a:srgbClr val="3333FF"/>
                </a:solidFill>
              </a:rPr>
              <a:t> und welche intern (</a:t>
            </a:r>
            <a:r>
              <a:rPr lang="de-CH" sz="3200" b="1" dirty="0" smtClean="0">
                <a:solidFill>
                  <a:srgbClr val="990000"/>
                </a:solidFill>
              </a:rPr>
              <a:t>geheim</a:t>
            </a:r>
            <a:r>
              <a:rPr lang="de-CH" sz="3200" dirty="0" smtClean="0">
                <a:solidFill>
                  <a:srgbClr val="3333FF"/>
                </a:solidFill>
              </a:rPr>
              <a:t>) sind.</a:t>
            </a:r>
            <a:br>
              <a:rPr lang="de-CH" sz="3200" dirty="0" smtClean="0">
                <a:solidFill>
                  <a:srgbClr val="3333FF"/>
                </a:solidFill>
              </a:rPr>
            </a:br>
            <a:endParaRPr lang="de-CH" sz="3200" dirty="0" smtClean="0">
              <a:solidFill>
                <a:srgbClr val="3333FF"/>
              </a:solidFill>
            </a:endParaRPr>
          </a:p>
          <a:p>
            <a:pPr algn="ctr">
              <a:lnSpc>
                <a:spcPct val="90000"/>
              </a:lnSpc>
            </a:pPr>
            <a:r>
              <a:rPr lang="de-CH" sz="3200" dirty="0" smtClean="0">
                <a:solidFill>
                  <a:srgbClr val="3333FF"/>
                </a:solidFill>
              </a:rPr>
              <a:t>Die Programmiersprache muss</a:t>
            </a:r>
            <a:br>
              <a:rPr lang="de-CH" sz="3200" dirty="0" smtClean="0">
                <a:solidFill>
                  <a:srgbClr val="3333FF"/>
                </a:solidFill>
              </a:rPr>
            </a:br>
            <a:r>
              <a:rPr lang="de-CH" sz="3200" dirty="0" smtClean="0">
                <a:solidFill>
                  <a:srgbClr val="3333FF"/>
                </a:solidFill>
              </a:rPr>
              <a:t> sicherstellen, dass Kunden</a:t>
            </a:r>
            <a:br>
              <a:rPr lang="de-CH" sz="3200" dirty="0" smtClean="0">
                <a:solidFill>
                  <a:srgbClr val="3333FF"/>
                </a:solidFill>
              </a:rPr>
            </a:br>
            <a:r>
              <a:rPr lang="de-CH" sz="3200" dirty="0" smtClean="0">
                <a:solidFill>
                  <a:srgbClr val="3333FF"/>
                </a:solidFill>
              </a:rPr>
              <a:t> nur öffentliche Eigenschaften</a:t>
            </a:r>
            <a:br>
              <a:rPr lang="de-CH" sz="3200" dirty="0" smtClean="0">
                <a:solidFill>
                  <a:srgbClr val="3333FF"/>
                </a:solidFill>
              </a:rPr>
            </a:br>
            <a:r>
              <a:rPr lang="de-CH" sz="3200" dirty="0" smtClean="0">
                <a:solidFill>
                  <a:srgbClr val="3333FF"/>
                </a:solidFill>
              </a:rPr>
              <a:t> nützen können.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589" name="AutoShape 13"/>
          <p:cNvSpPr>
            <a:spLocks noChangeArrowheads="1"/>
          </p:cNvSpPr>
          <p:nvPr/>
        </p:nvSpPr>
        <p:spPr bwMode="auto">
          <a:xfrm>
            <a:off x="2041891" y="3933825"/>
            <a:ext cx="3058616" cy="1590282"/>
          </a:xfrm>
          <a:prstGeom prst="flowChartAlternateProcess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sx="101000" sy="101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27000"/>
            <a:bevelB w="1016000"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280586" name="Rectangle 10"/>
          <p:cNvSpPr>
            <a:spLocks noGrp="1" noChangeArrowheads="1"/>
          </p:cNvSpPr>
          <p:nvPr>
            <p:ph type="body" idx="1"/>
          </p:nvPr>
        </p:nvSpPr>
        <p:spPr>
          <a:xfrm>
            <a:off x="2386606" y="1071563"/>
            <a:ext cx="6157913" cy="5256212"/>
          </a:xfrm>
        </p:spPr>
        <p:txBody>
          <a:bodyPr/>
          <a:lstStyle/>
          <a:p>
            <a:pPr defTabSz="342900"/>
            <a:r>
              <a:rPr lang="de-CH" sz="2000" b="1" dirty="0" smtClean="0">
                <a:solidFill>
                  <a:srgbClr val="003399"/>
                </a:solidFill>
              </a:rPr>
              <a:t>class</a:t>
            </a:r>
            <a:endParaRPr lang="de-CH" sz="2000" b="1" dirty="0" smtClean="0">
              <a:solidFill>
                <a:srgbClr val="0033CC"/>
              </a:solidFill>
            </a:endParaRPr>
          </a:p>
          <a:p>
            <a:pPr defTabSz="342900"/>
            <a:r>
              <a:rPr lang="de-CH" sz="2000" b="1" dirty="0" smtClean="0">
                <a:solidFill>
                  <a:srgbClr val="0033CC"/>
                </a:solidFill>
              </a:rPr>
              <a:t>	</a:t>
            </a:r>
            <a:r>
              <a:rPr lang="de-CH" sz="2000" i="1" dirty="0" smtClean="0">
                <a:solidFill>
                  <a:srgbClr val="0000FF"/>
                </a:solidFill>
              </a:rPr>
              <a:t>PREVIEW </a:t>
            </a:r>
          </a:p>
          <a:p>
            <a:pPr defTabSz="342900"/>
            <a:r>
              <a:rPr lang="de-CH" sz="2000" b="1" dirty="0" smtClean="0">
                <a:solidFill>
                  <a:srgbClr val="003399"/>
                </a:solidFill>
              </a:rPr>
              <a:t>inherit</a:t>
            </a:r>
            <a:endParaRPr lang="de-CH" sz="2000" b="1" dirty="0" smtClean="0"/>
          </a:p>
          <a:p>
            <a:pPr defTabSz="342900"/>
            <a:r>
              <a:rPr lang="de-CH" sz="2000" b="1" dirty="0" smtClean="0"/>
              <a:t>	</a:t>
            </a:r>
            <a:r>
              <a:rPr lang="de-CH" sz="2000" i="1" dirty="0" smtClean="0">
                <a:solidFill>
                  <a:srgbClr val="0000FF"/>
                </a:solidFill>
              </a:rPr>
              <a:t>ZURICH_OBJECTS</a:t>
            </a:r>
            <a:endParaRPr lang="de-CH" sz="2000" i="1" dirty="0" smtClean="0">
              <a:solidFill>
                <a:srgbClr val="0000FF"/>
              </a:solidFill>
            </a:endParaRPr>
          </a:p>
          <a:p>
            <a:pPr defTabSz="342900"/>
            <a:r>
              <a:rPr lang="de-CH" sz="2000" b="1" dirty="0" smtClean="0">
                <a:solidFill>
                  <a:srgbClr val="003399"/>
                </a:solidFill>
              </a:rPr>
              <a:t>feature</a:t>
            </a:r>
          </a:p>
          <a:p>
            <a:pPr defTabSz="342900"/>
            <a:r>
              <a:rPr lang="de-CH" sz="2000" i="1" dirty="0" smtClean="0">
                <a:solidFill>
                  <a:srgbClr val="009900"/>
                </a:solidFill>
              </a:rPr>
              <a:t>	 </a:t>
            </a:r>
            <a:r>
              <a:rPr lang="de-CH" sz="2000" i="1" dirty="0" smtClean="0"/>
              <a:t>explore</a:t>
            </a:r>
            <a:endParaRPr lang="de-CH" sz="2000" b="1" dirty="0" smtClean="0"/>
          </a:p>
          <a:p>
            <a:pPr defTabSz="342900"/>
            <a:r>
              <a:rPr lang="de-CH" sz="2000" dirty="0" smtClean="0">
                <a:solidFill>
                  <a:srgbClr val="CC0000"/>
                </a:solidFill>
              </a:rPr>
              <a:t>				</a:t>
            </a:r>
            <a:r>
              <a:rPr lang="de-CH" sz="2000" dirty="0" smtClean="0">
                <a:solidFill>
                  <a:srgbClr val="990000"/>
                </a:solidFill>
              </a:rPr>
              <a:t>-- Die Stadt erkunden.</a:t>
            </a:r>
          </a:p>
          <a:p>
            <a:pPr defTabSz="342900"/>
            <a:r>
              <a:rPr lang="de-CH" sz="2000" b="1" dirty="0" smtClean="0">
                <a:solidFill>
                  <a:srgbClr val="003399"/>
                </a:solidFill>
              </a:rPr>
              <a:t>		do</a:t>
            </a:r>
          </a:p>
          <a:p>
            <a:pPr defTabSz="460375"/>
            <a:r>
              <a:rPr lang="de-CH" sz="2000" dirty="0" smtClean="0">
                <a:solidFill>
                  <a:srgbClr val="CC0000"/>
                </a:solidFill>
              </a:rPr>
              <a:t>			</a:t>
            </a:r>
            <a:r>
              <a:rPr lang="de-CH" sz="2000" b="1" i="1" dirty="0" err="1" smtClean="0">
                <a:solidFill>
                  <a:srgbClr val="336600"/>
                </a:solidFill>
              </a:rPr>
              <a:t>Central</a:t>
            </a:r>
            <a:r>
              <a:rPr lang="de-CH" sz="2000" baseline="-20000" dirty="0" err="1" smtClean="0">
                <a:sym typeface="Symbol" pitchFamily="18" charset="2"/>
              </a:rPr>
              <a:t></a:t>
            </a:r>
            <a:r>
              <a:rPr lang="de-CH" sz="2000" i="1" dirty="0" err="1" smtClean="0">
                <a:solidFill>
                  <a:srgbClr val="0000FF"/>
                </a:solidFill>
              </a:rPr>
              <a:t>highlight</a:t>
            </a:r>
            <a:endParaRPr lang="de-CH" sz="2000" i="1" dirty="0" smtClean="0">
              <a:solidFill>
                <a:srgbClr val="0000FF"/>
              </a:solidFill>
            </a:endParaRPr>
          </a:p>
          <a:p>
            <a:pPr defTabSz="460375"/>
            <a:r>
              <a:rPr lang="de-CH" sz="2000" dirty="0" smtClean="0"/>
              <a:t>			</a:t>
            </a:r>
            <a:r>
              <a:rPr lang="de-CH" sz="2000" b="1" i="1" dirty="0" err="1" smtClean="0">
                <a:solidFill>
                  <a:srgbClr val="336600"/>
                </a:solidFill>
              </a:rPr>
              <a:t>Polyterrasse</a:t>
            </a:r>
            <a:r>
              <a:rPr lang="de-CH" sz="2000" baseline="-20000" dirty="0" err="1" smtClean="0">
                <a:sym typeface="Symbol" pitchFamily="18" charset="2"/>
              </a:rPr>
              <a:t></a:t>
            </a:r>
            <a:r>
              <a:rPr lang="de-CH" sz="2000" i="1" dirty="0" err="1" smtClean="0">
                <a:solidFill>
                  <a:srgbClr val="0000FF"/>
                </a:solidFill>
              </a:rPr>
              <a:t>highlight</a:t>
            </a:r>
            <a:endParaRPr lang="de-CH" sz="2000" i="1" dirty="0" smtClean="0">
              <a:solidFill>
                <a:srgbClr val="0000FF"/>
              </a:solidFill>
            </a:endParaRPr>
          </a:p>
          <a:p>
            <a:pPr defTabSz="460375"/>
            <a:r>
              <a:rPr lang="de-CH" sz="2000" i="1" dirty="0" smtClean="0">
                <a:solidFill>
                  <a:srgbClr val="0000FF"/>
                </a:solidFill>
              </a:rPr>
              <a:t>			</a:t>
            </a:r>
            <a:r>
              <a:rPr lang="de-CH" sz="2000" b="1" i="1" dirty="0" smtClean="0">
                <a:solidFill>
                  <a:srgbClr val="336600"/>
                </a:solidFill>
              </a:rPr>
              <a:t>Polybahn</a:t>
            </a:r>
            <a:r>
              <a:rPr lang="de-CH" sz="2000" baseline="-20000" dirty="0" smtClean="0">
                <a:sym typeface="Symbol" pitchFamily="18" charset="2"/>
              </a:rPr>
              <a:t></a:t>
            </a:r>
            <a:r>
              <a:rPr lang="de-CH" sz="2000" i="1" dirty="0" smtClean="0">
                <a:solidFill>
                  <a:srgbClr val="0000FF"/>
                </a:solidFill>
              </a:rPr>
              <a:t>add_transport</a:t>
            </a:r>
          </a:p>
          <a:p>
            <a:pPr defTabSz="460375"/>
            <a:r>
              <a:rPr lang="de-CH" sz="2000" i="1" dirty="0" smtClean="0">
                <a:solidFill>
                  <a:srgbClr val="0000FF"/>
                </a:solidFill>
              </a:rPr>
              <a:t>			</a:t>
            </a:r>
            <a:r>
              <a:rPr lang="de-CH" sz="2000" i="1" dirty="0" err="1" smtClean="0">
                <a:solidFill>
                  <a:srgbClr val="0000FF"/>
                </a:solidFill>
              </a:rPr>
              <a:t>Zurich_map</a:t>
            </a:r>
            <a:r>
              <a:rPr lang="de-CH" sz="2000" baseline="-20000" dirty="0" err="1" smtClean="0">
                <a:sym typeface="Symbol" pitchFamily="18" charset="2"/>
              </a:rPr>
              <a:t></a:t>
            </a:r>
            <a:r>
              <a:rPr lang="de-CH" sz="2000" i="1" dirty="0" err="1" smtClean="0">
                <a:solidFill>
                  <a:srgbClr val="0000FF"/>
                </a:solidFill>
              </a:rPr>
              <a:t>animate</a:t>
            </a:r>
            <a:endParaRPr lang="de-CH" sz="2000" i="1" dirty="0" smtClean="0">
              <a:solidFill>
                <a:srgbClr val="0000FF"/>
              </a:solidFill>
            </a:endParaRPr>
          </a:p>
          <a:p>
            <a:pPr defTabSz="342900"/>
            <a:r>
              <a:rPr lang="de-CH" sz="2000" b="1" dirty="0" smtClean="0">
                <a:solidFill>
                  <a:srgbClr val="003399"/>
                </a:solidFill>
              </a:rPr>
              <a:t>		end</a:t>
            </a:r>
          </a:p>
          <a:p>
            <a:pPr defTabSz="342900"/>
            <a:r>
              <a:rPr lang="de-CH" sz="2000" b="1" dirty="0" smtClean="0">
                <a:solidFill>
                  <a:srgbClr val="003399"/>
                </a:solidFill>
              </a:rPr>
              <a:t>end</a:t>
            </a:r>
            <a:endParaRPr lang="de-CH" sz="2000" b="1" dirty="0">
              <a:solidFill>
                <a:srgbClr val="003399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Mehr über </a:t>
            </a:r>
            <a:r>
              <a:rPr lang="de-CH" dirty="0" smtClean="0"/>
              <a:t>unseres erste </a:t>
            </a:r>
            <a:r>
              <a:rPr lang="de-CH" dirty="0"/>
              <a:t>Beispiel</a:t>
            </a:r>
          </a:p>
        </p:txBody>
      </p:sp>
      <p:sp>
        <p:nvSpPr>
          <p:cNvPr id="6" name="Line 39"/>
          <p:cNvSpPr>
            <a:spLocks noChangeShapeType="1"/>
          </p:cNvSpPr>
          <p:nvPr/>
        </p:nvSpPr>
        <p:spPr bwMode="auto">
          <a:xfrm flipV="1">
            <a:off x="3191933" y="4512733"/>
            <a:ext cx="668867" cy="154418"/>
          </a:xfrm>
          <a:prstGeom prst="line">
            <a:avLst/>
          </a:prstGeom>
          <a:noFill/>
          <a:ln w="25400">
            <a:solidFill>
              <a:srgbClr val="990000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" name="Line 46"/>
          <p:cNvSpPr>
            <a:spLocks noChangeShapeType="1"/>
          </p:cNvSpPr>
          <p:nvPr/>
        </p:nvSpPr>
        <p:spPr bwMode="auto">
          <a:xfrm>
            <a:off x="3191933" y="4667151"/>
            <a:ext cx="668867" cy="226581"/>
          </a:xfrm>
          <a:prstGeom prst="line">
            <a:avLst/>
          </a:prstGeom>
          <a:noFill/>
          <a:ln w="25400">
            <a:solidFill>
              <a:srgbClr val="990000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" name="Line 47"/>
          <p:cNvSpPr>
            <a:spLocks noChangeShapeType="1"/>
          </p:cNvSpPr>
          <p:nvPr/>
        </p:nvSpPr>
        <p:spPr bwMode="auto">
          <a:xfrm flipV="1">
            <a:off x="3191933" y="4152704"/>
            <a:ext cx="668867" cy="514448"/>
          </a:xfrm>
          <a:prstGeom prst="line">
            <a:avLst/>
          </a:prstGeom>
          <a:noFill/>
          <a:ln w="25400">
            <a:solidFill>
              <a:srgbClr val="990000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" name="AutoShape 30"/>
          <p:cNvSpPr>
            <a:spLocks noChangeArrowheads="1"/>
          </p:cNvSpPr>
          <p:nvPr/>
        </p:nvSpPr>
        <p:spPr bwMode="auto">
          <a:xfrm>
            <a:off x="250811" y="4152704"/>
            <a:ext cx="2941122" cy="1028896"/>
          </a:xfrm>
          <a:prstGeom prst="wedgeEllipseCallout">
            <a:avLst>
              <a:gd name="adj1" fmla="val 43597"/>
              <a:gd name="adj2" fmla="val 25208"/>
            </a:avLst>
          </a:prstGeom>
          <a:solidFill>
            <a:srgbClr val="FFFF00"/>
          </a:solidFill>
          <a:ln w="9525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127000"/>
          </a:sp3d>
        </p:spPr>
        <p:txBody>
          <a:bodyPr/>
          <a:lstStyle/>
          <a:p>
            <a:pPr algn="ctr"/>
            <a:r>
              <a:rPr lang="de-CH" sz="2000" dirty="0" smtClean="0">
                <a:solidFill>
                  <a:srgbClr val="990000"/>
                </a:solidFill>
                <a:latin typeface="+mn-lt"/>
              </a:rPr>
              <a:t>“Physikalische Objekte”</a:t>
            </a:r>
          </a:p>
          <a:p>
            <a:pPr algn="ctr"/>
            <a:endParaRPr lang="en-US" sz="2000" u="sng" dirty="0">
              <a:solidFill>
                <a:srgbClr val="990000"/>
              </a:solidFill>
              <a:latin typeface="Verdana" pitchFamily="34" charset="0"/>
            </a:endParaRPr>
          </a:p>
          <a:p>
            <a:pPr algn="ctr"/>
            <a:endParaRPr lang="en-US" sz="2000" u="sng" dirty="0">
              <a:solidFill>
                <a:srgbClr val="990000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33296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9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2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Drei Arten von Objekten (Erinnerung)</a:t>
            </a:r>
            <a:endParaRPr lang="de-CH" dirty="0"/>
          </a:p>
        </p:txBody>
      </p:sp>
      <p:sp>
        <p:nvSpPr>
          <p:cNvPr id="562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8420" y="745076"/>
            <a:ext cx="8709102" cy="577396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CH" sz="2000" dirty="0" smtClean="0">
                <a:solidFill>
                  <a:srgbClr val="990000"/>
                </a:solidFill>
              </a:rPr>
              <a:t> </a:t>
            </a:r>
          </a:p>
          <a:p>
            <a:pPr>
              <a:lnSpc>
                <a:spcPct val="90000"/>
              </a:lnSpc>
            </a:pPr>
            <a:endParaRPr lang="de-CH" sz="2000" dirty="0" smtClean="0"/>
          </a:p>
          <a:p>
            <a:pPr>
              <a:lnSpc>
                <a:spcPct val="90000"/>
              </a:lnSpc>
              <a:spcBef>
                <a:spcPts val="1600"/>
              </a:spcBef>
            </a:pPr>
            <a:r>
              <a:rPr lang="de-CH" sz="2000" dirty="0" smtClean="0"/>
              <a:t>Drei Arten von Objekten:</a:t>
            </a:r>
          </a:p>
          <a:p>
            <a:pPr marL="407987" lvl="2" indent="0">
              <a:lnSpc>
                <a:spcPct val="110000"/>
              </a:lnSpc>
              <a:spcBef>
                <a:spcPts val="600"/>
              </a:spcBef>
              <a:buClr>
                <a:srgbClr val="990000"/>
              </a:buClr>
              <a:buSzPct val="80000"/>
              <a:buFont typeface="Wingdings" pitchFamily="2" charset="2"/>
              <a:buChar char="Ø"/>
            </a:pPr>
            <a:r>
              <a:rPr lang="de-CH" sz="2000" dirty="0" smtClean="0"/>
              <a:t>“</a:t>
            </a:r>
            <a:r>
              <a:rPr lang="de-CH" sz="2000" b="1" dirty="0" smtClean="0">
                <a:solidFill>
                  <a:srgbClr val="990000"/>
                </a:solidFill>
              </a:rPr>
              <a:t>Physikalische Objekte</a:t>
            </a:r>
            <a:r>
              <a:rPr lang="de-CH" sz="2000" dirty="0" smtClean="0"/>
              <a:t>”: widerspiegeln materielle Objekte der modellierten Welt. </a:t>
            </a:r>
            <a:br>
              <a:rPr lang="de-CH" sz="2000" dirty="0" smtClean="0"/>
            </a:br>
            <a:r>
              <a:rPr lang="de-CH" sz="2000" dirty="0" smtClean="0"/>
              <a:t>		Beispiele: die Polyterrasse, eine Bahn des Trams…</a:t>
            </a:r>
          </a:p>
          <a:p>
            <a:pPr marL="407987" lvl="2" indent="0">
              <a:lnSpc>
                <a:spcPct val="110000"/>
              </a:lnSpc>
              <a:spcBef>
                <a:spcPts val="600"/>
              </a:spcBef>
              <a:buClr>
                <a:srgbClr val="990000"/>
              </a:buClr>
              <a:buSzPct val="80000"/>
              <a:buFont typeface="Wingdings" pitchFamily="2" charset="2"/>
              <a:buChar char="Ø"/>
            </a:pPr>
            <a:r>
              <a:rPr lang="de-CH" sz="2000" dirty="0" smtClean="0"/>
              <a:t>“</a:t>
            </a:r>
            <a:r>
              <a:rPr lang="de-CH" sz="2000" b="1" dirty="0" smtClean="0">
                <a:solidFill>
                  <a:srgbClr val="990000"/>
                </a:solidFill>
              </a:rPr>
              <a:t>Abstrakte Objekte</a:t>
            </a:r>
            <a:r>
              <a:rPr lang="de-CH" sz="2000" dirty="0" smtClean="0"/>
              <a:t>”: abstrakte Begriffe aus der modellierten Welt.</a:t>
            </a:r>
            <a:br>
              <a:rPr lang="de-CH" sz="2000" dirty="0" smtClean="0"/>
            </a:br>
            <a:r>
              <a:rPr lang="de-CH" sz="2000" dirty="0" smtClean="0"/>
              <a:t>		Beispiele: eine (Tram-) Linie, eine Route…</a:t>
            </a:r>
          </a:p>
          <a:p>
            <a:pPr marL="407987" lvl="2" indent="0">
              <a:lnSpc>
                <a:spcPct val="110000"/>
              </a:lnSpc>
              <a:spcBef>
                <a:spcPts val="600"/>
              </a:spcBef>
              <a:buClr>
                <a:srgbClr val="990000"/>
              </a:buClr>
              <a:buSzPct val="80000"/>
              <a:buFont typeface="Wingdings" pitchFamily="2" charset="2"/>
              <a:buChar char="Ø"/>
            </a:pPr>
            <a:r>
              <a:rPr lang="de-CH" sz="2000" dirty="0" smtClean="0"/>
              <a:t>“</a:t>
            </a:r>
            <a:r>
              <a:rPr lang="de-CH" sz="2000" b="1" dirty="0" smtClean="0">
                <a:solidFill>
                  <a:srgbClr val="990000"/>
                </a:solidFill>
              </a:rPr>
              <a:t>Softwareobjekte</a:t>
            </a:r>
            <a:r>
              <a:rPr lang="de-CH" sz="2000" dirty="0" smtClean="0"/>
              <a:t>”: ein reiner Softwarebegriff.</a:t>
            </a:r>
            <a:br>
              <a:rPr lang="de-CH" sz="2000" dirty="0" smtClean="0"/>
            </a:br>
            <a:r>
              <a:rPr lang="de-CH" sz="2000" dirty="0" smtClean="0"/>
              <a:t>		Beispiele: “Datenstrukturen” wie Arrays oder Listen</a:t>
            </a:r>
          </a:p>
          <a:p>
            <a:pPr>
              <a:lnSpc>
                <a:spcPct val="90000"/>
              </a:lnSpc>
            </a:pPr>
            <a:endParaRPr lang="de-CH" sz="2000" dirty="0" smtClean="0"/>
          </a:p>
        </p:txBody>
      </p:sp>
    </p:spTree>
    <p:extLst>
      <p:ext uri="{BB962C8B-B14F-4D97-AF65-F5344CB8AC3E}">
        <p14:creationId xmlns:p14="http://schemas.microsoft.com/office/powerpoint/2010/main" xmlns="" val="318501740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 bwMode="auto">
          <a:xfrm>
            <a:off x="336958" y="5043182"/>
            <a:ext cx="8647651" cy="444616"/>
          </a:xfrm>
          <a:prstGeom prst="roundRect">
            <a:avLst/>
          </a:prstGeom>
          <a:solidFill>
            <a:srgbClr val="99FF99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endParaRPr lang="en-US" sz="2400" kern="1200">
              <a:solidFill>
                <a:srgbClr val="333399"/>
              </a:solidFill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4" name="Rounded Rectangle 3"/>
          <p:cNvSpPr/>
          <p:nvPr/>
        </p:nvSpPr>
        <p:spPr bwMode="auto">
          <a:xfrm>
            <a:off x="402672" y="3129094"/>
            <a:ext cx="5620623" cy="44461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endParaRPr lang="en-US" sz="2400" kern="1200">
              <a:solidFill>
                <a:srgbClr val="333399"/>
              </a:solidFill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Eine Konvention</a:t>
            </a:r>
            <a:endParaRPr lang="de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02" y="878114"/>
            <a:ext cx="8951052" cy="5644924"/>
          </a:xfrm>
        </p:spPr>
        <p:txBody>
          <a:bodyPr/>
          <a:lstStyle/>
          <a:p>
            <a:pPr>
              <a:spcBef>
                <a:spcPts val="0"/>
              </a:spcBef>
              <a:tabLst>
                <a:tab pos="268288" algn="l"/>
              </a:tabLst>
            </a:pPr>
            <a:r>
              <a:rPr lang="de-CH" sz="2300" dirty="0" smtClean="0">
                <a:solidFill>
                  <a:schemeClr val="tx1"/>
                </a:solidFill>
              </a:rPr>
              <a:t>Verwenden Sie für zusammengesetzte Namen “</a:t>
            </a:r>
            <a:r>
              <a:rPr lang="de-CH" sz="2300" dirty="0" smtClean="0"/>
              <a:t>_</a:t>
            </a:r>
            <a:r>
              <a:rPr lang="de-CH" sz="2300" dirty="0" smtClean="0">
                <a:solidFill>
                  <a:schemeClr val="tx1"/>
                </a:solidFill>
              </a:rPr>
              <a:t>”</a:t>
            </a:r>
            <a:r>
              <a:rPr lang="de-CH" sz="2300" dirty="0" smtClean="0"/>
              <a:t> </a:t>
            </a:r>
          </a:p>
          <a:p>
            <a:pPr>
              <a:spcBef>
                <a:spcPts val="0"/>
              </a:spcBef>
              <a:tabLst>
                <a:tab pos="268288" algn="l"/>
              </a:tabLst>
            </a:pPr>
            <a:endParaRPr lang="de-CH" sz="2300" dirty="0" smtClean="0"/>
          </a:p>
          <a:p>
            <a:pPr>
              <a:spcBef>
                <a:spcPts val="0"/>
              </a:spcBef>
              <a:tabLst>
                <a:tab pos="268288" algn="l"/>
              </a:tabLst>
            </a:pPr>
            <a:r>
              <a:rPr lang="de-CH" sz="2300" dirty="0" smtClean="0"/>
              <a:t>	</a:t>
            </a:r>
            <a:r>
              <a:rPr lang="de-CH" sz="2300" i="1" dirty="0" smtClean="0"/>
              <a:t>ZURICH_OBJECTS</a:t>
            </a:r>
            <a:endParaRPr lang="de-CH" sz="2300" i="1" dirty="0" smtClean="0"/>
          </a:p>
          <a:p>
            <a:pPr>
              <a:spcBef>
                <a:spcPts val="0"/>
              </a:spcBef>
              <a:tabLst>
                <a:tab pos="268288" algn="l"/>
              </a:tabLst>
            </a:pPr>
            <a:r>
              <a:rPr lang="de-CH" sz="2300" dirty="0" smtClean="0"/>
              <a:t>	</a:t>
            </a:r>
            <a:r>
              <a:rPr lang="de-CH" sz="2300" i="1" dirty="0" smtClean="0"/>
              <a:t>Polybahn_line_number</a:t>
            </a:r>
          </a:p>
          <a:p>
            <a:pPr>
              <a:spcBef>
                <a:spcPts val="0"/>
              </a:spcBef>
              <a:tabLst>
                <a:tab pos="268288" algn="l"/>
              </a:tabLst>
            </a:pPr>
            <a:endParaRPr lang="de-CH" sz="2300" i="1" dirty="0" smtClean="0"/>
          </a:p>
          <a:p>
            <a:pPr>
              <a:spcBef>
                <a:spcPts val="0"/>
              </a:spcBef>
              <a:spcAft>
                <a:spcPts val="1200"/>
              </a:spcAft>
              <a:tabLst>
                <a:tab pos="268288" algn="l"/>
              </a:tabLst>
            </a:pPr>
            <a:r>
              <a:rPr lang="de-CH" sz="2300" dirty="0" smtClean="0">
                <a:solidFill>
                  <a:schemeClr val="tx1"/>
                </a:solidFill>
              </a:rPr>
              <a:t>Wir verwenden nicht den “CamelCase” Stil:</a:t>
            </a:r>
          </a:p>
          <a:p>
            <a:pPr>
              <a:spcBef>
                <a:spcPts val="0"/>
              </a:spcBef>
              <a:tabLst>
                <a:tab pos="268288" algn="l"/>
              </a:tabLst>
            </a:pPr>
            <a:r>
              <a:rPr lang="de-CH" sz="2300" dirty="0" smtClean="0"/>
              <a:t>	</a:t>
            </a:r>
            <a:r>
              <a:rPr lang="en-US" sz="2300" dirty="0"/>
              <a:t> </a:t>
            </a:r>
            <a:r>
              <a:rPr lang="en-US" sz="2300" dirty="0" err="1" smtClean="0"/>
              <a:t>EinKurzerAberSchwerZuLesenderName</a:t>
            </a:r>
            <a:r>
              <a:rPr lang="en-US" sz="2300" dirty="0" smtClean="0"/>
              <a:t/>
            </a:r>
            <a:br>
              <a:rPr lang="en-US" sz="2300" dirty="0" smtClean="0"/>
            </a:br>
            <a:endParaRPr lang="en-US" sz="2300" dirty="0"/>
          </a:p>
          <a:p>
            <a:pPr>
              <a:spcBef>
                <a:spcPts val="0"/>
              </a:spcBef>
              <a:tabLst>
                <a:tab pos="268288" algn="l"/>
              </a:tabLst>
            </a:pPr>
            <a:r>
              <a:rPr lang="de-CH" sz="2300" i="1" dirty="0" smtClean="0"/>
              <a:t>		</a:t>
            </a:r>
            <a:r>
              <a:rPr lang="de-CH" sz="2300" i="1" dirty="0" err="1" smtClean="0">
                <a:solidFill>
                  <a:srgbClr val="336600"/>
                </a:solidFill>
              </a:rPr>
              <a:t>AShortButHardToDeCipherName</a:t>
            </a:r>
            <a:endParaRPr lang="de-CH" sz="2300" i="1" dirty="0" smtClean="0">
              <a:solidFill>
                <a:srgbClr val="336600"/>
              </a:solidFill>
            </a:endParaRPr>
          </a:p>
          <a:p>
            <a:pPr>
              <a:spcBef>
                <a:spcPts val="0"/>
              </a:spcBef>
              <a:tabLst>
                <a:tab pos="268288" algn="l"/>
              </a:tabLst>
            </a:pPr>
            <a:endParaRPr lang="de-CH" sz="2300" i="1" dirty="0" smtClean="0"/>
          </a:p>
          <a:p>
            <a:pPr>
              <a:spcBef>
                <a:spcPts val="0"/>
              </a:spcBef>
              <a:spcAft>
                <a:spcPts val="1200"/>
              </a:spcAft>
              <a:tabLst>
                <a:tab pos="268288" algn="l"/>
              </a:tabLst>
            </a:pPr>
            <a:r>
              <a:rPr lang="de-CH" sz="2300" dirty="0" smtClean="0">
                <a:solidFill>
                  <a:schemeClr val="tx1"/>
                </a:solidFill>
              </a:rPr>
              <a:t>sondern Unterstriche (Manchmal auch “</a:t>
            </a:r>
            <a:r>
              <a:rPr lang="de-CH" sz="2300" dirty="0" err="1" smtClean="0">
                <a:solidFill>
                  <a:schemeClr val="tx1"/>
                </a:solidFill>
              </a:rPr>
              <a:t>Pascal_case</a:t>
            </a:r>
            <a:r>
              <a:rPr lang="de-CH" sz="2300" dirty="0" smtClean="0">
                <a:solidFill>
                  <a:schemeClr val="tx1"/>
                </a:solidFill>
              </a:rPr>
              <a:t>” genannt):</a:t>
            </a:r>
          </a:p>
          <a:p>
            <a:pPr>
              <a:spcBef>
                <a:spcPts val="0"/>
              </a:spcBef>
              <a:tabLst>
                <a:tab pos="268288" algn="l"/>
              </a:tabLst>
            </a:pPr>
            <a:r>
              <a:rPr lang="en-US" sz="2300" dirty="0" smtClean="0"/>
              <a:t>	</a:t>
            </a:r>
            <a:r>
              <a:rPr lang="en-US" sz="2300" dirty="0" err="1" smtClean="0"/>
              <a:t>Ein_viel_längerer_aber_immer_noch_perfekt_lesbarer_name</a:t>
            </a:r>
            <a:r>
              <a:rPr lang="en-US" sz="2300" dirty="0" smtClean="0"/>
              <a:t/>
            </a:r>
            <a:br>
              <a:rPr lang="en-US" sz="2300" dirty="0" smtClean="0"/>
            </a:br>
            <a:endParaRPr lang="en-US" sz="2300" dirty="0" smtClean="0"/>
          </a:p>
          <a:p>
            <a:pPr>
              <a:spcBef>
                <a:spcPts val="0"/>
              </a:spcBef>
              <a:tabLst>
                <a:tab pos="268288" algn="l"/>
              </a:tabLst>
            </a:pPr>
            <a:r>
              <a:rPr lang="en-US" sz="2300" i="1" dirty="0">
                <a:solidFill>
                  <a:srgbClr val="336600"/>
                </a:solidFill>
              </a:rPr>
              <a:t>	</a:t>
            </a:r>
            <a:r>
              <a:rPr lang="en-US" sz="2300" i="1" dirty="0" smtClean="0">
                <a:solidFill>
                  <a:srgbClr val="336600"/>
                </a:solidFill>
              </a:rPr>
              <a:t>	</a:t>
            </a:r>
            <a:r>
              <a:rPr lang="de-CH" sz="2300" i="1" dirty="0" err="1" smtClean="0">
                <a:solidFill>
                  <a:srgbClr val="336600"/>
                </a:solidFill>
              </a:rPr>
              <a:t>A_significantly_longer_but_still_perfectly_clear_name</a:t>
            </a:r>
            <a:endParaRPr lang="de-CH" sz="2300" i="1" dirty="0">
              <a:solidFill>
                <a:srgbClr val="3366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589" name="AutoShape 13"/>
          <p:cNvSpPr>
            <a:spLocks noChangeArrowheads="1"/>
          </p:cNvSpPr>
          <p:nvPr/>
        </p:nvSpPr>
        <p:spPr bwMode="auto">
          <a:xfrm>
            <a:off x="2041891" y="3933825"/>
            <a:ext cx="3058616" cy="1590282"/>
          </a:xfrm>
          <a:prstGeom prst="flowChartAlternateProcess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sx="101000" sy="101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27000"/>
            <a:bevelB w="1016000"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280586" name="Rectangle 10"/>
          <p:cNvSpPr>
            <a:spLocks noGrp="1" noChangeArrowheads="1"/>
          </p:cNvSpPr>
          <p:nvPr>
            <p:ph type="body" idx="1"/>
          </p:nvPr>
        </p:nvSpPr>
        <p:spPr>
          <a:xfrm>
            <a:off x="2386606" y="1071563"/>
            <a:ext cx="6157913" cy="5256212"/>
          </a:xfrm>
        </p:spPr>
        <p:txBody>
          <a:bodyPr/>
          <a:lstStyle/>
          <a:p>
            <a:pPr defTabSz="342900"/>
            <a:r>
              <a:rPr lang="de-CH" sz="2000" b="1" dirty="0" smtClean="0">
                <a:solidFill>
                  <a:srgbClr val="003399"/>
                </a:solidFill>
              </a:rPr>
              <a:t>class</a:t>
            </a:r>
            <a:endParaRPr lang="de-CH" sz="2000" b="1" dirty="0" smtClean="0">
              <a:solidFill>
                <a:srgbClr val="0033CC"/>
              </a:solidFill>
            </a:endParaRPr>
          </a:p>
          <a:p>
            <a:pPr defTabSz="342900"/>
            <a:r>
              <a:rPr lang="de-CH" sz="2000" b="1" dirty="0" smtClean="0">
                <a:solidFill>
                  <a:srgbClr val="0033CC"/>
                </a:solidFill>
              </a:rPr>
              <a:t>	</a:t>
            </a:r>
            <a:r>
              <a:rPr lang="de-CH" sz="2000" i="1" dirty="0" smtClean="0">
                <a:solidFill>
                  <a:srgbClr val="0000FF"/>
                </a:solidFill>
              </a:rPr>
              <a:t>PREVIEW </a:t>
            </a:r>
          </a:p>
          <a:p>
            <a:pPr defTabSz="342900"/>
            <a:r>
              <a:rPr lang="de-CH" sz="2000" b="1" dirty="0" smtClean="0">
                <a:solidFill>
                  <a:srgbClr val="003399"/>
                </a:solidFill>
              </a:rPr>
              <a:t>inherit</a:t>
            </a:r>
            <a:endParaRPr lang="de-CH" sz="2000" b="1" dirty="0" smtClean="0"/>
          </a:p>
          <a:p>
            <a:pPr defTabSz="342900"/>
            <a:r>
              <a:rPr lang="de-CH" sz="2000" b="1" dirty="0" smtClean="0"/>
              <a:t>	</a:t>
            </a:r>
            <a:r>
              <a:rPr lang="de-CH" sz="2000" i="1" dirty="0" smtClean="0">
                <a:solidFill>
                  <a:srgbClr val="0000FF"/>
                </a:solidFill>
              </a:rPr>
              <a:t>ZURICH_OBJECTS</a:t>
            </a:r>
            <a:endParaRPr lang="de-CH" sz="2000" i="1" dirty="0" smtClean="0">
              <a:solidFill>
                <a:srgbClr val="0000FF"/>
              </a:solidFill>
            </a:endParaRPr>
          </a:p>
          <a:p>
            <a:pPr defTabSz="342900"/>
            <a:r>
              <a:rPr lang="de-CH" sz="2000" b="1" dirty="0" smtClean="0">
                <a:solidFill>
                  <a:srgbClr val="003399"/>
                </a:solidFill>
              </a:rPr>
              <a:t>feature</a:t>
            </a:r>
          </a:p>
          <a:p>
            <a:pPr defTabSz="342900"/>
            <a:r>
              <a:rPr lang="de-CH" sz="2000" i="1" dirty="0" smtClean="0">
                <a:solidFill>
                  <a:srgbClr val="009900"/>
                </a:solidFill>
              </a:rPr>
              <a:t>	 </a:t>
            </a:r>
            <a:r>
              <a:rPr lang="de-CH" sz="2000" i="1" dirty="0" smtClean="0"/>
              <a:t>explore</a:t>
            </a:r>
            <a:endParaRPr lang="de-CH" sz="2000" b="1" dirty="0" smtClean="0"/>
          </a:p>
          <a:p>
            <a:pPr defTabSz="342900"/>
            <a:r>
              <a:rPr lang="de-CH" sz="2000" dirty="0" smtClean="0">
                <a:solidFill>
                  <a:srgbClr val="CC0000"/>
                </a:solidFill>
              </a:rPr>
              <a:t>				</a:t>
            </a:r>
            <a:r>
              <a:rPr lang="de-CH" sz="2000" dirty="0" smtClean="0">
                <a:solidFill>
                  <a:srgbClr val="990000"/>
                </a:solidFill>
              </a:rPr>
              <a:t>-- Die Stadt erkunden.</a:t>
            </a:r>
          </a:p>
          <a:p>
            <a:pPr defTabSz="342900"/>
            <a:r>
              <a:rPr lang="de-CH" sz="2000" b="1" dirty="0" smtClean="0">
                <a:solidFill>
                  <a:srgbClr val="003399"/>
                </a:solidFill>
              </a:rPr>
              <a:t>		do</a:t>
            </a:r>
          </a:p>
          <a:p>
            <a:pPr defTabSz="460375"/>
            <a:r>
              <a:rPr lang="de-CH" sz="2000" dirty="0" smtClean="0">
                <a:solidFill>
                  <a:srgbClr val="CC0000"/>
                </a:solidFill>
              </a:rPr>
              <a:t>			</a:t>
            </a:r>
            <a:r>
              <a:rPr lang="de-CH" sz="2000" b="1" i="1" dirty="0" err="1" smtClean="0">
                <a:solidFill>
                  <a:srgbClr val="336600"/>
                </a:solidFill>
              </a:rPr>
              <a:t>Central</a:t>
            </a:r>
            <a:r>
              <a:rPr lang="de-CH" sz="2000" baseline="-20000" dirty="0" err="1" smtClean="0">
                <a:sym typeface="Symbol" pitchFamily="18" charset="2"/>
              </a:rPr>
              <a:t></a:t>
            </a:r>
            <a:r>
              <a:rPr lang="de-CH" sz="2000" i="1" dirty="0" err="1" smtClean="0">
                <a:solidFill>
                  <a:srgbClr val="0000FF"/>
                </a:solidFill>
              </a:rPr>
              <a:t>highlight</a:t>
            </a:r>
            <a:endParaRPr lang="de-CH" sz="2000" i="1" dirty="0" smtClean="0">
              <a:solidFill>
                <a:srgbClr val="0000FF"/>
              </a:solidFill>
            </a:endParaRPr>
          </a:p>
          <a:p>
            <a:pPr defTabSz="460375"/>
            <a:r>
              <a:rPr lang="de-CH" sz="2000" dirty="0" smtClean="0"/>
              <a:t>			</a:t>
            </a:r>
            <a:r>
              <a:rPr lang="de-CH" sz="2000" b="1" i="1" dirty="0" err="1" smtClean="0">
                <a:solidFill>
                  <a:srgbClr val="336600"/>
                </a:solidFill>
              </a:rPr>
              <a:t>Polyterrasse</a:t>
            </a:r>
            <a:r>
              <a:rPr lang="de-CH" sz="2000" baseline="-20000" dirty="0" err="1" smtClean="0">
                <a:sym typeface="Symbol" pitchFamily="18" charset="2"/>
              </a:rPr>
              <a:t></a:t>
            </a:r>
            <a:r>
              <a:rPr lang="de-CH" sz="2000" i="1" dirty="0" err="1" smtClean="0">
                <a:solidFill>
                  <a:srgbClr val="0000FF"/>
                </a:solidFill>
              </a:rPr>
              <a:t>highlight</a:t>
            </a:r>
            <a:endParaRPr lang="de-CH" sz="2000" i="1" dirty="0" smtClean="0">
              <a:solidFill>
                <a:srgbClr val="0000FF"/>
              </a:solidFill>
            </a:endParaRPr>
          </a:p>
          <a:p>
            <a:pPr defTabSz="460375"/>
            <a:r>
              <a:rPr lang="de-CH" sz="2000" i="1" dirty="0" smtClean="0">
                <a:solidFill>
                  <a:srgbClr val="0000FF"/>
                </a:solidFill>
              </a:rPr>
              <a:t>			Polybahn</a:t>
            </a:r>
            <a:r>
              <a:rPr lang="de-CH" sz="2000" baseline="-20000" dirty="0" smtClean="0">
                <a:sym typeface="Symbol" pitchFamily="18" charset="2"/>
              </a:rPr>
              <a:t></a:t>
            </a:r>
            <a:r>
              <a:rPr lang="de-CH" sz="2000" i="1" dirty="0" smtClean="0">
                <a:solidFill>
                  <a:srgbClr val="0000FF"/>
                </a:solidFill>
              </a:rPr>
              <a:t>add_transport</a:t>
            </a:r>
          </a:p>
          <a:p>
            <a:pPr defTabSz="460375"/>
            <a:r>
              <a:rPr lang="de-CH" sz="2000" i="1" dirty="0" smtClean="0">
                <a:solidFill>
                  <a:srgbClr val="0000FF"/>
                </a:solidFill>
              </a:rPr>
              <a:t>			</a:t>
            </a:r>
            <a:r>
              <a:rPr lang="de-CH" sz="2000" i="1" dirty="0" err="1" smtClean="0">
                <a:solidFill>
                  <a:srgbClr val="0000FF"/>
                </a:solidFill>
              </a:rPr>
              <a:t>Zurich_map</a:t>
            </a:r>
            <a:r>
              <a:rPr lang="de-CH" sz="2000" baseline="-20000" dirty="0" err="1" smtClean="0">
                <a:sym typeface="Symbol" pitchFamily="18" charset="2"/>
              </a:rPr>
              <a:t></a:t>
            </a:r>
            <a:r>
              <a:rPr lang="de-CH" sz="2000" i="1" dirty="0" err="1" smtClean="0">
                <a:solidFill>
                  <a:srgbClr val="0000FF"/>
                </a:solidFill>
              </a:rPr>
              <a:t>animate</a:t>
            </a:r>
            <a:endParaRPr lang="de-CH" sz="2000" i="1" dirty="0" smtClean="0">
              <a:solidFill>
                <a:srgbClr val="0000FF"/>
              </a:solidFill>
            </a:endParaRPr>
          </a:p>
          <a:p>
            <a:pPr defTabSz="342900"/>
            <a:r>
              <a:rPr lang="de-CH" sz="2000" b="1" dirty="0" smtClean="0">
                <a:solidFill>
                  <a:srgbClr val="003399"/>
                </a:solidFill>
              </a:rPr>
              <a:t>		end</a:t>
            </a:r>
          </a:p>
          <a:p>
            <a:pPr defTabSz="342900"/>
            <a:r>
              <a:rPr lang="de-CH" sz="2000" b="1" dirty="0" smtClean="0">
                <a:solidFill>
                  <a:srgbClr val="003399"/>
                </a:solidFill>
              </a:rPr>
              <a:t>end</a:t>
            </a:r>
            <a:endParaRPr lang="de-CH" sz="2000" b="1" dirty="0">
              <a:solidFill>
                <a:srgbClr val="003399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Mehr über </a:t>
            </a:r>
            <a:r>
              <a:rPr lang="de-CH" dirty="0" smtClean="0"/>
              <a:t>unseres erste </a:t>
            </a:r>
            <a:r>
              <a:rPr lang="de-CH" dirty="0"/>
              <a:t>Beispiel</a:t>
            </a:r>
          </a:p>
        </p:txBody>
      </p:sp>
      <p:sp>
        <p:nvSpPr>
          <p:cNvPr id="6" name="Line 39"/>
          <p:cNvSpPr>
            <a:spLocks noChangeShapeType="1"/>
          </p:cNvSpPr>
          <p:nvPr/>
        </p:nvSpPr>
        <p:spPr bwMode="auto">
          <a:xfrm>
            <a:off x="3210713" y="4400120"/>
            <a:ext cx="650087" cy="112613"/>
          </a:xfrm>
          <a:prstGeom prst="line">
            <a:avLst/>
          </a:prstGeom>
          <a:noFill/>
          <a:ln w="25400">
            <a:solidFill>
              <a:srgbClr val="990000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" name="Line 47"/>
          <p:cNvSpPr>
            <a:spLocks noChangeShapeType="1"/>
          </p:cNvSpPr>
          <p:nvPr/>
        </p:nvSpPr>
        <p:spPr bwMode="auto">
          <a:xfrm flipV="1">
            <a:off x="3203838" y="4152704"/>
            <a:ext cx="656962" cy="233666"/>
          </a:xfrm>
          <a:prstGeom prst="line">
            <a:avLst/>
          </a:prstGeom>
          <a:noFill/>
          <a:ln w="25400">
            <a:solidFill>
              <a:srgbClr val="990000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" name="AutoShape 30"/>
          <p:cNvSpPr>
            <a:spLocks noChangeArrowheads="1"/>
          </p:cNvSpPr>
          <p:nvPr/>
        </p:nvSpPr>
        <p:spPr bwMode="auto">
          <a:xfrm>
            <a:off x="250811" y="3918954"/>
            <a:ext cx="2941122" cy="1028896"/>
          </a:xfrm>
          <a:prstGeom prst="wedgeEllipseCallout">
            <a:avLst>
              <a:gd name="adj1" fmla="val 43597"/>
              <a:gd name="adj2" fmla="val 25208"/>
            </a:avLst>
          </a:prstGeom>
          <a:solidFill>
            <a:srgbClr val="FFFF00"/>
          </a:solidFill>
          <a:ln w="9525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127000"/>
          </a:sp3d>
        </p:spPr>
        <p:txBody>
          <a:bodyPr/>
          <a:lstStyle/>
          <a:p>
            <a:pPr algn="ctr"/>
            <a:r>
              <a:rPr lang="de-CH" sz="2000" dirty="0" smtClean="0">
                <a:solidFill>
                  <a:srgbClr val="990000"/>
                </a:solidFill>
                <a:latin typeface="+mn-lt"/>
              </a:rPr>
              <a:t>“Physikalische Objekte”</a:t>
            </a:r>
          </a:p>
          <a:p>
            <a:pPr algn="ctr"/>
            <a:endParaRPr lang="en-US" sz="2000" u="sng" dirty="0">
              <a:solidFill>
                <a:srgbClr val="990000"/>
              </a:solidFill>
              <a:latin typeface="Verdana" pitchFamily="34" charset="0"/>
            </a:endParaRPr>
          </a:p>
          <a:p>
            <a:pPr algn="ctr"/>
            <a:endParaRPr lang="en-US" sz="2000" u="sng" dirty="0">
              <a:solidFill>
                <a:srgbClr val="990000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99665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589" name="AutoShape 13"/>
          <p:cNvSpPr>
            <a:spLocks noChangeArrowheads="1"/>
          </p:cNvSpPr>
          <p:nvPr/>
        </p:nvSpPr>
        <p:spPr bwMode="auto">
          <a:xfrm>
            <a:off x="2041891" y="3933825"/>
            <a:ext cx="3058616" cy="1590282"/>
          </a:xfrm>
          <a:prstGeom prst="flowChartAlternateProcess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sx="101000" sy="101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27000"/>
            <a:bevelB w="1016000"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280586" name="Rectangle 10"/>
          <p:cNvSpPr>
            <a:spLocks noGrp="1" noChangeArrowheads="1"/>
          </p:cNvSpPr>
          <p:nvPr>
            <p:ph type="body" idx="1"/>
          </p:nvPr>
        </p:nvSpPr>
        <p:spPr>
          <a:xfrm>
            <a:off x="2386606" y="1071563"/>
            <a:ext cx="6157913" cy="5256212"/>
          </a:xfrm>
        </p:spPr>
        <p:txBody>
          <a:bodyPr/>
          <a:lstStyle/>
          <a:p>
            <a:pPr defTabSz="342900"/>
            <a:r>
              <a:rPr lang="de-CH" sz="2000" b="1" dirty="0" smtClean="0">
                <a:solidFill>
                  <a:srgbClr val="003399"/>
                </a:solidFill>
              </a:rPr>
              <a:t>class</a:t>
            </a:r>
            <a:endParaRPr lang="de-CH" sz="2000" b="1" dirty="0" smtClean="0">
              <a:solidFill>
                <a:srgbClr val="0033CC"/>
              </a:solidFill>
            </a:endParaRPr>
          </a:p>
          <a:p>
            <a:pPr defTabSz="342900"/>
            <a:r>
              <a:rPr lang="de-CH" sz="2000" b="1" dirty="0" smtClean="0">
                <a:solidFill>
                  <a:srgbClr val="0033CC"/>
                </a:solidFill>
              </a:rPr>
              <a:t>	</a:t>
            </a:r>
            <a:r>
              <a:rPr lang="de-CH" sz="2000" i="1" dirty="0" smtClean="0">
                <a:solidFill>
                  <a:srgbClr val="0000FF"/>
                </a:solidFill>
              </a:rPr>
              <a:t>PREVIEW </a:t>
            </a:r>
          </a:p>
          <a:p>
            <a:pPr defTabSz="342900"/>
            <a:r>
              <a:rPr lang="de-CH" sz="2000" b="1" dirty="0" smtClean="0">
                <a:solidFill>
                  <a:srgbClr val="003399"/>
                </a:solidFill>
              </a:rPr>
              <a:t>inherit</a:t>
            </a:r>
            <a:endParaRPr lang="de-CH" sz="2000" b="1" dirty="0" smtClean="0"/>
          </a:p>
          <a:p>
            <a:pPr defTabSz="342900"/>
            <a:r>
              <a:rPr lang="de-CH" sz="2000" b="1" dirty="0" smtClean="0"/>
              <a:t>	</a:t>
            </a:r>
            <a:r>
              <a:rPr lang="de-CH" sz="2000" i="1" dirty="0" smtClean="0">
                <a:solidFill>
                  <a:srgbClr val="0000FF"/>
                </a:solidFill>
              </a:rPr>
              <a:t>ZURICH_OBJECTS</a:t>
            </a:r>
            <a:endParaRPr lang="de-CH" sz="2000" i="1" dirty="0" smtClean="0">
              <a:solidFill>
                <a:srgbClr val="0000FF"/>
              </a:solidFill>
            </a:endParaRPr>
          </a:p>
          <a:p>
            <a:pPr defTabSz="342900"/>
            <a:r>
              <a:rPr lang="de-CH" sz="2000" b="1" dirty="0" smtClean="0">
                <a:solidFill>
                  <a:srgbClr val="003399"/>
                </a:solidFill>
              </a:rPr>
              <a:t>feature</a:t>
            </a:r>
          </a:p>
          <a:p>
            <a:pPr defTabSz="342900"/>
            <a:r>
              <a:rPr lang="de-CH" sz="2000" i="1" dirty="0" smtClean="0">
                <a:solidFill>
                  <a:srgbClr val="009900"/>
                </a:solidFill>
              </a:rPr>
              <a:t>	 </a:t>
            </a:r>
            <a:r>
              <a:rPr lang="de-CH" sz="2000" i="1" dirty="0" smtClean="0"/>
              <a:t>explore</a:t>
            </a:r>
            <a:endParaRPr lang="de-CH" sz="2000" b="1" dirty="0" smtClean="0"/>
          </a:p>
          <a:p>
            <a:pPr defTabSz="342900"/>
            <a:r>
              <a:rPr lang="de-CH" sz="2000" dirty="0" smtClean="0">
                <a:solidFill>
                  <a:srgbClr val="CC0000"/>
                </a:solidFill>
              </a:rPr>
              <a:t>				</a:t>
            </a:r>
            <a:r>
              <a:rPr lang="de-CH" sz="2000" dirty="0" smtClean="0">
                <a:solidFill>
                  <a:srgbClr val="990000"/>
                </a:solidFill>
              </a:rPr>
              <a:t>-- Die Stadt erkunden.</a:t>
            </a:r>
          </a:p>
          <a:p>
            <a:pPr defTabSz="342900"/>
            <a:r>
              <a:rPr lang="de-CH" sz="2000" b="1" dirty="0" smtClean="0">
                <a:solidFill>
                  <a:srgbClr val="003399"/>
                </a:solidFill>
              </a:rPr>
              <a:t>		do</a:t>
            </a:r>
          </a:p>
          <a:p>
            <a:pPr defTabSz="460375"/>
            <a:r>
              <a:rPr lang="de-CH" sz="2000" dirty="0" smtClean="0">
                <a:solidFill>
                  <a:srgbClr val="CC0000"/>
                </a:solidFill>
              </a:rPr>
              <a:t>			</a:t>
            </a:r>
            <a:r>
              <a:rPr lang="de-CH" sz="2000" b="1" i="1" dirty="0" err="1" smtClean="0">
                <a:solidFill>
                  <a:srgbClr val="336600"/>
                </a:solidFill>
              </a:rPr>
              <a:t>Central</a:t>
            </a:r>
            <a:r>
              <a:rPr lang="de-CH" sz="2000" b="1" i="1" dirty="0" err="1" smtClean="0">
                <a:solidFill>
                  <a:srgbClr val="990000"/>
                </a:solidFill>
              </a:rPr>
              <a:t>_view</a:t>
            </a:r>
            <a:r>
              <a:rPr lang="de-CH" sz="2000" baseline="-20000" dirty="0" err="1" smtClean="0">
                <a:sym typeface="Symbol" pitchFamily="18" charset="2"/>
              </a:rPr>
              <a:t></a:t>
            </a:r>
            <a:r>
              <a:rPr lang="de-CH" sz="2000" i="1" dirty="0" err="1" smtClean="0">
                <a:solidFill>
                  <a:srgbClr val="0000FF"/>
                </a:solidFill>
              </a:rPr>
              <a:t>highlight</a:t>
            </a:r>
            <a:endParaRPr lang="de-CH" sz="2000" i="1" dirty="0" smtClean="0">
              <a:solidFill>
                <a:srgbClr val="0000FF"/>
              </a:solidFill>
            </a:endParaRPr>
          </a:p>
          <a:p>
            <a:pPr defTabSz="460375"/>
            <a:r>
              <a:rPr lang="de-CH" sz="2000" dirty="0" smtClean="0"/>
              <a:t>			</a:t>
            </a:r>
            <a:r>
              <a:rPr lang="de-CH" sz="2000" b="1" i="1" dirty="0" err="1" smtClean="0">
                <a:solidFill>
                  <a:srgbClr val="336600"/>
                </a:solidFill>
              </a:rPr>
              <a:t>Polyterrasse</a:t>
            </a:r>
            <a:r>
              <a:rPr lang="de-CH" sz="2000" b="1" i="1" dirty="0" err="1" smtClean="0">
                <a:solidFill>
                  <a:srgbClr val="990000"/>
                </a:solidFill>
              </a:rPr>
              <a:t>_view</a:t>
            </a:r>
            <a:r>
              <a:rPr lang="de-CH" sz="2000" baseline="-20000" dirty="0" err="1" smtClean="0">
                <a:sym typeface="Symbol" pitchFamily="18" charset="2"/>
              </a:rPr>
              <a:t></a:t>
            </a:r>
            <a:r>
              <a:rPr lang="de-CH" sz="2000" i="1" dirty="0" err="1" smtClean="0">
                <a:solidFill>
                  <a:srgbClr val="0000FF"/>
                </a:solidFill>
              </a:rPr>
              <a:t>highlight</a:t>
            </a:r>
            <a:endParaRPr lang="de-CH" sz="2000" i="1" dirty="0" smtClean="0">
              <a:solidFill>
                <a:srgbClr val="0000FF"/>
              </a:solidFill>
            </a:endParaRPr>
          </a:p>
          <a:p>
            <a:pPr defTabSz="460375"/>
            <a:r>
              <a:rPr lang="de-CH" sz="2000" i="1" dirty="0" smtClean="0">
                <a:solidFill>
                  <a:srgbClr val="0000FF"/>
                </a:solidFill>
              </a:rPr>
              <a:t>			Polybahn</a:t>
            </a:r>
            <a:r>
              <a:rPr lang="de-CH" sz="2000" baseline="-20000" dirty="0" smtClean="0">
                <a:solidFill>
                  <a:srgbClr val="0000FF"/>
                </a:solidFill>
                <a:sym typeface="Symbol" pitchFamily="18" charset="2"/>
              </a:rPr>
              <a:t></a:t>
            </a:r>
            <a:r>
              <a:rPr lang="de-CH" sz="2000" i="1" dirty="0" smtClean="0">
                <a:solidFill>
                  <a:srgbClr val="0000FF"/>
                </a:solidFill>
              </a:rPr>
              <a:t>add_transport</a:t>
            </a:r>
          </a:p>
          <a:p>
            <a:pPr defTabSz="460375"/>
            <a:r>
              <a:rPr lang="de-CH" sz="2000" i="1" dirty="0" smtClean="0">
                <a:solidFill>
                  <a:srgbClr val="0000FF"/>
                </a:solidFill>
              </a:rPr>
              <a:t>			</a:t>
            </a:r>
            <a:r>
              <a:rPr lang="de-CH" sz="2000" i="1" dirty="0" err="1" smtClean="0">
                <a:solidFill>
                  <a:srgbClr val="0000FF"/>
                </a:solidFill>
              </a:rPr>
              <a:t>Zurich_map</a:t>
            </a:r>
            <a:r>
              <a:rPr lang="de-CH" sz="2000" baseline="-20000" dirty="0" err="1" smtClean="0">
                <a:sym typeface="Symbol" pitchFamily="18" charset="2"/>
              </a:rPr>
              <a:t></a:t>
            </a:r>
            <a:r>
              <a:rPr lang="de-CH" sz="2000" i="1" dirty="0" err="1" smtClean="0">
                <a:solidFill>
                  <a:srgbClr val="0000FF"/>
                </a:solidFill>
              </a:rPr>
              <a:t>animate</a:t>
            </a:r>
            <a:endParaRPr lang="de-CH" sz="2000" i="1" dirty="0" smtClean="0">
              <a:solidFill>
                <a:srgbClr val="0000FF"/>
              </a:solidFill>
            </a:endParaRPr>
          </a:p>
          <a:p>
            <a:pPr defTabSz="342900"/>
            <a:r>
              <a:rPr lang="de-CH" sz="2000" b="1" dirty="0" smtClean="0">
                <a:solidFill>
                  <a:srgbClr val="003399"/>
                </a:solidFill>
              </a:rPr>
              <a:t>		end</a:t>
            </a:r>
          </a:p>
          <a:p>
            <a:pPr defTabSz="342900"/>
            <a:r>
              <a:rPr lang="de-CH" sz="2000" b="1" dirty="0" smtClean="0">
                <a:solidFill>
                  <a:srgbClr val="003399"/>
                </a:solidFill>
              </a:rPr>
              <a:t>end</a:t>
            </a:r>
            <a:endParaRPr lang="de-CH" sz="2000" b="1" dirty="0">
              <a:solidFill>
                <a:srgbClr val="003399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Eine bessere Version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xmlns="" val="2370859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Modell und </a:t>
            </a:r>
            <a:r>
              <a:rPr lang="de-CH" dirty="0" smtClean="0"/>
              <a:t>Präsentation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dirty="0" smtClean="0">
                <a:solidFill>
                  <a:schemeClr val="tx1"/>
                </a:solidFill>
              </a:rPr>
              <a:t>(Model </a:t>
            </a:r>
            <a:r>
              <a:rPr lang="de-CH" dirty="0" err="1" smtClean="0">
                <a:solidFill>
                  <a:schemeClr val="tx1"/>
                </a:solidFill>
              </a:rPr>
              <a:t>and</a:t>
            </a:r>
            <a:r>
              <a:rPr lang="de-CH" dirty="0" smtClean="0">
                <a:solidFill>
                  <a:schemeClr val="tx1"/>
                </a:solidFill>
              </a:rPr>
              <a:t> View)</a:t>
            </a:r>
          </a:p>
          <a:p>
            <a:endParaRPr lang="de-CH" dirty="0" smtClean="0">
              <a:solidFill>
                <a:schemeClr val="tx1"/>
              </a:solidFill>
            </a:endParaRPr>
          </a:p>
          <a:p>
            <a:r>
              <a:rPr lang="de-CH" dirty="0" smtClean="0">
                <a:solidFill>
                  <a:schemeClr val="tx1"/>
                </a:solidFill>
              </a:rPr>
              <a:t>Modell-Objekte beschreiben Elemente von einem Modell der externen Welt</a:t>
            </a:r>
          </a:p>
          <a:p>
            <a:pPr lvl="1"/>
            <a:r>
              <a:rPr lang="de-CH" dirty="0" smtClean="0">
                <a:solidFill>
                  <a:schemeClr val="tx1"/>
                </a:solidFill>
              </a:rPr>
              <a:t>Beispiel:</a:t>
            </a:r>
            <a:r>
              <a:rPr lang="de-CH" dirty="0" smtClean="0"/>
              <a:t> </a:t>
            </a:r>
            <a:r>
              <a:rPr lang="de-CH" i="1" dirty="0" smtClean="0"/>
              <a:t>Polyterrasse</a:t>
            </a:r>
          </a:p>
          <a:p>
            <a:endParaRPr lang="de-CH" dirty="0"/>
          </a:p>
          <a:p>
            <a:r>
              <a:rPr lang="de-CH" dirty="0" smtClean="0">
                <a:solidFill>
                  <a:schemeClr val="tx1"/>
                </a:solidFill>
              </a:rPr>
              <a:t>View-Objekte beschreiben Elemente von der Benutzer-Schnittstelle</a:t>
            </a:r>
          </a:p>
          <a:p>
            <a:pPr lvl="1"/>
            <a:r>
              <a:rPr lang="de-CH" dirty="0" smtClean="0">
                <a:solidFill>
                  <a:schemeClr val="tx1"/>
                </a:solidFill>
              </a:rPr>
              <a:t>Beispiel:</a:t>
            </a:r>
            <a:r>
              <a:rPr lang="de-CH" dirty="0" smtClean="0"/>
              <a:t> </a:t>
            </a:r>
            <a:r>
              <a:rPr lang="de-CH" i="1" dirty="0" err="1" smtClean="0"/>
              <a:t>Polyterrasse_view</a:t>
            </a:r>
            <a:endParaRPr lang="de-CH" i="1" dirty="0"/>
          </a:p>
        </p:txBody>
      </p:sp>
    </p:spTree>
    <p:extLst>
      <p:ext uri="{BB962C8B-B14F-4D97-AF65-F5344CB8AC3E}">
        <p14:creationId xmlns:p14="http://schemas.microsoft.com/office/powerpoint/2010/main" xmlns="" val="2678734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1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CH" smtClean="0"/>
              <a:t>Was bisher geschah…</a:t>
            </a:r>
            <a:endParaRPr lang="de-CH" dirty="0"/>
          </a:p>
        </p:txBody>
      </p:sp>
      <p:sp>
        <p:nvSpPr>
          <p:cNvPr id="611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9238" y="878114"/>
            <a:ext cx="8668259" cy="5644924"/>
          </a:xfrm>
        </p:spPr>
        <p:txBody>
          <a:bodyPr/>
          <a:lstStyle/>
          <a:p>
            <a:r>
              <a:rPr lang="de-CH" dirty="0" smtClean="0">
                <a:solidFill>
                  <a:schemeClr val="tx1"/>
                </a:solidFill>
              </a:rPr>
              <a:t>Grundkonzepte und –konstruktionen der Objekttechnologie:</a:t>
            </a:r>
          </a:p>
          <a:p>
            <a:pPr lvl="1"/>
            <a:r>
              <a:rPr lang="de-CH" dirty="0" smtClean="0"/>
              <a:t>Klassen (eine erste Sicht)</a:t>
            </a:r>
          </a:p>
          <a:p>
            <a:pPr lvl="1"/>
            <a:r>
              <a:rPr lang="de-CH" dirty="0" smtClean="0"/>
              <a:t>Grundstruktur von Programmtext</a:t>
            </a:r>
          </a:p>
          <a:p>
            <a:pPr lvl="1"/>
            <a:r>
              <a:rPr lang="de-CH" dirty="0" smtClean="0"/>
              <a:t>Objekte</a:t>
            </a:r>
          </a:p>
          <a:p>
            <a:pPr lvl="1"/>
            <a:r>
              <a:rPr lang="de-CH" dirty="0" smtClean="0"/>
              <a:t>Features</a:t>
            </a:r>
          </a:p>
          <a:p>
            <a:pPr lvl="1"/>
            <a:r>
              <a:rPr lang="de-CH" dirty="0" smtClean="0"/>
              <a:t>Befehle und Abfragen</a:t>
            </a:r>
          </a:p>
          <a:p>
            <a:pPr lvl="1"/>
            <a:r>
              <a:rPr lang="de-CH" dirty="0" smtClean="0"/>
              <a:t>Featureaufrufe</a:t>
            </a:r>
          </a:p>
          <a:p>
            <a:pPr lvl="1"/>
            <a:r>
              <a:rPr lang="de-CH" dirty="0" smtClean="0"/>
              <a:t>Features mit Argumenten</a:t>
            </a:r>
          </a:p>
          <a:p>
            <a:r>
              <a:rPr lang="de-CH" dirty="0" smtClean="0">
                <a:solidFill>
                  <a:schemeClr val="tx1"/>
                </a:solidFill>
              </a:rPr>
              <a:t>Methodologische Prinzipien:</a:t>
            </a:r>
          </a:p>
          <a:p>
            <a:pPr lvl="1"/>
            <a:r>
              <a:rPr lang="de-CH" dirty="0" smtClean="0"/>
              <a:t>Befehl-Abfrage-Separation</a:t>
            </a:r>
          </a:p>
          <a:p>
            <a:pPr lvl="1"/>
            <a:r>
              <a:rPr lang="de-CH" dirty="0" smtClean="0"/>
              <a:t>Geheimnisprinzip (Information </a:t>
            </a:r>
            <a:r>
              <a:rPr lang="de-CH" dirty="0" err="1" smtClean="0"/>
              <a:t>Hiding</a:t>
            </a:r>
            <a:r>
              <a:rPr lang="de-CH" dirty="0" smtClean="0"/>
              <a:t>)</a:t>
            </a:r>
          </a:p>
          <a:p>
            <a:pPr lvl="1"/>
            <a:r>
              <a:rPr lang="de-CH" dirty="0" smtClean="0"/>
              <a:t>Modell-Präsentation-Trennung (Model-View Separation)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6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de-CH" dirty="0" smtClean="0"/>
              <a:t>Bis nächste Woche</a:t>
            </a:r>
            <a:endParaRPr lang="de-CH" dirty="0"/>
          </a:p>
        </p:txBody>
      </p:sp>
      <p:sp>
        <p:nvSpPr>
          <p:cNvPr id="39936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de-CH" dirty="0" smtClean="0"/>
              <a:t>Lesen Sie Kapitel 1 bis 3 von </a:t>
            </a:r>
            <a:r>
              <a:rPr lang="de-CH" i="1" dirty="0" smtClean="0"/>
              <a:t>Touch of Class</a:t>
            </a:r>
          </a:p>
          <a:p>
            <a:endParaRPr lang="de-CH" i="1" dirty="0" smtClean="0"/>
          </a:p>
          <a:p>
            <a:r>
              <a:rPr lang="de-CH" dirty="0" smtClean="0"/>
              <a:t>Schauen Sie sich die Folien der nächsten zwei Vorlesungen an</a:t>
            </a:r>
            <a:endParaRPr lang="de-C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535" name="AutoShape 7"/>
          <p:cNvSpPr>
            <a:spLocks noChangeArrowheads="1"/>
          </p:cNvSpPr>
          <p:nvPr/>
        </p:nvSpPr>
        <p:spPr bwMode="auto">
          <a:xfrm>
            <a:off x="2575908" y="3060006"/>
            <a:ext cx="5832112" cy="1628372"/>
          </a:xfrm>
          <a:prstGeom prst="flowChartAlternateProcess">
            <a:avLst/>
          </a:prstGeom>
          <a:solidFill>
            <a:srgbClr val="66FF33">
              <a:alpha val="70000"/>
            </a:srgbClr>
          </a:solidFill>
          <a:ln w="9525">
            <a:solidFill>
              <a:srgbClr val="C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 anchor="ctr"/>
          <a:lstStyle/>
          <a:p>
            <a:endParaRPr lang="en-US" sz="2000">
              <a:latin typeface="+mn-lt"/>
            </a:endParaRPr>
          </a:p>
        </p:txBody>
      </p:sp>
      <p:sp>
        <p:nvSpPr>
          <p:cNvPr id="278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51050" y="1555750"/>
            <a:ext cx="6803018" cy="3240694"/>
          </a:xfrm>
        </p:spPr>
        <p:txBody>
          <a:bodyPr wrap="square"/>
          <a:lstStyle/>
          <a:p>
            <a:pPr defTabSz="542925">
              <a:lnSpc>
                <a:spcPct val="80000"/>
              </a:lnSpc>
            </a:pPr>
            <a:r>
              <a:rPr lang="de-CH" sz="2000" b="1" dirty="0" smtClean="0">
                <a:solidFill>
                  <a:srgbClr val="003399"/>
                </a:solidFill>
              </a:rPr>
              <a:t>class</a:t>
            </a:r>
            <a:endParaRPr lang="de-CH" sz="2000" b="1" dirty="0" smtClean="0">
              <a:solidFill>
                <a:srgbClr val="0033CC"/>
              </a:solidFill>
            </a:endParaRPr>
          </a:p>
          <a:p>
            <a:pPr defTabSz="542925">
              <a:lnSpc>
                <a:spcPct val="80000"/>
              </a:lnSpc>
            </a:pPr>
            <a:r>
              <a:rPr lang="de-CH" sz="2000" b="1" dirty="0" smtClean="0">
                <a:solidFill>
                  <a:srgbClr val="0033CC"/>
                </a:solidFill>
              </a:rPr>
              <a:t>	</a:t>
            </a:r>
            <a:r>
              <a:rPr lang="de-CH" sz="2000" i="1" dirty="0" smtClean="0">
                <a:solidFill>
                  <a:srgbClr val="0000FF"/>
                </a:solidFill>
              </a:rPr>
              <a:t>PREVIEW </a:t>
            </a:r>
          </a:p>
          <a:p>
            <a:pPr defTabSz="542925">
              <a:lnSpc>
                <a:spcPct val="80000"/>
              </a:lnSpc>
            </a:pPr>
            <a:r>
              <a:rPr lang="de-CH" sz="2000" b="1" dirty="0" smtClean="0">
                <a:solidFill>
                  <a:srgbClr val="003399"/>
                </a:solidFill>
              </a:rPr>
              <a:t>inherit</a:t>
            </a:r>
            <a:endParaRPr lang="de-CH" sz="2000" b="1" dirty="0" smtClean="0"/>
          </a:p>
          <a:p>
            <a:pPr defTabSz="542925">
              <a:lnSpc>
                <a:spcPct val="80000"/>
              </a:lnSpc>
            </a:pPr>
            <a:r>
              <a:rPr lang="de-CH" sz="2000" b="1" dirty="0" smtClean="0"/>
              <a:t>	</a:t>
            </a:r>
            <a:r>
              <a:rPr lang="de-CH" sz="2000" i="1" dirty="0" smtClean="0">
                <a:solidFill>
                  <a:srgbClr val="0000FF"/>
                </a:solidFill>
              </a:rPr>
              <a:t>ZURICH_OBJECTS</a:t>
            </a:r>
            <a:endParaRPr lang="de-CH" sz="2000" i="1" dirty="0" smtClean="0">
              <a:solidFill>
                <a:srgbClr val="0000FF"/>
              </a:solidFill>
            </a:endParaRPr>
          </a:p>
          <a:p>
            <a:pPr defTabSz="542925">
              <a:lnSpc>
                <a:spcPct val="80000"/>
              </a:lnSpc>
            </a:pPr>
            <a:r>
              <a:rPr lang="de-CH" sz="2000" i="1" dirty="0" smtClean="0">
                <a:solidFill>
                  <a:srgbClr val="0000FF"/>
                </a:solidFill>
              </a:rPr>
              <a:t> </a:t>
            </a:r>
            <a:r>
              <a:rPr lang="de-CH" sz="2000" b="1" dirty="0" smtClean="0">
                <a:solidFill>
                  <a:srgbClr val="003399"/>
                </a:solidFill>
              </a:rPr>
              <a:t>feature</a:t>
            </a:r>
          </a:p>
          <a:p>
            <a:pPr defTabSz="542925">
              <a:lnSpc>
                <a:spcPct val="80000"/>
              </a:lnSpc>
            </a:pPr>
            <a:r>
              <a:rPr lang="de-CH" sz="2000" i="1" dirty="0" smtClean="0">
                <a:solidFill>
                  <a:srgbClr val="009900"/>
                </a:solidFill>
              </a:rPr>
              <a:t>	</a:t>
            </a:r>
            <a:r>
              <a:rPr lang="de-CH" sz="2000" i="1" dirty="0" smtClean="0">
                <a:solidFill>
                  <a:srgbClr val="0000FF"/>
                </a:solidFill>
              </a:rPr>
              <a:t>explore</a:t>
            </a:r>
          </a:p>
          <a:p>
            <a:pPr defTabSz="542925">
              <a:lnSpc>
                <a:spcPct val="80000"/>
              </a:lnSpc>
            </a:pPr>
            <a:r>
              <a:rPr lang="de-CH" sz="2000" dirty="0" smtClean="0">
                <a:solidFill>
                  <a:srgbClr val="CC0000"/>
                </a:solidFill>
              </a:rPr>
              <a:t>			</a:t>
            </a:r>
            <a:r>
              <a:rPr lang="de-CH" sz="2000" dirty="0" smtClean="0">
                <a:solidFill>
                  <a:srgbClr val="990000"/>
                </a:solidFill>
              </a:rPr>
              <a:t>-- Die Stadt erkunden.</a:t>
            </a:r>
          </a:p>
          <a:p>
            <a:pPr defTabSz="542925">
              <a:lnSpc>
                <a:spcPct val="80000"/>
              </a:lnSpc>
            </a:pPr>
            <a:r>
              <a:rPr lang="de-CH" sz="2000" b="1" dirty="0" smtClean="0">
                <a:solidFill>
                  <a:srgbClr val="003399"/>
                </a:solidFill>
              </a:rPr>
              <a:t>		do</a:t>
            </a:r>
          </a:p>
          <a:p>
            <a:pPr defTabSz="542925">
              <a:lnSpc>
                <a:spcPct val="80000"/>
              </a:lnSpc>
            </a:pPr>
            <a:r>
              <a:rPr lang="de-CH" sz="2000" dirty="0" smtClean="0">
                <a:solidFill>
                  <a:srgbClr val="C00000"/>
                </a:solidFill>
              </a:rPr>
              <a:t>			</a:t>
            </a:r>
            <a:r>
              <a:rPr lang="de-CH" sz="2000" dirty="0" smtClean="0">
                <a:solidFill>
                  <a:srgbClr val="990000"/>
                </a:solidFill>
              </a:rPr>
              <a:t>-- “(von Uns) auszufüllen!”</a:t>
            </a:r>
          </a:p>
          <a:p>
            <a:pPr defTabSz="542925">
              <a:lnSpc>
                <a:spcPct val="80000"/>
              </a:lnSpc>
            </a:pPr>
            <a:r>
              <a:rPr lang="de-CH" sz="2000" b="1" dirty="0" smtClean="0">
                <a:solidFill>
                  <a:srgbClr val="003399"/>
                </a:solidFill>
              </a:rPr>
              <a:t>		end</a:t>
            </a:r>
          </a:p>
          <a:p>
            <a:pPr defTabSz="542925">
              <a:lnSpc>
                <a:spcPct val="80000"/>
              </a:lnSpc>
            </a:pPr>
            <a:r>
              <a:rPr lang="de-CH" sz="2000" b="1" dirty="0" smtClean="0">
                <a:solidFill>
                  <a:srgbClr val="003399"/>
                </a:solidFill>
              </a:rPr>
              <a:t>end</a:t>
            </a:r>
            <a:endParaRPr lang="de-CH" sz="2000" dirty="0" smtClean="0">
              <a:solidFill>
                <a:srgbClr val="003399"/>
              </a:solidFill>
            </a:endParaRPr>
          </a:p>
          <a:p>
            <a:pPr defTabSz="342900">
              <a:lnSpc>
                <a:spcPct val="80000"/>
              </a:lnSpc>
            </a:pPr>
            <a:endParaRPr lang="de-CH" sz="2000" dirty="0">
              <a:solidFill>
                <a:srgbClr val="003399"/>
              </a:solidFill>
            </a:endParaRPr>
          </a:p>
        </p:txBody>
      </p:sp>
      <p:sp>
        <p:nvSpPr>
          <p:cNvPr id="278532" name="AutoShape 4"/>
          <p:cNvSpPr>
            <a:spLocks noChangeArrowheads="1"/>
          </p:cNvSpPr>
          <p:nvPr/>
        </p:nvSpPr>
        <p:spPr bwMode="auto">
          <a:xfrm>
            <a:off x="2497055" y="631178"/>
            <a:ext cx="1911928" cy="793019"/>
          </a:xfrm>
          <a:prstGeom prst="wedgeEllipseCallout">
            <a:avLst>
              <a:gd name="adj1" fmla="val -38419"/>
              <a:gd name="adj2" fmla="val 76903"/>
            </a:avLst>
          </a:prstGeom>
          <a:solidFill>
            <a:srgbClr val="FFFF00">
              <a:alpha val="64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127000"/>
            <a:bevelB w="1016000"/>
          </a:sp3d>
        </p:spPr>
        <p:txBody>
          <a:bodyPr wrap="square" lIns="0" tIns="0" rIns="0" bIns="0"/>
          <a:lstStyle/>
          <a:p>
            <a:pPr algn="ctr"/>
            <a:r>
              <a:rPr lang="en-US" sz="2000" dirty="0" smtClean="0">
                <a:latin typeface="+mn-lt"/>
              </a:rPr>
              <a:t>Software-</a:t>
            </a:r>
            <a:r>
              <a:rPr lang="en-US" sz="2000" dirty="0" err="1" smtClean="0">
                <a:latin typeface="+mn-lt"/>
              </a:rPr>
              <a:t>maschine</a:t>
            </a:r>
            <a:endParaRPr lang="en-US" sz="2000" dirty="0">
              <a:latin typeface="+mn-lt"/>
            </a:endParaRPr>
          </a:p>
          <a:p>
            <a:pPr algn="ctr"/>
            <a:endParaRPr lang="en-US" sz="2000" dirty="0">
              <a:latin typeface="+mn-lt"/>
            </a:endParaRPr>
          </a:p>
          <a:p>
            <a:pPr algn="ctr"/>
            <a:endParaRPr lang="en-US" sz="2000" dirty="0">
              <a:latin typeface="+mn-lt"/>
            </a:endParaRPr>
          </a:p>
        </p:txBody>
      </p:sp>
      <p:sp>
        <p:nvSpPr>
          <p:cNvPr id="278533" name="AutoShape 5"/>
          <p:cNvSpPr>
            <a:spLocks noChangeArrowheads="1"/>
          </p:cNvSpPr>
          <p:nvPr/>
        </p:nvSpPr>
        <p:spPr bwMode="auto">
          <a:xfrm>
            <a:off x="5170810" y="625642"/>
            <a:ext cx="3579181" cy="1058779"/>
          </a:xfrm>
          <a:prstGeom prst="wedgeEllipseCallout">
            <a:avLst>
              <a:gd name="adj1" fmla="val -109904"/>
              <a:gd name="adj2" fmla="val 108238"/>
            </a:avLst>
          </a:prstGeom>
          <a:solidFill>
            <a:srgbClr val="FFFF00">
              <a:alpha val="64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127000"/>
            <a:bevelB w="1016000"/>
          </a:sp3d>
        </p:spPr>
        <p:txBody>
          <a:bodyPr wrap="square" lIns="0" tIns="0" rIns="0" bIns="0"/>
          <a:lstStyle/>
          <a:p>
            <a:pPr algn="ctr"/>
            <a:r>
              <a:rPr lang="de-CH" sz="2000" dirty="0" smtClean="0">
                <a:latin typeface="+mn-lt"/>
              </a:rPr>
              <a:t>Von einer existierenden Klasse erben</a:t>
            </a:r>
            <a:endParaRPr lang="de-CH" sz="2000" dirty="0">
              <a:latin typeface="+mn-lt"/>
            </a:endParaRPr>
          </a:p>
        </p:txBody>
      </p:sp>
      <p:sp>
        <p:nvSpPr>
          <p:cNvPr id="278534" name="AutoShape 6"/>
          <p:cNvSpPr>
            <a:spLocks noChangeArrowheads="1"/>
          </p:cNvSpPr>
          <p:nvPr/>
        </p:nvSpPr>
        <p:spPr bwMode="auto">
          <a:xfrm>
            <a:off x="137774" y="1789357"/>
            <a:ext cx="2114538" cy="504825"/>
          </a:xfrm>
          <a:prstGeom prst="wedgeEllipseCallout">
            <a:avLst>
              <a:gd name="adj1" fmla="val 52516"/>
              <a:gd name="adj2" fmla="val 169515"/>
            </a:avLst>
          </a:prstGeom>
          <a:solidFill>
            <a:srgbClr val="FFFF00">
              <a:alpha val="64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127000"/>
            <a:bevelB w="1016000"/>
          </a:sp3d>
        </p:spPr>
        <p:txBody>
          <a:bodyPr wrap="square" lIns="0" tIns="0" rIns="0" bIns="0"/>
          <a:lstStyle/>
          <a:p>
            <a:pPr algn="ctr"/>
            <a:r>
              <a:rPr lang="de-CH" sz="2000" dirty="0" smtClean="0">
                <a:latin typeface="+mn-lt"/>
              </a:rPr>
              <a:t>Operationen</a:t>
            </a:r>
            <a:endParaRPr lang="de-CH" sz="2000" dirty="0">
              <a:latin typeface="+mn-lt"/>
            </a:endParaRPr>
          </a:p>
        </p:txBody>
      </p:sp>
      <p:sp>
        <p:nvSpPr>
          <p:cNvPr id="278538" name="AutoShape 10"/>
          <p:cNvSpPr>
            <a:spLocks noChangeArrowheads="1"/>
          </p:cNvSpPr>
          <p:nvPr/>
        </p:nvSpPr>
        <p:spPr bwMode="auto">
          <a:xfrm>
            <a:off x="242760" y="3279374"/>
            <a:ext cx="1553673" cy="871840"/>
          </a:xfrm>
          <a:prstGeom prst="wedgeEllipseCallout">
            <a:avLst>
              <a:gd name="adj1" fmla="val 107011"/>
              <a:gd name="adj2" fmla="val -50367"/>
            </a:avLst>
          </a:prstGeom>
          <a:solidFill>
            <a:srgbClr val="FFFF00">
              <a:alpha val="64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127000"/>
            <a:bevelB w="1016000"/>
          </a:sp3d>
        </p:spPr>
        <p:txBody>
          <a:bodyPr wrap="square" lIns="0" tIns="0" rIns="0" bIns="0"/>
          <a:lstStyle/>
          <a:p>
            <a:pPr algn="ctr"/>
            <a:r>
              <a:rPr lang="en-US" sz="2000" dirty="0" smtClean="0">
                <a:latin typeface="+mn-lt"/>
              </a:rPr>
              <a:t>Feature-name</a:t>
            </a:r>
            <a:endParaRPr lang="en-US" sz="2000" dirty="0">
              <a:latin typeface="+mn-lt"/>
            </a:endParaRPr>
          </a:p>
        </p:txBody>
      </p:sp>
      <p:sp>
        <p:nvSpPr>
          <p:cNvPr id="278540" name="AutoShape 12"/>
          <p:cNvSpPr>
            <a:spLocks noChangeArrowheads="1"/>
          </p:cNvSpPr>
          <p:nvPr/>
        </p:nvSpPr>
        <p:spPr bwMode="auto">
          <a:xfrm>
            <a:off x="6926785" y="2628631"/>
            <a:ext cx="1918832" cy="502848"/>
          </a:xfrm>
          <a:prstGeom prst="wedgeEllipseCallout">
            <a:avLst>
              <a:gd name="adj1" fmla="val -83528"/>
              <a:gd name="adj2" fmla="val 99709"/>
            </a:avLst>
          </a:prstGeom>
          <a:solidFill>
            <a:srgbClr val="FFFF00">
              <a:alpha val="64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127000"/>
            <a:bevelB w="1016000"/>
          </a:sp3d>
        </p:spPr>
        <p:txBody>
          <a:bodyPr wrap="square" lIns="0" tIns="0" rIns="0" bIns="0"/>
          <a:lstStyle/>
          <a:p>
            <a:pPr algn="ctr"/>
            <a:r>
              <a:rPr lang="en-US" sz="2000" dirty="0" err="1" smtClean="0">
                <a:latin typeface="+mn-lt"/>
              </a:rPr>
              <a:t>Kommentar</a:t>
            </a:r>
            <a:endParaRPr lang="en-US" sz="2000" dirty="0">
              <a:latin typeface="+mn-lt"/>
            </a:endParaRPr>
          </a:p>
        </p:txBody>
      </p:sp>
      <p:sp>
        <p:nvSpPr>
          <p:cNvPr id="278542" name="Text Box 14"/>
          <p:cNvSpPr txBox="1">
            <a:spLocks noChangeArrowheads="1"/>
          </p:cNvSpPr>
          <p:nvPr/>
        </p:nvSpPr>
        <p:spPr bwMode="auto">
          <a:xfrm>
            <a:off x="642529" y="5612905"/>
            <a:ext cx="792290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de-CH" dirty="0" smtClean="0">
                <a:solidFill>
                  <a:srgbClr val="A50021"/>
                </a:solidFill>
                <a:latin typeface="+mn-lt"/>
              </a:rPr>
              <a:t>Schlüsselwörter (keywords) </a:t>
            </a:r>
            <a:r>
              <a:rPr lang="de-CH" dirty="0" smtClean="0">
                <a:latin typeface="+mn-lt"/>
              </a:rPr>
              <a:t>(</a:t>
            </a:r>
            <a:r>
              <a:rPr lang="de-CH" b="1" dirty="0" err="1" smtClean="0">
                <a:solidFill>
                  <a:srgbClr val="003399"/>
                </a:solidFill>
                <a:latin typeface="+mn-lt"/>
              </a:rPr>
              <a:t>class</a:t>
            </a:r>
            <a:r>
              <a:rPr lang="de-CH" dirty="0" smtClean="0">
                <a:latin typeface="+mn-lt"/>
              </a:rPr>
              <a:t>,</a:t>
            </a:r>
            <a:r>
              <a:rPr lang="de-CH" b="1" dirty="0" smtClean="0">
                <a:solidFill>
                  <a:srgbClr val="003399"/>
                </a:solidFill>
                <a:latin typeface="+mn-lt"/>
              </a:rPr>
              <a:t> inherit</a:t>
            </a:r>
            <a:r>
              <a:rPr lang="de-CH" dirty="0" smtClean="0">
                <a:latin typeface="+mn-lt"/>
              </a:rPr>
              <a:t>,</a:t>
            </a:r>
            <a:r>
              <a:rPr lang="de-CH" b="1" dirty="0" smtClean="0">
                <a:solidFill>
                  <a:srgbClr val="003399"/>
                </a:solidFill>
                <a:latin typeface="+mn-lt"/>
              </a:rPr>
              <a:t> feature</a:t>
            </a:r>
            <a:r>
              <a:rPr lang="de-CH" dirty="0" smtClean="0">
                <a:latin typeface="+mn-lt"/>
              </a:rPr>
              <a:t>,</a:t>
            </a:r>
            <a:r>
              <a:rPr lang="de-CH" b="1" dirty="0" smtClean="0">
                <a:solidFill>
                  <a:srgbClr val="003399"/>
                </a:solidFill>
                <a:latin typeface="+mn-lt"/>
              </a:rPr>
              <a:t> do</a:t>
            </a:r>
            <a:r>
              <a:rPr lang="de-CH" dirty="0" smtClean="0">
                <a:latin typeface="+mn-lt"/>
              </a:rPr>
              <a:t>,</a:t>
            </a:r>
            <a:r>
              <a:rPr lang="de-CH" b="1" dirty="0" smtClean="0">
                <a:solidFill>
                  <a:srgbClr val="003399"/>
                </a:solidFill>
                <a:latin typeface="+mn-lt"/>
              </a:rPr>
              <a:t> end</a:t>
            </a:r>
            <a:r>
              <a:rPr lang="de-CH" dirty="0" smtClean="0">
                <a:latin typeface="+mn-lt"/>
              </a:rPr>
              <a:t>) </a:t>
            </a:r>
            <a:r>
              <a:rPr lang="de-CH" dirty="0" smtClean="0"/>
              <a:t>haben eine spezielle Rolle.</a:t>
            </a:r>
            <a:endParaRPr lang="de-CH" dirty="0">
              <a:latin typeface="+mn-lt"/>
            </a:endParaRPr>
          </a:p>
        </p:txBody>
      </p:sp>
      <p:sp>
        <p:nvSpPr>
          <p:cNvPr id="278543" name="AutoShape 15"/>
          <p:cNvSpPr>
            <a:spLocks noChangeArrowheads="1"/>
          </p:cNvSpPr>
          <p:nvPr/>
        </p:nvSpPr>
        <p:spPr bwMode="auto">
          <a:xfrm>
            <a:off x="5527963" y="1957677"/>
            <a:ext cx="3358342" cy="444701"/>
          </a:xfrm>
          <a:prstGeom prst="wedgeEllipseCallout">
            <a:avLst>
              <a:gd name="adj1" fmla="val -38165"/>
              <a:gd name="adj2" fmla="val 188032"/>
            </a:avLst>
          </a:prstGeom>
          <a:solidFill>
            <a:srgbClr val="FFFF00">
              <a:alpha val="64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127000"/>
            <a:bevelB w="1016000"/>
          </a:sp3d>
        </p:spPr>
        <p:txBody>
          <a:bodyPr wrap="square" lIns="0" tIns="0" rIns="0" bIns="0"/>
          <a:lstStyle/>
          <a:p>
            <a:pPr algn="ctr"/>
            <a:r>
              <a:rPr lang="en-US" sz="2000" dirty="0" err="1" smtClean="0">
                <a:latin typeface="+mn-lt"/>
              </a:rPr>
              <a:t>Featuredeklaration</a:t>
            </a:r>
            <a:endParaRPr lang="en-US" sz="2000" dirty="0">
              <a:latin typeface="+mn-lt"/>
            </a:endParaRPr>
          </a:p>
        </p:txBody>
      </p:sp>
      <p:sp>
        <p:nvSpPr>
          <p:cNvPr id="278544" name="AutoShape 16"/>
          <p:cNvSpPr>
            <a:spLocks noChangeArrowheads="1"/>
          </p:cNvSpPr>
          <p:nvPr/>
        </p:nvSpPr>
        <p:spPr bwMode="auto">
          <a:xfrm>
            <a:off x="5737221" y="4836680"/>
            <a:ext cx="2339975" cy="576263"/>
          </a:xfrm>
          <a:prstGeom prst="wedgeEllipseCallout">
            <a:avLst>
              <a:gd name="adj1" fmla="val -81422"/>
              <a:gd name="adj2" fmla="val -147931"/>
            </a:avLst>
          </a:prstGeom>
          <a:solidFill>
            <a:srgbClr val="FFFF00">
              <a:alpha val="64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127000"/>
            <a:bevelB w="1016000"/>
          </a:sp3d>
        </p:spPr>
        <p:txBody>
          <a:bodyPr wrap="square" lIns="0" tIns="0" rIns="0" bIns="0"/>
          <a:lstStyle/>
          <a:p>
            <a:pPr algn="ctr"/>
            <a:r>
              <a:rPr lang="en-US" sz="2000">
                <a:latin typeface="+mn-lt"/>
              </a:rPr>
              <a:t>Pseudocode</a:t>
            </a:r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 wrap="square"/>
          <a:lstStyle/>
          <a:p>
            <a:r>
              <a:rPr lang="de-CH" dirty="0" smtClean="0"/>
              <a:t>Ein Klassentext</a:t>
            </a:r>
            <a:endParaRPr lang="de-CH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8533" grpId="0" animBg="1"/>
      <p:bldP spid="278534" grpId="0" animBg="1"/>
      <p:bldP spid="278538" grpId="0" animBg="1"/>
      <p:bldP spid="278540" grpId="0" animBg="1"/>
      <p:bldP spid="278543" grpId="0" animBg="1"/>
      <p:bldP spid="27854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CH" smtClean="0"/>
              <a:t>Zauberei?</a:t>
            </a:r>
            <a:endParaRPr lang="de-CH" dirty="0"/>
          </a:p>
        </p:txBody>
      </p:sp>
      <p:sp>
        <p:nvSpPr>
          <p:cNvPr id="323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CH" dirty="0" smtClean="0">
              <a:solidFill>
                <a:schemeClr val="tx1"/>
              </a:solidFill>
            </a:endParaRPr>
          </a:p>
          <a:p>
            <a:r>
              <a:rPr lang="de-CH" dirty="0" smtClean="0">
                <a:solidFill>
                  <a:schemeClr val="tx1"/>
                </a:solidFill>
              </a:rPr>
              <a:t>Die Klasse</a:t>
            </a:r>
            <a:r>
              <a:rPr lang="de-CH" dirty="0" smtClean="0"/>
              <a:t> </a:t>
            </a:r>
            <a:r>
              <a:rPr lang="de-CH" i="1" dirty="0" smtClean="0">
                <a:solidFill>
                  <a:srgbClr val="0000FF"/>
                </a:solidFill>
              </a:rPr>
              <a:t>ZURICH_OBJECTS</a:t>
            </a:r>
            <a:r>
              <a:rPr lang="de-CH" dirty="0" smtClean="0"/>
              <a:t> </a:t>
            </a:r>
            <a:r>
              <a:rPr lang="de-CH" dirty="0" smtClean="0">
                <a:solidFill>
                  <a:schemeClr val="tx1"/>
                </a:solidFill>
              </a:rPr>
              <a:t>ist ein Teil der unterstützenden Software.</a:t>
            </a:r>
          </a:p>
          <a:p>
            <a:endParaRPr lang="de-CH" dirty="0" smtClean="0">
              <a:solidFill>
                <a:schemeClr val="tx1"/>
              </a:solidFill>
            </a:endParaRPr>
          </a:p>
          <a:p>
            <a:r>
              <a:rPr lang="de-CH" dirty="0" smtClean="0">
                <a:solidFill>
                  <a:schemeClr val="tx1"/>
                </a:solidFill>
              </a:rPr>
              <a:t>Sie unterstützt Sie durch vordefinierte Funktionalität („</a:t>
            </a:r>
            <a:r>
              <a:rPr lang="de-CH" dirty="0" smtClean="0">
                <a:solidFill>
                  <a:srgbClr val="C00000"/>
                </a:solidFill>
              </a:rPr>
              <a:t>Zauberei</a:t>
            </a:r>
            <a:r>
              <a:rPr lang="de-CH" dirty="0" smtClean="0">
                <a:solidFill>
                  <a:schemeClr val="tx1"/>
                </a:solidFill>
              </a:rPr>
              <a:t>“)</a:t>
            </a:r>
          </a:p>
          <a:p>
            <a:r>
              <a:rPr lang="de-CH" dirty="0" smtClean="0">
                <a:solidFill>
                  <a:schemeClr val="tx1"/>
                </a:solidFill>
              </a:rPr>
              <a:t> </a:t>
            </a:r>
          </a:p>
          <a:p>
            <a:r>
              <a:rPr lang="de-CH" dirty="0" smtClean="0">
                <a:solidFill>
                  <a:schemeClr val="tx1"/>
                </a:solidFill>
              </a:rPr>
              <a:t>Der Anteil an Zauberei wird Stück für Stück abnehmen und schlussendlich ganz verschwunden sein.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589" name="AutoShape 13"/>
          <p:cNvSpPr>
            <a:spLocks noChangeArrowheads="1"/>
          </p:cNvSpPr>
          <p:nvPr/>
        </p:nvSpPr>
        <p:spPr bwMode="auto">
          <a:xfrm>
            <a:off x="2041890" y="3933825"/>
            <a:ext cx="3169501" cy="1590282"/>
          </a:xfrm>
          <a:prstGeom prst="flowChartAlternateProcess">
            <a:avLst/>
          </a:prstGeom>
          <a:solidFill>
            <a:srgbClr val="66FF66">
              <a:alpha val="67999"/>
            </a:srgbClr>
          </a:solidFill>
          <a:ln w="9525">
            <a:solidFill>
              <a:srgbClr val="C00000"/>
            </a:solidFill>
            <a:miter lim="800000"/>
            <a:headEnd/>
            <a:tailEnd/>
          </a:ln>
          <a:effectLst>
            <a:outerShdw blurRad="50800" dist="38100" dir="2700000" sx="101000" sy="101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27000"/>
            <a:bevelB w="1016000"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280586" name="Rectangle 10"/>
          <p:cNvSpPr>
            <a:spLocks noGrp="1" noChangeArrowheads="1"/>
          </p:cNvSpPr>
          <p:nvPr>
            <p:ph type="body" idx="1"/>
          </p:nvPr>
        </p:nvSpPr>
        <p:spPr>
          <a:xfrm>
            <a:off x="752475" y="1071563"/>
            <a:ext cx="6157913" cy="5256212"/>
          </a:xfrm>
        </p:spPr>
        <p:txBody>
          <a:bodyPr/>
          <a:lstStyle/>
          <a:p>
            <a:pPr defTabSz="342900"/>
            <a:r>
              <a:rPr lang="de-CH" sz="2000" b="1" dirty="0" smtClean="0">
                <a:solidFill>
                  <a:srgbClr val="003399"/>
                </a:solidFill>
              </a:rPr>
              <a:t>class</a:t>
            </a:r>
            <a:endParaRPr lang="de-CH" sz="2000" b="1" dirty="0" smtClean="0">
              <a:solidFill>
                <a:srgbClr val="0033CC"/>
              </a:solidFill>
            </a:endParaRPr>
          </a:p>
          <a:p>
            <a:pPr defTabSz="342900"/>
            <a:r>
              <a:rPr lang="de-CH" sz="2000" b="1" dirty="0" smtClean="0">
                <a:solidFill>
                  <a:srgbClr val="0033CC"/>
                </a:solidFill>
              </a:rPr>
              <a:t>	</a:t>
            </a:r>
            <a:r>
              <a:rPr lang="de-CH" sz="2000" i="1" dirty="0" smtClean="0">
                <a:solidFill>
                  <a:srgbClr val="0000FF"/>
                </a:solidFill>
              </a:rPr>
              <a:t>PREVIEW </a:t>
            </a:r>
          </a:p>
          <a:p>
            <a:pPr defTabSz="342900"/>
            <a:r>
              <a:rPr lang="de-CH" sz="2000" b="1" dirty="0" smtClean="0">
                <a:solidFill>
                  <a:srgbClr val="003399"/>
                </a:solidFill>
              </a:rPr>
              <a:t>inherit</a:t>
            </a:r>
            <a:endParaRPr lang="de-CH" sz="2000" b="1" dirty="0" smtClean="0"/>
          </a:p>
          <a:p>
            <a:pPr defTabSz="342900"/>
            <a:r>
              <a:rPr lang="de-CH" sz="2000" b="1" dirty="0" smtClean="0"/>
              <a:t>	</a:t>
            </a:r>
            <a:r>
              <a:rPr lang="de-CH" sz="2000" i="1" dirty="0" smtClean="0">
                <a:solidFill>
                  <a:srgbClr val="0000FF"/>
                </a:solidFill>
              </a:rPr>
              <a:t>ZURICH_OBJECTS</a:t>
            </a:r>
            <a:endParaRPr lang="de-CH" sz="2000" i="1" dirty="0" smtClean="0">
              <a:solidFill>
                <a:srgbClr val="0000FF"/>
              </a:solidFill>
            </a:endParaRPr>
          </a:p>
          <a:p>
            <a:pPr defTabSz="342900"/>
            <a:r>
              <a:rPr lang="de-CH" sz="2000" b="1" dirty="0" smtClean="0">
                <a:solidFill>
                  <a:srgbClr val="003399"/>
                </a:solidFill>
              </a:rPr>
              <a:t>feature</a:t>
            </a:r>
          </a:p>
          <a:p>
            <a:pPr defTabSz="342900"/>
            <a:r>
              <a:rPr lang="de-CH" sz="2000" i="1" dirty="0" smtClean="0">
                <a:solidFill>
                  <a:srgbClr val="009900"/>
                </a:solidFill>
              </a:rPr>
              <a:t>	 </a:t>
            </a:r>
            <a:r>
              <a:rPr lang="de-CH" sz="2000" i="1" dirty="0" smtClean="0"/>
              <a:t>explore</a:t>
            </a:r>
            <a:endParaRPr lang="de-CH" sz="2000" b="1" dirty="0" smtClean="0"/>
          </a:p>
          <a:p>
            <a:pPr defTabSz="342900"/>
            <a:r>
              <a:rPr lang="de-CH" sz="2000" dirty="0" smtClean="0">
                <a:solidFill>
                  <a:srgbClr val="CC0000"/>
                </a:solidFill>
              </a:rPr>
              <a:t>				</a:t>
            </a:r>
            <a:r>
              <a:rPr lang="de-CH" sz="2000" dirty="0" smtClean="0">
                <a:solidFill>
                  <a:srgbClr val="990000"/>
                </a:solidFill>
              </a:rPr>
              <a:t>-- Die Stadt erkunden.</a:t>
            </a:r>
          </a:p>
          <a:p>
            <a:pPr defTabSz="342900"/>
            <a:r>
              <a:rPr lang="de-CH" sz="2000" b="1" dirty="0" smtClean="0">
                <a:solidFill>
                  <a:srgbClr val="003399"/>
                </a:solidFill>
              </a:rPr>
              <a:t>		do</a:t>
            </a:r>
          </a:p>
          <a:p>
            <a:pPr defTabSz="460375"/>
            <a:r>
              <a:rPr lang="de-CH" sz="2000" dirty="0" smtClean="0">
                <a:solidFill>
                  <a:srgbClr val="CC0000"/>
                </a:solidFill>
              </a:rPr>
              <a:t>			</a:t>
            </a:r>
            <a:r>
              <a:rPr lang="de-CH" sz="2000" i="1" dirty="0" err="1" smtClean="0">
                <a:solidFill>
                  <a:srgbClr val="0000FF"/>
                </a:solidFill>
              </a:rPr>
              <a:t>Central</a:t>
            </a:r>
            <a:r>
              <a:rPr lang="de-CH" sz="2000" baseline="-20000" dirty="0" err="1" smtClean="0">
                <a:sym typeface="Symbol" pitchFamily="18" charset="2"/>
              </a:rPr>
              <a:t></a:t>
            </a:r>
            <a:r>
              <a:rPr lang="de-CH" sz="2000" i="1" dirty="0" err="1" smtClean="0">
                <a:solidFill>
                  <a:srgbClr val="0000FF"/>
                </a:solidFill>
              </a:rPr>
              <a:t>highlight</a:t>
            </a:r>
            <a:endParaRPr lang="de-CH" sz="2000" i="1" dirty="0" smtClean="0">
              <a:solidFill>
                <a:srgbClr val="0000FF"/>
              </a:solidFill>
            </a:endParaRPr>
          </a:p>
          <a:p>
            <a:pPr defTabSz="460375"/>
            <a:r>
              <a:rPr lang="de-CH" sz="2000" dirty="0" smtClean="0"/>
              <a:t>			</a:t>
            </a:r>
            <a:r>
              <a:rPr lang="de-CH" sz="2000" i="1" dirty="0" err="1" smtClean="0">
                <a:solidFill>
                  <a:srgbClr val="0000FF"/>
                </a:solidFill>
              </a:rPr>
              <a:t>Polyterrasse</a:t>
            </a:r>
            <a:r>
              <a:rPr lang="de-CH" sz="2000" baseline="-20000" dirty="0" err="1" smtClean="0">
                <a:sym typeface="Symbol" pitchFamily="18" charset="2"/>
              </a:rPr>
              <a:t></a:t>
            </a:r>
            <a:r>
              <a:rPr lang="de-CH" sz="2000" i="1" dirty="0" err="1" smtClean="0">
                <a:solidFill>
                  <a:srgbClr val="0000FF"/>
                </a:solidFill>
              </a:rPr>
              <a:t>highlight</a:t>
            </a:r>
            <a:endParaRPr lang="de-CH" sz="2000" i="1" dirty="0" smtClean="0">
              <a:solidFill>
                <a:srgbClr val="0000FF"/>
              </a:solidFill>
            </a:endParaRPr>
          </a:p>
          <a:p>
            <a:pPr defTabSz="460375"/>
            <a:r>
              <a:rPr lang="de-CH" sz="2000" i="1" dirty="0" smtClean="0">
                <a:solidFill>
                  <a:srgbClr val="0000FF"/>
                </a:solidFill>
              </a:rPr>
              <a:t>			Polybahn</a:t>
            </a:r>
            <a:r>
              <a:rPr lang="de-CH" sz="2000" baseline="-20000" dirty="0" smtClean="0">
                <a:sym typeface="Symbol" pitchFamily="18" charset="2"/>
              </a:rPr>
              <a:t></a:t>
            </a:r>
            <a:r>
              <a:rPr lang="de-CH" sz="2000" i="1" dirty="0" smtClean="0">
                <a:solidFill>
                  <a:srgbClr val="0000FF"/>
                </a:solidFill>
              </a:rPr>
              <a:t>add_transport</a:t>
            </a:r>
          </a:p>
          <a:p>
            <a:pPr defTabSz="460375"/>
            <a:r>
              <a:rPr lang="de-CH" sz="2000" i="1" dirty="0" smtClean="0">
                <a:solidFill>
                  <a:srgbClr val="0000FF"/>
                </a:solidFill>
              </a:rPr>
              <a:t>			</a:t>
            </a:r>
            <a:r>
              <a:rPr lang="de-CH" sz="2000" i="1" dirty="0" err="1" smtClean="0">
                <a:solidFill>
                  <a:srgbClr val="0000FF"/>
                </a:solidFill>
              </a:rPr>
              <a:t>Zurich_map</a:t>
            </a:r>
            <a:r>
              <a:rPr lang="de-CH" sz="2000" baseline="-20000" dirty="0" err="1" smtClean="0">
                <a:sym typeface="Symbol" pitchFamily="18" charset="2"/>
              </a:rPr>
              <a:t></a:t>
            </a:r>
            <a:r>
              <a:rPr lang="de-CH" sz="2000" i="1" dirty="0" err="1" smtClean="0">
                <a:solidFill>
                  <a:srgbClr val="0000FF"/>
                </a:solidFill>
              </a:rPr>
              <a:t>animate</a:t>
            </a:r>
            <a:endParaRPr lang="de-CH" sz="2000" i="1" dirty="0" smtClean="0">
              <a:solidFill>
                <a:srgbClr val="0000FF"/>
              </a:solidFill>
            </a:endParaRPr>
          </a:p>
          <a:p>
            <a:pPr defTabSz="342900"/>
            <a:r>
              <a:rPr lang="de-CH" sz="2000" b="1" dirty="0" smtClean="0">
                <a:solidFill>
                  <a:srgbClr val="003399"/>
                </a:solidFill>
              </a:rPr>
              <a:t>		end</a:t>
            </a:r>
          </a:p>
          <a:p>
            <a:pPr defTabSz="342900"/>
            <a:r>
              <a:rPr lang="de-CH" sz="2000" b="1" dirty="0" smtClean="0">
                <a:solidFill>
                  <a:srgbClr val="003399"/>
                </a:solidFill>
              </a:rPr>
              <a:t>end</a:t>
            </a:r>
            <a:endParaRPr lang="de-CH" sz="2000" b="1" dirty="0">
              <a:solidFill>
                <a:srgbClr val="003399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smtClean="0"/>
              <a:t>Den Featurerumpf ausfüllen</a:t>
            </a:r>
            <a:endParaRPr lang="de-C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smtClean="0"/>
              <a:t>Formatierung des Programmtextes</a:t>
            </a:r>
            <a:endParaRPr lang="de-CH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115888" y="1052513"/>
            <a:ext cx="4743450" cy="5256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de-CH" sz="20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Zwischen angrenzenden Elementen:</a:t>
            </a:r>
          </a:p>
          <a:p>
            <a:pPr marL="896938" marR="0" lvl="1" indent="-360363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Pct val="80000"/>
              <a:buFont typeface="Wingdings" pitchFamily="2" charset="2"/>
              <a:buNone/>
              <a:tabLst/>
              <a:defRPr/>
            </a:pPr>
            <a:r>
              <a:rPr kumimoji="0" lang="de-CH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cs typeface="+mn-cs"/>
              </a:rPr>
              <a:t>   </a:t>
            </a:r>
            <a:r>
              <a:rPr kumimoji="0" lang="de-CH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+mn-lt"/>
                <a:cs typeface="+mn-cs"/>
              </a:rPr>
              <a:t>Trennungen</a:t>
            </a:r>
            <a:r>
              <a:rPr lang="de-CH" sz="2000" kern="0" dirty="0" smtClean="0">
                <a:latin typeface="+mn-lt"/>
              </a:rPr>
              <a:t>:</a:t>
            </a:r>
            <a:r>
              <a:rPr kumimoji="0" lang="de-CH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cs typeface="+mn-cs"/>
              </a:rPr>
              <a:t> </a:t>
            </a:r>
            <a:r>
              <a:rPr kumimoji="0" lang="de-CH" sz="20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cs typeface="+mn-cs"/>
              </a:rPr>
              <a:t>ein oder mehrere Leerschläge, “Tabs”, Zeilenumbrüche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/>
              <a:defRPr/>
            </a:pPr>
            <a:endParaRPr kumimoji="0" lang="de-CH" sz="2000" b="0" i="0" u="none" strike="noStrike" kern="0" cap="none" spc="0" normalizeH="0" baseline="0" noProof="0" dirty="0" smtClean="0">
              <a:ln>
                <a:noFill/>
              </a:ln>
              <a:solidFill>
                <a:srgbClr val="3333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de-CH" sz="2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Alle </a:t>
            </a:r>
            <a:r>
              <a:rPr lang="de-CH" sz="2000" b="1" kern="0" dirty="0" smtClean="0">
                <a:latin typeface="+mn-lt"/>
              </a:rPr>
              <a:t>Arten </a:t>
            </a:r>
            <a:r>
              <a:rPr lang="de-CH" sz="2000" kern="0" dirty="0" smtClean="0">
                <a:latin typeface="+mn-lt"/>
              </a:rPr>
              <a:t>von Trennungen sind äquivalent</a:t>
            </a:r>
            <a:r>
              <a:rPr kumimoji="0" lang="de-CH" sz="20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/>
              <a:defRPr/>
            </a:pPr>
            <a:endParaRPr kumimoji="0" lang="de-CH" sz="2000" b="0" i="0" u="none" strike="noStrike" kern="0" cap="none" spc="0" normalizeH="0" baseline="0" noProof="0" dirty="0" smtClean="0">
              <a:ln>
                <a:noFill/>
              </a:ln>
              <a:solidFill>
                <a:srgbClr val="3333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de-CH" sz="200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Typographische Änderungen (</a:t>
            </a:r>
            <a:r>
              <a:rPr kumimoji="0" lang="de-CH" sz="2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fett</a:t>
            </a:r>
            <a:r>
              <a:rPr kumimoji="0" lang="de-CH" sz="200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de-CH" sz="2000" i="1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kursiv</a:t>
            </a:r>
            <a:r>
              <a:rPr kumimoji="0" lang="de-CH" sz="200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,</a:t>
            </a:r>
            <a:r>
              <a:rPr kumimoji="0" lang="de-CH" sz="2000" i="0" u="none" strike="noStrike" kern="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CH" sz="2000" i="0" u="none" strike="noStrike" kern="0" cap="none" spc="0" normalizeH="0" baseline="0" noProof="0" dirty="0" smtClean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farbig</a:t>
            </a:r>
            <a:r>
              <a:rPr lang="de-CH" sz="2000" kern="0" dirty="0" smtClean="0">
                <a:latin typeface="+mn-lt"/>
              </a:rPr>
              <a:t>)</a:t>
            </a:r>
            <a:r>
              <a:rPr kumimoji="0" lang="de-CH" sz="2000" i="0" u="none" strike="noStrike" kern="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CH" sz="200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haben keine</a:t>
            </a:r>
            <a:r>
              <a:rPr lang="de-CH" sz="2000" kern="0" dirty="0" smtClean="0">
                <a:latin typeface="+mn-lt"/>
              </a:rPr>
              <a:t>n Einfluss auf die Semantik des Programmes</a:t>
            </a:r>
            <a:endParaRPr kumimoji="0" lang="de-CH" sz="200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Rectangle 29"/>
          <p:cNvSpPr txBox="1">
            <a:spLocks noChangeArrowheads="1"/>
          </p:cNvSpPr>
          <p:nvPr/>
        </p:nvSpPr>
        <p:spPr>
          <a:xfrm>
            <a:off x="4855123" y="1268413"/>
            <a:ext cx="4262750" cy="4848225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class</a:t>
            </a:r>
            <a:endParaRPr kumimoji="0" lang="en-US" sz="1800" b="1" i="0" u="none" strike="noStrike" kern="0" cap="none" spc="0" normalizeH="0" baseline="0" noProof="0" dirty="0" smtClean="0">
              <a:ln>
                <a:noFill/>
              </a:ln>
              <a:solidFill>
                <a:srgbClr val="0033CC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</a:t>
            </a:r>
            <a:r>
              <a:rPr kumimoji="0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PREVIEW </a:t>
            </a:r>
          </a:p>
          <a:p>
            <a:pPr marL="0" marR="0" lvl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inherit</a:t>
            </a:r>
            <a:endParaRPr kumimoji="0" lang="en-US" sz="1800" b="1" i="0" u="none" strike="noStrike" kern="0" cap="none" spc="0" normalizeH="0" baseline="0" noProof="0" dirty="0" smtClean="0">
              <a:ln>
                <a:noFill/>
              </a:ln>
              <a:solidFill>
                <a:srgbClr val="3333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</a:t>
            </a:r>
            <a:r>
              <a:rPr kumimoji="0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ZURICH_OBJECTS</a:t>
            </a:r>
            <a:endParaRPr kumimoji="0" lang="en-US" sz="1800" b="0" i="1" u="none" strike="noStrike" kern="0" cap="none" spc="0" normalizeH="0" baseline="0" noProof="0" dirty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feature</a:t>
            </a:r>
          </a:p>
          <a:p>
            <a:pPr marL="0" marR="0" lvl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rgbClr val="0099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</a:t>
            </a:r>
            <a:r>
              <a:rPr kumimoji="0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explore</a:t>
            </a:r>
            <a:endParaRPr kumimoji="0" lang="en-US" sz="1800" b="1" i="0" u="none" strike="noStrike" kern="0" cap="none" spc="0" normalizeH="0" baseline="0" noProof="0" dirty="0" smtClean="0">
              <a:ln>
                <a:noFill/>
              </a:ln>
              <a:solidFill>
                <a:srgbClr val="003399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-- Die </a:t>
            </a:r>
            <a:r>
              <a:rPr kumimoji="0" 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Stadt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erkunden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0" marR="0" lvl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do</a:t>
            </a:r>
          </a:p>
          <a:p>
            <a:pPr marL="0" marR="0" lvl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</a:t>
            </a:r>
            <a:r>
              <a:rPr kumimoji="0" lang="en-US" sz="1800" b="0" i="1" u="none" strike="noStrike" kern="0" cap="none" spc="0" normalizeH="0" baseline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Central</a:t>
            </a:r>
            <a:r>
              <a:rPr kumimoji="0" lang="en-US" sz="1800" b="0" i="0" u="none" strike="noStrike" kern="0" cap="none" spc="0" normalizeH="0" baseline="-20000" noProof="0" dirty="0" err="1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</a:t>
            </a:r>
            <a:r>
              <a:rPr kumimoji="0" lang="en-US" sz="1800" b="0" i="1" u="none" strike="noStrike" kern="0" cap="none" spc="0" normalizeH="0" baseline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highlight</a:t>
            </a:r>
            <a:endParaRPr kumimoji="0" lang="en-US" sz="1800" b="0" i="1" u="none" strike="noStrike" kern="0" cap="none" spc="0" normalizeH="0" baseline="0" noProof="0" dirty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lvl="0">
              <a:lnSpc>
                <a:spcPct val="80000"/>
              </a:lnSpc>
              <a:spcBef>
                <a:spcPct val="20000"/>
              </a:spcBef>
              <a:buClr>
                <a:srgbClr val="8B0000"/>
              </a:buClr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</a:t>
            </a:r>
            <a:r>
              <a:rPr lang="en-US" sz="1800" i="1" kern="0" dirty="0" err="1" smtClean="0">
                <a:solidFill>
                  <a:srgbClr val="0000FF"/>
                </a:solidFill>
              </a:rPr>
              <a:t>Polyterrasse</a:t>
            </a:r>
            <a:r>
              <a:rPr kumimoji="0" lang="en-US" sz="1800" b="0" i="0" u="none" strike="noStrike" kern="0" cap="none" spc="0" normalizeH="0" baseline="-2000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</a:t>
            </a:r>
            <a:r>
              <a:rPr lang="en-US" sz="1800" i="1" kern="0" dirty="0" smtClean="0">
                <a:solidFill>
                  <a:srgbClr val="0000FF"/>
                </a:solidFill>
              </a:rPr>
              <a:t>highlight</a:t>
            </a:r>
            <a:endParaRPr kumimoji="0" lang="en-US" sz="1800" b="0" i="1" u="none" strike="noStrike" kern="0" cap="none" spc="0" normalizeH="0" baseline="0" noProof="0" dirty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</a:t>
            </a:r>
            <a:r>
              <a:rPr kumimoji="0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1" u="none" strike="noStrike" kern="0" cap="none" spc="0" normalizeH="0" baseline="0" noProof="0" dirty="0" err="1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Polybahn</a:t>
            </a:r>
            <a:r>
              <a:rPr kumimoji="0" lang="en-US" sz="1800" b="0" i="0" u="none" strike="noStrike" kern="0" cap="none" spc="0" normalizeH="0" baseline="-20000" noProof="0" dirty="0" err="1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</a:t>
            </a:r>
            <a:r>
              <a:rPr kumimoji="0" lang="en-US" sz="1800" b="0" i="1" u="none" strike="noStrike" kern="0" cap="none" spc="0" normalizeH="0" baseline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add_transport</a:t>
            </a:r>
            <a:endParaRPr kumimoji="0" lang="en-US" sz="1800" b="0" i="1" u="none" strike="noStrike" kern="0" cap="none" spc="0" normalizeH="0" baseline="0" noProof="0" dirty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lvl="0">
              <a:lnSpc>
                <a:spcPct val="80000"/>
              </a:lnSpc>
              <a:spcBef>
                <a:spcPct val="20000"/>
              </a:spcBef>
              <a:buClr>
                <a:srgbClr val="8B0000"/>
              </a:buClr>
              <a:defRPr/>
            </a:pPr>
            <a:r>
              <a:rPr lang="en-US" sz="1800" i="1" kern="0" dirty="0" smtClean="0">
                <a:solidFill>
                  <a:srgbClr val="0000FF"/>
                </a:solidFill>
                <a:latin typeface="+mn-lt"/>
              </a:rPr>
              <a:t>	  </a:t>
            </a:r>
            <a:r>
              <a:rPr lang="en-US" sz="1800" i="1" kern="0" dirty="0" err="1" smtClean="0">
                <a:solidFill>
                  <a:srgbClr val="0000FF"/>
                </a:solidFill>
                <a:latin typeface="+mn-lt"/>
              </a:rPr>
              <a:t>Zurich_map</a:t>
            </a:r>
            <a:r>
              <a:rPr lang="en-US" sz="1800" kern="0" baseline="-20000" dirty="0" err="1" smtClean="0">
                <a:solidFill>
                  <a:srgbClr val="3333FF"/>
                </a:solidFill>
                <a:latin typeface="Comic Sans MS"/>
                <a:sym typeface="Symbol" pitchFamily="18" charset="2"/>
              </a:rPr>
              <a:t></a:t>
            </a:r>
            <a:r>
              <a:rPr lang="en-US" sz="1800" i="1" kern="0" dirty="0" err="1" smtClean="0">
                <a:solidFill>
                  <a:srgbClr val="0000FF"/>
                </a:solidFill>
                <a:latin typeface="+mn-lt"/>
              </a:rPr>
              <a:t>animate</a:t>
            </a:r>
            <a:endParaRPr kumimoji="0" lang="en-US" sz="1800" b="0" i="1" u="none" strike="noStrike" kern="0" cap="none" spc="0" normalizeH="0" baseline="0" noProof="0" dirty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end</a:t>
            </a:r>
          </a:p>
          <a:p>
            <a:pPr marL="0" marR="0" lvl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end</a:t>
            </a:r>
          </a:p>
          <a:p>
            <a:pPr marL="0" marR="0" lvl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1600" b="0" i="0" u="none" strike="noStrike" kern="0" cap="none" spc="0" normalizeH="0" baseline="0" noProof="0" dirty="0">
              <a:ln>
                <a:noFill/>
              </a:ln>
              <a:solidFill>
                <a:srgbClr val="3333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Line 31"/>
          <p:cNvSpPr>
            <a:spLocks noChangeShapeType="1"/>
          </p:cNvSpPr>
          <p:nvPr/>
        </p:nvSpPr>
        <p:spPr bwMode="auto">
          <a:xfrm flipH="1" flipV="1">
            <a:off x="5587688" y="1420744"/>
            <a:ext cx="1627188" cy="42862"/>
          </a:xfrm>
          <a:prstGeom prst="line">
            <a:avLst/>
          </a:prstGeom>
          <a:noFill/>
          <a:ln w="25400">
            <a:solidFill>
              <a:srgbClr val="990000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" name="Line 32"/>
          <p:cNvSpPr>
            <a:spLocks noChangeShapeType="1"/>
          </p:cNvSpPr>
          <p:nvPr/>
        </p:nvSpPr>
        <p:spPr bwMode="auto">
          <a:xfrm flipH="1">
            <a:off x="6627501" y="1646169"/>
            <a:ext cx="504825" cy="31750"/>
          </a:xfrm>
          <a:prstGeom prst="line">
            <a:avLst/>
          </a:prstGeom>
          <a:noFill/>
          <a:ln w="25400">
            <a:solidFill>
              <a:srgbClr val="990000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" name="Line 33"/>
          <p:cNvSpPr>
            <a:spLocks noChangeShapeType="1"/>
          </p:cNvSpPr>
          <p:nvPr/>
        </p:nvSpPr>
        <p:spPr bwMode="auto">
          <a:xfrm flipH="1">
            <a:off x="5795651" y="1747769"/>
            <a:ext cx="1419225" cy="206375"/>
          </a:xfrm>
          <a:prstGeom prst="line">
            <a:avLst/>
          </a:prstGeom>
          <a:noFill/>
          <a:ln w="25400">
            <a:solidFill>
              <a:srgbClr val="990000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" name="Line 34"/>
          <p:cNvSpPr>
            <a:spLocks noChangeShapeType="1"/>
          </p:cNvSpPr>
          <p:nvPr/>
        </p:nvSpPr>
        <p:spPr bwMode="auto">
          <a:xfrm flipH="1">
            <a:off x="7598421" y="2112021"/>
            <a:ext cx="169933" cy="137565"/>
          </a:xfrm>
          <a:prstGeom prst="line">
            <a:avLst/>
          </a:prstGeom>
          <a:noFill/>
          <a:ln w="25400">
            <a:solidFill>
              <a:srgbClr val="990000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" name="Line 35"/>
          <p:cNvSpPr>
            <a:spLocks noChangeShapeType="1"/>
          </p:cNvSpPr>
          <p:nvPr/>
        </p:nvSpPr>
        <p:spPr bwMode="auto">
          <a:xfrm flipH="1">
            <a:off x="6983426" y="2112021"/>
            <a:ext cx="1043871" cy="436970"/>
          </a:xfrm>
          <a:prstGeom prst="line">
            <a:avLst/>
          </a:prstGeom>
          <a:noFill/>
          <a:ln w="25400">
            <a:solidFill>
              <a:srgbClr val="990000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" name="Line 36"/>
          <p:cNvSpPr>
            <a:spLocks noChangeShapeType="1"/>
          </p:cNvSpPr>
          <p:nvPr/>
        </p:nvSpPr>
        <p:spPr bwMode="auto">
          <a:xfrm flipH="1">
            <a:off x="7307106" y="2152481"/>
            <a:ext cx="857757" cy="614996"/>
          </a:xfrm>
          <a:prstGeom prst="line">
            <a:avLst/>
          </a:prstGeom>
          <a:noFill/>
          <a:ln w="25400">
            <a:solidFill>
              <a:srgbClr val="990000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" name="Line 39"/>
          <p:cNvSpPr>
            <a:spLocks noChangeShapeType="1"/>
          </p:cNvSpPr>
          <p:nvPr/>
        </p:nvSpPr>
        <p:spPr bwMode="auto">
          <a:xfrm flipV="1">
            <a:off x="4432663" y="3685880"/>
            <a:ext cx="657811" cy="1371616"/>
          </a:xfrm>
          <a:prstGeom prst="line">
            <a:avLst/>
          </a:prstGeom>
          <a:noFill/>
          <a:ln w="25400">
            <a:solidFill>
              <a:srgbClr val="990000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" name="Rectangle 41"/>
          <p:cNvSpPr>
            <a:spLocks noChangeArrowheads="1"/>
          </p:cNvSpPr>
          <p:nvPr/>
        </p:nvSpPr>
        <p:spPr bwMode="auto">
          <a:xfrm>
            <a:off x="4941491" y="3536366"/>
            <a:ext cx="287337" cy="138112"/>
          </a:xfrm>
          <a:prstGeom prst="rect">
            <a:avLst/>
          </a:prstGeom>
          <a:solidFill>
            <a:srgbClr val="99FF99"/>
          </a:solidFill>
          <a:ln w="9525">
            <a:solidFill>
              <a:srgbClr val="C0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127000"/>
            <a:bevelB w="1016000"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Rectangle 43"/>
          <p:cNvSpPr>
            <a:spLocks noChangeArrowheads="1"/>
          </p:cNvSpPr>
          <p:nvPr/>
        </p:nvSpPr>
        <p:spPr bwMode="auto">
          <a:xfrm>
            <a:off x="5297091" y="3534779"/>
            <a:ext cx="287337" cy="138112"/>
          </a:xfrm>
          <a:prstGeom prst="rect">
            <a:avLst/>
          </a:prstGeom>
          <a:solidFill>
            <a:srgbClr val="99FF99"/>
          </a:solidFill>
          <a:ln w="9525">
            <a:solidFill>
              <a:srgbClr val="C0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127000"/>
            <a:bevelB w="1016000"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Rectangle 45"/>
          <p:cNvSpPr>
            <a:spLocks noChangeArrowheads="1"/>
          </p:cNvSpPr>
          <p:nvPr/>
        </p:nvSpPr>
        <p:spPr bwMode="auto">
          <a:xfrm>
            <a:off x="5654279" y="3534779"/>
            <a:ext cx="287337" cy="138112"/>
          </a:xfrm>
          <a:prstGeom prst="rect">
            <a:avLst/>
          </a:prstGeom>
          <a:solidFill>
            <a:srgbClr val="99FF99"/>
          </a:solidFill>
          <a:ln w="9525">
            <a:solidFill>
              <a:srgbClr val="C0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127000"/>
            <a:bevelB w="1016000"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Line 46"/>
          <p:cNvSpPr>
            <a:spLocks noChangeShapeType="1"/>
          </p:cNvSpPr>
          <p:nvPr/>
        </p:nvSpPr>
        <p:spPr bwMode="auto">
          <a:xfrm flipV="1">
            <a:off x="4432663" y="3676452"/>
            <a:ext cx="1383675" cy="1381044"/>
          </a:xfrm>
          <a:prstGeom prst="line">
            <a:avLst/>
          </a:prstGeom>
          <a:noFill/>
          <a:ln w="25400">
            <a:solidFill>
              <a:srgbClr val="990000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" name="Line 47"/>
          <p:cNvSpPr>
            <a:spLocks noChangeShapeType="1"/>
          </p:cNvSpPr>
          <p:nvPr/>
        </p:nvSpPr>
        <p:spPr bwMode="auto">
          <a:xfrm flipV="1">
            <a:off x="4432663" y="3695305"/>
            <a:ext cx="997177" cy="1362190"/>
          </a:xfrm>
          <a:prstGeom prst="line">
            <a:avLst/>
          </a:prstGeom>
          <a:noFill/>
          <a:ln w="25400">
            <a:solidFill>
              <a:srgbClr val="990000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" name="AutoShape 30"/>
          <p:cNvSpPr>
            <a:spLocks noChangeArrowheads="1"/>
          </p:cNvSpPr>
          <p:nvPr/>
        </p:nvSpPr>
        <p:spPr bwMode="auto">
          <a:xfrm>
            <a:off x="2790579" y="5022661"/>
            <a:ext cx="2340390" cy="576262"/>
          </a:xfrm>
          <a:prstGeom prst="wedgeEllipseCallout">
            <a:avLst>
              <a:gd name="adj1" fmla="val 43597"/>
              <a:gd name="adj2" fmla="val 25208"/>
            </a:avLst>
          </a:prstGeom>
          <a:solidFill>
            <a:srgbClr val="FFFF00"/>
          </a:solidFill>
          <a:ln w="9525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127000"/>
          </a:sp3d>
        </p:spPr>
        <p:txBody>
          <a:bodyPr/>
          <a:lstStyle/>
          <a:p>
            <a:pPr algn="ctr"/>
            <a:r>
              <a:rPr lang="en-US" sz="2000" dirty="0" err="1" smtClean="0">
                <a:solidFill>
                  <a:srgbClr val="990000"/>
                </a:solidFill>
                <a:latin typeface="+mn-lt"/>
              </a:rPr>
              <a:t>Trennungen</a:t>
            </a:r>
            <a:endParaRPr lang="en-US" sz="2000" dirty="0">
              <a:solidFill>
                <a:srgbClr val="990000"/>
              </a:solidFill>
              <a:latin typeface="+mn-lt"/>
            </a:endParaRPr>
          </a:p>
          <a:p>
            <a:pPr algn="ctr"/>
            <a:endParaRPr lang="en-US" sz="2000" u="sng" dirty="0">
              <a:solidFill>
                <a:srgbClr val="990000"/>
              </a:solidFill>
              <a:latin typeface="Verdana" pitchFamily="34" charset="0"/>
            </a:endParaRPr>
          </a:p>
          <a:p>
            <a:pPr algn="ctr"/>
            <a:endParaRPr lang="en-US" sz="2000" u="sng" dirty="0">
              <a:solidFill>
                <a:srgbClr val="990000"/>
              </a:solidFill>
              <a:latin typeface="Verdana" pitchFamily="34" charset="0"/>
            </a:endParaRPr>
          </a:p>
        </p:txBody>
      </p:sp>
      <p:sp>
        <p:nvSpPr>
          <p:cNvPr id="7" name="AutoShape 30"/>
          <p:cNvSpPr>
            <a:spLocks noChangeArrowheads="1"/>
          </p:cNvSpPr>
          <p:nvPr/>
        </p:nvSpPr>
        <p:spPr bwMode="auto">
          <a:xfrm>
            <a:off x="7070102" y="1279379"/>
            <a:ext cx="1951347" cy="895110"/>
          </a:xfrm>
          <a:prstGeom prst="wedgeEllipseCallout">
            <a:avLst>
              <a:gd name="adj1" fmla="val 43597"/>
              <a:gd name="adj2" fmla="val 25208"/>
            </a:avLst>
          </a:prstGeom>
          <a:solidFill>
            <a:srgbClr val="FFFF00"/>
          </a:solidFill>
          <a:ln w="9525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127000"/>
          </a:sp3d>
        </p:spPr>
        <p:txBody>
          <a:bodyPr lIns="0" tIns="144000" rIns="0" bIns="0"/>
          <a:lstStyle/>
          <a:p>
            <a:pPr algn="ctr"/>
            <a:r>
              <a:rPr lang="en-US" sz="2000" dirty="0" err="1" smtClean="0">
                <a:solidFill>
                  <a:srgbClr val="990000"/>
                </a:solidFill>
                <a:latin typeface="+mn-lt"/>
              </a:rPr>
              <a:t>Trennungen</a:t>
            </a:r>
            <a:endParaRPr lang="en-US" sz="2000" dirty="0">
              <a:solidFill>
                <a:srgbClr val="990000"/>
              </a:solidFill>
              <a:latin typeface="+mn-lt"/>
            </a:endParaRPr>
          </a:p>
          <a:p>
            <a:pPr algn="ctr"/>
            <a:endParaRPr lang="en-US" sz="2000" u="sng" dirty="0">
              <a:solidFill>
                <a:srgbClr val="990000"/>
              </a:solidFill>
              <a:latin typeface="Verdana" pitchFamily="34" charset="0"/>
            </a:endParaRPr>
          </a:p>
          <a:p>
            <a:pPr algn="ctr"/>
            <a:endParaRPr lang="en-US" sz="2000" u="sng" dirty="0">
              <a:solidFill>
                <a:srgbClr val="990000"/>
              </a:solidFill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500"/>
                            </p:stCondLst>
                            <p:childTnLst>
                              <p:par>
                                <p:cTn id="3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00"/>
                            </p:stCondLst>
                            <p:childTnLst>
                              <p:par>
                                <p:cTn id="42" presetID="1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000"/>
                            </p:stCondLst>
                            <p:childTnLst>
                              <p:par>
                                <p:cTn id="5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500"/>
                            </p:stCondLst>
                            <p:childTnLst>
                              <p:par>
                                <p:cTn id="58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2" grpId="0" animBg="1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CH" smtClean="0"/>
              <a:t>Stilregel</a:t>
            </a:r>
            <a:endParaRPr lang="de-CH" dirty="0"/>
          </a:p>
        </p:txBody>
      </p:sp>
      <p:sp>
        <p:nvSpPr>
          <p:cNvPr id="4" name="Rectangle 4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59334" y="844193"/>
            <a:ext cx="4223654" cy="3479329"/>
          </a:xfrm>
          <a:prstGeom prst="roundRect">
            <a:avLst/>
          </a:prstGeom>
          <a:solidFill>
            <a:srgbClr val="99FF99"/>
          </a:solidFill>
          <a:ln w="9525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/>
          <a:lstStyle/>
          <a:p>
            <a:r>
              <a:rPr lang="de-CH" dirty="0" smtClean="0">
                <a:solidFill>
                  <a:srgbClr val="000000"/>
                </a:solidFill>
                <a:latin typeface="Comic Sans MS"/>
              </a:rPr>
              <a:t>Verwenden Sie Tabs, um den Code einzurücken, nicht Leerschläge.</a:t>
            </a:r>
          </a:p>
          <a:p>
            <a:r>
              <a:rPr lang="de-CH" dirty="0" smtClean="0">
                <a:solidFill>
                  <a:srgbClr val="000000"/>
                </a:solidFill>
                <a:latin typeface="Comic Sans MS"/>
              </a:rPr>
              <a:t>Nützen Sie Einrückungen, um die </a:t>
            </a:r>
            <a:r>
              <a:rPr lang="de-CH" b="1" dirty="0" smtClean="0">
                <a:solidFill>
                  <a:srgbClr val="000000"/>
                </a:solidFill>
                <a:latin typeface="Comic Sans MS"/>
              </a:rPr>
              <a:t>Struktur </a:t>
            </a:r>
            <a:r>
              <a:rPr lang="de-CH" dirty="0" smtClean="0">
                <a:solidFill>
                  <a:srgbClr val="000000"/>
                </a:solidFill>
                <a:latin typeface="Comic Sans MS"/>
              </a:rPr>
              <a:t>des Programmes hervorzuheben. </a:t>
            </a:r>
            <a:endParaRPr lang="de-CH" sz="2400" kern="1200" dirty="0">
              <a:solidFill>
                <a:srgbClr val="0033CC"/>
              </a:solidFill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13" name="Line 39"/>
          <p:cNvSpPr>
            <a:spLocks noChangeShapeType="1"/>
          </p:cNvSpPr>
          <p:nvPr/>
        </p:nvSpPr>
        <p:spPr bwMode="auto">
          <a:xfrm flipV="1">
            <a:off x="4412745" y="3594874"/>
            <a:ext cx="649287" cy="677862"/>
          </a:xfrm>
          <a:prstGeom prst="line">
            <a:avLst/>
          </a:prstGeom>
          <a:noFill/>
          <a:ln w="25400">
            <a:solidFill>
              <a:srgbClr val="990000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" name="Rectangle 41"/>
          <p:cNvSpPr>
            <a:spLocks noChangeArrowheads="1"/>
          </p:cNvSpPr>
          <p:nvPr/>
        </p:nvSpPr>
        <p:spPr bwMode="auto">
          <a:xfrm>
            <a:off x="4958845" y="3418661"/>
            <a:ext cx="287337" cy="138112"/>
          </a:xfrm>
          <a:prstGeom prst="rect">
            <a:avLst/>
          </a:prstGeom>
          <a:solidFill>
            <a:srgbClr val="99FF99"/>
          </a:solidFill>
          <a:ln w="9525">
            <a:solidFill>
              <a:srgbClr val="C0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127000"/>
            <a:bevelB w="1016000"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Rectangle 43"/>
          <p:cNvSpPr>
            <a:spLocks noChangeArrowheads="1"/>
          </p:cNvSpPr>
          <p:nvPr/>
        </p:nvSpPr>
        <p:spPr bwMode="auto">
          <a:xfrm>
            <a:off x="5314445" y="3417074"/>
            <a:ext cx="287337" cy="138112"/>
          </a:xfrm>
          <a:prstGeom prst="rect">
            <a:avLst/>
          </a:prstGeom>
          <a:solidFill>
            <a:srgbClr val="99FF99"/>
          </a:solidFill>
          <a:ln w="9525">
            <a:solidFill>
              <a:srgbClr val="C0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127000"/>
            <a:bevelB w="1016000"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Rectangle 45"/>
          <p:cNvSpPr>
            <a:spLocks noChangeArrowheads="1"/>
          </p:cNvSpPr>
          <p:nvPr/>
        </p:nvSpPr>
        <p:spPr bwMode="auto">
          <a:xfrm>
            <a:off x="5671633" y="3417074"/>
            <a:ext cx="287337" cy="138112"/>
          </a:xfrm>
          <a:prstGeom prst="rect">
            <a:avLst/>
          </a:prstGeom>
          <a:solidFill>
            <a:srgbClr val="99FF99"/>
          </a:solidFill>
          <a:ln w="9525">
            <a:solidFill>
              <a:srgbClr val="C0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127000"/>
            <a:bevelB w="1016000"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Line 46"/>
          <p:cNvSpPr>
            <a:spLocks noChangeShapeType="1"/>
          </p:cNvSpPr>
          <p:nvPr/>
        </p:nvSpPr>
        <p:spPr bwMode="auto">
          <a:xfrm flipV="1">
            <a:off x="4407983" y="3572649"/>
            <a:ext cx="1438275" cy="711200"/>
          </a:xfrm>
          <a:prstGeom prst="line">
            <a:avLst/>
          </a:prstGeom>
          <a:noFill/>
          <a:ln w="25400">
            <a:solidFill>
              <a:srgbClr val="990000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" name="Line 47"/>
          <p:cNvSpPr>
            <a:spLocks noChangeShapeType="1"/>
          </p:cNvSpPr>
          <p:nvPr/>
        </p:nvSpPr>
        <p:spPr bwMode="auto">
          <a:xfrm flipV="1">
            <a:off x="4400045" y="3575824"/>
            <a:ext cx="1054100" cy="703262"/>
          </a:xfrm>
          <a:prstGeom prst="line">
            <a:avLst/>
          </a:prstGeom>
          <a:noFill/>
          <a:ln w="25400">
            <a:solidFill>
              <a:srgbClr val="990000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" name="Rectangle 29"/>
          <p:cNvSpPr txBox="1">
            <a:spLocks noChangeArrowheads="1"/>
          </p:cNvSpPr>
          <p:nvPr/>
        </p:nvSpPr>
        <p:spPr>
          <a:xfrm>
            <a:off x="4881250" y="1155289"/>
            <a:ext cx="4201790" cy="4848225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class</a:t>
            </a:r>
            <a:endParaRPr kumimoji="0" lang="en-US" sz="1800" b="1" i="0" u="none" strike="noStrike" kern="0" cap="none" spc="0" normalizeH="0" baseline="0" noProof="0" dirty="0" smtClean="0">
              <a:ln>
                <a:noFill/>
              </a:ln>
              <a:solidFill>
                <a:srgbClr val="0033CC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</a:t>
            </a:r>
            <a:r>
              <a:rPr kumimoji="0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PREVIEW </a:t>
            </a:r>
          </a:p>
          <a:p>
            <a:pPr marL="0" marR="0" lvl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inherit</a:t>
            </a:r>
            <a:endParaRPr kumimoji="0" lang="en-US" sz="1800" b="1" i="0" u="none" strike="noStrike" kern="0" cap="none" spc="0" normalizeH="0" baseline="0" noProof="0" dirty="0" smtClean="0">
              <a:ln>
                <a:noFill/>
              </a:ln>
              <a:solidFill>
                <a:srgbClr val="3333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</a:t>
            </a:r>
            <a:r>
              <a:rPr kumimoji="0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ZURICH_OBJECTS</a:t>
            </a:r>
            <a:endParaRPr kumimoji="0" lang="en-US" sz="1800" b="0" i="1" u="none" strike="noStrike" kern="0" cap="none" spc="0" normalizeH="0" baseline="0" noProof="0" dirty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feature</a:t>
            </a:r>
          </a:p>
          <a:p>
            <a:pPr marL="0" marR="0" lvl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rgbClr val="0099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</a:t>
            </a:r>
            <a:r>
              <a:rPr kumimoji="0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explore</a:t>
            </a:r>
            <a:endParaRPr kumimoji="0" lang="en-US" sz="1800" b="1" i="0" u="none" strike="noStrike" kern="0" cap="none" spc="0" normalizeH="0" baseline="0" noProof="0" dirty="0" smtClean="0">
              <a:ln>
                <a:noFill/>
              </a:ln>
              <a:solidFill>
                <a:srgbClr val="003399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-- Die </a:t>
            </a:r>
            <a:r>
              <a:rPr kumimoji="0" 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Stadt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erkunden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0" marR="0" lvl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do</a:t>
            </a:r>
          </a:p>
          <a:p>
            <a:pPr marL="0" marR="0" lvl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</a:t>
            </a:r>
            <a:r>
              <a:rPr kumimoji="0" lang="en-US" sz="1800" b="0" i="1" u="none" strike="noStrike" kern="0" cap="none" spc="0" normalizeH="0" baseline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Central</a:t>
            </a:r>
            <a:r>
              <a:rPr kumimoji="0" lang="en-US" sz="1800" b="0" i="0" u="none" strike="noStrike" kern="0" cap="none" spc="0" normalizeH="0" baseline="-20000" noProof="0" dirty="0" err="1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</a:t>
            </a:r>
            <a:r>
              <a:rPr kumimoji="0" lang="en-US" sz="1800" b="0" i="1" u="none" strike="noStrike" kern="0" cap="none" spc="0" normalizeH="0" baseline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highlight</a:t>
            </a:r>
            <a:endParaRPr kumimoji="0" lang="en-US" sz="1800" b="0" i="1" u="none" strike="noStrike" kern="0" cap="none" spc="0" normalizeH="0" baseline="0" noProof="0" dirty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lvl="0">
              <a:lnSpc>
                <a:spcPct val="80000"/>
              </a:lnSpc>
              <a:spcBef>
                <a:spcPct val="20000"/>
              </a:spcBef>
              <a:buClr>
                <a:srgbClr val="8B0000"/>
              </a:buClr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</a:t>
            </a:r>
            <a:r>
              <a:rPr lang="en-US" sz="1800" i="1" kern="0" dirty="0" err="1" smtClean="0">
                <a:solidFill>
                  <a:srgbClr val="0000FF"/>
                </a:solidFill>
              </a:rPr>
              <a:t>Polyterrasse</a:t>
            </a:r>
            <a:r>
              <a:rPr kumimoji="0" lang="en-US" sz="1800" b="0" i="0" u="none" strike="noStrike" kern="0" cap="none" spc="0" normalizeH="0" baseline="-2000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</a:t>
            </a:r>
            <a:r>
              <a:rPr lang="en-US" sz="1800" i="1" kern="0" dirty="0" smtClean="0">
                <a:solidFill>
                  <a:srgbClr val="0000FF"/>
                </a:solidFill>
              </a:rPr>
              <a:t>highlight</a:t>
            </a:r>
            <a:endParaRPr kumimoji="0" lang="en-US" sz="1800" b="0" i="1" u="none" strike="noStrike" kern="0" cap="none" spc="0" normalizeH="0" baseline="0" noProof="0" dirty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</a:t>
            </a:r>
            <a:r>
              <a:rPr kumimoji="0" lang="en-US" sz="1800" b="0" i="1" u="none" strike="noStrike" kern="0" cap="none" spc="0" normalizeH="0" baseline="0" noProof="0" dirty="0" err="1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Polybahn</a:t>
            </a:r>
            <a:r>
              <a:rPr kumimoji="0" lang="en-US" sz="1800" b="0" i="0" u="none" strike="noStrike" kern="0" cap="none" spc="0" normalizeH="0" baseline="-20000" noProof="0" dirty="0" err="1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</a:t>
            </a:r>
            <a:r>
              <a:rPr kumimoji="0" lang="en-US" sz="1800" b="0" i="1" u="none" strike="noStrike" kern="0" cap="none" spc="0" normalizeH="0" baseline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add_transport</a:t>
            </a:r>
            <a:endParaRPr kumimoji="0" lang="en-US" sz="1800" b="0" i="1" u="none" strike="noStrike" kern="0" cap="none" spc="0" normalizeH="0" baseline="0" noProof="0" dirty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lvl="0">
              <a:lnSpc>
                <a:spcPct val="80000"/>
              </a:lnSpc>
              <a:spcBef>
                <a:spcPct val="20000"/>
              </a:spcBef>
              <a:buClr>
                <a:srgbClr val="8B0000"/>
              </a:buClr>
              <a:defRPr/>
            </a:pPr>
            <a:r>
              <a:rPr lang="en-US" sz="1800" i="1" kern="0" dirty="0" smtClean="0">
                <a:solidFill>
                  <a:srgbClr val="0000FF"/>
                </a:solidFill>
                <a:latin typeface="+mn-lt"/>
              </a:rPr>
              <a:t>	  </a:t>
            </a:r>
            <a:r>
              <a:rPr lang="en-US" sz="1800" i="1" kern="0" dirty="0" err="1" smtClean="0">
                <a:solidFill>
                  <a:srgbClr val="0000FF"/>
                </a:solidFill>
                <a:latin typeface="+mn-lt"/>
              </a:rPr>
              <a:t>Zurich_map</a:t>
            </a:r>
            <a:r>
              <a:rPr lang="en-US" sz="1800" kern="0" baseline="-20000" dirty="0" err="1" smtClean="0">
                <a:solidFill>
                  <a:srgbClr val="3333FF"/>
                </a:solidFill>
                <a:sym typeface="Symbol" pitchFamily="18" charset="2"/>
              </a:rPr>
              <a:t></a:t>
            </a:r>
            <a:r>
              <a:rPr lang="en-US" sz="1800" i="1" kern="0" dirty="0" err="1" smtClean="0">
                <a:solidFill>
                  <a:srgbClr val="0000FF"/>
                </a:solidFill>
                <a:latin typeface="+mn-lt"/>
              </a:rPr>
              <a:t>animate</a:t>
            </a:r>
            <a:endParaRPr kumimoji="0" lang="en-US" sz="1800" b="0" i="1" u="none" strike="noStrike" kern="0" cap="none" spc="0" normalizeH="0" baseline="0" noProof="0" dirty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end</a:t>
            </a:r>
          </a:p>
          <a:p>
            <a:pPr marL="0" marR="0" lvl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end</a:t>
            </a:r>
          </a:p>
          <a:p>
            <a:pPr marL="0" marR="0" lvl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1600" b="0" i="0" u="none" strike="noStrike" kern="0" cap="none" spc="0" normalizeH="0" baseline="0" noProof="0" dirty="0">
              <a:ln>
                <a:noFill/>
              </a:ln>
              <a:solidFill>
                <a:srgbClr val="3333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9" name="AutoShape 30"/>
          <p:cNvSpPr>
            <a:spLocks noChangeArrowheads="1"/>
          </p:cNvSpPr>
          <p:nvPr/>
        </p:nvSpPr>
        <p:spPr bwMode="auto">
          <a:xfrm>
            <a:off x="3527161" y="4224108"/>
            <a:ext cx="1456566" cy="576262"/>
          </a:xfrm>
          <a:prstGeom prst="wedgeEllipseCallout">
            <a:avLst>
              <a:gd name="adj1" fmla="val 43597"/>
              <a:gd name="adj2" fmla="val 25208"/>
            </a:avLst>
          </a:prstGeom>
          <a:solidFill>
            <a:srgbClr val="FFFF00"/>
          </a:solidFill>
          <a:ln w="9525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127000"/>
          </a:sp3d>
        </p:spPr>
        <p:txBody>
          <a:bodyPr/>
          <a:lstStyle/>
          <a:p>
            <a:pPr algn="ctr"/>
            <a:r>
              <a:rPr lang="en-US" sz="2000" dirty="0" smtClean="0">
                <a:solidFill>
                  <a:srgbClr val="990000"/>
                </a:solidFill>
                <a:latin typeface="+mn-lt"/>
              </a:rPr>
              <a:t>Tabs</a:t>
            </a:r>
            <a:endParaRPr lang="en-US" sz="2000" dirty="0">
              <a:solidFill>
                <a:srgbClr val="990000"/>
              </a:solidFill>
              <a:latin typeface="+mn-lt"/>
            </a:endParaRPr>
          </a:p>
          <a:p>
            <a:pPr algn="ctr"/>
            <a:endParaRPr lang="en-US" sz="2000" u="sng" dirty="0">
              <a:solidFill>
                <a:srgbClr val="990000"/>
              </a:solidFill>
              <a:latin typeface="Verdana" pitchFamily="34" charset="0"/>
            </a:endParaRPr>
          </a:p>
          <a:p>
            <a:pPr algn="ctr"/>
            <a:endParaRPr lang="en-US" sz="2000" u="sng" dirty="0">
              <a:solidFill>
                <a:srgbClr val="990000"/>
              </a:solidFill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6" grpId="0" animBg="1"/>
      <p:bldP spid="17" grpId="0" animBg="1"/>
      <p:bldP spid="19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NORMAL">
  <a:themeElements>
    <a:clrScheme name="MEYER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996600"/>
      </a:hlink>
      <a:folHlink>
        <a:srgbClr val="CC9900"/>
      </a:folHlink>
    </a:clrScheme>
    <a:fontScheme name="BASIC_EIFFEL">
      <a:majorFont>
        <a:latin typeface="Arial Black"/>
        <a:ea typeface=""/>
        <a:cs typeface="Arial"/>
      </a:majorFont>
      <a:minorFont>
        <a:latin typeface="Comic Sans MS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99FF99"/>
        </a:solidFill>
        <a:ln w="12700" algn="ctr">
          <a:solidFill>
            <a:srgbClr val="990000"/>
          </a:solidFill>
          <a:miter lim="800000"/>
          <a:headEnd/>
          <a:tailEnd/>
        </a:ln>
        <a:effectLst>
          <a:outerShdw blurRad="50800" dist="50800" dir="5400000" sx="101000" sy="101000" algn="ctr" rotWithShape="0">
            <a:srgbClr val="000000">
              <a:alpha val="43137"/>
            </a:srgbClr>
          </a:outerShdw>
        </a:effectLst>
        <a:scene3d>
          <a:camera prst="orthographicFront"/>
          <a:lightRig rig="threePt" dir="t"/>
        </a:scene3d>
        <a:sp3d>
          <a:bevelT w="254000"/>
          <a:bevelB w="381000"/>
        </a:sp3d>
      </a:spPr>
      <a:bodyPr lIns="0" rIns="0"/>
      <a:lstStyle>
        <a:defPPr algn="ctr" rtl="0" fontAlgn="base">
          <a:lnSpc>
            <a:spcPct val="80000"/>
          </a:lnSpc>
          <a:spcBef>
            <a:spcPct val="50000"/>
          </a:spcBef>
          <a:spcAft>
            <a:spcPct val="0"/>
          </a:spcAft>
          <a:defRPr sz="2400" kern="1200">
            <a:solidFill>
              <a:srgbClr val="333399"/>
            </a:solidFill>
            <a:latin typeface="Comic Sans MS" pitchFamily="66" charset="0"/>
            <a:ea typeface="+mn-ea"/>
            <a:cs typeface="+mn-c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BASIC_EIFFE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SIC_EIFFEL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SIC_EIFFEL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SIC_EIFFEL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SIC_EIFFEL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SIC_EIFFEL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_EIFFEL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_EIFFEL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_EIFFEL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_EIFFEL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_EIFFEL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_EIFFEL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_EIFFEL 13">
        <a:dk1>
          <a:srgbClr val="000000"/>
        </a:dk1>
        <a:lt1>
          <a:srgbClr val="FFFFFF"/>
        </a:lt1>
        <a:dk2>
          <a:srgbClr val="3E609E"/>
        </a:dk2>
        <a:lt2>
          <a:srgbClr val="FF0000"/>
        </a:lt2>
        <a:accent1>
          <a:srgbClr val="FFFF99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FFFFCA"/>
        </a:accent5>
        <a:accent6>
          <a:srgbClr val="B90000"/>
        </a:accent6>
        <a:hlink>
          <a:srgbClr val="3333FF"/>
        </a:hlink>
        <a:folHlink>
          <a:srgbClr val="0064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INIMAL">
  <a:themeElements>
    <a:clrScheme name="MINIMAL_EIFFEL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INIMAL_EIFFEL">
      <a:majorFont>
        <a:latin typeface="Arial Black"/>
        <a:ea typeface=""/>
        <a:cs typeface="Arial"/>
      </a:majorFont>
      <a:minorFont>
        <a:latin typeface="Comic Sans MS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MINIMAL_EIFFE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NIMAL_EIFFEL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NIMAL_EIFFEL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NIMAL_EIFFEL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NIMAL_EIFFEL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NIMAL_EIFFEL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NIMAL_EIFFEL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NIMAL_EIFFEL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NIMAL_EIFFEL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NIMAL_EIFFEL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NIMAL_EIFFEL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NIMAL_EIFFEL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NIMAL_EIFFEL 13">
        <a:dk1>
          <a:srgbClr val="000000"/>
        </a:dk1>
        <a:lt1>
          <a:srgbClr val="FFFFFF"/>
        </a:lt1>
        <a:dk2>
          <a:srgbClr val="3E609E"/>
        </a:dk2>
        <a:lt2>
          <a:srgbClr val="FF0000"/>
        </a:lt2>
        <a:accent1>
          <a:srgbClr val="FFFF99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FFFFCA"/>
        </a:accent5>
        <a:accent6>
          <a:srgbClr val="B90000"/>
        </a:accent6>
        <a:hlink>
          <a:srgbClr val="3333FF"/>
        </a:hlink>
        <a:folHlink>
          <a:srgbClr val="0064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ITL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1020</TotalTime>
  <Words>1359</Words>
  <Application>Microsoft Office PowerPoint</Application>
  <PresentationFormat>On-screen Show (4:3)</PresentationFormat>
  <Paragraphs>496</Paragraphs>
  <Slides>44</Slides>
  <Notes>43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44</vt:i4>
      </vt:variant>
    </vt:vector>
  </HeadingPairs>
  <TitlesOfParts>
    <vt:vector size="47" baseType="lpstr">
      <vt:lpstr>NORMAL</vt:lpstr>
      <vt:lpstr>MINIMAL</vt:lpstr>
      <vt:lpstr>TITLE</vt:lpstr>
      <vt:lpstr>Einführung in die Programmierung   Prof. Dr. Bertrand Meyer</vt:lpstr>
      <vt:lpstr>Unser erstes Programm!</vt:lpstr>
      <vt:lpstr>Ein Klassentext</vt:lpstr>
      <vt:lpstr>Eine Konvention</vt:lpstr>
      <vt:lpstr>Ein Klassentext</vt:lpstr>
      <vt:lpstr>Zauberei?</vt:lpstr>
      <vt:lpstr>Den Featurerumpf ausfüllen</vt:lpstr>
      <vt:lpstr>Formatierung des Programmtextes</vt:lpstr>
      <vt:lpstr>Stilregel</vt:lpstr>
      <vt:lpstr>Vordefinierte Objekte</vt:lpstr>
      <vt:lpstr>Mehr Stilregeln</vt:lpstr>
      <vt:lpstr>Objekttechnologie</vt:lpstr>
      <vt:lpstr>Eine eigene Ausdrucksweise</vt:lpstr>
      <vt:lpstr>Was ist ein Objekt?</vt:lpstr>
      <vt:lpstr>Zwei Auffassungen von Objekten</vt:lpstr>
      <vt:lpstr>Features: Befehle und Abfragen</vt:lpstr>
      <vt:lpstr>Ein Befehl</vt:lpstr>
      <vt:lpstr>Eine Abfrage</vt:lpstr>
      <vt:lpstr>Abfragen</vt:lpstr>
      <vt:lpstr>Befehle</vt:lpstr>
      <vt:lpstr>Das Befehl-Abfrage-Separationsprinzip (*)</vt:lpstr>
      <vt:lpstr>Ein Objekt ist eine Maschine</vt:lpstr>
      <vt:lpstr>Ein Objekt ist eine Maschine</vt:lpstr>
      <vt:lpstr>Zwei Auffassungen von Objekten</vt:lpstr>
      <vt:lpstr>Objekte: eine Definition</vt:lpstr>
      <vt:lpstr>Definition und Klassifizierung von Features</vt:lpstr>
      <vt:lpstr>Der Gebrauch von Abfragen</vt:lpstr>
      <vt:lpstr>Features können Argumente haben…</vt:lpstr>
      <vt:lpstr>Den Featurerumpf ausbauen</vt:lpstr>
      <vt:lpstr>Features mit Argumenten</vt:lpstr>
      <vt:lpstr>Eine eigene Ausdrucksweise</vt:lpstr>
      <vt:lpstr>Eine eigene Ausdrucksweise</vt:lpstr>
      <vt:lpstr>Skalierbarkeit</vt:lpstr>
      <vt:lpstr>Ein Objekt hat eine Schnittstelle (interface)</vt:lpstr>
      <vt:lpstr>Ein Objekt hat eine Implementation </vt:lpstr>
      <vt:lpstr>Das Geheimnisprinzip (Information Hiding)</vt:lpstr>
      <vt:lpstr>Das Geheimnisprinzip (Information Hiding)</vt:lpstr>
      <vt:lpstr>Mehr über unseres erste Beispiel</vt:lpstr>
      <vt:lpstr>Drei Arten von Objekten (Erinnerung)</vt:lpstr>
      <vt:lpstr>Mehr über unseres erste Beispiel</vt:lpstr>
      <vt:lpstr>Eine bessere Version</vt:lpstr>
      <vt:lpstr>Modell und Präsentation</vt:lpstr>
      <vt:lpstr>Was bisher geschah…</vt:lpstr>
      <vt:lpstr>Bis nächste Woche</vt:lpstr>
    </vt:vector>
  </TitlesOfParts>
  <Company>ETH Zürich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Covariance</dc:title>
  <dc:creator>Prof. Dr. Bertrand Meyer</dc:creator>
  <cp:lastModifiedBy>Nadia Polikarpova</cp:lastModifiedBy>
  <cp:revision>2052</cp:revision>
  <dcterms:created xsi:type="dcterms:W3CDTF">2008-09-15T09:44:04Z</dcterms:created>
  <dcterms:modified xsi:type="dcterms:W3CDTF">2011-09-28T11:52:50Z</dcterms:modified>
</cp:coreProperties>
</file>