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5.xml" ContentType="application/vnd.openxmlformats-officedocument.presentationml.notesSlide+xml"/>
  <Override PartName="/ppt/tags/tag215.xml" ContentType="application/vnd.openxmlformats-officedocument.presentationml.tags+xml"/>
  <Override PartName="/ppt/notesSlides/notesSlide26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7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2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9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3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31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3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33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34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35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36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37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</p:sldMasterIdLst>
  <p:notesMasterIdLst>
    <p:notesMasterId r:id="rId43"/>
  </p:notesMasterIdLst>
  <p:handoutMasterIdLst>
    <p:handoutMasterId r:id="rId44"/>
  </p:handoutMasterIdLst>
  <p:sldIdLst>
    <p:sldId id="600" r:id="rId4"/>
    <p:sldId id="601" r:id="rId5"/>
    <p:sldId id="602" r:id="rId6"/>
    <p:sldId id="603" r:id="rId7"/>
    <p:sldId id="604" r:id="rId8"/>
    <p:sldId id="605" r:id="rId9"/>
    <p:sldId id="655" r:id="rId10"/>
    <p:sldId id="652" r:id="rId11"/>
    <p:sldId id="606" r:id="rId12"/>
    <p:sldId id="607" r:id="rId13"/>
    <p:sldId id="608" r:id="rId14"/>
    <p:sldId id="609" r:id="rId15"/>
    <p:sldId id="611" r:id="rId16"/>
    <p:sldId id="612" r:id="rId17"/>
    <p:sldId id="613" r:id="rId18"/>
    <p:sldId id="643" r:id="rId19"/>
    <p:sldId id="615" r:id="rId20"/>
    <p:sldId id="653" r:id="rId21"/>
    <p:sldId id="616" r:id="rId22"/>
    <p:sldId id="617" r:id="rId23"/>
    <p:sldId id="645" r:id="rId24"/>
    <p:sldId id="619" r:id="rId25"/>
    <p:sldId id="620" r:id="rId26"/>
    <p:sldId id="654" r:id="rId27"/>
    <p:sldId id="642" r:id="rId28"/>
    <p:sldId id="623" r:id="rId29"/>
    <p:sldId id="624" r:id="rId30"/>
    <p:sldId id="625" r:id="rId31"/>
    <p:sldId id="626" r:id="rId32"/>
    <p:sldId id="650" r:id="rId33"/>
    <p:sldId id="628" r:id="rId34"/>
    <p:sldId id="651" r:id="rId35"/>
    <p:sldId id="630" r:id="rId36"/>
    <p:sldId id="631" r:id="rId37"/>
    <p:sldId id="632" r:id="rId38"/>
    <p:sldId id="633" r:id="rId39"/>
    <p:sldId id="648" r:id="rId40"/>
    <p:sldId id="634" r:id="rId41"/>
    <p:sldId id="635" r:id="rId42"/>
  </p:sldIdLst>
  <p:sldSz cx="9144000" cy="6858000" type="screen4x3"/>
  <p:notesSz cx="6888163" cy="100203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0000"/>
    <a:srgbClr val="3333FF"/>
    <a:srgbClr val="99FF99"/>
    <a:srgbClr val="92D050"/>
    <a:srgbClr val="FFCC99"/>
    <a:srgbClr val="FFCC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6" autoAdjust="0"/>
  </p:normalViewPr>
  <p:slideViewPr>
    <p:cSldViewPr snapToGrid="0">
      <p:cViewPr varScale="1">
        <p:scale>
          <a:sx n="58" d="100"/>
          <a:sy n="58" d="100"/>
        </p:scale>
        <p:origin x="-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A0D89692-5B13-4004-B7AC-3662F33A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fld id="{162A1122-4B0F-45CE-89C0-8BB455883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6966-FCAF-4145-84B7-7E1A6367E826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D489F-5964-46FD-9478-86B7EEC56FE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F2D7-651E-4220-913C-D0270902553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13FB6-1292-46CA-B994-7A588A04C29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C67F-BAB3-482C-83F0-81BC07DCCD4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268B9-D35E-4D27-931E-5E199AFEC83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2987C-4AF2-40B8-8EAA-E8C1357F7DB5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4EBED-50DC-4DF7-B21B-99B0D3D11BA1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EFAE8-B4DF-4B1A-9DEE-2789F7AE11D2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41B18-C9BC-4A9C-BEA7-65A2D102DFD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88599-B0A1-42E7-845D-E41474DF9B5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1C214-A3C9-4F98-A76D-0479D12B1DC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62B39-B5F8-442A-9BFF-B393AC94B5B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5CBDD-F921-48AD-B238-E5396E7ED53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1C214-A3C9-4F98-A76D-0479D12B1DCF}" type="slidenum">
              <a:rPr lang="en-US">
                <a:solidFill>
                  <a:prstClr val="black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24</a:t>
            </a:fld>
            <a:endParaRPr lang="en-US">
              <a:solidFill>
                <a:prstClr val="black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B33B6-0671-4AD3-948D-56E28389BE0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03A1D-C7C4-44F9-8698-13F5F2C20BE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54ADF-4CC4-41A4-A568-5385ACB3F9C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CA997-D959-4611-805B-D3CA1A881FE8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CA993-E5F7-45A2-887F-B44338F6F08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35B95-538C-4182-9B1A-0396C601678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2F60C-DABF-4613-83C5-1AB33F8CF1D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15CFB-D03F-4C4E-AA60-E4A8479B502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E5080-2E4D-4BCB-AF05-A1D596C7C86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908B4-1D18-47F8-8318-99A14229437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4193E-368B-40D7-AB1E-B579C79FD18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59045-3A26-4E35-8182-A1F8FC59DB5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9CD36-EC98-4771-8390-0ACBF56355E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1A0A8-7C53-4A11-9DCA-A032F41B48F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2C80B-7F70-4B68-B275-392714319A4B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917DC-B236-4868-8B91-634A5ED934B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9BFE8-C119-4139-8EEF-CC9CC2A92B7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B815E-5B3D-4875-ADBA-FEBAAC643417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933C1-1016-4844-9FC2-80E8B4D080FB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AB97E-F1BB-4FDC-9F70-AFA06ED287CE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8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199FA-6E82-446A-AD45-47863DBE7007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7225" y="1268413"/>
            <a:ext cx="413702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7225" y="3900488"/>
            <a:ext cx="4137025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="1" baseline="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60956F3-F41D-4812-9C53-CF9F3F783D22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AD49337-55A3-415D-83BE-A0CBE6BA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806FEFF-1013-4E37-B79C-FBC83A0FE58C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2B50408-3AE6-40E1-BB5A-4A74590E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25B34D9-1CAC-4496-A542-7DFC87BFE2C7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CA46BC-6991-4B78-A82E-FDF65DF9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B2CDF2D-699F-4715-9941-54C91E9B3405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22DBF9C-7EF0-445E-87D0-6B267D39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C2370D-6D9A-412E-AF0B-794256E40191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6BC9E4-D28D-4F1B-8485-905EF957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78B50F5-2498-437F-80A4-A377B1B75DFB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D219298-76EA-4D84-90C1-4A257031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4BCCD8A-54AD-4EC0-BB18-019F8262A7EF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4B56D58-C9CA-44DE-98A3-8AA73EF86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3EACD87-673F-4CB9-B423-6C14C176E5FC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09C3D0A-88BA-42B4-AA26-1B0A5D689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B71F1A5-0A00-4935-BCA9-C83FE4E601B7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F14B54F-4E79-41ED-9ED6-369CE8281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FC31D7-6D0C-4EA8-837A-1CA4B7AC99C2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9DF7231-B8D3-4046-A447-B75FC48B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0775CD8-1B1F-404D-875B-DD2F2A891BF1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0E20E3-22BC-4E0F-853A-A297E123A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6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7888"/>
            <a:ext cx="85947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0"/>
            <a:ext cx="7199312" cy="0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350" y="6550025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1F431D4-F688-487D-AC5B-7EBBCAA38A34}" type="slidenum">
              <a:rPr lang="en-US" sz="1400">
                <a:latin typeface="Arial" pitchFamily="34" charset="0"/>
              </a:rPr>
              <a:pPr algn="r">
                <a:defRPr/>
              </a:pPr>
              <a:t>‹#›</a:t>
            </a:fld>
            <a:endParaRPr lang="en-US" sz="1400" dirty="0">
              <a:latin typeface="Arial" pitchFamily="34" charset="0"/>
            </a:endParaRP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2200" y="122238"/>
            <a:ext cx="280988" cy="31432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  <p:sldLayoutId id="2147483827" r:id="rId12"/>
    <p:sldLayoutId id="2147483826" r:id="rId13"/>
    <p:sldLayoutId id="2147483825" r:id="rId14"/>
    <p:sldLayoutId id="2147483824" r:id="rId15"/>
    <p:sldLayoutId id="2147483823" r:id="rId16"/>
    <p:sldLayoutId id="2147483822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60363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9460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57188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 sz="20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1944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684588"/>
            <a:ext cx="8229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31748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350" y="184150"/>
            <a:ext cx="500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25" y="279400"/>
            <a:ext cx="7207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8625" y="557213"/>
            <a:ext cx="2462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notesSlide" Target="../notesSlides/notesSlide20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notesSlide" Target="../notesSlides/notesSlide23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63" Type="http://schemas.openxmlformats.org/officeDocument/2006/relationships/tags" Target="../tags/tag21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61" Type="http://schemas.openxmlformats.org/officeDocument/2006/relationships/tags" Target="../tags/tag208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notesSlide" Target="../notesSlides/notesSlide2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245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tags" Target="../tags/tag261.xml"/><Relationship Id="rId47" Type="http://schemas.openxmlformats.org/officeDocument/2006/relationships/tags" Target="../tags/tag266.xml"/><Relationship Id="rId50" Type="http://schemas.openxmlformats.org/officeDocument/2006/relationships/tags" Target="../tags/tag269.xml"/><Relationship Id="rId55" Type="http://schemas.openxmlformats.org/officeDocument/2006/relationships/tags" Target="../tags/tag274.xml"/><Relationship Id="rId63" Type="http://schemas.openxmlformats.org/officeDocument/2006/relationships/tags" Target="../tags/tag28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9" Type="http://schemas.openxmlformats.org/officeDocument/2006/relationships/tags" Target="../tags/tag248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45" Type="http://schemas.openxmlformats.org/officeDocument/2006/relationships/tags" Target="../tags/tag264.xml"/><Relationship Id="rId53" Type="http://schemas.openxmlformats.org/officeDocument/2006/relationships/tags" Target="../tags/tag272.xml"/><Relationship Id="rId58" Type="http://schemas.openxmlformats.org/officeDocument/2006/relationships/tags" Target="../tags/tag277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61" Type="http://schemas.openxmlformats.org/officeDocument/2006/relationships/tags" Target="../tags/tag280.xml"/><Relationship Id="rId19" Type="http://schemas.openxmlformats.org/officeDocument/2006/relationships/tags" Target="../tags/tag23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43" Type="http://schemas.openxmlformats.org/officeDocument/2006/relationships/tags" Target="../tags/tag262.xml"/><Relationship Id="rId48" Type="http://schemas.openxmlformats.org/officeDocument/2006/relationships/tags" Target="../tags/tag267.xml"/><Relationship Id="rId56" Type="http://schemas.openxmlformats.org/officeDocument/2006/relationships/tags" Target="../tags/tag275.xml"/><Relationship Id="rId64" Type="http://schemas.openxmlformats.org/officeDocument/2006/relationships/tags" Target="../tags/tag283.xml"/><Relationship Id="rId8" Type="http://schemas.openxmlformats.org/officeDocument/2006/relationships/tags" Target="../tags/tag227.xml"/><Relationship Id="rId51" Type="http://schemas.openxmlformats.org/officeDocument/2006/relationships/tags" Target="../tags/tag270.xml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Relationship Id="rId46" Type="http://schemas.openxmlformats.org/officeDocument/2006/relationships/tags" Target="../tags/tag265.xml"/><Relationship Id="rId59" Type="http://schemas.openxmlformats.org/officeDocument/2006/relationships/tags" Target="../tags/tag278.xml"/><Relationship Id="rId67" Type="http://schemas.openxmlformats.org/officeDocument/2006/relationships/notesSlide" Target="../notesSlides/notesSlide29.xml"/><Relationship Id="rId20" Type="http://schemas.openxmlformats.org/officeDocument/2006/relationships/tags" Target="../tags/tag239.xml"/><Relationship Id="rId41" Type="http://schemas.openxmlformats.org/officeDocument/2006/relationships/tags" Target="../tags/tag260.xml"/><Relationship Id="rId54" Type="http://schemas.openxmlformats.org/officeDocument/2006/relationships/tags" Target="../tags/tag273.xml"/><Relationship Id="rId62" Type="http://schemas.openxmlformats.org/officeDocument/2006/relationships/tags" Target="../tags/tag28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49" Type="http://schemas.openxmlformats.org/officeDocument/2006/relationships/tags" Target="../tags/tag268.xml"/><Relationship Id="rId57" Type="http://schemas.openxmlformats.org/officeDocument/2006/relationships/tags" Target="../tags/tag276.xml"/><Relationship Id="rId10" Type="http://schemas.openxmlformats.org/officeDocument/2006/relationships/tags" Target="../tags/tag229.xml"/><Relationship Id="rId31" Type="http://schemas.openxmlformats.org/officeDocument/2006/relationships/tags" Target="../tags/tag250.xml"/><Relationship Id="rId44" Type="http://schemas.openxmlformats.org/officeDocument/2006/relationships/tags" Target="../tags/tag263.xml"/><Relationship Id="rId52" Type="http://schemas.openxmlformats.org/officeDocument/2006/relationships/tags" Target="../tags/tag271.xml"/><Relationship Id="rId60" Type="http://schemas.openxmlformats.org/officeDocument/2006/relationships/tags" Target="../tags/tag279.xml"/><Relationship Id="rId65" Type="http://schemas.openxmlformats.org/officeDocument/2006/relationships/tags" Target="../tags/tag284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39" Type="http://schemas.openxmlformats.org/officeDocument/2006/relationships/tags" Target="../tags/tag2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tags" Target="../tags/tag315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tags" Target="../tags/tag314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notesSlide" Target="../notesSlides/notesSlide31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tags" Target="../tags/tag313.xml"/><Relationship Id="rId30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321.xml"/><Relationship Id="rId9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notesSlide" Target="../notesSlides/notesSlide36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5.xm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6.jpeg"/><Relationship Id="rId2" Type="http://schemas.openxmlformats.org/officeDocument/2006/relationships/tags" Target="../tags/tag9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1700213"/>
            <a:ext cx="7772400" cy="1790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Einführung in die Programmierung</a:t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sz="2800" noProof="0" smtClean="0">
                <a:latin typeface="Comic Sans MS" pitchFamily="66" charset="0"/>
                <a:ea typeface="+mj-ea"/>
                <a:cs typeface="+mj-cs"/>
              </a:rPr>
              <a:t>Prof. Dr. Bertrand Meyer</a:t>
            </a:r>
            <a:endParaRPr lang="de-CH" noProof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0" y="4184650"/>
            <a:ext cx="8080375" cy="11636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CH" noProof="0" smtClean="0">
              <a:solidFill>
                <a:srgbClr val="3E609E"/>
              </a:solidFill>
              <a:latin typeface="Verdana" pitchFamily="34" charset="0"/>
              <a:ea typeface="+mn-ea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noProof="0" smtClean="0">
                <a:solidFill>
                  <a:srgbClr val="3E609E"/>
                </a:solidFill>
                <a:latin typeface="Verdana" pitchFamily="34" charset="0"/>
                <a:ea typeface="+mn-ea"/>
                <a:cs typeface="+mn-cs"/>
              </a:rPr>
              <a:t>Lektion 3: Der Umgang mit Objekten II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CH" noProof="0">
              <a:solidFill>
                <a:srgbClr val="3E609E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55644" y="877888"/>
            <a:ext cx="8815320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Sie können mehrere Instruktionen hintereinander schreiben, ohne sie durch ein Semikolon zu trennen:</a:t>
            </a:r>
            <a:br>
              <a:rPr lang="de-CH" noProof="0" dirty="0" smtClean="0">
                <a:solidFill>
                  <a:schemeClr val="tx1"/>
                </a:solidFill>
              </a:rPr>
            </a:br>
            <a:endParaRPr lang="de-CH" sz="1200" noProof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Central_view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Polyterasse_view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add_transport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Zurich_map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output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west_terminal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i="1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ts val="1500"/>
              </a:lnSpc>
              <a:buFont typeface="Wingdings" pitchFamily="127" charset="2"/>
              <a:buNone/>
            </a:pPr>
            <a:endParaRPr lang="de-CH" noProof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ts val="1500"/>
              </a:lnSpc>
              <a:buFont typeface="Wingdings" pitchFamily="127" charset="2"/>
              <a:buNone/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Sie können Semikola benützen, um Instruktionen zu trennen: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de-CH" i="1" dirty="0" smtClean="0">
                <a:solidFill>
                  <a:schemeClr val="tx1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Central_view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     Polyterasse_view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err="1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err="1" smtClean="0">
                <a:solidFill>
                  <a:srgbClr val="0000FF"/>
                </a:solidFill>
              </a:rPr>
              <a:t>add_transport</a:t>
            </a:r>
            <a:r>
              <a:rPr lang="de-CH" i="1" dirty="0" smtClean="0">
                <a:solidFill>
                  <a:srgbClr val="0000FF"/>
                </a:solidFill>
              </a:rPr>
              <a:t>      Zurich_map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output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err="1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err="1" smtClean="0">
                <a:solidFill>
                  <a:srgbClr val="0000FF"/>
                </a:solidFill>
              </a:rPr>
              <a:t>west_terminal</a:t>
            </a:r>
            <a:r>
              <a:rPr lang="de-CH" sz="1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i="1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Aufeinanderfolgende Instruktionen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51232" y="5001351"/>
            <a:ext cx="287337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77386" y="4977070"/>
            <a:ext cx="287338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78160" y="5576290"/>
            <a:ext cx="287337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3243" y="5518174"/>
            <a:ext cx="287338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</a:t>
            </a:r>
          </a:p>
        </p:txBody>
      </p:sp>
      <p:sp>
        <p:nvSpPr>
          <p:cNvPr id="64514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919" y="3687763"/>
            <a:ext cx="864025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Sollten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einmal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der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Meinung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sein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dass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mehrere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Instruktionen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auf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einer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Zeile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lesbarer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sind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z.B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. in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einem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 smtClean="0">
                <a:ea typeface="ＭＳ Ｐゴシック" pitchFamily="127" charset="-128"/>
                <a:cs typeface="ＭＳ Ｐゴシック" pitchFamily="127" charset="-128"/>
              </a:rPr>
              <a:t>Artikel</a:t>
            </a: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),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benützen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Semikola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: 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f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x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)  ;  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g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y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0743" y="1129079"/>
            <a:ext cx="7146329" cy="134376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CH" sz="2800" dirty="0" smtClean="0">
                <a:latin typeface="Comic Sans MS" pitchFamily="66" charset="0"/>
              </a:rPr>
              <a:t>Schreiben Sie eine Instruktion pro Zeile.</a:t>
            </a:r>
          </a:p>
          <a:p>
            <a:pPr algn="ctr">
              <a:spcBef>
                <a:spcPct val="50000"/>
              </a:spcBef>
              <a:defRPr/>
            </a:pPr>
            <a:r>
              <a:rPr lang="de-CH" sz="2800" dirty="0" smtClean="0">
                <a:latin typeface="Comic Sans MS" pitchFamily="66" charset="0"/>
              </a:rPr>
              <a:t>Lassen Sie Semikola weg.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9261" y="2569280"/>
            <a:ext cx="1311789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4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0937" y="2577216"/>
            <a:ext cx="402656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8013" y="819150"/>
            <a:ext cx="7977187" cy="4983163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 </a:t>
            </a:r>
            <a:r>
              <a:rPr lang="de-CH" noProof="0" dirty="0" smtClean="0">
                <a:solidFill>
                  <a:srgbClr val="A5002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ist ein Programmelement, welches mögliche Laufzeitwerte bezeichnet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Beispiele: </a:t>
            </a:r>
          </a:p>
          <a:p>
            <a:pPr marL="823913" lvl="1" eaLnBrk="1" hangingPunct="1">
              <a:buFont typeface="Wingdings" pitchFamily="127" charset="2"/>
              <a:buNone/>
            </a:pPr>
            <a:r>
              <a:rPr lang="de-CH" sz="2800" i="1" dirty="0" smtClean="0"/>
              <a:t>c</a:t>
            </a:r>
            <a:r>
              <a:rPr lang="de-CH" sz="2800" i="1" noProof="0" dirty="0" smtClean="0"/>
              <a:t>onsole</a:t>
            </a:r>
            <a:r>
              <a:rPr lang="de-CH" sz="1800" i="1" noProof="0" dirty="0" smtClean="0"/>
              <a:t> </a:t>
            </a:r>
            <a:r>
              <a:rPr lang="de-CH" sz="2800" baseline="-20000" noProof="0" dirty="0" smtClean="0">
                <a:sym typeface="Symbol" pitchFamily="127" charset="2"/>
              </a:rPr>
              <a:t></a:t>
            </a:r>
            <a:r>
              <a:rPr lang="de-CH" sz="2800" i="1" noProof="0" dirty="0" err="1" smtClean="0"/>
              <a:t>output</a:t>
            </a:r>
            <a:r>
              <a:rPr lang="de-CH" sz="2800" i="1" noProof="0" dirty="0" smtClean="0"/>
              <a:t> </a:t>
            </a:r>
            <a:r>
              <a:rPr lang="de-CH" sz="2800" noProof="0" dirty="0" smtClean="0"/>
              <a:t>(</a:t>
            </a:r>
            <a:r>
              <a:rPr lang="de-CH" sz="1400" noProof="0" dirty="0" smtClean="0"/>
              <a:t> </a:t>
            </a:r>
            <a:r>
              <a:rPr lang="de-CH" sz="2800" i="1" dirty="0" smtClean="0"/>
              <a:t>P</a:t>
            </a:r>
            <a:r>
              <a:rPr lang="de-CH" sz="2800" i="1" noProof="0" dirty="0" err="1" smtClean="0"/>
              <a:t>olybahn</a:t>
            </a:r>
            <a:r>
              <a:rPr lang="de-CH" sz="2800" baseline="-20000" noProof="0" dirty="0" err="1" smtClean="0">
                <a:sym typeface="Symbol" pitchFamily="127" charset="2"/>
              </a:rPr>
              <a:t></a:t>
            </a:r>
            <a:r>
              <a:rPr lang="de-CH" sz="2800" i="1" noProof="0" dirty="0" err="1" smtClean="0"/>
              <a:t>west_terminal</a:t>
            </a:r>
            <a:r>
              <a:rPr lang="de-CH" sz="1800" i="1" noProof="0" dirty="0" smtClean="0"/>
              <a:t> </a:t>
            </a:r>
            <a:r>
              <a:rPr lang="de-CH" sz="1050" i="1" noProof="0" dirty="0" smtClean="0"/>
              <a:t> </a:t>
            </a:r>
            <a:r>
              <a:rPr lang="de-CH" sz="2800" noProof="0" dirty="0" smtClean="0"/>
              <a:t>)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Vgl.: Mathematische Ausdrücke, z.B. </a:t>
            </a:r>
            <a:r>
              <a:rPr lang="de-CH" noProof="0" dirty="0" smtClean="0">
                <a:solidFill>
                  <a:srgbClr val="0000FF"/>
                </a:solidFill>
              </a:rPr>
              <a:t>a + b</a:t>
            </a:r>
            <a:endParaRPr lang="de-CH" noProof="0" dirty="0" smtClean="0"/>
          </a:p>
          <a:p>
            <a:pPr marL="0" indent="0" eaLnBrk="1" hangingPunct="1"/>
            <a:endParaRPr lang="de-CH" sz="2000" noProof="0" dirty="0" smtClean="0"/>
          </a:p>
          <a:p>
            <a:pPr marL="0" indent="0" eaLnBrk="1" hangingPunct="1"/>
            <a:endParaRPr lang="de-CH" sz="2000" noProof="0" dirty="0" smtClean="0"/>
          </a:p>
        </p:txBody>
      </p:sp>
      <p:sp>
        <p:nvSpPr>
          <p:cNvPr id="40448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78424" y="3521862"/>
            <a:ext cx="2791141" cy="433387"/>
          </a:xfrm>
          <a:prstGeom prst="wedgeRoundRectCallout">
            <a:avLst>
              <a:gd name="adj1" fmla="val -74653"/>
              <a:gd name="adj2" fmla="val -144870"/>
              <a:gd name="adj3" fmla="val 16667"/>
            </a:avLst>
          </a:prstGeom>
          <a:solidFill>
            <a:srgbClr val="FFFF7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latin typeface="Comic Sans MS" pitchFamily="66" charset="0"/>
              </a:rPr>
              <a:t>Noch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Ausdruck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6571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Ausdrücke (Expressions)</a:t>
            </a:r>
          </a:p>
        </p:txBody>
      </p:sp>
      <p:sp>
        <p:nvSpPr>
          <p:cNvPr id="40448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7934" y="1715232"/>
            <a:ext cx="1944687" cy="433387"/>
          </a:xfrm>
          <a:prstGeom prst="wedgeRoundRectCallout">
            <a:avLst>
              <a:gd name="adj1" fmla="val -80532"/>
              <a:gd name="adj2" fmla="val 130954"/>
              <a:gd name="adj3" fmla="val 16667"/>
            </a:avLst>
          </a:prstGeom>
          <a:solidFill>
            <a:srgbClr val="FFFF7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latin typeface="Comic Sans MS" pitchFamily="66" charset="0"/>
              </a:rPr>
              <a:t>Ein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Ausdruck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(syntax) und Semantik (semantics)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 Ausdruck, z.B.</a:t>
            </a:r>
            <a:r>
              <a:rPr lang="de-CH" noProof="0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sz="2800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west_terminal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kein Wert, sondern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bezeichnet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zukünftige Laufzeitwerte.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Eine Instruktion, z.B.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C</a:t>
            </a:r>
            <a:r>
              <a:rPr lang="de-CH" i="1" dirty="0" smtClean="0">
                <a:solidFill>
                  <a:srgbClr val="0000FF"/>
                </a:solidFill>
              </a:rPr>
              <a:t>entral_view</a:t>
            </a:r>
            <a:r>
              <a:rPr lang="de-CH" sz="2800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  <a:r>
              <a:rPr lang="de-CH" noProof="0" dirty="0" smtClean="0">
                <a:solidFill>
                  <a:schemeClr val="accent2"/>
                </a:solidFill>
              </a:rPr>
              <a:t>  </a:t>
            </a:r>
            <a:r>
              <a:rPr lang="de-CH" noProof="0" dirty="0" smtClean="0">
                <a:solidFill>
                  <a:srgbClr val="990000"/>
                </a:solidFill>
              </a:rPr>
              <a:t>bezeichnet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eine Operation, die während der Laufzeit ausgeführt wird.</a:t>
            </a:r>
          </a:p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762" y="887172"/>
            <a:ext cx="8569687" cy="23563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Die </a:t>
            </a:r>
            <a:r>
              <a:rPr lang="de-CH" dirty="0" smtClean="0">
                <a:solidFill>
                  <a:srgbClr val="A50021"/>
                </a:solidFill>
                <a:latin typeface="Comic Sans MS" pitchFamily="66" charset="0"/>
              </a:rPr>
              <a:t>Syntax</a:t>
            </a:r>
            <a:r>
              <a:rPr lang="de-CH" b="1" dirty="0" smtClean="0">
                <a:latin typeface="Comic Sans MS" pitchFamily="66" charset="0"/>
              </a:rPr>
              <a:t> </a:t>
            </a:r>
            <a:r>
              <a:rPr lang="de-CH" dirty="0" smtClean="0">
                <a:latin typeface="Comic Sans MS" pitchFamily="66" charset="0"/>
              </a:rPr>
              <a:t>eines Programmes ist die Struktur und die Form seines (Programm-)Textes.</a:t>
            </a:r>
          </a:p>
          <a:p>
            <a:pPr>
              <a:spcBef>
                <a:spcPct val="20000"/>
              </a:spcBef>
              <a:defRPr/>
            </a:pPr>
            <a:endParaRPr lang="de-CH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Die </a:t>
            </a:r>
            <a:r>
              <a:rPr lang="de-CH" dirty="0" smtClean="0">
                <a:solidFill>
                  <a:srgbClr val="A50021"/>
                </a:solidFill>
                <a:latin typeface="Comic Sans MS" pitchFamily="66" charset="0"/>
              </a:rPr>
              <a:t>Semantik</a:t>
            </a:r>
            <a:r>
              <a:rPr lang="de-CH" dirty="0" smtClean="0">
                <a:latin typeface="Comic Sans MS" pitchFamily="66" charset="0"/>
              </a:rPr>
              <a:t> eines Programmes ist die Menge von Eigenschaften seiner möglichen Ausführungen.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latin typeface="Comic Sans MS" pitchFamily="66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und Semantik: Definitionen</a:t>
            </a:r>
          </a:p>
        </p:txBody>
      </p:sp>
      <p:sp>
        <p:nvSpPr>
          <p:cNvPr id="7066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9813" y="3721100"/>
            <a:ext cx="6259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 Syntax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ist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die Art,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ein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Programm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schreiben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: Zeichen,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daraus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geformte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Wörter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und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aus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diesen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Wörtern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geformte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grössere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Strukturen</a:t>
            </a: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Semantik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ist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der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Effekt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, den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von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Ihrem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Programm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erwarten</a:t>
            </a: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und Semantik</a:t>
            </a:r>
          </a:p>
        </p:txBody>
      </p:sp>
      <p:graphicFrame>
        <p:nvGraphicFramePr>
          <p:cNvPr id="330780" name="Group 28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49238" y="877888"/>
          <a:ext cx="8594724" cy="2268538"/>
        </p:xfrm>
        <a:graphic>
          <a:graphicData uri="http://schemas.openxmlformats.org/drawingml/2006/table">
            <a:tbl>
              <a:tblPr/>
              <a:tblGrid>
                <a:gridCol w="4298172"/>
                <a:gridCol w="429655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Syntax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Semantik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Instruktion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Befehl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Ausdruck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Abfrage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9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30" name="Line 9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4" name="Text Box 8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25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9" name="Text Box 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20" name="Line 8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2" name="Text Box 7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507" name="Line 6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6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8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4831" name="Rectangle 38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0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7511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0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Programmier- vs natürliche Sprachen: Ähnlichkeiten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33400" lvl="1" indent="-354013" eaLnBrk="1" hangingPunct="1"/>
            <a:r>
              <a:rPr lang="de-CH" noProof="0" dirty="0" smtClean="0"/>
              <a:t>Allgemeine Form eines Textes: Abfolge von Wörtern</a:t>
            </a:r>
          </a:p>
          <a:p>
            <a:pPr marL="533400" lvl="1" indent="-354013" eaLnBrk="1" hangingPunct="1"/>
            <a:endParaRPr lang="de-CH" dirty="0"/>
          </a:p>
          <a:p>
            <a:pPr marL="533400" lvl="1" indent="-354013" eaLnBrk="1" hangingPunct="1"/>
            <a:r>
              <a:rPr lang="de-CH" noProof="0" dirty="0" smtClean="0"/>
              <a:t>Jedes Wort </a:t>
            </a:r>
            <a:r>
              <a:rPr lang="de-CH" noProof="0" dirty="0" err="1" smtClean="0"/>
              <a:t>is</a:t>
            </a:r>
            <a:r>
              <a:rPr lang="de-CH" dirty="0" smtClean="0"/>
              <a:t>t selbst eine Abfolge von Zeichen (</a:t>
            </a:r>
            <a:r>
              <a:rPr lang="de-CH" dirty="0" err="1" smtClean="0"/>
              <a:t>characters</a:t>
            </a:r>
            <a:r>
              <a:rPr lang="de-CH" dirty="0" smtClean="0"/>
              <a:t>)</a:t>
            </a:r>
            <a:endParaRPr lang="de-CH" noProof="0" dirty="0" smtClean="0"/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Unterscheidung von Syntax und Semantik</a:t>
            </a:r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Einige Wörter sind vordefiniert, einige benutzerdefiniert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Benutzerdefiniert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r>
              <a:rPr lang="en-US" dirty="0" smtClean="0"/>
              <a:t>: Lewis Carroll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0" y="877887"/>
            <a:ext cx="5178806" cy="5629917"/>
          </a:xfrm>
        </p:spPr>
        <p:txBody>
          <a:bodyPr/>
          <a:lstStyle/>
          <a:p>
            <a:pPr marL="0" indent="0"/>
            <a:r>
              <a:rPr lang="en-US" sz="1800" dirty="0"/>
              <a:t>"Beware the </a:t>
            </a:r>
            <a:r>
              <a:rPr lang="en-US" sz="1800" dirty="0" err="1"/>
              <a:t>Jabberwock</a:t>
            </a:r>
            <a:r>
              <a:rPr lang="en-US" sz="1800" dirty="0"/>
              <a:t>, my son!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/>
              <a:t>jaws that bite, the claws that catch!</a:t>
            </a:r>
            <a:br>
              <a:rPr lang="en-US" sz="1800" dirty="0"/>
            </a:br>
            <a:r>
              <a:rPr lang="en-US" sz="1800" dirty="0"/>
              <a:t>Beware the </a:t>
            </a:r>
            <a:r>
              <a:rPr lang="en-US" sz="1800" dirty="0" err="1"/>
              <a:t>Jubjub</a:t>
            </a:r>
            <a:r>
              <a:rPr lang="en-US" sz="1800" dirty="0"/>
              <a:t> bird, and shun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 err="1"/>
              <a:t>frumious</a:t>
            </a:r>
            <a:r>
              <a:rPr lang="en-US" sz="1800" dirty="0"/>
              <a:t> </a:t>
            </a:r>
            <a:r>
              <a:rPr lang="en-US" sz="1800" dirty="0" err="1"/>
              <a:t>Bandersnatch</a:t>
            </a:r>
            <a:r>
              <a:rPr lang="en-US" sz="1800" dirty="0"/>
              <a:t>!"</a:t>
            </a:r>
            <a:br>
              <a:rPr lang="en-US" sz="1800" dirty="0"/>
            </a:br>
            <a:endParaRPr lang="en-US" sz="1800" dirty="0"/>
          </a:p>
          <a:p>
            <a:pPr marL="0" indent="0"/>
            <a:r>
              <a:rPr lang="en-US" sz="1800" dirty="0"/>
              <a:t>He took his </a:t>
            </a:r>
            <a:r>
              <a:rPr lang="en-US" sz="1800" dirty="0" err="1"/>
              <a:t>vorpal</a:t>
            </a:r>
            <a:r>
              <a:rPr lang="en-US" sz="1800" dirty="0"/>
              <a:t> sword in hand:</a:t>
            </a:r>
            <a:br>
              <a:rPr lang="en-US" sz="1800" dirty="0"/>
            </a:br>
            <a:r>
              <a:rPr lang="en-US" sz="1800" dirty="0" smtClean="0"/>
              <a:t>Long </a:t>
            </a:r>
            <a:r>
              <a:rPr lang="en-US" sz="1800" dirty="0"/>
              <a:t>time the </a:t>
            </a:r>
            <a:r>
              <a:rPr lang="en-US" sz="1800" dirty="0" err="1"/>
              <a:t>manxome</a:t>
            </a:r>
            <a:r>
              <a:rPr lang="en-US" sz="1800" dirty="0"/>
              <a:t> foe he sought </a:t>
            </a:r>
            <a:r>
              <a:rPr lang="en-US" sz="1800" dirty="0" smtClean="0"/>
              <a:t>-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So rested he by the </a:t>
            </a:r>
            <a:r>
              <a:rPr lang="en-US" sz="1800" dirty="0" err="1"/>
              <a:t>Tumtum</a:t>
            </a:r>
            <a:r>
              <a:rPr lang="en-US" sz="1800" dirty="0"/>
              <a:t> tree,</a:t>
            </a:r>
            <a:br>
              <a:rPr lang="en-US" sz="1800" dirty="0"/>
            </a:br>
            <a:r>
              <a:rPr lang="en-US" sz="1800" dirty="0" smtClean="0"/>
              <a:t>And </a:t>
            </a:r>
            <a:r>
              <a:rPr lang="en-US" sz="1800" dirty="0"/>
              <a:t>stood awhile in thought.</a:t>
            </a:r>
            <a:br>
              <a:rPr lang="en-US" sz="1800" dirty="0"/>
            </a:br>
            <a:endParaRPr lang="en-US" sz="1800" dirty="0"/>
          </a:p>
          <a:p>
            <a:pPr marL="0" indent="0"/>
            <a:r>
              <a:rPr lang="en-US" sz="1800" dirty="0"/>
              <a:t>And, as in </a:t>
            </a:r>
            <a:r>
              <a:rPr lang="en-US" sz="1800" dirty="0" err="1"/>
              <a:t>uffish</a:t>
            </a:r>
            <a:r>
              <a:rPr lang="en-US" sz="1800" dirty="0"/>
              <a:t> thought he stood,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 err="1"/>
              <a:t>Jabberwock</a:t>
            </a:r>
            <a:r>
              <a:rPr lang="en-US" sz="1800" dirty="0"/>
              <a:t>, with eyes of flame,</a:t>
            </a:r>
            <a:br>
              <a:rPr lang="en-US" sz="1800" dirty="0"/>
            </a:br>
            <a:r>
              <a:rPr lang="en-US" sz="1800" dirty="0"/>
              <a:t>Came whiffling through the </a:t>
            </a:r>
            <a:r>
              <a:rPr lang="en-US" sz="1800" dirty="0" err="1"/>
              <a:t>tulgey</a:t>
            </a:r>
            <a:r>
              <a:rPr lang="en-US" sz="1800" dirty="0"/>
              <a:t> wood,</a:t>
            </a:r>
            <a:br>
              <a:rPr lang="en-US" sz="1800" dirty="0"/>
            </a:br>
            <a:r>
              <a:rPr lang="en-US" sz="1800" dirty="0" smtClean="0"/>
              <a:t>And </a:t>
            </a:r>
            <a:r>
              <a:rPr lang="en-US" sz="1800" dirty="0"/>
              <a:t>burbled as it came</a:t>
            </a:r>
            <a:r>
              <a:rPr lang="en-US" sz="1800" dirty="0" smtClean="0"/>
              <a:t>!</a:t>
            </a:r>
          </a:p>
          <a:p>
            <a:pPr marL="0" indent="0"/>
            <a:r>
              <a:rPr lang="en-US" sz="1800" dirty="0"/>
              <a:t>One, two! One, two! And </a:t>
            </a:r>
            <a:r>
              <a:rPr lang="en-US" sz="1800" dirty="0" smtClean="0"/>
              <a:t>through  and </a:t>
            </a:r>
            <a:r>
              <a:rPr lang="en-US" sz="1800" dirty="0"/>
              <a:t>through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dirty="0" err="1"/>
              <a:t>vorpal</a:t>
            </a:r>
            <a:r>
              <a:rPr lang="en-US" sz="1800" dirty="0"/>
              <a:t> blade went snicker-snack!</a:t>
            </a:r>
            <a:br>
              <a:rPr lang="en-US" sz="1800" dirty="0"/>
            </a:br>
            <a:r>
              <a:rPr lang="en-US" sz="1800" dirty="0"/>
              <a:t>He left it dead, and with its head</a:t>
            </a:r>
            <a:br>
              <a:rPr lang="en-US" sz="1800" dirty="0"/>
            </a:br>
            <a:r>
              <a:rPr lang="en-US" sz="1800" dirty="0"/>
              <a:t>He went galumphing back.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08186" y="864889"/>
            <a:ext cx="4270443" cy="13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127" charset="2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896938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127" charset="2"/>
              <a:buChar char="Ø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2pPr>
            <a:lvl3pPr marL="130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4pPr>
            <a:lvl5pPr marL="2120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en-US" sz="1800" dirty="0" smtClean="0"/>
              <a:t>"</a:t>
            </a:r>
            <a:r>
              <a:rPr lang="en-US" sz="1800" dirty="0"/>
              <a:t>And, has thou slain the </a:t>
            </a:r>
            <a:r>
              <a:rPr lang="en-US" sz="1800" dirty="0" err="1"/>
              <a:t>Jabberwock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 smtClean="0"/>
              <a:t>Come </a:t>
            </a:r>
            <a:r>
              <a:rPr lang="en-US" sz="1800" dirty="0"/>
              <a:t>to my arms, my beamish boy!</a:t>
            </a:r>
            <a:br>
              <a:rPr lang="en-US" sz="1800" dirty="0"/>
            </a:br>
            <a:r>
              <a:rPr lang="en-US" sz="1800" dirty="0"/>
              <a:t>O </a:t>
            </a:r>
            <a:r>
              <a:rPr lang="en-US" sz="1800" dirty="0" err="1"/>
              <a:t>frabjous</a:t>
            </a:r>
            <a:r>
              <a:rPr lang="en-US" sz="1800" dirty="0"/>
              <a:t> day! </a:t>
            </a:r>
            <a:r>
              <a:rPr lang="en-US" sz="1800" dirty="0" err="1"/>
              <a:t>Callooh</a:t>
            </a:r>
            <a:r>
              <a:rPr lang="en-US" sz="1800" dirty="0"/>
              <a:t>! </a:t>
            </a:r>
            <a:r>
              <a:rPr lang="en-US" sz="1800" dirty="0" err="1"/>
              <a:t>Callay</a:t>
            </a:r>
            <a:r>
              <a:rPr lang="en-US" sz="1800" dirty="0"/>
              <a:t>!'</a:t>
            </a:r>
            <a:br>
              <a:rPr lang="en-US" sz="1800" dirty="0"/>
            </a:br>
            <a:r>
              <a:rPr lang="en-US" sz="1800" dirty="0" smtClean="0"/>
              <a:t>He </a:t>
            </a:r>
            <a:r>
              <a:rPr lang="en-US" sz="1800" dirty="0"/>
              <a:t>chortled in his joy.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20" y="2603771"/>
            <a:ext cx="2562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Programmier- vs natürliche Sprachen: Unterschiede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33400" lvl="1" indent="-354013" eaLnBrk="1" hangingPunct="1"/>
            <a:r>
              <a:rPr lang="de-CH" noProof="0" dirty="0" smtClean="0"/>
              <a:t>Die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err="1" smtClean="0">
                <a:solidFill>
                  <a:srgbClr val="990000"/>
                </a:solidFill>
              </a:rPr>
              <a:t>Ausdrückskraft</a:t>
            </a:r>
            <a:r>
              <a:rPr lang="de-CH" noProof="0" dirty="0" smtClean="0"/>
              <a:t> ist in natürlichen Sprachen viel grösser</a:t>
            </a:r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Die</a:t>
            </a:r>
            <a:r>
              <a:rPr lang="de-CH" noProof="0" dirty="0" smtClean="0">
                <a:solidFill>
                  <a:srgbClr val="990000"/>
                </a:solidFill>
              </a:rPr>
              <a:t> Präzision</a:t>
            </a:r>
            <a:r>
              <a:rPr lang="de-CH" noProof="0" dirty="0" smtClean="0"/>
              <a:t> hingegen ist in Programmiersprachen viel höher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Programmiersprachen sind eine Erweiterung der mathematischen Notation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rgbClr val="990000"/>
                </a:solidFill>
              </a:rPr>
              <a:t>Kommentare</a:t>
            </a:r>
            <a:r>
              <a:rPr lang="de-CH" noProof="0" dirty="0" smtClean="0"/>
              <a:t> sind kleine Ausschnitte aus natürlichen Sprachen, die in Programmen vorkommen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Programmiersprachen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7888"/>
            <a:ext cx="8686800" cy="5645150"/>
          </a:xfrm>
        </p:spPr>
        <p:txBody>
          <a:bodyPr/>
          <a:lstStyle/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Die Programmiersprache ist die Notation, welche die Syntax und die Semantik von Programmen definiert.</a:t>
            </a: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Unsere Programmiersprache ist Eiffel.</a:t>
            </a: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Es gibt viele Programmiersprachen! Manche sind allgemeiner, manche spezifischer.</a:t>
            </a: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Programmiersprachen sind </a:t>
            </a:r>
            <a:r>
              <a:rPr lang="de-CH" noProof="0" dirty="0" smtClean="0">
                <a:solidFill>
                  <a:srgbClr val="990033"/>
                </a:solidFill>
              </a:rPr>
              <a:t>künstliche Notationen</a:t>
            </a:r>
            <a:r>
              <a:rPr lang="de-CH" noProof="0" dirty="0" smtClean="0">
                <a:solidFill>
                  <a:srgbClr val="0000FF"/>
                </a:solidFill>
              </a:rPr>
              <a:t>, gestaltet für einen spezifischen Zweck (das Programmieren).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762" y="887173"/>
            <a:ext cx="8569687" cy="9585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Benutzen Sie Wörter aus natürlichen Sprachen (z.B. Englisch, Deutsch) für die Namen, die Sie definieren</a:t>
            </a:r>
            <a:endParaRPr lang="de-CH" dirty="0">
              <a:latin typeface="Comic Sans MS" pitchFamily="66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</a:t>
            </a:r>
          </a:p>
        </p:txBody>
      </p:sp>
      <p:sp>
        <p:nvSpPr>
          <p:cNvPr id="80901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025" y="1968843"/>
            <a:ext cx="8489450" cy="44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Beispiele: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city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station1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Featurenamen: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output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Klassennamen: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CITY, STATION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Mit mehreren Wörtern: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add_transport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endParaRPr lang="de-CH" dirty="0" smtClean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Die Schlüsselwörter von Eiffel sind englische Wörter: </a:t>
            </a:r>
            <a:r>
              <a:rPr lang="de-CH" b="1" dirty="0" smtClean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do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...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Insbesondere sind alle Schlüsselwörter </a:t>
            </a:r>
            <a:r>
              <a:rPr lang="de-CH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Einzelwörter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bis auf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elseif</a:t>
            </a:r>
            <a:endParaRPr lang="de-CH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3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2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5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Exemplare (Specimens)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rgbClr val="990033"/>
                </a:solidFill>
              </a:rPr>
              <a:t>Exemplar</a:t>
            </a:r>
            <a:r>
              <a:rPr lang="de-CH" noProof="0" dirty="0" smtClean="0">
                <a:solidFill>
                  <a:schemeClr val="tx1"/>
                </a:solidFill>
              </a:rPr>
              <a:t>: Ein syntaktisches Element, z.B.: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Ein Klassenname, z.B.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PREVIEW</a:t>
            </a:r>
            <a:endParaRPr lang="de-CH" noProof="0" dirty="0" smtClean="0">
              <a:solidFill>
                <a:srgbClr val="0000FF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Eine Instruktion, z.B.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i="1" noProof="0" dirty="0" smtClean="0">
                <a:solidFill>
                  <a:srgbClr val="0000FF"/>
                </a:solidFill>
              </a:rPr>
              <a:t>entral_view</a:t>
            </a:r>
            <a:r>
              <a:rPr lang="de-CH" baseline="-20000" noProof="0" dirty="0" smtClean="0">
                <a:solidFill>
                  <a:schemeClr val="accent2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Irgendeine der Boxen der vorigen Folie</a:t>
            </a: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Der gesamte Klassentext!</a:t>
            </a:r>
          </a:p>
          <a:p>
            <a:pPr marL="823913"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Exemplare können </a:t>
            </a:r>
            <a:r>
              <a:rPr lang="de-CH" noProof="0" dirty="0" smtClean="0">
                <a:solidFill>
                  <a:srgbClr val="990033"/>
                </a:solidFill>
              </a:rPr>
              <a:t>verschachtelt</a:t>
            </a:r>
            <a:r>
              <a:rPr lang="de-CH" noProof="0" dirty="0" smtClean="0">
                <a:solidFill>
                  <a:schemeClr val="tx1"/>
                </a:solidFill>
              </a:rPr>
              <a:t> (oder </a:t>
            </a:r>
            <a:r>
              <a:rPr lang="de-CH" noProof="0" dirty="0" smtClean="0">
                <a:solidFill>
                  <a:srgbClr val="990033"/>
                </a:solidFill>
              </a:rPr>
              <a:t>eingebettet</a:t>
            </a:r>
            <a:r>
              <a:rPr lang="de-CH" noProof="0" dirty="0" smtClean="0">
                <a:solidFill>
                  <a:schemeClr val="tx1"/>
                </a:solidFill>
              </a:rPr>
              <a:t>) sein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Delimiter, wie z.B. Schlüsselwörter (</a:t>
            </a:r>
            <a:r>
              <a:rPr lang="de-CH" b="1" noProof="0" dirty="0" smtClean="0">
                <a:solidFill>
                  <a:srgbClr val="003399"/>
                </a:solidFill>
              </a:rPr>
              <a:t>do</a:t>
            </a:r>
            <a:r>
              <a:rPr lang="de-CH" noProof="0" dirty="0" smtClean="0">
                <a:solidFill>
                  <a:schemeClr val="tx1"/>
                </a:solidFill>
              </a:rPr>
              <a:t>,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r>
              <a:rPr lang="de-CH" noProof="0" dirty="0" smtClean="0">
                <a:solidFill>
                  <a:schemeClr val="tx1"/>
                </a:solidFill>
              </a:rPr>
              <a:t>, ...), Semikola, Punkte </a:t>
            </a:r>
            <a:r>
              <a:rPr lang="de-CH" noProof="0" dirty="0" smtClean="0">
                <a:solidFill>
                  <a:schemeClr val="tx1"/>
                </a:solidFill>
                <a:sym typeface="Symbol" pitchFamily="127" charset="2"/>
              </a:rPr>
              <a:t></a:t>
            </a:r>
            <a:r>
              <a:rPr lang="de-CH" noProof="0" dirty="0" smtClean="0">
                <a:solidFill>
                  <a:schemeClr val="tx1"/>
                </a:solidFill>
              </a:rPr>
              <a:t> etc. sind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keine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Exemplare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Exemplare (specimens) und Konstrukte (constructs)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2088" y="877888"/>
            <a:ext cx="8843962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Konstrukt</a:t>
            </a:r>
            <a:r>
              <a:rPr lang="de-CH" noProof="0" dirty="0" smtClean="0">
                <a:solidFill>
                  <a:schemeClr val="tx1"/>
                </a:solidFill>
              </a:rPr>
              <a:t> ist ein gewisser Typ eines syntaktischen Elements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Jedes syntaktische Element ist ein </a:t>
            </a:r>
            <a:r>
              <a:rPr lang="de-CH" noProof="0" dirty="0" smtClean="0">
                <a:solidFill>
                  <a:srgbClr val="990000"/>
                </a:solidFill>
              </a:rPr>
              <a:t>Exemplar</a:t>
            </a:r>
            <a:r>
              <a:rPr lang="de-CH" noProof="0" dirty="0" smtClean="0">
                <a:solidFill>
                  <a:schemeClr val="tx1"/>
                </a:solidFill>
              </a:rPr>
              <a:t> eines gewissen Konstrukts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ein Exemplar des Konstrukts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Feature_name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endParaRPr lang="de-CH" i="1" noProof="0" dirty="0" smtClean="0">
              <a:solidFill>
                <a:srgbClr val="333399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Der Klassentext als Ganzes ist ein Exemplar des Konstruktes </a:t>
            </a:r>
            <a:r>
              <a:rPr lang="de-CH" i="1" noProof="0" dirty="0" smtClean="0">
                <a:solidFill>
                  <a:srgbClr val="0000FF"/>
                </a:solidFill>
              </a:rPr>
              <a:t>Klasse</a:t>
            </a:r>
            <a:endParaRPr lang="de-CH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3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Featuredeklaration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rgbClr val="000000"/>
                </a:solidFill>
              </a:ln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Klassennamen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Kommentar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Featurerumpf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solidFill>
                <a:srgbClr val="00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5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7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8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370887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Eine andere Darstellung: ein abstrakter Syntaxbaum (*)</a:t>
            </a:r>
          </a:p>
        </p:txBody>
      </p:sp>
      <p:cxnSp>
        <p:nvCxnSpPr>
          <p:cNvPr id="91138" name="AutoShap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576638" y="1184275"/>
            <a:ext cx="1587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39" name="AutoShap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69950" y="1568450"/>
            <a:ext cx="2706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40" name="Group 6"/>
          <p:cNvGrpSpPr>
            <a:grpSpLocks/>
          </p:cNvGrpSpPr>
          <p:nvPr/>
        </p:nvGrpSpPr>
        <p:grpSpPr bwMode="auto">
          <a:xfrm>
            <a:off x="669925" y="1568450"/>
            <a:ext cx="376238" cy="534988"/>
            <a:chOff x="219" y="1888"/>
            <a:chExt cx="227" cy="317"/>
          </a:xfrm>
        </p:grpSpPr>
        <p:sp>
          <p:nvSpPr>
            <p:cNvPr id="289799" name="AutoShape 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19" y="2024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6" name="AutoShape 8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340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141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576638" y="1566863"/>
            <a:ext cx="7508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2" name="AutoShap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3071813" y="3244850"/>
            <a:ext cx="32369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3" name="AutoShap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168900" y="4414838"/>
            <a:ext cx="20304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44" name="Group 12"/>
          <p:cNvGrpSpPr>
            <a:grpSpLocks/>
          </p:cNvGrpSpPr>
          <p:nvPr/>
        </p:nvGrpSpPr>
        <p:grpSpPr bwMode="auto">
          <a:xfrm>
            <a:off x="2870200" y="3251200"/>
            <a:ext cx="376238" cy="536575"/>
            <a:chOff x="1927" y="2704"/>
            <a:chExt cx="227" cy="317"/>
          </a:xfrm>
        </p:grpSpPr>
        <p:sp>
          <p:nvSpPr>
            <p:cNvPr id="289805" name="AutoShape 1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4" name="AutoShape 14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45" name="Group 15"/>
          <p:cNvGrpSpPr>
            <a:grpSpLocks/>
          </p:cNvGrpSpPr>
          <p:nvPr/>
        </p:nvGrpSpPr>
        <p:grpSpPr bwMode="auto">
          <a:xfrm>
            <a:off x="3646488" y="3243263"/>
            <a:ext cx="376237" cy="536575"/>
            <a:chOff x="2699" y="2750"/>
            <a:chExt cx="227" cy="317"/>
          </a:xfrm>
        </p:grpSpPr>
        <p:sp>
          <p:nvSpPr>
            <p:cNvPr id="289808" name="AutoShap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99" y="288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2" name="AutoShape 1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820" y="275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46" name="Group 18"/>
          <p:cNvGrpSpPr>
            <a:grpSpLocks/>
          </p:cNvGrpSpPr>
          <p:nvPr/>
        </p:nvGrpSpPr>
        <p:grpSpPr bwMode="auto">
          <a:xfrm>
            <a:off x="2332038" y="1568450"/>
            <a:ext cx="376237" cy="995363"/>
            <a:chOff x="1222" y="1888"/>
            <a:chExt cx="227" cy="589"/>
          </a:xfrm>
        </p:grpSpPr>
        <p:sp>
          <p:nvSpPr>
            <p:cNvPr id="289811" name="AutoShap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273" y="202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89812" name="AutoShap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222" y="229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9" name="AutoShape 21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1338" y="216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210" name="AutoShape 22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1343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15" name="AutoShap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1163" y="1798638"/>
            <a:ext cx="225425" cy="230187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91148" name="AutoShape 24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327525" y="202882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9" name="AutoShape 2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37050" y="1568450"/>
            <a:ext cx="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18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6400" y="225742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91151" name="AutoShape 2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303963" y="325437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20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92838" y="348297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91153" name="Group 29"/>
          <p:cNvGrpSpPr>
            <a:grpSpLocks/>
          </p:cNvGrpSpPr>
          <p:nvPr/>
        </p:nvGrpSpPr>
        <p:grpSpPr bwMode="auto">
          <a:xfrm>
            <a:off x="7110413" y="4414838"/>
            <a:ext cx="225425" cy="690562"/>
            <a:chOff x="2646" y="2432"/>
            <a:chExt cx="136" cy="408"/>
          </a:xfrm>
        </p:grpSpPr>
        <p:cxnSp>
          <p:nvCxnSpPr>
            <p:cNvPr id="91204" name="AutoShape 30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713" y="2432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9823" name="AutoShape 3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6" y="2568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6" name="AutoShape 3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2713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4" name="Group 33"/>
          <p:cNvGrpSpPr>
            <a:grpSpLocks/>
          </p:cNvGrpSpPr>
          <p:nvPr/>
        </p:nvGrpSpPr>
        <p:grpSpPr bwMode="auto">
          <a:xfrm>
            <a:off x="5059363" y="4414838"/>
            <a:ext cx="225425" cy="690562"/>
            <a:chOff x="2782" y="2568"/>
            <a:chExt cx="136" cy="408"/>
          </a:xfrm>
        </p:grpSpPr>
        <p:cxnSp>
          <p:nvCxnSpPr>
            <p:cNvPr id="91201" name="AutoShape 3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2849" y="256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9827" name="AutoShap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782" y="270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3" name="AutoShape 36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849" y="284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155" name="AutoShape 3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4343400" y="5106988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56" name="Group 38"/>
          <p:cNvGrpSpPr>
            <a:grpSpLocks/>
          </p:cNvGrpSpPr>
          <p:nvPr/>
        </p:nvGrpSpPr>
        <p:grpSpPr bwMode="auto">
          <a:xfrm>
            <a:off x="4144963" y="5106988"/>
            <a:ext cx="376237" cy="534987"/>
            <a:chOff x="1927" y="2704"/>
            <a:chExt cx="227" cy="317"/>
          </a:xfrm>
        </p:grpSpPr>
        <p:sp>
          <p:nvSpPr>
            <p:cNvPr id="289831" name="AutoShape 3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0" name="AutoShape 40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7" name="Group 41"/>
          <p:cNvGrpSpPr>
            <a:grpSpLocks/>
          </p:cNvGrpSpPr>
          <p:nvPr/>
        </p:nvGrpSpPr>
        <p:grpSpPr bwMode="auto">
          <a:xfrm>
            <a:off x="5370513" y="5106988"/>
            <a:ext cx="376237" cy="534987"/>
            <a:chOff x="1927" y="2704"/>
            <a:chExt cx="227" cy="317"/>
          </a:xfrm>
        </p:grpSpPr>
        <p:sp>
          <p:nvSpPr>
            <p:cNvPr id="289834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8" name="AutoShape 4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8" name="Group 44"/>
          <p:cNvGrpSpPr>
            <a:grpSpLocks/>
          </p:cNvGrpSpPr>
          <p:nvPr/>
        </p:nvGrpSpPr>
        <p:grpSpPr bwMode="auto">
          <a:xfrm>
            <a:off x="6618288" y="5106988"/>
            <a:ext cx="376237" cy="534987"/>
            <a:chOff x="1927" y="2704"/>
            <a:chExt cx="227" cy="317"/>
          </a:xfrm>
        </p:grpSpPr>
        <p:sp>
          <p:nvSpPr>
            <p:cNvPr id="289837" name="AutoShap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6" name="AutoShape 46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9" name="Group 47"/>
          <p:cNvGrpSpPr>
            <a:grpSpLocks/>
          </p:cNvGrpSpPr>
          <p:nvPr/>
        </p:nvGrpSpPr>
        <p:grpSpPr bwMode="auto">
          <a:xfrm>
            <a:off x="7896225" y="5106988"/>
            <a:ext cx="376238" cy="534987"/>
            <a:chOff x="1927" y="2704"/>
            <a:chExt cx="227" cy="317"/>
          </a:xfrm>
        </p:grpSpPr>
        <p:sp>
          <p:nvSpPr>
            <p:cNvPr id="289840" name="AutoShape 4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4" name="AutoShape 49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42" name="AutoShap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3613" y="1030288"/>
            <a:ext cx="150812" cy="153987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1093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5238" y="946150"/>
            <a:ext cx="219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Klassendeklaration</a:t>
            </a:r>
            <a:endParaRPr lang="en-US" sz="1800" dirty="0">
              <a:latin typeface="+mn-lt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48188" y="220345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Featuredeklaration</a:t>
            </a:r>
            <a:endParaRPr lang="en-US" sz="1800" dirty="0">
              <a:latin typeface="+mn-lt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2863" y="345757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Featurerumpf</a:t>
            </a:r>
            <a:endParaRPr lang="en-US" sz="1800" dirty="0">
              <a:latin typeface="+mn-lt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4300" y="1773238"/>
            <a:ext cx="546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Vererbung</a:t>
            </a:r>
            <a:r>
              <a:rPr lang="en-US" sz="1800" dirty="0">
                <a:latin typeface="+mn-lt"/>
              </a:rPr>
              <a:t>          Features </a:t>
            </a:r>
            <a:r>
              <a:rPr lang="en-US" sz="1800" dirty="0" err="1">
                <a:latin typeface="+mn-lt"/>
              </a:rPr>
              <a:t>der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Klasse</a:t>
            </a:r>
            <a:endParaRPr lang="en-US" sz="1800" dirty="0">
              <a:latin typeface="+mn-lt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7900" y="1589088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</a:t>
            </a:r>
            <a:r>
              <a:rPr lang="en-US" sz="1800" dirty="0">
                <a:latin typeface="+mn-lt"/>
              </a:rPr>
              <a:t>-name</a:t>
            </a:r>
          </a:p>
        </p:txBody>
      </p:sp>
      <p:sp>
        <p:nvSpPr>
          <p:cNvPr id="289850" name="Text Box 5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3457575"/>
            <a:ext cx="157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Featurename</a:t>
            </a:r>
            <a:endParaRPr lang="en-US" sz="1800" dirty="0">
              <a:latin typeface="+mn-lt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70338" y="34575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Kopfkommentar</a:t>
            </a:r>
            <a:endParaRPr lang="en-US" sz="1800" dirty="0">
              <a:latin typeface="+mn-lt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70500" y="44862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89853" name="Text Box 6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9475" y="4424363"/>
            <a:ext cx="1909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89854" name="Text Box 6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3113" y="5318125"/>
            <a:ext cx="553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Feature       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 Feature</a:t>
            </a:r>
          </a:p>
        </p:txBody>
      </p:sp>
      <p:cxnSp>
        <p:nvCxnSpPr>
          <p:cNvPr id="91172" name="AutoShape 6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330700" y="2479675"/>
            <a:ext cx="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73" name="AutoShape 6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6810375" y="5111750"/>
            <a:ext cx="1277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57" name="Text Box 6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" y="2139950"/>
            <a:ext cx="125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PREVIEW</a:t>
            </a:r>
          </a:p>
        </p:txBody>
      </p:sp>
      <p:sp>
        <p:nvSpPr>
          <p:cNvPr id="289858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62449" y="2659063"/>
            <a:ext cx="1739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ZURICH_MAP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8481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explore</a:t>
            </a:r>
          </a:p>
        </p:txBody>
      </p:sp>
      <p:sp>
        <p:nvSpPr>
          <p:cNvPr id="289860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31603" y="3854450"/>
            <a:ext cx="2560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Die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Stadt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erkunden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44779" y="56261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Central_view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highlight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Zurich_map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animate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91179" name="Group 70"/>
          <p:cNvGrpSpPr>
            <a:grpSpLocks/>
          </p:cNvGrpSpPr>
          <p:nvPr/>
        </p:nvGrpSpPr>
        <p:grpSpPr bwMode="auto">
          <a:xfrm>
            <a:off x="400050" y="4703763"/>
            <a:ext cx="2493963" cy="1727200"/>
            <a:chOff x="249" y="3158"/>
            <a:chExt cx="1315" cy="923"/>
          </a:xfrm>
        </p:grpSpPr>
        <p:sp>
          <p:nvSpPr>
            <p:cNvPr id="289863" name="Rectangle 7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158"/>
              <a:ext cx="1315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91184" name="Group 72"/>
            <p:cNvGrpSpPr>
              <a:grpSpLocks/>
            </p:cNvGrpSpPr>
            <p:nvPr/>
          </p:nvGrpSpPr>
          <p:grpSpPr bwMode="auto">
            <a:xfrm>
              <a:off x="385" y="3218"/>
              <a:ext cx="768" cy="218"/>
              <a:chOff x="385" y="2886"/>
              <a:chExt cx="768" cy="218"/>
            </a:xfrm>
          </p:grpSpPr>
          <p:sp>
            <p:nvSpPr>
              <p:cNvPr id="289865" name="AutoShape 7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5" y="2941"/>
                <a:ext cx="91" cy="91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66" name="Text Box 74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9" y="2886"/>
                <a:ext cx="58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dirty="0" err="1">
                    <a:latin typeface="+mn-lt"/>
                  </a:rPr>
                  <a:t>Wurzel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91185" name="Group 75"/>
            <p:cNvGrpSpPr>
              <a:grpSpLocks/>
            </p:cNvGrpSpPr>
            <p:nvPr/>
          </p:nvGrpSpPr>
          <p:grpSpPr bwMode="auto">
            <a:xfrm>
              <a:off x="360" y="3409"/>
              <a:ext cx="1176" cy="355"/>
              <a:chOff x="360" y="3182"/>
              <a:chExt cx="1176" cy="355"/>
            </a:xfrm>
          </p:grpSpPr>
          <p:sp>
            <p:nvSpPr>
              <p:cNvPr id="289868" name="AutoShape 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60" y="3281"/>
                <a:ext cx="136" cy="13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69" name="Text Box 7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0" y="3182"/>
                <a:ext cx="967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Innerer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Knoten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Nonterminal</a:t>
                </a:r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p:grpSp>
        <p:grpSp>
          <p:nvGrpSpPr>
            <p:cNvPr id="91186" name="Group 78"/>
            <p:cNvGrpSpPr>
              <a:grpSpLocks/>
            </p:cNvGrpSpPr>
            <p:nvPr/>
          </p:nvGrpSpPr>
          <p:grpSpPr bwMode="auto">
            <a:xfrm>
              <a:off x="315" y="3726"/>
              <a:ext cx="1039" cy="355"/>
              <a:chOff x="315" y="3659"/>
              <a:chExt cx="1039" cy="355"/>
            </a:xfrm>
          </p:grpSpPr>
          <p:sp>
            <p:nvSpPr>
              <p:cNvPr id="289871" name="AutoShape 7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" y="3743"/>
                <a:ext cx="227" cy="181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72" name="Text Box 8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4" y="3659"/>
                <a:ext cx="78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Blatt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(Terminal)</a:t>
                </a:r>
              </a:p>
            </p:txBody>
          </p:sp>
        </p:grpSp>
      </p:grpSp>
      <p:cxnSp>
        <p:nvCxnSpPr>
          <p:cNvPr id="91180" name="AutoShape 81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299200" y="3724275"/>
            <a:ext cx="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Text Box 5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16200" y="221773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Klassenname</a:t>
            </a:r>
            <a:endParaRPr lang="en-US" sz="1800" dirty="0">
              <a:latin typeface="+mn-lt"/>
            </a:endParaRPr>
          </a:p>
        </p:txBody>
      </p:sp>
      <p:sp>
        <p:nvSpPr>
          <p:cNvPr id="91182" name="Textfeld 80"/>
          <p:cNvSpPr txBox="1">
            <a:spLocks noChangeArrowheads="1"/>
          </p:cNvSpPr>
          <p:nvPr/>
        </p:nvSpPr>
        <p:spPr bwMode="auto">
          <a:xfrm>
            <a:off x="3752850" y="6391275"/>
            <a:ext cx="498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>
                <a:ea typeface="ＭＳ Ｐゴシック" pitchFamily="127" charset="-128"/>
                <a:cs typeface="ＭＳ Ｐゴシック" pitchFamily="127" charset="-128"/>
              </a:rPr>
              <a:t>(*) engl.: Abstract Syntax Tree (AST)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Abstrakter Syntaxbaum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9225" y="877888"/>
            <a:ext cx="8866188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/>
              <a:t>Stellt die Syntaxstruktur dar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Nur Exemplare: keine Schlüsselwörter oder andere </a:t>
            </a:r>
            <a:r>
              <a:rPr lang="de-CH" noProof="0" dirty="0" err="1" smtClean="0"/>
              <a:t>Delimiter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(deshalb </a:t>
            </a:r>
            <a:r>
              <a:rPr lang="de-CH" noProof="0" dirty="0" smtClean="0">
                <a:solidFill>
                  <a:srgbClr val="990000"/>
                </a:solidFill>
              </a:rPr>
              <a:t>abstrakt</a:t>
            </a:r>
            <a:r>
              <a:rPr lang="de-CH" noProof="0" dirty="0" smtClean="0"/>
              <a:t>)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Benutzt den Begriff </a:t>
            </a:r>
            <a:r>
              <a:rPr lang="de-CH" noProof="0" dirty="0" smtClean="0">
                <a:solidFill>
                  <a:srgbClr val="990000"/>
                </a:solidFill>
              </a:rPr>
              <a:t>Baum</a:t>
            </a:r>
            <a:r>
              <a:rPr lang="de-CH" noProof="0" dirty="0" smtClean="0"/>
              <a:t> wie Unternehmen in organisatorischen Diagrammen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Bäume wachsen nach unten...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876300"/>
            <a:ext cx="8805862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Bäume in der Informatik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3" y="1268413"/>
            <a:ext cx="8875712" cy="5113337"/>
          </a:xfrm>
        </p:spPr>
        <p:txBody>
          <a:bodyPr/>
          <a:lstStyle/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Repräsentieren hierarchische oder verschachtelte Strukturen</a:t>
            </a:r>
          </a:p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Ähnlich wie organisatorische Diagramme (vorige Folie)</a:t>
            </a:r>
          </a:p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Werden von oben nach unten oder von links nach rechts gezeichnet</a:t>
            </a:r>
          </a:p>
          <a:p>
            <a:pPr marL="0" indent="0" eaLnBrk="1" hangingPunct="1"/>
            <a:endParaRPr lang="de-CH" sz="2800" noProof="0" dirty="0" smtClean="0"/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Eigenschaften von Bäumen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9225" y="877888"/>
            <a:ext cx="8994775" cy="5645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Regeln: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Zweig verbindet genau zwei Knoten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Knoten kann beliebig viele (auch keine) </a:t>
            </a:r>
            <a:r>
              <a:rPr lang="de-CH" noProof="0" dirty="0" smtClean="0">
                <a:solidFill>
                  <a:srgbClr val="990000"/>
                </a:solidFill>
              </a:rPr>
              <a:t>abgehende</a:t>
            </a:r>
            <a:r>
              <a:rPr lang="de-CH" noProof="0" dirty="0" smtClean="0"/>
              <a:t> Zweige haben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Knoten hat maximal einen </a:t>
            </a:r>
            <a:r>
              <a:rPr lang="de-CH" noProof="0" dirty="0" smtClean="0">
                <a:solidFill>
                  <a:srgbClr val="990000"/>
                </a:solidFill>
              </a:rPr>
              <a:t>eingehenden</a:t>
            </a:r>
            <a:r>
              <a:rPr lang="de-CH" noProof="0" dirty="0" smtClean="0"/>
              <a:t> Zweig</a:t>
            </a:r>
          </a:p>
          <a:p>
            <a:pPr lvl="1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Arten von Knoten: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Wurzel (root)</a:t>
            </a:r>
            <a:r>
              <a:rPr lang="de-CH" noProof="0" dirty="0" smtClean="0"/>
              <a:t>: Ein Knoten ohne eingehenden Zweig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Blatt (leaf)</a:t>
            </a:r>
            <a:r>
              <a:rPr lang="de-CH" noProof="0" dirty="0" smtClean="0"/>
              <a:t>: Ein Knoten mit keinen abgehenden Zweigen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Innere Knoten (internal nodes)</a:t>
            </a:r>
            <a:r>
              <a:rPr lang="de-CH" noProof="0" dirty="0" smtClean="0"/>
              <a:t>: weder Wurzel noch Blatt (“standard”)</a:t>
            </a:r>
          </a:p>
          <a:p>
            <a:pPr lvl="1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Ein Baum hat </a:t>
            </a:r>
            <a:r>
              <a:rPr lang="de-CH" noProof="0" dirty="0" smtClean="0">
                <a:solidFill>
                  <a:srgbClr val="990000"/>
                </a:solidFill>
              </a:rPr>
              <a:t>genau eine Wurzel </a:t>
            </a:r>
            <a:r>
              <a:rPr lang="de-CH" noProof="0" dirty="0" smtClean="0"/>
              <a:t>(sonst wäre es ein </a:t>
            </a:r>
            <a:r>
              <a:rPr lang="de-CH" noProof="0" dirty="0" smtClean="0">
                <a:solidFill>
                  <a:srgbClr val="990000"/>
                </a:solidFill>
              </a:rPr>
              <a:t>Wald</a:t>
            </a:r>
            <a:r>
              <a:rPr lang="de-CH" noProof="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Objekttechnologie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7888"/>
            <a:ext cx="8700209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Herkunft: die Simula 67-Sprache, Oslo, Mitte der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60er. Verbreitete sich </a:t>
            </a:r>
            <a:r>
              <a:rPr lang="de-CH" i="1" noProof="0" dirty="0" smtClean="0">
                <a:solidFill>
                  <a:srgbClr val="0000FF"/>
                </a:solidFill>
              </a:rPr>
              <a:t>sehr</a:t>
            </a:r>
            <a:r>
              <a:rPr lang="de-CH" noProof="0" dirty="0" smtClean="0">
                <a:solidFill>
                  <a:srgbClr val="0000FF"/>
                </a:solidFill>
              </a:rPr>
              <a:t> langsam in den 70ern.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1343025" lvl="3" indent="0" eaLnBrk="1" hangingPunct="1">
              <a:spcBef>
                <a:spcPts val="1200"/>
              </a:spcBef>
              <a:buNone/>
            </a:pPr>
            <a:r>
              <a:rPr lang="de-CH" noProof="0" dirty="0" smtClean="0">
                <a:solidFill>
                  <a:srgbClr val="0000FF"/>
                </a:solidFill>
              </a:rPr>
              <a:t>Die Sprache Smalltalk (Xerox PARC, 1970er)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machte Objektorientierung (O-O) “hip”, indem sie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es mit visuellen Technologien kombinierte.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Die erste OOPSLA anno 1986 stellte O-O der breiten Masse vor. O-O verbreitete sich schnell in den 90ern durch</a:t>
            </a:r>
          </a:p>
          <a:p>
            <a:pPr lvl="1" eaLnBrk="1" hangingPunct="1"/>
            <a:r>
              <a:rPr lang="de-CH" noProof="0" dirty="0" smtClean="0">
                <a:solidFill>
                  <a:srgbClr val="0000FF"/>
                </a:solidFill>
              </a:rPr>
              <a:t>O-O Sprachen: </a:t>
            </a:r>
            <a:r>
              <a:rPr lang="de-CH" noProof="0" dirty="0" err="1" smtClean="0">
                <a:solidFill>
                  <a:srgbClr val="0000FF"/>
                </a:solidFill>
              </a:rPr>
              <a:t>Objective</a:t>
            </a:r>
            <a:r>
              <a:rPr lang="de-CH" noProof="0" dirty="0" smtClean="0">
                <a:solidFill>
                  <a:srgbClr val="0000FF"/>
                </a:solidFill>
              </a:rPr>
              <a:t> C, C++, Eiffel, Java, C#...</a:t>
            </a:r>
          </a:p>
          <a:p>
            <a:pPr lvl="1" eaLnBrk="1" hangingPunct="1"/>
            <a:r>
              <a:rPr lang="de-CH" noProof="0" dirty="0" smtClean="0">
                <a:solidFill>
                  <a:srgbClr val="0000FF"/>
                </a:solidFill>
              </a:rPr>
              <a:t>O-O Werkzeuge, O-O Datenbanken, O-O Analyse...</a:t>
            </a:r>
          </a:p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Heute ist O-O grösstenteils akzeptiert.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i="1" noProof="0" dirty="0" smtClean="0">
                <a:solidFill>
                  <a:srgbClr val="990000"/>
                </a:solidFill>
              </a:rPr>
              <a:t>Nicht-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O-O Ansätze heissen auch “</a:t>
            </a:r>
            <a:r>
              <a:rPr lang="de-CH" noProof="0" dirty="0" smtClean="0">
                <a:solidFill>
                  <a:srgbClr val="990000"/>
                </a:solidFill>
              </a:rPr>
              <a:t>prozedural</a:t>
            </a:r>
            <a:r>
              <a:rPr lang="de-CH" noProof="0" dirty="0" smtClean="0">
                <a:solidFill>
                  <a:srgbClr val="0000FF"/>
                </a:solidFill>
              </a:rPr>
              <a:t>”.</a:t>
            </a:r>
          </a:p>
          <a:p>
            <a:pPr marL="0" indent="0" eaLnBrk="1" hangingPunct="1"/>
            <a:endParaRPr lang="de-CH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57" y="111057"/>
            <a:ext cx="1079670" cy="17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1" y="1681532"/>
            <a:ext cx="1254867" cy="172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Eine andere Darstellung: ein abstrakter Syntaxbaum</a:t>
            </a:r>
          </a:p>
        </p:txBody>
      </p:sp>
      <p:cxnSp>
        <p:nvCxnSpPr>
          <p:cNvPr id="161" name="AutoShap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576638" y="1184275"/>
            <a:ext cx="1587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2" name="AutoShap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69950" y="1568450"/>
            <a:ext cx="2706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3" name="Group 6"/>
          <p:cNvGrpSpPr>
            <a:grpSpLocks/>
          </p:cNvGrpSpPr>
          <p:nvPr/>
        </p:nvGrpSpPr>
        <p:grpSpPr bwMode="auto">
          <a:xfrm>
            <a:off x="669925" y="1568450"/>
            <a:ext cx="376238" cy="534988"/>
            <a:chOff x="219" y="1888"/>
            <a:chExt cx="227" cy="317"/>
          </a:xfrm>
        </p:grpSpPr>
        <p:sp>
          <p:nvSpPr>
            <p:cNvPr id="164" name="AutoShape 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19" y="2024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65" name="AutoShape 8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340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66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576638" y="1566863"/>
            <a:ext cx="7508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7" name="AutoShap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3071813" y="3244850"/>
            <a:ext cx="32369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AutoShap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168900" y="4414838"/>
            <a:ext cx="20304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9" name="Group 12"/>
          <p:cNvGrpSpPr>
            <a:grpSpLocks/>
          </p:cNvGrpSpPr>
          <p:nvPr/>
        </p:nvGrpSpPr>
        <p:grpSpPr bwMode="auto">
          <a:xfrm>
            <a:off x="2870200" y="3251200"/>
            <a:ext cx="376238" cy="536575"/>
            <a:chOff x="1927" y="2704"/>
            <a:chExt cx="227" cy="317"/>
          </a:xfrm>
        </p:grpSpPr>
        <p:sp>
          <p:nvSpPr>
            <p:cNvPr id="170" name="AutoShape 1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1" name="AutoShape 14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2" name="Group 15"/>
          <p:cNvGrpSpPr>
            <a:grpSpLocks/>
          </p:cNvGrpSpPr>
          <p:nvPr/>
        </p:nvGrpSpPr>
        <p:grpSpPr bwMode="auto">
          <a:xfrm>
            <a:off x="3646488" y="3243263"/>
            <a:ext cx="376237" cy="536575"/>
            <a:chOff x="2699" y="2750"/>
            <a:chExt cx="227" cy="317"/>
          </a:xfrm>
        </p:grpSpPr>
        <p:sp>
          <p:nvSpPr>
            <p:cNvPr id="173" name="AutoShap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99" y="288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4" name="AutoShape 1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820" y="275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5" name="Group 18"/>
          <p:cNvGrpSpPr>
            <a:grpSpLocks/>
          </p:cNvGrpSpPr>
          <p:nvPr/>
        </p:nvGrpSpPr>
        <p:grpSpPr bwMode="auto">
          <a:xfrm>
            <a:off x="2332038" y="1568450"/>
            <a:ext cx="376237" cy="995363"/>
            <a:chOff x="1222" y="1888"/>
            <a:chExt cx="227" cy="589"/>
          </a:xfrm>
        </p:grpSpPr>
        <p:sp>
          <p:nvSpPr>
            <p:cNvPr id="176" name="AutoShap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273" y="202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77" name="AutoShap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222" y="229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8" name="AutoShape 21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1338" y="216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" name="AutoShape 22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1343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80" name="AutoShap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1163" y="1798638"/>
            <a:ext cx="225425" cy="230187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181" name="AutoShape 24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327525" y="202882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2" name="AutoShape 2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37050" y="1568450"/>
            <a:ext cx="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3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6400" y="225742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184" name="AutoShape 2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303963" y="325437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5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92838" y="348297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186" name="Group 29"/>
          <p:cNvGrpSpPr>
            <a:grpSpLocks/>
          </p:cNvGrpSpPr>
          <p:nvPr/>
        </p:nvGrpSpPr>
        <p:grpSpPr bwMode="auto">
          <a:xfrm>
            <a:off x="7110413" y="4414838"/>
            <a:ext cx="225425" cy="690562"/>
            <a:chOff x="2646" y="2432"/>
            <a:chExt cx="136" cy="408"/>
          </a:xfrm>
        </p:grpSpPr>
        <p:cxnSp>
          <p:nvCxnSpPr>
            <p:cNvPr id="187" name="AutoShape 30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713" y="2432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8" name="AutoShape 3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6" y="2568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89" name="AutoShape 3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2713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0" name="Group 33"/>
          <p:cNvGrpSpPr>
            <a:grpSpLocks/>
          </p:cNvGrpSpPr>
          <p:nvPr/>
        </p:nvGrpSpPr>
        <p:grpSpPr bwMode="auto">
          <a:xfrm>
            <a:off x="5059363" y="4414838"/>
            <a:ext cx="225425" cy="690562"/>
            <a:chOff x="2782" y="2568"/>
            <a:chExt cx="136" cy="408"/>
          </a:xfrm>
        </p:grpSpPr>
        <p:cxnSp>
          <p:nvCxnSpPr>
            <p:cNvPr id="191" name="AutoShape 3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2849" y="256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2" name="AutoShap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782" y="270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93" name="AutoShape 36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849" y="284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4" name="AutoShape 3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4343400" y="5106988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5" name="Group 38"/>
          <p:cNvGrpSpPr>
            <a:grpSpLocks/>
          </p:cNvGrpSpPr>
          <p:nvPr/>
        </p:nvGrpSpPr>
        <p:grpSpPr bwMode="auto">
          <a:xfrm>
            <a:off x="4144963" y="5106988"/>
            <a:ext cx="376237" cy="534987"/>
            <a:chOff x="1927" y="2704"/>
            <a:chExt cx="227" cy="317"/>
          </a:xfrm>
        </p:grpSpPr>
        <p:sp>
          <p:nvSpPr>
            <p:cNvPr id="196" name="AutoShape 3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97" name="AutoShape 40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8" name="Group 41"/>
          <p:cNvGrpSpPr>
            <a:grpSpLocks/>
          </p:cNvGrpSpPr>
          <p:nvPr/>
        </p:nvGrpSpPr>
        <p:grpSpPr bwMode="auto">
          <a:xfrm>
            <a:off x="5370513" y="5106988"/>
            <a:ext cx="376237" cy="534987"/>
            <a:chOff x="1927" y="2704"/>
            <a:chExt cx="227" cy="317"/>
          </a:xfrm>
        </p:grpSpPr>
        <p:sp>
          <p:nvSpPr>
            <p:cNvPr id="19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0" name="AutoShape 4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1" name="Group 44"/>
          <p:cNvGrpSpPr>
            <a:grpSpLocks/>
          </p:cNvGrpSpPr>
          <p:nvPr/>
        </p:nvGrpSpPr>
        <p:grpSpPr bwMode="auto">
          <a:xfrm>
            <a:off x="6618288" y="5106988"/>
            <a:ext cx="376237" cy="534987"/>
            <a:chOff x="1927" y="2704"/>
            <a:chExt cx="227" cy="317"/>
          </a:xfrm>
        </p:grpSpPr>
        <p:sp>
          <p:nvSpPr>
            <p:cNvPr id="202" name="AutoShap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3" name="AutoShape 46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" name="Group 47"/>
          <p:cNvGrpSpPr>
            <a:grpSpLocks/>
          </p:cNvGrpSpPr>
          <p:nvPr/>
        </p:nvGrpSpPr>
        <p:grpSpPr bwMode="auto">
          <a:xfrm>
            <a:off x="7896225" y="5106988"/>
            <a:ext cx="376238" cy="534987"/>
            <a:chOff x="1927" y="2704"/>
            <a:chExt cx="227" cy="317"/>
          </a:xfrm>
        </p:grpSpPr>
        <p:sp>
          <p:nvSpPr>
            <p:cNvPr id="205" name="AutoShape 4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6" name="AutoShape 49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7" name="AutoShap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3613" y="1030288"/>
            <a:ext cx="150812" cy="153987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08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1093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09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5238" y="946150"/>
            <a:ext cx="219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Klassendeklaration</a:t>
            </a:r>
            <a:endParaRPr lang="en-US" sz="1800" dirty="0">
              <a:latin typeface="+mn-lt"/>
            </a:endParaRPr>
          </a:p>
        </p:txBody>
      </p:sp>
      <p:sp>
        <p:nvSpPr>
          <p:cNvPr id="210" name="Text Box 5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48188" y="220345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Featuredeklaration</a:t>
            </a:r>
            <a:endParaRPr lang="en-US" sz="1800" dirty="0">
              <a:latin typeface="+mn-lt"/>
            </a:endParaRPr>
          </a:p>
        </p:txBody>
      </p:sp>
      <p:sp>
        <p:nvSpPr>
          <p:cNvPr id="211" name="Text Box 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2863" y="345757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Featurerumpf</a:t>
            </a:r>
            <a:endParaRPr lang="en-US" sz="1800" dirty="0">
              <a:latin typeface="+mn-lt"/>
            </a:endParaRPr>
          </a:p>
        </p:txBody>
      </p:sp>
      <p:sp>
        <p:nvSpPr>
          <p:cNvPr id="212" name="Text Box 5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4300" y="1773238"/>
            <a:ext cx="546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Vererbung</a:t>
            </a:r>
            <a:r>
              <a:rPr lang="en-US" sz="1800" dirty="0">
                <a:latin typeface="+mn-lt"/>
              </a:rPr>
              <a:t>          Features </a:t>
            </a:r>
            <a:r>
              <a:rPr lang="en-US" sz="1800" dirty="0" err="1">
                <a:latin typeface="+mn-lt"/>
              </a:rPr>
              <a:t>der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Klasse</a:t>
            </a:r>
            <a:endParaRPr lang="en-US" sz="1800" dirty="0">
              <a:latin typeface="+mn-lt"/>
            </a:endParaRPr>
          </a:p>
        </p:txBody>
      </p:sp>
      <p:sp>
        <p:nvSpPr>
          <p:cNvPr id="213" name="Text 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7900" y="1589088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</a:t>
            </a:r>
            <a:r>
              <a:rPr lang="en-US" sz="1800" dirty="0">
                <a:latin typeface="+mn-lt"/>
              </a:rPr>
              <a:t>-name</a:t>
            </a:r>
          </a:p>
        </p:txBody>
      </p:sp>
      <p:sp>
        <p:nvSpPr>
          <p:cNvPr id="214" name="Text Box 5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3457575"/>
            <a:ext cx="157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Featurename</a:t>
            </a:r>
            <a:endParaRPr lang="en-US" sz="1800" dirty="0">
              <a:latin typeface="+mn-lt"/>
            </a:endParaRPr>
          </a:p>
        </p:txBody>
      </p:sp>
      <p:sp>
        <p:nvSpPr>
          <p:cNvPr id="215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70338" y="34575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Kopfkommentar</a:t>
            </a:r>
            <a:endParaRPr lang="en-US" sz="1800" dirty="0">
              <a:latin typeface="+mn-lt"/>
            </a:endParaRPr>
          </a:p>
        </p:txBody>
      </p:sp>
      <p:sp>
        <p:nvSpPr>
          <p:cNvPr id="216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70500" y="44862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17" name="Text Box 6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9475" y="4424363"/>
            <a:ext cx="1909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18" name="Text Box 6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3113" y="5318125"/>
            <a:ext cx="553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Feature       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 Feature</a:t>
            </a:r>
          </a:p>
        </p:txBody>
      </p:sp>
      <p:cxnSp>
        <p:nvCxnSpPr>
          <p:cNvPr id="219" name="AutoShape 6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330700" y="2479675"/>
            <a:ext cx="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0" name="AutoShape 6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6810375" y="5111750"/>
            <a:ext cx="1277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1" name="Text Box 6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" y="2139950"/>
            <a:ext cx="125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PREVIEW</a:t>
            </a:r>
          </a:p>
        </p:txBody>
      </p:sp>
      <p:sp>
        <p:nvSpPr>
          <p:cNvPr id="222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62449" y="2659063"/>
            <a:ext cx="1739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ZURICH_MAP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23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8481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explore</a:t>
            </a:r>
          </a:p>
        </p:txBody>
      </p:sp>
      <p:sp>
        <p:nvSpPr>
          <p:cNvPr id="224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31603" y="3854450"/>
            <a:ext cx="2560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Die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Stadt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erkunden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25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44778" y="5626100"/>
            <a:ext cx="5446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Central_view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highlight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Zurich_map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animate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226" name="Group 70"/>
          <p:cNvGrpSpPr>
            <a:grpSpLocks/>
          </p:cNvGrpSpPr>
          <p:nvPr/>
        </p:nvGrpSpPr>
        <p:grpSpPr bwMode="auto">
          <a:xfrm>
            <a:off x="400050" y="4703763"/>
            <a:ext cx="2493963" cy="1727200"/>
            <a:chOff x="249" y="3158"/>
            <a:chExt cx="1315" cy="923"/>
          </a:xfrm>
        </p:grpSpPr>
        <p:sp>
          <p:nvSpPr>
            <p:cNvPr id="227" name="Rectangle 7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158"/>
              <a:ext cx="1315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228" name="Group 72"/>
            <p:cNvGrpSpPr>
              <a:grpSpLocks/>
            </p:cNvGrpSpPr>
            <p:nvPr/>
          </p:nvGrpSpPr>
          <p:grpSpPr bwMode="auto">
            <a:xfrm>
              <a:off x="385" y="3218"/>
              <a:ext cx="768" cy="218"/>
              <a:chOff x="385" y="2886"/>
              <a:chExt cx="768" cy="218"/>
            </a:xfrm>
          </p:grpSpPr>
          <p:sp>
            <p:nvSpPr>
              <p:cNvPr id="235" name="AutoShape 7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5" y="2941"/>
                <a:ext cx="91" cy="91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6" name="Text Box 74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9" y="2886"/>
                <a:ext cx="58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dirty="0" err="1">
                    <a:latin typeface="+mn-lt"/>
                  </a:rPr>
                  <a:t>Wurzel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229" name="Group 75"/>
            <p:cNvGrpSpPr>
              <a:grpSpLocks/>
            </p:cNvGrpSpPr>
            <p:nvPr/>
          </p:nvGrpSpPr>
          <p:grpSpPr bwMode="auto">
            <a:xfrm>
              <a:off x="360" y="3409"/>
              <a:ext cx="1176" cy="355"/>
              <a:chOff x="360" y="3182"/>
              <a:chExt cx="1176" cy="355"/>
            </a:xfrm>
          </p:grpSpPr>
          <p:sp>
            <p:nvSpPr>
              <p:cNvPr id="233" name="AutoShape 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60" y="3281"/>
                <a:ext cx="136" cy="13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4" name="Text Box 7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0" y="3182"/>
                <a:ext cx="967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Innerer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Knoten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Nonterminal</a:t>
                </a:r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p:grpSp>
        <p:grpSp>
          <p:nvGrpSpPr>
            <p:cNvPr id="230" name="Group 78"/>
            <p:cNvGrpSpPr>
              <a:grpSpLocks/>
            </p:cNvGrpSpPr>
            <p:nvPr/>
          </p:nvGrpSpPr>
          <p:grpSpPr bwMode="auto">
            <a:xfrm>
              <a:off x="315" y="3726"/>
              <a:ext cx="1039" cy="355"/>
              <a:chOff x="315" y="3659"/>
              <a:chExt cx="1039" cy="355"/>
            </a:xfrm>
          </p:grpSpPr>
          <p:sp>
            <p:nvSpPr>
              <p:cNvPr id="231" name="AutoShape 7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" y="3743"/>
                <a:ext cx="227" cy="181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2" name="Text Box 8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4" y="3659"/>
                <a:ext cx="78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Blatt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(Terminal)</a:t>
                </a:r>
              </a:p>
            </p:txBody>
          </p:sp>
        </p:grpSp>
      </p:grpSp>
      <p:cxnSp>
        <p:nvCxnSpPr>
          <p:cNvPr id="237" name="AutoShape 81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299200" y="3724275"/>
            <a:ext cx="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8" name="Text Box 5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16200" y="221773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Klassenname</a:t>
            </a:r>
            <a:endParaRPr lang="en-US" sz="1800" dirty="0">
              <a:latin typeface="+mn-lt"/>
            </a:endParaRPr>
          </a:p>
        </p:txBody>
      </p:sp>
      <p:sp>
        <p:nvSpPr>
          <p:cNvPr id="239" name="Textfeld 80"/>
          <p:cNvSpPr txBox="1">
            <a:spLocks noChangeArrowheads="1"/>
          </p:cNvSpPr>
          <p:nvPr/>
        </p:nvSpPr>
        <p:spPr bwMode="auto">
          <a:xfrm>
            <a:off x="3752850" y="6391275"/>
            <a:ext cx="498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>
                <a:ea typeface="ＭＳ Ｐゴシック" pitchFamily="127" charset="-128"/>
                <a:cs typeface="ＭＳ Ｐゴシック" pitchFamily="127" charset="-128"/>
              </a:rPr>
              <a:t>(*) engl.: Abstract Syntax Tree (AST)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Abstrakter Syntaxbaum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2563" y="863600"/>
            <a:ext cx="8842375" cy="5113338"/>
          </a:xfrm>
        </p:spPr>
        <p:txBody>
          <a:bodyPr/>
          <a:lstStyle/>
          <a:p>
            <a:pPr marL="269875" lvl="1" indent="-269875" eaLnBrk="1" hangingPunct="1"/>
            <a:r>
              <a:rPr lang="de-CH" noProof="0" dirty="0" smtClean="0"/>
              <a:t>Wurzel: repräsentiert das gesamte Exemplar (das “äusserste Rechteck”)</a:t>
            </a:r>
          </a:p>
          <a:p>
            <a:pPr marL="269875" lvl="1" indent="-269875" eaLnBrk="1" hangingPunct="1"/>
            <a:r>
              <a:rPr lang="de-CH" noProof="0" dirty="0" smtClean="0"/>
              <a:t>Innere Knoten </a:t>
            </a:r>
            <a:r>
              <a:rPr lang="de-CH" noProof="0" dirty="0" smtClean="0">
                <a:sym typeface="Wingdings 3" pitchFamily="127" charset="2"/>
              </a:rPr>
              <a:t>(</a:t>
            </a:r>
            <a:r>
              <a:rPr lang="de-CH" noProof="0" dirty="0" err="1" smtClean="0">
                <a:solidFill>
                  <a:srgbClr val="A50021"/>
                </a:solidFill>
                <a:sym typeface="Wingdings 3" pitchFamily="127" charset="2"/>
              </a:rPr>
              <a:t>N</a:t>
            </a:r>
            <a:r>
              <a:rPr lang="de-CH" noProof="0" dirty="0" err="1" smtClean="0">
                <a:solidFill>
                  <a:srgbClr val="A50021"/>
                </a:solidFill>
              </a:rPr>
              <a:t>onterminale</a:t>
            </a:r>
            <a:r>
              <a:rPr lang="de-CH" noProof="0" dirty="0" smtClean="0"/>
              <a:t>): repräsentieren Unterstrukturen, die wiederum Exemplare enthalten. </a:t>
            </a:r>
          </a:p>
          <a:p>
            <a:pPr marL="269875" lvl="1" indent="-269875" eaLnBrk="1" hangingPunct="1"/>
            <a:r>
              <a:rPr lang="de-CH" noProof="0" dirty="0" smtClean="0"/>
              <a:t>Blätter (</a:t>
            </a:r>
            <a:r>
              <a:rPr lang="de-CH" noProof="0" dirty="0" smtClean="0">
                <a:solidFill>
                  <a:srgbClr val="A50021"/>
                </a:solidFill>
              </a:rPr>
              <a:t>Terminale</a:t>
            </a:r>
            <a:r>
              <a:rPr lang="de-CH" noProof="0" dirty="0" smtClean="0"/>
              <a:t>): repräsentieren Exemplare ohne weitere Verschachtelung</a:t>
            </a:r>
          </a:p>
          <a:p>
            <a:pPr marL="269875" lvl="1" indent="-269875" eaLnBrk="1" hangingPunct="1"/>
            <a:endParaRPr lang="de-CH" noProof="0" dirty="0" smtClean="0"/>
          </a:p>
          <a:p>
            <a:pPr marL="269875" lvl="1" indent="-269875" eaLnBrk="1" hangingPunct="1">
              <a:buFont typeface="Wingdings" pitchFamily="127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269875" lvl="1" indent="-269875" eaLnBrk="1" hangingPunct="1"/>
            <a:r>
              <a:rPr lang="de-CH" noProof="0" dirty="0" smtClean="0">
                <a:solidFill>
                  <a:srgbClr val="A50021"/>
                </a:solidFill>
              </a:rPr>
              <a:t>Die Syntax einer Programmiersprache ist definiert durch eine Menge von </a:t>
            </a:r>
            <a:r>
              <a:rPr lang="de-CH" noProof="0" dirty="0" err="1" smtClean="0">
                <a:solidFill>
                  <a:srgbClr val="A50021"/>
                </a:solidFill>
              </a:rPr>
              <a:t>Konstrukten</a:t>
            </a:r>
            <a:r>
              <a:rPr lang="de-CH" noProof="0" dirty="0" smtClean="0">
                <a:solidFill>
                  <a:srgbClr val="A50021"/>
                </a:solidFill>
              </a:rPr>
              <a:t> sowie die (Unter-)</a:t>
            </a:r>
            <a:r>
              <a:rPr lang="de-CH" noProof="0" dirty="0" err="1" smtClean="0">
                <a:solidFill>
                  <a:srgbClr val="A50021"/>
                </a:solidFill>
              </a:rPr>
              <a:t>Konstrukte</a:t>
            </a:r>
            <a:r>
              <a:rPr lang="de-CH" noProof="0" dirty="0" smtClean="0">
                <a:solidFill>
                  <a:srgbClr val="A50021"/>
                </a:solidFill>
              </a:rPr>
              <a:t> dieser </a:t>
            </a:r>
            <a:r>
              <a:rPr lang="de-CH" noProof="0" dirty="0" err="1" smtClean="0">
                <a:solidFill>
                  <a:srgbClr val="A50021"/>
                </a:solidFill>
              </a:rPr>
              <a:t>Konstrukte</a:t>
            </a:r>
            <a:r>
              <a:rPr lang="de-CH" dirty="0">
                <a:solidFill>
                  <a:srgbClr val="A50021"/>
                </a:solidFill>
              </a:rPr>
              <a:t/>
            </a:r>
            <a:br>
              <a:rPr lang="de-CH" dirty="0">
                <a:solidFill>
                  <a:srgbClr val="A50021"/>
                </a:solidFill>
              </a:rPr>
            </a:br>
            <a:r>
              <a:rPr lang="de-CH" dirty="0" smtClean="0">
                <a:solidFill>
                  <a:srgbClr val="A50021"/>
                </a:solidFill>
              </a:rPr>
              <a:t>	(siehe die BNF-Vorlesung)</a:t>
            </a:r>
            <a:endParaRPr lang="de-CH" noProof="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51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1" y="2917471"/>
            <a:ext cx="3960813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4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1" y="5230371"/>
            <a:ext cx="2405269" cy="46166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5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7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45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56597" y="4740134"/>
            <a:ext cx="1692442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49516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6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7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1" y="4981902"/>
            <a:ext cx="515004" cy="440330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9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Die tiefere Ebene: lexikalische Struktur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Die Grundelemente eines Programmtextes sind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Tokens</a:t>
            </a:r>
            <a:r>
              <a:rPr lang="de-CH" noProof="0" dirty="0" smtClean="0"/>
              <a:t>:</a:t>
            </a:r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Terminale</a:t>
            </a:r>
          </a:p>
          <a:p>
            <a:pPr lvl="2" eaLnBrk="1" hangingPunct="1">
              <a:buFont typeface="Arial" pitchFamily="127" charset="0"/>
              <a:buChar char="•"/>
            </a:pPr>
            <a:r>
              <a:rPr lang="de-CH" noProof="0" dirty="0" smtClean="0">
                <a:solidFill>
                  <a:srgbClr val="A50021"/>
                </a:solidFill>
              </a:rPr>
              <a:t>Bezeichner (identifier): </a:t>
            </a:r>
            <a:r>
              <a:rPr lang="de-CH" noProof="0" dirty="0" smtClean="0">
                <a:solidFill>
                  <a:schemeClr val="tx1"/>
                </a:solidFill>
              </a:rPr>
              <a:t>durch Programmierer gewählte Namen, z.B.</a:t>
            </a:r>
            <a:r>
              <a:rPr lang="de-CH" noProof="0" dirty="0" smtClean="0"/>
              <a:t> </a:t>
            </a:r>
            <a:r>
              <a:rPr lang="de-CH" i="1" dirty="0" smtClean="0"/>
              <a:t>Z</a:t>
            </a:r>
            <a:r>
              <a:rPr lang="de-CH" i="1" noProof="0" dirty="0" smtClean="0"/>
              <a:t>urich_map</a:t>
            </a:r>
            <a:r>
              <a:rPr lang="de-CH" noProof="0" dirty="0" smtClean="0"/>
              <a:t>  </a:t>
            </a:r>
            <a:r>
              <a:rPr lang="de-CH" noProof="0" dirty="0" smtClean="0">
                <a:solidFill>
                  <a:schemeClr val="tx1"/>
                </a:solidFill>
              </a:rPr>
              <a:t>oder</a:t>
            </a:r>
            <a:r>
              <a:rPr lang="de-CH" noProof="0" dirty="0" smtClean="0"/>
              <a:t> </a:t>
            </a:r>
            <a:r>
              <a:rPr lang="de-CH" i="1" noProof="0" dirty="0" smtClean="0"/>
              <a:t>highlight</a:t>
            </a:r>
          </a:p>
          <a:p>
            <a:pPr lvl="2" eaLnBrk="1" hangingPunct="1">
              <a:buFont typeface="Arial" pitchFamily="127" charset="0"/>
              <a:buChar char="•"/>
            </a:pPr>
            <a:r>
              <a:rPr lang="de-CH" noProof="0" dirty="0" smtClean="0">
                <a:solidFill>
                  <a:srgbClr val="A50021"/>
                </a:solidFill>
              </a:rPr>
              <a:t>Konstanten</a:t>
            </a:r>
            <a:r>
              <a:rPr lang="de-CH" noProof="0" dirty="0" smtClean="0">
                <a:solidFill>
                  <a:schemeClr val="tx1"/>
                </a:solidFill>
              </a:rPr>
              <a:t>: selbsterklärende Werte, z.B.</a:t>
            </a:r>
            <a:r>
              <a:rPr lang="de-CH" noProof="0" dirty="0" smtClean="0"/>
              <a:t> 42</a:t>
            </a:r>
          </a:p>
          <a:p>
            <a:pPr lvl="2" eaLnBrk="1" hangingPunct="1">
              <a:buFont typeface="Arial" pitchFamily="127" charset="0"/>
              <a:buChar char="•"/>
            </a:pP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Schlüsselwörter</a:t>
            </a:r>
            <a:r>
              <a:rPr lang="de-CH" noProof="0" dirty="0" smtClean="0">
                <a:solidFill>
                  <a:schemeClr val="tx1"/>
                </a:solidFill>
              </a:rPr>
              <a:t>, z.B. </a:t>
            </a:r>
            <a:r>
              <a:rPr lang="de-CH" b="1" noProof="0" dirty="0" smtClean="0">
                <a:solidFill>
                  <a:srgbClr val="333399"/>
                </a:solidFill>
              </a:rPr>
              <a:t>class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lvl="1" eaLnBrk="1" hangingPunct="1"/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Spezialsymbole</a:t>
            </a:r>
            <a:r>
              <a:rPr lang="de-CH" noProof="0" dirty="0" smtClean="0">
                <a:solidFill>
                  <a:schemeClr val="tx1"/>
                </a:solidFill>
              </a:rPr>
              <a:t>: z.B. Punkt “</a:t>
            </a:r>
            <a:r>
              <a:rPr lang="de-CH" baseline="-20000" noProof="0" dirty="0" smtClean="0">
                <a:sym typeface="Symbol" pitchFamily="127" charset="2"/>
              </a:rPr>
              <a:t></a:t>
            </a:r>
            <a:r>
              <a:rPr lang="de-CH" noProof="0" dirty="0" smtClean="0">
                <a:solidFill>
                  <a:schemeClr val="tx1"/>
                </a:solidFill>
              </a:rPr>
              <a:t>” eines Feature-Aufrufs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Tokens definieren die </a:t>
            </a:r>
            <a:r>
              <a:rPr lang="de-CH" noProof="0" dirty="0" smtClean="0">
                <a:solidFill>
                  <a:srgbClr val="A50021"/>
                </a:solidFill>
              </a:rPr>
              <a:t>lexikalische Struktur </a:t>
            </a:r>
            <a:r>
              <a:rPr lang="de-CH" noProof="0" dirty="0" smtClean="0">
                <a:solidFill>
                  <a:schemeClr val="tx1"/>
                </a:solidFill>
              </a:rPr>
              <a:t>einer Sprache.</a:t>
            </a:r>
            <a:r>
              <a:rPr lang="de-CH" noProof="0" dirty="0" smtClean="0"/>
              <a:t> </a:t>
            </a:r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Drei Ebenen von Beschreibungen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268413"/>
            <a:ext cx="41354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Semantische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 den Effekt eines Programms, das den syntaktischen Regeln genügt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Syntaktische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definieren, wie man Exemplare aus Tokens, die den lexikalischen Regeln genügen, herstellt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Lexikalische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definieren, wie man aus Zeichen Tokens macht</a:t>
            </a:r>
            <a:endParaRPr lang="de-CH" kern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9571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30775" y="2368550"/>
            <a:ext cx="197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09572" name="Group 16"/>
          <p:cNvGrpSpPr>
            <a:grpSpLocks/>
          </p:cNvGrpSpPr>
          <p:nvPr/>
        </p:nvGrpSpPr>
        <p:grpSpPr bwMode="auto">
          <a:xfrm>
            <a:off x="6904038" y="2217738"/>
            <a:ext cx="357187" cy="822325"/>
            <a:chOff x="1989663" y="5503334"/>
            <a:chExt cx="357293" cy="934544"/>
          </a:xfrm>
        </p:grpSpPr>
        <p:grpSp>
          <p:nvGrpSpPr>
            <p:cNvPr id="109590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09594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95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Isosceles Triangle 14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5592234" y="1524009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Semantische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0957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0775" y="3975100"/>
            <a:ext cx="196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09577" name="Group 36"/>
          <p:cNvGrpSpPr>
            <a:grpSpLocks/>
          </p:cNvGrpSpPr>
          <p:nvPr/>
        </p:nvGrpSpPr>
        <p:grpSpPr bwMode="auto">
          <a:xfrm>
            <a:off x="6904038" y="3835400"/>
            <a:ext cx="357187" cy="820738"/>
            <a:chOff x="1989663" y="5503334"/>
            <a:chExt cx="357293" cy="934544"/>
          </a:xfrm>
        </p:grpSpPr>
        <p:grpSp>
          <p:nvGrpSpPr>
            <p:cNvPr id="109584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09588" name="Line 37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89" name="Line 3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Isosceles Triangle 38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 bwMode="auto">
          <a:xfrm>
            <a:off x="5592234" y="314114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Syntaktische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92234" y="4715942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Lexikalische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35" grpId="0" animBg="1"/>
      <p:bldP spid="109576" grpId="0"/>
      <p:bldP spid="42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619" y="1058418"/>
            <a:ext cx="8569687" cy="36229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de-CH" sz="3200" b="1" dirty="0" smtClean="0">
                <a:solidFill>
                  <a:srgbClr val="990000"/>
                </a:solidFill>
                <a:latin typeface="Comic Sans MS" pitchFamily="66" charset="0"/>
              </a:rPr>
              <a:t>Bezeichner  (Identifiers)</a:t>
            </a:r>
          </a:p>
          <a:p>
            <a:pPr>
              <a:spcBef>
                <a:spcPct val="20000"/>
              </a:spcBef>
              <a:defRPr/>
            </a:pPr>
            <a:r>
              <a:rPr lang="de-CH" sz="2600" dirty="0" smtClean="0">
                <a:latin typeface="Comic Sans MS" pitchFamily="66" charset="0"/>
              </a:rPr>
              <a:t>Ein Bezeichner beginnt mit einem Buchstaben, gefolgt von null oder mehr Zeichen, wovon jedes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 Buchstabe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eine Zahl (0 bis 9)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 Unterstrich “</a:t>
            </a:r>
            <a:r>
              <a:rPr lang="de-CH" sz="2600" dirty="0" smtClean="0">
                <a:solidFill>
                  <a:srgbClr val="333399"/>
                </a:solidFill>
                <a:latin typeface="Comic Sans MS" pitchFamily="66" charset="0"/>
              </a:rPr>
              <a:t>_</a:t>
            </a:r>
            <a:r>
              <a:rPr lang="de-CH" sz="2600" dirty="0" smtClean="0">
                <a:latin typeface="Comic Sans MS" pitchFamily="66" charset="0"/>
              </a:rPr>
              <a:t>”</a:t>
            </a:r>
            <a:br>
              <a:rPr lang="de-CH" sz="2600" dirty="0" smtClean="0">
                <a:latin typeface="Comic Sans MS" pitchFamily="66" charset="0"/>
              </a:rPr>
            </a:br>
            <a:r>
              <a:rPr lang="de-CH" sz="2600" dirty="0" smtClean="0">
                <a:latin typeface="Comic Sans MS" pitchFamily="66" charset="0"/>
              </a:rPr>
              <a:t>sein kann</a:t>
            </a:r>
            <a:endParaRPr lang="de-CH" sz="2600" dirty="0">
              <a:latin typeface="Comic Sans MS" pitchFamily="66" charset="0"/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Lexikalische Regel für Bezeichner</a:t>
            </a:r>
          </a:p>
        </p:txBody>
      </p:sp>
      <p:sp>
        <p:nvSpPr>
          <p:cNvPr id="111621" name="Rectangle 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49238" y="4943475"/>
            <a:ext cx="8594725" cy="1100138"/>
          </a:xfrm>
        </p:spPr>
        <p:txBody>
          <a:bodyPr/>
          <a:lstStyle/>
          <a:p>
            <a:pPr marL="0" indent="0" eaLnBrk="1" hangingPunct="1"/>
            <a:r>
              <a:rPr lang="de-CH" sz="2800" noProof="0" dirty="0" smtClean="0">
                <a:solidFill>
                  <a:schemeClr val="tx1"/>
                </a:solidFill>
              </a:rPr>
              <a:t>Sie können Ihre Bezeichner (nach obigen Regeln) frei wählen, nur </a:t>
            </a:r>
            <a:r>
              <a:rPr lang="de-CH" sz="2800" noProof="0" dirty="0" smtClean="0">
                <a:solidFill>
                  <a:srgbClr val="990000"/>
                </a:solidFill>
              </a:rPr>
              <a:t>Schlüsselwörter</a:t>
            </a:r>
            <a:r>
              <a:rPr lang="de-CH" sz="2800" noProof="0" dirty="0" smtClean="0">
                <a:solidFill>
                  <a:schemeClr val="tx1"/>
                </a:solidFill>
              </a:rPr>
              <a:t> sind verboten</a:t>
            </a:r>
            <a:endParaRPr lang="de-CH" sz="2800" noProof="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Stilregeln</a:t>
            </a:r>
          </a:p>
        </p:txBody>
      </p:sp>
      <p:graphicFrame>
        <p:nvGraphicFramePr>
          <p:cNvPr id="294941" name="Group 29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49238" y="877888"/>
          <a:ext cx="8594724" cy="5212080"/>
        </p:xfrm>
        <a:graphic>
          <a:graphicData uri="http://schemas.openxmlformats.org/drawingml/2006/table">
            <a:tbl>
              <a:tblPr/>
              <a:tblGrid>
                <a:gridCol w="8594724"/>
              </a:tblGrid>
              <a:tr h="3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Wählen Sie Bezeichner so, dass sie klar ausdrücken, was sie tun. (z.B. </a:t>
                      </a:r>
                      <a:r>
                        <a:rPr kumimoji="0" lang="de-CH" sz="2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west_terminal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de-CH" sz="2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highlight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Wählen Sie für Features die vollen Namen, keine Abkürzungen.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Benutzen Sie für zusammengesetzte Bezeichner Unterstriche: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Zurich_map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Klassennamen sollten aus Grossbuchstaben bestehen:   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PREVIEW</a:t>
                      </a:r>
                    </a:p>
                  </a:txBody>
                  <a:tcPr marL="93284" marR="93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Eine weitere Ebene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7" y="834189"/>
            <a:ext cx="6518192" cy="58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Statische Semantik </a:t>
            </a:r>
            <a:r>
              <a:rPr lang="de-CH" kern="0" dirty="0" smtClean="0">
                <a:latin typeface="+mn-lt"/>
              </a:rPr>
              <a:t>definiert die Gültigkeitsregel, die durch die Syntax nicht garantiert wird.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endParaRPr lang="de-CH" kern="0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latin typeface="+mn-lt"/>
              </a:rPr>
              <a:t>Gültiges Beispiel: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     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console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output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Polybahn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west_terminal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Ungültiges Beispiel: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     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console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output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C00000"/>
                </a:solidFill>
                <a:latin typeface="Comic Sans MS" pitchFamily="66" charset="0"/>
              </a:rPr>
              <a:t>output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west_terminal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endParaRPr lang="de-CH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(Vgl. in der deutschen Sprache: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Ich mag meinen Computer.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Aber nicht: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	 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Ich Computer meinen mag.</a:t>
            </a:r>
            <a:r>
              <a:rPr lang="de-CH" kern="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15715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00888" y="3875428"/>
            <a:ext cx="197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 auf</a:t>
            </a:r>
          </a:p>
        </p:txBody>
      </p:sp>
      <p:grpSp>
        <p:nvGrpSpPr>
          <p:cNvPr id="115716" name="Group 23"/>
          <p:cNvGrpSpPr>
            <a:grpSpLocks/>
          </p:cNvGrpSpPr>
          <p:nvPr/>
        </p:nvGrpSpPr>
        <p:grpSpPr bwMode="auto">
          <a:xfrm>
            <a:off x="6904038" y="2336805"/>
            <a:ext cx="357187" cy="943806"/>
            <a:chOff x="1989663" y="5503334"/>
            <a:chExt cx="357293" cy="934544"/>
          </a:xfrm>
        </p:grpSpPr>
        <p:grpSp>
          <p:nvGrpSpPr>
            <p:cNvPr id="115745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9" name="Line 3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0" name="Line 3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Isosceles Triangle 25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5592234" y="1971443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Semantische 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115720" name="Group 37"/>
          <p:cNvGrpSpPr>
            <a:grpSpLocks/>
          </p:cNvGrpSpPr>
          <p:nvPr/>
        </p:nvGrpSpPr>
        <p:grpSpPr bwMode="auto">
          <a:xfrm>
            <a:off x="6904038" y="3834153"/>
            <a:ext cx="357187" cy="820737"/>
            <a:chOff x="1989663" y="5503334"/>
            <a:chExt cx="357293" cy="934544"/>
          </a:xfrm>
        </p:grpSpPr>
        <p:grpSp>
          <p:nvGrpSpPr>
            <p:cNvPr id="115739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3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44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Isosceles Triangle 39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5592234" y="3296653"/>
            <a:ext cx="2980267" cy="52938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Syntaktische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92234" y="471420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Lexikalische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598740" y="978567"/>
            <a:ext cx="2979737" cy="1592525"/>
            <a:chOff x="2490939" y="3623776"/>
            <a:chExt cx="2980267" cy="1640562"/>
          </a:xfrm>
        </p:grpSpPr>
        <p:sp>
          <p:nvSpPr>
            <p:cNvPr id="115728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7768" y="3853433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grpSp>
          <p:nvGrpSpPr>
            <p:cNvPr id="115729" name="Group 37"/>
            <p:cNvGrpSpPr>
              <a:grpSpLocks/>
            </p:cNvGrpSpPr>
            <p:nvPr/>
          </p:nvGrpSpPr>
          <p:grpSpPr bwMode="auto">
            <a:xfrm>
              <a:off x="3804919" y="3623776"/>
              <a:ext cx="357293" cy="821267"/>
              <a:chOff x="1989663" y="5503334"/>
              <a:chExt cx="357293" cy="934544"/>
            </a:xfrm>
          </p:grpSpPr>
          <p:grpSp>
            <p:nvGrpSpPr>
              <p:cNvPr id="115733" name="Group 15"/>
              <p:cNvGrpSpPr>
                <a:grpSpLocks/>
              </p:cNvGrpSpPr>
              <p:nvPr/>
            </p:nvGrpSpPr>
            <p:grpSpPr bwMode="auto">
              <a:xfrm>
                <a:off x="2132590" y="5503334"/>
                <a:ext cx="71438" cy="792163"/>
                <a:chOff x="2126192" y="5503334"/>
                <a:chExt cx="71438" cy="792163"/>
              </a:xfrm>
            </p:grpSpPr>
            <p:sp>
              <p:nvSpPr>
                <p:cNvPr id="115737" name="Line 37"/>
                <p:cNvSpPr>
                  <a:spLocks noChangeShapeType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126192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38" name="Line 38"/>
                <p:cNvSpPr>
                  <a:spLocks noChangeShapeType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197630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Isosceles Triangle 23"/>
              <p:cNvSpPr/>
              <p:nvPr/>
            </p:nvSpPr>
            <p:spPr bwMode="auto">
              <a:xfrm flipV="1">
                <a:off x="1989663" y="6129867"/>
                <a:ext cx="357293" cy="308011"/>
              </a:xfrm>
              <a:prstGeom prst="triangle">
                <a:avLst/>
              </a:prstGeom>
              <a:solidFill>
                <a:srgbClr val="3333FF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2490939" y="4544631"/>
              <a:ext cx="2980267" cy="719707"/>
            </a:xfrm>
            <a:prstGeom prst="round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Statische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Semantik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/>
              </a:r>
              <a:b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</a:b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(</a:t>
              </a: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Gültigkeitsregel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-0.2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dirty="0" smtClean="0">
                <a:latin typeface="Arial Rounded MT Bold" pitchFamily="127" charset="0"/>
              </a:rPr>
              <a:t>Was wir </a:t>
            </a:r>
            <a:r>
              <a:rPr lang="de-CH" noProof="0" dirty="0" smtClean="0">
                <a:latin typeface="Arial Rounded MT Bold" pitchFamily="127" charset="0"/>
              </a:rPr>
              <a:t>in </a:t>
            </a:r>
            <a:r>
              <a:rPr lang="de-CH" dirty="0" smtClean="0">
                <a:latin typeface="Arial Rounded MT Bold" pitchFamily="127" charset="0"/>
              </a:rPr>
              <a:t>Lektion 3 </a:t>
            </a:r>
            <a:r>
              <a:rPr lang="de-CH" noProof="0" dirty="0" smtClean="0">
                <a:latin typeface="Arial Rounded MT Bold" pitchFamily="127" charset="0"/>
              </a:rPr>
              <a:t>gelernt </a:t>
            </a:r>
            <a:r>
              <a:rPr lang="de-CH" noProof="0" dirty="0" smtClean="0">
                <a:latin typeface="Arial Rounded MT Bold" pitchFamily="127" charset="0"/>
              </a:rPr>
              <a:t>haben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/>
            <a:r>
              <a:rPr lang="de-CH" noProof="0" dirty="0" smtClean="0"/>
              <a:t>Das Programmiersprachenkonzept</a:t>
            </a:r>
          </a:p>
          <a:p>
            <a:pPr lvl="1" eaLnBrk="1" hangingPunct="1"/>
            <a:r>
              <a:rPr lang="de-CH" noProof="0" smtClean="0"/>
              <a:t>Die Grundzüge von Eiffel</a:t>
            </a:r>
          </a:p>
          <a:p>
            <a:pPr lvl="1" eaLnBrk="1" hangingPunct="1"/>
            <a:r>
              <a:rPr lang="de-CH" noProof="0" dirty="0" smtClean="0"/>
              <a:t>Syntax (inklusive lexikalischer Ebene) </a:t>
            </a:r>
            <a:r>
              <a:rPr lang="de-CH" noProof="0" dirty="0" err="1" smtClean="0"/>
              <a:t>vs</a:t>
            </a:r>
            <a:r>
              <a:rPr lang="de-CH" noProof="0" dirty="0" smtClean="0"/>
              <a:t> Semantik</a:t>
            </a:r>
          </a:p>
          <a:p>
            <a:pPr lvl="1" eaLnBrk="1" hangingPunct="1"/>
            <a:r>
              <a:rPr lang="de-CH" noProof="0" dirty="0" smtClean="0"/>
              <a:t>Lexikalische und statische Analyseebenen</a:t>
            </a:r>
          </a:p>
          <a:p>
            <a:pPr lvl="1" eaLnBrk="1" hangingPunct="1"/>
            <a:r>
              <a:rPr lang="de-CH" noProof="0" dirty="0" smtClean="0"/>
              <a:t>Bäume</a:t>
            </a:r>
          </a:p>
          <a:p>
            <a:pPr lvl="1" eaLnBrk="1" hangingPunct="1"/>
            <a:r>
              <a:rPr lang="de-CH" noProof="0" dirty="0" smtClean="0"/>
              <a:t>Die Fachsprache der Bäume: Wurzel, innere Knoten, Blätter</a:t>
            </a:r>
          </a:p>
          <a:p>
            <a:pPr lvl="1" eaLnBrk="1" hangingPunct="1"/>
            <a:r>
              <a:rPr lang="de-CH" noProof="0" dirty="0" smtClean="0"/>
              <a:t>Abstrakte Syntaxbäume</a:t>
            </a:r>
          </a:p>
          <a:p>
            <a:pPr lvl="1" eaLnBrk="1" hangingPunct="1"/>
            <a:r>
              <a:rPr lang="de-CH" noProof="0" dirty="0" smtClean="0"/>
              <a:t>Grundlegende lexikalische Elemente</a:t>
            </a:r>
          </a:p>
          <a:p>
            <a:pPr lvl="1" eaLnBrk="1" hangingPunct="1"/>
            <a:r>
              <a:rPr lang="de-CH" noProof="0" dirty="0" smtClean="0"/>
              <a:t>Elementare Stilregeln</a:t>
            </a:r>
          </a:p>
          <a:p>
            <a:pPr lvl="1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Aufgaben auf nächste Woche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/>
              <a:t>Lesen Sie die Kapitel 1 bis 4 von</a:t>
            </a:r>
            <a:r>
              <a:rPr lang="de-CH" i="1" noProof="0" dirty="0" smtClean="0"/>
              <a:t>Touch of Class</a:t>
            </a:r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Stellen Sie sicher, </a:t>
            </a:r>
            <a:r>
              <a:rPr lang="de-CH" noProof="0" smtClean="0"/>
              <a:t>dass Sie </a:t>
            </a:r>
            <a:r>
              <a:rPr lang="de-CH" noProof="0" dirty="0" smtClean="0"/>
              <a:t>alle bis jetzt eingeführten </a:t>
            </a:r>
            <a:r>
              <a:rPr lang="de-CH" noProof="0" dirty="0" smtClean="0">
                <a:solidFill>
                  <a:srgbClr val="990000"/>
                </a:solidFill>
              </a:rPr>
              <a:t>Begriffe</a:t>
            </a:r>
            <a:r>
              <a:rPr lang="de-CH" noProof="0" dirty="0" smtClean="0"/>
              <a:t> kennen und verstehen.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Über Eiffel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790575"/>
            <a:ext cx="9144000" cy="56499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Erste Version 1985, seither regelmässig verbessert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Fokus: </a:t>
            </a:r>
            <a:r>
              <a:rPr lang="de-CH" sz="2300" dirty="0">
                <a:solidFill>
                  <a:srgbClr val="0000FF"/>
                </a:solidFill>
              </a:rPr>
              <a:t>Einfachheit </a:t>
            </a:r>
            <a:r>
              <a:rPr lang="de-CH" sz="2300" dirty="0" smtClean="0">
                <a:solidFill>
                  <a:srgbClr val="0000FF"/>
                </a:solidFill>
              </a:rPr>
              <a:t>und Softwarequalität</a:t>
            </a:r>
            <a:r>
              <a:rPr lang="de-CH" sz="2300" noProof="0" dirty="0" smtClean="0">
                <a:solidFill>
                  <a:srgbClr val="0000FF"/>
                </a:solidFill>
              </a:rPr>
              <a:t>, im Speziellen Verlässlichkeit, Erweiterbarkeit, Wiederverwendbarkeit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Eiffel basiert auf dem Konzept “Design by Contract”  (“Entwurf gemäss Vertrag”)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Implementationen</a:t>
            </a:r>
            <a:r>
              <a:rPr lang="de-CH" sz="2300" dirty="0">
                <a:solidFill>
                  <a:srgbClr val="0000FF"/>
                </a:solidFill>
              </a:rPr>
              <a:t>:</a:t>
            </a:r>
            <a:r>
              <a:rPr lang="de-CH" sz="2300" noProof="0" dirty="0" smtClean="0">
                <a:solidFill>
                  <a:srgbClr val="0000FF"/>
                </a:solidFill>
              </a:rPr>
              <a:t> z.B. EiffelStudio (von Eiffel Software), als open-</a:t>
            </a:r>
            <a:r>
              <a:rPr lang="de-CH" sz="2300" noProof="0" dirty="0" err="1" smtClean="0">
                <a:solidFill>
                  <a:srgbClr val="0000FF"/>
                </a:solidFill>
              </a:rPr>
              <a:t>source</a:t>
            </a:r>
            <a:r>
              <a:rPr lang="de-CH" sz="2300" dirty="0">
                <a:solidFill>
                  <a:srgbClr val="0000FF"/>
                </a:solidFill>
              </a:rPr>
              <a:t> </a:t>
            </a:r>
            <a:r>
              <a:rPr lang="de-CH" sz="2300" dirty="0" smtClean="0">
                <a:solidFill>
                  <a:srgbClr val="0000FF"/>
                </a:solidFill>
              </a:rPr>
              <a:t>(GPL) verfügbar</a:t>
            </a: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Internationale Standards: ECMA und ISO (International Standards Organization), 2006</a:t>
            </a: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Einige Eiffel-basierte Projekte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052513"/>
            <a:ext cx="9144000" cy="5589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err="1" smtClean="0"/>
              <a:t>Axa</a:t>
            </a:r>
            <a:r>
              <a:rPr lang="de-CH" noProof="0" dirty="0" smtClean="0"/>
              <a:t> Rosenberg</a:t>
            </a:r>
            <a:br>
              <a:rPr lang="de-CH" noProof="0" dirty="0" smtClean="0"/>
            </a:br>
            <a:r>
              <a:rPr lang="de-CH" noProof="0" dirty="0" smtClean="0"/>
              <a:t>Vermögensverwaltung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3 Millionen Codezeilen</a:t>
            </a:r>
          </a:p>
          <a:p>
            <a:pPr marL="0" indent="0" eaLnBrk="1" hangingPunct="1">
              <a:lnSpc>
                <a:spcPct val="90000"/>
              </a:lnSpc>
            </a:pP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Chicago Board of Trade: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Kurs-Anzeigesystem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Eiffel + CORBA +</a:t>
            </a:r>
            <a:br>
              <a:rPr lang="de-CH" noProof="0" dirty="0" smtClean="0"/>
            </a:br>
            <a:r>
              <a:rPr lang="de-CH" noProof="0" dirty="0" smtClean="0"/>
              <a:t>    Solaris + Windows + …</a:t>
            </a:r>
          </a:p>
          <a:p>
            <a:pPr marL="0" indent="0" eaLnBrk="1" hangingPunct="1">
              <a:lnSpc>
                <a:spcPct val="90000"/>
              </a:lnSpc>
            </a:pP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err="1" smtClean="0"/>
              <a:t>Xontech</a:t>
            </a:r>
            <a:r>
              <a:rPr lang="de-CH" noProof="0" dirty="0" smtClean="0"/>
              <a:t> (für Boeing)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Grossmassstäbliche </a:t>
            </a:r>
            <a:br>
              <a:rPr lang="de-CH" noProof="0" dirty="0" smtClean="0"/>
            </a:br>
            <a:r>
              <a:rPr lang="de-CH" noProof="0" dirty="0" smtClean="0"/>
              <a:t>   Simulationen für die</a:t>
            </a:r>
            <a:br>
              <a:rPr lang="de-CH" noProof="0" dirty="0" smtClean="0"/>
            </a:br>
            <a:r>
              <a:rPr lang="de-CH" noProof="0" dirty="0" smtClean="0"/>
              <a:t>   Raketenverteidigung</a:t>
            </a:r>
            <a:br>
              <a:rPr lang="de-CH" noProof="0" dirty="0" smtClean="0"/>
            </a:b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Schwedische Sozialversicherung: </a:t>
            </a:r>
            <a:br>
              <a:rPr lang="de-CH" noProof="0" dirty="0" smtClean="0"/>
            </a:br>
            <a:r>
              <a:rPr lang="de-CH" noProof="0" dirty="0" smtClean="0"/>
              <a:t>    Unfallberichte &amp; -management, etc…</a:t>
            </a:r>
            <a:endParaRPr lang="de-CH" noProof="0" dirty="0"/>
          </a:p>
        </p:txBody>
      </p:sp>
      <p:pic>
        <p:nvPicPr>
          <p:cNvPr id="54275" name="Picture 4" descr="Chicago_Board_of_Trade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44950" y="1811338"/>
            <a:ext cx="49863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5873750" y="2755900"/>
            <a:ext cx="1354138" cy="126523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7178675" y="2781300"/>
            <a:ext cx="201613" cy="125253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69225" y="3308350"/>
            <a:ext cx="600075" cy="76517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5989638" y="4235450"/>
            <a:ext cx="788987" cy="2698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053263" y="4586288"/>
            <a:ext cx="365125" cy="227012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986338" y="4349750"/>
            <a:ext cx="1765300" cy="614363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5524500" y="3635375"/>
            <a:ext cx="1328738" cy="461963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4911725" y="2919413"/>
            <a:ext cx="2030413" cy="113982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3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95838" y="1889125"/>
            <a:ext cx="339248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Die Terminbörse in Chicago</a:t>
            </a:r>
          </a:p>
        </p:txBody>
      </p:sp>
      <p:sp>
        <p:nvSpPr>
          <p:cNvPr id="41883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08938" y="4602163"/>
            <a:ext cx="436562" cy="65087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2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53225" y="3944938"/>
            <a:ext cx="18542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/>
              <a:t>(Eiffel) Kurs-Anzeigesystem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/>
      <p:bldP spid="418823" grpId="0" animBg="1"/>
      <p:bldP spid="418824" grpId="0" animBg="1"/>
      <p:bldP spid="418825" grpId="0" animBg="1"/>
      <p:bldP spid="418826" grpId="0" animBg="1"/>
      <p:bldP spid="418827" grpId="0" animBg="1"/>
      <p:bldP spid="418828" grpId="0" animBg="1"/>
      <p:bldP spid="418829" grpId="0" animBg="1"/>
      <p:bldP spid="418830" grpId="0" animBg="1"/>
      <p:bldP spid="418831" grpId="0" animBg="1"/>
      <p:bldP spid="4188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Weshalb benutzen wir Eiffel?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 einfaches, sauberes O-O Modell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Erlaubt es Ihnen, sich auf die Konzepte und nicht auf die Sprache zu konzentrieren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Kleine “Sprachlast”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Programmierumgebung (EiffelStudio)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Portabilität: Windows / Linux / VMS &amp; andere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Realismus: keine “akademische” Sprache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Es bereitet Sie darauf vor, andere O-O Sprachen zu lernen, z.B. C++, Java, C#.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Kursreihe (ab dem dritten Studienjahr): “Languages in Depth”. Momentan Java, C# und Eiffel.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erste</a:t>
            </a:r>
            <a:r>
              <a:rPr lang="fr-FR" dirty="0" smtClean="0"/>
              <a:t> Java </a:t>
            </a:r>
            <a:r>
              <a:rPr lang="fr-FR" dirty="0" err="1" smtClean="0"/>
              <a:t>programm</a:t>
            </a:r>
            <a:endParaRPr lang="fr-FR" dirty="0" smtClean="0"/>
          </a:p>
        </p:txBody>
      </p:sp>
      <p:sp>
        <p:nvSpPr>
          <p:cNvPr id="1741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941513"/>
            <a:ext cx="8750300" cy="1947124"/>
          </a:xfrm>
          <a:prstGeom prst="roundRect">
            <a:avLst>
              <a:gd name="adj" fmla="val 16667"/>
            </a:avLst>
          </a:prstGeom>
          <a:solidFill>
            <a:srgbClr val="00FF00">
              <a:alpha val="30196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0"/>
          </a:sp3d>
        </p:spPr>
        <p:txBody>
          <a:bodyPr lIns="36000" tIns="36000" rIns="36000" bIns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class First {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public static void main(String </a:t>
            </a:r>
            <a:r>
              <a:rPr lang="en-US" sz="2800" dirty="0" err="1" smtClean="0">
                <a:solidFill>
                  <a:srgbClr val="C00000"/>
                </a:solidFill>
              </a:rPr>
              <a:t>args</a:t>
            </a:r>
            <a:r>
              <a:rPr lang="en-US" sz="2800" dirty="0" smtClean="0">
                <a:solidFill>
                  <a:srgbClr val="C00000"/>
                </a:solidFill>
              </a:rPr>
              <a:t>[])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{ </a:t>
            </a:r>
            <a:r>
              <a:rPr lang="en-US" sz="28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2800" dirty="0" smtClean="0">
                <a:solidFill>
                  <a:srgbClr val="C00000"/>
                </a:solidFill>
              </a:rPr>
              <a:t>("Hello World!"); } }</a:t>
            </a:r>
            <a:endParaRPr lang="en-US" sz="2800" b="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6585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Drei grundlegende Unterscheidungen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de-CH" noProof="0" smtClean="0"/>
              <a:t>Befehl / Abfrage</a:t>
            </a:r>
          </a:p>
          <a:p>
            <a:pPr marL="0" indent="0" eaLnBrk="1" hangingPunct="1"/>
            <a:endParaRPr lang="de-CH" noProof="0" smtClean="0"/>
          </a:p>
          <a:p>
            <a:pPr marL="0" indent="0" eaLnBrk="1" hangingPunct="1"/>
            <a:r>
              <a:rPr lang="de-CH" noProof="0" smtClean="0"/>
              <a:t>Instruktion / Ausdruck</a:t>
            </a:r>
          </a:p>
          <a:p>
            <a:pPr marL="0" indent="0" eaLnBrk="1" hangingPunct="1"/>
            <a:endParaRPr lang="de-CH" noProof="0" smtClean="0"/>
          </a:p>
          <a:p>
            <a:pPr marL="0" indent="0" eaLnBrk="1" hangingPunct="1"/>
            <a:r>
              <a:rPr lang="de-CH" noProof="0" smtClean="0"/>
              <a:t>Syntax / Semantik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Instruktionen (instructions)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Die Basisoperationen eines Computers oder eines Programms heissen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Instruktionen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Unser erstes Beispiel hatte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fünf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Instruktionen: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i="1" noProof="0" dirty="0" smtClean="0">
                <a:solidFill>
                  <a:srgbClr val="0000FF"/>
                </a:solidFill>
              </a:rPr>
              <a:t>entral_view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olyterasse_view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add_transport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Z</a:t>
            </a:r>
            <a:r>
              <a:rPr lang="de-CH" i="1" noProof="0" dirty="0" smtClean="0">
                <a:solidFill>
                  <a:srgbClr val="0000FF"/>
                </a:solidFill>
              </a:rPr>
              <a:t>urich_map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animate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console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output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west_terminal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de-CH" sz="2000" i="1" noProof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1536</Words>
  <Application>Microsoft Office PowerPoint</Application>
  <PresentationFormat>On-screen Show (4:3)</PresentationFormat>
  <Paragraphs>445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NORMAL</vt:lpstr>
      <vt:lpstr>MINIMAL</vt:lpstr>
      <vt:lpstr>TITLE</vt:lpstr>
      <vt:lpstr>Einführung in die Programmierung   Prof. Dr. Bertrand Meyer</vt:lpstr>
      <vt:lpstr>Programmiersprachen</vt:lpstr>
      <vt:lpstr>Objekttechnologie</vt:lpstr>
      <vt:lpstr>Über Eiffel</vt:lpstr>
      <vt:lpstr>Einige Eiffel-basierte Projekte</vt:lpstr>
      <vt:lpstr>Weshalb benutzen wir Eiffel?</vt:lpstr>
      <vt:lpstr>Das erste Java programm</vt:lpstr>
      <vt:lpstr>Drei grundlegende Unterscheidungen</vt:lpstr>
      <vt:lpstr>Instruktionen (instructions)</vt:lpstr>
      <vt:lpstr>Aufeinanderfolgende Instruktionen</vt:lpstr>
      <vt:lpstr>Stilregel</vt:lpstr>
      <vt:lpstr>Ausdrücke (Expressions)</vt:lpstr>
      <vt:lpstr>Syntax (syntax) und Semantik (semantics)</vt:lpstr>
      <vt:lpstr>Syntax und Semantik: Definitionen</vt:lpstr>
      <vt:lpstr>Syntax und Semantik</vt:lpstr>
      <vt:lpstr>Syntaxstruktur einer Klasse</vt:lpstr>
      <vt:lpstr>Programmier- vs natürliche Sprachen: Ähnlichkeiten</vt:lpstr>
      <vt:lpstr>Benutzerdefiniert Wörter: Lewis Carroll</vt:lpstr>
      <vt:lpstr>Programmier- vs natürliche Sprachen: Unterschiede</vt:lpstr>
      <vt:lpstr>Stilregel</vt:lpstr>
      <vt:lpstr>Syntaxstruktur einer Klasse</vt:lpstr>
      <vt:lpstr>Exemplare (Specimens)</vt:lpstr>
      <vt:lpstr>Exemplare (specimens) und Konstrukte (constructs)</vt:lpstr>
      <vt:lpstr>Syntaxstruktur einer Klasse</vt:lpstr>
      <vt:lpstr>Eine andere Darstellung: ein abstrakter Syntaxbaum (*)</vt:lpstr>
      <vt:lpstr>Abstrakter Syntaxbaum</vt:lpstr>
      <vt:lpstr>Bäume wachsen nach unten...</vt:lpstr>
      <vt:lpstr>Bäume in der Informatik</vt:lpstr>
      <vt:lpstr>Eigenschaften von Bäumen</vt:lpstr>
      <vt:lpstr>Eine andere Darstellung: ein abstrakter Syntaxbaum</vt:lpstr>
      <vt:lpstr>Abstrakter Syntaxbaum</vt:lpstr>
      <vt:lpstr>Syntaxstruktur einer Klasse</vt:lpstr>
      <vt:lpstr>Die tiefere Ebene: lexikalische Struktur</vt:lpstr>
      <vt:lpstr>Drei Ebenen von Beschreibungen</vt:lpstr>
      <vt:lpstr>Lexikalische Regel für Bezeichner</vt:lpstr>
      <vt:lpstr>Stilregeln</vt:lpstr>
      <vt:lpstr>Eine weitere Ebene</vt:lpstr>
      <vt:lpstr>Was wir in Lektion 3 gelernt haben</vt:lpstr>
      <vt:lpstr>Aufgaben auf nächste Woche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meyer</cp:lastModifiedBy>
  <cp:revision>2261</cp:revision>
  <dcterms:created xsi:type="dcterms:W3CDTF">2010-09-30T17:23:55Z</dcterms:created>
  <dcterms:modified xsi:type="dcterms:W3CDTF">2011-10-04T04:45:45Z</dcterms:modified>
</cp:coreProperties>
</file>