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3" r:id="rId6"/>
    <p:sldId id="264" r:id="rId7"/>
    <p:sldId id="271" r:id="rId8"/>
    <p:sldId id="272" r:id="rId9"/>
    <p:sldId id="273" r:id="rId10"/>
    <p:sldId id="268" r:id="rId11"/>
    <p:sldId id="270" r:id="rId12"/>
    <p:sldId id="260" r:id="rId13"/>
    <p:sldId id="259" r:id="rId14"/>
    <p:sldId id="274" r:id="rId15"/>
    <p:sldId id="269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F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09" autoAdjust="0"/>
  </p:normalViewPr>
  <p:slideViewPr>
    <p:cSldViewPr>
      <p:cViewPr varScale="1">
        <p:scale>
          <a:sx n="63" d="100"/>
          <a:sy n="63" d="100"/>
        </p:scale>
        <p:origin x="-12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925A9-68D6-49DE-AE5E-380AF74A2F0B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19122-59FC-48D4-8582-A6B50D27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0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Introduce, say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19122-59FC-48D4-8582-A6B50D2735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19122-59FC-48D4-8582-A6B50D2735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6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PRFJ methods can require the caller to hold the</a:t>
            </a:r>
            <a:r>
              <a:rPr lang="en-US" baseline="0" dirty="0" smtClean="0"/>
              <a:t> lock on the object (the objects root).  Every caller must satisfy this.  Synchronized requests the lock for a2.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19122-59FC-48D4-8582-A6B50D2735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8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SHIFT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19122-59FC-48D4-8582-A6B50D2735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Parameterized Type System for Race-Free Java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543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Paper by </a:t>
            </a:r>
            <a:r>
              <a:rPr lang="en-US" dirty="0" err="1" smtClean="0"/>
              <a:t>Boyapti</a:t>
            </a:r>
            <a:r>
              <a:rPr lang="en-US" dirty="0" smtClean="0"/>
              <a:t> &amp; </a:t>
            </a:r>
            <a:r>
              <a:rPr lang="en-US" dirty="0" err="1" smtClean="0"/>
              <a:t>Rinard</a:t>
            </a:r>
            <a:r>
              <a:rPr lang="en-US" dirty="0" smtClean="0"/>
              <a:t>, 2001</a:t>
            </a:r>
          </a:p>
          <a:p>
            <a:endParaRPr lang="en-US" dirty="0"/>
          </a:p>
          <a:p>
            <a:r>
              <a:rPr lang="en-US" dirty="0" smtClean="0"/>
              <a:t>Christopher Dentel</a:t>
            </a:r>
          </a:p>
          <a:p>
            <a:r>
              <a:rPr lang="en-US" dirty="0" smtClean="0"/>
              <a:t>ETH, </a:t>
            </a:r>
            <a:r>
              <a:rPr lang="en-US" dirty="0" smtClean="0"/>
              <a:t>Concepts of Concurrent </a:t>
            </a:r>
            <a:r>
              <a:rPr lang="en-US" dirty="0" smtClean="0"/>
              <a:t>Computation,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Overhead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36" y="1524000"/>
            <a:ext cx="7389528" cy="5029200"/>
          </a:xfrm>
        </p:spPr>
      </p:pic>
    </p:spTree>
    <p:extLst>
      <p:ext uri="{BB962C8B-B14F-4D97-AF65-F5344CB8AC3E}">
        <p14:creationId xmlns:p14="http://schemas.microsoft.com/office/powerpoint/2010/main" val="20955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Statically Typed</a:t>
            </a:r>
          </a:p>
          <a:p>
            <a:pPr lvl="1"/>
            <a:r>
              <a:rPr lang="en-US" dirty="0" smtClean="0"/>
              <a:t>Ownership relations only checked at compile time</a:t>
            </a:r>
          </a:p>
          <a:p>
            <a:r>
              <a:rPr lang="en-US" dirty="0" smtClean="0"/>
              <a:t>PRFJ can be compiled to Concurrent Java</a:t>
            </a:r>
          </a:p>
          <a:p>
            <a:r>
              <a:rPr lang="en-US" dirty="0" smtClean="0"/>
              <a:t>But further optimizations can be made</a:t>
            </a:r>
          </a:p>
          <a:p>
            <a:pPr lvl="1"/>
            <a:r>
              <a:rPr lang="en-US" dirty="0" smtClean="0"/>
              <a:t>Heap-space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Casts</a:t>
            </a:r>
          </a:p>
          <a:p>
            <a:pPr lvl="1"/>
            <a:r>
              <a:rPr lang="en-US" dirty="0" smtClean="0"/>
              <a:t>No way to check ownership at runtime</a:t>
            </a:r>
          </a:p>
          <a:p>
            <a:r>
              <a:rPr lang="en-US" dirty="0" smtClean="0"/>
              <a:t>Static Variables</a:t>
            </a:r>
          </a:p>
          <a:p>
            <a:pPr lvl="1"/>
            <a:r>
              <a:rPr lang="en-US" dirty="0" smtClean="0"/>
              <a:t>Must hold lock for class</a:t>
            </a:r>
          </a:p>
        </p:txBody>
      </p:sp>
    </p:spTree>
    <p:extLst>
      <p:ext uri="{BB962C8B-B14F-4D97-AF65-F5344CB8AC3E}">
        <p14:creationId xmlns:p14="http://schemas.microsoft.com/office/powerpoint/2010/main" val="30197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Parameterized Race Free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</a:t>
            </a:r>
            <a:endParaRPr lang="en-US" dirty="0" smtClean="0"/>
          </a:p>
          <a:p>
            <a:r>
              <a:rPr lang="en-US" dirty="0" smtClean="0"/>
              <a:t>Generic protection mechanisms</a:t>
            </a:r>
          </a:p>
          <a:p>
            <a:r>
              <a:rPr lang="en-US" dirty="0" smtClean="0"/>
              <a:t>Efficient</a:t>
            </a:r>
            <a:endParaRPr lang="en-US" dirty="0"/>
          </a:p>
          <a:p>
            <a:pPr lvl="1"/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Avoids unnecessary locks</a:t>
            </a:r>
          </a:p>
        </p:txBody>
      </p:sp>
    </p:spTree>
    <p:extLst>
      <p:ext uri="{BB962C8B-B14F-4D97-AF65-F5344CB8AC3E}">
        <p14:creationId xmlns:p14="http://schemas.microsoft.com/office/powerpoint/2010/main" val="18730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52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Single-Threaded </a:t>
            </a:r>
            <a:r>
              <a:rPr lang="en-US" dirty="0"/>
              <a:t>Program</a:t>
            </a:r>
          </a:p>
          <a:p>
            <a:pPr lvl="1"/>
            <a:r>
              <a:rPr lang="en-US" dirty="0"/>
              <a:t>Ownership of class constrained to </a:t>
            </a:r>
            <a:r>
              <a:rPr lang="en-US" dirty="0" err="1"/>
              <a:t>thisThread</a:t>
            </a:r>
            <a:endParaRPr lang="en-US" dirty="0"/>
          </a:p>
          <a:p>
            <a:pPr lvl="1"/>
            <a:r>
              <a:rPr lang="en-US" dirty="0"/>
              <a:t>Any </a:t>
            </a:r>
            <a:r>
              <a:rPr lang="en-US" dirty="0" err="1"/>
              <a:t>unparameterized</a:t>
            </a:r>
            <a:r>
              <a:rPr lang="en-US" dirty="0"/>
              <a:t> instance variables owned by </a:t>
            </a:r>
            <a:r>
              <a:rPr lang="en-US" dirty="0" err="1"/>
              <a:t>thisThread</a:t>
            </a:r>
            <a:endParaRPr lang="en-US" dirty="0"/>
          </a:p>
          <a:p>
            <a:pPr lvl="1"/>
            <a:r>
              <a:rPr lang="en-US" dirty="0"/>
              <a:t>Any </a:t>
            </a:r>
            <a:r>
              <a:rPr lang="en-US" dirty="0" err="1"/>
              <a:t>unparameterized</a:t>
            </a:r>
            <a:r>
              <a:rPr lang="en-US" dirty="0"/>
              <a:t> methods have empty requires clause</a:t>
            </a:r>
          </a:p>
          <a:p>
            <a:r>
              <a:rPr lang="en-US" dirty="0" smtClean="0"/>
              <a:t>Multithreaded Programs</a:t>
            </a:r>
          </a:p>
          <a:p>
            <a:pPr lvl="1"/>
            <a:r>
              <a:rPr lang="en-US" dirty="0" smtClean="0"/>
              <a:t>Ownership of class constrained to </a:t>
            </a:r>
            <a:r>
              <a:rPr lang="en-US" dirty="0" err="1" smtClean="0"/>
              <a:t>thisOwner</a:t>
            </a:r>
            <a:endParaRPr lang="en-US" dirty="0" smtClean="0"/>
          </a:p>
          <a:p>
            <a:pPr lvl="1"/>
            <a:r>
              <a:rPr lang="en-US" dirty="0" err="1" smtClean="0"/>
              <a:t>Unparamaterized</a:t>
            </a:r>
            <a:r>
              <a:rPr lang="en-US" dirty="0" smtClean="0"/>
              <a:t> instance variables owned by </a:t>
            </a:r>
            <a:r>
              <a:rPr lang="en-US" dirty="0" err="1" smtClean="0"/>
              <a:t>thisOwner</a:t>
            </a:r>
            <a:endParaRPr lang="en-US" dirty="0" smtClean="0"/>
          </a:p>
          <a:p>
            <a:pPr lvl="1"/>
            <a:r>
              <a:rPr lang="en-US" dirty="0" err="1" smtClean="0"/>
              <a:t>Unparamterized</a:t>
            </a:r>
            <a:r>
              <a:rPr lang="en-US" dirty="0" smtClean="0"/>
              <a:t> methods require </a:t>
            </a:r>
            <a:r>
              <a:rPr lang="en-US" i="1" dirty="0" smtClean="0"/>
              <a:t>this</a:t>
            </a:r>
            <a:r>
              <a:rPr lang="en-US" dirty="0" smtClean="0"/>
              <a:t> and all arguments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Synchronization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511826"/>
            <a:ext cx="7635922" cy="36424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0322" y="16764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SharedAccount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&lt;self&gt; extends Account&lt;self&gt; {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(@Override)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deposit(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requires ()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syncrhonized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(this) in {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super.deposit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(x);}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SharedAccount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&lt;self&gt; a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SharedAccount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&lt;self&gt;;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fork(a) {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a.deposit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(10)};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fork(a) {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a.deposit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(10)};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r>
              <a:rPr lang="en-US" dirty="0" smtClean="0"/>
              <a:t>Constant value used instead of a formal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“Gold Standard”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Expressive, flexible system</a:t>
            </a:r>
          </a:p>
          <a:p>
            <a:r>
              <a:rPr lang="en-US" dirty="0" smtClean="0"/>
              <a:t>Data races are impossible</a:t>
            </a:r>
          </a:p>
          <a:p>
            <a:r>
              <a:rPr lang="en-US" dirty="0" smtClean="0"/>
              <a:t>Reduce </a:t>
            </a:r>
            <a:r>
              <a:rPr lang="en-US" dirty="0" smtClean="0"/>
              <a:t>unnecessary </a:t>
            </a:r>
            <a:r>
              <a:rPr lang="en-US" dirty="0" smtClean="0"/>
              <a:t>lock acquisitions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4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Parameterized Race Free Java (PRFJ)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</a:t>
            </a:r>
            <a:r>
              <a:rPr lang="en-US" dirty="0" smtClean="0"/>
              <a:t>on Concurrent </a:t>
            </a:r>
            <a:r>
              <a:rPr lang="en-US" dirty="0" smtClean="0"/>
              <a:t>Java</a:t>
            </a:r>
            <a:endParaRPr lang="en-US" dirty="0" smtClean="0"/>
          </a:p>
          <a:p>
            <a:r>
              <a:rPr lang="en-US" dirty="0" smtClean="0"/>
              <a:t>Static </a:t>
            </a:r>
            <a:r>
              <a:rPr lang="en-US" dirty="0"/>
              <a:t>t</a:t>
            </a:r>
            <a:r>
              <a:rPr lang="en-US" dirty="0" smtClean="0"/>
              <a:t>ype system for multithreaded Java</a:t>
            </a:r>
          </a:p>
          <a:p>
            <a:pPr lvl="1"/>
            <a:r>
              <a:rPr lang="en-US" dirty="0" smtClean="0"/>
              <a:t>Guarantees all well-typed systems are race free</a:t>
            </a:r>
          </a:p>
          <a:p>
            <a:r>
              <a:rPr lang="en-US" dirty="0" smtClean="0"/>
              <a:t>Classes have “generic” locking implementation</a:t>
            </a:r>
          </a:p>
          <a:p>
            <a:pPr lvl="1"/>
            <a:r>
              <a:rPr lang="en-US" dirty="0" smtClean="0"/>
              <a:t>Different instances can have different lock synchronization behavior</a:t>
            </a:r>
          </a:p>
          <a:p>
            <a:r>
              <a:rPr lang="en-US" dirty="0" smtClean="0"/>
              <a:t>Minimal programming overhead</a:t>
            </a:r>
          </a:p>
        </p:txBody>
      </p:sp>
    </p:spTree>
    <p:extLst>
      <p:ext uri="{BB962C8B-B14F-4D97-AF65-F5344CB8AC3E}">
        <p14:creationId xmlns:p14="http://schemas.microsoft.com/office/powerpoint/2010/main" val="41927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PRFJ accomplish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Race-Free Programs</a:t>
            </a:r>
          </a:p>
          <a:p>
            <a:r>
              <a:rPr lang="en-US" dirty="0" smtClean="0"/>
              <a:t>Objects must be “owned” by</a:t>
            </a:r>
          </a:p>
          <a:p>
            <a:pPr lvl="1"/>
            <a:r>
              <a:rPr lang="en-US" dirty="0" smtClean="0"/>
              <a:t>Themselves,</a:t>
            </a:r>
          </a:p>
          <a:p>
            <a:pPr lvl="1"/>
            <a:r>
              <a:rPr lang="en-US" dirty="0" smtClean="0"/>
              <a:t>Other objects, OR</a:t>
            </a:r>
          </a:p>
          <a:p>
            <a:pPr lvl="1"/>
            <a:r>
              <a:rPr lang="en-US" dirty="0" smtClean="0"/>
              <a:t>Thread (local to thread)</a:t>
            </a:r>
          </a:p>
          <a:p>
            <a:r>
              <a:rPr lang="en-US" dirty="0" smtClean="0"/>
              <a:t>Ownership does not change</a:t>
            </a:r>
          </a:p>
          <a:p>
            <a:r>
              <a:rPr lang="en-US" dirty="0" smtClean="0"/>
              <a:t>Ownership declared as first generic parameter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5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Ownership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73352"/>
            <a:ext cx="8610600" cy="1984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“Forest of rooted trees, where the roots can have self loops”</a:t>
            </a:r>
          </a:p>
          <a:p>
            <a:r>
              <a:rPr lang="en-US" sz="2500" dirty="0" smtClean="0"/>
              <a:t> Necessary and sufficient for object to hold root lock</a:t>
            </a:r>
          </a:p>
          <a:p>
            <a:r>
              <a:rPr lang="en-US" sz="2500" dirty="0" smtClean="0"/>
              <a:t>Thread </a:t>
            </a:r>
            <a:r>
              <a:rPr lang="en-US" sz="2500" dirty="0" smtClean="0"/>
              <a:t>implicitly </a:t>
            </a:r>
            <a:r>
              <a:rPr lang="en-US" sz="2500" dirty="0" smtClean="0"/>
              <a:t>holds </a:t>
            </a:r>
            <a:r>
              <a:rPr lang="en-US" sz="2500" dirty="0" smtClean="0"/>
              <a:t>lock on objects it owns</a:t>
            </a:r>
            <a:endParaRPr lang="en-US" sz="25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98" y="3657601"/>
            <a:ext cx="7003404" cy="2657474"/>
          </a:xfrm>
        </p:spPr>
      </p:pic>
    </p:spTree>
    <p:extLst>
      <p:ext uri="{BB962C8B-B14F-4D97-AF65-F5344CB8AC3E}">
        <p14:creationId xmlns:p14="http://schemas.microsoft.com/office/powerpoint/2010/main" val="37579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PRFJ Accounts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1511826"/>
            <a:ext cx="7635922" cy="473657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Down Arrow 16"/>
          <p:cNvSpPr/>
          <p:nvPr/>
        </p:nvSpPr>
        <p:spPr>
          <a:xfrm rot="1695430">
            <a:off x="2407610" y="4187254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Down Arrow 20"/>
          <p:cNvSpPr/>
          <p:nvPr/>
        </p:nvSpPr>
        <p:spPr>
          <a:xfrm rot="12600000">
            <a:off x="1414874" y="455290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0322" y="1676400"/>
            <a:ext cx="7391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Account&lt;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thisOwner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balance = 0;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deposit(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requires (this)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this.balance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this.balance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+ x;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thisThread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 a1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thisThread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a1.deposit(10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Account&lt;self&gt; a2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Account&lt;self&gt;;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fork(a2) {synchronized (a2) in { a2.deposit(10)}};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fork(a2) {synchronized (a2) in { a2.deposit(10)}};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own Arrow 1"/>
          <p:cNvSpPr/>
          <p:nvPr/>
        </p:nvSpPr>
        <p:spPr>
          <a:xfrm rot="1695430">
            <a:off x="2768944" y="3230991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 rot="1695430">
            <a:off x="6744283" y="3269470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 rot="1695430">
            <a:off x="3772482" y="1018855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 rot="1695430">
            <a:off x="5677483" y="4187252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Down Arrow 17"/>
          <p:cNvSpPr/>
          <p:nvPr/>
        </p:nvSpPr>
        <p:spPr>
          <a:xfrm rot="1695430">
            <a:off x="5615386" y="1719917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Down Arrow 18"/>
          <p:cNvSpPr/>
          <p:nvPr/>
        </p:nvSpPr>
        <p:spPr>
          <a:xfrm rot="12600000">
            <a:off x="1262474" y="5777404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Down Arrow 19"/>
          <p:cNvSpPr/>
          <p:nvPr/>
        </p:nvSpPr>
        <p:spPr>
          <a:xfrm rot="12600000">
            <a:off x="2676750" y="5833771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70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 animBg="1"/>
      <p:bldP spid="21" grpId="1" animBg="1"/>
      <p:bldP spid="2" grpId="0" animBg="1"/>
      <p:bldP spid="2" grpId="1" animBg="1"/>
      <p:bldP spid="6" grpId="0" animBg="1"/>
      <p:bldP spid="6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ownership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Unique: only one pointer at a time</a:t>
            </a:r>
          </a:p>
          <a:p>
            <a:pPr lvl="1"/>
            <a:r>
              <a:rPr lang="en-US" dirty="0" smtClean="0"/>
              <a:t>If only one pointer exists, then no need for locks</a:t>
            </a:r>
          </a:p>
          <a:p>
            <a:pPr lvl="1"/>
            <a:r>
              <a:rPr lang="en-US" dirty="0" smtClean="0"/>
              <a:t>Producer consumer design pattern</a:t>
            </a:r>
          </a:p>
          <a:p>
            <a:pPr lvl="1"/>
            <a:r>
              <a:rPr lang="en-US" dirty="0" smtClean="0"/>
              <a:t>Can “hand off” object to another thread or safely pass</a:t>
            </a:r>
          </a:p>
          <a:p>
            <a:r>
              <a:rPr lang="en-US" dirty="0" smtClean="0"/>
              <a:t>Accomplished through 2 mechanisms</a:t>
            </a:r>
          </a:p>
          <a:p>
            <a:pPr lvl="1"/>
            <a:r>
              <a:rPr lang="en-US" dirty="0" smtClean="0"/>
              <a:t>Pointer surrendering</a:t>
            </a:r>
          </a:p>
          <a:p>
            <a:pPr lvl="1"/>
            <a:r>
              <a:rPr lang="en-US" dirty="0" smtClean="0"/>
              <a:t>Sharing pointer with “non escaping” methods</a:t>
            </a:r>
          </a:p>
        </p:txBody>
      </p:sp>
    </p:spTree>
    <p:extLst>
      <p:ext uri="{BB962C8B-B14F-4D97-AF65-F5344CB8AC3E}">
        <p14:creationId xmlns:p14="http://schemas.microsoft.com/office/powerpoint/2010/main" val="33300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Surrendering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5350" y="3228304"/>
            <a:ext cx="7837170" cy="317249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57800" y="4602480"/>
            <a:ext cx="755073" cy="655320"/>
          </a:xfrm>
          <a:prstGeom prst="roundRect">
            <a:avLst/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2526" y="3352800"/>
            <a:ext cx="747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Queue&lt;self, T&lt;unique&gt;&gt; q = 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  new Queue&lt;self, T&lt;unique&gt;&gt;();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T&lt;unique&gt; t1 = new T&lt;unique&gt;;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T&lt;unique&gt; t2 = new T&lt;unique&gt;;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synchronized (q) in {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q.offer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 t1-- );}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ynchronized (q) in {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q.offer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 t2-- );}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fork(q) {synchronized(q) in {T&lt;unique&gt; t=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q.poll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();}}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fork(q)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{synchronized(q) in {T&lt;unique&gt; t=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q.poll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();}}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28104"/>
          </a:xfrm>
        </p:spPr>
        <p:txBody>
          <a:bodyPr>
            <a:normAutofit/>
          </a:bodyPr>
          <a:lstStyle/>
          <a:p>
            <a:r>
              <a:rPr lang="en-US" dirty="0" smtClean="0"/>
              <a:t>Surrender pointer using ‘*--‘ syntax</a:t>
            </a:r>
            <a:endParaRPr lang="en-US" dirty="0"/>
          </a:p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6200000">
            <a:off x="328652" y="328119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328652" y="4053750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Down Arrow 12"/>
          <p:cNvSpPr/>
          <p:nvPr/>
        </p:nvSpPr>
        <p:spPr>
          <a:xfrm rot="16200000">
            <a:off x="328652" y="4604191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348964" y="518619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068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Sharing pointer with “non escaping”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object in the same thread</a:t>
            </a:r>
          </a:p>
          <a:p>
            <a:r>
              <a:rPr lang="en-US" dirty="0" smtClean="0"/>
              <a:t>Methods denote this by appending ‘!e’ to the type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68022" y="2743200"/>
            <a:ext cx="7764498" cy="3505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3581400"/>
            <a:ext cx="438206" cy="326380"/>
          </a:xfrm>
          <a:prstGeom prst="roundRect">
            <a:avLst/>
          </a:prstGeom>
          <a:solidFill>
            <a:srgbClr val="6FF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1834" y="2931855"/>
            <a:ext cx="7405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Message&lt;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thisOwner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 {…}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Util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thisOwner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MsgOwner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void display(Message&lt;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MsgOwner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!e  m) 		requires(m){…}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Util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&lt;self, unique&gt; u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Util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&lt;self, unique&gt;;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Message&lt;unique&gt; m = new Message&lt;unique&gt;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u.display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(m);</a:t>
            </a:r>
          </a:p>
        </p:txBody>
      </p:sp>
      <p:sp>
        <p:nvSpPr>
          <p:cNvPr id="7" name="Down Arrow 6"/>
          <p:cNvSpPr/>
          <p:nvPr/>
        </p:nvSpPr>
        <p:spPr>
          <a:xfrm rot="16200000">
            <a:off x="328652" y="290019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328652" y="343359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 rot="16200000">
            <a:off x="328652" y="480519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 rot="16200000">
            <a:off x="328652" y="5643399"/>
            <a:ext cx="457200" cy="600402"/>
          </a:xfrm>
          <a:prstGeom prst="downArrow">
            <a:avLst>
              <a:gd name="adj1" fmla="val 25807"/>
              <a:gd name="adj2" fmla="val 35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8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771</TotalTime>
  <Words>539</Words>
  <Application>Microsoft Office PowerPoint</Application>
  <PresentationFormat>On-screen Show (4:3)</PresentationFormat>
  <Paragraphs>120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A Parameterized Type System for Race-Free Java Programs</vt:lpstr>
      <vt:lpstr>Concurrent “Gold Standard”</vt:lpstr>
      <vt:lpstr>Parameterized Race Free Java (PRFJ)</vt:lpstr>
      <vt:lpstr>How does PRFJ accomplish this?</vt:lpstr>
      <vt:lpstr>Consequences of Ownership</vt:lpstr>
      <vt:lpstr>PRFJ Accounts</vt:lpstr>
      <vt:lpstr>Unique ownership mechanism</vt:lpstr>
      <vt:lpstr>Pointer Surrendering</vt:lpstr>
      <vt:lpstr>Sharing pointer with “non escaping” methods</vt:lpstr>
      <vt:lpstr>Implementation Overhead</vt:lpstr>
      <vt:lpstr>Runtime Overhead</vt:lpstr>
      <vt:lpstr>Limitations and Criticisms</vt:lpstr>
      <vt:lpstr>Parameterized Race Free Java</vt:lpstr>
      <vt:lpstr>PowerPoint Presentation</vt:lpstr>
      <vt:lpstr>Default Types</vt:lpstr>
      <vt:lpstr>Self Synchronization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Parameterized Type System for Race-Free Java Programs</dc:title>
  <dc:creator>Chris</dc:creator>
  <cp:lastModifiedBy>Chris</cp:lastModifiedBy>
  <cp:revision>45</cp:revision>
  <dcterms:created xsi:type="dcterms:W3CDTF">2012-03-13T06:20:50Z</dcterms:created>
  <dcterms:modified xsi:type="dcterms:W3CDTF">2012-03-14T14:30:37Z</dcterms:modified>
</cp:coreProperties>
</file>