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8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9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0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21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2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23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24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25.xml" ContentType="application/vnd.openxmlformats-officedocument.presentationml.notesSlide+xml"/>
  <Override PartName="/ppt/tags/tag215.xml" ContentType="application/vnd.openxmlformats-officedocument.presentationml.tags+xml"/>
  <Override PartName="/ppt/notesSlides/notesSlide26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27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28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29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30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31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32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33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34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35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36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37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3" r:id="rId2"/>
    <p:sldMasterId id="2147483810" r:id="rId3"/>
  </p:sldMasterIdLst>
  <p:notesMasterIdLst>
    <p:notesMasterId r:id="rId43"/>
  </p:notesMasterIdLst>
  <p:handoutMasterIdLst>
    <p:handoutMasterId r:id="rId44"/>
  </p:handoutMasterIdLst>
  <p:sldIdLst>
    <p:sldId id="600" r:id="rId4"/>
    <p:sldId id="601" r:id="rId5"/>
    <p:sldId id="602" r:id="rId6"/>
    <p:sldId id="603" r:id="rId7"/>
    <p:sldId id="604" r:id="rId8"/>
    <p:sldId id="605" r:id="rId9"/>
    <p:sldId id="655" r:id="rId10"/>
    <p:sldId id="652" r:id="rId11"/>
    <p:sldId id="606" r:id="rId12"/>
    <p:sldId id="607" r:id="rId13"/>
    <p:sldId id="608" r:id="rId14"/>
    <p:sldId id="609" r:id="rId15"/>
    <p:sldId id="611" r:id="rId16"/>
    <p:sldId id="612" r:id="rId17"/>
    <p:sldId id="613" r:id="rId18"/>
    <p:sldId id="643" r:id="rId19"/>
    <p:sldId id="615" r:id="rId20"/>
    <p:sldId id="653" r:id="rId21"/>
    <p:sldId id="616" r:id="rId22"/>
    <p:sldId id="617" r:id="rId23"/>
    <p:sldId id="645" r:id="rId24"/>
    <p:sldId id="619" r:id="rId25"/>
    <p:sldId id="620" r:id="rId26"/>
    <p:sldId id="654" r:id="rId27"/>
    <p:sldId id="642" r:id="rId28"/>
    <p:sldId id="623" r:id="rId29"/>
    <p:sldId id="624" r:id="rId30"/>
    <p:sldId id="625" r:id="rId31"/>
    <p:sldId id="626" r:id="rId32"/>
    <p:sldId id="650" r:id="rId33"/>
    <p:sldId id="628" r:id="rId34"/>
    <p:sldId id="630" r:id="rId35"/>
    <p:sldId id="651" r:id="rId36"/>
    <p:sldId id="631" r:id="rId37"/>
    <p:sldId id="632" r:id="rId38"/>
    <p:sldId id="633" r:id="rId39"/>
    <p:sldId id="648" r:id="rId40"/>
    <p:sldId id="634" r:id="rId41"/>
    <p:sldId id="635" r:id="rId42"/>
  </p:sldIdLst>
  <p:sldSz cx="9144000" cy="6858000" type="screen4x3"/>
  <p:notesSz cx="6888163" cy="100203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pitchFamily="127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990000"/>
    <a:srgbClr val="3333FF"/>
    <a:srgbClr val="99FF99"/>
    <a:srgbClr val="92D050"/>
    <a:srgbClr val="FFCC99"/>
    <a:srgbClr val="FFCC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86" autoAdjust="0"/>
  </p:normalViewPr>
  <p:slideViewPr>
    <p:cSldViewPr snapToGrid="0">
      <p:cViewPr varScale="1">
        <p:scale>
          <a:sx n="102" d="100"/>
          <a:sy n="102" d="100"/>
        </p:scale>
        <p:origin x="-18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A0D89692-5B13-4004-B7AC-3662F33AC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7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2475"/>
            <a:ext cx="5008563" cy="375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865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pPr>
              <a:defRPr/>
            </a:pPr>
            <a:fld id="{162A1122-4B0F-45CE-89C0-8BB455883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55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7" charset="-128"/>
        <a:cs typeface="ＭＳ Ｐゴシック" pitchFamily="12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2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E6966-FCAF-4145-84B7-7E1A6367E826}" type="slidenum">
              <a:rPr lang="en-US" smtClean="0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</a:t>
            </a:fld>
            <a:endParaRPr lang="en-US" smtClean="0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D489F-5964-46FD-9478-86B7EEC56FEE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10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CF2D7-651E-4220-913C-D0270902553F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11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13FB6-1292-46CA-B994-7A588A04C290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12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FC67F-BAB3-482C-83F0-81BC07DCCD4F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13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268B9-D35E-4D27-931E-5E199AFEC830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14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2987C-4AF2-40B8-8EAA-E8C1357F7DB5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15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0CEF5-1BA6-4462-AC75-2A2DEF940699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16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4EBED-50DC-4DF7-B21B-99B0D3D11BA1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17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EFAE8-B4DF-4B1A-9DEE-2789F7AE11D2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19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41B18-C9BC-4A9C-BEA7-65A2D102DFD3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20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88599-B0A1-42E7-845D-E41474DF9B54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1C214-A3C9-4F98-A76D-0479D12B1DCF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21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62B39-B5F8-442A-9BFF-B393AC94B5BC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22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5CBDD-F921-48AD-B238-E5396E7ED533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23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1C214-A3C9-4F98-A76D-0479D12B1DCF}" type="slidenum">
              <a:rPr lang="en-US">
                <a:solidFill>
                  <a:prstClr val="black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24</a:t>
            </a:fld>
            <a:endParaRPr lang="en-US">
              <a:solidFill>
                <a:prstClr val="black"/>
              </a:solidFill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B33B6-0671-4AD3-948D-56E28389BE06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25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03A1D-C7C4-44F9-8698-13F5F2C20BE4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26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54ADF-4CC4-41A4-A568-5385ACB3F9C6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27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CA997-D959-4611-805B-D3CA1A881FE8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28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CA993-E5F7-45A2-887F-B44338F6F08A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29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35B95-538C-4182-9B1A-0396C601678E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30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02F60C-DABF-4613-83C5-1AB33F8CF1DF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15CFB-D03F-4C4E-AA60-E4A8479B502A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31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908B4-1D18-47F8-8318-99A14229437C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32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E5080-2E4D-4BCB-AF05-A1D596C7C863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33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4193E-368B-40D7-AB1E-B579C79FD18C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34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59045-3A26-4E35-8182-A1F8FC59DB59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35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9CD36-EC98-4771-8390-0ACBF56355EA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36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1A0A8-7C53-4A11-9DCA-A032F41B48F0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37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2C80B-7F70-4B68-B275-392714319A4B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38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917DC-B236-4868-8B91-634A5ED934BD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39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9BFE8-C119-4139-8EEF-CC9CC2A92B7D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4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B815E-5B3D-4875-ADBA-FEBAAC643417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5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933C1-1016-4844-9FC2-80E8B4D080FB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6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AB97E-F1BB-4FDC-9F70-AFA06ED287CE}" type="slidenum">
              <a:rPr lang="en-US" smtClean="0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8</a:t>
            </a:fld>
            <a:endParaRPr lang="en-US" smtClean="0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199FA-6E82-446A-AD45-47863DBE7007}" type="slidenum">
              <a:rPr lang="en-US"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9</a:t>
            </a:fld>
            <a:endParaRPr lang="en-US"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696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424862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424862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424862" cy="5113337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13543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67225" y="1268413"/>
            <a:ext cx="4137025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67225" y="3900488"/>
            <a:ext cx="4137025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424862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424862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="1" baseline="0"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9063"/>
            <a:ext cx="4221163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9063"/>
            <a:ext cx="4221162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19063"/>
            <a:ext cx="2147887" cy="6262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19063"/>
            <a:ext cx="6294438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60956F3-F41D-4812-9C53-CF9F3F783D22}" type="datetimeFigureOut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AD49337-55A3-415D-83BE-A0CBE6BAB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806FEFF-1013-4E37-B79C-FBC83A0FE58C}" type="datetimeFigureOut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2B50408-3AE6-40E1-BB5A-4A74590EF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625B34D9-1CAC-4496-A542-7DFC87BFE2C7}" type="datetimeFigureOut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8CA46BC-6991-4B78-A82E-FDF65DF96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B2CDF2D-699F-4715-9941-54C91E9B3405}" type="datetimeFigureOut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22DBF9C-7EF0-445E-87D0-6B267D398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5C2370D-6D9A-412E-AF0B-794256E40191}" type="datetimeFigureOut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C86BC9E4-D28D-4F1B-8485-905EF9577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F78B50F5-2498-437F-80A4-A377B1B75DFB}" type="datetimeFigureOut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D219298-76EA-4D84-90C1-4A2570318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4BCCD8A-54AD-4EC0-BB18-019F8262A7EF}" type="datetimeFigureOut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74B56D58-C9CA-44DE-98A3-8AA73EF86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3EACD87-673F-4CB9-B423-6C14C176E5FC}" type="datetimeFigureOut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09C3D0A-88BA-42B4-AA26-1B0A5D689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B71F1A5-0A00-4935-BCA9-C83FE4E601B7}" type="datetimeFigureOut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F14B54F-4E79-41ED-9ED6-369CE8281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2FC31D7-6D0C-4EA8-837A-1CA4B7AC99C2}" type="datetimeFigureOut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D9DF7231-B8D3-4046-A447-B75FC48B1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0775CD8-1B1F-404D-875B-DD2F2A891BF1}" type="datetimeFigureOut">
              <a:rPr lang="en-US"/>
              <a:pPr>
                <a:defRPr/>
              </a:pPr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50E20E3-22BC-4E0F-853A-A297E123A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68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7888"/>
            <a:ext cx="8594725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0"/>
            <a:ext cx="7199312" cy="0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350" y="6550025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51F431D4-F688-487D-AC5B-7EBBCAA38A34}" type="slidenum">
              <a:rPr lang="en-US" sz="1400">
                <a:latin typeface="Arial" pitchFamily="34" charset="0"/>
              </a:rPr>
              <a:pPr algn="r">
                <a:defRPr/>
              </a:pPr>
              <a:t>‹#›</a:t>
            </a:fld>
            <a:endParaRPr lang="en-US" sz="1400" dirty="0">
              <a:latin typeface="Arial" pitchFamily="34" charset="0"/>
            </a:endParaRPr>
          </a:p>
        </p:txBody>
      </p:sp>
      <p:pic>
        <p:nvPicPr>
          <p:cNvPr id="1031" name="Picture 1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712200" y="122238"/>
            <a:ext cx="280988" cy="314325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7" r:id="rId2"/>
    <p:sldLayoutId id="2147483836" r:id="rId3"/>
    <p:sldLayoutId id="2147483835" r:id="rId4"/>
    <p:sldLayoutId id="2147483834" r:id="rId5"/>
    <p:sldLayoutId id="2147483833" r:id="rId6"/>
    <p:sldLayoutId id="2147483832" r:id="rId7"/>
    <p:sldLayoutId id="2147483831" r:id="rId8"/>
    <p:sldLayoutId id="2147483830" r:id="rId9"/>
    <p:sldLayoutId id="2147483829" r:id="rId10"/>
    <p:sldLayoutId id="2147483828" r:id="rId11"/>
    <p:sldLayoutId id="2147483827" r:id="rId12"/>
    <p:sldLayoutId id="2147483826" r:id="rId13"/>
    <p:sldLayoutId id="2147483825" r:id="rId14"/>
    <p:sldLayoutId id="2147483824" r:id="rId15"/>
    <p:sldLayoutId id="2147483823" r:id="rId16"/>
    <p:sldLayoutId id="2147483822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B0000"/>
        </a:buClr>
        <a:buFont typeface="Wingdings" pitchFamily="127" charset="2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896938" indent="-360363" algn="l" rtl="0" eaLnBrk="0" fontAlgn="base" hangingPunct="0">
        <a:spcBef>
          <a:spcPct val="20000"/>
        </a:spcBef>
        <a:spcAft>
          <a:spcPct val="0"/>
        </a:spcAft>
        <a:buClr>
          <a:srgbClr val="8B0000"/>
        </a:buClr>
        <a:buFont typeface="Wingdings" pitchFamily="127" charset="2"/>
        <a:buChar char="Ø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2pPr>
      <a:lvl3pPr marL="13049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127" charset="2"/>
        <a:buChar char="§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127" charset="2"/>
        <a:buChar char="§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4pPr>
      <a:lvl5pPr marL="21209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127" charset="2"/>
        <a:buChar char="§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19063"/>
            <a:ext cx="85947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400">
              <a:latin typeface="Arial" charset="0"/>
            </a:endParaRPr>
          </a:p>
        </p:txBody>
      </p:sp>
      <p:pic>
        <p:nvPicPr>
          <p:cNvPr id="19460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9813" y="117475"/>
            <a:ext cx="3349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48" r:id="rId2"/>
    <p:sldLayoutId id="2147483847" r:id="rId3"/>
    <p:sldLayoutId id="2147483846" r:id="rId4"/>
    <p:sldLayoutId id="2147483845" r:id="rId5"/>
    <p:sldLayoutId id="2147483844" r:id="rId6"/>
    <p:sldLayoutId id="2147483843" r:id="rId7"/>
    <p:sldLayoutId id="2147483842" r:id="rId8"/>
    <p:sldLayoutId id="2147483841" r:id="rId9"/>
    <p:sldLayoutId id="2147483840" r:id="rId10"/>
    <p:sldLayoutId id="214748383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B0000"/>
        </a:buClr>
        <a:buFont typeface="Wingdings" pitchFamily="127" charset="2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896938" indent="-357188" algn="l" rtl="0" eaLnBrk="0" fontAlgn="base" hangingPunct="0">
        <a:spcBef>
          <a:spcPct val="20000"/>
        </a:spcBef>
        <a:spcAft>
          <a:spcPct val="0"/>
        </a:spcAft>
        <a:buClr>
          <a:srgbClr val="8B0000"/>
        </a:buClr>
        <a:buFont typeface="Wingdings" pitchFamily="127" charset="2"/>
        <a:buChar char="Ø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2pPr>
      <a:lvl3pPr marL="1304925" indent="-228600" algn="l" rtl="0" eaLnBrk="0" fontAlgn="base" hangingPunct="0">
        <a:spcBef>
          <a:spcPct val="20000"/>
        </a:spcBef>
        <a:spcAft>
          <a:spcPct val="0"/>
        </a:spcAft>
        <a:buFont typeface="Wingdings" pitchFamily="127" charset="2"/>
        <a:defRPr sz="20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Font typeface="Wingdings" pitchFamily="127" charset="2"/>
        <a:defRPr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4pPr>
      <a:lvl5pPr marL="2120900" indent="-228600" algn="l" rtl="0" eaLnBrk="0" fontAlgn="base" hangingPunct="0">
        <a:spcBef>
          <a:spcPct val="20000"/>
        </a:spcBef>
        <a:spcAft>
          <a:spcPct val="0"/>
        </a:spcAft>
        <a:buFont typeface="Wingdings" pitchFamily="127" charset="2"/>
        <a:defRPr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44500" y="19446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684588"/>
            <a:ext cx="82296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pic>
        <p:nvPicPr>
          <p:cNvPr id="31748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350" y="184150"/>
            <a:ext cx="500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25" y="279400"/>
            <a:ext cx="7207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8625" y="557213"/>
            <a:ext cx="24622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127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127" charset="0"/>
        <a:buChar char="•"/>
        <a:defRPr sz="3200" kern="1200">
          <a:solidFill>
            <a:schemeClr val="tx1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127" charset="0"/>
        <a:buChar char="–"/>
        <a:defRPr sz="28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•"/>
        <a:defRPr sz="24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–"/>
        <a:defRPr sz="20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»"/>
        <a:defRPr sz="2000" kern="1200">
          <a:solidFill>
            <a:schemeClr val="tx1"/>
          </a:solidFill>
          <a:latin typeface="+mn-lt"/>
          <a:ea typeface="ＭＳ Ｐゴシック" pitchFamily="12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tags" Target="../tags/tag75.xml"/><Relationship Id="rId3" Type="http://schemas.openxmlformats.org/officeDocument/2006/relationships/tags" Target="../tags/tag52.xml"/><Relationship Id="rId21" Type="http://schemas.openxmlformats.org/officeDocument/2006/relationships/tags" Target="../tags/tag70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tags" Target="../tags/tag74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29" Type="http://schemas.openxmlformats.org/officeDocument/2006/relationships/tags" Target="../tags/tag78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28" Type="http://schemas.openxmlformats.org/officeDocument/2006/relationships/tags" Target="../tags/tag77.xml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notesSlide" Target="../notesSlides/notesSlide16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tags" Target="../tags/tag76.xml"/><Relationship Id="rId30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tags" Target="../tags/tag114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notesSlide" Target="../notesSlides/notesSlide20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tags" Target="../tags/tag144.xml"/><Relationship Id="rId3" Type="http://schemas.openxmlformats.org/officeDocument/2006/relationships/tags" Target="../tags/tag121.xml"/><Relationship Id="rId21" Type="http://schemas.openxmlformats.org/officeDocument/2006/relationships/tags" Target="../tags/tag139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tags" Target="../tags/tag143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tags" Target="../tags/tag138.xml"/><Relationship Id="rId29" Type="http://schemas.openxmlformats.org/officeDocument/2006/relationships/tags" Target="../tags/tag147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tags" Target="../tags/tag142.xml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tags" Target="../tags/tag141.xml"/><Relationship Id="rId28" Type="http://schemas.openxmlformats.org/officeDocument/2006/relationships/tags" Target="../tags/tag146.xml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31" Type="http://schemas.openxmlformats.org/officeDocument/2006/relationships/notesSlide" Target="../notesSlides/notesSlide23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tags" Target="../tags/tag140.xml"/><Relationship Id="rId27" Type="http://schemas.openxmlformats.org/officeDocument/2006/relationships/tags" Target="../tags/tag145.xml"/><Relationship Id="rId30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tags" Target="../tags/tag173.xml"/><Relationship Id="rId39" Type="http://schemas.openxmlformats.org/officeDocument/2006/relationships/tags" Target="../tags/tag186.xml"/><Relationship Id="rId21" Type="http://schemas.openxmlformats.org/officeDocument/2006/relationships/tags" Target="../tags/tag168.xml"/><Relationship Id="rId34" Type="http://schemas.openxmlformats.org/officeDocument/2006/relationships/tags" Target="../tags/tag181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63" Type="http://schemas.openxmlformats.org/officeDocument/2006/relationships/tags" Target="../tags/tag21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9" Type="http://schemas.openxmlformats.org/officeDocument/2006/relationships/tags" Target="../tags/tag176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66" Type="http://schemas.openxmlformats.org/officeDocument/2006/relationships/slideLayout" Target="../slideLayouts/slideLayout2.xml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61" Type="http://schemas.openxmlformats.org/officeDocument/2006/relationships/tags" Target="../tags/tag208.xml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65" Type="http://schemas.openxmlformats.org/officeDocument/2006/relationships/tags" Target="../tags/tag212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64" Type="http://schemas.openxmlformats.org/officeDocument/2006/relationships/tags" Target="../tags/tag211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67" Type="http://schemas.openxmlformats.org/officeDocument/2006/relationships/notesSlide" Target="../notesSlides/notesSlide24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tags" Target="../tags/tag20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5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9.xml"/><Relationship Id="rId1" Type="http://schemas.openxmlformats.org/officeDocument/2006/relationships/tags" Target="../tags/tag218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26" Type="http://schemas.openxmlformats.org/officeDocument/2006/relationships/tags" Target="../tags/tag245.xml"/><Relationship Id="rId39" Type="http://schemas.openxmlformats.org/officeDocument/2006/relationships/tags" Target="../tags/tag258.xml"/><Relationship Id="rId21" Type="http://schemas.openxmlformats.org/officeDocument/2006/relationships/tags" Target="../tags/tag240.xml"/><Relationship Id="rId34" Type="http://schemas.openxmlformats.org/officeDocument/2006/relationships/tags" Target="../tags/tag253.xml"/><Relationship Id="rId42" Type="http://schemas.openxmlformats.org/officeDocument/2006/relationships/tags" Target="../tags/tag261.xml"/><Relationship Id="rId47" Type="http://schemas.openxmlformats.org/officeDocument/2006/relationships/tags" Target="../tags/tag266.xml"/><Relationship Id="rId50" Type="http://schemas.openxmlformats.org/officeDocument/2006/relationships/tags" Target="../tags/tag269.xml"/><Relationship Id="rId55" Type="http://schemas.openxmlformats.org/officeDocument/2006/relationships/tags" Target="../tags/tag274.xml"/><Relationship Id="rId63" Type="http://schemas.openxmlformats.org/officeDocument/2006/relationships/tags" Target="../tags/tag282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9" Type="http://schemas.openxmlformats.org/officeDocument/2006/relationships/tags" Target="../tags/tag248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tags" Target="../tags/tag243.xml"/><Relationship Id="rId32" Type="http://schemas.openxmlformats.org/officeDocument/2006/relationships/tags" Target="../tags/tag251.xml"/><Relationship Id="rId37" Type="http://schemas.openxmlformats.org/officeDocument/2006/relationships/tags" Target="../tags/tag256.xml"/><Relationship Id="rId40" Type="http://schemas.openxmlformats.org/officeDocument/2006/relationships/tags" Target="../tags/tag259.xml"/><Relationship Id="rId45" Type="http://schemas.openxmlformats.org/officeDocument/2006/relationships/tags" Target="../tags/tag264.xml"/><Relationship Id="rId53" Type="http://schemas.openxmlformats.org/officeDocument/2006/relationships/tags" Target="../tags/tag272.xml"/><Relationship Id="rId58" Type="http://schemas.openxmlformats.org/officeDocument/2006/relationships/tags" Target="../tags/tag277.xml"/><Relationship Id="rId66" Type="http://schemas.openxmlformats.org/officeDocument/2006/relationships/slideLayout" Target="../slideLayouts/slideLayout2.xml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tags" Target="../tags/tag242.xml"/><Relationship Id="rId28" Type="http://schemas.openxmlformats.org/officeDocument/2006/relationships/tags" Target="../tags/tag247.xml"/><Relationship Id="rId36" Type="http://schemas.openxmlformats.org/officeDocument/2006/relationships/tags" Target="../tags/tag255.xml"/><Relationship Id="rId49" Type="http://schemas.openxmlformats.org/officeDocument/2006/relationships/tags" Target="../tags/tag268.xml"/><Relationship Id="rId57" Type="http://schemas.openxmlformats.org/officeDocument/2006/relationships/tags" Target="../tags/tag276.xml"/><Relationship Id="rId61" Type="http://schemas.openxmlformats.org/officeDocument/2006/relationships/tags" Target="../tags/tag280.xml"/><Relationship Id="rId10" Type="http://schemas.openxmlformats.org/officeDocument/2006/relationships/tags" Target="../tags/tag229.xml"/><Relationship Id="rId19" Type="http://schemas.openxmlformats.org/officeDocument/2006/relationships/tags" Target="../tags/tag238.xml"/><Relationship Id="rId31" Type="http://schemas.openxmlformats.org/officeDocument/2006/relationships/tags" Target="../tags/tag250.xml"/><Relationship Id="rId44" Type="http://schemas.openxmlformats.org/officeDocument/2006/relationships/tags" Target="../tags/tag263.xml"/><Relationship Id="rId52" Type="http://schemas.openxmlformats.org/officeDocument/2006/relationships/tags" Target="../tags/tag271.xml"/><Relationship Id="rId60" Type="http://schemas.openxmlformats.org/officeDocument/2006/relationships/tags" Target="../tags/tag279.xml"/><Relationship Id="rId65" Type="http://schemas.openxmlformats.org/officeDocument/2006/relationships/tags" Target="../tags/tag284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tags" Target="../tags/tag241.xml"/><Relationship Id="rId27" Type="http://schemas.openxmlformats.org/officeDocument/2006/relationships/tags" Target="../tags/tag246.xml"/><Relationship Id="rId30" Type="http://schemas.openxmlformats.org/officeDocument/2006/relationships/tags" Target="../tags/tag249.xml"/><Relationship Id="rId35" Type="http://schemas.openxmlformats.org/officeDocument/2006/relationships/tags" Target="../tags/tag254.xml"/><Relationship Id="rId43" Type="http://schemas.openxmlformats.org/officeDocument/2006/relationships/tags" Target="../tags/tag262.xml"/><Relationship Id="rId48" Type="http://schemas.openxmlformats.org/officeDocument/2006/relationships/tags" Target="../tags/tag267.xml"/><Relationship Id="rId56" Type="http://schemas.openxmlformats.org/officeDocument/2006/relationships/tags" Target="../tags/tag275.xml"/><Relationship Id="rId64" Type="http://schemas.openxmlformats.org/officeDocument/2006/relationships/tags" Target="../tags/tag283.xml"/><Relationship Id="rId8" Type="http://schemas.openxmlformats.org/officeDocument/2006/relationships/tags" Target="../tags/tag227.xml"/><Relationship Id="rId51" Type="http://schemas.openxmlformats.org/officeDocument/2006/relationships/tags" Target="../tags/tag270.xml"/><Relationship Id="rId3" Type="http://schemas.openxmlformats.org/officeDocument/2006/relationships/tags" Target="../tags/tag222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tags" Target="../tags/tag244.xml"/><Relationship Id="rId33" Type="http://schemas.openxmlformats.org/officeDocument/2006/relationships/tags" Target="../tags/tag252.xml"/><Relationship Id="rId38" Type="http://schemas.openxmlformats.org/officeDocument/2006/relationships/tags" Target="../tags/tag257.xml"/><Relationship Id="rId46" Type="http://schemas.openxmlformats.org/officeDocument/2006/relationships/tags" Target="../tags/tag265.xml"/><Relationship Id="rId59" Type="http://schemas.openxmlformats.org/officeDocument/2006/relationships/tags" Target="../tags/tag278.xml"/><Relationship Id="rId67" Type="http://schemas.openxmlformats.org/officeDocument/2006/relationships/notesSlide" Target="../notesSlides/notesSlide29.xml"/><Relationship Id="rId20" Type="http://schemas.openxmlformats.org/officeDocument/2006/relationships/tags" Target="../tags/tag239.xml"/><Relationship Id="rId41" Type="http://schemas.openxmlformats.org/officeDocument/2006/relationships/tags" Target="../tags/tag260.xml"/><Relationship Id="rId54" Type="http://schemas.openxmlformats.org/officeDocument/2006/relationships/tags" Target="../tags/tag273.xml"/><Relationship Id="rId62" Type="http://schemas.openxmlformats.org/officeDocument/2006/relationships/tags" Target="../tags/tag28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96.xml"/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26" Type="http://schemas.openxmlformats.org/officeDocument/2006/relationships/tags" Target="../tags/tag314.xml"/><Relationship Id="rId3" Type="http://schemas.openxmlformats.org/officeDocument/2006/relationships/tags" Target="../tags/tag291.xml"/><Relationship Id="rId21" Type="http://schemas.openxmlformats.org/officeDocument/2006/relationships/tags" Target="../tags/tag309.xml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tags" Target="../tags/tag313.xml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tags" Target="../tags/tag308.xml"/><Relationship Id="rId29" Type="http://schemas.openxmlformats.org/officeDocument/2006/relationships/tags" Target="../tags/tag317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tags" Target="../tags/tag312.xml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23" Type="http://schemas.openxmlformats.org/officeDocument/2006/relationships/tags" Target="../tags/tag311.xml"/><Relationship Id="rId28" Type="http://schemas.openxmlformats.org/officeDocument/2006/relationships/tags" Target="../tags/tag316.xml"/><Relationship Id="rId10" Type="http://schemas.openxmlformats.org/officeDocument/2006/relationships/tags" Target="../tags/tag298.xml"/><Relationship Id="rId19" Type="http://schemas.openxmlformats.org/officeDocument/2006/relationships/tags" Target="../tags/tag307.xml"/><Relationship Id="rId31" Type="http://schemas.openxmlformats.org/officeDocument/2006/relationships/notesSlide" Target="../notesSlides/notesSlide32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tags" Target="../tags/tag310.xml"/><Relationship Id="rId27" Type="http://schemas.openxmlformats.org/officeDocument/2006/relationships/tags" Target="../tags/tag315.xml"/><Relationship Id="rId30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10" Type="http://schemas.openxmlformats.org/officeDocument/2006/relationships/notesSlide" Target="../notesSlides/notesSlide33.xml"/><Relationship Id="rId4" Type="http://schemas.openxmlformats.org/officeDocument/2006/relationships/tags" Target="../tags/tag321.xml"/><Relationship Id="rId9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4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12" Type="http://schemas.openxmlformats.org/officeDocument/2006/relationships/notesSlide" Target="../notesSlides/notesSlide36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35.xml"/><Relationship Id="rId10" Type="http://schemas.openxmlformats.org/officeDocument/2006/relationships/tags" Target="../tags/tag340.xml"/><Relationship Id="rId4" Type="http://schemas.openxmlformats.org/officeDocument/2006/relationships/tags" Target="../tags/tag334.xml"/><Relationship Id="rId9" Type="http://schemas.openxmlformats.org/officeDocument/2006/relationships/tags" Target="../tags/tag3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4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4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6.jpeg"/><Relationship Id="rId2" Type="http://schemas.openxmlformats.org/officeDocument/2006/relationships/tags" Target="../tags/tag9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8" y="1700213"/>
            <a:ext cx="7772400" cy="1790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noProof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  <a:t>Einführung in die Programmierung</a:t>
            </a:r>
            <a:br>
              <a:rPr lang="de-CH" noProof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de-CH" noProof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de-CH" noProof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de-CH" noProof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  <a:t/>
            </a:r>
            <a:br>
              <a:rPr lang="de-CH" noProof="0" smtClean="0">
                <a:solidFill>
                  <a:srgbClr val="990000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de-CH" sz="2800" noProof="0" smtClean="0">
                <a:latin typeface="Comic Sans MS" pitchFamily="66" charset="0"/>
                <a:ea typeface="+mj-ea"/>
                <a:cs typeface="+mj-cs"/>
              </a:rPr>
              <a:t>Prof. Dr. Bertrand Meyer</a:t>
            </a:r>
            <a:endParaRPr lang="de-CH" noProof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050" y="4184650"/>
            <a:ext cx="8080375" cy="11636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CH" noProof="0" smtClean="0">
              <a:solidFill>
                <a:srgbClr val="3E609E"/>
              </a:solidFill>
              <a:latin typeface="Verdana" pitchFamily="34" charset="0"/>
              <a:ea typeface="+mn-ea"/>
              <a:cs typeface="+mn-cs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CH" noProof="0" smtClean="0">
                <a:solidFill>
                  <a:srgbClr val="3E609E"/>
                </a:solidFill>
                <a:latin typeface="Verdana" pitchFamily="34" charset="0"/>
                <a:ea typeface="+mn-ea"/>
                <a:cs typeface="+mn-cs"/>
              </a:rPr>
              <a:t>Lektion 3: Der Umgang mit Objekten II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CH" noProof="0">
              <a:solidFill>
                <a:srgbClr val="3E609E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55644" y="877888"/>
            <a:ext cx="8815320" cy="5645150"/>
          </a:xfrm>
        </p:spPr>
        <p:txBody>
          <a:bodyPr/>
          <a:lstStyle/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Sie können mehrere Instruktionen hintereinander schreiben, ohne sie durch ein Semikolon zu trennen:</a:t>
            </a:r>
            <a:br>
              <a:rPr lang="de-CH" noProof="0" dirty="0" smtClean="0">
                <a:solidFill>
                  <a:schemeClr val="tx1"/>
                </a:solidFill>
              </a:rPr>
            </a:br>
            <a:endParaRPr lang="de-CH" sz="1200" noProof="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de-CH" i="1" dirty="0" smtClean="0">
                <a:solidFill>
                  <a:srgbClr val="0000FF"/>
                </a:solidFill>
              </a:rPr>
              <a:t>Central_view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highlight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de-CH" i="1" dirty="0" smtClean="0">
                <a:solidFill>
                  <a:srgbClr val="0000FF"/>
                </a:solidFill>
              </a:rPr>
              <a:t>Polyterasse_view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highlight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de-CH" i="1" dirty="0" smtClean="0">
                <a:solidFill>
                  <a:srgbClr val="0000FF"/>
                </a:solidFill>
              </a:rPr>
              <a:t>Polybahn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add_transport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de-CH" i="1" dirty="0" smtClean="0">
                <a:solidFill>
                  <a:srgbClr val="0000FF"/>
                </a:solidFill>
              </a:rPr>
              <a:t>Zurich_map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animate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de-CH" i="1" dirty="0" smtClean="0">
                <a:solidFill>
                  <a:srgbClr val="0000FF"/>
                </a:solidFill>
              </a:rPr>
              <a:t>console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output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Polybahn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west_terminal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  <a:endParaRPr lang="de-CH" i="1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ts val="1500"/>
              </a:lnSpc>
              <a:buFont typeface="Wingdings" pitchFamily="127" charset="2"/>
              <a:buNone/>
            </a:pPr>
            <a:endParaRPr lang="de-CH" noProof="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ts val="1500"/>
              </a:lnSpc>
              <a:buFont typeface="Wingdings" pitchFamily="127" charset="2"/>
              <a:buNone/>
            </a:pPr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Sie können Semikola benützen, um Instruktionen zu trennen: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de-CH" i="1" dirty="0" smtClean="0">
                <a:solidFill>
                  <a:schemeClr val="tx1"/>
                </a:solidFill>
              </a:rPr>
              <a:t>	</a:t>
            </a:r>
            <a:r>
              <a:rPr lang="de-CH" i="1" dirty="0" smtClean="0">
                <a:solidFill>
                  <a:srgbClr val="0000FF"/>
                </a:solidFill>
              </a:rPr>
              <a:t>Central_view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highlight     Polyterasse_view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highlight</a:t>
            </a: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i="1" dirty="0" err="1" smtClean="0">
                <a:solidFill>
                  <a:srgbClr val="0000FF"/>
                </a:solidFill>
              </a:rPr>
              <a:t>Polybahn</a:t>
            </a:r>
            <a:r>
              <a:rPr lang="de-CH" baseline="-20000" dirty="0" err="1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err="1" smtClean="0">
                <a:solidFill>
                  <a:srgbClr val="0000FF"/>
                </a:solidFill>
              </a:rPr>
              <a:t>add_transport</a:t>
            </a:r>
            <a:r>
              <a:rPr lang="de-CH" i="1" dirty="0" smtClean="0">
                <a:solidFill>
                  <a:srgbClr val="0000FF"/>
                </a:solidFill>
              </a:rPr>
              <a:t>      Zurich_map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animate</a:t>
            </a:r>
            <a:r>
              <a:rPr lang="de-CH" noProof="0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i="1" dirty="0" smtClean="0">
                <a:solidFill>
                  <a:srgbClr val="0000FF"/>
                </a:solidFill>
              </a:rPr>
              <a:t>console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output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err="1" smtClean="0">
                <a:solidFill>
                  <a:srgbClr val="0000FF"/>
                </a:solidFill>
              </a:rPr>
              <a:t>Polybahn</a:t>
            </a:r>
            <a:r>
              <a:rPr lang="de-CH" baseline="-20000" dirty="0" err="1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dirty="0" err="1" smtClean="0">
                <a:solidFill>
                  <a:srgbClr val="0000FF"/>
                </a:solidFill>
              </a:rPr>
              <a:t>west_terminal</a:t>
            </a:r>
            <a:r>
              <a:rPr lang="de-CH" sz="10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  <a:endParaRPr lang="de-CH" i="1" dirty="0" smtClean="0">
              <a:solidFill>
                <a:srgbClr val="0000FF"/>
              </a:solidFill>
            </a:endParaRPr>
          </a:p>
          <a:p>
            <a:pPr marL="0" indent="0" eaLnBrk="1" hangingPunct="1"/>
            <a:endParaRPr lang="de-CH" noProof="0" dirty="0" smtClean="0">
              <a:solidFill>
                <a:srgbClr val="0000FF"/>
              </a:solidFill>
            </a:endParaRPr>
          </a:p>
        </p:txBody>
      </p:sp>
      <p:sp>
        <p:nvSpPr>
          <p:cNvPr id="624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Aufeinanderfolgende Instruktionen</a:t>
            </a:r>
          </a:p>
        </p:txBody>
      </p:sp>
      <p:sp>
        <p:nvSpPr>
          <p:cNvPr id="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51232" y="5001351"/>
            <a:ext cx="287337" cy="483788"/>
          </a:xfrm>
          <a:prstGeom prst="round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lIns="36000" tIns="0" rIns="0" bIns="0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;</a:t>
            </a:r>
          </a:p>
        </p:txBody>
      </p:sp>
      <p:sp>
        <p:nvSpPr>
          <p:cNvPr id="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77386" y="4977070"/>
            <a:ext cx="287338" cy="483788"/>
          </a:xfrm>
          <a:prstGeom prst="round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lIns="36000" tIns="0" rIns="0" bIns="0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;</a:t>
            </a:r>
          </a:p>
        </p:txBody>
      </p:sp>
      <p:sp>
        <p:nvSpPr>
          <p:cNvPr id="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78160" y="5576290"/>
            <a:ext cx="287337" cy="483788"/>
          </a:xfrm>
          <a:prstGeom prst="round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lIns="36000" tIns="0" rIns="0" bIns="0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;</a:t>
            </a: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43243" y="5518174"/>
            <a:ext cx="287338" cy="483788"/>
          </a:xfrm>
          <a:prstGeom prst="round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lIns="36000" tIns="0" rIns="0" bIns="0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Stilregel</a:t>
            </a:r>
          </a:p>
        </p:txBody>
      </p:sp>
      <p:sp>
        <p:nvSpPr>
          <p:cNvPr id="64514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2919" y="3687763"/>
            <a:ext cx="8640257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Wingdings" pitchFamily="127" charset="2"/>
              <a:buNone/>
            </a:pP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Sollten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Sie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einmal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der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Meinung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sein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dass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mehrere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Instruktionen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auf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einer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Zeile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lesbarer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sind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(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z.B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. in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einem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 smtClean="0">
                <a:ea typeface="ＭＳ Ｐゴシック" pitchFamily="127" charset="-128"/>
                <a:cs typeface="ＭＳ Ｐゴシック" pitchFamily="127" charset="-128"/>
              </a:rPr>
              <a:t>Artikel</a:t>
            </a:r>
            <a:r>
              <a:rPr lang="en-US" sz="2000" dirty="0" smtClean="0">
                <a:ea typeface="ＭＳ Ｐゴシック" pitchFamily="127" charset="-128"/>
                <a:cs typeface="ＭＳ Ｐゴシック" pitchFamily="127" charset="-128"/>
              </a:rPr>
              <a:t>),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benützen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Sie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sz="2000" dirty="0" err="1">
                <a:ea typeface="ＭＳ Ｐゴシック" pitchFamily="127" charset="-128"/>
                <a:cs typeface="ＭＳ Ｐゴシック" pitchFamily="127" charset="-128"/>
              </a:rPr>
              <a:t>Semikola</a:t>
            </a:r>
            <a:r>
              <a:rPr lang="en-US" sz="2000" dirty="0">
                <a:ea typeface="ＭＳ Ｐゴシック" pitchFamily="127" charset="-128"/>
                <a:cs typeface="ＭＳ Ｐゴシック" pitchFamily="127" charset="-128"/>
              </a:rPr>
              <a:t>: </a:t>
            </a:r>
          </a:p>
          <a:p>
            <a:pPr>
              <a:spcBef>
                <a:spcPct val="20000"/>
              </a:spcBef>
              <a:buFont typeface="Wingdings" pitchFamily="127" charset="2"/>
              <a:buNone/>
            </a:pP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sz="2000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f</a:t>
            </a:r>
            <a:r>
              <a:rPr lang="en-US" sz="2000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 (</a:t>
            </a:r>
            <a:r>
              <a:rPr lang="en-US" sz="2000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x</a:t>
            </a:r>
            <a:r>
              <a:rPr lang="en-US" sz="2000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)  ;  </a:t>
            </a:r>
            <a:r>
              <a:rPr lang="en-US" sz="2000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g</a:t>
            </a:r>
            <a:r>
              <a:rPr lang="en-US" sz="2000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 (</a:t>
            </a:r>
            <a:r>
              <a:rPr lang="en-US" sz="2000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y</a:t>
            </a:r>
            <a:r>
              <a:rPr lang="en-US" sz="2000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0743" y="1129079"/>
            <a:ext cx="7146329" cy="134376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de-CH" sz="2800" dirty="0" smtClean="0">
                <a:latin typeface="Comic Sans MS" pitchFamily="66" charset="0"/>
              </a:rPr>
              <a:t>Schreiben Sie eine Instruktion pro Zeile.</a:t>
            </a:r>
          </a:p>
          <a:p>
            <a:pPr algn="ctr">
              <a:spcBef>
                <a:spcPct val="50000"/>
              </a:spcBef>
              <a:defRPr/>
            </a:pPr>
            <a:r>
              <a:rPr lang="de-CH" sz="2800" dirty="0" smtClean="0">
                <a:latin typeface="Comic Sans MS" pitchFamily="66" charset="0"/>
              </a:rPr>
              <a:t>Lassen Sie Semikola weg.</a:t>
            </a:r>
          </a:p>
          <a:p>
            <a:pPr>
              <a:spcBef>
                <a:spcPct val="50000"/>
              </a:spcBef>
              <a:defRPr/>
            </a:pPr>
            <a:endParaRPr lang="de-CH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9261" y="2569280"/>
            <a:ext cx="1311789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0448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20937" y="2577216"/>
            <a:ext cx="4026568" cy="4318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8013" y="819150"/>
            <a:ext cx="7977187" cy="4983163"/>
          </a:xfrm>
        </p:spPr>
        <p:txBody>
          <a:bodyPr/>
          <a:lstStyle/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Ein </a:t>
            </a:r>
            <a:r>
              <a:rPr lang="de-CH" noProof="0" dirty="0" smtClean="0">
                <a:solidFill>
                  <a:srgbClr val="A50021"/>
                </a:solidFill>
              </a:rPr>
              <a:t>Ausdruck</a:t>
            </a:r>
            <a:r>
              <a:rPr lang="de-CH" noProof="0" dirty="0" smtClean="0">
                <a:solidFill>
                  <a:schemeClr val="tx1"/>
                </a:solidFill>
              </a:rPr>
              <a:t> ist ein Programmelement, welches mögliche Laufzeitwerte bezeichnet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/>
              <a:t>Beispiele: </a:t>
            </a:r>
          </a:p>
          <a:p>
            <a:pPr marL="823913" lvl="1" eaLnBrk="1" hangingPunct="1">
              <a:buFont typeface="Wingdings" pitchFamily="127" charset="2"/>
              <a:buNone/>
            </a:pPr>
            <a:r>
              <a:rPr lang="de-CH" sz="2800" i="1" dirty="0" smtClean="0"/>
              <a:t>c</a:t>
            </a:r>
            <a:r>
              <a:rPr lang="de-CH" sz="2800" i="1" noProof="0" dirty="0" smtClean="0"/>
              <a:t>onsole</a:t>
            </a:r>
            <a:r>
              <a:rPr lang="de-CH" sz="1800" i="1" noProof="0" dirty="0" smtClean="0"/>
              <a:t> </a:t>
            </a:r>
            <a:r>
              <a:rPr lang="de-CH" sz="2800" baseline="-20000" noProof="0" dirty="0" smtClean="0">
                <a:sym typeface="Symbol" pitchFamily="127" charset="2"/>
              </a:rPr>
              <a:t></a:t>
            </a:r>
            <a:r>
              <a:rPr lang="de-CH" sz="2800" i="1" noProof="0" dirty="0" err="1" smtClean="0"/>
              <a:t>output</a:t>
            </a:r>
            <a:r>
              <a:rPr lang="de-CH" sz="2800" i="1" noProof="0" dirty="0" smtClean="0"/>
              <a:t> </a:t>
            </a:r>
            <a:r>
              <a:rPr lang="de-CH" sz="2800" noProof="0" dirty="0" smtClean="0"/>
              <a:t>(</a:t>
            </a:r>
            <a:r>
              <a:rPr lang="de-CH" sz="1400" noProof="0" dirty="0" smtClean="0"/>
              <a:t> </a:t>
            </a:r>
            <a:r>
              <a:rPr lang="de-CH" sz="2800" i="1" dirty="0" smtClean="0"/>
              <a:t>P</a:t>
            </a:r>
            <a:r>
              <a:rPr lang="de-CH" sz="2800" i="1" noProof="0" dirty="0" err="1" smtClean="0"/>
              <a:t>olybahn</a:t>
            </a:r>
            <a:r>
              <a:rPr lang="de-CH" sz="2800" baseline="-20000" noProof="0" dirty="0" err="1" smtClean="0">
                <a:sym typeface="Symbol" pitchFamily="127" charset="2"/>
              </a:rPr>
              <a:t></a:t>
            </a:r>
            <a:r>
              <a:rPr lang="de-CH" sz="2800" i="1" noProof="0" dirty="0" err="1" smtClean="0"/>
              <a:t>west_terminal</a:t>
            </a:r>
            <a:r>
              <a:rPr lang="de-CH" sz="1800" i="1" noProof="0" dirty="0" smtClean="0"/>
              <a:t> </a:t>
            </a:r>
            <a:r>
              <a:rPr lang="de-CH" sz="1050" i="1" noProof="0" dirty="0" smtClean="0"/>
              <a:t> </a:t>
            </a:r>
            <a:r>
              <a:rPr lang="de-CH" sz="2800" noProof="0" dirty="0" smtClean="0"/>
              <a:t>)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Vgl.: Mathematische Ausdrücke, z.B. </a:t>
            </a:r>
            <a:r>
              <a:rPr lang="de-CH" noProof="0" dirty="0" smtClean="0">
                <a:solidFill>
                  <a:srgbClr val="0000FF"/>
                </a:solidFill>
              </a:rPr>
              <a:t>a + b</a:t>
            </a:r>
            <a:endParaRPr lang="de-CH" noProof="0" dirty="0" smtClean="0"/>
          </a:p>
          <a:p>
            <a:pPr marL="0" indent="0" eaLnBrk="1" hangingPunct="1"/>
            <a:endParaRPr lang="de-CH" sz="2000" noProof="0" dirty="0" smtClean="0"/>
          </a:p>
          <a:p>
            <a:pPr marL="0" indent="0" eaLnBrk="1" hangingPunct="1"/>
            <a:endParaRPr lang="de-CH" sz="2000" noProof="0" dirty="0" smtClean="0"/>
          </a:p>
        </p:txBody>
      </p:sp>
      <p:sp>
        <p:nvSpPr>
          <p:cNvPr id="404483" name="AutoShap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78424" y="3521862"/>
            <a:ext cx="2791141" cy="433387"/>
          </a:xfrm>
          <a:prstGeom prst="wedgeRoundRectCallout">
            <a:avLst>
              <a:gd name="adj1" fmla="val -74653"/>
              <a:gd name="adj2" fmla="val -144870"/>
              <a:gd name="adj3" fmla="val 16667"/>
            </a:avLst>
          </a:prstGeom>
          <a:solidFill>
            <a:srgbClr val="FFFF79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latin typeface="Comic Sans MS" pitchFamily="66" charset="0"/>
              </a:rPr>
              <a:t>Noch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ein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Ausdruck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6571" name="Rectangle 5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Ausdrücke (Expressions)</a:t>
            </a:r>
          </a:p>
        </p:txBody>
      </p:sp>
      <p:sp>
        <p:nvSpPr>
          <p:cNvPr id="404486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47934" y="1715232"/>
            <a:ext cx="1944687" cy="433387"/>
          </a:xfrm>
          <a:prstGeom prst="wedgeRoundRectCallout">
            <a:avLst>
              <a:gd name="adj1" fmla="val -80532"/>
              <a:gd name="adj2" fmla="val 130954"/>
              <a:gd name="adj3" fmla="val 16667"/>
            </a:avLst>
          </a:prstGeom>
          <a:solidFill>
            <a:srgbClr val="FFFF79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err="1">
                <a:latin typeface="Comic Sans MS" pitchFamily="66" charset="0"/>
              </a:rPr>
              <a:t>Ein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Ausdruck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 (syntax) und Semantik (semantics)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Ein Ausdruck, z.B.</a:t>
            </a:r>
            <a:r>
              <a:rPr lang="de-CH" noProof="0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P</a:t>
            </a:r>
            <a:r>
              <a:rPr lang="de-CH" i="1" noProof="0" dirty="0" smtClean="0">
                <a:solidFill>
                  <a:srgbClr val="0000FF"/>
                </a:solidFill>
              </a:rPr>
              <a:t>olybahn</a:t>
            </a:r>
            <a:r>
              <a:rPr lang="de-CH" sz="2800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west_terminal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ist kein Wert, sondern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990000"/>
                </a:solidFill>
              </a:rPr>
              <a:t>bezeichnet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zukünftige Laufzeitwerte.</a:t>
            </a:r>
          </a:p>
          <a:p>
            <a:pPr marL="0" indent="0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Eine Instruktion, z.B.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C</a:t>
            </a:r>
            <a:r>
              <a:rPr lang="de-CH" i="1" dirty="0" smtClean="0">
                <a:solidFill>
                  <a:srgbClr val="0000FF"/>
                </a:solidFill>
              </a:rPr>
              <a:t>entral_view</a:t>
            </a:r>
            <a:r>
              <a:rPr lang="de-CH" sz="2800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highlight</a:t>
            </a:r>
            <a:r>
              <a:rPr lang="de-CH" noProof="0" dirty="0" smtClean="0">
                <a:solidFill>
                  <a:schemeClr val="accent2"/>
                </a:solidFill>
              </a:rPr>
              <a:t>  </a:t>
            </a:r>
            <a:r>
              <a:rPr lang="de-CH" noProof="0" dirty="0" smtClean="0">
                <a:solidFill>
                  <a:srgbClr val="990000"/>
                </a:solidFill>
              </a:rPr>
              <a:t>bezeichnet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eine Operation, die während der Laufzeit ausgeführt wird.</a:t>
            </a:r>
          </a:p>
          <a:p>
            <a:pPr lvl="1" eaLnBrk="1" hangingPunct="1"/>
            <a:endParaRPr lang="de-CH" noProof="0" dirty="0" smtClean="0"/>
          </a:p>
          <a:p>
            <a:pPr lvl="1" eaLnBrk="1" hangingPunct="1"/>
            <a:endParaRPr lang="de-CH" noProof="0" dirty="0" smtClean="0"/>
          </a:p>
          <a:p>
            <a:pPr lvl="1" eaLnBrk="1" hangingPunct="1"/>
            <a:endParaRPr lang="de-CH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3762" y="887172"/>
            <a:ext cx="8569687" cy="235636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e-CH" dirty="0" smtClean="0">
                <a:latin typeface="Comic Sans MS" pitchFamily="66" charset="0"/>
              </a:rPr>
              <a:t>Die </a:t>
            </a:r>
            <a:r>
              <a:rPr lang="de-CH" dirty="0" smtClean="0">
                <a:solidFill>
                  <a:srgbClr val="A50021"/>
                </a:solidFill>
                <a:latin typeface="Comic Sans MS" pitchFamily="66" charset="0"/>
              </a:rPr>
              <a:t>Syntax</a:t>
            </a:r>
            <a:r>
              <a:rPr lang="de-CH" b="1" dirty="0" smtClean="0">
                <a:latin typeface="Comic Sans MS" pitchFamily="66" charset="0"/>
              </a:rPr>
              <a:t> </a:t>
            </a:r>
            <a:r>
              <a:rPr lang="de-CH" dirty="0" smtClean="0">
                <a:latin typeface="Comic Sans MS" pitchFamily="66" charset="0"/>
              </a:rPr>
              <a:t>eines Programmes ist die Struktur und die Form seines (Programm-)Textes.</a:t>
            </a:r>
          </a:p>
          <a:p>
            <a:pPr>
              <a:spcBef>
                <a:spcPct val="20000"/>
              </a:spcBef>
              <a:defRPr/>
            </a:pPr>
            <a:endParaRPr lang="de-CH" dirty="0" smtClean="0">
              <a:latin typeface="Comic Sans MS" pitchFamily="66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de-CH" dirty="0" smtClean="0">
                <a:latin typeface="Comic Sans MS" pitchFamily="66" charset="0"/>
              </a:rPr>
              <a:t>Die </a:t>
            </a:r>
            <a:r>
              <a:rPr lang="de-CH" dirty="0" smtClean="0">
                <a:solidFill>
                  <a:srgbClr val="A50021"/>
                </a:solidFill>
                <a:latin typeface="Comic Sans MS" pitchFamily="66" charset="0"/>
              </a:rPr>
              <a:t>Semantik</a:t>
            </a:r>
            <a:r>
              <a:rPr lang="de-CH" dirty="0" smtClean="0">
                <a:latin typeface="Comic Sans MS" pitchFamily="66" charset="0"/>
              </a:rPr>
              <a:t> eines Programmes ist die Menge von Eigenschaften seiner möglichen Ausführungen.</a:t>
            </a:r>
          </a:p>
          <a:p>
            <a:pPr>
              <a:spcBef>
                <a:spcPct val="50000"/>
              </a:spcBef>
              <a:defRPr/>
            </a:pPr>
            <a:endParaRPr lang="de-CH" dirty="0">
              <a:latin typeface="Comic Sans MS" pitchFamily="66" charset="0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 und Semantik: Definitionen</a:t>
            </a:r>
          </a:p>
        </p:txBody>
      </p:sp>
      <p:sp>
        <p:nvSpPr>
          <p:cNvPr id="70661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09813" y="3721100"/>
            <a:ext cx="625951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9388" lvl="1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None/>
            </a:pP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Die Syntax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ist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die Art,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wie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Sie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ein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Programm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schreiben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: Zeichen,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daraus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geformte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Wörter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und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aus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diesen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Wörtern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geformte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grössere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Strukturen</a:t>
            </a:r>
            <a:endParaRPr lang="en-US" dirty="0">
              <a:solidFill>
                <a:srgbClr val="0033CC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pPr marL="179388" lvl="1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None/>
            </a:pPr>
            <a:endParaRPr lang="en-US" dirty="0">
              <a:solidFill>
                <a:srgbClr val="0033CC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pPr marL="179388" lvl="1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None/>
            </a:pP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Die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Semantik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ist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der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Effekt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, den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Sie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von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Ihrem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Programm</a:t>
            </a:r>
            <a:r>
              <a:rPr lang="en-US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erwarten</a:t>
            </a:r>
            <a:endParaRPr lang="en-US" dirty="0">
              <a:solidFill>
                <a:srgbClr val="0033CC"/>
              </a:solidFill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 und Semantik</a:t>
            </a:r>
          </a:p>
        </p:txBody>
      </p:sp>
      <p:graphicFrame>
        <p:nvGraphicFramePr>
          <p:cNvPr id="330780" name="Group 28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249238" y="877888"/>
          <a:ext cx="8594724" cy="2268538"/>
        </p:xfrm>
        <a:graphic>
          <a:graphicData uri="http://schemas.openxmlformats.org/drawingml/2006/table">
            <a:tbl>
              <a:tblPr/>
              <a:tblGrid>
                <a:gridCol w="4298172"/>
                <a:gridCol w="4296552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Syntax</a:t>
                      </a:r>
                    </a:p>
                  </a:txBody>
                  <a:tcPr marL="93284" marR="93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</a:rPr>
                        <a:t>Semantik</a:t>
                      </a:r>
                    </a:p>
                  </a:txBody>
                  <a:tcPr marL="93284" marR="93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Instruktion</a:t>
                      </a:r>
                    </a:p>
                  </a:txBody>
                  <a:tcPr marL="93284" marR="93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Befehl</a:t>
                      </a:r>
                    </a:p>
                  </a:txBody>
                  <a:tcPr marL="93284" marR="93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Ausdruck</a:t>
                      </a:r>
                    </a:p>
                  </a:txBody>
                  <a:tcPr marL="93284" marR="93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Abfrage</a:t>
                      </a:r>
                    </a:p>
                  </a:txBody>
                  <a:tcPr marL="93284" marR="93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2" name="Rectangle 9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610" y="714703"/>
            <a:ext cx="8928000" cy="571762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3600">
              <a:latin typeface="Comic Sans MS" pitchFamily="66" charset="0"/>
            </a:endParaRPr>
          </a:p>
        </p:txBody>
      </p:sp>
      <p:sp>
        <p:nvSpPr>
          <p:cNvPr id="317528" name="Rectangle 8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4929" y="2554009"/>
            <a:ext cx="5638798" cy="3520964"/>
          </a:xfrm>
          <a:prstGeom prst="rect">
            <a:avLst/>
          </a:prstGeom>
          <a:solidFill>
            <a:srgbClr val="DCBC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29" name="Text Box 8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5699" y="1627519"/>
            <a:ext cx="3053578" cy="461665"/>
          </a:xfrm>
          <a:prstGeom prst="rect">
            <a:avLst/>
          </a:prstGeom>
          <a:solidFill>
            <a:srgbClr val="DCBCC2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Featuredeklaration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17530" name="Line 9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4748463" y="2053389"/>
            <a:ext cx="545432" cy="49730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n w="38100">
                <a:solidFill>
                  <a:schemeClr val="tx1"/>
                </a:solidFill>
              </a:ln>
              <a:latin typeface="Comic Sans MS" pitchFamily="66" charset="0"/>
            </a:endParaRPr>
          </a:p>
        </p:txBody>
      </p:sp>
      <p:sp>
        <p:nvSpPr>
          <p:cNvPr id="317522" name="Rectangle 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19700" y="1379099"/>
            <a:ext cx="1587119" cy="339766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23" name="Rectangle 8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12965" y="1791794"/>
            <a:ext cx="2330699" cy="421342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24" name="Text Box 8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2707" y="876531"/>
            <a:ext cx="2305164" cy="461665"/>
          </a:xfrm>
          <a:prstGeom prst="rect">
            <a:avLst/>
          </a:prstGeom>
          <a:solidFill>
            <a:srgbClr val="A3FFED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Klassennamen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17525" name="Line 8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4331368" y="1147011"/>
            <a:ext cx="938464" cy="601578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17" name="Rectangle 7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99642" y="2917471"/>
            <a:ext cx="3508938" cy="4171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19" name="Text Box 7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939540" y="2471641"/>
            <a:ext cx="192616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Kommentar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17520" name="Line 8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5863387" y="2727157"/>
            <a:ext cx="1066801" cy="344905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10" name="Rectangle 7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12498" y="3668053"/>
            <a:ext cx="3936955" cy="1765792"/>
          </a:xfrm>
          <a:prstGeom prst="rect">
            <a:avLst/>
          </a:prstGeom>
          <a:solidFill>
            <a:srgbClr val="FFFF79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12" name="Text Box 7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19462" y="5570851"/>
            <a:ext cx="2086794" cy="442035"/>
          </a:xfrm>
          <a:prstGeom prst="rect">
            <a:avLst/>
          </a:prstGeom>
          <a:solidFill>
            <a:srgbClr val="FFFF7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square" lIns="72000" tIns="0" rIns="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Featurerumpf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17492" name="Rectangle 5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51748" y="4645569"/>
            <a:ext cx="3208421" cy="6831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317494" name="Rectangle 5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64751" y="3894463"/>
            <a:ext cx="3604492" cy="635492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317507" name="Line 6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6248400" y="4539914"/>
            <a:ext cx="393031" cy="216569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4" name="Rectangle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35168" y="4750672"/>
            <a:ext cx="1211179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3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91339" y="4740134"/>
            <a:ext cx="1800000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2" name="Rectangle 4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78700" y="4010733"/>
            <a:ext cx="1347536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1" name="Rectangle 4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39980" y="4021243"/>
            <a:ext cx="1917031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5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4564565" y="3384332"/>
            <a:ext cx="2081765" cy="619908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6" name="Line 4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852737" y="3457073"/>
            <a:ext cx="1540042" cy="1291389"/>
          </a:xfrm>
          <a:prstGeom prst="line">
            <a:avLst/>
          </a:prstGeom>
          <a:noFill/>
          <a:ln w="3175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488" name="Text Box 4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00799" y="3139635"/>
            <a:ext cx="2458995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Featurenamen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4831" name="Rectangle 38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Syntaxstruktur einer Klasse</a:t>
            </a:r>
          </a:p>
        </p:txBody>
      </p:sp>
      <p:sp>
        <p:nvSpPr>
          <p:cNvPr id="74832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2590" y="1219200"/>
            <a:ext cx="6857916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c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lass</a:t>
            </a:r>
            <a:r>
              <a:rPr lang="en-US" b="1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PREVIEW 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inherit</a:t>
            </a: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 </a:t>
            </a:r>
          </a:p>
          <a:p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endParaRPr lang="en-US" i="1" dirty="0">
              <a:solidFill>
                <a:srgbClr val="0000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feature</a:t>
            </a:r>
          </a:p>
          <a:p>
            <a:r>
              <a:rPr lang="en-US" i="1" dirty="0" smtClean="0">
                <a:solidFill>
                  <a:srgbClr val="009900"/>
                </a:solidFill>
                <a:ea typeface="ＭＳ Ｐゴシック" pitchFamily="127" charset="-128"/>
                <a:cs typeface="ＭＳ Ｐゴシック" pitchFamily="127" charset="-128"/>
              </a:rPr>
              <a:t> 	explore</a:t>
            </a:r>
            <a:r>
              <a:rPr lang="en-US" i="1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-- 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Die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Stadt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erkunden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.</a:t>
            </a:r>
            <a:endParaRPr lang="en-US" dirty="0">
              <a:solidFill>
                <a:srgbClr val="990000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 smtClean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do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Central_view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highlight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dirty="0">
              <a:ea typeface="ＭＳ Ｐゴシック" pitchFamily="127" charset="-128"/>
              <a:cs typeface="ＭＳ Ｐゴシック" pitchFamily="127" charset="-128"/>
            </a:endParaRPr>
          </a:p>
          <a:p>
            <a:pPr>
              <a:lnSpc>
                <a:spcPct val="130000"/>
              </a:lnSpc>
            </a:pP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animate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end</a:t>
            </a: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end</a:t>
            </a:r>
          </a:p>
        </p:txBody>
      </p:sp>
      <p:sp>
        <p:nvSpPr>
          <p:cNvPr id="41" name="Line 8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2701991" y="1106905"/>
            <a:ext cx="2559819" cy="23841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06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00560" y="4573733"/>
            <a:ext cx="2365233" cy="46166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Instruktionen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17511" name="Line 7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6086320" y="4981901"/>
            <a:ext cx="1277517" cy="588949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17508" name="Line 6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6168187" y="4828673"/>
            <a:ext cx="449180" cy="8021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1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7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1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sz="2400" noProof="0" smtClean="0">
                <a:latin typeface="Arial Rounded MT Bold" pitchFamily="127" charset="0"/>
              </a:rPr>
              <a:t>Programmier- vs natürliche Sprachen: Ähnlichkeiten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33400" lvl="1" indent="-354013" eaLnBrk="1" hangingPunct="1"/>
            <a:r>
              <a:rPr lang="de-CH" noProof="0" dirty="0" smtClean="0"/>
              <a:t>Allgemeine Form eines Textes: Abfolge von Wörtern</a:t>
            </a:r>
          </a:p>
          <a:p>
            <a:pPr marL="533400" lvl="1" indent="-354013" eaLnBrk="1" hangingPunct="1"/>
            <a:endParaRPr lang="de-CH" dirty="0"/>
          </a:p>
          <a:p>
            <a:pPr marL="533400" lvl="1" indent="-354013" eaLnBrk="1" hangingPunct="1"/>
            <a:r>
              <a:rPr lang="de-CH" noProof="0" dirty="0" smtClean="0"/>
              <a:t>Jedes Wort </a:t>
            </a:r>
            <a:r>
              <a:rPr lang="de-CH" noProof="0" dirty="0" err="1" smtClean="0"/>
              <a:t>is</a:t>
            </a:r>
            <a:r>
              <a:rPr lang="de-CH" dirty="0" smtClean="0"/>
              <a:t>t selbst eine Abfolge von Zeichen (</a:t>
            </a:r>
            <a:r>
              <a:rPr lang="de-CH" dirty="0" err="1" smtClean="0"/>
              <a:t>characters</a:t>
            </a:r>
            <a:r>
              <a:rPr lang="de-CH" dirty="0" smtClean="0"/>
              <a:t>)</a:t>
            </a:r>
            <a:endParaRPr lang="de-CH" noProof="0" dirty="0" smtClean="0"/>
          </a:p>
          <a:p>
            <a:pPr marL="533400" lvl="1" indent="-354013" eaLnBrk="1" hangingPunct="1"/>
            <a:endParaRPr lang="de-CH" noProof="0" dirty="0" smtClean="0"/>
          </a:p>
          <a:p>
            <a:pPr marL="533400" lvl="1" indent="-354013" eaLnBrk="1" hangingPunct="1"/>
            <a:r>
              <a:rPr lang="de-CH" noProof="0" dirty="0" smtClean="0"/>
              <a:t>Unterscheidung von Syntax und Semantik</a:t>
            </a:r>
          </a:p>
          <a:p>
            <a:pPr marL="533400" lvl="1" indent="-354013" eaLnBrk="1" hangingPunct="1"/>
            <a:endParaRPr lang="de-CH" noProof="0" dirty="0" smtClean="0"/>
          </a:p>
          <a:p>
            <a:pPr marL="533400" lvl="1" indent="-354013" eaLnBrk="1" hangingPunct="1"/>
            <a:r>
              <a:rPr lang="de-CH" noProof="0" dirty="0" smtClean="0"/>
              <a:t>Einige Wörter sind vordefiniert, einige benutzerdefiniert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Benutzerdefiniert</a:t>
            </a:r>
            <a:r>
              <a:rPr lang="en-US" dirty="0" smtClean="0"/>
              <a:t> </a:t>
            </a:r>
            <a:r>
              <a:rPr lang="en-US" dirty="0" err="1" smtClean="0"/>
              <a:t>Wörter</a:t>
            </a:r>
            <a:r>
              <a:rPr lang="en-US" dirty="0" smtClean="0"/>
              <a:t>: Lewis Carroll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20" y="877887"/>
            <a:ext cx="5178806" cy="5629917"/>
          </a:xfrm>
        </p:spPr>
        <p:txBody>
          <a:bodyPr/>
          <a:lstStyle/>
          <a:p>
            <a:pPr marL="0" indent="0"/>
            <a:r>
              <a:rPr lang="en-US" sz="1800" dirty="0"/>
              <a:t>"Beware the </a:t>
            </a:r>
            <a:r>
              <a:rPr lang="en-US" sz="1800" dirty="0" err="1"/>
              <a:t>Jabberwock</a:t>
            </a:r>
            <a:r>
              <a:rPr lang="en-US" sz="1800" dirty="0"/>
              <a:t>, my son!</a:t>
            </a:r>
            <a:br>
              <a:rPr lang="en-US" sz="1800" dirty="0"/>
            </a:br>
            <a:r>
              <a:rPr lang="en-US" sz="1800" dirty="0" smtClean="0"/>
              <a:t>The </a:t>
            </a:r>
            <a:r>
              <a:rPr lang="en-US" sz="1800" dirty="0"/>
              <a:t>jaws that bite, the claws that catch!</a:t>
            </a:r>
            <a:br>
              <a:rPr lang="en-US" sz="1800" dirty="0"/>
            </a:br>
            <a:r>
              <a:rPr lang="en-US" sz="1800" dirty="0"/>
              <a:t>Beware the </a:t>
            </a:r>
            <a:r>
              <a:rPr lang="en-US" sz="1800" dirty="0" err="1"/>
              <a:t>Jubjub</a:t>
            </a:r>
            <a:r>
              <a:rPr lang="en-US" sz="1800" dirty="0"/>
              <a:t> bird, and shun</a:t>
            </a:r>
            <a:br>
              <a:rPr lang="en-US" sz="1800" dirty="0"/>
            </a:br>
            <a:r>
              <a:rPr lang="en-US" sz="1800" dirty="0" smtClean="0"/>
              <a:t>The </a:t>
            </a:r>
            <a:r>
              <a:rPr lang="en-US" sz="1800" dirty="0" err="1"/>
              <a:t>frumious</a:t>
            </a:r>
            <a:r>
              <a:rPr lang="en-US" sz="1800" dirty="0"/>
              <a:t> </a:t>
            </a:r>
            <a:r>
              <a:rPr lang="en-US" sz="1800" dirty="0" err="1"/>
              <a:t>Bandersnatch</a:t>
            </a:r>
            <a:r>
              <a:rPr lang="en-US" sz="1800" dirty="0"/>
              <a:t>!"</a:t>
            </a:r>
            <a:br>
              <a:rPr lang="en-US" sz="1800" dirty="0"/>
            </a:br>
            <a:endParaRPr lang="en-US" sz="1800" dirty="0"/>
          </a:p>
          <a:p>
            <a:pPr marL="0" indent="0"/>
            <a:r>
              <a:rPr lang="en-US" sz="1800" dirty="0"/>
              <a:t>He took his </a:t>
            </a:r>
            <a:r>
              <a:rPr lang="en-US" sz="1800" dirty="0" err="1"/>
              <a:t>vorpal</a:t>
            </a:r>
            <a:r>
              <a:rPr lang="en-US" sz="1800" dirty="0"/>
              <a:t> sword in hand:</a:t>
            </a:r>
            <a:br>
              <a:rPr lang="en-US" sz="1800" dirty="0"/>
            </a:br>
            <a:r>
              <a:rPr lang="en-US" sz="1800" dirty="0" smtClean="0"/>
              <a:t>Long </a:t>
            </a:r>
            <a:r>
              <a:rPr lang="en-US" sz="1800" dirty="0"/>
              <a:t>time the </a:t>
            </a:r>
            <a:r>
              <a:rPr lang="en-US" sz="1800" dirty="0" err="1"/>
              <a:t>manxome</a:t>
            </a:r>
            <a:r>
              <a:rPr lang="en-US" sz="1800" dirty="0"/>
              <a:t> foe he sought </a:t>
            </a:r>
            <a:r>
              <a:rPr lang="en-US" sz="1800" dirty="0" smtClean="0"/>
              <a:t>-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So rested he by the </a:t>
            </a:r>
            <a:r>
              <a:rPr lang="en-US" sz="1800" dirty="0" err="1"/>
              <a:t>Tumtum</a:t>
            </a:r>
            <a:r>
              <a:rPr lang="en-US" sz="1800" dirty="0"/>
              <a:t> tree,</a:t>
            </a:r>
            <a:br>
              <a:rPr lang="en-US" sz="1800" dirty="0"/>
            </a:br>
            <a:r>
              <a:rPr lang="en-US" sz="1800" dirty="0" smtClean="0"/>
              <a:t>And </a:t>
            </a:r>
            <a:r>
              <a:rPr lang="en-US" sz="1800" dirty="0"/>
              <a:t>stood awhile in thought.</a:t>
            </a:r>
            <a:br>
              <a:rPr lang="en-US" sz="1800" dirty="0"/>
            </a:br>
            <a:endParaRPr lang="en-US" sz="1800" dirty="0"/>
          </a:p>
          <a:p>
            <a:pPr marL="0" indent="0"/>
            <a:r>
              <a:rPr lang="en-US" sz="1800" dirty="0"/>
              <a:t>And, as in </a:t>
            </a:r>
            <a:r>
              <a:rPr lang="en-US" sz="1800" dirty="0" err="1"/>
              <a:t>uffish</a:t>
            </a:r>
            <a:r>
              <a:rPr lang="en-US" sz="1800" dirty="0"/>
              <a:t> thought he stood,</a:t>
            </a:r>
            <a:br>
              <a:rPr lang="en-US" sz="1800" dirty="0"/>
            </a:br>
            <a:r>
              <a:rPr lang="en-US" sz="1800" dirty="0" smtClean="0"/>
              <a:t>The </a:t>
            </a:r>
            <a:r>
              <a:rPr lang="en-US" sz="1800" dirty="0" err="1"/>
              <a:t>Jabberwock</a:t>
            </a:r>
            <a:r>
              <a:rPr lang="en-US" sz="1800" dirty="0"/>
              <a:t>, with eyes of flame,</a:t>
            </a:r>
            <a:br>
              <a:rPr lang="en-US" sz="1800" dirty="0"/>
            </a:br>
            <a:r>
              <a:rPr lang="en-US" sz="1800" dirty="0"/>
              <a:t>Came whiffling through the </a:t>
            </a:r>
            <a:r>
              <a:rPr lang="en-US" sz="1800" dirty="0" err="1"/>
              <a:t>tulgey</a:t>
            </a:r>
            <a:r>
              <a:rPr lang="en-US" sz="1800" dirty="0"/>
              <a:t> wood,</a:t>
            </a:r>
            <a:br>
              <a:rPr lang="en-US" sz="1800" dirty="0"/>
            </a:br>
            <a:r>
              <a:rPr lang="en-US" sz="1800" dirty="0" smtClean="0"/>
              <a:t>And </a:t>
            </a:r>
            <a:r>
              <a:rPr lang="en-US" sz="1800" dirty="0"/>
              <a:t>burbled as it came</a:t>
            </a:r>
            <a:r>
              <a:rPr lang="en-US" sz="1800" dirty="0" smtClean="0"/>
              <a:t>!</a:t>
            </a:r>
          </a:p>
          <a:p>
            <a:pPr marL="0" indent="0"/>
            <a:r>
              <a:rPr lang="en-US" sz="1800" dirty="0"/>
              <a:t>One, two! One, two! And </a:t>
            </a:r>
            <a:r>
              <a:rPr lang="en-US" sz="1800" dirty="0" smtClean="0"/>
              <a:t>through  and </a:t>
            </a:r>
            <a:r>
              <a:rPr lang="en-US" sz="1800" dirty="0"/>
              <a:t>through</a:t>
            </a:r>
            <a:br>
              <a:rPr lang="en-US" sz="1800" dirty="0"/>
            </a:br>
            <a:r>
              <a:rPr lang="en-US" sz="1800" dirty="0"/>
              <a:t>The </a:t>
            </a:r>
            <a:r>
              <a:rPr lang="en-US" sz="1800" dirty="0" err="1"/>
              <a:t>vorpal</a:t>
            </a:r>
            <a:r>
              <a:rPr lang="en-US" sz="1800" dirty="0"/>
              <a:t> blade went snicker-snack!</a:t>
            </a:r>
            <a:br>
              <a:rPr lang="en-US" sz="1800" dirty="0"/>
            </a:br>
            <a:r>
              <a:rPr lang="en-US" sz="1800" dirty="0"/>
              <a:t>He left it dead, and with its head</a:t>
            </a:r>
            <a:br>
              <a:rPr lang="en-US" sz="1800" dirty="0"/>
            </a:br>
            <a:r>
              <a:rPr lang="en-US" sz="1800" dirty="0"/>
              <a:t>He went galumphing back.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08186" y="864889"/>
            <a:ext cx="4270443" cy="131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127" charset="2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1pPr>
            <a:lvl2pPr marL="896938" indent="-360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127" charset="2"/>
              <a:buChar char="Ø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2pPr>
            <a:lvl3pPr marL="1304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127" charset="2"/>
              <a:buChar char="§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4pPr>
            <a:lvl5pPr marL="2120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127" charset="2"/>
              <a:buChar char="§"/>
              <a:defRPr sz="2400">
                <a:solidFill>
                  <a:srgbClr val="3333FF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marL="0" indent="0"/>
            <a:r>
              <a:rPr lang="en-US" sz="1800" dirty="0" smtClean="0"/>
              <a:t>"</a:t>
            </a:r>
            <a:r>
              <a:rPr lang="en-US" sz="1800" dirty="0"/>
              <a:t>And, has thou slain the </a:t>
            </a:r>
            <a:r>
              <a:rPr lang="en-US" sz="1800" dirty="0" err="1"/>
              <a:t>Jabberwock</a:t>
            </a:r>
            <a:r>
              <a:rPr lang="en-US" sz="1800" dirty="0"/>
              <a:t>?</a:t>
            </a:r>
            <a:br>
              <a:rPr lang="en-US" sz="1800" dirty="0"/>
            </a:br>
            <a:r>
              <a:rPr lang="en-US" sz="1800" dirty="0" smtClean="0"/>
              <a:t>Come </a:t>
            </a:r>
            <a:r>
              <a:rPr lang="en-US" sz="1800" dirty="0"/>
              <a:t>to my arms, my beamish boy!</a:t>
            </a:r>
            <a:br>
              <a:rPr lang="en-US" sz="1800" dirty="0"/>
            </a:br>
            <a:r>
              <a:rPr lang="en-US" sz="1800" dirty="0"/>
              <a:t>O </a:t>
            </a:r>
            <a:r>
              <a:rPr lang="en-US" sz="1800" dirty="0" err="1"/>
              <a:t>frabjous</a:t>
            </a:r>
            <a:r>
              <a:rPr lang="en-US" sz="1800" dirty="0"/>
              <a:t> day! </a:t>
            </a:r>
            <a:r>
              <a:rPr lang="en-US" sz="1800" dirty="0" err="1"/>
              <a:t>Callooh</a:t>
            </a:r>
            <a:r>
              <a:rPr lang="en-US" sz="1800" dirty="0"/>
              <a:t>! </a:t>
            </a:r>
            <a:r>
              <a:rPr lang="en-US" sz="1800" dirty="0" err="1"/>
              <a:t>Callay</a:t>
            </a:r>
            <a:r>
              <a:rPr lang="en-US" sz="1800" dirty="0"/>
              <a:t>!'</a:t>
            </a:r>
            <a:br>
              <a:rPr lang="en-US" sz="1800" dirty="0"/>
            </a:br>
            <a:r>
              <a:rPr lang="en-US" sz="1800" dirty="0" smtClean="0"/>
              <a:t>He </a:t>
            </a:r>
            <a:r>
              <a:rPr lang="en-US" sz="1800" dirty="0"/>
              <a:t>chortled in his joy.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820" y="2603771"/>
            <a:ext cx="25622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1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sz="2400" noProof="0" smtClean="0">
                <a:latin typeface="Arial Rounded MT Bold" pitchFamily="127" charset="0"/>
              </a:rPr>
              <a:t>Programmier- vs natürliche Sprachen: Unterschiede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33400" lvl="1" indent="-354013" eaLnBrk="1" hangingPunct="1"/>
            <a:r>
              <a:rPr lang="de-CH" noProof="0" dirty="0" smtClean="0"/>
              <a:t>Die</a:t>
            </a:r>
            <a:r>
              <a:rPr lang="de-CH" noProof="0" dirty="0" smtClean="0">
                <a:solidFill>
                  <a:srgbClr val="990000"/>
                </a:solidFill>
              </a:rPr>
              <a:t> </a:t>
            </a:r>
            <a:r>
              <a:rPr lang="de-CH" noProof="0" dirty="0" err="1" smtClean="0">
                <a:solidFill>
                  <a:srgbClr val="990000"/>
                </a:solidFill>
              </a:rPr>
              <a:t>Ausdrückskraft</a:t>
            </a:r>
            <a:r>
              <a:rPr lang="de-CH" noProof="0" dirty="0" smtClean="0"/>
              <a:t> ist in natürlichen Sprachen viel grösser</a:t>
            </a:r>
          </a:p>
          <a:p>
            <a:pPr marL="533400" lvl="1" indent="-354013" eaLnBrk="1" hangingPunct="1"/>
            <a:endParaRPr lang="de-CH" noProof="0" dirty="0" smtClean="0"/>
          </a:p>
          <a:p>
            <a:pPr marL="533400" lvl="1" indent="-354013" eaLnBrk="1" hangingPunct="1"/>
            <a:r>
              <a:rPr lang="de-CH" noProof="0" dirty="0" smtClean="0"/>
              <a:t>Die</a:t>
            </a:r>
            <a:r>
              <a:rPr lang="de-CH" noProof="0" dirty="0" smtClean="0">
                <a:solidFill>
                  <a:srgbClr val="990000"/>
                </a:solidFill>
              </a:rPr>
              <a:t> Präzision</a:t>
            </a:r>
            <a:r>
              <a:rPr lang="de-CH" noProof="0" dirty="0" smtClean="0"/>
              <a:t> hingegen ist in Programmiersprachen viel höher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/>
              <a:t>Programmiersprachen sind eine Erweiterung der mathematischen Notation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>
                <a:solidFill>
                  <a:srgbClr val="990000"/>
                </a:solidFill>
              </a:rPr>
              <a:t>Kommentare</a:t>
            </a:r>
            <a:r>
              <a:rPr lang="de-CH" noProof="0" dirty="0" smtClean="0"/>
              <a:t> sind kleine Ausschnitte aus natürlichen Sprachen, die in Programmen vorkommen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Programmiersprachen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9238" y="877888"/>
            <a:ext cx="8686800" cy="5645150"/>
          </a:xfrm>
        </p:spPr>
        <p:txBody>
          <a:bodyPr/>
          <a:lstStyle/>
          <a:p>
            <a:pPr marL="0" indent="0" eaLnBrk="1" hangingPunct="1">
              <a:buClr>
                <a:srgbClr val="990000"/>
              </a:buClr>
            </a:pPr>
            <a:r>
              <a:rPr lang="de-CH" noProof="0" dirty="0" smtClean="0">
                <a:solidFill>
                  <a:srgbClr val="0000FF"/>
                </a:solidFill>
              </a:rPr>
              <a:t>Die Programmiersprache ist die Notation, welche die Syntax und die Semantik von Programmen definiert.</a:t>
            </a:r>
          </a:p>
          <a:p>
            <a:pPr marL="0" indent="0" eaLnBrk="1" hangingPunct="1">
              <a:buClr>
                <a:srgbClr val="990000"/>
              </a:buClr>
            </a:pPr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buClr>
                <a:srgbClr val="990000"/>
              </a:buClr>
            </a:pPr>
            <a:r>
              <a:rPr lang="de-CH" noProof="0" dirty="0" smtClean="0">
                <a:solidFill>
                  <a:srgbClr val="0000FF"/>
                </a:solidFill>
              </a:rPr>
              <a:t>Unsere Programmiersprache ist Eiffel.</a:t>
            </a:r>
          </a:p>
          <a:p>
            <a:pPr marL="0" indent="0" eaLnBrk="1" hangingPunct="1">
              <a:buClr>
                <a:srgbClr val="990000"/>
              </a:buClr>
            </a:pPr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buClr>
                <a:srgbClr val="990000"/>
              </a:buClr>
            </a:pPr>
            <a:r>
              <a:rPr lang="de-CH" noProof="0" dirty="0" smtClean="0">
                <a:solidFill>
                  <a:srgbClr val="0000FF"/>
                </a:solidFill>
              </a:rPr>
              <a:t>Es gibt viele Programmiersprachen! Manche sind allgemeiner, manche spezifischer.</a:t>
            </a:r>
          </a:p>
          <a:p>
            <a:pPr marL="0" indent="0" eaLnBrk="1" hangingPunct="1">
              <a:buClr>
                <a:srgbClr val="990000"/>
              </a:buClr>
            </a:pPr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buClr>
                <a:srgbClr val="990000"/>
              </a:buClr>
            </a:pPr>
            <a:r>
              <a:rPr lang="de-CH" noProof="0" dirty="0" smtClean="0">
                <a:solidFill>
                  <a:srgbClr val="0000FF"/>
                </a:solidFill>
              </a:rPr>
              <a:t>Programmiersprachen sind </a:t>
            </a:r>
            <a:r>
              <a:rPr lang="de-CH" noProof="0" dirty="0" smtClean="0">
                <a:solidFill>
                  <a:srgbClr val="990033"/>
                </a:solidFill>
              </a:rPr>
              <a:t>künstliche Notationen</a:t>
            </a:r>
            <a:r>
              <a:rPr lang="de-CH" noProof="0" dirty="0" smtClean="0">
                <a:solidFill>
                  <a:srgbClr val="0000FF"/>
                </a:solidFill>
              </a:rPr>
              <a:t>, gestaltet für einen spezifischen Zweck (das Programmieren).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3762" y="887173"/>
            <a:ext cx="8569687" cy="95856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e-CH" dirty="0" smtClean="0">
                <a:latin typeface="Comic Sans MS" pitchFamily="66" charset="0"/>
              </a:rPr>
              <a:t>Benutzen Sie Wörter aus natürlichen Sprachen (z.B. Englisch, Deutsch) für die Namen, die Sie definieren</a:t>
            </a:r>
            <a:endParaRPr lang="de-CH" dirty="0">
              <a:latin typeface="Comic Sans MS" pitchFamily="66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Stilregel</a:t>
            </a:r>
          </a:p>
        </p:txBody>
      </p:sp>
      <p:sp>
        <p:nvSpPr>
          <p:cNvPr id="80901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4025" y="1968843"/>
            <a:ext cx="8489450" cy="447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Wingdings" pitchFamily="127" charset="2"/>
              <a:buNone/>
            </a:pP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Beispiele: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Char char="Ø"/>
            </a:pP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city</a:t>
            </a:r>
            <a:r>
              <a:rPr lang="de-CH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station1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Char char="Ø"/>
            </a:pP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Featurenamen:</a:t>
            </a:r>
            <a:r>
              <a:rPr lang="de-CH" dirty="0" smtClean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highlight</a:t>
            </a:r>
            <a:r>
              <a:rPr lang="de-CH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output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Char char="Ø"/>
            </a:pP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Klassennamen:</a:t>
            </a:r>
            <a:r>
              <a:rPr lang="de-CH" dirty="0" smtClean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PREVIEW</a:t>
            </a:r>
            <a:r>
              <a:rPr lang="de-CH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CITY, STATION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80000"/>
              <a:buFont typeface="Wingdings" pitchFamily="127" charset="2"/>
              <a:buChar char="Ø"/>
            </a:pP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Mit mehreren Wörtern:</a:t>
            </a:r>
            <a:r>
              <a:rPr lang="de-CH" dirty="0" smtClean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add_transport</a:t>
            </a:r>
            <a:r>
              <a:rPr lang="de-CH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de-CH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</a:p>
          <a:p>
            <a:pPr>
              <a:spcBef>
                <a:spcPct val="20000"/>
              </a:spcBef>
              <a:buFont typeface="Wingdings" pitchFamily="127" charset="2"/>
              <a:buNone/>
            </a:pPr>
            <a:endParaRPr lang="de-CH" dirty="0" smtClean="0"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20000"/>
              </a:spcBef>
              <a:buFont typeface="Wingdings" pitchFamily="127" charset="2"/>
              <a:buNone/>
            </a:pP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Die Schlüsselwörter von Eiffel sind englische Wörter: </a:t>
            </a:r>
            <a:r>
              <a:rPr lang="de-CH" b="1" dirty="0" smtClean="0">
                <a:solidFill>
                  <a:srgbClr val="333399"/>
                </a:solidFill>
                <a:ea typeface="ＭＳ Ｐゴシック" pitchFamily="127" charset="-128"/>
                <a:cs typeface="ＭＳ Ｐゴシック" pitchFamily="127" charset="-128"/>
              </a:rPr>
              <a:t>inherit</a:t>
            </a: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de-CH" b="1" dirty="0" smtClean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</a:rPr>
              <a:t>do</a:t>
            </a: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, </a:t>
            </a:r>
            <a:r>
              <a:rPr lang="de-CH" b="1" dirty="0" smtClean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</a:rPr>
              <a:t>end</a:t>
            </a: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...</a:t>
            </a:r>
          </a:p>
          <a:p>
            <a:pPr>
              <a:spcBef>
                <a:spcPct val="20000"/>
              </a:spcBef>
              <a:buFont typeface="Wingdings" pitchFamily="127" charset="2"/>
              <a:buNone/>
            </a:pP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Insbesondere sind alle Schlüsselwörter </a:t>
            </a:r>
            <a:r>
              <a:rPr lang="de-CH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Einzelwörter</a:t>
            </a:r>
            <a:r>
              <a:rPr lang="de-CH" dirty="0" smtClean="0">
                <a:ea typeface="ＭＳ Ｐゴシック" pitchFamily="127" charset="-128"/>
                <a:cs typeface="ＭＳ Ｐゴシック" pitchFamily="127" charset="-128"/>
              </a:rPr>
              <a:t>, bis auf </a:t>
            </a:r>
            <a:r>
              <a:rPr lang="de-CH" b="1" dirty="0" smtClean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</a:rPr>
              <a:t>elseif</a:t>
            </a:r>
            <a:endParaRPr lang="de-CH" dirty="0" smtClean="0">
              <a:ea typeface="ＭＳ Ｐゴシック" pitchFamily="127" charset="-128"/>
              <a:cs typeface="ＭＳ Ｐゴシック" pitchFamily="12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23" name="Rectangle 3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Syntaxstruktur einer Klasse</a:t>
            </a:r>
          </a:p>
        </p:txBody>
      </p:sp>
      <p:sp>
        <p:nvSpPr>
          <p:cNvPr id="31" name="Rectangle 9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610" y="714703"/>
            <a:ext cx="8928000" cy="571762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3600">
              <a:latin typeface="Comic Sans MS" pitchFamily="66" charset="0"/>
            </a:endParaRPr>
          </a:p>
        </p:txBody>
      </p:sp>
      <p:sp>
        <p:nvSpPr>
          <p:cNvPr id="32" name="Rectangle 8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4929" y="2554009"/>
            <a:ext cx="5638798" cy="3520964"/>
          </a:xfrm>
          <a:prstGeom prst="rect">
            <a:avLst/>
          </a:prstGeom>
          <a:solidFill>
            <a:srgbClr val="DCBC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3" name="Text Box 8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5699" y="1627519"/>
            <a:ext cx="3053578" cy="461665"/>
          </a:xfrm>
          <a:prstGeom prst="rect">
            <a:avLst/>
          </a:prstGeom>
          <a:solidFill>
            <a:srgbClr val="DCBCC2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Featuredeklaration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4" name="Line 9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748463" y="2053389"/>
            <a:ext cx="545432" cy="49730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n w="38100">
                <a:solidFill>
                  <a:schemeClr val="tx1"/>
                </a:solidFill>
              </a:ln>
              <a:latin typeface="Comic Sans MS" pitchFamily="66" charset="0"/>
            </a:endParaRPr>
          </a:p>
        </p:txBody>
      </p:sp>
      <p:sp>
        <p:nvSpPr>
          <p:cNvPr id="35" name="Rectangle 8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19700" y="1379099"/>
            <a:ext cx="1587119" cy="339766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6" name="Rectangle 8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12965" y="1791794"/>
            <a:ext cx="2330699" cy="421342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7" name="Text Box 8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12707" y="876531"/>
            <a:ext cx="2305164" cy="461665"/>
          </a:xfrm>
          <a:prstGeom prst="rect">
            <a:avLst/>
          </a:prstGeom>
          <a:solidFill>
            <a:srgbClr val="A3FFED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Klassennamen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8" name="Line 8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4331368" y="1147011"/>
            <a:ext cx="938464" cy="601578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9" name="Rectangle 7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99642" y="2917471"/>
            <a:ext cx="3508938" cy="4171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0" name="Text Box 7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39540" y="2471641"/>
            <a:ext cx="192616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Kommentar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1" name="Line 8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5863387" y="2727157"/>
            <a:ext cx="1066801" cy="344905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2" name="Rectangle 7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2498" y="3668053"/>
            <a:ext cx="3936955" cy="1765792"/>
          </a:xfrm>
          <a:prstGeom prst="rect">
            <a:avLst/>
          </a:prstGeom>
          <a:solidFill>
            <a:srgbClr val="FFFF79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3" name="Text Box 7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19462" y="5570851"/>
            <a:ext cx="2086794" cy="442035"/>
          </a:xfrm>
          <a:prstGeom prst="rect">
            <a:avLst/>
          </a:prstGeom>
          <a:solidFill>
            <a:srgbClr val="FFFF7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square" lIns="72000" tIns="0" rIns="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Featurerumpf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4" name="Rectangle 5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51748" y="4645569"/>
            <a:ext cx="3208421" cy="6831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45" name="Rectangle 5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64751" y="3894463"/>
            <a:ext cx="3604492" cy="635492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46" name="Line 6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6248400" y="4539914"/>
            <a:ext cx="393031" cy="216569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7" name="Rectangle 4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35168" y="4750672"/>
            <a:ext cx="1211179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8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91339" y="4740134"/>
            <a:ext cx="1800000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9" name="Rectangle 4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78700" y="4010733"/>
            <a:ext cx="1347536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0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039980" y="4021243"/>
            <a:ext cx="1917031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1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564565" y="3384332"/>
            <a:ext cx="2081765" cy="619908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2" name="Line 4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852737" y="3457073"/>
            <a:ext cx="1540042" cy="1291389"/>
          </a:xfrm>
          <a:prstGeom prst="line">
            <a:avLst/>
          </a:prstGeom>
          <a:noFill/>
          <a:ln w="3175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00799" y="3139635"/>
            <a:ext cx="2458995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Featurenamen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4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2590" y="1219200"/>
            <a:ext cx="6857916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c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lass</a:t>
            </a:r>
            <a:r>
              <a:rPr lang="en-US" b="1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PREVIEW 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inherit</a:t>
            </a: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 </a:t>
            </a:r>
          </a:p>
          <a:p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endParaRPr lang="en-US" i="1" dirty="0">
              <a:solidFill>
                <a:srgbClr val="0000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feature</a:t>
            </a:r>
          </a:p>
          <a:p>
            <a:r>
              <a:rPr lang="en-US" i="1" dirty="0" smtClean="0">
                <a:solidFill>
                  <a:srgbClr val="009900"/>
                </a:solidFill>
                <a:ea typeface="ＭＳ Ｐゴシック" pitchFamily="127" charset="-128"/>
                <a:cs typeface="ＭＳ Ｐゴシック" pitchFamily="127" charset="-128"/>
              </a:rPr>
              <a:t> 	explore</a:t>
            </a:r>
            <a:r>
              <a:rPr lang="en-US" i="1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-- 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Die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Stadt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erkunden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.</a:t>
            </a:r>
            <a:endParaRPr lang="en-US" dirty="0">
              <a:solidFill>
                <a:srgbClr val="990000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 smtClean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do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Central_view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highlight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dirty="0">
              <a:ea typeface="ＭＳ Ｐゴシック" pitchFamily="127" charset="-128"/>
              <a:cs typeface="ＭＳ Ｐゴシック" pitchFamily="127" charset="-128"/>
            </a:endParaRPr>
          </a:p>
          <a:p>
            <a:pPr>
              <a:lnSpc>
                <a:spcPct val="130000"/>
              </a:lnSpc>
            </a:pP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animate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end</a:t>
            </a: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end</a:t>
            </a:r>
          </a:p>
        </p:txBody>
      </p:sp>
      <p:sp>
        <p:nvSpPr>
          <p:cNvPr id="55" name="Line 8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2701991" y="1106905"/>
            <a:ext cx="2559819" cy="23841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6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00560" y="4573733"/>
            <a:ext cx="2365233" cy="46166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Instruktionen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7" name="Line 7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6086320" y="4981901"/>
            <a:ext cx="1277517" cy="588949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8" name="Line 6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6168187" y="4828673"/>
            <a:ext cx="449180" cy="8021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Exemplare (Specimens)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de-CH" noProof="0" dirty="0" smtClean="0">
                <a:solidFill>
                  <a:srgbClr val="990033"/>
                </a:solidFill>
              </a:rPr>
              <a:t>Exemplar</a:t>
            </a:r>
            <a:r>
              <a:rPr lang="de-CH" noProof="0" dirty="0" smtClean="0">
                <a:solidFill>
                  <a:schemeClr val="tx1"/>
                </a:solidFill>
              </a:rPr>
              <a:t>: Ein syntaktisches Element, z.B.:</a:t>
            </a:r>
          </a:p>
          <a:p>
            <a:pPr marL="0" indent="0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marL="823913" lvl="1" eaLnBrk="1" hangingPunct="1"/>
            <a:r>
              <a:rPr lang="de-CH" noProof="0" dirty="0" smtClean="0">
                <a:solidFill>
                  <a:schemeClr val="tx1"/>
                </a:solidFill>
              </a:rPr>
              <a:t>Ein Klassenname, z.B.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PREVIEW</a:t>
            </a:r>
            <a:endParaRPr lang="de-CH" noProof="0" dirty="0" smtClean="0">
              <a:solidFill>
                <a:srgbClr val="0000FF"/>
              </a:solidFill>
            </a:endParaRPr>
          </a:p>
          <a:p>
            <a:pPr marL="823913" lvl="1" eaLnBrk="1" hangingPunct="1"/>
            <a:r>
              <a:rPr lang="de-CH" noProof="0" dirty="0" smtClean="0">
                <a:solidFill>
                  <a:schemeClr val="tx1"/>
                </a:solidFill>
              </a:rPr>
              <a:t>Eine Instruktion, z.B. </a:t>
            </a:r>
            <a:r>
              <a:rPr lang="de-CH" i="1" dirty="0" smtClean="0">
                <a:solidFill>
                  <a:srgbClr val="0000FF"/>
                </a:solidFill>
              </a:rPr>
              <a:t>C</a:t>
            </a:r>
            <a:r>
              <a:rPr lang="de-CH" i="1" noProof="0" dirty="0" smtClean="0">
                <a:solidFill>
                  <a:srgbClr val="0000FF"/>
                </a:solidFill>
              </a:rPr>
              <a:t>entral_view</a:t>
            </a:r>
            <a:r>
              <a:rPr lang="de-CH" baseline="-20000" noProof="0" dirty="0" smtClean="0">
                <a:solidFill>
                  <a:schemeClr val="accent2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highlight</a:t>
            </a:r>
          </a:p>
          <a:p>
            <a:pPr marL="823913" lvl="1" eaLnBrk="1" hangingPunct="1"/>
            <a:r>
              <a:rPr lang="de-CH" noProof="0" dirty="0" smtClean="0">
                <a:solidFill>
                  <a:schemeClr val="tx1"/>
                </a:solidFill>
              </a:rPr>
              <a:t>Irgendeine der Boxen der vorigen Folie</a:t>
            </a:r>
          </a:p>
          <a:p>
            <a:pPr marL="823913" lvl="1" eaLnBrk="1" hangingPunct="1"/>
            <a:r>
              <a:rPr lang="de-CH" noProof="0" dirty="0" smtClean="0">
                <a:solidFill>
                  <a:schemeClr val="tx1"/>
                </a:solidFill>
              </a:rPr>
              <a:t>Der gesamte Klassentext!</a:t>
            </a:r>
          </a:p>
          <a:p>
            <a:pPr marL="823913" lvl="1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Exemplare können </a:t>
            </a:r>
            <a:r>
              <a:rPr lang="de-CH" noProof="0" dirty="0" smtClean="0">
                <a:solidFill>
                  <a:srgbClr val="990033"/>
                </a:solidFill>
              </a:rPr>
              <a:t>verschachtelt</a:t>
            </a:r>
            <a:r>
              <a:rPr lang="de-CH" noProof="0" dirty="0" smtClean="0">
                <a:solidFill>
                  <a:schemeClr val="tx1"/>
                </a:solidFill>
              </a:rPr>
              <a:t> (oder </a:t>
            </a:r>
            <a:r>
              <a:rPr lang="de-CH" noProof="0" dirty="0" smtClean="0">
                <a:solidFill>
                  <a:srgbClr val="990033"/>
                </a:solidFill>
              </a:rPr>
              <a:t>eingebettet</a:t>
            </a:r>
            <a:r>
              <a:rPr lang="de-CH" noProof="0" dirty="0" smtClean="0">
                <a:solidFill>
                  <a:schemeClr val="tx1"/>
                </a:solidFill>
              </a:rPr>
              <a:t>) sein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Delimiter, wie z.B. Schlüsselwörter (</a:t>
            </a:r>
            <a:r>
              <a:rPr lang="de-CH" b="1" noProof="0" dirty="0" smtClean="0">
                <a:solidFill>
                  <a:srgbClr val="003399"/>
                </a:solidFill>
              </a:rPr>
              <a:t>do</a:t>
            </a:r>
            <a:r>
              <a:rPr lang="de-CH" noProof="0" dirty="0" smtClean="0">
                <a:solidFill>
                  <a:schemeClr val="tx1"/>
                </a:solidFill>
              </a:rPr>
              <a:t>,</a:t>
            </a:r>
            <a:r>
              <a:rPr lang="de-CH" noProof="0" dirty="0" smtClean="0"/>
              <a:t> </a:t>
            </a:r>
            <a:r>
              <a:rPr lang="de-CH" b="1" noProof="0" dirty="0" smtClean="0">
                <a:solidFill>
                  <a:srgbClr val="003399"/>
                </a:solidFill>
              </a:rPr>
              <a:t>end</a:t>
            </a:r>
            <a:r>
              <a:rPr lang="de-CH" noProof="0" dirty="0" smtClean="0">
                <a:solidFill>
                  <a:schemeClr val="tx1"/>
                </a:solidFill>
              </a:rPr>
              <a:t>, ...), Semikola, Punkte </a:t>
            </a:r>
            <a:r>
              <a:rPr lang="de-CH" noProof="0" dirty="0" smtClean="0">
                <a:solidFill>
                  <a:schemeClr val="tx1"/>
                </a:solidFill>
                <a:sym typeface="Symbol" pitchFamily="127" charset="2"/>
              </a:rPr>
              <a:t></a:t>
            </a:r>
            <a:r>
              <a:rPr lang="de-CH" noProof="0" dirty="0" smtClean="0">
                <a:solidFill>
                  <a:schemeClr val="tx1"/>
                </a:solidFill>
              </a:rPr>
              <a:t> etc. sind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990000"/>
                </a:solidFill>
              </a:rPr>
              <a:t>keine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Exemplare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sz="2400" noProof="0" smtClean="0">
                <a:latin typeface="Arial Rounded MT Bold" pitchFamily="127" charset="0"/>
              </a:rPr>
              <a:t>Exemplare (specimens) und Konstrukte (constructs)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2088" y="877888"/>
            <a:ext cx="8843962" cy="5645150"/>
          </a:xfrm>
        </p:spPr>
        <p:txBody>
          <a:bodyPr/>
          <a:lstStyle/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Ein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990000"/>
                </a:solidFill>
              </a:rPr>
              <a:t>Konstrukt</a:t>
            </a:r>
            <a:r>
              <a:rPr lang="de-CH" noProof="0" dirty="0" smtClean="0">
                <a:solidFill>
                  <a:schemeClr val="tx1"/>
                </a:solidFill>
              </a:rPr>
              <a:t> ist ein gewisser Typ eines syntaktischen Elements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Jedes syntaktische Element ist ein </a:t>
            </a:r>
            <a:r>
              <a:rPr lang="de-CH" noProof="0" dirty="0" smtClean="0">
                <a:solidFill>
                  <a:srgbClr val="990000"/>
                </a:solidFill>
              </a:rPr>
              <a:t>Exemplar</a:t>
            </a:r>
            <a:r>
              <a:rPr lang="de-CH" noProof="0" dirty="0" smtClean="0">
                <a:solidFill>
                  <a:schemeClr val="tx1"/>
                </a:solidFill>
              </a:rPr>
              <a:t> eines gewissen Konstrukts</a:t>
            </a:r>
          </a:p>
          <a:p>
            <a:pPr marL="0" indent="0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Beispiele:</a:t>
            </a:r>
          </a:p>
          <a:p>
            <a:pPr marL="0" indent="0" eaLnBrk="1" hangingPunct="1"/>
            <a:endParaRPr lang="de-CH" noProof="0" dirty="0" smtClean="0">
              <a:solidFill>
                <a:schemeClr val="tx1"/>
              </a:solidFill>
            </a:endParaRPr>
          </a:p>
          <a:p>
            <a:pPr marL="823913" lvl="1" eaLnBrk="1" hangingPunct="1"/>
            <a:r>
              <a:rPr lang="de-CH" i="1" noProof="0" dirty="0" smtClean="0">
                <a:solidFill>
                  <a:srgbClr val="0000FF"/>
                </a:solidFill>
              </a:rPr>
              <a:t>highlight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ist ein Exemplar des Konstrukts</a:t>
            </a:r>
            <a:r>
              <a:rPr lang="de-CH" noProof="0" dirty="0" smtClean="0"/>
              <a:t> </a:t>
            </a:r>
            <a:r>
              <a:rPr lang="de-CH" i="1" noProof="0" dirty="0" smtClean="0">
                <a:solidFill>
                  <a:srgbClr val="0000FF"/>
                </a:solidFill>
              </a:rPr>
              <a:t>Feature_name</a:t>
            </a:r>
            <a:endParaRPr lang="de-CH" noProof="0" dirty="0" smtClean="0">
              <a:solidFill>
                <a:schemeClr val="tx1"/>
              </a:solidFill>
            </a:endParaRPr>
          </a:p>
          <a:p>
            <a:pPr marL="823913" lvl="1" eaLnBrk="1" hangingPunct="1"/>
            <a:endParaRPr lang="de-CH" i="1" noProof="0" dirty="0" smtClean="0">
              <a:solidFill>
                <a:srgbClr val="333399"/>
              </a:solidFill>
            </a:endParaRPr>
          </a:p>
          <a:p>
            <a:pPr marL="823913" lvl="1" eaLnBrk="1" hangingPunct="1"/>
            <a:r>
              <a:rPr lang="de-CH" noProof="0" dirty="0" smtClean="0">
                <a:solidFill>
                  <a:schemeClr val="tx1"/>
                </a:solidFill>
              </a:rPr>
              <a:t>Der Klassentext als Ganzes ist ein Exemplar des Konstruktes </a:t>
            </a:r>
            <a:r>
              <a:rPr lang="de-CH" i="1" noProof="0" dirty="0" smtClean="0">
                <a:solidFill>
                  <a:srgbClr val="0000FF"/>
                </a:solidFill>
              </a:rPr>
              <a:t>Klasse</a:t>
            </a:r>
            <a:endParaRPr lang="de-CH" noProof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23" name="Rectangle 3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Syntaxstruktur einer Klasse</a:t>
            </a:r>
          </a:p>
        </p:txBody>
      </p:sp>
      <p:sp>
        <p:nvSpPr>
          <p:cNvPr id="31" name="Rectangle 9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610" y="714703"/>
            <a:ext cx="8928000" cy="571762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36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2" name="Rectangle 8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4929" y="2554009"/>
            <a:ext cx="5638798" cy="3520964"/>
          </a:xfrm>
          <a:prstGeom prst="rect">
            <a:avLst/>
          </a:prstGeom>
          <a:solidFill>
            <a:srgbClr val="DCBC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" name="Text Box 8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5699" y="1627519"/>
            <a:ext cx="3053578" cy="461665"/>
          </a:xfrm>
          <a:prstGeom prst="rect">
            <a:avLst/>
          </a:prstGeom>
          <a:solidFill>
            <a:srgbClr val="DCBCC2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Featuredeklaration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4" name="Line 9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748463" y="2053389"/>
            <a:ext cx="545432" cy="49730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n w="38100">
                <a:solidFill>
                  <a:srgbClr val="000000"/>
                </a:solidFill>
              </a:ln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5" name="Rectangle 8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19700" y="1379099"/>
            <a:ext cx="1587119" cy="339766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6" name="Rectangle 8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12965" y="1791794"/>
            <a:ext cx="2330699" cy="421342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7" name="Text Box 8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12707" y="876531"/>
            <a:ext cx="2305164" cy="461665"/>
          </a:xfrm>
          <a:prstGeom prst="rect">
            <a:avLst/>
          </a:prstGeom>
          <a:solidFill>
            <a:srgbClr val="A3FFED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Klassennamen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Line 8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4331368" y="1147011"/>
            <a:ext cx="938464" cy="601578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" name="Rectangle 7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99642" y="2917471"/>
            <a:ext cx="3508938" cy="4171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" name="Text Box 7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39540" y="2471641"/>
            <a:ext cx="192616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Kommentar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1" name="Line 8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5863387" y="2727157"/>
            <a:ext cx="1066801" cy="344905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2" name="Rectangle 7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2498" y="3668053"/>
            <a:ext cx="3936955" cy="1765792"/>
          </a:xfrm>
          <a:prstGeom prst="rect">
            <a:avLst/>
          </a:prstGeom>
          <a:solidFill>
            <a:srgbClr val="FFFF79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3" name="Text Box 7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19462" y="5570851"/>
            <a:ext cx="2086794" cy="442035"/>
          </a:xfrm>
          <a:prstGeom prst="rect">
            <a:avLst/>
          </a:prstGeom>
          <a:solidFill>
            <a:srgbClr val="FFFF7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square" lIns="72000" tIns="0" rIns="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Comic Sans MS" pitchFamily="66" charset="0"/>
              </a:rPr>
              <a:t>Featurerumpf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4" name="Rectangle 5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51748" y="4645569"/>
            <a:ext cx="3208421" cy="6831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45" name="Rectangle 5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64751" y="3894463"/>
            <a:ext cx="3604492" cy="635492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46" name="Line 6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6248400" y="4539914"/>
            <a:ext cx="393031" cy="216569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7" name="Rectangle 4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35168" y="4750672"/>
            <a:ext cx="1211179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8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91339" y="4740134"/>
            <a:ext cx="1800000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9" name="Rectangle 4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78700" y="4010733"/>
            <a:ext cx="1347536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0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039980" y="4021243"/>
            <a:ext cx="1917031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564565" y="3384332"/>
            <a:ext cx="2081765" cy="619908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2" name="Line 4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852737" y="3457073"/>
            <a:ext cx="1540042" cy="1291389"/>
          </a:xfrm>
          <a:prstGeom prst="line">
            <a:avLst/>
          </a:prstGeom>
          <a:noFill/>
          <a:ln w="3175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00799" y="3139635"/>
            <a:ext cx="2458995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rgbClr val="FFFFFF"/>
                </a:solidFill>
                <a:latin typeface="Comic Sans MS" pitchFamily="66" charset="0"/>
              </a:rPr>
              <a:t>Featurenamen</a:t>
            </a:r>
            <a:endParaRPr lang="en-US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4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2590" y="1219200"/>
            <a:ext cx="6857916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c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lass</a:t>
            </a:r>
            <a:r>
              <a:rPr lang="en-US" b="1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PREVIEW 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inherit</a:t>
            </a:r>
            <a:r>
              <a:rPr lang="en-US" b="1" dirty="0">
                <a:solidFill>
                  <a:srgbClr val="00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endParaRPr lang="en-US" i="1" dirty="0">
              <a:solidFill>
                <a:srgbClr val="0000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feature</a:t>
            </a:r>
          </a:p>
          <a:p>
            <a:r>
              <a:rPr lang="en-US" i="1" dirty="0" smtClean="0">
                <a:solidFill>
                  <a:srgbClr val="009900"/>
                </a:solidFill>
                <a:ea typeface="ＭＳ Ｐゴシック" pitchFamily="127" charset="-128"/>
                <a:cs typeface="ＭＳ Ｐゴシック" pitchFamily="127" charset="-128"/>
              </a:rPr>
              <a:t> 	explore</a:t>
            </a:r>
            <a:r>
              <a:rPr lang="en-US" i="1" dirty="0" smtClean="0">
                <a:solidFill>
                  <a:srgbClr val="00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-- 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Die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Stadt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erkunden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.</a:t>
            </a:r>
            <a:endParaRPr lang="en-US" dirty="0">
              <a:solidFill>
                <a:srgbClr val="990000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 smtClean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do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Central_view</a:t>
            </a:r>
            <a:r>
              <a:rPr lang="en-US" dirty="0" smtClean="0">
                <a:solidFill>
                  <a:srgbClr val="000000"/>
                </a:solidFill>
                <a:ea typeface="ＭＳ Ｐゴシック" pitchFamily="127" charset="-128"/>
                <a:cs typeface="ＭＳ Ｐゴシック" pitchFamily="127" charset="-128"/>
              </a:rPr>
              <a:t>  </a:t>
            </a:r>
            <a:r>
              <a:rPr lang="en-US" baseline="-20000" dirty="0">
                <a:solidFill>
                  <a:srgbClr val="333399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solidFill>
                  <a:srgbClr val="000000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highlight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dirty="0">
              <a:solidFill>
                <a:srgbClr val="000000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000000"/>
                </a:solidFill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r>
              <a:rPr lang="en-US" dirty="0" smtClean="0">
                <a:solidFill>
                  <a:srgbClr val="00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aseline="-20000" dirty="0">
                <a:solidFill>
                  <a:srgbClr val="333399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solidFill>
                  <a:srgbClr val="00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animate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end</a:t>
            </a: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end</a:t>
            </a:r>
          </a:p>
        </p:txBody>
      </p:sp>
      <p:sp>
        <p:nvSpPr>
          <p:cNvPr id="55" name="Line 8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2701991" y="1106905"/>
            <a:ext cx="2559819" cy="23841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6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00560" y="4573733"/>
            <a:ext cx="2365233" cy="46166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rgbClr val="FFFFFF"/>
                </a:solidFill>
                <a:latin typeface="Comic Sans MS" pitchFamily="66" charset="0"/>
              </a:rPr>
              <a:t>Instruktionen</a:t>
            </a:r>
            <a:endParaRPr lang="en-US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7" name="Line 7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6086320" y="4981901"/>
            <a:ext cx="1277517" cy="588949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8" name="Line 6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6168187" y="4828673"/>
            <a:ext cx="449180" cy="8021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87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8370887" cy="434975"/>
          </a:xfrm>
        </p:spPr>
        <p:txBody>
          <a:bodyPr/>
          <a:lstStyle/>
          <a:p>
            <a:pPr eaLnBrk="1" hangingPunct="1"/>
            <a:r>
              <a:rPr lang="de-CH" sz="2400" noProof="0" smtClean="0">
                <a:latin typeface="Arial Rounded MT Bold" pitchFamily="127" charset="0"/>
              </a:rPr>
              <a:t>Eine andere Darstellung: ein abstrakter Syntaxbaum (*)</a:t>
            </a:r>
          </a:p>
        </p:txBody>
      </p:sp>
      <p:cxnSp>
        <p:nvCxnSpPr>
          <p:cNvPr id="91138" name="AutoShape 4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3576638" y="1184275"/>
            <a:ext cx="1587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39" name="AutoShape 5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869950" y="1568450"/>
            <a:ext cx="27066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1140" name="Group 6"/>
          <p:cNvGrpSpPr>
            <a:grpSpLocks/>
          </p:cNvGrpSpPr>
          <p:nvPr/>
        </p:nvGrpSpPr>
        <p:grpSpPr bwMode="auto">
          <a:xfrm>
            <a:off x="669925" y="1568450"/>
            <a:ext cx="376238" cy="534988"/>
            <a:chOff x="219" y="1888"/>
            <a:chExt cx="227" cy="317"/>
          </a:xfrm>
        </p:grpSpPr>
        <p:sp>
          <p:nvSpPr>
            <p:cNvPr id="289799" name="AutoShape 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19" y="2024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16" name="AutoShape 8"/>
            <p:cNvCxnSpPr>
              <a:cxnSpLocks noChangeShapeType="1"/>
            </p:cNvCxnSpPr>
            <p:nvPr>
              <p:custDataLst>
                <p:tags r:id="rId65"/>
              </p:custDataLst>
            </p:nvPr>
          </p:nvCxnSpPr>
          <p:spPr bwMode="auto">
            <a:xfrm>
              <a:off x="340" y="1888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91141" name="AutoShape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>
            <a:off x="3576638" y="1566863"/>
            <a:ext cx="7508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42" name="AutoShape 10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3071813" y="3244850"/>
            <a:ext cx="32369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43" name="AutoShape 11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H="1">
            <a:off x="5168900" y="4414838"/>
            <a:ext cx="203041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1144" name="Group 12"/>
          <p:cNvGrpSpPr>
            <a:grpSpLocks/>
          </p:cNvGrpSpPr>
          <p:nvPr/>
        </p:nvGrpSpPr>
        <p:grpSpPr bwMode="auto">
          <a:xfrm>
            <a:off x="2870200" y="3251200"/>
            <a:ext cx="376238" cy="536575"/>
            <a:chOff x="1927" y="2704"/>
            <a:chExt cx="227" cy="317"/>
          </a:xfrm>
        </p:grpSpPr>
        <p:sp>
          <p:nvSpPr>
            <p:cNvPr id="289805" name="AutoShape 1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14" name="AutoShape 14"/>
            <p:cNvCxnSpPr>
              <a:cxnSpLocks noChangeShapeType="1"/>
            </p:cNvCxnSpPr>
            <p:nvPr>
              <p:custDataLst>
                <p:tags r:id="rId63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1145" name="Group 15"/>
          <p:cNvGrpSpPr>
            <a:grpSpLocks/>
          </p:cNvGrpSpPr>
          <p:nvPr/>
        </p:nvGrpSpPr>
        <p:grpSpPr bwMode="auto">
          <a:xfrm>
            <a:off x="3646488" y="3243263"/>
            <a:ext cx="376237" cy="536575"/>
            <a:chOff x="2699" y="2750"/>
            <a:chExt cx="227" cy="317"/>
          </a:xfrm>
        </p:grpSpPr>
        <p:sp>
          <p:nvSpPr>
            <p:cNvPr id="289808" name="AutoShape 16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699" y="2886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12" name="AutoShape 17"/>
            <p:cNvCxnSpPr>
              <a:cxnSpLocks noChangeShapeType="1"/>
            </p:cNvCxnSpPr>
            <p:nvPr>
              <p:custDataLst>
                <p:tags r:id="rId61"/>
              </p:custDataLst>
            </p:nvPr>
          </p:nvCxnSpPr>
          <p:spPr bwMode="auto">
            <a:xfrm>
              <a:off x="2820" y="275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1146" name="Group 18"/>
          <p:cNvGrpSpPr>
            <a:grpSpLocks/>
          </p:cNvGrpSpPr>
          <p:nvPr/>
        </p:nvGrpSpPr>
        <p:grpSpPr bwMode="auto">
          <a:xfrm>
            <a:off x="2332038" y="1568450"/>
            <a:ext cx="376237" cy="995363"/>
            <a:chOff x="1222" y="1888"/>
            <a:chExt cx="227" cy="589"/>
          </a:xfrm>
        </p:grpSpPr>
        <p:sp>
          <p:nvSpPr>
            <p:cNvPr id="289811" name="AutoShape 1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273" y="2024"/>
              <a:ext cx="136" cy="136"/>
            </a:xfrm>
            <a:prstGeom prst="flowChartConnector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289812" name="AutoShape 20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222" y="2296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09" name="AutoShape 21"/>
            <p:cNvCxnSpPr>
              <a:cxnSpLocks noChangeShapeType="1"/>
            </p:cNvCxnSpPr>
            <p:nvPr>
              <p:custDataLst>
                <p:tags r:id="rId58"/>
              </p:custDataLst>
            </p:nvPr>
          </p:nvCxnSpPr>
          <p:spPr bwMode="auto">
            <a:xfrm>
              <a:off x="1338" y="216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1210" name="AutoShape 22"/>
            <p:cNvCxnSpPr>
              <a:cxnSpLocks noChangeShapeType="1"/>
            </p:cNvCxnSpPr>
            <p:nvPr>
              <p:custDataLst>
                <p:tags r:id="rId59"/>
              </p:custDataLst>
            </p:nvPr>
          </p:nvCxnSpPr>
          <p:spPr bwMode="auto">
            <a:xfrm>
              <a:off x="1343" y="1888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9815" name="AutoShape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21163" y="1798638"/>
            <a:ext cx="225425" cy="230187"/>
          </a:xfrm>
          <a:prstGeom prst="flowChartConnector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cxnSp>
        <p:nvCxnSpPr>
          <p:cNvPr id="91148" name="AutoShape 24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4327525" y="2028825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49" name="AutoShape 25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4337050" y="1568450"/>
            <a:ext cx="0" cy="230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9818" name="AutoShap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16400" y="2257425"/>
            <a:ext cx="225425" cy="230188"/>
          </a:xfrm>
          <a:prstGeom prst="flowChartConnector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cxnSp>
        <p:nvCxnSpPr>
          <p:cNvPr id="91151" name="AutoShape 27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6303963" y="3254375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9820" name="AutoShape 2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92838" y="3482975"/>
            <a:ext cx="225425" cy="230188"/>
          </a:xfrm>
          <a:prstGeom prst="flowChartConnector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grpSp>
        <p:nvGrpSpPr>
          <p:cNvPr id="91153" name="Group 29"/>
          <p:cNvGrpSpPr>
            <a:grpSpLocks/>
          </p:cNvGrpSpPr>
          <p:nvPr/>
        </p:nvGrpSpPr>
        <p:grpSpPr bwMode="auto">
          <a:xfrm>
            <a:off x="7110413" y="4414838"/>
            <a:ext cx="225425" cy="690562"/>
            <a:chOff x="2646" y="2432"/>
            <a:chExt cx="136" cy="408"/>
          </a:xfrm>
        </p:grpSpPr>
        <p:cxnSp>
          <p:nvCxnSpPr>
            <p:cNvPr id="91204" name="AutoShape 30"/>
            <p:cNvCxnSpPr>
              <a:cxnSpLocks noChangeShapeType="1"/>
            </p:cNvCxnSpPr>
            <p:nvPr>
              <p:custDataLst>
                <p:tags r:id="rId53"/>
              </p:custDataLst>
            </p:nvPr>
          </p:nvCxnSpPr>
          <p:spPr bwMode="auto">
            <a:xfrm>
              <a:off x="2713" y="2432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89823" name="AutoShape 3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646" y="2568"/>
              <a:ext cx="136" cy="136"/>
            </a:xfrm>
            <a:prstGeom prst="flowChartConnector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06" name="AutoShape 32"/>
            <p:cNvCxnSpPr>
              <a:cxnSpLocks noChangeShapeType="1"/>
            </p:cNvCxnSpPr>
            <p:nvPr>
              <p:custDataLst>
                <p:tags r:id="rId55"/>
              </p:custDataLst>
            </p:nvPr>
          </p:nvCxnSpPr>
          <p:spPr bwMode="auto">
            <a:xfrm>
              <a:off x="2713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1154" name="Group 33"/>
          <p:cNvGrpSpPr>
            <a:grpSpLocks/>
          </p:cNvGrpSpPr>
          <p:nvPr/>
        </p:nvGrpSpPr>
        <p:grpSpPr bwMode="auto">
          <a:xfrm>
            <a:off x="5059363" y="4414838"/>
            <a:ext cx="225425" cy="690562"/>
            <a:chOff x="2782" y="2568"/>
            <a:chExt cx="136" cy="408"/>
          </a:xfrm>
        </p:grpSpPr>
        <p:cxnSp>
          <p:nvCxnSpPr>
            <p:cNvPr id="91201" name="AutoShape 34"/>
            <p:cNvCxnSpPr>
              <a:cxnSpLocks noChangeShapeType="1"/>
            </p:cNvCxnSpPr>
            <p:nvPr>
              <p:custDataLst>
                <p:tags r:id="rId50"/>
              </p:custDataLst>
            </p:nvPr>
          </p:nvCxnSpPr>
          <p:spPr bwMode="auto">
            <a:xfrm>
              <a:off x="2849" y="2568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89827" name="AutoShape 3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782" y="2704"/>
              <a:ext cx="136" cy="136"/>
            </a:xfrm>
            <a:prstGeom prst="flowChartConnector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03" name="AutoShape 36"/>
            <p:cNvCxnSpPr>
              <a:cxnSpLocks noChangeShapeType="1"/>
            </p:cNvCxnSpPr>
            <p:nvPr>
              <p:custDataLst>
                <p:tags r:id="rId52"/>
              </p:custDataLst>
            </p:nvPr>
          </p:nvCxnSpPr>
          <p:spPr bwMode="auto">
            <a:xfrm>
              <a:off x="2849" y="284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91155" name="AutoShape 37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H="1">
            <a:off x="4343400" y="5106988"/>
            <a:ext cx="1223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1156" name="Group 38"/>
          <p:cNvGrpSpPr>
            <a:grpSpLocks/>
          </p:cNvGrpSpPr>
          <p:nvPr/>
        </p:nvGrpSpPr>
        <p:grpSpPr bwMode="auto">
          <a:xfrm>
            <a:off x="4144963" y="5106988"/>
            <a:ext cx="376237" cy="534987"/>
            <a:chOff x="1927" y="2704"/>
            <a:chExt cx="227" cy="317"/>
          </a:xfrm>
        </p:grpSpPr>
        <p:sp>
          <p:nvSpPr>
            <p:cNvPr id="289831" name="AutoShape 3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200" name="AutoShape 40"/>
            <p:cNvCxnSpPr>
              <a:cxnSpLocks noChangeShapeType="1"/>
            </p:cNvCxnSpPr>
            <p:nvPr>
              <p:custDataLst>
                <p:tags r:id="rId49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1157" name="Group 41"/>
          <p:cNvGrpSpPr>
            <a:grpSpLocks/>
          </p:cNvGrpSpPr>
          <p:nvPr/>
        </p:nvGrpSpPr>
        <p:grpSpPr bwMode="auto">
          <a:xfrm>
            <a:off x="5370513" y="5106988"/>
            <a:ext cx="376237" cy="534987"/>
            <a:chOff x="1927" y="2704"/>
            <a:chExt cx="227" cy="317"/>
          </a:xfrm>
        </p:grpSpPr>
        <p:sp>
          <p:nvSpPr>
            <p:cNvPr id="289834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198" name="AutoShape 43"/>
            <p:cNvCxnSpPr>
              <a:cxnSpLocks noChangeShapeType="1"/>
            </p:cNvCxnSpPr>
            <p:nvPr>
              <p:custDataLst>
                <p:tags r:id="rId47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1158" name="Group 44"/>
          <p:cNvGrpSpPr>
            <a:grpSpLocks/>
          </p:cNvGrpSpPr>
          <p:nvPr/>
        </p:nvGrpSpPr>
        <p:grpSpPr bwMode="auto">
          <a:xfrm>
            <a:off x="6618288" y="5106988"/>
            <a:ext cx="376237" cy="534987"/>
            <a:chOff x="1927" y="2704"/>
            <a:chExt cx="227" cy="317"/>
          </a:xfrm>
        </p:grpSpPr>
        <p:sp>
          <p:nvSpPr>
            <p:cNvPr id="289837" name="AutoShape 4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196" name="AutoShape 46"/>
            <p:cNvCxnSpPr>
              <a:cxnSpLocks noChangeShapeType="1"/>
            </p:cNvCxnSpPr>
            <p:nvPr>
              <p:custDataLst>
                <p:tags r:id="rId45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1159" name="Group 47"/>
          <p:cNvGrpSpPr>
            <a:grpSpLocks/>
          </p:cNvGrpSpPr>
          <p:nvPr/>
        </p:nvGrpSpPr>
        <p:grpSpPr bwMode="auto">
          <a:xfrm>
            <a:off x="7896225" y="5106988"/>
            <a:ext cx="376238" cy="534987"/>
            <a:chOff x="1927" y="2704"/>
            <a:chExt cx="227" cy="317"/>
          </a:xfrm>
        </p:grpSpPr>
        <p:sp>
          <p:nvSpPr>
            <p:cNvPr id="289840" name="AutoShape 4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91194" name="AutoShape 49"/>
            <p:cNvCxnSpPr>
              <a:cxnSpLocks noChangeShapeType="1"/>
            </p:cNvCxnSpPr>
            <p:nvPr>
              <p:custDataLst>
                <p:tags r:id="rId43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9842" name="AutoShape 5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03613" y="1030288"/>
            <a:ext cx="150812" cy="153987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sp>
        <p:nvSpPr>
          <p:cNvPr id="289843" name="Text Box 5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02000" y="10937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sp>
        <p:nvSpPr>
          <p:cNvPr id="289844" name="Text Box 5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05238" y="946150"/>
            <a:ext cx="2192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Klassendeklaration</a:t>
            </a:r>
            <a:endParaRPr lang="en-US" sz="1800" dirty="0">
              <a:latin typeface="+mn-lt"/>
            </a:endParaRPr>
          </a:p>
        </p:txBody>
      </p:sp>
      <p:sp>
        <p:nvSpPr>
          <p:cNvPr id="289845" name="Text Box 5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48188" y="2203450"/>
            <a:ext cx="224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Featuredeklaration</a:t>
            </a:r>
            <a:endParaRPr lang="en-US" sz="1800" dirty="0">
              <a:latin typeface="+mn-lt"/>
            </a:endParaRPr>
          </a:p>
        </p:txBody>
      </p:sp>
      <p:sp>
        <p:nvSpPr>
          <p:cNvPr id="289846" name="Text Box 5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92863" y="3457575"/>
            <a:ext cx="168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Featurerumpf</a:t>
            </a:r>
            <a:endParaRPr lang="en-US" sz="1800" dirty="0">
              <a:latin typeface="+mn-lt"/>
            </a:endParaRPr>
          </a:p>
        </p:txBody>
      </p:sp>
      <p:sp>
        <p:nvSpPr>
          <p:cNvPr id="289847" name="Text Box 5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54300" y="1773238"/>
            <a:ext cx="5464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Vererbung</a:t>
            </a:r>
            <a:r>
              <a:rPr lang="en-US" sz="1800" dirty="0">
                <a:latin typeface="+mn-lt"/>
              </a:rPr>
              <a:t>          Features </a:t>
            </a:r>
            <a:r>
              <a:rPr lang="en-US" sz="1800" dirty="0" err="1">
                <a:latin typeface="+mn-lt"/>
              </a:rPr>
              <a:t>der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Klasse</a:t>
            </a:r>
            <a:endParaRPr lang="en-US" sz="1800" dirty="0">
              <a:latin typeface="+mn-lt"/>
            </a:endParaRPr>
          </a:p>
        </p:txBody>
      </p:sp>
      <p:sp>
        <p:nvSpPr>
          <p:cNvPr id="289848" name="Text Box 5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77900" y="1589088"/>
            <a:ext cx="1344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Klassen</a:t>
            </a:r>
            <a:r>
              <a:rPr lang="en-US" sz="1800" dirty="0">
                <a:latin typeface="+mn-lt"/>
              </a:rPr>
              <a:t>-name</a:t>
            </a:r>
          </a:p>
        </p:txBody>
      </p:sp>
      <p:sp>
        <p:nvSpPr>
          <p:cNvPr id="289850" name="Text Box 5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41438" y="3457575"/>
            <a:ext cx="1579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Featurename</a:t>
            </a:r>
            <a:endParaRPr lang="en-US" sz="1800" dirty="0">
              <a:latin typeface="+mn-lt"/>
            </a:endParaRPr>
          </a:p>
        </p:txBody>
      </p:sp>
      <p:sp>
        <p:nvSpPr>
          <p:cNvPr id="289851" name="Text Box 5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70338" y="3457575"/>
            <a:ext cx="2033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err="1">
                <a:latin typeface="+mn-lt"/>
              </a:rPr>
              <a:t>Kopfkommentar</a:t>
            </a:r>
            <a:endParaRPr lang="en-US" sz="1800" dirty="0">
              <a:latin typeface="+mn-lt"/>
            </a:endParaRPr>
          </a:p>
        </p:txBody>
      </p:sp>
      <p:sp>
        <p:nvSpPr>
          <p:cNvPr id="289852" name="Text Box 6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70500" y="4486275"/>
            <a:ext cx="1978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err="1">
                <a:latin typeface="+mn-lt"/>
              </a:rPr>
              <a:t>Instruktion</a:t>
            </a:r>
            <a:endParaRPr lang="en-US" sz="18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Featureaufruf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289853" name="Text Box 6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29475" y="4424363"/>
            <a:ext cx="1909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err="1">
                <a:latin typeface="+mn-lt"/>
              </a:rPr>
              <a:t>Instruktion</a:t>
            </a:r>
            <a:endParaRPr lang="en-US" sz="18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Featureaufruf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289854" name="Text Box 6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13113" y="5318125"/>
            <a:ext cx="5534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en-US" sz="1800" dirty="0" err="1">
                <a:latin typeface="+mn-lt"/>
              </a:rPr>
              <a:t>Ziel</a:t>
            </a:r>
            <a:r>
              <a:rPr lang="en-US" sz="1800" dirty="0">
                <a:latin typeface="+mn-lt"/>
              </a:rPr>
              <a:t>      Feature            </a:t>
            </a:r>
            <a:r>
              <a:rPr lang="en-US" sz="1800" dirty="0" err="1">
                <a:latin typeface="+mn-lt"/>
              </a:rPr>
              <a:t>Ziel</a:t>
            </a:r>
            <a:r>
              <a:rPr lang="en-US" sz="1800" dirty="0">
                <a:latin typeface="+mn-lt"/>
              </a:rPr>
              <a:t>       Feature</a:t>
            </a:r>
          </a:p>
        </p:txBody>
      </p:sp>
      <p:cxnSp>
        <p:nvCxnSpPr>
          <p:cNvPr id="91172" name="AutoShape 63"/>
          <p:cNvCxnSpPr>
            <a:cxnSpLocks noChangeShapeType="1"/>
          </p:cNvCxnSpPr>
          <p:nvPr>
            <p:custDataLst>
              <p:tags r:id="rId26"/>
            </p:custDataLst>
          </p:nvPr>
        </p:nvCxnSpPr>
        <p:spPr bwMode="auto">
          <a:xfrm>
            <a:off x="4330700" y="2479675"/>
            <a:ext cx="0" cy="766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73" name="AutoShape 64"/>
          <p:cNvCxnSpPr>
            <a:cxnSpLocks noChangeShapeType="1"/>
          </p:cNvCxnSpPr>
          <p:nvPr>
            <p:custDataLst>
              <p:tags r:id="rId27"/>
            </p:custDataLst>
          </p:nvPr>
        </p:nvCxnSpPr>
        <p:spPr bwMode="auto">
          <a:xfrm>
            <a:off x="6810375" y="5111750"/>
            <a:ext cx="12779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9857" name="Text Box 6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3050" y="2139950"/>
            <a:ext cx="1255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>
                <a:solidFill>
                  <a:srgbClr val="3333FF"/>
                </a:solidFill>
                <a:latin typeface="+mn-lt"/>
              </a:rPr>
              <a:t>PREVIEW</a:t>
            </a:r>
          </a:p>
        </p:txBody>
      </p:sp>
      <p:sp>
        <p:nvSpPr>
          <p:cNvPr id="289858" name="Text Box 6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62449" y="2659063"/>
            <a:ext cx="2332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ZURICH_OBJECTS</a:t>
            </a:r>
            <a:endParaRPr lang="en-US" sz="180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89859" name="Text Box 6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60625" y="3848100"/>
            <a:ext cx="99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>
                <a:solidFill>
                  <a:srgbClr val="3333FF"/>
                </a:solidFill>
                <a:latin typeface="+mn-lt"/>
              </a:rPr>
              <a:t>explore</a:t>
            </a:r>
          </a:p>
        </p:txBody>
      </p:sp>
      <p:sp>
        <p:nvSpPr>
          <p:cNvPr id="289860" name="Text Box 6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531603" y="3854450"/>
            <a:ext cx="2560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990000"/>
                </a:solidFill>
                <a:latin typeface="+mn-lt"/>
              </a:rPr>
              <a:t>-- </a:t>
            </a:r>
            <a:r>
              <a:rPr lang="en-US" sz="1800" dirty="0" smtClean="0">
                <a:solidFill>
                  <a:srgbClr val="990000"/>
                </a:solidFill>
                <a:latin typeface="+mn-lt"/>
              </a:rPr>
              <a:t>Die </a:t>
            </a:r>
            <a:r>
              <a:rPr lang="en-US" sz="1800" dirty="0" err="1" smtClean="0">
                <a:solidFill>
                  <a:srgbClr val="990000"/>
                </a:solidFill>
                <a:latin typeface="+mn-lt"/>
              </a:rPr>
              <a:t>Stadt</a:t>
            </a:r>
            <a:r>
              <a:rPr lang="en-US" sz="18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rgbClr val="990000"/>
                </a:solidFill>
                <a:latin typeface="+mn-lt"/>
              </a:rPr>
              <a:t>erkunden</a:t>
            </a:r>
            <a:endParaRPr lang="en-US" sz="18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89861" name="Text Box 6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344779" y="5626100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 err="1" smtClean="0">
                <a:solidFill>
                  <a:srgbClr val="3333FF"/>
                </a:solidFill>
                <a:latin typeface="+mn-lt"/>
              </a:rPr>
              <a:t>Central_view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    </a:t>
            </a: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highlight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1800" i="1" dirty="0" err="1" smtClean="0">
                <a:solidFill>
                  <a:srgbClr val="3333FF"/>
                </a:solidFill>
                <a:latin typeface="+mn-lt"/>
              </a:rPr>
              <a:t>Zurich_map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   </a:t>
            </a: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animate</a:t>
            </a:r>
            <a:endParaRPr lang="en-US" sz="1800" i="1" dirty="0">
              <a:solidFill>
                <a:srgbClr val="3333FF"/>
              </a:solidFill>
              <a:latin typeface="+mn-lt"/>
            </a:endParaRPr>
          </a:p>
        </p:txBody>
      </p:sp>
      <p:grpSp>
        <p:nvGrpSpPr>
          <p:cNvPr id="91179" name="Group 70"/>
          <p:cNvGrpSpPr>
            <a:grpSpLocks/>
          </p:cNvGrpSpPr>
          <p:nvPr/>
        </p:nvGrpSpPr>
        <p:grpSpPr bwMode="auto">
          <a:xfrm>
            <a:off x="400050" y="4703763"/>
            <a:ext cx="2493963" cy="1727200"/>
            <a:chOff x="249" y="3158"/>
            <a:chExt cx="1315" cy="923"/>
          </a:xfrm>
        </p:grpSpPr>
        <p:sp>
          <p:nvSpPr>
            <p:cNvPr id="289863" name="Rectangle 7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9" y="3158"/>
              <a:ext cx="1315" cy="9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grpSp>
          <p:nvGrpSpPr>
            <p:cNvPr id="91184" name="Group 72"/>
            <p:cNvGrpSpPr>
              <a:grpSpLocks/>
            </p:cNvGrpSpPr>
            <p:nvPr/>
          </p:nvGrpSpPr>
          <p:grpSpPr bwMode="auto">
            <a:xfrm>
              <a:off x="385" y="3218"/>
              <a:ext cx="768" cy="218"/>
              <a:chOff x="385" y="2886"/>
              <a:chExt cx="768" cy="218"/>
            </a:xfrm>
          </p:grpSpPr>
          <p:sp>
            <p:nvSpPr>
              <p:cNvPr id="289865" name="AutoShape 73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85" y="2941"/>
                <a:ext cx="91" cy="91"/>
              </a:xfrm>
              <a:prstGeom prst="flowChartProcess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>
                  <a:latin typeface="+mn-lt"/>
                </a:endParaRPr>
              </a:p>
            </p:txBody>
          </p:sp>
          <p:sp>
            <p:nvSpPr>
              <p:cNvPr id="289866" name="Text Box 74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69" y="2886"/>
                <a:ext cx="584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dirty="0" err="1">
                    <a:latin typeface="+mn-lt"/>
                  </a:rPr>
                  <a:t>Wurzel</a:t>
                </a:r>
                <a:endParaRPr lang="en-US" sz="1800" dirty="0">
                  <a:latin typeface="+mn-lt"/>
                </a:endParaRPr>
              </a:p>
            </p:txBody>
          </p:sp>
        </p:grpSp>
        <p:grpSp>
          <p:nvGrpSpPr>
            <p:cNvPr id="91185" name="Group 75"/>
            <p:cNvGrpSpPr>
              <a:grpSpLocks/>
            </p:cNvGrpSpPr>
            <p:nvPr/>
          </p:nvGrpSpPr>
          <p:grpSpPr bwMode="auto">
            <a:xfrm>
              <a:off x="360" y="3409"/>
              <a:ext cx="1176" cy="355"/>
              <a:chOff x="360" y="3182"/>
              <a:chExt cx="1176" cy="355"/>
            </a:xfrm>
          </p:grpSpPr>
          <p:sp>
            <p:nvSpPr>
              <p:cNvPr id="289868" name="AutoShape 7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60" y="3281"/>
                <a:ext cx="136" cy="13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>
                  <a:latin typeface="+mn-lt"/>
                </a:endParaRPr>
              </a:p>
            </p:txBody>
          </p:sp>
          <p:sp>
            <p:nvSpPr>
              <p:cNvPr id="289869" name="Text Box 77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70" y="3182"/>
                <a:ext cx="967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bIns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1800" dirty="0" err="1">
                    <a:latin typeface="+mn-lt"/>
                  </a:rPr>
                  <a:t>Innerer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Knoten</a:t>
                </a:r>
                <a:endParaRPr lang="en-US" sz="1800" dirty="0">
                  <a:latin typeface="+mn-lt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800" dirty="0">
                    <a:latin typeface="+mn-lt"/>
                  </a:rPr>
                  <a:t>(</a:t>
                </a:r>
                <a:r>
                  <a:rPr lang="en-US" sz="1800" dirty="0" err="1">
                    <a:latin typeface="+mn-lt"/>
                  </a:rPr>
                  <a:t>Nonterminal</a:t>
                </a:r>
                <a:r>
                  <a:rPr lang="en-US" sz="1800" dirty="0">
                    <a:latin typeface="+mn-lt"/>
                  </a:rPr>
                  <a:t>)</a:t>
                </a:r>
              </a:p>
            </p:txBody>
          </p:sp>
        </p:grpSp>
        <p:grpSp>
          <p:nvGrpSpPr>
            <p:cNvPr id="91186" name="Group 78"/>
            <p:cNvGrpSpPr>
              <a:grpSpLocks/>
            </p:cNvGrpSpPr>
            <p:nvPr/>
          </p:nvGrpSpPr>
          <p:grpSpPr bwMode="auto">
            <a:xfrm>
              <a:off x="315" y="3726"/>
              <a:ext cx="1039" cy="355"/>
              <a:chOff x="315" y="3659"/>
              <a:chExt cx="1039" cy="355"/>
            </a:xfrm>
          </p:grpSpPr>
          <p:sp>
            <p:nvSpPr>
              <p:cNvPr id="289871" name="AutoShape 7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5" y="3743"/>
                <a:ext cx="227" cy="181"/>
              </a:xfrm>
              <a:prstGeom prst="flowChartMerg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>
                  <a:latin typeface="+mn-lt"/>
                </a:endParaRPr>
              </a:p>
            </p:txBody>
          </p:sp>
          <p:sp>
            <p:nvSpPr>
              <p:cNvPr id="289872" name="Text Box 80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74" y="3659"/>
                <a:ext cx="780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bIns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1800" dirty="0" err="1">
                    <a:latin typeface="+mn-lt"/>
                  </a:rPr>
                  <a:t>Blatt</a:t>
                </a:r>
                <a:endParaRPr lang="en-US" sz="1800" dirty="0">
                  <a:latin typeface="+mn-lt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800" dirty="0">
                    <a:latin typeface="+mn-lt"/>
                  </a:rPr>
                  <a:t>(Terminal)</a:t>
                </a:r>
              </a:p>
            </p:txBody>
          </p:sp>
        </p:grpSp>
      </p:grpSp>
      <p:cxnSp>
        <p:nvCxnSpPr>
          <p:cNvPr id="91180" name="AutoShape 81"/>
          <p:cNvCxnSpPr>
            <a:cxnSpLocks noChangeShapeType="1"/>
          </p:cNvCxnSpPr>
          <p:nvPr>
            <p:custDataLst>
              <p:tags r:id="rId33"/>
            </p:custDataLst>
          </p:nvPr>
        </p:nvCxnSpPr>
        <p:spPr bwMode="auto">
          <a:xfrm>
            <a:off x="6299200" y="3724275"/>
            <a:ext cx="0" cy="688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Text Box 56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16200" y="2217738"/>
            <a:ext cx="156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Klassenname</a:t>
            </a:r>
            <a:endParaRPr lang="en-US" sz="1800" dirty="0">
              <a:latin typeface="+mn-lt"/>
            </a:endParaRPr>
          </a:p>
        </p:txBody>
      </p:sp>
      <p:sp>
        <p:nvSpPr>
          <p:cNvPr id="91182" name="Textfeld 80"/>
          <p:cNvSpPr txBox="1">
            <a:spLocks noChangeArrowheads="1"/>
          </p:cNvSpPr>
          <p:nvPr/>
        </p:nvSpPr>
        <p:spPr bwMode="auto">
          <a:xfrm>
            <a:off x="3752850" y="6391275"/>
            <a:ext cx="498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>
                <a:ea typeface="ＭＳ Ｐゴシック" pitchFamily="127" charset="-128"/>
                <a:cs typeface="ＭＳ Ｐゴシック" pitchFamily="127" charset="-128"/>
              </a:rPr>
              <a:t>(*) engl.: Abstract Syntax Tree (AST)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Abstrakter Syntaxbaum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49225" y="877888"/>
            <a:ext cx="8866188" cy="5645150"/>
          </a:xfrm>
        </p:spPr>
        <p:txBody>
          <a:bodyPr/>
          <a:lstStyle/>
          <a:p>
            <a:pPr marL="0" indent="0" eaLnBrk="1" hangingPunct="1"/>
            <a:r>
              <a:rPr lang="de-CH" noProof="0" dirty="0" smtClean="0"/>
              <a:t>Stellt die Syntaxstruktur dar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/>
              <a:t>Nur Exemplare: keine Schlüsselwörter oder andere </a:t>
            </a:r>
            <a:r>
              <a:rPr lang="de-CH" noProof="0" dirty="0" err="1" smtClean="0"/>
              <a:t>Delimiter</a:t>
            </a:r>
            <a:r>
              <a:rPr lang="de-CH" noProof="0" dirty="0" smtClean="0"/>
              <a:t/>
            </a:r>
            <a:br>
              <a:rPr lang="de-CH" noProof="0" dirty="0" smtClean="0"/>
            </a:br>
            <a:r>
              <a:rPr lang="de-CH" noProof="0" dirty="0" smtClean="0"/>
              <a:t>(deshalb </a:t>
            </a:r>
            <a:r>
              <a:rPr lang="de-CH" noProof="0" dirty="0" smtClean="0">
                <a:solidFill>
                  <a:srgbClr val="990000"/>
                </a:solidFill>
              </a:rPr>
              <a:t>abstrakt</a:t>
            </a:r>
            <a:r>
              <a:rPr lang="de-CH" noProof="0" dirty="0" smtClean="0"/>
              <a:t>)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/>
              <a:t>Benutzt den Begriff </a:t>
            </a:r>
            <a:r>
              <a:rPr lang="de-CH" noProof="0" dirty="0" smtClean="0">
                <a:solidFill>
                  <a:srgbClr val="990000"/>
                </a:solidFill>
              </a:rPr>
              <a:t>Baum</a:t>
            </a:r>
            <a:r>
              <a:rPr lang="de-CH" noProof="0" dirty="0" smtClean="0"/>
              <a:t> wie Unternehmen in organisatorischen Diagrammen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Bäume wachsen nach unten...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113" y="876300"/>
            <a:ext cx="8805862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Bäume in der Informatik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7963" y="1268413"/>
            <a:ext cx="8875712" cy="5113337"/>
          </a:xfrm>
        </p:spPr>
        <p:txBody>
          <a:bodyPr/>
          <a:lstStyle/>
          <a:p>
            <a:pPr marL="273050" lvl="1" indent="-273050" eaLnBrk="1" hangingPunct="1">
              <a:lnSpc>
                <a:spcPct val="190000"/>
              </a:lnSpc>
            </a:pPr>
            <a:r>
              <a:rPr lang="de-CH" noProof="0" dirty="0" smtClean="0"/>
              <a:t>Repräsentieren hierarchische oder verschachtelte Strukturen</a:t>
            </a:r>
          </a:p>
          <a:p>
            <a:pPr marL="273050" lvl="1" indent="-273050" eaLnBrk="1" hangingPunct="1">
              <a:lnSpc>
                <a:spcPct val="190000"/>
              </a:lnSpc>
            </a:pPr>
            <a:r>
              <a:rPr lang="de-CH" noProof="0" dirty="0" smtClean="0"/>
              <a:t>Ähnlich wie organisatorische Diagramme (vorige Folie)</a:t>
            </a:r>
          </a:p>
          <a:p>
            <a:pPr marL="273050" lvl="1" indent="-273050" eaLnBrk="1" hangingPunct="1">
              <a:lnSpc>
                <a:spcPct val="190000"/>
              </a:lnSpc>
            </a:pPr>
            <a:r>
              <a:rPr lang="de-CH" noProof="0" dirty="0" smtClean="0"/>
              <a:t>Werden von oben nach unten oder von links nach rechts gezeichnet</a:t>
            </a:r>
          </a:p>
          <a:p>
            <a:pPr marL="0" indent="0" eaLnBrk="1" hangingPunct="1"/>
            <a:endParaRPr lang="de-CH" sz="2800" noProof="0" dirty="0" smtClean="0"/>
          </a:p>
          <a:p>
            <a:pPr marL="0" indent="0" eaLnBrk="1" hangingPunct="1"/>
            <a:endParaRPr lang="de-CH" noProof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Eigenschaften von Bäumen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9225" y="877888"/>
            <a:ext cx="8994775" cy="56451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Regeln:</a:t>
            </a:r>
          </a:p>
          <a:p>
            <a:pPr lvl="1" eaLnBrk="1" hangingPunct="1">
              <a:lnSpc>
                <a:spcPct val="90000"/>
              </a:lnSpc>
            </a:pPr>
            <a:r>
              <a:rPr lang="de-CH" noProof="0" dirty="0" smtClean="0"/>
              <a:t>Jeder Zweig verbindet genau zwei Knoten</a:t>
            </a:r>
          </a:p>
          <a:p>
            <a:pPr lvl="1" eaLnBrk="1" hangingPunct="1">
              <a:lnSpc>
                <a:spcPct val="90000"/>
              </a:lnSpc>
            </a:pPr>
            <a:r>
              <a:rPr lang="de-CH" noProof="0" dirty="0" smtClean="0"/>
              <a:t>Jeder Knoten kann beliebig viele (auch keine) </a:t>
            </a:r>
            <a:r>
              <a:rPr lang="de-CH" noProof="0" dirty="0" smtClean="0">
                <a:solidFill>
                  <a:srgbClr val="990000"/>
                </a:solidFill>
              </a:rPr>
              <a:t>abgehende</a:t>
            </a:r>
            <a:r>
              <a:rPr lang="de-CH" noProof="0" dirty="0" smtClean="0"/>
              <a:t> Zweige haben</a:t>
            </a:r>
          </a:p>
          <a:p>
            <a:pPr lvl="1" eaLnBrk="1" hangingPunct="1">
              <a:lnSpc>
                <a:spcPct val="90000"/>
              </a:lnSpc>
            </a:pPr>
            <a:r>
              <a:rPr lang="de-CH" noProof="0" dirty="0" smtClean="0"/>
              <a:t>Jeder Knoten hat maximal einen </a:t>
            </a:r>
            <a:r>
              <a:rPr lang="de-CH" noProof="0" dirty="0" smtClean="0">
                <a:solidFill>
                  <a:srgbClr val="990000"/>
                </a:solidFill>
              </a:rPr>
              <a:t>eingehenden</a:t>
            </a:r>
            <a:r>
              <a:rPr lang="de-CH" noProof="0" dirty="0" smtClean="0"/>
              <a:t> Zweig</a:t>
            </a:r>
          </a:p>
          <a:p>
            <a:pPr lvl="1" eaLnBrk="1" hangingPunct="1">
              <a:lnSpc>
                <a:spcPct val="90000"/>
              </a:lnSpc>
            </a:pPr>
            <a:endParaRPr lang="de-CH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Arten von Knoten:</a:t>
            </a:r>
          </a:p>
          <a:p>
            <a:pPr lvl="1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rgbClr val="A50021"/>
                </a:solidFill>
              </a:rPr>
              <a:t>Wurzel (root)</a:t>
            </a:r>
            <a:r>
              <a:rPr lang="de-CH" noProof="0" dirty="0" smtClean="0"/>
              <a:t>: Ein Knoten ohne eingehenden Zweig</a:t>
            </a:r>
          </a:p>
          <a:p>
            <a:pPr lvl="1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rgbClr val="A50021"/>
                </a:solidFill>
              </a:rPr>
              <a:t>Blatt (leaf)</a:t>
            </a:r>
            <a:r>
              <a:rPr lang="de-CH" noProof="0" dirty="0" smtClean="0"/>
              <a:t>: Ein Knoten mit keinen abgehenden Zweigen</a:t>
            </a:r>
          </a:p>
          <a:p>
            <a:pPr lvl="1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rgbClr val="A50021"/>
                </a:solidFill>
              </a:rPr>
              <a:t>Innere Knoten (internal nodes)</a:t>
            </a:r>
            <a:r>
              <a:rPr lang="de-CH" noProof="0" dirty="0" smtClean="0"/>
              <a:t>: weder Wurzel noch Blatt (“standard”)</a:t>
            </a:r>
          </a:p>
          <a:p>
            <a:pPr lvl="1" eaLnBrk="1" hangingPunct="1">
              <a:lnSpc>
                <a:spcPct val="90000"/>
              </a:lnSpc>
            </a:pPr>
            <a:endParaRPr lang="de-CH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Ein Baum hat </a:t>
            </a:r>
            <a:r>
              <a:rPr lang="de-CH" noProof="0" dirty="0" smtClean="0">
                <a:solidFill>
                  <a:srgbClr val="990000"/>
                </a:solidFill>
              </a:rPr>
              <a:t>genau eine Wurzel </a:t>
            </a:r>
            <a:r>
              <a:rPr lang="de-CH" noProof="0" dirty="0" smtClean="0"/>
              <a:t>(sonst wäre es ein </a:t>
            </a:r>
            <a:r>
              <a:rPr lang="de-CH" noProof="0" dirty="0" smtClean="0">
                <a:solidFill>
                  <a:srgbClr val="990000"/>
                </a:solidFill>
              </a:rPr>
              <a:t>Wald</a:t>
            </a:r>
            <a:r>
              <a:rPr lang="de-CH" noProof="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Objekttechnologie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49238" y="877888"/>
            <a:ext cx="8700209" cy="5645150"/>
          </a:xfrm>
        </p:spPr>
        <p:txBody>
          <a:bodyPr/>
          <a:lstStyle/>
          <a:p>
            <a:pPr marL="0" indent="0" eaLnBrk="1" hangingPunct="1"/>
            <a:r>
              <a:rPr lang="de-CH" noProof="0" dirty="0" smtClean="0">
                <a:solidFill>
                  <a:srgbClr val="0000FF"/>
                </a:solidFill>
              </a:rPr>
              <a:t>Herkunft: die Simula 67-Sprache, Oslo, Mitte der</a:t>
            </a:r>
            <a:br>
              <a:rPr lang="de-CH" noProof="0" dirty="0" smtClean="0">
                <a:solidFill>
                  <a:srgbClr val="0000FF"/>
                </a:solidFill>
              </a:rPr>
            </a:br>
            <a:r>
              <a:rPr lang="de-CH" noProof="0" dirty="0" smtClean="0">
                <a:solidFill>
                  <a:srgbClr val="0000FF"/>
                </a:solidFill>
              </a:rPr>
              <a:t>60er. Verbreitete sich </a:t>
            </a:r>
            <a:r>
              <a:rPr lang="de-CH" i="1" noProof="0" dirty="0" smtClean="0">
                <a:solidFill>
                  <a:srgbClr val="0000FF"/>
                </a:solidFill>
              </a:rPr>
              <a:t>sehr</a:t>
            </a:r>
            <a:r>
              <a:rPr lang="de-CH" noProof="0" dirty="0" smtClean="0">
                <a:solidFill>
                  <a:srgbClr val="0000FF"/>
                </a:solidFill>
              </a:rPr>
              <a:t> langsam in den 70ern.</a:t>
            </a:r>
          </a:p>
          <a:p>
            <a:pPr marL="0" indent="0" eaLnBrk="1" hangingPunct="1">
              <a:lnSpc>
                <a:spcPts val="700"/>
              </a:lnSpc>
            </a:pPr>
            <a:endParaRPr lang="de-CH" sz="1200" noProof="0" dirty="0" smtClean="0">
              <a:solidFill>
                <a:srgbClr val="0000FF"/>
              </a:solidFill>
            </a:endParaRPr>
          </a:p>
          <a:p>
            <a:pPr marL="1343025" lvl="3" indent="0" eaLnBrk="1" hangingPunct="1">
              <a:spcBef>
                <a:spcPts val="1200"/>
              </a:spcBef>
              <a:buNone/>
            </a:pPr>
            <a:r>
              <a:rPr lang="de-CH" noProof="0" dirty="0" smtClean="0">
                <a:solidFill>
                  <a:srgbClr val="0000FF"/>
                </a:solidFill>
              </a:rPr>
              <a:t>Die Sprache Smalltalk (Xerox PARC, 1970er)</a:t>
            </a:r>
            <a:br>
              <a:rPr lang="de-CH" noProof="0" dirty="0" smtClean="0">
                <a:solidFill>
                  <a:srgbClr val="0000FF"/>
                </a:solidFill>
              </a:rPr>
            </a:br>
            <a:r>
              <a:rPr lang="de-CH" noProof="0" dirty="0" smtClean="0">
                <a:solidFill>
                  <a:srgbClr val="0000FF"/>
                </a:solidFill>
              </a:rPr>
              <a:t>machte Objektorientierung (O-O) “hip”, indem sie</a:t>
            </a:r>
            <a:br>
              <a:rPr lang="de-CH" noProof="0" dirty="0" smtClean="0">
                <a:solidFill>
                  <a:srgbClr val="0000FF"/>
                </a:solidFill>
              </a:rPr>
            </a:br>
            <a:r>
              <a:rPr lang="de-CH" noProof="0" dirty="0" smtClean="0">
                <a:solidFill>
                  <a:srgbClr val="0000FF"/>
                </a:solidFill>
              </a:rPr>
              <a:t>es mit visuellen Technologien kombinierte.</a:t>
            </a:r>
          </a:p>
          <a:p>
            <a:pPr marL="0" indent="0" eaLnBrk="1" hangingPunct="1">
              <a:lnSpc>
                <a:spcPts val="700"/>
              </a:lnSpc>
            </a:pPr>
            <a:endParaRPr lang="de-CH" sz="1200" noProof="0" dirty="0" smtClean="0">
              <a:solidFill>
                <a:srgbClr val="0000FF"/>
              </a:solidFill>
            </a:endParaRPr>
          </a:p>
          <a:p>
            <a:pPr marL="0" indent="0" eaLnBrk="1" hangingPunct="1"/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/>
            <a:r>
              <a:rPr lang="de-CH" noProof="0" dirty="0" smtClean="0">
                <a:solidFill>
                  <a:srgbClr val="0000FF"/>
                </a:solidFill>
              </a:rPr>
              <a:t>Die erste OOPSLA anno 1986 stellte O-O der breiten Masse vor. O-O verbreitete sich schnell in den 90ern durch</a:t>
            </a:r>
          </a:p>
          <a:p>
            <a:pPr lvl="1" eaLnBrk="1" hangingPunct="1"/>
            <a:r>
              <a:rPr lang="de-CH" noProof="0" dirty="0" smtClean="0">
                <a:solidFill>
                  <a:srgbClr val="0000FF"/>
                </a:solidFill>
              </a:rPr>
              <a:t>O-O Sprachen: </a:t>
            </a:r>
            <a:r>
              <a:rPr lang="de-CH" noProof="0" dirty="0" err="1" smtClean="0">
                <a:solidFill>
                  <a:srgbClr val="0000FF"/>
                </a:solidFill>
              </a:rPr>
              <a:t>Objective</a:t>
            </a:r>
            <a:r>
              <a:rPr lang="de-CH" noProof="0" dirty="0" smtClean="0">
                <a:solidFill>
                  <a:srgbClr val="0000FF"/>
                </a:solidFill>
              </a:rPr>
              <a:t> C, C++, Eiffel, Java, C#...</a:t>
            </a:r>
          </a:p>
          <a:p>
            <a:pPr lvl="1" eaLnBrk="1" hangingPunct="1"/>
            <a:r>
              <a:rPr lang="de-CH" noProof="0" dirty="0" smtClean="0">
                <a:solidFill>
                  <a:srgbClr val="0000FF"/>
                </a:solidFill>
              </a:rPr>
              <a:t>O-O Werkzeuge, O-O Datenbanken, O-O Analyse...</a:t>
            </a:r>
          </a:p>
          <a:p>
            <a:pPr marL="0" indent="0" eaLnBrk="1" hangingPunct="1"/>
            <a:r>
              <a:rPr lang="de-CH" noProof="0" dirty="0" smtClean="0">
                <a:solidFill>
                  <a:srgbClr val="0000FF"/>
                </a:solidFill>
              </a:rPr>
              <a:t>Heute ist O-O grösstenteils akzeptiert.</a:t>
            </a:r>
          </a:p>
          <a:p>
            <a:pPr marL="0" indent="0" eaLnBrk="1" hangingPunct="1">
              <a:lnSpc>
                <a:spcPts val="700"/>
              </a:lnSpc>
            </a:pPr>
            <a:endParaRPr lang="de-CH" sz="1200" noProof="0" dirty="0" smtClean="0">
              <a:solidFill>
                <a:srgbClr val="0000FF"/>
              </a:solidFill>
            </a:endParaRPr>
          </a:p>
          <a:p>
            <a:pPr marL="0" indent="0" eaLnBrk="1" hangingPunct="1"/>
            <a:r>
              <a:rPr lang="de-CH" i="1" noProof="0" dirty="0" smtClean="0">
                <a:solidFill>
                  <a:srgbClr val="990000"/>
                </a:solidFill>
              </a:rPr>
              <a:t>Nicht-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0000FF"/>
                </a:solidFill>
              </a:rPr>
              <a:t>O-O Ansätze heissen auch “</a:t>
            </a:r>
            <a:r>
              <a:rPr lang="de-CH" noProof="0" dirty="0" smtClean="0">
                <a:solidFill>
                  <a:srgbClr val="990000"/>
                </a:solidFill>
              </a:rPr>
              <a:t>prozedural</a:t>
            </a:r>
            <a:r>
              <a:rPr lang="de-CH" noProof="0" dirty="0" smtClean="0">
                <a:solidFill>
                  <a:srgbClr val="0000FF"/>
                </a:solidFill>
              </a:rPr>
              <a:t>”.</a:t>
            </a:r>
          </a:p>
          <a:p>
            <a:pPr marL="0" indent="0" eaLnBrk="1" hangingPunct="1"/>
            <a:endParaRPr lang="de-CH" noProof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57" y="111057"/>
            <a:ext cx="1079670" cy="172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1" y="1681532"/>
            <a:ext cx="1254867" cy="172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sz="2400" noProof="0" smtClean="0">
                <a:latin typeface="Arial Rounded MT Bold" pitchFamily="127" charset="0"/>
              </a:rPr>
              <a:t>Eine andere Darstellung: ein abstrakter Syntaxbaum</a:t>
            </a:r>
          </a:p>
        </p:txBody>
      </p:sp>
      <p:cxnSp>
        <p:nvCxnSpPr>
          <p:cNvPr id="161" name="AutoShape 4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3576638" y="1184275"/>
            <a:ext cx="1587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2" name="AutoShape 5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H="1">
            <a:off x="869950" y="1568450"/>
            <a:ext cx="27066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63" name="Group 6"/>
          <p:cNvGrpSpPr>
            <a:grpSpLocks/>
          </p:cNvGrpSpPr>
          <p:nvPr/>
        </p:nvGrpSpPr>
        <p:grpSpPr bwMode="auto">
          <a:xfrm>
            <a:off x="669925" y="1568450"/>
            <a:ext cx="376238" cy="534988"/>
            <a:chOff x="219" y="1888"/>
            <a:chExt cx="227" cy="317"/>
          </a:xfrm>
        </p:grpSpPr>
        <p:sp>
          <p:nvSpPr>
            <p:cNvPr id="164" name="AutoShape 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19" y="2024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65" name="AutoShape 8"/>
            <p:cNvCxnSpPr>
              <a:cxnSpLocks noChangeShapeType="1"/>
            </p:cNvCxnSpPr>
            <p:nvPr>
              <p:custDataLst>
                <p:tags r:id="rId65"/>
              </p:custDataLst>
            </p:nvPr>
          </p:nvCxnSpPr>
          <p:spPr bwMode="auto">
            <a:xfrm>
              <a:off x="340" y="1888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66" name="AutoShape 9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>
            <a:off x="3576638" y="1566863"/>
            <a:ext cx="7508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7" name="AutoShape 10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3071813" y="3244850"/>
            <a:ext cx="323691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8" name="AutoShape 11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H="1">
            <a:off x="5168900" y="4414838"/>
            <a:ext cx="203041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69" name="Group 12"/>
          <p:cNvGrpSpPr>
            <a:grpSpLocks/>
          </p:cNvGrpSpPr>
          <p:nvPr/>
        </p:nvGrpSpPr>
        <p:grpSpPr bwMode="auto">
          <a:xfrm>
            <a:off x="2870200" y="3251200"/>
            <a:ext cx="376238" cy="536575"/>
            <a:chOff x="1927" y="2704"/>
            <a:chExt cx="227" cy="317"/>
          </a:xfrm>
        </p:grpSpPr>
        <p:sp>
          <p:nvSpPr>
            <p:cNvPr id="170" name="AutoShape 1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71" name="AutoShape 14"/>
            <p:cNvCxnSpPr>
              <a:cxnSpLocks noChangeShapeType="1"/>
            </p:cNvCxnSpPr>
            <p:nvPr>
              <p:custDataLst>
                <p:tags r:id="rId63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72" name="Group 15"/>
          <p:cNvGrpSpPr>
            <a:grpSpLocks/>
          </p:cNvGrpSpPr>
          <p:nvPr/>
        </p:nvGrpSpPr>
        <p:grpSpPr bwMode="auto">
          <a:xfrm>
            <a:off x="3646488" y="3243263"/>
            <a:ext cx="376237" cy="536575"/>
            <a:chOff x="2699" y="2750"/>
            <a:chExt cx="227" cy="317"/>
          </a:xfrm>
        </p:grpSpPr>
        <p:sp>
          <p:nvSpPr>
            <p:cNvPr id="173" name="AutoShape 16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699" y="2886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74" name="AutoShape 17"/>
            <p:cNvCxnSpPr>
              <a:cxnSpLocks noChangeShapeType="1"/>
            </p:cNvCxnSpPr>
            <p:nvPr>
              <p:custDataLst>
                <p:tags r:id="rId61"/>
              </p:custDataLst>
            </p:nvPr>
          </p:nvCxnSpPr>
          <p:spPr bwMode="auto">
            <a:xfrm>
              <a:off x="2820" y="275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75" name="Group 18"/>
          <p:cNvGrpSpPr>
            <a:grpSpLocks/>
          </p:cNvGrpSpPr>
          <p:nvPr/>
        </p:nvGrpSpPr>
        <p:grpSpPr bwMode="auto">
          <a:xfrm>
            <a:off x="2332038" y="1568450"/>
            <a:ext cx="376237" cy="995363"/>
            <a:chOff x="1222" y="1888"/>
            <a:chExt cx="227" cy="589"/>
          </a:xfrm>
        </p:grpSpPr>
        <p:sp>
          <p:nvSpPr>
            <p:cNvPr id="176" name="AutoShape 19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273" y="2024"/>
              <a:ext cx="136" cy="136"/>
            </a:xfrm>
            <a:prstGeom prst="flowChartConnector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177" name="AutoShape 20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222" y="2296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78" name="AutoShape 21"/>
            <p:cNvCxnSpPr>
              <a:cxnSpLocks noChangeShapeType="1"/>
            </p:cNvCxnSpPr>
            <p:nvPr>
              <p:custDataLst>
                <p:tags r:id="rId58"/>
              </p:custDataLst>
            </p:nvPr>
          </p:nvCxnSpPr>
          <p:spPr bwMode="auto">
            <a:xfrm>
              <a:off x="1338" y="216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9" name="AutoShape 22"/>
            <p:cNvCxnSpPr>
              <a:cxnSpLocks noChangeShapeType="1"/>
            </p:cNvCxnSpPr>
            <p:nvPr>
              <p:custDataLst>
                <p:tags r:id="rId59"/>
              </p:custDataLst>
            </p:nvPr>
          </p:nvCxnSpPr>
          <p:spPr bwMode="auto">
            <a:xfrm>
              <a:off x="1343" y="1888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80" name="AutoShape 2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21163" y="1798638"/>
            <a:ext cx="225425" cy="230187"/>
          </a:xfrm>
          <a:prstGeom prst="flowChartConnector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cxnSp>
        <p:nvCxnSpPr>
          <p:cNvPr id="181" name="AutoShape 24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4327525" y="2028825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2" name="AutoShape 25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4337050" y="1568450"/>
            <a:ext cx="0" cy="230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3" name="AutoShape 2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16400" y="2257425"/>
            <a:ext cx="225425" cy="230188"/>
          </a:xfrm>
          <a:prstGeom prst="flowChartConnector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cxnSp>
        <p:nvCxnSpPr>
          <p:cNvPr id="184" name="AutoShape 27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6303963" y="3254375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5" name="AutoShape 2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92838" y="3482975"/>
            <a:ext cx="225425" cy="230188"/>
          </a:xfrm>
          <a:prstGeom prst="flowChartConnector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grpSp>
        <p:nvGrpSpPr>
          <p:cNvPr id="186" name="Group 29"/>
          <p:cNvGrpSpPr>
            <a:grpSpLocks/>
          </p:cNvGrpSpPr>
          <p:nvPr/>
        </p:nvGrpSpPr>
        <p:grpSpPr bwMode="auto">
          <a:xfrm>
            <a:off x="7110413" y="4414838"/>
            <a:ext cx="225425" cy="690562"/>
            <a:chOff x="2646" y="2432"/>
            <a:chExt cx="136" cy="408"/>
          </a:xfrm>
        </p:grpSpPr>
        <p:cxnSp>
          <p:nvCxnSpPr>
            <p:cNvPr id="187" name="AutoShape 30"/>
            <p:cNvCxnSpPr>
              <a:cxnSpLocks noChangeShapeType="1"/>
            </p:cNvCxnSpPr>
            <p:nvPr>
              <p:custDataLst>
                <p:tags r:id="rId53"/>
              </p:custDataLst>
            </p:nvPr>
          </p:nvCxnSpPr>
          <p:spPr bwMode="auto">
            <a:xfrm>
              <a:off x="2713" y="2432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8" name="AutoShape 3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646" y="2568"/>
              <a:ext cx="136" cy="136"/>
            </a:xfrm>
            <a:prstGeom prst="flowChartConnector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89" name="AutoShape 32"/>
            <p:cNvCxnSpPr>
              <a:cxnSpLocks noChangeShapeType="1"/>
            </p:cNvCxnSpPr>
            <p:nvPr>
              <p:custDataLst>
                <p:tags r:id="rId55"/>
              </p:custDataLst>
            </p:nvPr>
          </p:nvCxnSpPr>
          <p:spPr bwMode="auto">
            <a:xfrm>
              <a:off x="2713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90" name="Group 33"/>
          <p:cNvGrpSpPr>
            <a:grpSpLocks/>
          </p:cNvGrpSpPr>
          <p:nvPr/>
        </p:nvGrpSpPr>
        <p:grpSpPr bwMode="auto">
          <a:xfrm>
            <a:off x="5059363" y="4414838"/>
            <a:ext cx="225425" cy="690562"/>
            <a:chOff x="2782" y="2568"/>
            <a:chExt cx="136" cy="408"/>
          </a:xfrm>
        </p:grpSpPr>
        <p:cxnSp>
          <p:nvCxnSpPr>
            <p:cNvPr id="191" name="AutoShape 34"/>
            <p:cNvCxnSpPr>
              <a:cxnSpLocks noChangeShapeType="1"/>
            </p:cNvCxnSpPr>
            <p:nvPr>
              <p:custDataLst>
                <p:tags r:id="rId50"/>
              </p:custDataLst>
            </p:nvPr>
          </p:nvCxnSpPr>
          <p:spPr bwMode="auto">
            <a:xfrm>
              <a:off x="2849" y="2568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2" name="AutoShape 3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782" y="2704"/>
              <a:ext cx="136" cy="136"/>
            </a:xfrm>
            <a:prstGeom prst="flowChartConnector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93" name="AutoShape 36"/>
            <p:cNvCxnSpPr>
              <a:cxnSpLocks noChangeShapeType="1"/>
            </p:cNvCxnSpPr>
            <p:nvPr>
              <p:custDataLst>
                <p:tags r:id="rId52"/>
              </p:custDataLst>
            </p:nvPr>
          </p:nvCxnSpPr>
          <p:spPr bwMode="auto">
            <a:xfrm>
              <a:off x="2849" y="2840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94" name="AutoShape 37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H="1">
            <a:off x="4343400" y="5106988"/>
            <a:ext cx="1223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95" name="Group 38"/>
          <p:cNvGrpSpPr>
            <a:grpSpLocks/>
          </p:cNvGrpSpPr>
          <p:nvPr/>
        </p:nvGrpSpPr>
        <p:grpSpPr bwMode="auto">
          <a:xfrm>
            <a:off x="4144963" y="5106988"/>
            <a:ext cx="376237" cy="534987"/>
            <a:chOff x="1927" y="2704"/>
            <a:chExt cx="227" cy="317"/>
          </a:xfrm>
        </p:grpSpPr>
        <p:sp>
          <p:nvSpPr>
            <p:cNvPr id="196" name="AutoShape 3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197" name="AutoShape 40"/>
            <p:cNvCxnSpPr>
              <a:cxnSpLocks noChangeShapeType="1"/>
            </p:cNvCxnSpPr>
            <p:nvPr>
              <p:custDataLst>
                <p:tags r:id="rId49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98" name="Group 41"/>
          <p:cNvGrpSpPr>
            <a:grpSpLocks/>
          </p:cNvGrpSpPr>
          <p:nvPr/>
        </p:nvGrpSpPr>
        <p:grpSpPr bwMode="auto">
          <a:xfrm>
            <a:off x="5370513" y="5106988"/>
            <a:ext cx="376237" cy="534987"/>
            <a:chOff x="1927" y="2704"/>
            <a:chExt cx="227" cy="317"/>
          </a:xfrm>
        </p:grpSpPr>
        <p:sp>
          <p:nvSpPr>
            <p:cNvPr id="19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200" name="AutoShape 43"/>
            <p:cNvCxnSpPr>
              <a:cxnSpLocks noChangeShapeType="1"/>
            </p:cNvCxnSpPr>
            <p:nvPr>
              <p:custDataLst>
                <p:tags r:id="rId47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1" name="Group 44"/>
          <p:cNvGrpSpPr>
            <a:grpSpLocks/>
          </p:cNvGrpSpPr>
          <p:nvPr/>
        </p:nvGrpSpPr>
        <p:grpSpPr bwMode="auto">
          <a:xfrm>
            <a:off x="6618288" y="5106988"/>
            <a:ext cx="376237" cy="534987"/>
            <a:chOff x="1927" y="2704"/>
            <a:chExt cx="227" cy="317"/>
          </a:xfrm>
        </p:grpSpPr>
        <p:sp>
          <p:nvSpPr>
            <p:cNvPr id="202" name="AutoShape 4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203" name="AutoShape 46"/>
            <p:cNvCxnSpPr>
              <a:cxnSpLocks noChangeShapeType="1"/>
            </p:cNvCxnSpPr>
            <p:nvPr>
              <p:custDataLst>
                <p:tags r:id="rId45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4" name="Group 47"/>
          <p:cNvGrpSpPr>
            <a:grpSpLocks/>
          </p:cNvGrpSpPr>
          <p:nvPr/>
        </p:nvGrpSpPr>
        <p:grpSpPr bwMode="auto">
          <a:xfrm>
            <a:off x="7896225" y="5106988"/>
            <a:ext cx="376238" cy="534987"/>
            <a:chOff x="1927" y="2704"/>
            <a:chExt cx="227" cy="317"/>
          </a:xfrm>
        </p:grpSpPr>
        <p:sp>
          <p:nvSpPr>
            <p:cNvPr id="205" name="AutoShape 4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927" y="2840"/>
              <a:ext cx="227" cy="181"/>
            </a:xfrm>
            <a:prstGeom prst="flowChartMerge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cxnSp>
          <p:nvCxnSpPr>
            <p:cNvPr id="206" name="AutoShape 49"/>
            <p:cNvCxnSpPr>
              <a:cxnSpLocks noChangeShapeType="1"/>
            </p:cNvCxnSpPr>
            <p:nvPr>
              <p:custDataLst>
                <p:tags r:id="rId43"/>
              </p:custDataLst>
            </p:nvPr>
          </p:nvCxnSpPr>
          <p:spPr bwMode="auto">
            <a:xfrm>
              <a:off x="2048" y="2704"/>
              <a:ext cx="0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7" name="AutoShape 5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503613" y="1030288"/>
            <a:ext cx="150812" cy="153987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sp>
        <p:nvSpPr>
          <p:cNvPr id="208" name="Text Box 5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02000" y="10937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800">
              <a:latin typeface="+mn-lt"/>
            </a:endParaRPr>
          </a:p>
        </p:txBody>
      </p:sp>
      <p:sp>
        <p:nvSpPr>
          <p:cNvPr id="209" name="Text Box 5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05238" y="946150"/>
            <a:ext cx="2192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Klassendeklaration</a:t>
            </a:r>
            <a:endParaRPr lang="en-US" sz="1800" dirty="0">
              <a:latin typeface="+mn-lt"/>
            </a:endParaRPr>
          </a:p>
        </p:txBody>
      </p:sp>
      <p:sp>
        <p:nvSpPr>
          <p:cNvPr id="210" name="Text Box 5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48188" y="2203450"/>
            <a:ext cx="224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Featuredeklaration</a:t>
            </a:r>
            <a:endParaRPr lang="en-US" sz="1800" dirty="0">
              <a:latin typeface="+mn-lt"/>
            </a:endParaRPr>
          </a:p>
        </p:txBody>
      </p:sp>
      <p:sp>
        <p:nvSpPr>
          <p:cNvPr id="211" name="Text Box 5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392863" y="3457575"/>
            <a:ext cx="168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Featurerumpf</a:t>
            </a:r>
            <a:endParaRPr lang="en-US" sz="1800" dirty="0">
              <a:latin typeface="+mn-lt"/>
            </a:endParaRPr>
          </a:p>
        </p:txBody>
      </p:sp>
      <p:sp>
        <p:nvSpPr>
          <p:cNvPr id="212" name="Text Box 5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654300" y="1773238"/>
            <a:ext cx="5464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Vererbung</a:t>
            </a:r>
            <a:r>
              <a:rPr lang="en-US" sz="1800" dirty="0">
                <a:latin typeface="+mn-lt"/>
              </a:rPr>
              <a:t>          Features </a:t>
            </a:r>
            <a:r>
              <a:rPr lang="en-US" sz="1800" dirty="0" err="1">
                <a:latin typeface="+mn-lt"/>
              </a:rPr>
              <a:t>der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Klasse</a:t>
            </a:r>
            <a:endParaRPr lang="en-US" sz="1800" dirty="0">
              <a:latin typeface="+mn-lt"/>
            </a:endParaRPr>
          </a:p>
        </p:txBody>
      </p:sp>
      <p:sp>
        <p:nvSpPr>
          <p:cNvPr id="213" name="Text Box 5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77900" y="1589088"/>
            <a:ext cx="1344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Klassen</a:t>
            </a:r>
            <a:r>
              <a:rPr lang="en-US" sz="1800" dirty="0">
                <a:latin typeface="+mn-lt"/>
              </a:rPr>
              <a:t>-name</a:t>
            </a:r>
          </a:p>
        </p:txBody>
      </p:sp>
      <p:sp>
        <p:nvSpPr>
          <p:cNvPr id="214" name="Text Box 5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341438" y="3457575"/>
            <a:ext cx="1579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Featurename</a:t>
            </a:r>
            <a:endParaRPr lang="en-US" sz="1800" dirty="0">
              <a:latin typeface="+mn-lt"/>
            </a:endParaRPr>
          </a:p>
        </p:txBody>
      </p:sp>
      <p:sp>
        <p:nvSpPr>
          <p:cNvPr id="215" name="Text Box 5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970338" y="3457575"/>
            <a:ext cx="2033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err="1">
                <a:latin typeface="+mn-lt"/>
              </a:rPr>
              <a:t>Kopfkommentar</a:t>
            </a:r>
            <a:endParaRPr lang="en-US" sz="1800" dirty="0">
              <a:latin typeface="+mn-lt"/>
            </a:endParaRPr>
          </a:p>
        </p:txBody>
      </p:sp>
      <p:sp>
        <p:nvSpPr>
          <p:cNvPr id="216" name="Text Box 6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270500" y="4486275"/>
            <a:ext cx="1978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err="1">
                <a:latin typeface="+mn-lt"/>
              </a:rPr>
              <a:t>Instruktion</a:t>
            </a:r>
            <a:endParaRPr lang="en-US" sz="18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Featureaufruf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217" name="Text Box 6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29475" y="4424363"/>
            <a:ext cx="1909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 err="1">
                <a:latin typeface="+mn-lt"/>
              </a:rPr>
              <a:t>Instruktion</a:t>
            </a:r>
            <a:endParaRPr lang="en-US" sz="18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Featureaufruf</a:t>
            </a:r>
            <a:r>
              <a:rPr lang="en-US" sz="1800" dirty="0">
                <a:latin typeface="+mn-lt"/>
              </a:rPr>
              <a:t>)</a:t>
            </a:r>
          </a:p>
        </p:txBody>
      </p:sp>
      <p:sp>
        <p:nvSpPr>
          <p:cNvPr id="218" name="Text Box 6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13113" y="5318125"/>
            <a:ext cx="5534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en-US" sz="1800" dirty="0" err="1">
                <a:latin typeface="+mn-lt"/>
              </a:rPr>
              <a:t>Ziel</a:t>
            </a:r>
            <a:r>
              <a:rPr lang="en-US" sz="1800" dirty="0">
                <a:latin typeface="+mn-lt"/>
              </a:rPr>
              <a:t>      Feature            </a:t>
            </a:r>
            <a:r>
              <a:rPr lang="en-US" sz="1800" dirty="0" err="1">
                <a:latin typeface="+mn-lt"/>
              </a:rPr>
              <a:t>Ziel</a:t>
            </a:r>
            <a:r>
              <a:rPr lang="en-US" sz="1800" dirty="0">
                <a:latin typeface="+mn-lt"/>
              </a:rPr>
              <a:t>       Feature</a:t>
            </a:r>
          </a:p>
        </p:txBody>
      </p:sp>
      <p:cxnSp>
        <p:nvCxnSpPr>
          <p:cNvPr id="219" name="AutoShape 63"/>
          <p:cNvCxnSpPr>
            <a:cxnSpLocks noChangeShapeType="1"/>
          </p:cNvCxnSpPr>
          <p:nvPr>
            <p:custDataLst>
              <p:tags r:id="rId26"/>
            </p:custDataLst>
          </p:nvPr>
        </p:nvCxnSpPr>
        <p:spPr bwMode="auto">
          <a:xfrm>
            <a:off x="4330700" y="2479675"/>
            <a:ext cx="0" cy="766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0" name="AutoShape 64"/>
          <p:cNvCxnSpPr>
            <a:cxnSpLocks noChangeShapeType="1"/>
          </p:cNvCxnSpPr>
          <p:nvPr>
            <p:custDataLst>
              <p:tags r:id="rId27"/>
            </p:custDataLst>
          </p:nvPr>
        </p:nvCxnSpPr>
        <p:spPr bwMode="auto">
          <a:xfrm>
            <a:off x="6810375" y="5111750"/>
            <a:ext cx="12779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1" name="Text Box 6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3050" y="2139950"/>
            <a:ext cx="1255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>
                <a:solidFill>
                  <a:srgbClr val="3333FF"/>
                </a:solidFill>
                <a:latin typeface="+mn-lt"/>
              </a:rPr>
              <a:t>PREVIEW</a:t>
            </a:r>
          </a:p>
        </p:txBody>
      </p:sp>
      <p:sp>
        <p:nvSpPr>
          <p:cNvPr id="222" name="Text Box 6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662449" y="2659063"/>
            <a:ext cx="2332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ZURICH_OBJECTS</a:t>
            </a:r>
            <a:endParaRPr lang="en-US" sz="180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23" name="Text Box 6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60625" y="3848100"/>
            <a:ext cx="993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>
                <a:solidFill>
                  <a:srgbClr val="3333FF"/>
                </a:solidFill>
                <a:latin typeface="+mn-lt"/>
              </a:rPr>
              <a:t>explore</a:t>
            </a:r>
          </a:p>
        </p:txBody>
      </p:sp>
      <p:sp>
        <p:nvSpPr>
          <p:cNvPr id="224" name="Text Box 6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531603" y="3854450"/>
            <a:ext cx="2560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990000"/>
                </a:solidFill>
                <a:latin typeface="+mn-lt"/>
              </a:rPr>
              <a:t>-- </a:t>
            </a:r>
            <a:r>
              <a:rPr lang="en-US" sz="1800" dirty="0" smtClean="0">
                <a:solidFill>
                  <a:srgbClr val="990000"/>
                </a:solidFill>
                <a:latin typeface="+mn-lt"/>
              </a:rPr>
              <a:t>Die </a:t>
            </a:r>
            <a:r>
              <a:rPr lang="en-US" sz="1800" dirty="0" err="1" smtClean="0">
                <a:solidFill>
                  <a:srgbClr val="990000"/>
                </a:solidFill>
                <a:latin typeface="+mn-lt"/>
              </a:rPr>
              <a:t>Stadt</a:t>
            </a:r>
            <a:r>
              <a:rPr lang="en-US" sz="18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rgbClr val="990000"/>
                </a:solidFill>
                <a:latin typeface="+mn-lt"/>
              </a:rPr>
              <a:t>erkunden</a:t>
            </a:r>
            <a:endParaRPr lang="en-US" sz="18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25" name="Text Box 6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344778" y="5626100"/>
            <a:ext cx="54462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 err="1" smtClean="0">
                <a:solidFill>
                  <a:srgbClr val="3333FF"/>
                </a:solidFill>
                <a:latin typeface="+mn-lt"/>
              </a:rPr>
              <a:t>Central_view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    </a:t>
            </a: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highlight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  </a:t>
            </a:r>
            <a:r>
              <a:rPr lang="en-US" sz="1800" i="1" dirty="0" err="1" smtClean="0">
                <a:solidFill>
                  <a:srgbClr val="3333FF"/>
                </a:solidFill>
                <a:latin typeface="+mn-lt"/>
              </a:rPr>
              <a:t>Zurich_map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   </a:t>
            </a:r>
            <a:r>
              <a:rPr lang="en-US" sz="1800" i="1" dirty="0" smtClean="0">
                <a:solidFill>
                  <a:srgbClr val="3333FF"/>
                </a:solidFill>
                <a:latin typeface="+mn-lt"/>
              </a:rPr>
              <a:t>animate</a:t>
            </a:r>
            <a:endParaRPr lang="en-US" sz="1800" i="1" dirty="0">
              <a:solidFill>
                <a:srgbClr val="3333FF"/>
              </a:solidFill>
              <a:latin typeface="+mn-lt"/>
            </a:endParaRPr>
          </a:p>
        </p:txBody>
      </p:sp>
      <p:grpSp>
        <p:nvGrpSpPr>
          <p:cNvPr id="226" name="Group 70"/>
          <p:cNvGrpSpPr>
            <a:grpSpLocks/>
          </p:cNvGrpSpPr>
          <p:nvPr/>
        </p:nvGrpSpPr>
        <p:grpSpPr bwMode="auto">
          <a:xfrm>
            <a:off x="400050" y="4703763"/>
            <a:ext cx="2493963" cy="1727200"/>
            <a:chOff x="249" y="3158"/>
            <a:chExt cx="1315" cy="923"/>
          </a:xfrm>
        </p:grpSpPr>
        <p:sp>
          <p:nvSpPr>
            <p:cNvPr id="227" name="Rectangle 7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9" y="3158"/>
              <a:ext cx="1315" cy="9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endParaRPr lang="en-US" sz="1800">
                <a:latin typeface="+mn-lt"/>
              </a:endParaRPr>
            </a:p>
          </p:txBody>
        </p:sp>
        <p:grpSp>
          <p:nvGrpSpPr>
            <p:cNvPr id="228" name="Group 72"/>
            <p:cNvGrpSpPr>
              <a:grpSpLocks/>
            </p:cNvGrpSpPr>
            <p:nvPr/>
          </p:nvGrpSpPr>
          <p:grpSpPr bwMode="auto">
            <a:xfrm>
              <a:off x="385" y="3218"/>
              <a:ext cx="768" cy="218"/>
              <a:chOff x="385" y="2886"/>
              <a:chExt cx="768" cy="218"/>
            </a:xfrm>
          </p:grpSpPr>
          <p:sp>
            <p:nvSpPr>
              <p:cNvPr id="235" name="AutoShape 73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85" y="2941"/>
                <a:ext cx="91" cy="91"/>
              </a:xfrm>
              <a:prstGeom prst="flowChartProcess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>
                  <a:latin typeface="+mn-lt"/>
                </a:endParaRPr>
              </a:p>
            </p:txBody>
          </p:sp>
          <p:sp>
            <p:nvSpPr>
              <p:cNvPr id="236" name="Text Box 74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69" y="2886"/>
                <a:ext cx="584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800" dirty="0" err="1">
                    <a:latin typeface="+mn-lt"/>
                  </a:rPr>
                  <a:t>Wurzel</a:t>
                </a:r>
                <a:endParaRPr lang="en-US" sz="1800" dirty="0">
                  <a:latin typeface="+mn-lt"/>
                </a:endParaRPr>
              </a:p>
            </p:txBody>
          </p:sp>
        </p:grpSp>
        <p:grpSp>
          <p:nvGrpSpPr>
            <p:cNvPr id="229" name="Group 75"/>
            <p:cNvGrpSpPr>
              <a:grpSpLocks/>
            </p:cNvGrpSpPr>
            <p:nvPr/>
          </p:nvGrpSpPr>
          <p:grpSpPr bwMode="auto">
            <a:xfrm>
              <a:off x="360" y="3409"/>
              <a:ext cx="1176" cy="355"/>
              <a:chOff x="360" y="3182"/>
              <a:chExt cx="1176" cy="355"/>
            </a:xfrm>
          </p:grpSpPr>
          <p:sp>
            <p:nvSpPr>
              <p:cNvPr id="233" name="AutoShape 7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60" y="3281"/>
                <a:ext cx="136" cy="136"/>
              </a:xfrm>
              <a:prstGeom prst="flowChartConnector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>
                  <a:latin typeface="+mn-lt"/>
                </a:endParaRPr>
              </a:p>
            </p:txBody>
          </p:sp>
          <p:sp>
            <p:nvSpPr>
              <p:cNvPr id="234" name="Text Box 77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570" y="3182"/>
                <a:ext cx="967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bIns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1800" dirty="0" err="1">
                    <a:latin typeface="+mn-lt"/>
                  </a:rPr>
                  <a:t>Innerer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Knoten</a:t>
                </a:r>
                <a:endParaRPr lang="en-US" sz="1800" dirty="0">
                  <a:latin typeface="+mn-lt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800" dirty="0">
                    <a:latin typeface="+mn-lt"/>
                  </a:rPr>
                  <a:t>(</a:t>
                </a:r>
                <a:r>
                  <a:rPr lang="en-US" sz="1800" dirty="0" err="1">
                    <a:latin typeface="+mn-lt"/>
                  </a:rPr>
                  <a:t>Nonterminal</a:t>
                </a:r>
                <a:r>
                  <a:rPr lang="en-US" sz="1800" dirty="0">
                    <a:latin typeface="+mn-lt"/>
                  </a:rPr>
                  <a:t>)</a:t>
                </a:r>
              </a:p>
            </p:txBody>
          </p:sp>
        </p:grpSp>
        <p:grpSp>
          <p:nvGrpSpPr>
            <p:cNvPr id="230" name="Group 78"/>
            <p:cNvGrpSpPr>
              <a:grpSpLocks/>
            </p:cNvGrpSpPr>
            <p:nvPr/>
          </p:nvGrpSpPr>
          <p:grpSpPr bwMode="auto">
            <a:xfrm>
              <a:off x="315" y="3726"/>
              <a:ext cx="1039" cy="355"/>
              <a:chOff x="315" y="3659"/>
              <a:chExt cx="1039" cy="355"/>
            </a:xfrm>
          </p:grpSpPr>
          <p:sp>
            <p:nvSpPr>
              <p:cNvPr id="231" name="AutoShape 79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15" y="3743"/>
                <a:ext cx="227" cy="181"/>
              </a:xfrm>
              <a:prstGeom prst="flowChartMerge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>
                  <a:latin typeface="+mn-lt"/>
                </a:endParaRPr>
              </a:p>
            </p:txBody>
          </p:sp>
          <p:sp>
            <p:nvSpPr>
              <p:cNvPr id="232" name="Text Box 80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574" y="3659"/>
                <a:ext cx="780" cy="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bIns="0"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US" sz="1800" dirty="0" err="1">
                    <a:latin typeface="+mn-lt"/>
                  </a:rPr>
                  <a:t>Blatt</a:t>
                </a:r>
                <a:endParaRPr lang="en-US" sz="1800" dirty="0">
                  <a:latin typeface="+mn-lt"/>
                </a:endParaRPr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sz="1800" dirty="0">
                    <a:latin typeface="+mn-lt"/>
                  </a:rPr>
                  <a:t>(Terminal)</a:t>
                </a:r>
              </a:p>
            </p:txBody>
          </p:sp>
        </p:grpSp>
      </p:grpSp>
      <p:cxnSp>
        <p:nvCxnSpPr>
          <p:cNvPr id="237" name="AutoShape 81"/>
          <p:cNvCxnSpPr>
            <a:cxnSpLocks noChangeShapeType="1"/>
          </p:cNvCxnSpPr>
          <p:nvPr>
            <p:custDataLst>
              <p:tags r:id="rId33"/>
            </p:custDataLst>
          </p:nvPr>
        </p:nvCxnSpPr>
        <p:spPr bwMode="auto">
          <a:xfrm>
            <a:off x="6299200" y="3724275"/>
            <a:ext cx="0" cy="688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8" name="Text Box 56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616200" y="2217738"/>
            <a:ext cx="156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err="1">
                <a:latin typeface="+mn-lt"/>
              </a:rPr>
              <a:t>Klassenname</a:t>
            </a:r>
            <a:endParaRPr lang="en-US" sz="1800" dirty="0">
              <a:latin typeface="+mn-lt"/>
            </a:endParaRPr>
          </a:p>
        </p:txBody>
      </p:sp>
      <p:sp>
        <p:nvSpPr>
          <p:cNvPr id="239" name="Textfeld 80"/>
          <p:cNvSpPr txBox="1">
            <a:spLocks noChangeArrowheads="1"/>
          </p:cNvSpPr>
          <p:nvPr/>
        </p:nvSpPr>
        <p:spPr bwMode="auto">
          <a:xfrm>
            <a:off x="3752850" y="6391275"/>
            <a:ext cx="498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>
                <a:ea typeface="ＭＳ Ｐゴシック" pitchFamily="127" charset="-128"/>
                <a:cs typeface="ＭＳ Ｐゴシック" pitchFamily="127" charset="-128"/>
              </a:rPr>
              <a:t>(*) engl.: Abstract Syntax Tree (AST)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Abstrakter Syntaxbaum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82563" y="863600"/>
            <a:ext cx="8842375" cy="5113338"/>
          </a:xfrm>
        </p:spPr>
        <p:txBody>
          <a:bodyPr/>
          <a:lstStyle/>
          <a:p>
            <a:pPr marL="269875" lvl="1" indent="-269875" eaLnBrk="1" hangingPunct="1"/>
            <a:r>
              <a:rPr lang="de-CH" noProof="0" dirty="0" smtClean="0"/>
              <a:t>Wurzel: repräsentiert das gesamte Exemplar (das “äusserste Rechteck”)</a:t>
            </a:r>
          </a:p>
          <a:p>
            <a:pPr marL="269875" lvl="1" indent="-269875" eaLnBrk="1" hangingPunct="1"/>
            <a:r>
              <a:rPr lang="de-CH" noProof="0" dirty="0" smtClean="0"/>
              <a:t>Innere Knoten </a:t>
            </a:r>
            <a:r>
              <a:rPr lang="de-CH" noProof="0" dirty="0" smtClean="0">
                <a:sym typeface="Wingdings 3" pitchFamily="127" charset="2"/>
              </a:rPr>
              <a:t>(</a:t>
            </a:r>
            <a:r>
              <a:rPr lang="de-CH" noProof="0" dirty="0" err="1" smtClean="0">
                <a:solidFill>
                  <a:srgbClr val="A50021"/>
                </a:solidFill>
                <a:sym typeface="Wingdings 3" pitchFamily="127" charset="2"/>
              </a:rPr>
              <a:t>N</a:t>
            </a:r>
            <a:r>
              <a:rPr lang="de-CH" noProof="0" dirty="0" err="1" smtClean="0">
                <a:solidFill>
                  <a:srgbClr val="A50021"/>
                </a:solidFill>
              </a:rPr>
              <a:t>onterminale</a:t>
            </a:r>
            <a:r>
              <a:rPr lang="de-CH" noProof="0" dirty="0" smtClean="0"/>
              <a:t>): repräsentieren Unterstrukturen, die wiederum Exemplare enthalten. </a:t>
            </a:r>
          </a:p>
          <a:p>
            <a:pPr marL="269875" lvl="1" indent="-269875" eaLnBrk="1" hangingPunct="1"/>
            <a:r>
              <a:rPr lang="de-CH" noProof="0" dirty="0" smtClean="0"/>
              <a:t>Blätter (</a:t>
            </a:r>
            <a:r>
              <a:rPr lang="de-CH" noProof="0" dirty="0" smtClean="0">
                <a:solidFill>
                  <a:srgbClr val="A50021"/>
                </a:solidFill>
              </a:rPr>
              <a:t>Terminale</a:t>
            </a:r>
            <a:r>
              <a:rPr lang="de-CH" noProof="0" dirty="0" smtClean="0"/>
              <a:t>): repräsentieren Exemplare ohne weitere Verschachtelung</a:t>
            </a:r>
          </a:p>
          <a:p>
            <a:pPr marL="269875" lvl="1" indent="-269875" eaLnBrk="1" hangingPunct="1"/>
            <a:endParaRPr lang="de-CH" noProof="0" dirty="0" smtClean="0"/>
          </a:p>
          <a:p>
            <a:pPr marL="269875" lvl="1" indent="-269875" eaLnBrk="1" hangingPunct="1">
              <a:buFont typeface="Wingdings" pitchFamily="127" charset="2"/>
              <a:buNone/>
            </a:pPr>
            <a:endParaRPr lang="de-CH" noProof="0" dirty="0" smtClean="0">
              <a:solidFill>
                <a:srgbClr val="A50021"/>
              </a:solidFill>
            </a:endParaRPr>
          </a:p>
          <a:p>
            <a:pPr marL="269875" lvl="1" indent="-269875" eaLnBrk="1" hangingPunct="1"/>
            <a:r>
              <a:rPr lang="de-CH" noProof="0" dirty="0" smtClean="0">
                <a:solidFill>
                  <a:srgbClr val="A50021"/>
                </a:solidFill>
              </a:rPr>
              <a:t>Die Syntax einer Programmiersprache ist definiert durch eine Menge von </a:t>
            </a:r>
            <a:r>
              <a:rPr lang="de-CH" noProof="0" dirty="0" err="1" smtClean="0">
                <a:solidFill>
                  <a:srgbClr val="A50021"/>
                </a:solidFill>
              </a:rPr>
              <a:t>Konstrukten</a:t>
            </a:r>
            <a:r>
              <a:rPr lang="de-CH" noProof="0" dirty="0" smtClean="0">
                <a:solidFill>
                  <a:srgbClr val="A50021"/>
                </a:solidFill>
              </a:rPr>
              <a:t> sowie die (Unter-)</a:t>
            </a:r>
            <a:r>
              <a:rPr lang="de-CH" noProof="0" dirty="0" err="1" smtClean="0">
                <a:solidFill>
                  <a:srgbClr val="A50021"/>
                </a:solidFill>
              </a:rPr>
              <a:t>Konstrukte</a:t>
            </a:r>
            <a:r>
              <a:rPr lang="de-CH" noProof="0" dirty="0" smtClean="0">
                <a:solidFill>
                  <a:srgbClr val="A50021"/>
                </a:solidFill>
              </a:rPr>
              <a:t> dieser </a:t>
            </a:r>
            <a:r>
              <a:rPr lang="de-CH" noProof="0" dirty="0" err="1" smtClean="0">
                <a:solidFill>
                  <a:srgbClr val="A50021"/>
                </a:solidFill>
              </a:rPr>
              <a:t>Konstrukte</a:t>
            </a:r>
            <a:r>
              <a:rPr lang="de-CH" dirty="0">
                <a:solidFill>
                  <a:srgbClr val="A50021"/>
                </a:solidFill>
              </a:rPr>
              <a:t/>
            </a:r>
            <a:br>
              <a:rPr lang="de-CH" dirty="0">
                <a:solidFill>
                  <a:srgbClr val="A50021"/>
                </a:solidFill>
              </a:rPr>
            </a:br>
            <a:r>
              <a:rPr lang="de-CH" dirty="0" smtClean="0">
                <a:solidFill>
                  <a:srgbClr val="A50021"/>
                </a:solidFill>
              </a:rPr>
              <a:t>	(siehe die BNF-Vorlesung)</a:t>
            </a:r>
            <a:endParaRPr lang="de-CH" noProof="0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Die tiefere Ebene: lexikalische Struktur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Die Grundelemente eines Programmtextes sind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Tokens</a:t>
            </a:r>
            <a:r>
              <a:rPr lang="de-CH" noProof="0" dirty="0" smtClean="0"/>
              <a:t>:</a:t>
            </a:r>
          </a:p>
          <a:p>
            <a:pPr lvl="1" eaLnBrk="1" hangingPunct="1"/>
            <a:r>
              <a:rPr lang="de-CH" noProof="0" dirty="0" smtClean="0">
                <a:solidFill>
                  <a:srgbClr val="A50021"/>
                </a:solidFill>
              </a:rPr>
              <a:t>Terminale</a:t>
            </a:r>
          </a:p>
          <a:p>
            <a:pPr lvl="2" eaLnBrk="1" hangingPunct="1">
              <a:buFont typeface="Arial" pitchFamily="127" charset="0"/>
              <a:buChar char="•"/>
            </a:pPr>
            <a:r>
              <a:rPr lang="de-CH" noProof="0" dirty="0" smtClean="0">
                <a:solidFill>
                  <a:srgbClr val="A50021"/>
                </a:solidFill>
              </a:rPr>
              <a:t>Bezeichner (identifier): </a:t>
            </a:r>
            <a:r>
              <a:rPr lang="de-CH" noProof="0" dirty="0" smtClean="0">
                <a:solidFill>
                  <a:schemeClr val="tx1"/>
                </a:solidFill>
              </a:rPr>
              <a:t>durch Programmierer gewählte Namen, z.B.</a:t>
            </a:r>
            <a:r>
              <a:rPr lang="de-CH" noProof="0" dirty="0" smtClean="0"/>
              <a:t> </a:t>
            </a:r>
            <a:r>
              <a:rPr lang="de-CH" i="1" dirty="0" smtClean="0"/>
              <a:t>Z</a:t>
            </a:r>
            <a:r>
              <a:rPr lang="de-CH" i="1" noProof="0" dirty="0" smtClean="0"/>
              <a:t>urich_map</a:t>
            </a:r>
            <a:r>
              <a:rPr lang="de-CH" noProof="0" dirty="0" smtClean="0"/>
              <a:t>  </a:t>
            </a:r>
            <a:r>
              <a:rPr lang="de-CH" noProof="0" dirty="0" smtClean="0">
                <a:solidFill>
                  <a:schemeClr val="tx1"/>
                </a:solidFill>
              </a:rPr>
              <a:t>oder</a:t>
            </a:r>
            <a:r>
              <a:rPr lang="de-CH" noProof="0" dirty="0" smtClean="0"/>
              <a:t> </a:t>
            </a:r>
            <a:r>
              <a:rPr lang="de-CH" i="1" noProof="0" dirty="0" smtClean="0"/>
              <a:t>highlight</a:t>
            </a:r>
          </a:p>
          <a:p>
            <a:pPr lvl="2" eaLnBrk="1" hangingPunct="1">
              <a:buFont typeface="Arial" pitchFamily="127" charset="0"/>
              <a:buChar char="•"/>
            </a:pPr>
            <a:r>
              <a:rPr lang="de-CH" noProof="0" dirty="0" smtClean="0">
                <a:solidFill>
                  <a:srgbClr val="A50021"/>
                </a:solidFill>
              </a:rPr>
              <a:t>Konstanten</a:t>
            </a:r>
            <a:r>
              <a:rPr lang="de-CH" noProof="0" dirty="0" smtClean="0">
                <a:solidFill>
                  <a:schemeClr val="tx1"/>
                </a:solidFill>
              </a:rPr>
              <a:t>: selbsterklärende Werte, z.B.</a:t>
            </a:r>
            <a:r>
              <a:rPr lang="de-CH" noProof="0" dirty="0" smtClean="0"/>
              <a:t> 42</a:t>
            </a:r>
          </a:p>
          <a:p>
            <a:pPr lvl="2" eaLnBrk="1" hangingPunct="1">
              <a:buFont typeface="Arial" pitchFamily="127" charset="0"/>
              <a:buChar char="•"/>
            </a:pPr>
            <a:endParaRPr lang="de-CH" noProof="0" dirty="0" smtClean="0"/>
          </a:p>
          <a:p>
            <a:pPr lvl="1" eaLnBrk="1" hangingPunct="1"/>
            <a:r>
              <a:rPr lang="de-CH" noProof="0" dirty="0" smtClean="0">
                <a:solidFill>
                  <a:srgbClr val="A50021"/>
                </a:solidFill>
              </a:rPr>
              <a:t>Schlüsselwörter</a:t>
            </a:r>
            <a:r>
              <a:rPr lang="de-CH" noProof="0" dirty="0" smtClean="0">
                <a:solidFill>
                  <a:schemeClr val="tx1"/>
                </a:solidFill>
              </a:rPr>
              <a:t>, z.B. </a:t>
            </a:r>
            <a:r>
              <a:rPr lang="de-CH" b="1" noProof="0" dirty="0" smtClean="0">
                <a:solidFill>
                  <a:srgbClr val="333399"/>
                </a:solidFill>
              </a:rPr>
              <a:t>class</a:t>
            </a:r>
            <a:endParaRPr lang="de-CH" b="1" noProof="0" dirty="0" smtClean="0">
              <a:solidFill>
                <a:schemeClr val="accent2"/>
              </a:solidFill>
            </a:endParaRPr>
          </a:p>
          <a:p>
            <a:pPr lvl="1" eaLnBrk="1" hangingPunct="1"/>
            <a:endParaRPr lang="de-CH" noProof="0" dirty="0" smtClean="0"/>
          </a:p>
          <a:p>
            <a:pPr lvl="1" eaLnBrk="1" hangingPunct="1"/>
            <a:r>
              <a:rPr lang="de-CH" noProof="0" dirty="0" smtClean="0">
                <a:solidFill>
                  <a:srgbClr val="A50021"/>
                </a:solidFill>
              </a:rPr>
              <a:t>Spezialsymbole</a:t>
            </a:r>
            <a:r>
              <a:rPr lang="de-CH" noProof="0" dirty="0" smtClean="0">
                <a:solidFill>
                  <a:schemeClr val="tx1"/>
                </a:solidFill>
              </a:rPr>
              <a:t>: z.B. Punkt “</a:t>
            </a:r>
            <a:r>
              <a:rPr lang="de-CH" baseline="-20000" noProof="0" dirty="0" smtClean="0">
                <a:sym typeface="Symbol" pitchFamily="127" charset="2"/>
              </a:rPr>
              <a:t></a:t>
            </a:r>
            <a:r>
              <a:rPr lang="de-CH" noProof="0" dirty="0" smtClean="0">
                <a:solidFill>
                  <a:schemeClr val="tx1"/>
                </a:solidFill>
              </a:rPr>
              <a:t>” eines Feature-Aufrufs</a:t>
            </a:r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>
                <a:solidFill>
                  <a:schemeClr val="tx1"/>
                </a:solidFill>
              </a:rPr>
              <a:t>Tokens definieren die </a:t>
            </a:r>
            <a:r>
              <a:rPr lang="de-CH" noProof="0" dirty="0" smtClean="0">
                <a:solidFill>
                  <a:srgbClr val="A50021"/>
                </a:solidFill>
              </a:rPr>
              <a:t>lexikalische Struktur </a:t>
            </a:r>
            <a:r>
              <a:rPr lang="de-CH" noProof="0" dirty="0" smtClean="0">
                <a:solidFill>
                  <a:schemeClr val="tx1"/>
                </a:solidFill>
              </a:rPr>
              <a:t>einer Sprache.</a:t>
            </a:r>
            <a:r>
              <a:rPr lang="de-CH" noProof="0" dirty="0" smtClean="0"/>
              <a:t> </a:t>
            </a:r>
            <a:endParaRPr lang="de-CH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51" name="Rectangle 3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Syntaxstruktur einer Klasse</a:t>
            </a:r>
          </a:p>
        </p:txBody>
      </p:sp>
      <p:sp>
        <p:nvSpPr>
          <p:cNvPr id="31" name="Rectangle 9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610" y="714703"/>
            <a:ext cx="8928000" cy="571762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 sz="3600">
              <a:latin typeface="Comic Sans MS" pitchFamily="66" charset="0"/>
            </a:endParaRPr>
          </a:p>
        </p:txBody>
      </p:sp>
      <p:sp>
        <p:nvSpPr>
          <p:cNvPr id="32" name="Rectangle 8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4929" y="2554009"/>
            <a:ext cx="5638798" cy="3520964"/>
          </a:xfrm>
          <a:prstGeom prst="rect">
            <a:avLst/>
          </a:prstGeom>
          <a:solidFill>
            <a:srgbClr val="DCBC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3" name="Text Box 8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05699" y="1627519"/>
            <a:ext cx="3053578" cy="461665"/>
          </a:xfrm>
          <a:prstGeom prst="rect">
            <a:avLst/>
          </a:prstGeom>
          <a:solidFill>
            <a:srgbClr val="DCBCC2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Featuredeklaration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4" name="Line 9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748463" y="2053389"/>
            <a:ext cx="545432" cy="49730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n w="38100">
                <a:solidFill>
                  <a:schemeClr val="tx1"/>
                </a:solidFill>
              </a:ln>
              <a:latin typeface="Comic Sans MS" pitchFamily="66" charset="0"/>
            </a:endParaRPr>
          </a:p>
        </p:txBody>
      </p:sp>
      <p:sp>
        <p:nvSpPr>
          <p:cNvPr id="35" name="Rectangle 8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19700" y="1379099"/>
            <a:ext cx="1587119" cy="339766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6" name="Rectangle 8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12965" y="1791794"/>
            <a:ext cx="2330699" cy="421342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7" name="Text Box 8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12707" y="876531"/>
            <a:ext cx="2305164" cy="461665"/>
          </a:xfrm>
          <a:prstGeom prst="rect">
            <a:avLst/>
          </a:prstGeom>
          <a:solidFill>
            <a:srgbClr val="A3FFED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Klassennamen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8" name="Line 8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4331368" y="1147011"/>
            <a:ext cx="938464" cy="601578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39" name="Rectangle 7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99641" y="2917471"/>
            <a:ext cx="3960813" cy="4171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0" name="Text Box 7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39540" y="2471641"/>
            <a:ext cx="192616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Kommentar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2" name="Line 8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5863387" y="2727157"/>
            <a:ext cx="1066801" cy="344905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3" name="Rectangle 7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12498" y="3668053"/>
            <a:ext cx="3936955" cy="1765792"/>
          </a:xfrm>
          <a:prstGeom prst="rect">
            <a:avLst/>
          </a:prstGeom>
          <a:solidFill>
            <a:srgbClr val="FFFF79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4" name="Text Box 7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19461" y="5230371"/>
            <a:ext cx="2405269" cy="461665"/>
          </a:xfrm>
          <a:prstGeom prst="rect">
            <a:avLst/>
          </a:prstGeom>
          <a:solidFill>
            <a:srgbClr val="FFFF7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latin typeface="Comic Sans MS" pitchFamily="66" charset="0"/>
              </a:rPr>
              <a:t>Featurerumpf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5" name="Rectangle 5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51748" y="4645569"/>
            <a:ext cx="3208421" cy="6831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46" name="Rectangle 5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64751" y="3894463"/>
            <a:ext cx="3604492" cy="635492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00CC66"/>
              </a:solidFill>
              <a:latin typeface="Comic Sans MS" pitchFamily="66" charset="0"/>
            </a:endParaRPr>
          </a:p>
        </p:txBody>
      </p:sp>
      <p:sp>
        <p:nvSpPr>
          <p:cNvPr id="47" name="Line 6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6248400" y="4539914"/>
            <a:ext cx="393031" cy="216569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8" name="Rectangle 4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09458" y="4750672"/>
            <a:ext cx="1211179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49" name="Rectangle 4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056597" y="4740134"/>
            <a:ext cx="1692442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0" name="Rectangle 4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49516" y="4010733"/>
            <a:ext cx="1347536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1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039980" y="4021243"/>
            <a:ext cx="1917031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2" name="Line 4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564565" y="3384332"/>
            <a:ext cx="2081765" cy="619908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3" name="Line 4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852737" y="3457073"/>
            <a:ext cx="1540042" cy="1291389"/>
          </a:xfrm>
          <a:prstGeom prst="line">
            <a:avLst/>
          </a:prstGeom>
          <a:noFill/>
          <a:ln w="3175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400799" y="3139635"/>
            <a:ext cx="2458995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Featurenamen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5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2590" y="1219200"/>
            <a:ext cx="6857916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c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lass</a:t>
            </a:r>
            <a:r>
              <a:rPr lang="en-US" b="1" dirty="0">
                <a:solidFill>
                  <a:srgbClr val="0033CC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PREVIEW 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inherit</a:t>
            </a:r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 </a:t>
            </a:r>
          </a:p>
          <a:p>
            <a:r>
              <a:rPr lang="en-US" b="1" dirty="0"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endParaRPr lang="en-US" i="1" dirty="0">
              <a:solidFill>
                <a:srgbClr val="0000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i="1" dirty="0">
                <a:solidFill>
                  <a:srgbClr val="0000FF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feature</a:t>
            </a:r>
          </a:p>
          <a:p>
            <a:r>
              <a:rPr lang="en-US" i="1" dirty="0" smtClean="0">
                <a:solidFill>
                  <a:srgbClr val="009900"/>
                </a:solidFill>
                <a:ea typeface="ＭＳ Ｐゴシック" pitchFamily="127" charset="-128"/>
                <a:cs typeface="ＭＳ Ｐゴシック" pitchFamily="127" charset="-128"/>
              </a:rPr>
              <a:t> 	explore</a:t>
            </a:r>
            <a:r>
              <a:rPr lang="en-US" i="1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-- 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Die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Stadt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erkunden</a:t>
            </a:r>
            <a:r>
              <a:rPr lang="en-US" dirty="0" smtClean="0">
                <a:solidFill>
                  <a:srgbClr val="990000"/>
                </a:solidFill>
                <a:ea typeface="ＭＳ Ｐゴシック" pitchFamily="127" charset="-128"/>
                <a:cs typeface="ＭＳ Ｐゴシック" pitchFamily="127" charset="-128"/>
              </a:rPr>
              <a:t>.</a:t>
            </a:r>
            <a:endParaRPr lang="en-US" dirty="0">
              <a:solidFill>
                <a:srgbClr val="990000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 smtClean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do</a:t>
            </a:r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dirty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CC0000"/>
                </a:solidFill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Central_view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highlight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dirty="0">
              <a:ea typeface="ＭＳ Ｐゴシック" pitchFamily="127" charset="-128"/>
              <a:cs typeface="ＭＳ Ｐゴシック" pitchFamily="127" charset="-128"/>
            </a:endParaRPr>
          </a:p>
          <a:p>
            <a:pPr>
              <a:lnSpc>
                <a:spcPct val="130000"/>
              </a:lnSpc>
            </a:pP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Zurich_map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aseline="-20000" dirty="0">
                <a:solidFill>
                  <a:schemeClr val="accent2"/>
                </a:solidFill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 smtClean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animate</a:t>
            </a:r>
            <a:endParaRPr lang="en-US" i="1" dirty="0">
              <a:solidFill>
                <a:srgbClr val="3333FF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endParaRPr lang="en-US" b="1" dirty="0">
              <a:solidFill>
                <a:srgbClr val="003399"/>
              </a:solidFill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		end</a:t>
            </a:r>
          </a:p>
          <a:p>
            <a:r>
              <a:rPr lang="en-US" b="1" dirty="0">
                <a:solidFill>
                  <a:srgbClr val="003399"/>
                </a:solidFill>
                <a:ea typeface="ＭＳ Ｐゴシック" pitchFamily="127" charset="-128"/>
                <a:cs typeface="ＭＳ Ｐゴシック" pitchFamily="127" charset="-128"/>
              </a:rPr>
              <a:t>end</a:t>
            </a:r>
          </a:p>
        </p:txBody>
      </p:sp>
      <p:sp>
        <p:nvSpPr>
          <p:cNvPr id="56" name="Line 8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2701991" y="1106905"/>
            <a:ext cx="2559819" cy="23841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7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00560" y="4573733"/>
            <a:ext cx="2365233" cy="46166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Instruktionen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8" name="Line 7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6086321" y="4981902"/>
            <a:ext cx="515004" cy="440330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59" name="Line 6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6168187" y="4828673"/>
            <a:ext cx="449180" cy="8021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Drei Ebenen von Beschreibungen</a:t>
            </a:r>
          </a:p>
        </p:txBody>
      </p:sp>
      <p:sp>
        <p:nvSpPr>
          <p:cNvPr id="1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8" y="1268413"/>
            <a:ext cx="413543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r>
              <a:rPr lang="de-CH" kern="0" dirty="0" smtClean="0">
                <a:solidFill>
                  <a:srgbClr val="A50021"/>
                </a:solidFill>
                <a:latin typeface="+mn-lt"/>
              </a:rPr>
              <a:t>Semantische Regeln </a:t>
            </a:r>
            <a:r>
              <a:rPr lang="de-CH" kern="0" dirty="0" smtClean="0">
                <a:solidFill>
                  <a:srgbClr val="3333FF"/>
                </a:solidFill>
                <a:latin typeface="+mn-lt"/>
              </a:rPr>
              <a:t>definieren den Effekt eines Programms, das den syntaktischen Regeln genügt</a:t>
            </a:r>
          </a:p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r>
              <a:rPr lang="de-CH" kern="0" dirty="0" smtClean="0">
                <a:solidFill>
                  <a:srgbClr val="A50021"/>
                </a:solidFill>
                <a:latin typeface="+mn-lt"/>
              </a:rPr>
              <a:t>Syntaktische Regeln </a:t>
            </a:r>
            <a:r>
              <a:rPr lang="de-CH" kern="0" dirty="0" smtClean="0">
                <a:solidFill>
                  <a:srgbClr val="3333FF"/>
                </a:solidFill>
                <a:latin typeface="+mn-lt"/>
              </a:rPr>
              <a:t>definieren, wie man Exemplare aus Tokens, die den lexikalischen Regeln genügen, herstellt</a:t>
            </a:r>
          </a:p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r>
              <a:rPr lang="de-CH" kern="0" dirty="0" smtClean="0">
                <a:solidFill>
                  <a:srgbClr val="A50021"/>
                </a:solidFill>
                <a:latin typeface="+mn-lt"/>
              </a:rPr>
              <a:t>Lexikalische Regeln </a:t>
            </a:r>
            <a:r>
              <a:rPr lang="de-CH" kern="0" dirty="0" smtClean="0">
                <a:solidFill>
                  <a:srgbClr val="3333FF"/>
                </a:solidFill>
                <a:latin typeface="+mn-lt"/>
              </a:rPr>
              <a:t>definieren, wie man aus Zeichen Tokens macht</a:t>
            </a:r>
            <a:endParaRPr lang="de-CH" kern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109571" name="Text Box 4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30775" y="2368550"/>
            <a:ext cx="1971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basieren</a:t>
            </a:r>
            <a:r>
              <a:rPr lang="en-US" dirty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 auf</a:t>
            </a:r>
          </a:p>
        </p:txBody>
      </p:sp>
      <p:grpSp>
        <p:nvGrpSpPr>
          <p:cNvPr id="109572" name="Group 16"/>
          <p:cNvGrpSpPr>
            <a:grpSpLocks/>
          </p:cNvGrpSpPr>
          <p:nvPr/>
        </p:nvGrpSpPr>
        <p:grpSpPr bwMode="auto">
          <a:xfrm>
            <a:off x="6904038" y="2217738"/>
            <a:ext cx="357187" cy="822325"/>
            <a:chOff x="1989663" y="5503334"/>
            <a:chExt cx="357293" cy="934544"/>
          </a:xfrm>
        </p:grpSpPr>
        <p:grpSp>
          <p:nvGrpSpPr>
            <p:cNvPr id="109590" name="Group 15"/>
            <p:cNvGrpSpPr>
              <a:grpSpLocks/>
            </p:cNvGrpSpPr>
            <p:nvPr/>
          </p:nvGrpSpPr>
          <p:grpSpPr bwMode="auto">
            <a:xfrm>
              <a:off x="2132590" y="5503334"/>
              <a:ext cx="71438" cy="792163"/>
              <a:chOff x="2126192" y="5503334"/>
              <a:chExt cx="71438" cy="792163"/>
            </a:xfrm>
          </p:grpSpPr>
          <p:sp>
            <p:nvSpPr>
              <p:cNvPr id="109594" name="Line 3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126192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95" name="Line 3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197630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Isosceles Triangle 14"/>
            <p:cNvSpPr/>
            <p:nvPr/>
          </p:nvSpPr>
          <p:spPr bwMode="auto">
            <a:xfrm flipV="1">
              <a:off x="1989663" y="6129867"/>
              <a:ext cx="357293" cy="308011"/>
            </a:xfrm>
            <a:prstGeom prst="triangle">
              <a:avLst/>
            </a:prstGeom>
            <a:solidFill>
              <a:srgbClr val="3333FF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US">
                <a:solidFill>
                  <a:srgbClr val="333399"/>
                </a:solidFill>
                <a:latin typeface="Comic Sans MS" pitchFamily="66" charset="0"/>
              </a:endParaRPr>
            </a:p>
          </p:txBody>
        </p:sp>
      </p:grpSp>
      <p:sp>
        <p:nvSpPr>
          <p:cNvPr id="35" name="Rounded Rectangle 34"/>
          <p:cNvSpPr/>
          <p:nvPr/>
        </p:nvSpPr>
        <p:spPr bwMode="auto">
          <a:xfrm>
            <a:off x="5592234" y="1524009"/>
            <a:ext cx="2980267" cy="6265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de-CH" dirty="0" smtClean="0">
                <a:solidFill>
                  <a:srgbClr val="333399"/>
                </a:solidFill>
                <a:latin typeface="Comic Sans MS" pitchFamily="66" charset="0"/>
              </a:rPr>
              <a:t>Semantische Regeln</a:t>
            </a:r>
            <a:endParaRPr lang="de-CH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109576" name="Text Box 4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30775" y="3975100"/>
            <a:ext cx="1966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basieren</a:t>
            </a:r>
            <a:r>
              <a:rPr lang="en-US" dirty="0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 auf</a:t>
            </a:r>
          </a:p>
        </p:txBody>
      </p:sp>
      <p:grpSp>
        <p:nvGrpSpPr>
          <p:cNvPr id="109577" name="Group 36"/>
          <p:cNvGrpSpPr>
            <a:grpSpLocks/>
          </p:cNvGrpSpPr>
          <p:nvPr/>
        </p:nvGrpSpPr>
        <p:grpSpPr bwMode="auto">
          <a:xfrm>
            <a:off x="6904038" y="3835400"/>
            <a:ext cx="357187" cy="820738"/>
            <a:chOff x="1989663" y="5503334"/>
            <a:chExt cx="357293" cy="934544"/>
          </a:xfrm>
        </p:grpSpPr>
        <p:grpSp>
          <p:nvGrpSpPr>
            <p:cNvPr id="109584" name="Group 15"/>
            <p:cNvGrpSpPr>
              <a:grpSpLocks/>
            </p:cNvGrpSpPr>
            <p:nvPr/>
          </p:nvGrpSpPr>
          <p:grpSpPr bwMode="auto">
            <a:xfrm>
              <a:off x="2132590" y="5503334"/>
              <a:ext cx="71438" cy="792163"/>
              <a:chOff x="2126192" y="5503334"/>
              <a:chExt cx="71438" cy="792163"/>
            </a:xfrm>
          </p:grpSpPr>
          <p:sp>
            <p:nvSpPr>
              <p:cNvPr id="109588" name="Line 37"/>
              <p:cNvSpPr>
                <a:spLocks noChangeShapeType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126192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89" name="Line 38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197630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Isosceles Triangle 38"/>
            <p:cNvSpPr/>
            <p:nvPr/>
          </p:nvSpPr>
          <p:spPr bwMode="auto">
            <a:xfrm flipV="1">
              <a:off x="1989663" y="6129867"/>
              <a:ext cx="357293" cy="308011"/>
            </a:xfrm>
            <a:prstGeom prst="triangle">
              <a:avLst/>
            </a:prstGeom>
            <a:solidFill>
              <a:srgbClr val="3333FF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US">
                <a:solidFill>
                  <a:srgbClr val="333399"/>
                </a:solidFill>
                <a:latin typeface="Comic Sans MS" pitchFamily="66" charset="0"/>
              </a:endParaRPr>
            </a:p>
          </p:txBody>
        </p:sp>
      </p:grpSp>
      <p:sp>
        <p:nvSpPr>
          <p:cNvPr id="42" name="Rounded Rectangle 41"/>
          <p:cNvSpPr/>
          <p:nvPr/>
        </p:nvSpPr>
        <p:spPr bwMode="auto">
          <a:xfrm>
            <a:off x="5592234" y="3141140"/>
            <a:ext cx="2980267" cy="6265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de-CH" dirty="0" smtClean="0">
                <a:solidFill>
                  <a:srgbClr val="333399"/>
                </a:solidFill>
                <a:latin typeface="Comic Sans MS" pitchFamily="66" charset="0"/>
              </a:rPr>
              <a:t>Syntaktische Regeln</a:t>
            </a:r>
            <a:endParaRPr lang="de-CH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5592234" y="4715942"/>
            <a:ext cx="2980267" cy="6265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de-CH" dirty="0" smtClean="0">
                <a:solidFill>
                  <a:srgbClr val="333399"/>
                </a:solidFill>
                <a:latin typeface="Comic Sans MS" pitchFamily="66" charset="0"/>
              </a:rPr>
              <a:t>Lexikalische Regeln</a:t>
            </a:r>
            <a:endParaRPr lang="de-CH" dirty="0">
              <a:solidFill>
                <a:srgbClr val="33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35" grpId="0" animBg="1"/>
      <p:bldP spid="109576" grpId="0"/>
      <p:bldP spid="42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1619" y="1058418"/>
            <a:ext cx="8569687" cy="3622912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de-CH" sz="3200" b="1" dirty="0" smtClean="0">
                <a:solidFill>
                  <a:srgbClr val="990000"/>
                </a:solidFill>
                <a:latin typeface="Comic Sans MS" pitchFamily="66" charset="0"/>
              </a:rPr>
              <a:t>Bezeichner  (Identifiers)</a:t>
            </a:r>
          </a:p>
          <a:p>
            <a:pPr>
              <a:spcBef>
                <a:spcPct val="20000"/>
              </a:spcBef>
              <a:defRPr/>
            </a:pPr>
            <a:r>
              <a:rPr lang="de-CH" sz="2600" dirty="0" smtClean="0">
                <a:latin typeface="Comic Sans MS" pitchFamily="66" charset="0"/>
              </a:rPr>
              <a:t>Ein Bezeichner beginnt mit einem Buchstaben, gefolgt von null oder mehr Zeichen, wovon jedes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de-CH" sz="2600" dirty="0" smtClean="0">
                <a:latin typeface="Comic Sans MS" pitchFamily="66" charset="0"/>
              </a:rPr>
              <a:t> ein Buchstabe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de-CH" sz="2600" dirty="0" smtClean="0">
                <a:latin typeface="Comic Sans MS" pitchFamily="66" charset="0"/>
              </a:rPr>
              <a:t> eine Zahl (0 bis 9)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de-CH" sz="2600" dirty="0" smtClean="0">
                <a:latin typeface="Comic Sans MS" pitchFamily="66" charset="0"/>
              </a:rPr>
              <a:t> ein Unterstrich “</a:t>
            </a:r>
            <a:r>
              <a:rPr lang="de-CH" sz="2600" dirty="0" smtClean="0">
                <a:solidFill>
                  <a:srgbClr val="333399"/>
                </a:solidFill>
                <a:latin typeface="Comic Sans MS" pitchFamily="66" charset="0"/>
              </a:rPr>
              <a:t>_</a:t>
            </a:r>
            <a:r>
              <a:rPr lang="de-CH" sz="2600" dirty="0" smtClean="0">
                <a:latin typeface="Comic Sans MS" pitchFamily="66" charset="0"/>
              </a:rPr>
              <a:t>”</a:t>
            </a:r>
            <a:br>
              <a:rPr lang="de-CH" sz="2600" dirty="0" smtClean="0">
                <a:latin typeface="Comic Sans MS" pitchFamily="66" charset="0"/>
              </a:rPr>
            </a:br>
            <a:r>
              <a:rPr lang="de-CH" sz="2600" dirty="0" smtClean="0">
                <a:latin typeface="Comic Sans MS" pitchFamily="66" charset="0"/>
              </a:rPr>
              <a:t>sein kann</a:t>
            </a:r>
            <a:endParaRPr lang="de-CH" sz="2600" dirty="0">
              <a:latin typeface="Comic Sans MS" pitchFamily="66" charset="0"/>
            </a:endParaRPr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Lexikalische Regel für Bezeichner</a:t>
            </a:r>
          </a:p>
        </p:txBody>
      </p:sp>
      <p:sp>
        <p:nvSpPr>
          <p:cNvPr id="111621" name="Rectangle 9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249238" y="4943475"/>
            <a:ext cx="8594725" cy="1100138"/>
          </a:xfrm>
        </p:spPr>
        <p:txBody>
          <a:bodyPr/>
          <a:lstStyle/>
          <a:p>
            <a:pPr marL="0" indent="0" eaLnBrk="1" hangingPunct="1"/>
            <a:r>
              <a:rPr lang="de-CH" sz="2800" noProof="0" dirty="0" smtClean="0">
                <a:solidFill>
                  <a:schemeClr val="tx1"/>
                </a:solidFill>
              </a:rPr>
              <a:t>Sie können Ihre Bezeichner (nach obigen Regeln) frei wählen, nur </a:t>
            </a:r>
            <a:r>
              <a:rPr lang="de-CH" sz="2800" noProof="0" dirty="0" smtClean="0">
                <a:solidFill>
                  <a:srgbClr val="990000"/>
                </a:solidFill>
              </a:rPr>
              <a:t>Schlüsselwörter</a:t>
            </a:r>
            <a:r>
              <a:rPr lang="de-CH" sz="2800" noProof="0" dirty="0" smtClean="0">
                <a:solidFill>
                  <a:schemeClr val="tx1"/>
                </a:solidFill>
              </a:rPr>
              <a:t> sind verboten</a:t>
            </a:r>
            <a:endParaRPr lang="de-CH" sz="2800" noProof="0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Stilregeln</a:t>
            </a:r>
          </a:p>
        </p:txBody>
      </p:sp>
      <p:graphicFrame>
        <p:nvGraphicFramePr>
          <p:cNvPr id="294941" name="Group 29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249238" y="877888"/>
          <a:ext cx="8594724" cy="5212080"/>
        </p:xfrm>
        <a:graphic>
          <a:graphicData uri="http://schemas.openxmlformats.org/drawingml/2006/table">
            <a:tbl>
              <a:tblPr/>
              <a:tblGrid>
                <a:gridCol w="8594724"/>
              </a:tblGrid>
              <a:tr h="335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Wählen Sie Bezeichner so, dass sie klar ausdrücken, was sie tun. (z.B. </a:t>
                      </a:r>
                      <a:r>
                        <a:rPr kumimoji="0" lang="de-CH" sz="24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west_terminal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kumimoji="0" lang="de-CH" sz="2400" b="0" i="1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highlight</a:t>
                      </a: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de-CH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Wählen Sie für Features die vollen Namen, keine Abkürzungen.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CH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Benutzen Sie für zusammengesetzte Bezeichner Unterstriche:</a:t>
                      </a:r>
                      <a:b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/>
                      </a:r>
                      <a:b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        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Zurich_map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de-CH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Klassennamen sollten aus Grossbuchstaben bestehen:   </a:t>
                      </a:r>
                      <a:b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    </a:t>
                      </a:r>
                      <a:b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de-CH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                 </a:t>
                      </a:r>
                      <a:r>
                        <a:rPr kumimoji="0" lang="de-CH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</a:rPr>
                        <a:t>PREVIEW</a:t>
                      </a:r>
                    </a:p>
                  </a:txBody>
                  <a:tcPr marL="93284" marR="9328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Eine weitere Ebene</a:t>
            </a:r>
          </a:p>
        </p:txBody>
      </p:sp>
      <p:sp>
        <p:nvSpPr>
          <p:cNvPr id="1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387" y="834189"/>
            <a:ext cx="6518192" cy="589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r>
              <a:rPr lang="de-CH" kern="0" dirty="0" smtClean="0">
                <a:solidFill>
                  <a:srgbClr val="A50021"/>
                </a:solidFill>
                <a:latin typeface="+mn-lt"/>
              </a:rPr>
              <a:t>Statische Semantik </a:t>
            </a:r>
            <a:r>
              <a:rPr lang="de-CH" kern="0" dirty="0" smtClean="0">
                <a:latin typeface="+mn-lt"/>
              </a:rPr>
              <a:t>definiert die Gültigkeitsregel, die durch die Syntax nicht garantiert wird.</a:t>
            </a:r>
          </a:p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endParaRPr lang="de-CH" kern="0" dirty="0" smtClean="0">
              <a:latin typeface="+mn-lt"/>
            </a:endParaRPr>
          </a:p>
          <a:p>
            <a:pPr>
              <a:spcBef>
                <a:spcPct val="20000"/>
              </a:spcBef>
              <a:buClr>
                <a:srgbClr val="8B0000"/>
              </a:buClr>
              <a:buFont typeface="Wingdings" pitchFamily="2" charset="2"/>
              <a:buNone/>
              <a:defRPr/>
            </a:pPr>
            <a:r>
              <a:rPr lang="de-CH" kern="0" dirty="0" smtClean="0">
                <a:latin typeface="+mn-lt"/>
              </a:rPr>
              <a:t>Gültiges Beispiel: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solidFill>
                  <a:srgbClr val="3333FF"/>
                </a:solidFill>
                <a:latin typeface="+mn-lt"/>
              </a:rPr>
              <a:t>      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console</a:t>
            </a:r>
            <a:r>
              <a:rPr lang="de-CH" baseline="-20000" dirty="0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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output 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(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Polybahn</a:t>
            </a:r>
            <a:r>
              <a:rPr lang="de-CH" baseline="-20000" dirty="0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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west_terminal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)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latin typeface="Comic Sans MS" pitchFamily="66" charset="0"/>
              </a:rPr>
              <a:t>Ungültiges Beispiel: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solidFill>
                  <a:srgbClr val="3333FF"/>
                </a:solidFill>
                <a:latin typeface="Comic Sans MS" pitchFamily="66" charset="0"/>
              </a:rPr>
              <a:t>      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console</a:t>
            </a:r>
            <a:r>
              <a:rPr lang="de-CH" baseline="-20000" dirty="0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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output 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(</a:t>
            </a:r>
            <a:r>
              <a:rPr lang="de-CH" i="1" dirty="0" smtClean="0">
                <a:solidFill>
                  <a:srgbClr val="C00000"/>
                </a:solidFill>
                <a:latin typeface="Comic Sans MS" pitchFamily="66" charset="0"/>
              </a:rPr>
              <a:t>output</a:t>
            </a:r>
            <a:r>
              <a:rPr lang="de-CH" baseline="-20000" dirty="0" smtClean="0">
                <a:solidFill>
                  <a:srgbClr val="3333FF"/>
                </a:solidFill>
                <a:latin typeface="Comic Sans MS" pitchFamily="66" charset="0"/>
                <a:sym typeface="Symbol" pitchFamily="18" charset="2"/>
              </a:rPr>
              <a:t></a:t>
            </a:r>
            <a:r>
              <a:rPr lang="de-CH" i="1" dirty="0" smtClean="0">
                <a:solidFill>
                  <a:srgbClr val="3333FF"/>
                </a:solidFill>
                <a:latin typeface="Comic Sans MS" pitchFamily="66" charset="0"/>
              </a:rPr>
              <a:t>west_terminal</a:t>
            </a:r>
            <a:r>
              <a:rPr lang="de-CH" dirty="0" smtClean="0">
                <a:solidFill>
                  <a:srgbClr val="3333FF"/>
                </a:solidFill>
                <a:latin typeface="Comic Sans MS" pitchFamily="66" charset="0"/>
              </a:rPr>
              <a:t>)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endParaRPr lang="de-CH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latin typeface="Comic Sans MS" pitchFamily="66" charset="0"/>
              </a:rPr>
              <a:t>(Vgl. in der deutschen Sprache: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latin typeface="Comic Sans MS" pitchFamily="66" charset="0"/>
              </a:rPr>
              <a:t>	</a:t>
            </a:r>
            <a:r>
              <a:rPr lang="de-CH" kern="0" dirty="0" smtClean="0">
                <a:solidFill>
                  <a:srgbClr val="3333FF"/>
                </a:solidFill>
                <a:latin typeface="Comic Sans MS" pitchFamily="66" charset="0"/>
              </a:rPr>
              <a:t>Ich mag meinen Computer.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latin typeface="Comic Sans MS" pitchFamily="66" charset="0"/>
              </a:rPr>
              <a:t>Aber nicht:</a:t>
            </a:r>
          </a:p>
          <a:p>
            <a:pPr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dirty="0" smtClean="0">
                <a:latin typeface="Comic Sans MS" pitchFamily="66" charset="0"/>
              </a:rPr>
              <a:t>	 </a:t>
            </a:r>
            <a:r>
              <a:rPr lang="de-CH" kern="0" dirty="0" smtClean="0">
                <a:solidFill>
                  <a:srgbClr val="3333FF"/>
                </a:solidFill>
                <a:latin typeface="Comic Sans MS" pitchFamily="66" charset="0"/>
              </a:rPr>
              <a:t>Ich Computer meinen mag.</a:t>
            </a:r>
            <a:r>
              <a:rPr lang="de-CH" kern="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115715" name="Text Box 4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00888" y="3875428"/>
            <a:ext cx="1971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rPr>
              <a:t>basieren auf</a:t>
            </a:r>
          </a:p>
        </p:txBody>
      </p:sp>
      <p:grpSp>
        <p:nvGrpSpPr>
          <p:cNvPr id="115716" name="Group 23"/>
          <p:cNvGrpSpPr>
            <a:grpSpLocks/>
          </p:cNvGrpSpPr>
          <p:nvPr/>
        </p:nvGrpSpPr>
        <p:grpSpPr bwMode="auto">
          <a:xfrm>
            <a:off x="6904038" y="2336805"/>
            <a:ext cx="357187" cy="943806"/>
            <a:chOff x="1989663" y="5503334"/>
            <a:chExt cx="357293" cy="934544"/>
          </a:xfrm>
        </p:grpSpPr>
        <p:grpSp>
          <p:nvGrpSpPr>
            <p:cNvPr id="115745" name="Group 15"/>
            <p:cNvGrpSpPr>
              <a:grpSpLocks/>
            </p:cNvGrpSpPr>
            <p:nvPr/>
          </p:nvGrpSpPr>
          <p:grpSpPr bwMode="auto">
            <a:xfrm>
              <a:off x="2132590" y="5503334"/>
              <a:ext cx="71438" cy="792163"/>
              <a:chOff x="2126192" y="5503334"/>
              <a:chExt cx="71438" cy="792163"/>
            </a:xfrm>
          </p:grpSpPr>
          <p:sp>
            <p:nvSpPr>
              <p:cNvPr id="115749" name="Line 37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126192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50" name="Line 38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197630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Isosceles Triangle 25"/>
            <p:cNvSpPr/>
            <p:nvPr/>
          </p:nvSpPr>
          <p:spPr bwMode="auto">
            <a:xfrm flipV="1">
              <a:off x="1989663" y="6129867"/>
              <a:ext cx="357293" cy="308011"/>
            </a:xfrm>
            <a:prstGeom prst="triangle">
              <a:avLst/>
            </a:prstGeom>
            <a:solidFill>
              <a:srgbClr val="3333FF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US">
                <a:solidFill>
                  <a:srgbClr val="333399"/>
                </a:solidFill>
                <a:latin typeface="Comic Sans MS" pitchFamily="66" charset="0"/>
              </a:endParaRPr>
            </a:p>
          </p:txBody>
        </p:sp>
      </p:grpSp>
      <p:sp>
        <p:nvSpPr>
          <p:cNvPr id="36" name="Rounded Rectangle 35"/>
          <p:cNvSpPr/>
          <p:nvPr/>
        </p:nvSpPr>
        <p:spPr bwMode="auto">
          <a:xfrm>
            <a:off x="5592234" y="1971443"/>
            <a:ext cx="2980267" cy="6265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de-CH" dirty="0" smtClean="0">
                <a:solidFill>
                  <a:srgbClr val="333399"/>
                </a:solidFill>
                <a:latin typeface="Comic Sans MS" pitchFamily="66" charset="0"/>
              </a:rPr>
              <a:t>Semantische Regeln</a:t>
            </a:r>
            <a:endParaRPr lang="en-US" dirty="0">
              <a:solidFill>
                <a:srgbClr val="333399"/>
              </a:solidFill>
              <a:latin typeface="Comic Sans MS" pitchFamily="66" charset="0"/>
            </a:endParaRPr>
          </a:p>
        </p:txBody>
      </p:sp>
      <p:grpSp>
        <p:nvGrpSpPr>
          <p:cNvPr id="115720" name="Group 37"/>
          <p:cNvGrpSpPr>
            <a:grpSpLocks/>
          </p:cNvGrpSpPr>
          <p:nvPr/>
        </p:nvGrpSpPr>
        <p:grpSpPr bwMode="auto">
          <a:xfrm>
            <a:off x="6904038" y="3834153"/>
            <a:ext cx="357187" cy="820737"/>
            <a:chOff x="1989663" y="5503334"/>
            <a:chExt cx="357293" cy="934544"/>
          </a:xfrm>
        </p:grpSpPr>
        <p:grpSp>
          <p:nvGrpSpPr>
            <p:cNvPr id="115739" name="Group 15"/>
            <p:cNvGrpSpPr>
              <a:grpSpLocks/>
            </p:cNvGrpSpPr>
            <p:nvPr/>
          </p:nvGrpSpPr>
          <p:grpSpPr bwMode="auto">
            <a:xfrm>
              <a:off x="2132590" y="5503334"/>
              <a:ext cx="71438" cy="792163"/>
              <a:chOff x="2126192" y="5503334"/>
              <a:chExt cx="71438" cy="792163"/>
            </a:xfrm>
          </p:grpSpPr>
          <p:sp>
            <p:nvSpPr>
              <p:cNvPr id="115743" name="Line 37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126192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44" name="Line 38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197630" y="5503334"/>
                <a:ext cx="0" cy="79216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" name="Isosceles Triangle 39"/>
            <p:cNvSpPr/>
            <p:nvPr/>
          </p:nvSpPr>
          <p:spPr bwMode="auto">
            <a:xfrm flipV="1">
              <a:off x="1989663" y="6129867"/>
              <a:ext cx="357293" cy="308011"/>
            </a:xfrm>
            <a:prstGeom prst="triangle">
              <a:avLst/>
            </a:prstGeom>
            <a:solidFill>
              <a:srgbClr val="3333FF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endParaRPr lang="en-US">
                <a:solidFill>
                  <a:srgbClr val="333399"/>
                </a:solidFill>
                <a:latin typeface="Comic Sans MS" pitchFamily="66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 bwMode="auto">
          <a:xfrm>
            <a:off x="5592234" y="3296653"/>
            <a:ext cx="2980267" cy="529389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 err="1">
                <a:solidFill>
                  <a:srgbClr val="333399"/>
                </a:solidFill>
                <a:latin typeface="Comic Sans MS" pitchFamily="66" charset="0"/>
              </a:rPr>
              <a:t>Syntaktische</a:t>
            </a:r>
            <a:r>
              <a:rPr lang="en-US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Comic Sans MS" pitchFamily="66" charset="0"/>
              </a:rPr>
              <a:t>Regeln</a:t>
            </a:r>
            <a:endParaRPr lang="en-US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5592234" y="4714200"/>
            <a:ext cx="2980267" cy="6265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anchor="ctr"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 err="1">
                <a:solidFill>
                  <a:srgbClr val="333399"/>
                </a:solidFill>
                <a:latin typeface="Comic Sans MS" pitchFamily="66" charset="0"/>
              </a:rPr>
              <a:t>Lexikalische</a:t>
            </a:r>
            <a:r>
              <a:rPr lang="en-US" dirty="0">
                <a:solidFill>
                  <a:srgbClr val="333399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rgbClr val="333399"/>
                </a:solidFill>
                <a:latin typeface="Comic Sans MS" pitchFamily="66" charset="0"/>
              </a:rPr>
              <a:t>Regeln</a:t>
            </a:r>
            <a:endParaRPr lang="en-US" dirty="0">
              <a:solidFill>
                <a:srgbClr val="333399"/>
              </a:solidFill>
              <a:latin typeface="Comic Sans MS" pitchFamily="66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598740" y="978567"/>
            <a:ext cx="2979737" cy="1592525"/>
            <a:chOff x="2490939" y="3623776"/>
            <a:chExt cx="2980267" cy="1640562"/>
          </a:xfrm>
        </p:grpSpPr>
        <p:sp>
          <p:nvSpPr>
            <p:cNvPr id="115728" name="Text Box 4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77768" y="3853433"/>
              <a:ext cx="184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endParaRPr lang="de-DE">
                <a:solidFill>
                  <a:srgbClr val="3333FF"/>
                </a:solidFill>
                <a:ea typeface="ＭＳ Ｐゴシック" pitchFamily="127" charset="-128"/>
                <a:cs typeface="ＭＳ Ｐゴシック" pitchFamily="127" charset="-128"/>
              </a:endParaRPr>
            </a:p>
          </p:txBody>
        </p:sp>
        <p:grpSp>
          <p:nvGrpSpPr>
            <p:cNvPr id="115729" name="Group 37"/>
            <p:cNvGrpSpPr>
              <a:grpSpLocks/>
            </p:cNvGrpSpPr>
            <p:nvPr/>
          </p:nvGrpSpPr>
          <p:grpSpPr bwMode="auto">
            <a:xfrm>
              <a:off x="3804919" y="3623776"/>
              <a:ext cx="357293" cy="821267"/>
              <a:chOff x="1989663" y="5503334"/>
              <a:chExt cx="357293" cy="934544"/>
            </a:xfrm>
          </p:grpSpPr>
          <p:grpSp>
            <p:nvGrpSpPr>
              <p:cNvPr id="115733" name="Group 15"/>
              <p:cNvGrpSpPr>
                <a:grpSpLocks/>
              </p:cNvGrpSpPr>
              <p:nvPr/>
            </p:nvGrpSpPr>
            <p:grpSpPr bwMode="auto">
              <a:xfrm>
                <a:off x="2132590" y="5503334"/>
                <a:ext cx="71438" cy="792163"/>
                <a:chOff x="2126192" y="5503334"/>
                <a:chExt cx="71438" cy="792163"/>
              </a:xfrm>
            </p:grpSpPr>
            <p:sp>
              <p:nvSpPr>
                <p:cNvPr id="115737" name="Line 37"/>
                <p:cNvSpPr>
                  <a:spLocks noChangeShapeType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126192" y="5503334"/>
                  <a:ext cx="0" cy="792163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738" name="Line 38"/>
                <p:cNvSpPr>
                  <a:spLocks noChangeShapeType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2197630" y="5503334"/>
                  <a:ext cx="0" cy="792163"/>
                </a:xfrm>
                <a:prstGeom prst="line">
                  <a:avLst/>
                </a:prstGeom>
                <a:noFill/>
                <a:ln w="381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4" name="Isosceles Triangle 23"/>
              <p:cNvSpPr/>
              <p:nvPr/>
            </p:nvSpPr>
            <p:spPr bwMode="auto">
              <a:xfrm flipV="1">
                <a:off x="1989663" y="6129867"/>
                <a:ext cx="357293" cy="308011"/>
              </a:xfrm>
              <a:prstGeom prst="triangle">
                <a:avLst/>
              </a:prstGeom>
              <a:solidFill>
                <a:srgbClr val="3333FF"/>
              </a:solidFill>
              <a:ln w="12700" algn="ctr">
                <a:solidFill>
                  <a:srgbClr val="990000"/>
                </a:solidFill>
                <a:miter lim="800000"/>
                <a:headEnd/>
                <a:tailEnd/>
              </a:ln>
              <a:effectLst>
                <a:outerShdw blurRad="50800" dist="50800" dir="5400000" sx="101000" sy="10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/>
                <a:bevelB w="381000"/>
              </a:sp3d>
            </p:spPr>
            <p:txBody>
              <a:bodyPr lIns="0" rIns="0" anchor="ctr"/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endParaRPr lang="en-US">
                  <a:solidFill>
                    <a:srgbClr val="333399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8" name="Rounded Rectangle 27"/>
            <p:cNvSpPr/>
            <p:nvPr/>
          </p:nvSpPr>
          <p:spPr bwMode="auto">
            <a:xfrm>
              <a:off x="2490939" y="4544631"/>
              <a:ext cx="2980267" cy="719707"/>
            </a:xfrm>
            <a:prstGeom prst="roundRect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anchor="ctr"/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dirty="0" err="1">
                  <a:solidFill>
                    <a:srgbClr val="C00000"/>
                  </a:solidFill>
                  <a:latin typeface="Comic Sans MS" pitchFamily="66" charset="0"/>
                </a:rPr>
                <a:t>Statische</a:t>
              </a:r>
              <a:r>
                <a:rPr lang="en-US" dirty="0">
                  <a:solidFill>
                    <a:srgbClr val="C00000"/>
                  </a:solidFill>
                  <a:latin typeface="Comic Sans MS" pitchFamily="66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Comic Sans MS" pitchFamily="66" charset="0"/>
                </a:rPr>
                <a:t>Semantik</a:t>
              </a:r>
              <a:r>
                <a:rPr lang="en-US" dirty="0">
                  <a:solidFill>
                    <a:srgbClr val="C00000"/>
                  </a:solidFill>
                  <a:latin typeface="Comic Sans MS" pitchFamily="66" charset="0"/>
                </a:rPr>
                <a:t/>
              </a:r>
              <a:br>
                <a:rPr lang="en-US" dirty="0">
                  <a:solidFill>
                    <a:srgbClr val="C00000"/>
                  </a:solidFill>
                  <a:latin typeface="Comic Sans MS" pitchFamily="66" charset="0"/>
                </a:rPr>
              </a:br>
              <a:r>
                <a:rPr lang="en-US" dirty="0">
                  <a:solidFill>
                    <a:srgbClr val="C00000"/>
                  </a:solidFill>
                  <a:latin typeface="Comic Sans MS" pitchFamily="66" charset="0"/>
                </a:rPr>
                <a:t>(</a:t>
              </a:r>
              <a:r>
                <a:rPr lang="en-US" dirty="0" err="1">
                  <a:solidFill>
                    <a:srgbClr val="C00000"/>
                  </a:solidFill>
                  <a:latin typeface="Comic Sans MS" pitchFamily="66" charset="0"/>
                </a:rPr>
                <a:t>Gültigkeitsregel</a:t>
              </a:r>
              <a:r>
                <a:rPr lang="en-US" dirty="0">
                  <a:solidFill>
                    <a:srgbClr val="C00000"/>
                  </a:solidFill>
                  <a:latin typeface="Comic Sans MS" pitchFamily="66" charset="0"/>
                </a:rPr>
                <a:t>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8.33333E-7 -0.25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dirty="0" smtClean="0">
                <a:latin typeface="Arial Rounded MT Bold" pitchFamily="127" charset="0"/>
              </a:rPr>
              <a:t>Was wir in </a:t>
            </a:r>
            <a:r>
              <a:rPr lang="de-CH" dirty="0" smtClean="0">
                <a:latin typeface="Arial Rounded MT Bold" pitchFamily="127" charset="0"/>
              </a:rPr>
              <a:t>Lektion 3 </a:t>
            </a:r>
            <a:r>
              <a:rPr lang="de-CH" noProof="0" dirty="0" smtClean="0">
                <a:latin typeface="Arial Rounded MT Bold" pitchFamily="127" charset="0"/>
              </a:rPr>
              <a:t>gelernt haben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1" eaLnBrk="1" hangingPunct="1"/>
            <a:r>
              <a:rPr lang="de-CH" noProof="0" dirty="0" smtClean="0"/>
              <a:t>Das Programmiersprachenkonzept</a:t>
            </a:r>
          </a:p>
          <a:p>
            <a:pPr lvl="1" eaLnBrk="1" hangingPunct="1"/>
            <a:r>
              <a:rPr lang="de-CH" noProof="0" smtClean="0"/>
              <a:t>Die Grundzüge von Eiffel</a:t>
            </a:r>
          </a:p>
          <a:p>
            <a:pPr lvl="1" eaLnBrk="1" hangingPunct="1"/>
            <a:r>
              <a:rPr lang="de-CH" noProof="0" dirty="0" smtClean="0"/>
              <a:t>Syntax (inklusive lexikalischer Ebene) </a:t>
            </a:r>
            <a:r>
              <a:rPr lang="de-CH" noProof="0" dirty="0" err="1" smtClean="0"/>
              <a:t>vs</a:t>
            </a:r>
            <a:r>
              <a:rPr lang="de-CH" noProof="0" dirty="0" smtClean="0"/>
              <a:t> Semantik</a:t>
            </a:r>
          </a:p>
          <a:p>
            <a:pPr lvl="1" eaLnBrk="1" hangingPunct="1"/>
            <a:r>
              <a:rPr lang="de-CH" noProof="0" dirty="0" smtClean="0"/>
              <a:t>Lexikalische und statische Analyseebenen</a:t>
            </a:r>
          </a:p>
          <a:p>
            <a:pPr lvl="1" eaLnBrk="1" hangingPunct="1"/>
            <a:r>
              <a:rPr lang="de-CH" noProof="0" dirty="0" smtClean="0"/>
              <a:t>Bäume</a:t>
            </a:r>
          </a:p>
          <a:p>
            <a:pPr lvl="1" eaLnBrk="1" hangingPunct="1"/>
            <a:r>
              <a:rPr lang="de-CH" noProof="0" dirty="0" smtClean="0"/>
              <a:t>Die Fachsprache der Bäume: Wurzel, innere Knoten, Blätter</a:t>
            </a:r>
          </a:p>
          <a:p>
            <a:pPr lvl="1" eaLnBrk="1" hangingPunct="1"/>
            <a:r>
              <a:rPr lang="de-CH" noProof="0" dirty="0" smtClean="0"/>
              <a:t>Abstrakte Syntaxbäume</a:t>
            </a:r>
          </a:p>
          <a:p>
            <a:pPr lvl="1" eaLnBrk="1" hangingPunct="1"/>
            <a:r>
              <a:rPr lang="de-CH" noProof="0" dirty="0" smtClean="0"/>
              <a:t>Grundlegende lexikalische Elemente</a:t>
            </a:r>
          </a:p>
          <a:p>
            <a:pPr lvl="1" eaLnBrk="1" hangingPunct="1"/>
            <a:r>
              <a:rPr lang="de-CH" noProof="0" dirty="0" smtClean="0"/>
              <a:t>Elementare Stilregeln</a:t>
            </a:r>
          </a:p>
          <a:p>
            <a:pPr lvl="1" eaLnBrk="1" hangingPunct="1"/>
            <a:endParaRPr lang="de-CH" noProof="0" dirty="0" smtClean="0"/>
          </a:p>
          <a:p>
            <a:pPr marL="0" indent="0" eaLnBrk="1" hangingPunct="1"/>
            <a:endParaRPr lang="de-CH" noProof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Aufgaben auf nächste Woche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/>
            <a:r>
              <a:rPr lang="de-CH" noProof="0" dirty="0" smtClean="0"/>
              <a:t>Lesen Sie die Kapitel 1 bis 4 von</a:t>
            </a:r>
            <a:r>
              <a:rPr lang="de-CH" i="1" noProof="0" dirty="0" smtClean="0"/>
              <a:t>Touch of Class</a:t>
            </a:r>
            <a:endParaRPr lang="de-CH" noProof="0" dirty="0" smtClean="0"/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endParaRPr lang="de-CH" noProof="0" dirty="0" smtClean="0"/>
          </a:p>
          <a:p>
            <a:pPr marL="0" indent="0" eaLnBrk="1" hangingPunct="1"/>
            <a:r>
              <a:rPr lang="de-CH" noProof="0" dirty="0" smtClean="0"/>
              <a:t>Stellen Sie sicher, </a:t>
            </a:r>
            <a:r>
              <a:rPr lang="de-CH" noProof="0" smtClean="0"/>
              <a:t>dass Sie </a:t>
            </a:r>
            <a:r>
              <a:rPr lang="de-CH" noProof="0" dirty="0" smtClean="0"/>
              <a:t>alle bis jetzt eingeführten </a:t>
            </a:r>
            <a:r>
              <a:rPr lang="de-CH" noProof="0" dirty="0" smtClean="0">
                <a:solidFill>
                  <a:srgbClr val="990000"/>
                </a:solidFill>
              </a:rPr>
              <a:t>Begriffe</a:t>
            </a:r>
            <a:r>
              <a:rPr lang="de-CH" noProof="0" dirty="0" smtClean="0"/>
              <a:t> kennen und verstehen.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Über Eiffel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790575"/>
            <a:ext cx="9144000" cy="564991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rgbClr val="990000"/>
              </a:buClr>
            </a:pPr>
            <a:r>
              <a:rPr lang="de-CH" sz="2300" noProof="0" dirty="0" smtClean="0">
                <a:solidFill>
                  <a:srgbClr val="0000FF"/>
                </a:solidFill>
              </a:rPr>
              <a:t>Erste Version 1985, seither regelmässig verbessert</a:t>
            </a: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Clr>
                <a:srgbClr val="990000"/>
              </a:buClr>
            </a:pPr>
            <a:endParaRPr lang="de-CH" sz="2300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90000"/>
              </a:buClr>
            </a:pPr>
            <a:r>
              <a:rPr lang="de-CH" sz="2300" noProof="0" dirty="0" smtClean="0">
                <a:solidFill>
                  <a:srgbClr val="0000FF"/>
                </a:solidFill>
              </a:rPr>
              <a:t>Fokus: </a:t>
            </a:r>
            <a:r>
              <a:rPr lang="de-CH" sz="2300" dirty="0">
                <a:solidFill>
                  <a:srgbClr val="0000FF"/>
                </a:solidFill>
              </a:rPr>
              <a:t>Einfachheit </a:t>
            </a:r>
            <a:r>
              <a:rPr lang="de-CH" sz="2300" dirty="0" smtClean="0">
                <a:solidFill>
                  <a:srgbClr val="0000FF"/>
                </a:solidFill>
              </a:rPr>
              <a:t>und Softwarequalität</a:t>
            </a:r>
            <a:r>
              <a:rPr lang="de-CH" sz="2300" noProof="0" dirty="0" smtClean="0">
                <a:solidFill>
                  <a:srgbClr val="0000FF"/>
                </a:solidFill>
              </a:rPr>
              <a:t>, im Speziellen Verlässlichkeit, Erweiterbarkeit, Wiederverwendbarkeit</a:t>
            </a: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Clr>
                <a:srgbClr val="990000"/>
              </a:buClr>
            </a:pPr>
            <a:endParaRPr lang="de-CH" sz="2300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90000"/>
              </a:buClr>
            </a:pPr>
            <a:r>
              <a:rPr lang="de-CH" sz="2300" noProof="0" dirty="0" smtClean="0">
                <a:solidFill>
                  <a:srgbClr val="0000FF"/>
                </a:solidFill>
              </a:rPr>
              <a:t>Eiffel basiert auf dem Konzept “Design by Contract”  (“Entwurf gemäss Vertrag”)</a:t>
            </a: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Clr>
                <a:srgbClr val="990000"/>
              </a:buClr>
            </a:pPr>
            <a:endParaRPr lang="de-CH" sz="2300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90000"/>
              </a:buClr>
            </a:pPr>
            <a:r>
              <a:rPr lang="de-CH" sz="2300" noProof="0" dirty="0" smtClean="0">
                <a:solidFill>
                  <a:srgbClr val="0000FF"/>
                </a:solidFill>
              </a:rPr>
              <a:t>Implementationen</a:t>
            </a:r>
            <a:r>
              <a:rPr lang="de-CH" sz="2300" dirty="0">
                <a:solidFill>
                  <a:srgbClr val="0000FF"/>
                </a:solidFill>
              </a:rPr>
              <a:t>:</a:t>
            </a:r>
            <a:r>
              <a:rPr lang="de-CH" sz="2300" noProof="0" dirty="0" smtClean="0">
                <a:solidFill>
                  <a:srgbClr val="0000FF"/>
                </a:solidFill>
              </a:rPr>
              <a:t> z.B. EiffelStudio (von Eiffel Software), als open-</a:t>
            </a:r>
            <a:r>
              <a:rPr lang="de-CH" sz="2300" noProof="0" dirty="0" err="1" smtClean="0">
                <a:solidFill>
                  <a:srgbClr val="0000FF"/>
                </a:solidFill>
              </a:rPr>
              <a:t>source</a:t>
            </a:r>
            <a:r>
              <a:rPr lang="de-CH" sz="2300" dirty="0">
                <a:solidFill>
                  <a:srgbClr val="0000FF"/>
                </a:solidFill>
              </a:rPr>
              <a:t> </a:t>
            </a:r>
            <a:r>
              <a:rPr lang="de-CH" sz="2300" dirty="0" smtClean="0">
                <a:solidFill>
                  <a:srgbClr val="0000FF"/>
                </a:solidFill>
              </a:rPr>
              <a:t>(GPL) verfügbar</a:t>
            </a:r>
            <a:endParaRPr lang="de-CH" sz="2300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ts val="2000"/>
              </a:lnSpc>
              <a:spcBef>
                <a:spcPct val="0"/>
              </a:spcBef>
              <a:buClr>
                <a:srgbClr val="990000"/>
              </a:buClr>
            </a:pPr>
            <a:endParaRPr lang="de-CH" sz="2300" noProof="0" dirty="0" smtClean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ct val="0"/>
              </a:spcBef>
              <a:buClr>
                <a:srgbClr val="990000"/>
              </a:buClr>
            </a:pPr>
            <a:r>
              <a:rPr lang="de-CH" sz="2300" noProof="0" dirty="0" smtClean="0">
                <a:solidFill>
                  <a:srgbClr val="0000FF"/>
                </a:solidFill>
              </a:rPr>
              <a:t>Internationale Standards: ECMA und ISO (International Standards Organization), 2006</a:t>
            </a:r>
          </a:p>
          <a:p>
            <a:pPr marL="0" indent="0" eaLnBrk="1" hangingPunct="1"/>
            <a:endParaRPr lang="de-CH" noProof="0" dirty="0" smtClean="0">
              <a:solidFill>
                <a:srgbClr val="0000FF"/>
              </a:solidFill>
            </a:endParaRPr>
          </a:p>
          <a:p>
            <a:pPr marL="0" indent="0" eaLnBrk="1" hangingPunct="1"/>
            <a:endParaRPr lang="de-CH" noProof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Einige Eiffel-basierte Projekte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052513"/>
            <a:ext cx="9144000" cy="55895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de-CH" noProof="0" dirty="0" err="1" smtClean="0"/>
              <a:t>Axa</a:t>
            </a:r>
            <a:r>
              <a:rPr lang="de-CH" noProof="0" dirty="0" smtClean="0"/>
              <a:t> Rosenberg</a:t>
            </a:r>
            <a:br>
              <a:rPr lang="de-CH" noProof="0" dirty="0" smtClean="0"/>
            </a:br>
            <a:r>
              <a:rPr lang="de-CH" noProof="0" dirty="0" smtClean="0"/>
              <a:t>Vermögensverwaltung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    3 Millionen Codezeilen</a:t>
            </a:r>
          </a:p>
          <a:p>
            <a:pPr marL="0" indent="0" eaLnBrk="1" hangingPunct="1">
              <a:lnSpc>
                <a:spcPct val="90000"/>
              </a:lnSpc>
            </a:pPr>
            <a:endParaRPr lang="de-CH" sz="1200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Chicago Board of Trade: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    Kurs-Anzeigesystem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    Eiffel + CORBA +</a:t>
            </a:r>
            <a:br>
              <a:rPr lang="de-CH" noProof="0" dirty="0" smtClean="0"/>
            </a:br>
            <a:r>
              <a:rPr lang="de-CH" noProof="0" dirty="0" smtClean="0"/>
              <a:t>    Solaris + Windows + …</a:t>
            </a:r>
          </a:p>
          <a:p>
            <a:pPr marL="0" indent="0" eaLnBrk="1" hangingPunct="1">
              <a:lnSpc>
                <a:spcPct val="90000"/>
              </a:lnSpc>
            </a:pPr>
            <a:endParaRPr lang="de-CH" sz="1200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err="1" smtClean="0"/>
              <a:t>Xontech</a:t>
            </a:r>
            <a:r>
              <a:rPr lang="de-CH" noProof="0" dirty="0" smtClean="0"/>
              <a:t> (für Boeing)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   Grossmassstäbliche </a:t>
            </a:r>
            <a:br>
              <a:rPr lang="de-CH" noProof="0" dirty="0" smtClean="0"/>
            </a:br>
            <a:r>
              <a:rPr lang="de-CH" noProof="0" dirty="0" smtClean="0"/>
              <a:t>   Simulationen für die</a:t>
            </a:r>
            <a:br>
              <a:rPr lang="de-CH" noProof="0" dirty="0" smtClean="0"/>
            </a:br>
            <a:r>
              <a:rPr lang="de-CH" noProof="0" dirty="0" smtClean="0"/>
              <a:t>   Raketenverteidigung</a:t>
            </a:r>
            <a:br>
              <a:rPr lang="de-CH" noProof="0" dirty="0" smtClean="0"/>
            </a:br>
            <a:endParaRPr lang="de-CH" sz="1200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Schwedische Sozialversicherung: </a:t>
            </a:r>
            <a:br>
              <a:rPr lang="de-CH" noProof="0" dirty="0" smtClean="0"/>
            </a:br>
            <a:r>
              <a:rPr lang="de-CH" noProof="0" dirty="0" smtClean="0"/>
              <a:t>    Unfallberichte &amp; -management, etc…</a:t>
            </a:r>
            <a:endParaRPr lang="de-CH" noProof="0" dirty="0"/>
          </a:p>
        </p:txBody>
      </p:sp>
      <p:pic>
        <p:nvPicPr>
          <p:cNvPr id="54275" name="Picture 4" descr="Chicago_Board_of_Trade1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44950" y="1811338"/>
            <a:ext cx="4986338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882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5873750" y="2755900"/>
            <a:ext cx="1354138" cy="1265238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3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7178675" y="2781300"/>
            <a:ext cx="201613" cy="1252538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4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7769225" y="3308350"/>
            <a:ext cx="600075" cy="765175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5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5989638" y="4235450"/>
            <a:ext cx="788987" cy="26988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7053263" y="4586288"/>
            <a:ext cx="365125" cy="227012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4986338" y="4349750"/>
            <a:ext cx="1765300" cy="614363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8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5524500" y="3635375"/>
            <a:ext cx="1328738" cy="461963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9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4911725" y="2919413"/>
            <a:ext cx="2030413" cy="1139825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30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95838" y="1889125"/>
            <a:ext cx="3392487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/>
              <a:t>Die Terminbörse in Chicago</a:t>
            </a:r>
          </a:p>
        </p:txBody>
      </p:sp>
      <p:sp>
        <p:nvSpPr>
          <p:cNvPr id="41883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008938" y="4602163"/>
            <a:ext cx="436562" cy="650875"/>
          </a:xfrm>
          <a:prstGeom prst="line">
            <a:avLst/>
          </a:prstGeom>
          <a:noFill/>
          <a:ln w="76200" cmpd="tri">
            <a:solidFill>
              <a:srgbClr val="99FF99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8822" name="Text Box 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53225" y="3944938"/>
            <a:ext cx="1854200" cy="646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rIns="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/>
              <a:t>(Eiffel) Kurs-Anzeigesystem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animBg="1"/>
      <p:bldP spid="418823" grpId="0" animBg="1"/>
      <p:bldP spid="418824" grpId="0" animBg="1"/>
      <p:bldP spid="418825" grpId="0" animBg="1"/>
      <p:bldP spid="418826" grpId="0" animBg="1"/>
      <p:bldP spid="418827" grpId="0" animBg="1"/>
      <p:bldP spid="418828" grpId="0" animBg="1"/>
      <p:bldP spid="418829" grpId="0" animBg="1"/>
      <p:bldP spid="418830" grpId="0" animBg="1"/>
      <p:bldP spid="418831" grpId="0" animBg="1"/>
      <p:bldP spid="4188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Weshalb benutzen wir Eiffel?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Ein einfaches, sauberes O-O Modell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Erlaubt es Ihnen, sich auf die Konzepte und nicht auf die Sprache zu konzentrieren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Kleine “Sprachlast”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Programmierumgebung (EiffelStudio)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Portabilität: Windows / Linux / VMS &amp; andere</a:t>
            </a:r>
          </a:p>
          <a:p>
            <a:pPr marL="823913" lvl="1" eaLnBrk="1" hangingPunct="1">
              <a:lnSpc>
                <a:spcPct val="90000"/>
              </a:lnSpc>
            </a:pPr>
            <a:r>
              <a:rPr lang="de-CH" noProof="0" dirty="0" smtClean="0"/>
              <a:t>Realismus: keine “akademische” Sprache</a:t>
            </a:r>
          </a:p>
          <a:p>
            <a:pPr marL="0" indent="0" eaLnBrk="1" hangingPunct="1">
              <a:lnSpc>
                <a:spcPct val="90000"/>
              </a:lnSpc>
            </a:pPr>
            <a:endParaRPr lang="de-CH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Es bereitet Sie darauf vor, andere O-O Sprachen zu lernen, z.B. C++, Java, C#.</a:t>
            </a:r>
          </a:p>
          <a:p>
            <a:pPr marL="0" indent="0" eaLnBrk="1" hangingPunct="1">
              <a:lnSpc>
                <a:spcPct val="90000"/>
              </a:lnSpc>
            </a:pPr>
            <a:endParaRPr lang="de-CH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/>
              <a:t>Kursreihe (ab dem dritten Studienjahr): “Languages in Depth”. Momentan Java, C# und Eiffel.</a:t>
            </a:r>
          </a:p>
          <a:p>
            <a:pPr marL="0" indent="0" eaLnBrk="1" hangingPunct="1">
              <a:lnSpc>
                <a:spcPct val="90000"/>
              </a:lnSpc>
            </a:pPr>
            <a:endParaRPr lang="de-CH" noProof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FR" dirty="0" err="1" smtClean="0"/>
              <a:t>Das</a:t>
            </a:r>
            <a:r>
              <a:rPr lang="fr-FR" dirty="0" smtClean="0"/>
              <a:t> </a:t>
            </a:r>
            <a:r>
              <a:rPr lang="fr-FR" dirty="0" err="1" smtClean="0"/>
              <a:t>erste</a:t>
            </a:r>
            <a:r>
              <a:rPr lang="fr-FR" dirty="0" smtClean="0"/>
              <a:t> Java </a:t>
            </a:r>
            <a:r>
              <a:rPr lang="fr-FR" dirty="0" err="1" smtClean="0"/>
              <a:t>programm</a:t>
            </a:r>
            <a:endParaRPr lang="fr-FR" dirty="0" smtClean="0"/>
          </a:p>
        </p:txBody>
      </p:sp>
      <p:sp>
        <p:nvSpPr>
          <p:cNvPr id="17412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463" y="1941513"/>
            <a:ext cx="8750300" cy="2900576"/>
          </a:xfrm>
          <a:prstGeom prst="roundRect">
            <a:avLst>
              <a:gd name="adj" fmla="val 16667"/>
            </a:avLst>
          </a:prstGeom>
          <a:solidFill>
            <a:srgbClr val="00FF00">
              <a:alpha val="30196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0"/>
          </a:sp3d>
        </p:spPr>
        <p:txBody>
          <a:bodyPr lIns="36000" tIns="36000" rIns="36000" bIns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class First {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	public static void main(String </a:t>
            </a:r>
            <a:r>
              <a:rPr lang="en-US" sz="2800" dirty="0" err="1" smtClean="0">
                <a:solidFill>
                  <a:srgbClr val="C00000"/>
                </a:solidFill>
              </a:rPr>
              <a:t>args</a:t>
            </a:r>
            <a:r>
              <a:rPr lang="en-US" sz="2800" dirty="0" smtClean="0">
                <a:solidFill>
                  <a:srgbClr val="C00000"/>
                </a:solidFill>
              </a:rPr>
              <a:t>[])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	{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	</a:t>
            </a:r>
            <a:r>
              <a:rPr lang="en-US" sz="2800" dirty="0" err="1" smtClean="0">
                <a:solidFill>
                  <a:srgbClr val="C00000"/>
                </a:solidFill>
              </a:rPr>
              <a:t>System.out.println</a:t>
            </a:r>
            <a:r>
              <a:rPr lang="en-US" sz="2800" dirty="0" smtClean="0">
                <a:solidFill>
                  <a:srgbClr val="C00000"/>
                </a:solidFill>
              </a:rPr>
              <a:t>("Hello World!"); </a:t>
            </a:r>
          </a:p>
          <a:p>
            <a:r>
              <a:rPr lang="en-US" sz="2800" dirty="0">
                <a:solidFill>
                  <a:srgbClr val="C00000"/>
                </a:solidFill>
              </a:rPr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}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}</a:t>
            </a:r>
            <a:endParaRPr lang="en-US" sz="28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Drei grundlegende Unterscheidungen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de-CH" noProof="0" smtClean="0"/>
              <a:t>Befehl / Abfrage</a:t>
            </a:r>
          </a:p>
          <a:p>
            <a:pPr marL="0" indent="0" eaLnBrk="1" hangingPunct="1"/>
            <a:endParaRPr lang="de-CH" noProof="0" smtClean="0"/>
          </a:p>
          <a:p>
            <a:pPr marL="0" indent="0" eaLnBrk="1" hangingPunct="1"/>
            <a:r>
              <a:rPr lang="de-CH" noProof="0" smtClean="0"/>
              <a:t>Instruktion / Ausdruck</a:t>
            </a:r>
          </a:p>
          <a:p>
            <a:pPr marL="0" indent="0" eaLnBrk="1" hangingPunct="1"/>
            <a:endParaRPr lang="de-CH" noProof="0" smtClean="0"/>
          </a:p>
          <a:p>
            <a:pPr marL="0" indent="0" eaLnBrk="1" hangingPunct="1"/>
            <a:r>
              <a:rPr lang="de-CH" noProof="0" smtClean="0"/>
              <a:t>Syntax / Semantik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noProof="0" smtClean="0">
                <a:latin typeface="Arial Rounded MT Bold" pitchFamily="127" charset="0"/>
              </a:rPr>
              <a:t>Instruktionen (instructions)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chemeClr val="tx1"/>
                </a:solidFill>
              </a:rPr>
              <a:t>Die Basisoperationen eines Computers oder eines Programms heissen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Instruktionen</a:t>
            </a:r>
            <a:endParaRPr lang="de-CH" noProof="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de-CH" noProof="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de-CH" noProof="0" dirty="0" smtClean="0">
                <a:solidFill>
                  <a:schemeClr val="tx1"/>
                </a:solidFill>
              </a:rPr>
              <a:t>Unser erstes Beispiel hatte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fünf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chemeClr val="tx1"/>
                </a:solidFill>
              </a:rPr>
              <a:t>Instruktionen:</a:t>
            </a:r>
          </a:p>
          <a:p>
            <a:pPr marL="0" indent="0" eaLnBrk="1" hangingPunct="1">
              <a:lnSpc>
                <a:spcPct val="90000"/>
              </a:lnSpc>
            </a:pPr>
            <a:endParaRPr lang="de-CH" noProof="0" dirty="0" smtClean="0"/>
          </a:p>
          <a:p>
            <a:pPr lvl="1" eaLnBrk="1" hangingPunct="1">
              <a:lnSpc>
                <a:spcPct val="90000"/>
              </a:lnSpc>
              <a:buFont typeface="Wingdings" pitchFamily="127" charset="2"/>
              <a:buNone/>
            </a:pPr>
            <a:r>
              <a:rPr lang="de-CH" i="1" dirty="0" smtClean="0">
                <a:solidFill>
                  <a:srgbClr val="0000FF"/>
                </a:solidFill>
              </a:rPr>
              <a:t>C</a:t>
            </a:r>
            <a:r>
              <a:rPr lang="de-CH" i="1" noProof="0" dirty="0" smtClean="0">
                <a:solidFill>
                  <a:srgbClr val="0000FF"/>
                </a:solidFill>
              </a:rPr>
              <a:t>entral_view</a:t>
            </a:r>
            <a:r>
              <a:rPr lang="de-CH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highlight</a:t>
            </a:r>
          </a:p>
          <a:p>
            <a:pPr lvl="1" eaLnBrk="1" hangingPunct="1">
              <a:lnSpc>
                <a:spcPct val="90000"/>
              </a:lnSpc>
              <a:buFont typeface="Wingdings" pitchFamily="127" charset="2"/>
              <a:buNone/>
            </a:pPr>
            <a:r>
              <a:rPr lang="de-CH" i="1" dirty="0" smtClean="0">
                <a:solidFill>
                  <a:srgbClr val="0000FF"/>
                </a:solidFill>
              </a:rPr>
              <a:t>P</a:t>
            </a:r>
            <a:r>
              <a:rPr lang="de-CH" i="1" noProof="0" dirty="0" smtClean="0">
                <a:solidFill>
                  <a:srgbClr val="0000FF"/>
                </a:solidFill>
              </a:rPr>
              <a:t>olyterasse_view</a:t>
            </a:r>
            <a:r>
              <a:rPr lang="de-CH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highlight</a:t>
            </a:r>
          </a:p>
          <a:p>
            <a:pPr lvl="1" eaLnBrk="1" hangingPunct="1">
              <a:lnSpc>
                <a:spcPct val="90000"/>
              </a:lnSpc>
              <a:buFont typeface="Wingdings" pitchFamily="127" charset="2"/>
              <a:buNone/>
            </a:pPr>
            <a:r>
              <a:rPr lang="de-CH" i="1" dirty="0" smtClean="0">
                <a:solidFill>
                  <a:srgbClr val="0000FF"/>
                </a:solidFill>
              </a:rPr>
              <a:t>P</a:t>
            </a:r>
            <a:r>
              <a:rPr lang="de-CH" i="1" noProof="0" dirty="0" smtClean="0">
                <a:solidFill>
                  <a:srgbClr val="0000FF"/>
                </a:solidFill>
              </a:rPr>
              <a:t>olybahn</a:t>
            </a:r>
            <a:r>
              <a:rPr lang="de-CH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add_transport</a:t>
            </a:r>
          </a:p>
          <a:p>
            <a:pPr lvl="1" eaLnBrk="1" hangingPunct="1">
              <a:lnSpc>
                <a:spcPct val="90000"/>
              </a:lnSpc>
              <a:buFont typeface="Wingdings" pitchFamily="127" charset="2"/>
              <a:buNone/>
            </a:pPr>
            <a:r>
              <a:rPr lang="de-CH" i="1" dirty="0" smtClean="0">
                <a:solidFill>
                  <a:srgbClr val="0000FF"/>
                </a:solidFill>
              </a:rPr>
              <a:t>Z</a:t>
            </a:r>
            <a:r>
              <a:rPr lang="de-CH" i="1" noProof="0" dirty="0" smtClean="0">
                <a:solidFill>
                  <a:srgbClr val="0000FF"/>
                </a:solidFill>
              </a:rPr>
              <a:t>urich_map</a:t>
            </a:r>
            <a:r>
              <a:rPr lang="de-CH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animate</a:t>
            </a:r>
          </a:p>
          <a:p>
            <a:pPr lvl="1" eaLnBrk="1" hangingPunct="1">
              <a:lnSpc>
                <a:spcPct val="90000"/>
              </a:lnSpc>
              <a:buFont typeface="Wingdings" pitchFamily="127" charset="2"/>
              <a:buNone/>
            </a:pPr>
            <a:r>
              <a:rPr lang="de-CH" i="1" noProof="0" dirty="0" smtClean="0">
                <a:solidFill>
                  <a:srgbClr val="0000FF"/>
                </a:solidFill>
              </a:rPr>
              <a:t>console</a:t>
            </a:r>
            <a:r>
              <a:rPr lang="de-CH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output </a:t>
            </a:r>
            <a:r>
              <a:rPr lang="de-CH" noProof="0" dirty="0" smtClean="0">
                <a:solidFill>
                  <a:srgbClr val="0000FF"/>
                </a:solidFill>
              </a:rPr>
              <a:t>(</a:t>
            </a:r>
            <a:r>
              <a:rPr lang="de-CH" i="1" dirty="0" smtClean="0">
                <a:solidFill>
                  <a:srgbClr val="0000FF"/>
                </a:solidFill>
              </a:rPr>
              <a:t>P</a:t>
            </a:r>
            <a:r>
              <a:rPr lang="de-CH" i="1" noProof="0" dirty="0" smtClean="0">
                <a:solidFill>
                  <a:srgbClr val="0000FF"/>
                </a:solidFill>
              </a:rPr>
              <a:t>olybahn</a:t>
            </a:r>
            <a:r>
              <a:rPr lang="de-CH" baseline="-20000" noProof="0" dirty="0" smtClean="0">
                <a:solidFill>
                  <a:srgbClr val="0000FF"/>
                </a:solidFill>
                <a:sym typeface="Symbol" pitchFamily="127" charset="2"/>
              </a:rPr>
              <a:t></a:t>
            </a:r>
            <a:r>
              <a:rPr lang="de-CH" i="1" noProof="0" dirty="0" smtClean="0">
                <a:solidFill>
                  <a:srgbClr val="0000FF"/>
                </a:solidFill>
              </a:rPr>
              <a:t>west_terminal</a:t>
            </a:r>
            <a:r>
              <a:rPr lang="de-CH" noProof="0" dirty="0" smtClean="0">
                <a:solidFill>
                  <a:srgbClr val="0000FF"/>
                </a:solidFill>
              </a:rPr>
              <a:t>)</a:t>
            </a:r>
            <a:endParaRPr lang="de-CH" i="1" noProof="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de-CH" sz="2000" i="1" noProof="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IMAL">
  <a:themeElements>
    <a:clrScheme name="MINIMAL_EIFF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IMAL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INIMAL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3974</TotalTime>
  <Words>1536</Words>
  <Application>Microsoft Office PowerPoint</Application>
  <PresentationFormat>On-screen Show (4:3)</PresentationFormat>
  <Paragraphs>448</Paragraphs>
  <Slides>39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NORMAL</vt:lpstr>
      <vt:lpstr>MINIMAL</vt:lpstr>
      <vt:lpstr>TITLE</vt:lpstr>
      <vt:lpstr>Einführung in die Programmierung   Prof. Dr. Bertrand Meyer</vt:lpstr>
      <vt:lpstr>Programmiersprachen</vt:lpstr>
      <vt:lpstr>Objekttechnologie</vt:lpstr>
      <vt:lpstr>Über Eiffel</vt:lpstr>
      <vt:lpstr>Einige Eiffel-basierte Projekte</vt:lpstr>
      <vt:lpstr>Weshalb benutzen wir Eiffel?</vt:lpstr>
      <vt:lpstr>Das erste Java programm</vt:lpstr>
      <vt:lpstr>Drei grundlegende Unterscheidungen</vt:lpstr>
      <vt:lpstr>Instruktionen (instructions)</vt:lpstr>
      <vt:lpstr>Aufeinanderfolgende Instruktionen</vt:lpstr>
      <vt:lpstr>Stilregel</vt:lpstr>
      <vt:lpstr>Ausdrücke (Expressions)</vt:lpstr>
      <vt:lpstr>Syntax (syntax) und Semantik (semantics)</vt:lpstr>
      <vt:lpstr>Syntax und Semantik: Definitionen</vt:lpstr>
      <vt:lpstr>Syntax und Semantik</vt:lpstr>
      <vt:lpstr>Syntaxstruktur einer Klasse</vt:lpstr>
      <vt:lpstr>Programmier- vs natürliche Sprachen: Ähnlichkeiten</vt:lpstr>
      <vt:lpstr>Benutzerdefiniert Wörter: Lewis Carroll</vt:lpstr>
      <vt:lpstr>Programmier- vs natürliche Sprachen: Unterschiede</vt:lpstr>
      <vt:lpstr>Stilregel</vt:lpstr>
      <vt:lpstr>Syntaxstruktur einer Klasse</vt:lpstr>
      <vt:lpstr>Exemplare (Specimens)</vt:lpstr>
      <vt:lpstr>Exemplare (specimens) und Konstrukte (constructs)</vt:lpstr>
      <vt:lpstr>Syntaxstruktur einer Klasse</vt:lpstr>
      <vt:lpstr>Eine andere Darstellung: ein abstrakter Syntaxbaum (*)</vt:lpstr>
      <vt:lpstr>Abstrakter Syntaxbaum</vt:lpstr>
      <vt:lpstr>Bäume wachsen nach unten...</vt:lpstr>
      <vt:lpstr>Bäume in der Informatik</vt:lpstr>
      <vt:lpstr>Eigenschaften von Bäumen</vt:lpstr>
      <vt:lpstr>Eine andere Darstellung: ein abstrakter Syntaxbaum</vt:lpstr>
      <vt:lpstr>Abstrakter Syntaxbaum</vt:lpstr>
      <vt:lpstr>Die tiefere Ebene: lexikalische Struktur</vt:lpstr>
      <vt:lpstr>Syntaxstruktur einer Klasse</vt:lpstr>
      <vt:lpstr>Drei Ebenen von Beschreibungen</vt:lpstr>
      <vt:lpstr>Lexikalische Regel für Bezeichner</vt:lpstr>
      <vt:lpstr>Stilregeln</vt:lpstr>
      <vt:lpstr>Eine weitere Ebene</vt:lpstr>
      <vt:lpstr>Was wir in Lektion 3 gelernt haben</vt:lpstr>
      <vt:lpstr>Aufgaben auf nächste Woche</vt:lpstr>
    </vt:vector>
  </TitlesOfParts>
  <Company>ETH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Nadia Polikarpova</cp:lastModifiedBy>
  <cp:revision>2268</cp:revision>
  <dcterms:created xsi:type="dcterms:W3CDTF">2010-09-30T17:23:55Z</dcterms:created>
  <dcterms:modified xsi:type="dcterms:W3CDTF">2012-10-02T09:05:14Z</dcterms:modified>
</cp:coreProperties>
</file>