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9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48"/>
  </p:notesMasterIdLst>
  <p:handoutMasterIdLst>
    <p:handoutMasterId r:id="rId49"/>
  </p:handoutMasterIdLst>
  <p:sldIdLst>
    <p:sldId id="600" r:id="rId4"/>
    <p:sldId id="640" r:id="rId5"/>
    <p:sldId id="638" r:id="rId6"/>
    <p:sldId id="639" r:id="rId7"/>
    <p:sldId id="642" r:id="rId8"/>
    <p:sldId id="643" r:id="rId9"/>
    <p:sldId id="644" r:id="rId10"/>
    <p:sldId id="602" r:id="rId11"/>
    <p:sldId id="603" r:id="rId12"/>
    <p:sldId id="604" r:id="rId13"/>
    <p:sldId id="605" r:id="rId14"/>
    <p:sldId id="606" r:id="rId15"/>
    <p:sldId id="607" r:id="rId16"/>
    <p:sldId id="608" r:id="rId17"/>
    <p:sldId id="609" r:id="rId18"/>
    <p:sldId id="610" r:id="rId19"/>
    <p:sldId id="611" r:id="rId20"/>
    <p:sldId id="612" r:id="rId21"/>
    <p:sldId id="613" r:id="rId22"/>
    <p:sldId id="614" r:id="rId23"/>
    <p:sldId id="615" r:id="rId24"/>
    <p:sldId id="616" r:id="rId25"/>
    <p:sldId id="617" r:id="rId26"/>
    <p:sldId id="618" r:id="rId27"/>
    <p:sldId id="619" r:id="rId28"/>
    <p:sldId id="620" r:id="rId29"/>
    <p:sldId id="621" r:id="rId30"/>
    <p:sldId id="622" r:id="rId31"/>
    <p:sldId id="623" r:id="rId32"/>
    <p:sldId id="624" r:id="rId33"/>
    <p:sldId id="625" r:id="rId34"/>
    <p:sldId id="626" r:id="rId35"/>
    <p:sldId id="627" r:id="rId36"/>
    <p:sldId id="628" r:id="rId37"/>
    <p:sldId id="629" r:id="rId38"/>
    <p:sldId id="630" r:id="rId39"/>
    <p:sldId id="631" r:id="rId40"/>
    <p:sldId id="632" r:id="rId41"/>
    <p:sldId id="633" r:id="rId42"/>
    <p:sldId id="634" r:id="rId43"/>
    <p:sldId id="635" r:id="rId44"/>
    <p:sldId id="636" r:id="rId45"/>
    <p:sldId id="637" r:id="rId46"/>
    <p:sldId id="645" r:id="rId47"/>
  </p:sldIdLst>
  <p:sldSz cx="9144000" cy="6858000" type="screen4x3"/>
  <p:notesSz cx="7315200" cy="9601200"/>
  <p:custDataLst>
    <p:tags r:id="rId50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99FF99"/>
    <a:srgbClr val="990000"/>
    <a:srgbClr val="000099"/>
    <a:srgbClr val="FFCC99"/>
    <a:srgbClr val="FFCCCC"/>
    <a:srgbClr val="FF9966"/>
    <a:srgbClr val="CC66FF"/>
    <a:srgbClr val="9966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1" autoAdjust="0"/>
    <p:restoredTop sz="86304" autoAdjust="0"/>
  </p:normalViewPr>
  <p:slideViewPr>
    <p:cSldViewPr snapToGrid="0">
      <p:cViewPr varScale="1">
        <p:scale>
          <a:sx n="63" d="100"/>
          <a:sy n="63" d="100"/>
        </p:scale>
        <p:origin x="-4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5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tags" Target="tags/tag1.xml"/><Relationship Id="rId55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709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034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301BDD-CAC1-4680-8B5E-F0255EC5C15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125939-297A-4EE8-B717-E91FD1FD8AF7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7C833E-BA3E-49A2-B6AE-B8631E3039F4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39F37C-9F3D-41FF-81DB-6765E6E41C15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EC4ECF-8ED4-40D7-962F-93A1D37E668D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CE69EA-E3EF-4510-AE9B-038CCBDE5964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E1A7E5-66E0-45A9-B7F8-3BBAE302B9ED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317A6F-2B19-4757-89CA-707B4FD58710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A07789-A43F-4CCE-AD00-3C83F3277A81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62C4AC-8C3C-4DFD-9A51-972F69B12732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FCEDB8-0663-4E22-819A-7CD93F61B37E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3DFC68-739D-42C3-B277-0A15E0E436FB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739507-142A-47E6-985B-0C66B15D9A11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23E842-E623-402E-9E9C-05C220C88E3C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79881F-1150-48BB-A687-D8F670BDC46E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37E5C3-0FAD-404E-85B7-132C79069E8F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DE3A6A-F9C6-464D-9498-2D3371D74112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377E7F-4E97-4EA9-B290-391529C06D8E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02F6E8-5AB2-46BF-8AA3-2328BFC19B8D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F813FC-7F92-4018-8FA4-C338A09F2138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CF3211-B3E9-4CC7-91E1-9FA4964CA175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C6C535-82A7-4E1B-9E79-9233D98CD597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B0A758-6D51-4745-9BDB-34F971127F1A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DD9AB5-0B17-4B96-B9E0-13FC2E15505B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217121-C95D-464D-9057-58A28D312A66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C6C5A0-8C6C-408E-BB9B-90FC575D0218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A7553C-1543-496A-B7B2-73BE784CDDAA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6979F8-D534-41AD-A2A3-52B7C42FA8E7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776E07-14C7-4E14-A6C8-43CC2797561A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9A7C15-003D-4896-95DA-F116B3CE0ED9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56FBA2-6062-4FC9-BF4C-FD429755DA25}" type="slidenum">
              <a:rPr lang="en-US"/>
              <a:pPr/>
              <a:t>38</a:t>
            </a:fld>
            <a:endParaRPr lang="en-US" dirty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A09D48-0B88-4A11-85F2-6CD9B7B4C64A}" type="slidenum">
              <a:rPr lang="en-US"/>
              <a:pPr/>
              <a:t>39</a:t>
            </a:fld>
            <a:endParaRPr lang="en-US" dirty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B9100D-1CF6-4B36-A20A-76B0AA07F02D}" type="slidenum">
              <a:rPr lang="en-US"/>
              <a:pPr/>
              <a:t>40</a:t>
            </a:fld>
            <a:endParaRPr lang="en-US" dirty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5E1A9-B2A2-48F6-8BA5-06BACCA437EB}" type="slidenum">
              <a:rPr lang="en-US"/>
              <a:pPr/>
              <a:t>41</a:t>
            </a:fld>
            <a:endParaRPr lang="en-US" dirty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6C3A9-DC24-4951-AA11-ED8DD5AF24EC}" type="slidenum">
              <a:rPr lang="en-US"/>
              <a:pPr/>
              <a:t>42</a:t>
            </a:fld>
            <a:endParaRPr lang="en-US" dirty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ACDC08-CE10-404C-BEDF-0F395207E315}" type="slidenum">
              <a:rPr lang="en-US"/>
              <a:pPr/>
              <a:t>43</a:t>
            </a:fld>
            <a:endParaRPr lang="en-US" dirty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52AFEA-5EAB-458F-B8C4-CF4A9466358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3C5E02-EC91-4589-AD8C-AF1FEEE79F56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E26CC7-FC76-445D-A684-F9E2A939E809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76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279900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28148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Intro. to Programming, lecture 4: the interfaces of a class   </a:t>
            </a:r>
            <a:fld id="{2D28B793-CDE4-4FCB-817D-623FF8B77B9E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 dirty="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" y="116378"/>
            <a:ext cx="8193781" cy="4655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Intro. to Programming, lecture 4: the interfaces of a class   </a:t>
            </a:r>
            <a:fld id="{FF36E633-28CF-4D62-ACF0-1191B62216C6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 dirty="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Intro. to Programming, lecture 4: the interfaces of a class   </a:t>
            </a:r>
            <a:fld id="{B65DD8F6-D24E-4DF1-84B0-002814DDB2C0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 dirty="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133004"/>
            <a:ext cx="8227032" cy="457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713787" cy="5113337"/>
          </a:xfrm>
        </p:spPr>
        <p:txBody>
          <a:bodyPr/>
          <a:lstStyle/>
          <a:p>
            <a:pPr lvl="0"/>
            <a:endParaRPr lang="de-CH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Intro. to Programming, lecture 4: the interfaces of a class   </a:t>
            </a:r>
            <a:fld id="{22464A84-E4F9-4EE3-B6F1-D7E384E58E44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 dirty="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 dirty="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 dirty="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>Einführung in die Programmierung</a:t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z="2800" noProof="0" dirty="0" smtClean="0">
                <a:latin typeface="Comic Sans MS" pitchFamily="66" charset="0"/>
              </a:rPr>
              <a:t>Prof. Dr. </a:t>
            </a:r>
            <a:r>
              <a:rPr lang="de-CH" sz="2800">
                <a:latin typeface="Comic Sans MS" pitchFamily="66" charset="0"/>
              </a:rPr>
              <a:t> </a:t>
            </a:r>
            <a:r>
              <a:rPr lang="de-CH" sz="2800" smtClean="0">
                <a:latin typeface="Comic Sans MS" pitchFamily="66" charset="0"/>
              </a:rPr>
              <a:t> </a:t>
            </a:r>
            <a:r>
              <a:rPr lang="de-CH" sz="2800" noProof="0" smtClean="0">
                <a:latin typeface="Comic Sans MS" pitchFamily="66" charset="0"/>
              </a:rPr>
              <a:t>Bertrand </a:t>
            </a:r>
            <a:r>
              <a:rPr lang="de-CH" sz="2800" noProof="0" dirty="0" smtClean="0">
                <a:latin typeface="Comic Sans MS" pitchFamily="66" charset="0"/>
              </a:rPr>
              <a:t>Meyer</a:t>
            </a:r>
            <a:endParaRPr lang="de-CH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de-CH" noProof="0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de-CH" noProof="0" dirty="0" smtClean="0">
                <a:solidFill>
                  <a:srgbClr val="3E609E"/>
                </a:solidFill>
                <a:latin typeface="Verdana" pitchFamily="34" charset="0"/>
              </a:rPr>
              <a:t>Vorlesung 5: Invarianten und Logik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Boole’sche Ausdrücke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Eine Bedingung wird durch einen </a:t>
            </a:r>
            <a:r>
              <a:rPr lang="de-CH" noProof="0" dirty="0" smtClean="0">
                <a:solidFill>
                  <a:srgbClr val="A50021"/>
                </a:solidFill>
              </a:rPr>
              <a:t>Boole’schen Ausdruck </a:t>
            </a:r>
            <a:r>
              <a:rPr lang="de-CH" noProof="0" dirty="0" smtClean="0">
                <a:solidFill>
                  <a:schemeClr val="tx1"/>
                </a:solidFill>
              </a:rPr>
              <a:t>ausgedrückt.</a:t>
            </a:r>
            <a:endParaRPr lang="de-CH" noProof="0" dirty="0" smtClean="0">
              <a:solidFill>
                <a:srgbClr val="A5002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Ein solcher besteht aus:</a:t>
            </a:r>
          </a:p>
          <a:p>
            <a:pPr marL="1227138" lvl="2" eaLnBrk="1" hangingPunct="1"/>
            <a:r>
              <a:rPr lang="de-CH" noProof="0" dirty="0" smtClean="0">
                <a:solidFill>
                  <a:srgbClr val="A50021"/>
                </a:solidFill>
              </a:rPr>
              <a:t>Boole’schen Variablen </a:t>
            </a:r>
            <a:r>
              <a:rPr lang="de-CH" noProof="0" dirty="0" smtClean="0">
                <a:solidFill>
                  <a:schemeClr val="tx1"/>
                </a:solidFill>
              </a:rPr>
              <a:t>(Bezeichner, die Boole’sche Werte bezeichnen)</a:t>
            </a:r>
          </a:p>
          <a:p>
            <a:pPr marL="1227138" lvl="2" eaLnBrk="1" hangingPunct="1"/>
            <a:r>
              <a:rPr lang="de-CH" noProof="0" dirty="0" smtClean="0">
                <a:solidFill>
                  <a:srgbClr val="A50021"/>
                </a:solidFill>
              </a:rPr>
              <a:t>Boole’schen Operatoren </a:t>
            </a:r>
            <a:r>
              <a:rPr lang="de-CH" noProof="0" dirty="0" smtClean="0">
                <a:solidFill>
                  <a:schemeClr val="tx1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  <a:endParaRPr lang="de-CH" noProof="0" dirty="0" smtClean="0"/>
          </a:p>
          <a:p>
            <a:pPr marL="819150" lvl="1"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marL="0" lvl="1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Und repräsentiert mögliche</a:t>
            </a:r>
            <a:endParaRPr lang="de-CH" noProof="0" dirty="0" smtClean="0"/>
          </a:p>
          <a:p>
            <a:pPr marL="1227138" lvl="2" eaLnBrk="1" hangingPunct="1"/>
            <a:r>
              <a:rPr lang="de-CH" noProof="0" dirty="0" smtClean="0">
                <a:solidFill>
                  <a:srgbClr val="A50021"/>
                </a:solidFill>
              </a:rPr>
              <a:t>Boole’sche Werte </a:t>
            </a:r>
            <a:r>
              <a:rPr lang="de-CH" noProof="0" dirty="0" smtClean="0">
                <a:solidFill>
                  <a:schemeClr val="tx1"/>
                </a:solidFill>
              </a:rPr>
              <a:t>(Wahrheitswerte, entweder</a:t>
            </a:r>
            <a:r>
              <a:rPr lang="de-CH" noProof="0" dirty="0" smtClean="0">
                <a:solidFill>
                  <a:srgbClr val="A50021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True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oder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Beispiele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Beispiele von Boole’schen Ausdrücken:</a:t>
            </a:r>
            <a:br>
              <a:rPr lang="de-CH" noProof="0" dirty="0" smtClean="0">
                <a:solidFill>
                  <a:schemeClr val="tx1"/>
                </a:solidFill>
              </a:rPr>
            </a:br>
            <a:r>
              <a:rPr lang="de-CH" noProof="0" dirty="0" smtClean="0">
                <a:solidFill>
                  <a:schemeClr val="tx1"/>
                </a:solidFill>
              </a:rPr>
              <a:t>(mit </a:t>
            </a:r>
            <a:r>
              <a:rPr lang="de-CH" i="1" noProof="0" dirty="0" smtClean="0"/>
              <a:t>rain_today</a:t>
            </a:r>
            <a:r>
              <a:rPr lang="de-CH" i="1" noProof="0" dirty="0" smtClean="0">
                <a:solidFill>
                  <a:schemeClr val="tx1"/>
                </a:solidFill>
              </a:rPr>
              <a:t> und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cuckoo_sang_last_night</a:t>
            </a:r>
            <a:r>
              <a:rPr lang="de-CH" noProof="0" dirty="0" smtClean="0">
                <a:solidFill>
                  <a:schemeClr val="tx1"/>
                </a:solidFill>
              </a:rPr>
              <a:t>  als Boole’sche Variablen):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de-CH" i="1" noProof="0" dirty="0" smtClean="0">
                <a:ea typeface="+mn-ea"/>
              </a:rPr>
              <a:t>rain_today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	(eine Boole’sche Variable ist ein Boole’scher Ausdruck)</a:t>
            </a:r>
          </a:p>
          <a:p>
            <a:pPr lvl="1" eaLnBrk="1" hangingPunct="1"/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rain_today</a:t>
            </a:r>
          </a:p>
          <a:p>
            <a:pPr lvl="1" eaLnBrk="1" hangingPunct="1"/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cuckoo_sang_last_night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rain_today </a:t>
            </a:r>
            <a:r>
              <a:rPr lang="de-CH" i="1" noProof="0" dirty="0" smtClean="0">
                <a:solidFill>
                  <a:schemeClr val="tx1"/>
                </a:solidFill>
              </a:rPr>
              <a:t/>
            </a:r>
            <a:br>
              <a:rPr lang="de-CH" i="1" noProof="0" dirty="0" smtClean="0">
                <a:solidFill>
                  <a:schemeClr val="tx1"/>
                </a:solidFill>
              </a:rPr>
            </a:br>
            <a:endParaRPr lang="de-CH" i="1" noProof="0" dirty="0" smtClean="0">
              <a:solidFill>
                <a:schemeClr val="tx1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de-CH" i="1" noProof="0" dirty="0" smtClean="0">
                <a:solidFill>
                  <a:schemeClr val="tx1"/>
                </a:solidFill>
              </a:rPr>
              <a:t>	</a:t>
            </a:r>
            <a:r>
              <a:rPr lang="de-CH" noProof="0" dirty="0" smtClean="0">
                <a:solidFill>
                  <a:schemeClr val="tx1"/>
                </a:solidFill>
              </a:rPr>
              <a:t>(Mittels Klammern bildet man Unterausdrücke.)</a:t>
            </a:r>
            <a:endParaRPr lang="de-CH" i="1" noProof="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Die Negation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/>
              <a:t>)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32202" y="2743200"/>
            <a:ext cx="8857562" cy="3638550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Für jeden Boole’schen Ausdruck </a:t>
            </a:r>
            <a:r>
              <a:rPr lang="de-CH" i="1" noProof="0" dirty="0" smtClean="0"/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 und alle Werte von Variablen gilt:</a:t>
            </a: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Entweder </a:t>
            </a:r>
            <a:r>
              <a:rPr lang="de-CH" i="1" noProof="0" dirty="0" smtClean="0"/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 oder </a:t>
            </a:r>
            <a:r>
              <a:rPr lang="de-CH" b="1" kern="1200" noProof="0" dirty="0" smtClean="0">
                <a:solidFill>
                  <a:schemeClr val="accent2"/>
                </a:solidFill>
                <a:latin typeface="Comic Sans MS" pitchFamily="66" charset="0"/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 hat den Wahrheitswert </a:t>
            </a:r>
            <a:r>
              <a:rPr lang="de-CH" b="1" kern="1200" noProof="0" dirty="0" smtClean="0">
                <a:solidFill>
                  <a:schemeClr val="accent2"/>
                </a:solidFill>
                <a:latin typeface="Comic Sans MS" pitchFamily="66" charset="0"/>
              </a:rPr>
              <a:t>True</a:t>
            </a:r>
            <a:r>
              <a:rPr lang="de-CH" dirty="0" smtClean="0">
                <a:solidFill>
                  <a:schemeClr val="tx1"/>
                </a:solidFill>
              </a:rPr>
              <a:t>.</a:t>
            </a:r>
            <a:endParaRPr lang="de-CH" b="1" kern="1200" noProof="0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Entweder </a:t>
            </a:r>
            <a:r>
              <a:rPr lang="de-CH" i="1" noProof="0" dirty="0" smtClean="0"/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 oder </a:t>
            </a:r>
            <a:r>
              <a:rPr lang="de-CH" b="1" kern="1200" noProof="0" dirty="0" smtClean="0">
                <a:solidFill>
                  <a:schemeClr val="accent2"/>
                </a:solidFill>
                <a:latin typeface="Comic Sans MS" pitchFamily="66" charset="0"/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e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hat den Wahrheitswert </a:t>
            </a:r>
            <a:r>
              <a:rPr lang="de-CH" b="1" kern="1200" noProof="0" dirty="0" smtClean="0">
                <a:solidFill>
                  <a:schemeClr val="accent2"/>
                </a:solidFill>
                <a:latin typeface="Comic Sans MS" pitchFamily="66" charset="0"/>
              </a:rPr>
              <a:t>False</a:t>
            </a:r>
            <a:r>
              <a:rPr lang="de-CH" dirty="0" smtClean="0">
                <a:solidFill>
                  <a:schemeClr val="tx1"/>
                </a:solidFill>
              </a:rPr>
              <a:t>.</a:t>
            </a:r>
            <a:endParaRPr lang="de-CH" b="1" kern="1200" noProof="0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lvl="1" eaLnBrk="1" hangingPunct="1"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	(Prinzip </a:t>
            </a:r>
            <a:r>
              <a:rPr lang="de-CH" dirty="0" smtClean="0">
                <a:solidFill>
                  <a:schemeClr val="tx1"/>
                </a:solidFill>
              </a:rPr>
              <a:t>des</a:t>
            </a:r>
            <a:r>
              <a:rPr lang="de-CH" noProof="0" dirty="0" smtClean="0">
                <a:solidFill>
                  <a:schemeClr val="tx1"/>
                </a:solidFill>
              </a:rPr>
              <a:t> ausgeschlossenen Dritten)</a:t>
            </a:r>
          </a:p>
          <a:p>
            <a:pPr lvl="1" eaLnBrk="1" hangingPunct="1"/>
            <a:r>
              <a:rPr lang="de-CH" i="1" noProof="0" dirty="0" smtClean="0"/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 und </a:t>
            </a:r>
            <a:r>
              <a:rPr lang="de-CH" b="1" kern="1200" noProof="0" dirty="0" smtClean="0">
                <a:solidFill>
                  <a:schemeClr val="accent2"/>
                </a:solidFill>
                <a:latin typeface="Comic Sans MS" pitchFamily="66" charset="0"/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 können nicht beide den Wahrheitswert </a:t>
            </a:r>
            <a:r>
              <a:rPr lang="de-CH" b="1" kern="1200" noProof="0" dirty="0" smtClean="0">
                <a:solidFill>
                  <a:schemeClr val="accent2"/>
                </a:solidFill>
                <a:latin typeface="Comic Sans MS" pitchFamily="66" charset="0"/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</a:rPr>
              <a:t> haben.</a:t>
            </a:r>
          </a:p>
          <a:p>
            <a:pPr lvl="1" eaLnBrk="1" hangingPunct="1"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	(Satz des Widerspruchs)</a:t>
            </a:r>
          </a:p>
        </p:txBody>
      </p:sp>
      <p:graphicFrame>
        <p:nvGraphicFramePr>
          <p:cNvPr id="278569" name="Group 41"/>
          <p:cNvGraphicFramePr>
            <a:graphicFrameLocks noGrp="1"/>
          </p:cNvGraphicFramePr>
          <p:nvPr>
            <p:ph sz="half" idx="1"/>
          </p:nvPr>
        </p:nvGraphicFramePr>
        <p:xfrm>
          <a:off x="162135" y="1182150"/>
          <a:ext cx="8713787" cy="13716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357687"/>
                <a:gridCol w="4356100"/>
              </a:tblGrid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i="1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not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en-US" sz="2400" i="1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Die Disjunktion (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/>
              <a:t>)</a:t>
            </a:r>
          </a:p>
        </p:txBody>
      </p:sp>
      <p:sp>
        <p:nvSpPr>
          <p:cNvPr id="13316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Der</a:t>
            </a:r>
            <a:r>
              <a:rPr lang="de-CH" b="1" noProof="0" dirty="0" smtClean="0">
                <a:solidFill>
                  <a:schemeClr val="accent2"/>
                </a:solidFill>
              </a:rPr>
              <a:t> or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-</a:t>
            </a:r>
            <a:r>
              <a:rPr lang="de-CH" noProof="0" dirty="0" smtClean="0"/>
              <a:t> </a:t>
            </a:r>
            <a:r>
              <a:rPr lang="de-CH" noProof="0" smtClean="0">
                <a:solidFill>
                  <a:schemeClr val="tx1"/>
                </a:solidFill>
              </a:rPr>
              <a:t>Operator ist</a:t>
            </a:r>
            <a:r>
              <a:rPr lang="de-CH" noProof="0" smtClean="0"/>
              <a:t> </a:t>
            </a:r>
            <a:r>
              <a:rPr lang="de-CH" noProof="0" dirty="0" smtClean="0">
                <a:solidFill>
                  <a:srgbClr val="A50021"/>
                </a:solidFill>
              </a:rPr>
              <a:t>nicht-exklusiv</a:t>
            </a:r>
            <a:endParaRPr lang="de-CH" noProof="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Der</a:t>
            </a:r>
            <a:r>
              <a:rPr lang="de-CH" b="1" noProof="0" dirty="0" smtClean="0">
                <a:solidFill>
                  <a:schemeClr val="accent2"/>
                </a:solidFill>
              </a:rPr>
              <a:t> or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- Operator ist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A50021"/>
                </a:solidFill>
              </a:rPr>
              <a:t>kommutativ</a:t>
            </a:r>
            <a:endParaRPr lang="de-CH" noProof="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de-CH" b="1" noProof="0" dirty="0" smtClean="0">
                <a:solidFill>
                  <a:srgbClr val="A50021"/>
                </a:solidFill>
              </a:rPr>
              <a:t>Disjunktionsprinzip:</a:t>
            </a:r>
            <a:endParaRPr lang="de-CH" noProof="0" dirty="0" smtClean="0"/>
          </a:p>
          <a:p>
            <a:pPr lvl="1" eaLnBrk="1" hangingPunct="1"/>
            <a:r>
              <a:rPr lang="de-CH" dirty="0" smtClean="0">
                <a:solidFill>
                  <a:schemeClr val="tx1"/>
                </a:solidFill>
                <a:ea typeface="+mn-ea"/>
              </a:rPr>
              <a:t>Eine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tx1"/>
                </a:solidFill>
                <a:ea typeface="+mn-ea"/>
              </a:rPr>
              <a:t>-Disjunktion hat den Wahrheitswert </a:t>
            </a:r>
            <a:r>
              <a:rPr lang="de-CH" b="1" noProof="0" dirty="0" smtClean="0">
                <a:solidFill>
                  <a:schemeClr val="accent2"/>
                </a:solidFill>
              </a:rPr>
              <a:t>True</a:t>
            </a:r>
            <a:r>
              <a:rPr lang="de-CH" dirty="0" smtClean="0">
                <a:solidFill>
                  <a:schemeClr val="tx1"/>
                </a:solidFill>
              </a:rPr>
              <a:t>,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  <a:ea typeface="+mn-ea"/>
              </a:rPr>
              <a:t>ausser beide Operanden haben den Wert </a:t>
            </a:r>
            <a:r>
              <a:rPr lang="de-CH" b="1" noProof="0" dirty="0" smtClean="0">
                <a:solidFill>
                  <a:schemeClr val="accent2"/>
                </a:solidFill>
              </a:rPr>
              <a:t>False</a:t>
            </a:r>
            <a:r>
              <a:rPr lang="de-CH" dirty="0" smtClean="0">
                <a:solidFill>
                  <a:schemeClr val="tx1"/>
                </a:solidFill>
              </a:rPr>
              <a:t>.</a:t>
            </a:r>
            <a:endParaRPr lang="de-CH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  <p:graphicFrame>
        <p:nvGraphicFramePr>
          <p:cNvPr id="280682" name="Group 106"/>
          <p:cNvGraphicFramePr>
            <a:graphicFrameLocks noGrp="1"/>
          </p:cNvGraphicFramePr>
          <p:nvPr>
            <p:ph sz="half" idx="1"/>
          </p:nvPr>
        </p:nvGraphicFramePr>
        <p:xfrm>
          <a:off x="179388" y="1268413"/>
          <a:ext cx="8713787" cy="2471738"/>
        </p:xfrm>
        <a:graphic>
          <a:graphicData uri="http://schemas.openxmlformats.org/drawingml/2006/table">
            <a:tbl>
              <a:tblPr/>
              <a:tblGrid>
                <a:gridCol w="2905125"/>
                <a:gridCol w="2903537"/>
                <a:gridCol w="2905125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or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Die Konjunktion (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/>
              <a:t>)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3620073"/>
            <a:ext cx="8713787" cy="248126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Der</a:t>
            </a:r>
            <a:r>
              <a:rPr lang="de-CH" b="1" noProof="0" dirty="0" smtClean="0">
                <a:solidFill>
                  <a:schemeClr val="accent2"/>
                </a:solidFill>
              </a:rPr>
              <a:t> and</a:t>
            </a:r>
            <a:r>
              <a:rPr lang="de-CH" noProof="0" dirty="0" smtClean="0">
                <a:solidFill>
                  <a:schemeClr val="tx1"/>
                </a:solidFill>
              </a:rPr>
              <a:t>-Operator ist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A50021"/>
                </a:solidFill>
              </a:rPr>
              <a:t>kommutativ</a:t>
            </a:r>
            <a:r>
              <a:rPr lang="de-CH" noProof="0" dirty="0" smtClean="0">
                <a:solidFill>
                  <a:schemeClr val="tx1"/>
                </a:solidFill>
              </a:rPr>
              <a:t>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b="1" noProof="0" dirty="0" smtClean="0">
                <a:solidFill>
                  <a:srgbClr val="A50021"/>
                </a:solidFill>
              </a:rPr>
              <a:t>Dualität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von</a:t>
            </a:r>
            <a:r>
              <a:rPr lang="de-CH" b="1" noProof="0" dirty="0" smtClean="0">
                <a:solidFill>
                  <a:schemeClr val="accent2"/>
                </a:solidFill>
              </a:rPr>
              <a:t> and </a:t>
            </a:r>
            <a:r>
              <a:rPr lang="de-CH" noProof="0" dirty="0" smtClean="0">
                <a:solidFill>
                  <a:schemeClr val="tx1"/>
                </a:solidFill>
              </a:rPr>
              <a:t>und</a:t>
            </a:r>
            <a:r>
              <a:rPr lang="de-CH" b="1" noProof="0" dirty="0" smtClean="0">
                <a:solidFill>
                  <a:schemeClr val="accent2"/>
                </a:solidFill>
              </a:rPr>
              <a:t> or</a:t>
            </a:r>
            <a:r>
              <a:rPr lang="de-CH" noProof="0" dirty="0" smtClean="0">
                <a:solidFill>
                  <a:schemeClr val="tx1"/>
                </a:solidFill>
              </a:rPr>
              <a:t>: </a:t>
            </a:r>
          </a:p>
          <a:p>
            <a:pPr marL="0" indent="0" eaLnBrk="1" hangingPunct="1">
              <a:buFont typeface="Arial" pitchFamily="34" charset="0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kern="1200" noProof="0" dirty="0" smtClean="0">
                <a:latin typeface="Comic Sans MS" pitchFamily="66" charset="0"/>
              </a:rPr>
              <a:t>(</a:t>
            </a:r>
            <a:r>
              <a:rPr lang="de-CH" i="1" kern="1200" noProof="0" dirty="0" smtClean="0">
                <a:latin typeface="Comic Sans MS" pitchFamily="66" charset="0"/>
              </a:rPr>
              <a:t>a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dirty="0">
                <a:latin typeface="Comic Sans MS" pitchFamily="66" charset="0"/>
              </a:rPr>
              <a:t>b</a:t>
            </a:r>
            <a:r>
              <a:rPr lang="de-CH" kern="1200" noProof="0" dirty="0" smtClean="0">
                <a:latin typeface="Comic Sans MS" pitchFamily="66" charset="0"/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= not</a:t>
            </a:r>
            <a:r>
              <a:rPr lang="de-CH" kern="1200" noProof="0" dirty="0" smtClean="0">
                <a:latin typeface="Comic Sans MS" pitchFamily="66" charset="0"/>
              </a:rPr>
              <a:t>(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dirty="0">
                <a:latin typeface="Comic Sans MS" pitchFamily="66" charset="0"/>
              </a:rPr>
              <a:t>a</a:t>
            </a:r>
            <a:r>
              <a:rPr lang="de-CH" kern="1200" noProof="0" dirty="0" smtClean="0">
                <a:latin typeface="Comic Sans MS" pitchFamily="66" charset="0"/>
              </a:rPr>
              <a:t>)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kern="1200" noProof="0" dirty="0" smtClean="0">
                <a:latin typeface="Comic Sans MS" pitchFamily="66" charset="0"/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dirty="0">
                <a:latin typeface="Comic Sans MS" pitchFamily="66" charset="0"/>
              </a:rPr>
              <a:t>b</a:t>
            </a:r>
            <a:r>
              <a:rPr lang="de-CH" kern="1200" noProof="0" dirty="0" smtClean="0">
                <a:latin typeface="Comic Sans MS" pitchFamily="66" charset="0"/>
              </a:rPr>
              <a:t>) )</a:t>
            </a:r>
          </a:p>
          <a:p>
            <a:pPr marL="0" indent="0" eaLnBrk="1" hangingPunct="1">
              <a:buFont typeface="Arial" pitchFamily="34" charset="0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kern="1200" noProof="0" dirty="0" smtClean="0">
                <a:latin typeface="Comic Sans MS" pitchFamily="66" charset="0"/>
              </a:rPr>
              <a:t>(</a:t>
            </a:r>
            <a:r>
              <a:rPr lang="de-CH" i="1" kern="1200" dirty="0">
                <a:latin typeface="Comic Sans MS" pitchFamily="66" charset="0"/>
              </a:rPr>
              <a:t>a </a:t>
            </a:r>
            <a:r>
              <a:rPr lang="de-CH" b="1" noProof="0" dirty="0" smtClean="0">
                <a:solidFill>
                  <a:schemeClr val="accent2"/>
                </a:solidFill>
              </a:rPr>
              <a:t>or </a:t>
            </a:r>
            <a:r>
              <a:rPr lang="de-CH" i="1" kern="1200" dirty="0">
                <a:latin typeface="Comic Sans MS" pitchFamily="66" charset="0"/>
              </a:rPr>
              <a:t>b</a:t>
            </a:r>
            <a:r>
              <a:rPr lang="de-CH" kern="1200" noProof="0" dirty="0" smtClean="0">
                <a:latin typeface="Comic Sans MS" pitchFamily="66" charset="0"/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= not</a:t>
            </a:r>
            <a:r>
              <a:rPr lang="de-CH" kern="1200" noProof="0" dirty="0" smtClean="0">
                <a:latin typeface="Comic Sans MS" pitchFamily="66" charset="0"/>
              </a:rPr>
              <a:t>(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dirty="0">
                <a:latin typeface="Comic Sans MS" pitchFamily="66" charset="0"/>
              </a:rPr>
              <a:t>a</a:t>
            </a:r>
            <a:r>
              <a:rPr lang="de-CH" kern="1200" noProof="0" dirty="0" smtClean="0">
                <a:latin typeface="Comic Sans MS" pitchFamily="66" charset="0"/>
              </a:rPr>
              <a:t>)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kern="1200" noProof="0" dirty="0" smtClean="0">
                <a:latin typeface="Comic Sans MS" pitchFamily="66" charset="0"/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dirty="0">
                <a:latin typeface="Comic Sans MS" pitchFamily="66" charset="0"/>
              </a:rPr>
              <a:t>b</a:t>
            </a:r>
            <a:r>
              <a:rPr lang="de-CH" kern="1200" noProof="0" dirty="0" smtClean="0">
                <a:latin typeface="Comic Sans MS" pitchFamily="66" charset="0"/>
              </a:rPr>
              <a:t>) 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b="1" noProof="0" dirty="0" smtClean="0">
                <a:solidFill>
                  <a:srgbClr val="A50021"/>
                </a:solidFill>
              </a:rPr>
              <a:t>Konjunktionsprinzip:</a:t>
            </a:r>
            <a:endParaRPr lang="de-CH" noProof="0" dirty="0" smtClean="0"/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  <a:ea typeface="+mn-ea"/>
              </a:rPr>
              <a:t>Eine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tx1"/>
                </a:solidFill>
                <a:ea typeface="+mn-ea"/>
              </a:rPr>
              <a:t>–Konjunktion hat den Wahrheitswert </a:t>
            </a:r>
            <a:r>
              <a:rPr lang="de-CH" b="1" noProof="0" dirty="0" smtClean="0">
                <a:solidFill>
                  <a:schemeClr val="accent2"/>
                </a:solidFill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  <a:ea typeface="+mn-ea"/>
              </a:rPr>
              <a:t>, ausser beide Operanden haben den Wert </a:t>
            </a:r>
            <a:r>
              <a:rPr lang="de-CH" b="1" noProof="0" dirty="0" smtClean="0">
                <a:solidFill>
                  <a:schemeClr val="accent2"/>
                </a:solidFill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  <a:ea typeface="+mn-ea"/>
              </a:rPr>
              <a:t>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  <p:graphicFrame>
        <p:nvGraphicFramePr>
          <p:cNvPr id="282657" name="Group 33"/>
          <p:cNvGraphicFramePr>
            <a:graphicFrameLocks noGrp="1"/>
          </p:cNvGraphicFramePr>
          <p:nvPr>
            <p:ph sz="half" idx="1"/>
          </p:nvPr>
        </p:nvGraphicFramePr>
        <p:xfrm>
          <a:off x="179388" y="987998"/>
          <a:ext cx="8713787" cy="2530475"/>
        </p:xfrm>
        <a:graphic>
          <a:graphicData uri="http://schemas.openxmlformats.org/drawingml/2006/table">
            <a:tbl>
              <a:tblPr/>
              <a:tblGrid>
                <a:gridCol w="2905125"/>
                <a:gridCol w="2903537"/>
                <a:gridCol w="2905125"/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i="1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i="1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2400" b="1" i="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2400" i="1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+mn-cs"/>
                        </a:rPr>
                        <a:t>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01925" y="115888"/>
            <a:ext cx="7667324" cy="462082"/>
          </a:xfrm>
        </p:spPr>
        <p:txBody>
          <a:bodyPr/>
          <a:lstStyle/>
          <a:p>
            <a:pPr eaLnBrk="1" hangingPunct="1"/>
            <a:r>
              <a:rPr lang="de-CH" sz="2600" noProof="0" dirty="0" smtClean="0"/>
              <a:t>Komplexere Ausdrücke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Auch komplexere Boole’sche Ausdrücke sind möglich.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Beispiele: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i="1" noProof="0" dirty="0" smtClean="0">
                <a:solidFill>
                  <a:schemeClr val="accent2"/>
                </a:solidFill>
              </a:rPr>
              <a:t>	</a:t>
            </a:r>
            <a:r>
              <a:rPr lang="de-CH" i="1" noProof="0" dirty="0" smtClean="0"/>
              <a:t>a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rgbClr val="000099"/>
                </a:solidFill>
              </a:rPr>
              <a:t>and</a:t>
            </a:r>
            <a:r>
              <a:rPr lang="de-CH" noProof="0" dirty="0" smtClean="0"/>
              <a:t> (</a:t>
            </a:r>
            <a:r>
              <a:rPr lang="de-CH" i="1" noProof="0" dirty="0" smtClean="0"/>
              <a:t>b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rgbClr val="000099"/>
                </a:solidFill>
              </a:rPr>
              <a:t>and</a:t>
            </a:r>
            <a:r>
              <a:rPr lang="de-CH" noProof="0" dirty="0" smtClean="0"/>
              <a:t> (</a:t>
            </a:r>
            <a:r>
              <a:rPr lang="de-CH" b="1" noProof="0" dirty="0" smtClean="0">
                <a:solidFill>
                  <a:srgbClr val="000099"/>
                </a:solidFill>
              </a:rPr>
              <a:t>not</a:t>
            </a:r>
            <a:r>
              <a:rPr lang="de-CH" noProof="0" dirty="0" smtClean="0"/>
              <a:t> </a:t>
            </a:r>
            <a:r>
              <a:rPr lang="de-CH" i="1" noProof="0" dirty="0" smtClean="0"/>
              <a:t>c</a:t>
            </a:r>
            <a:r>
              <a:rPr lang="de-CH" noProof="0" dirty="0" smtClean="0"/>
              <a:t>))</a:t>
            </a:r>
          </a:p>
          <a:p>
            <a:r>
              <a:rPr lang="de-CH" noProof="0" dirty="0" smtClean="0"/>
              <a:t>	</a:t>
            </a:r>
            <a:r>
              <a:rPr lang="de-CH" b="1" noProof="0" dirty="0" smtClean="0">
                <a:solidFill>
                  <a:srgbClr val="000099"/>
                </a:solidFill>
              </a:rPr>
              <a:t>not </a:t>
            </a:r>
            <a:r>
              <a:rPr lang="de-CH" noProof="0" dirty="0" smtClean="0"/>
              <a:t>( </a:t>
            </a:r>
            <a:r>
              <a:rPr lang="de-CH" b="1" noProof="0" dirty="0" smtClean="0">
                <a:solidFill>
                  <a:srgbClr val="000099"/>
                </a:solidFill>
              </a:rPr>
              <a:t>not </a:t>
            </a:r>
            <a:r>
              <a:rPr lang="de-CH" noProof="0" dirty="0" smtClean="0"/>
              <a:t>( </a:t>
            </a:r>
            <a:r>
              <a:rPr lang="de-CH" b="1" noProof="0" dirty="0" smtClean="0">
                <a:solidFill>
                  <a:srgbClr val="000099"/>
                </a:solidFill>
              </a:rPr>
              <a:t>not </a:t>
            </a:r>
            <a:r>
              <a:rPr lang="de-CH" noProof="0" dirty="0" smtClean="0"/>
              <a:t>( </a:t>
            </a:r>
            <a:r>
              <a:rPr lang="de-CH" b="1" noProof="0" dirty="0" smtClean="0">
                <a:solidFill>
                  <a:srgbClr val="000099"/>
                </a:solidFill>
              </a:rPr>
              <a:t>not </a:t>
            </a:r>
            <a:r>
              <a:rPr lang="de-CH" noProof="0" dirty="0" smtClean="0"/>
              <a:t>( </a:t>
            </a:r>
            <a:r>
              <a:rPr lang="de-CH" b="1" noProof="0" dirty="0" smtClean="0">
                <a:solidFill>
                  <a:srgbClr val="000099"/>
                </a:solidFill>
              </a:rPr>
              <a:t>not</a:t>
            </a:r>
            <a:r>
              <a:rPr lang="de-CH" noProof="0" dirty="0" smtClean="0"/>
              <a:t> a ) ) ) )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32203" y="115889"/>
            <a:ext cx="8471970" cy="462082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Belegungen und Wahrheitstabellen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Eine</a:t>
            </a:r>
            <a:r>
              <a:rPr lang="de-CH" noProof="0" dirty="0" smtClean="0">
                <a:solidFill>
                  <a:srgbClr val="A50021"/>
                </a:solidFill>
              </a:rPr>
              <a:t> Belegung </a:t>
            </a:r>
            <a:r>
              <a:rPr lang="de-CH" noProof="0" dirty="0" smtClean="0">
                <a:solidFill>
                  <a:schemeClr val="tx1"/>
                </a:solidFill>
              </a:rPr>
              <a:t>für eine Menge von Variablen: eine bestimmte Wahl von Wahrheitswerten (</a:t>
            </a:r>
            <a:r>
              <a:rPr lang="de-CH" b="1" noProof="0" dirty="0" smtClean="0">
                <a:solidFill>
                  <a:srgbClr val="000099"/>
                </a:solidFill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</a:rPr>
              <a:t> oder </a:t>
            </a:r>
            <a:r>
              <a:rPr lang="de-CH" b="1" noProof="0" dirty="0" smtClean="0">
                <a:solidFill>
                  <a:srgbClr val="000099"/>
                </a:solidFill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</a:rPr>
              <a:t>) für jede Variable.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Eine Belegung erfüllt einen Ausdruck, falls der Wahrheitswert des Ausdrucks </a:t>
            </a:r>
            <a:r>
              <a:rPr lang="de-CH" b="1" noProof="0" dirty="0" smtClean="0">
                <a:solidFill>
                  <a:srgbClr val="000099"/>
                </a:solidFill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</a:rPr>
              <a:t> ist.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Eine Wahrheitstabelle für einen Ausdruck mit </a:t>
            </a:r>
            <a:r>
              <a:rPr lang="de-CH" i="1" noProof="0" dirty="0" smtClean="0"/>
              <a:t>n</a:t>
            </a:r>
            <a:r>
              <a:rPr lang="de-CH" noProof="0" dirty="0" smtClean="0">
                <a:solidFill>
                  <a:schemeClr val="tx1"/>
                </a:solidFill>
              </a:rPr>
              <a:t> Variablen hat</a:t>
            </a:r>
          </a:p>
          <a:p>
            <a:pPr marL="819150" lvl="1" eaLnBrk="1" hangingPunct="1"/>
            <a:r>
              <a:rPr lang="de-CH" i="1" noProof="0" dirty="0" smtClean="0"/>
              <a:t>n </a:t>
            </a:r>
            <a:r>
              <a:rPr lang="de-CH" noProof="0" dirty="0" smtClean="0"/>
              <a:t>+ 1</a:t>
            </a:r>
            <a:r>
              <a:rPr lang="de-CH" noProof="0" dirty="0" smtClean="0">
                <a:solidFill>
                  <a:schemeClr val="tx1"/>
                </a:solidFill>
              </a:rPr>
              <a:t> Spalten</a:t>
            </a:r>
          </a:p>
          <a:p>
            <a:pPr marL="819150" lvl="1" eaLnBrk="1" hangingPunct="1"/>
            <a:r>
              <a:rPr lang="de-CH" noProof="0" dirty="0" smtClean="0"/>
              <a:t>2</a:t>
            </a:r>
            <a:r>
              <a:rPr lang="de-CH" sz="2800" i="1" baseline="30000" noProof="0" dirty="0" smtClean="0"/>
              <a:t>n</a:t>
            </a:r>
            <a:r>
              <a:rPr lang="de-CH" noProof="0" dirty="0" smtClean="0">
                <a:solidFill>
                  <a:schemeClr val="tx1"/>
                </a:solidFill>
              </a:rPr>
              <a:t> Zeilen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65252" y="160338"/>
            <a:ext cx="8978747" cy="409005"/>
          </a:xfrm>
        </p:spPr>
        <p:txBody>
          <a:bodyPr/>
          <a:lstStyle/>
          <a:p>
            <a:pPr eaLnBrk="1" hangingPunct="1"/>
            <a:r>
              <a:rPr lang="de-CH" sz="2700" noProof="0" dirty="0" smtClean="0"/>
              <a:t>Wahrheitstabelle für die Grundoperationen</a:t>
            </a:r>
          </a:p>
        </p:txBody>
      </p:sp>
      <p:graphicFrame>
        <p:nvGraphicFramePr>
          <p:cNvPr id="17452" name="Group 44"/>
          <p:cNvGraphicFramePr>
            <a:graphicFrameLocks noGrp="1"/>
          </p:cNvGraphicFramePr>
          <p:nvPr>
            <p:ph sz="half" idx="1"/>
          </p:nvPr>
        </p:nvGraphicFramePr>
        <p:xfrm>
          <a:off x="179388" y="1268413"/>
          <a:ext cx="8461375" cy="2551685"/>
        </p:xfrm>
        <a:graphic>
          <a:graphicData uri="http://schemas.openxmlformats.org/drawingml/2006/table">
            <a:tbl>
              <a:tblPr/>
              <a:tblGrid>
                <a:gridCol w="1692275"/>
                <a:gridCol w="1692275"/>
                <a:gridCol w="1692275"/>
                <a:gridCol w="1692275"/>
                <a:gridCol w="1692275"/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not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or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a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and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Tautologien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b="1" noProof="0" dirty="0" smtClean="0">
                <a:solidFill>
                  <a:srgbClr val="A50021"/>
                </a:solidFill>
              </a:rPr>
              <a:t>Tautologie</a:t>
            </a:r>
            <a:r>
              <a:rPr lang="de-CH" noProof="0" dirty="0" smtClean="0">
                <a:solidFill>
                  <a:schemeClr val="tx1"/>
                </a:solidFill>
              </a:rPr>
              <a:t>: Ein Boole’scher Ausdruck, der für jede mögliche Belegung den Wahrheitswert </a:t>
            </a:r>
            <a:r>
              <a:rPr lang="de-CH" b="1" noProof="0" dirty="0" smtClean="0">
                <a:solidFill>
                  <a:schemeClr val="accent2"/>
                </a:solidFill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</a:rPr>
              <a:t> hat. 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Beispiele: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 </a:t>
            </a:r>
          </a:p>
          <a:p>
            <a:pPr marL="819150" lvl="1" eaLnBrk="1" hangingPunct="1"/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</a:t>
            </a:r>
          </a:p>
          <a:p>
            <a:pPr marL="819150" lvl="1" eaLnBrk="1" hangingPunct="1"/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))</a:t>
            </a:r>
          </a:p>
          <a:p>
            <a:pPr marL="819150" lvl="1" eaLnBrk="1" hangingPunct="1"/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((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a)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))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accent2"/>
              </a:solidFill>
            </a:endParaRPr>
          </a:p>
          <a:p>
            <a:pPr marL="819150" lvl="1" eaLnBrk="1" hangingPunct="1"/>
            <a:endParaRPr lang="de-CH" noProof="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Widersprüche und Erfüllbarkeit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A50021"/>
                </a:solidFill>
              </a:rPr>
              <a:t>Widerspruch</a:t>
            </a:r>
            <a:r>
              <a:rPr lang="de-CH" noProof="0" dirty="0" smtClean="0">
                <a:solidFill>
                  <a:schemeClr val="tx1"/>
                </a:solidFill>
              </a:rPr>
              <a:t>: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Ein Boole’scher Ausdruck, der für alle möglichen Belegungen den Wahrheitswert </a:t>
            </a:r>
            <a:r>
              <a:rPr lang="de-CH" b="1" noProof="0" dirty="0" smtClean="0">
                <a:solidFill>
                  <a:srgbClr val="000099"/>
                </a:solidFill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</a:rPr>
              <a:t> hat. 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Beispiele:</a:t>
            </a:r>
          </a:p>
          <a:p>
            <a:pPr marL="819150" lvl="1" eaLnBrk="1" hangingPunct="1"/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</a:t>
            </a:r>
          </a:p>
          <a:p>
            <a:pPr marL="819150" lvl="1" eaLnBrk="1" hangingPunct="1"/>
            <a:endParaRPr lang="de-CH" noProof="0" dirty="0" smtClean="0">
              <a:solidFill>
                <a:schemeClr val="accent2"/>
              </a:solidFill>
            </a:endParaRPr>
          </a:p>
          <a:p>
            <a:pPr marL="819150" lvl="1" eaLnBrk="1" hangingPunct="1"/>
            <a:endParaRPr lang="de-CH" noProof="0" dirty="0" smtClean="0">
              <a:solidFill>
                <a:schemeClr val="accent2"/>
              </a:solidFill>
            </a:endParaRPr>
          </a:p>
          <a:p>
            <a:pPr marL="819150" lvl="1" eaLnBrk="1" hangingPunct="1"/>
            <a:endParaRPr lang="de-CH" noProof="0" dirty="0" smtClean="0">
              <a:solidFill>
                <a:schemeClr val="accent2"/>
              </a:solidFill>
            </a:endParaRPr>
          </a:p>
          <a:p>
            <a:r>
              <a:rPr lang="de-CH" noProof="0" dirty="0" smtClean="0">
                <a:solidFill>
                  <a:srgbClr val="A50021"/>
                </a:solidFill>
              </a:rPr>
              <a:t>Erfüllbarer Ausdruck</a:t>
            </a:r>
            <a:r>
              <a:rPr lang="de-CH" dirty="0" smtClean="0">
                <a:solidFill>
                  <a:schemeClr val="tx1"/>
                </a:solidFill>
              </a:rPr>
              <a:t>: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Ein Ausdruck ist erfüllbar, sofern er für mindestens eine Belegung den Wahrheitswert </a:t>
            </a:r>
            <a:r>
              <a:rPr lang="de-CH" b="1" noProof="0" dirty="0" smtClean="0">
                <a:solidFill>
                  <a:srgbClr val="000099"/>
                </a:solidFill>
              </a:rPr>
              <a:t>True </a:t>
            </a:r>
            <a:r>
              <a:rPr lang="de-CH" noProof="0" dirty="0" smtClean="0">
                <a:solidFill>
                  <a:schemeClr val="tx1"/>
                </a:solidFill>
              </a:rPr>
              <a:t>hat.</a:t>
            </a:r>
            <a:endParaRPr lang="de-CH" b="1" noProof="0" dirty="0" smtClean="0">
              <a:solidFill>
                <a:srgbClr val="000099"/>
              </a:solidFill>
            </a:endParaRPr>
          </a:p>
          <a:p>
            <a:pPr marL="819150" lvl="1"/>
            <a:r>
              <a:rPr lang="de-CH" noProof="0" dirty="0" smtClean="0">
                <a:solidFill>
                  <a:schemeClr val="tx1"/>
                </a:solidFill>
                <a:sym typeface="Wingdings 3" pitchFamily="18" charset="2"/>
              </a:rPr>
              <a:t>Jede Tautologie ist erfüllbar.</a:t>
            </a:r>
          </a:p>
          <a:p>
            <a:pPr marL="819150" lvl="1"/>
            <a:r>
              <a:rPr lang="de-CH" noProof="0" dirty="0" smtClean="0">
                <a:solidFill>
                  <a:schemeClr val="tx1"/>
                </a:solidFill>
                <a:sym typeface="Wingdings 3" pitchFamily="18" charset="2"/>
              </a:rPr>
              <a:t>Jeder Widerspruch ist unerfüllbar.</a:t>
            </a: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Erinnerung: Verträge</a:t>
            </a:r>
            <a:endParaRPr lang="de-CH" noProof="0" dirty="0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In Verbindung mit einem Feature:</a:t>
            </a:r>
          </a:p>
          <a:p>
            <a:pPr lvl="1"/>
            <a:r>
              <a:rPr lang="de-CH" noProof="0" dirty="0" smtClean="0"/>
              <a:t>Vorbedingungen</a:t>
            </a:r>
          </a:p>
          <a:p>
            <a:pPr lvl="1"/>
            <a:r>
              <a:rPr lang="de-CH" noProof="0" dirty="0" smtClean="0"/>
              <a:t>Nachbedingungen</a:t>
            </a:r>
          </a:p>
          <a:p>
            <a:pPr lvl="1"/>
            <a:endParaRPr lang="de-CH" noProof="0" dirty="0" smtClean="0"/>
          </a:p>
          <a:p>
            <a:r>
              <a:rPr lang="de-CH" noProof="0" dirty="0" smtClean="0"/>
              <a:t>In Verbindung mit einer Klasse:</a:t>
            </a:r>
          </a:p>
          <a:p>
            <a:pPr lvl="1"/>
            <a:r>
              <a:rPr lang="de-CH" noProof="0" dirty="0" smtClean="0"/>
              <a:t>Klasseninvariante</a:t>
            </a:r>
            <a:endParaRPr lang="de-CH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Äquivalenz (</a:t>
            </a:r>
            <a:r>
              <a:rPr lang="de-CH" b="1" noProof="0" dirty="0" smtClean="0"/>
              <a:t>=</a:t>
            </a:r>
            <a:r>
              <a:rPr lang="de-CH" noProof="0" dirty="0" smtClean="0"/>
              <a:t>)</a:t>
            </a:r>
          </a:p>
        </p:txBody>
      </p:sp>
      <p:sp>
        <p:nvSpPr>
          <p:cNvPr id="2048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3290041"/>
            <a:ext cx="8713787" cy="2481262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Der </a:t>
            </a:r>
            <a:r>
              <a:rPr lang="de-CH" b="1" noProof="0" dirty="0" smtClean="0"/>
              <a:t>=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Operator ist kommutativ.</a:t>
            </a:r>
            <a:br>
              <a:rPr lang="de-CH" noProof="0" dirty="0" smtClean="0">
                <a:solidFill>
                  <a:schemeClr val="tx1"/>
                </a:solidFill>
              </a:rPr>
            </a:br>
            <a:r>
              <a:rPr lang="de-CH" noProof="0" dirty="0" smtClean="0">
                <a:solidFill>
                  <a:schemeClr val="tx1"/>
                </a:solidFill>
              </a:rPr>
              <a:t>(</a:t>
            </a:r>
            <a:r>
              <a:rPr lang="de-CH" i="1" noProof="0" dirty="0" smtClean="0"/>
              <a:t>a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=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hat denselben Wert wie </a:t>
            </a:r>
            <a:r>
              <a:rPr lang="de-CH" i="1" noProof="0" dirty="0" smtClean="0"/>
              <a:t>b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=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  <a:endParaRPr lang="de-CH" noProof="0" dirty="0" smtClean="0"/>
          </a:p>
          <a:p>
            <a:r>
              <a:rPr lang="de-CH" noProof="0" dirty="0" smtClean="0">
                <a:solidFill>
                  <a:schemeClr val="tx1"/>
                </a:solidFill>
              </a:rPr>
              <a:t>Der </a:t>
            </a:r>
            <a:r>
              <a:rPr lang="de-CH" b="1" noProof="0" dirty="0" smtClean="0"/>
              <a:t>=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Operator ist reflexiv.</a:t>
            </a:r>
            <a:br>
              <a:rPr lang="de-CH" noProof="0" dirty="0" smtClean="0">
                <a:solidFill>
                  <a:schemeClr val="tx1"/>
                </a:solidFill>
              </a:rPr>
            </a:br>
            <a:r>
              <a:rPr lang="de-CH" noProof="0" dirty="0" smtClean="0">
                <a:solidFill>
                  <a:schemeClr val="tx1"/>
                </a:solidFill>
              </a:rPr>
              <a:t>(</a:t>
            </a:r>
            <a:r>
              <a:rPr lang="de-CH" i="1" noProof="0" dirty="0" smtClean="0"/>
              <a:t>a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=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ist eine Tautologie für jedes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</a:p>
          <a:p>
            <a:r>
              <a:rPr lang="de-CH" noProof="0" dirty="0" smtClean="0">
                <a:solidFill>
                  <a:srgbClr val="A50021"/>
                </a:solidFill>
              </a:rPr>
              <a:t>Substitution</a:t>
            </a:r>
            <a:r>
              <a:rPr lang="de-CH" dirty="0" smtClean="0">
                <a:solidFill>
                  <a:schemeClr val="tx1"/>
                </a:solidFill>
              </a:rPr>
              <a:t>:</a:t>
            </a:r>
            <a:endParaRPr lang="de-CH" noProof="0" dirty="0" smtClean="0"/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Für alle Ausdrücke </a:t>
            </a:r>
            <a:r>
              <a:rPr lang="de-CH" i="1" noProof="0" dirty="0" smtClean="0"/>
              <a:t>u</a:t>
            </a:r>
            <a:r>
              <a:rPr lang="de-CH" noProof="0" dirty="0" smtClean="0">
                <a:solidFill>
                  <a:schemeClr val="tx1"/>
                </a:solidFill>
              </a:rPr>
              <a:t>,</a:t>
            </a:r>
            <a:r>
              <a:rPr lang="de-CH" noProof="0" dirty="0" smtClean="0"/>
              <a:t> </a:t>
            </a:r>
            <a:r>
              <a:rPr lang="de-CH" i="1" noProof="0" dirty="0" smtClean="0"/>
              <a:t>v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und</a:t>
            </a:r>
            <a:r>
              <a:rPr lang="de-CH" noProof="0" dirty="0" smtClean="0"/>
              <a:t> </a:t>
            </a:r>
            <a:r>
              <a:rPr lang="de-CH" i="1" noProof="0" dirty="0" smtClean="0"/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 gilt: Falls</a:t>
            </a:r>
            <a:r>
              <a:rPr lang="de-CH" noProof="0" dirty="0" smtClean="0"/>
              <a:t> </a:t>
            </a:r>
            <a:r>
              <a:rPr lang="de-CH" i="1" noProof="0" dirty="0" smtClean="0"/>
              <a:t>u</a:t>
            </a:r>
            <a:r>
              <a:rPr lang="de-CH" i="1" noProof="0" dirty="0" smtClean="0">
                <a:solidFill>
                  <a:srgbClr val="3333FF"/>
                </a:solidFill>
              </a:rPr>
              <a:t> = </a:t>
            </a:r>
            <a:r>
              <a:rPr lang="de-CH" i="1" noProof="0" dirty="0" smtClean="0"/>
              <a:t>v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eine Tautologie ist und </a:t>
            </a:r>
            <a:r>
              <a:rPr lang="de-CH" i="1" noProof="0" dirty="0" smtClean="0"/>
              <a:t>e’ </a:t>
            </a:r>
            <a:r>
              <a:rPr lang="de-CH" noProof="0" dirty="0" smtClean="0">
                <a:solidFill>
                  <a:schemeClr val="tx1"/>
                </a:solidFill>
              </a:rPr>
              <a:t> der Ausdruck ist, den man erhält, wenn man in </a:t>
            </a:r>
            <a:r>
              <a:rPr lang="de-CH" i="1" noProof="0" dirty="0" smtClean="0"/>
              <a:t>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jedes Vorkommen von </a:t>
            </a:r>
            <a:r>
              <a:rPr lang="de-CH" i="1" noProof="0" dirty="0" smtClean="0"/>
              <a:t>u </a:t>
            </a:r>
            <a:r>
              <a:rPr lang="de-CH" noProof="0" dirty="0" smtClean="0">
                <a:solidFill>
                  <a:schemeClr val="tx1"/>
                </a:solidFill>
              </a:rPr>
              <a:t>durch</a:t>
            </a:r>
            <a:r>
              <a:rPr lang="de-CH" noProof="0" dirty="0" smtClean="0"/>
              <a:t> </a:t>
            </a:r>
            <a:r>
              <a:rPr lang="de-CH" i="1" noProof="0" dirty="0" smtClean="0"/>
              <a:t>v</a:t>
            </a:r>
            <a:r>
              <a:rPr lang="de-CH" noProof="0" dirty="0" smtClean="0">
                <a:solidFill>
                  <a:schemeClr val="tx1"/>
                </a:solidFill>
              </a:rPr>
              <a:t> ersetzt, dann ist </a:t>
            </a:r>
            <a:r>
              <a:rPr lang="de-CH" i="1" noProof="0" dirty="0" smtClean="0"/>
              <a:t>e</a:t>
            </a:r>
            <a:r>
              <a:rPr lang="de-CH" i="1" noProof="0" dirty="0" smtClean="0">
                <a:solidFill>
                  <a:srgbClr val="3333FF"/>
                </a:solidFill>
              </a:rPr>
              <a:t> = </a:t>
            </a:r>
            <a:r>
              <a:rPr lang="de-CH" i="1" noProof="0" dirty="0" smtClean="0"/>
              <a:t>e’ 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eine Tautologie.</a:t>
            </a:r>
          </a:p>
        </p:txBody>
      </p:sp>
      <p:graphicFrame>
        <p:nvGraphicFramePr>
          <p:cNvPr id="286753" name="Group 33"/>
          <p:cNvGraphicFramePr>
            <a:graphicFrameLocks noGrp="1"/>
          </p:cNvGraphicFramePr>
          <p:nvPr>
            <p:ph sz="half" idx="1"/>
          </p:nvPr>
        </p:nvGraphicFramePr>
        <p:xfrm>
          <a:off x="179388" y="727971"/>
          <a:ext cx="8713787" cy="2530475"/>
        </p:xfrm>
        <a:graphic>
          <a:graphicData uri="http://schemas.openxmlformats.org/drawingml/2006/table">
            <a:tbl>
              <a:tblPr/>
              <a:tblGrid>
                <a:gridCol w="2905125"/>
                <a:gridCol w="2903537"/>
                <a:gridCol w="2905125"/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a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=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De Morgan’sche Gesetze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De Morgan’sche Gesetze: Tautologien</a:t>
            </a:r>
          </a:p>
          <a:p>
            <a:pPr lvl="1" eaLnBrk="1" hangingPunct="1"/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))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accent2"/>
                </a:solidFill>
              </a:rPr>
              <a:t> ((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))</a:t>
            </a:r>
          </a:p>
          <a:p>
            <a:pPr lvl="1" eaLnBrk="1" hangingPunct="1"/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i="1" noProof="0" dirty="0" smtClean="0"/>
              <a:t>a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))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accent2"/>
                </a:solidFill>
              </a:rPr>
              <a:t> ((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))</a:t>
            </a:r>
          </a:p>
          <a:p>
            <a:pPr lvl="1" eaLnBrk="1" hangingPunct="1"/>
            <a:endParaRPr lang="de-CH" noProof="0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Weitere Tautologien (Distributivität):</a:t>
            </a:r>
          </a:p>
          <a:p>
            <a:pPr lvl="1" eaLnBrk="1" hangingPunct="1"/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i="1" noProof="0" dirty="0" smtClean="0"/>
              <a:t>b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c</a:t>
            </a:r>
            <a:r>
              <a:rPr lang="de-CH" noProof="0" dirty="0" smtClean="0">
                <a:solidFill>
                  <a:schemeClr val="accent2"/>
                </a:solidFill>
              </a:rPr>
              <a:t>))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accent2"/>
                </a:solidFill>
              </a:rPr>
              <a:t> ((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c</a:t>
            </a:r>
            <a:r>
              <a:rPr lang="de-CH" noProof="0" dirty="0" smtClean="0">
                <a:solidFill>
                  <a:schemeClr val="accent2"/>
                </a:solidFill>
              </a:rPr>
              <a:t>))</a:t>
            </a:r>
          </a:p>
          <a:p>
            <a:pPr lvl="1" eaLnBrk="1" hangingPunct="1"/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i="1" noProof="0" dirty="0" smtClean="0"/>
              <a:t>a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c</a:t>
            </a:r>
            <a:r>
              <a:rPr lang="de-CH" noProof="0" dirty="0" smtClean="0">
                <a:solidFill>
                  <a:schemeClr val="accent2"/>
                </a:solidFill>
              </a:rPr>
              <a:t>))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accent2"/>
                </a:solidFill>
              </a:rPr>
              <a:t> ((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c</a:t>
            </a:r>
            <a:r>
              <a:rPr lang="de-CH" noProof="0" dirty="0" smtClean="0">
                <a:solidFill>
                  <a:schemeClr val="accent2"/>
                </a:solidFill>
              </a:rPr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257694" y="124692"/>
            <a:ext cx="8370012" cy="457200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Syntaxkonvention</a:t>
            </a:r>
            <a:r>
              <a:rPr lang="de-CH" dirty="0" smtClean="0"/>
              <a:t> und</a:t>
            </a:r>
            <a:r>
              <a:rPr lang="de-CH" noProof="0" dirty="0" smtClean="0"/>
              <a:t> Vorrangregeln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842856"/>
            <a:ext cx="8424862" cy="2681288"/>
          </a:xfrm>
        </p:spPr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Vorrangregeln</a:t>
            </a:r>
            <a:r>
              <a:rPr lang="de-CH" noProof="0" dirty="0" smtClean="0">
                <a:solidFill>
                  <a:schemeClr val="tx1"/>
                </a:solidFill>
              </a:rPr>
              <a:t> (höchster Vorrang zuerst):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,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tx1"/>
                </a:solidFill>
              </a:rPr>
              <a:t>,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tx1"/>
                </a:solidFill>
              </a:rPr>
              <a:t>,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tx1"/>
                </a:solidFill>
              </a:rPr>
              <a:t> (wird später vorgestellt),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endParaRPr lang="de-CH" noProof="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und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sind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A50021"/>
                </a:solidFill>
              </a:rPr>
              <a:t>assoziativ</a:t>
            </a:r>
            <a:r>
              <a:rPr lang="de-CH" noProof="0" dirty="0" smtClean="0"/>
              <a:t>:</a:t>
            </a:r>
          </a:p>
          <a:p>
            <a:pPr lvl="1" eaLnBrk="1" hangingPunct="1"/>
            <a:r>
              <a:rPr lang="de-CH" i="1" noProof="0" dirty="0" smtClean="0"/>
              <a:t>a</a:t>
            </a:r>
            <a:r>
              <a:rPr lang="de-CH" b="1" noProof="0" dirty="0" smtClean="0">
                <a:solidFill>
                  <a:schemeClr val="accent2"/>
                </a:solidFill>
              </a:rPr>
              <a:t> and (</a:t>
            </a:r>
            <a:r>
              <a:rPr lang="de-CH" i="1" noProof="0" dirty="0" smtClean="0"/>
              <a:t>b</a:t>
            </a:r>
            <a:r>
              <a:rPr lang="de-CH" b="1" noProof="0" dirty="0" smtClean="0">
                <a:solidFill>
                  <a:schemeClr val="accent2"/>
                </a:solidFill>
              </a:rPr>
              <a:t> and </a:t>
            </a:r>
            <a:r>
              <a:rPr lang="de-CH" i="1" noProof="0" dirty="0" smtClean="0"/>
              <a:t>c</a:t>
            </a:r>
            <a:r>
              <a:rPr lang="de-CH" b="1" noProof="0" dirty="0" smtClean="0">
                <a:solidFill>
                  <a:schemeClr val="accent2"/>
                </a:solidFill>
              </a:rPr>
              <a:t>) = (</a:t>
            </a:r>
            <a:r>
              <a:rPr lang="de-CH" i="1" noProof="0" dirty="0" smtClean="0"/>
              <a:t>a</a:t>
            </a:r>
            <a:r>
              <a:rPr lang="de-CH" b="1" noProof="0" dirty="0" smtClean="0">
                <a:solidFill>
                  <a:schemeClr val="accent2"/>
                </a:solidFill>
              </a:rPr>
              <a:t> and </a:t>
            </a:r>
            <a:r>
              <a:rPr lang="de-CH" i="1" noProof="0" dirty="0" smtClean="0"/>
              <a:t>b</a:t>
            </a:r>
            <a:r>
              <a:rPr lang="de-CH" b="1" noProof="0" dirty="0" smtClean="0">
                <a:solidFill>
                  <a:schemeClr val="accent2"/>
                </a:solidFill>
              </a:rPr>
              <a:t>) and </a:t>
            </a:r>
            <a:r>
              <a:rPr lang="de-CH" i="1" noProof="0" dirty="0" smtClean="0"/>
              <a:t>c</a:t>
            </a:r>
          </a:p>
          <a:p>
            <a:pPr lvl="1" eaLnBrk="1" hangingPunct="1"/>
            <a:r>
              <a:rPr lang="de-CH" i="1" noProof="0" dirty="0" smtClean="0"/>
              <a:t>a</a:t>
            </a:r>
            <a:r>
              <a:rPr lang="de-CH" b="1" noProof="0" dirty="0" smtClean="0">
                <a:solidFill>
                  <a:schemeClr val="accent2"/>
                </a:solidFill>
              </a:rPr>
              <a:t> or (</a:t>
            </a:r>
            <a:r>
              <a:rPr lang="de-CH" i="1" noProof="0" dirty="0" smtClean="0"/>
              <a:t>b</a:t>
            </a:r>
            <a:r>
              <a:rPr lang="de-CH" b="1" noProof="0" dirty="0" smtClean="0">
                <a:solidFill>
                  <a:schemeClr val="accent2"/>
                </a:solidFill>
              </a:rPr>
              <a:t> or </a:t>
            </a:r>
            <a:r>
              <a:rPr lang="de-CH" i="1" noProof="0" dirty="0" smtClean="0"/>
              <a:t>c</a:t>
            </a:r>
            <a:r>
              <a:rPr lang="de-CH" b="1" noProof="0" dirty="0" smtClean="0">
                <a:solidFill>
                  <a:schemeClr val="accent2"/>
                </a:solidFill>
              </a:rPr>
              <a:t>) = (</a:t>
            </a:r>
            <a:r>
              <a:rPr lang="de-CH" i="1" noProof="0" dirty="0" smtClean="0"/>
              <a:t>a</a:t>
            </a:r>
            <a:r>
              <a:rPr lang="de-CH" b="1" noProof="0" dirty="0" smtClean="0">
                <a:solidFill>
                  <a:schemeClr val="accent2"/>
                </a:solidFill>
              </a:rPr>
              <a:t> or </a:t>
            </a:r>
            <a:r>
              <a:rPr lang="de-CH" i="1" noProof="0" dirty="0" smtClean="0"/>
              <a:t>b</a:t>
            </a:r>
            <a:r>
              <a:rPr lang="de-CH" b="1" noProof="0" dirty="0" smtClean="0">
                <a:solidFill>
                  <a:schemeClr val="accent2"/>
                </a:solidFill>
              </a:rPr>
              <a:t>) or </a:t>
            </a:r>
            <a:r>
              <a:rPr lang="de-CH" i="1" noProof="0" dirty="0" smtClean="0"/>
              <a:t>c</a:t>
            </a:r>
          </a:p>
        </p:txBody>
      </p:sp>
      <p:sp>
        <p:nvSpPr>
          <p:cNvPr id="6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27664" y="3312541"/>
            <a:ext cx="8276389" cy="3396731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tIns="0"/>
          <a:lstStyle/>
          <a:p>
            <a:pPr lvl="0">
              <a:spcBef>
                <a:spcPct val="20000"/>
              </a:spcBef>
            </a:pPr>
            <a:r>
              <a:rPr lang="de-CH" dirty="0" smtClean="0"/>
              <a:t>Stilregeln:</a:t>
            </a:r>
          </a:p>
          <a:p>
            <a:pPr lvl="0">
              <a:spcBef>
                <a:spcPct val="20000"/>
              </a:spcBef>
            </a:pPr>
            <a:r>
              <a:rPr lang="de-CH" dirty="0" smtClean="0"/>
              <a:t>Wenn Sie einen Boole’schen Ausdruck schreiben, können </a:t>
            </a:r>
            <a:r>
              <a:rPr lang="de-CH" dirty="0"/>
              <a:t>S</a:t>
            </a:r>
            <a:r>
              <a:rPr lang="de-CH" dirty="0" smtClean="0"/>
              <a:t>ie folgende Klammern weglassen:</a:t>
            </a:r>
          </a:p>
          <a:p>
            <a:pPr lvl="0">
              <a:spcBef>
                <a:spcPct val="20000"/>
              </a:spcBef>
              <a:buFontTx/>
              <a:buChar char="•"/>
            </a:pPr>
            <a:r>
              <a:rPr lang="de-CH" dirty="0" smtClean="0"/>
              <a:t> Die Klammern auf beiden Seiten des “</a:t>
            </a:r>
            <a:r>
              <a:rPr lang="de-CH" dirty="0" smtClean="0">
                <a:solidFill>
                  <a:srgbClr val="3333FF"/>
                </a:solidFill>
              </a:rPr>
              <a:t>=</a:t>
            </a:r>
            <a:r>
              <a:rPr lang="de-CH" dirty="0" smtClean="0"/>
              <a:t>“, falls der gesamte Ausdruck eine Äquivalenz ist.</a:t>
            </a:r>
          </a:p>
          <a:p>
            <a:pPr lvl="0">
              <a:spcBef>
                <a:spcPct val="20000"/>
              </a:spcBef>
              <a:buFontTx/>
              <a:buChar char="•"/>
            </a:pPr>
            <a:r>
              <a:rPr lang="de-CH" dirty="0" smtClean="0"/>
              <a:t> Die Klammern um aufeinanderfolgende elementare Terme, falls sie durch den gleichen assoziativen Operator getrennt sind.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Die Implikation (</a:t>
            </a:r>
            <a:r>
              <a:rPr lang="de-CH" b="1" noProof="0" dirty="0" smtClean="0"/>
              <a:t>implies</a:t>
            </a:r>
            <a:r>
              <a:rPr lang="de-CH" noProof="0" dirty="0" smtClean="0"/>
              <a:t>)</a:t>
            </a:r>
            <a:endParaRPr lang="de-CH" b="1" noProof="0" dirty="0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3581400"/>
            <a:ext cx="8713787" cy="3068782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Für jedes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tx1"/>
                </a:solidFill>
              </a:rPr>
              <a:t> gilt: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</a:p>
          <a:p>
            <a:r>
              <a:rPr lang="de-CH" noProof="0" dirty="0" smtClean="0">
                <a:solidFill>
                  <a:schemeClr val="tx1"/>
                </a:solidFill>
              </a:rPr>
              <a:t>In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i="1" noProof="0" dirty="0" smtClean="0">
                <a:solidFill>
                  <a:srgbClr val="006400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i="1" noProof="0" dirty="0" smtClean="0"/>
              <a:t> b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ist </a:t>
            </a:r>
            <a:r>
              <a:rPr lang="de-CH" i="1" noProof="0" dirty="0" smtClean="0"/>
              <a:t>a </a:t>
            </a:r>
            <a:r>
              <a:rPr lang="de-CH" noProof="0" dirty="0" smtClean="0">
                <a:solidFill>
                  <a:schemeClr val="tx1"/>
                </a:solidFill>
              </a:rPr>
              <a:t>der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A50021"/>
                </a:solidFill>
              </a:rPr>
              <a:t>Vordersatz</a:t>
            </a:r>
            <a:r>
              <a:rPr lang="de-CH" noProof="0" dirty="0" smtClean="0">
                <a:solidFill>
                  <a:schemeClr val="tx1"/>
                </a:solidFill>
              </a:rPr>
              <a:t>,</a:t>
            </a:r>
            <a:r>
              <a:rPr lang="de-CH" noProof="0" dirty="0" smtClean="0"/>
              <a:t> </a:t>
            </a:r>
            <a:r>
              <a:rPr lang="de-CH" i="1" noProof="0" dirty="0" smtClean="0"/>
              <a:t>b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der </a:t>
            </a:r>
            <a:r>
              <a:rPr lang="de-CH" noProof="0" dirty="0" smtClean="0">
                <a:solidFill>
                  <a:srgbClr val="A50021"/>
                </a:solidFill>
              </a:rPr>
              <a:t>Nachsatz</a:t>
            </a:r>
            <a:r>
              <a:rPr lang="de-CH" noProof="0" dirty="0" smtClean="0">
                <a:solidFill>
                  <a:schemeClr val="tx1"/>
                </a:solidFill>
              </a:rPr>
              <a:t>.</a:t>
            </a:r>
            <a:endParaRPr lang="de-CH" noProof="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A50021"/>
                </a:solidFill>
              </a:rPr>
              <a:t>Implikationsprinzip</a:t>
            </a:r>
            <a:r>
              <a:rPr lang="de-CH" noProof="0" dirty="0" smtClean="0">
                <a:solidFill>
                  <a:schemeClr val="tx1"/>
                </a:solidFill>
              </a:rPr>
              <a:t>:</a:t>
            </a: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Eine Implikation hat den Wahrheitswert </a:t>
            </a:r>
            <a:r>
              <a:rPr lang="de-CH" b="1" noProof="0" dirty="0" smtClean="0">
                <a:solidFill>
                  <a:schemeClr val="accent2"/>
                </a:solidFill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</a:rPr>
              <a:t>, ausser der Vordersatz hat den Wert </a:t>
            </a:r>
            <a:r>
              <a:rPr lang="de-CH" b="1" noProof="0" dirty="0" smtClean="0">
                <a:solidFill>
                  <a:schemeClr val="accent2"/>
                </a:solidFill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</a:rPr>
              <a:t> und der Nachsatz hat den Wert </a:t>
            </a:r>
            <a:r>
              <a:rPr lang="de-CH" b="1" noProof="0" dirty="0" smtClean="0">
                <a:solidFill>
                  <a:schemeClr val="accent2"/>
                </a:solidFill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</a:rPr>
              <a:t>. </a:t>
            </a:r>
            <a:endParaRPr lang="de-CH" i="1" noProof="0" dirty="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Zudem: Immer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True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falls der Vordersatz </a:t>
            </a:r>
            <a:r>
              <a:rPr lang="de-CH" b="1" noProof="0" dirty="0" smtClean="0">
                <a:solidFill>
                  <a:schemeClr val="accent2"/>
                </a:solidFill>
              </a:rPr>
              <a:t>False </a:t>
            </a:r>
            <a:r>
              <a:rPr lang="de-CH" noProof="0" dirty="0" smtClean="0">
                <a:solidFill>
                  <a:schemeClr val="tx1"/>
                </a:solidFill>
              </a:rPr>
              <a:t>ist.</a:t>
            </a:r>
          </a:p>
        </p:txBody>
      </p:sp>
      <p:graphicFrame>
        <p:nvGraphicFramePr>
          <p:cNvPr id="291873" name="Group 33"/>
          <p:cNvGraphicFramePr>
            <a:graphicFrameLocks noGrp="1"/>
          </p:cNvGraphicFramePr>
          <p:nvPr>
            <p:ph sz="half" idx="1"/>
          </p:nvPr>
        </p:nvGraphicFramePr>
        <p:xfrm>
          <a:off x="179388" y="1006475"/>
          <a:ext cx="8713787" cy="2371725"/>
        </p:xfrm>
        <a:graphic>
          <a:graphicData uri="http://schemas.openxmlformats.org/drawingml/2006/table">
            <a:tbl>
              <a:tblPr/>
              <a:tblGrid>
                <a:gridCol w="2905125"/>
                <a:gridCol w="2903537"/>
                <a:gridCol w="2905125"/>
              </a:tblGrid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a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implies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2800" noProof="0" dirty="0" smtClean="0"/>
              <a:t>Implikationen in natürlichen Sprachen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24863" cy="51133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hat in natürlichen Sprachen oft die Bedeutung von Kausalität (Wenn… dann…).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marL="822325" lvl="1" eaLnBrk="1" hangingPunct="1"/>
            <a:r>
              <a:rPr lang="de-CH" noProof="0" dirty="0" smtClean="0">
                <a:solidFill>
                  <a:schemeClr val="tx1"/>
                </a:solidFill>
              </a:rPr>
              <a:t>“</a:t>
            </a:r>
            <a:r>
              <a:rPr lang="de-CH" i="1" noProof="0" dirty="0" smtClean="0">
                <a:solidFill>
                  <a:schemeClr val="tx1"/>
                </a:solidFill>
              </a:rPr>
              <a:t>Wenn das Wetter schön ist, gehen wir baden.”</a:t>
            </a:r>
            <a:endParaRPr lang="de-CH" noProof="0" dirty="0" smtClean="0">
              <a:solidFill>
                <a:schemeClr val="tx1"/>
              </a:solidFill>
            </a:endParaRPr>
          </a:p>
          <a:p>
            <a:pPr marL="822325" lvl="1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marL="822325" lvl="1" eaLnBrk="1" hangingPunct="1"/>
            <a:r>
              <a:rPr lang="de-CH" noProof="0" dirty="0" smtClean="0">
                <a:solidFill>
                  <a:schemeClr val="tx1"/>
                </a:solidFill>
              </a:rPr>
              <a:t>“</a:t>
            </a:r>
            <a:r>
              <a:rPr lang="de-CH" i="1" noProof="0" dirty="0" smtClean="0">
                <a:solidFill>
                  <a:schemeClr val="tx1"/>
                </a:solidFill>
              </a:rPr>
              <a:t>Wenn du dieses Getränk ins Handgepäck nimmst, lassen sie dich nicht ins Flugzeug</a:t>
            </a:r>
            <a:r>
              <a:rPr lang="de-CH" noProof="0" dirty="0" smtClean="0">
                <a:solidFill>
                  <a:schemeClr val="tx1"/>
                </a:solidFill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49237" y="115888"/>
            <a:ext cx="8624669" cy="435655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Ein häufiges Missverständnis über Implikationen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Immer wenn</a:t>
            </a:r>
            <a:r>
              <a:rPr lang="de-CH" noProof="0" dirty="0" smtClean="0"/>
              <a:t> </a:t>
            </a:r>
            <a:r>
              <a:rPr lang="de-CH" i="1" noProof="0" dirty="0" smtClean="0"/>
              <a:t>a</a:t>
            </a:r>
            <a:r>
              <a:rPr lang="de-CH" noProof="0" dirty="0" smtClean="0"/>
              <a:t>  </a:t>
            </a:r>
            <a:r>
              <a:rPr lang="de-CH" b="1" noProof="0" dirty="0" smtClean="0">
                <a:solidFill>
                  <a:srgbClr val="000099"/>
                </a:solidFill>
              </a:rPr>
              <a:t>False </a:t>
            </a:r>
            <a:r>
              <a:rPr lang="de-CH" noProof="0" dirty="0" smtClean="0">
                <a:solidFill>
                  <a:schemeClr val="tx1"/>
                </a:solidFill>
              </a:rPr>
              <a:t>ist, ergibt</a:t>
            </a:r>
            <a:r>
              <a:rPr lang="de-CH" noProof="0" dirty="0" smtClean="0"/>
              <a:t> </a:t>
            </a:r>
            <a:r>
              <a:rPr lang="de-CH" i="1" noProof="0" dirty="0" smtClean="0"/>
              <a:t>a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rgbClr val="000099"/>
                </a:solidFill>
              </a:rPr>
              <a:t>implies</a:t>
            </a:r>
            <a:r>
              <a:rPr lang="de-CH" noProof="0" dirty="0" smtClean="0"/>
              <a:t> </a:t>
            </a:r>
            <a:r>
              <a:rPr lang="de-CH" i="1" noProof="0" dirty="0" smtClean="0"/>
              <a:t>b</a:t>
            </a:r>
            <a:r>
              <a:rPr lang="de-CH" noProof="0" dirty="0" smtClean="0"/>
              <a:t>  </a:t>
            </a:r>
            <a:r>
              <a:rPr lang="de-CH" b="1" noProof="0" dirty="0" smtClean="0">
                <a:solidFill>
                  <a:srgbClr val="000099"/>
                </a:solidFill>
              </a:rPr>
              <a:t>True</a:t>
            </a:r>
            <a:r>
              <a:rPr lang="de-CH" i="1" noProof="0" dirty="0" smtClean="0">
                <a:solidFill>
                  <a:schemeClr val="tx1"/>
                </a:solidFill>
              </a:rPr>
              <a:t>, </a:t>
            </a:r>
            <a:r>
              <a:rPr lang="de-CH" noProof="0" dirty="0" smtClean="0">
                <a:solidFill>
                  <a:schemeClr val="tx1"/>
                </a:solidFill>
              </a:rPr>
              <a:t>unabhängig von </a:t>
            </a:r>
            <a:r>
              <a:rPr lang="de-CH" i="1" noProof="0" dirty="0" smtClean="0"/>
              <a:t>b</a:t>
            </a:r>
            <a:r>
              <a:rPr lang="de-CH" sz="1800" i="1" noProof="0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marL="825500" lvl="1" eaLnBrk="1" hangingPunct="1"/>
            <a:r>
              <a:rPr lang="de-CH" noProof="0" dirty="0" smtClean="0">
                <a:solidFill>
                  <a:schemeClr val="tx1"/>
                </a:solidFill>
              </a:rPr>
              <a:t>“Falls heute Mittwoch ist, ist 2+2=5.”</a:t>
            </a:r>
          </a:p>
          <a:p>
            <a:pPr marL="825500" lvl="1" eaLnBrk="1" hangingPunct="1"/>
            <a:r>
              <a:rPr lang="de-CH" noProof="0" dirty="0" smtClean="0">
                <a:solidFill>
                  <a:schemeClr val="tx1"/>
                </a:solidFill>
              </a:rPr>
              <a:t>“Falls 2+2=5, ist heute Mittwoch.”</a:t>
            </a:r>
          </a:p>
          <a:p>
            <a:pPr marL="825500" lvl="1" eaLnBrk="1" hangingPunct="1">
              <a:buNone/>
            </a:pPr>
            <a:endParaRPr lang="de-CH" noProof="0" dirty="0" smtClean="0">
              <a:solidFill>
                <a:schemeClr val="tx1"/>
              </a:solidFill>
              <a:sym typeface="Wingdings 3" pitchFamily="18" charset="2"/>
            </a:endParaRPr>
          </a:p>
          <a:p>
            <a:pPr marL="0" lvl="1" eaLnBrk="1" hangingPunct="1">
              <a:buNone/>
            </a:pPr>
            <a:r>
              <a:rPr lang="de-CH" noProof="0" dirty="0" smtClean="0">
                <a:solidFill>
                  <a:schemeClr val="tx1"/>
                </a:solidFill>
                <a:sym typeface="Wingdings 3" pitchFamily="18" charset="2"/>
              </a:rPr>
              <a:t>Beide der obigen Implikationen ergeben</a:t>
            </a:r>
            <a:r>
              <a:rPr lang="de-CH" noProof="0" dirty="0" smtClean="0">
                <a:sym typeface="Wingdings 3" pitchFamily="18" charset="2"/>
              </a:rPr>
              <a:t> </a:t>
            </a:r>
            <a:r>
              <a:rPr lang="de-CH" b="1" noProof="0" dirty="0" smtClean="0">
                <a:solidFill>
                  <a:srgbClr val="000099"/>
                </a:solidFill>
                <a:ea typeface="+mn-ea"/>
                <a:sym typeface="Wingdings 3" pitchFamily="18" charset="2"/>
              </a:rPr>
              <a:t>True</a:t>
            </a:r>
            <a:r>
              <a:rPr lang="de-CH" dirty="0" smtClean="0">
                <a:solidFill>
                  <a:schemeClr val="tx1"/>
                </a:solidFill>
                <a:sym typeface="Wingdings 3" pitchFamily="18" charset="2"/>
              </a:rPr>
              <a:t>.</a:t>
            </a:r>
            <a:endParaRPr lang="de-CH" noProof="0" dirty="0" smtClean="0">
              <a:sym typeface="Wingdings 3" pitchFamily="18" charset="2"/>
            </a:endParaRPr>
          </a:p>
          <a:p>
            <a:pPr eaLnBrk="1" hangingPunct="1">
              <a:buFont typeface="Wingdings 3" pitchFamily="18" charset="2"/>
              <a:buNone/>
            </a:pPr>
            <a:endParaRPr lang="de-CH" noProof="0" dirty="0" smtClean="0">
              <a:sym typeface="Wingdings 3" pitchFamily="18" charset="2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de-CH" noProof="0" dirty="0" smtClean="0">
                <a:solidFill>
                  <a:schemeClr val="tx1"/>
                </a:solidFill>
                <a:sym typeface="Wingdings 3" pitchFamily="18" charset="2"/>
              </a:rPr>
              <a:t>Die Fälle, in denen der Vordersatz </a:t>
            </a:r>
            <a:r>
              <a:rPr lang="de-CH" b="1" noProof="0" dirty="0" smtClean="0">
                <a:solidFill>
                  <a:srgbClr val="000099"/>
                </a:solidFill>
                <a:sym typeface="Wingdings 3" pitchFamily="18" charset="2"/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  <a:sym typeface="Wingdings 3" pitchFamily="18" charset="2"/>
              </a:rPr>
              <a:t> ist, sagen nichts über den Wahrheitswert des Nachsatzes aus.</a:t>
            </a:r>
            <a:endParaRPr lang="de-CH" noProof="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66800"/>
            <a:ext cx="8424862" cy="53149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Im Allgemeinen gilt folgendes </a:t>
            </a:r>
            <a:r>
              <a:rPr lang="de-CH" b="1" noProof="0" dirty="0" smtClean="0">
                <a:solidFill>
                  <a:srgbClr val="A50021"/>
                </a:solidFill>
              </a:rPr>
              <a:t>nicht</a:t>
            </a:r>
            <a:r>
              <a:rPr lang="de-CH" noProof="0" dirty="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	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A50021"/>
                </a:solidFill>
              </a:rPr>
              <a:t>Ein (falsches!) Beispiel:</a:t>
            </a:r>
          </a:p>
          <a:p>
            <a:pPr lvl="1" eaLnBrk="1" hangingPunct="1"/>
            <a:r>
              <a:rPr lang="de-CH" i="1" noProof="0" dirty="0" smtClean="0">
                <a:solidFill>
                  <a:schemeClr val="tx1"/>
                </a:solidFill>
              </a:rPr>
              <a:t>“Alle Zürcher, die am See wohnen, sind reich. Ich wohne nicht am See, also bin ich nicht reich.”</a:t>
            </a:r>
          </a:p>
          <a:p>
            <a:pPr lvl="1" eaLnBrk="1" hangingPunct="1"/>
            <a:endParaRPr lang="de-CH" i="1" noProof="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de-CH" i="1" noProof="0" dirty="0" smtClean="0"/>
              <a:t>live_near_lake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rich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</a:rPr>
              <a:t>				</a:t>
            </a:r>
            <a:r>
              <a:rPr lang="de-CH" noProof="0" dirty="0" smtClean="0"/>
              <a:t>[1] </a:t>
            </a:r>
          </a:p>
          <a:p>
            <a:pPr lvl="1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accent2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live_near_lake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implies </a:t>
            </a:r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rich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</a:rPr>
              <a:t>)		</a:t>
            </a:r>
            <a:r>
              <a:rPr lang="de-CH" noProof="0" dirty="0" smtClean="0"/>
              <a:t>[2]</a:t>
            </a:r>
          </a:p>
          <a:p>
            <a:pPr eaLnBrk="1" hangingPunct="1">
              <a:buFont typeface="Wingdings" pitchFamily="2" charset="2"/>
              <a:buNone/>
            </a:pPr>
            <a:endParaRPr lang="de-CH" sz="2800" noProof="0" dirty="0" smtClean="0"/>
          </a:p>
          <a:p>
            <a:pPr lvl="1" eaLnBrk="1" hangingPunct="1">
              <a:buFont typeface="Wingdings" pitchFamily="2" charset="2"/>
              <a:buNone/>
            </a:pPr>
            <a:endParaRPr lang="de-CH" i="1" noProof="0" dirty="0" smtClean="0">
              <a:solidFill>
                <a:schemeClr val="accent2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680635" y="1817688"/>
            <a:ext cx="4548188" cy="617537"/>
            <a:chOff x="1030" y="1135"/>
            <a:chExt cx="1602" cy="389"/>
          </a:xfrm>
        </p:grpSpPr>
        <p:sp>
          <p:nvSpPr>
            <p:cNvPr id="26630" name="Line 4"/>
            <p:cNvSpPr>
              <a:spLocks noChangeShapeType="1"/>
            </p:cNvSpPr>
            <p:nvPr/>
          </p:nvSpPr>
          <p:spPr bwMode="auto">
            <a:xfrm flipH="1">
              <a:off x="1030" y="1135"/>
              <a:ext cx="1602" cy="389"/>
            </a:xfrm>
            <a:prstGeom prst="line">
              <a:avLst/>
            </a:prstGeom>
            <a:noFill/>
            <a:ln w="28575">
              <a:pattFill prst="dkUpDiag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1" name="Line 5"/>
            <p:cNvSpPr>
              <a:spLocks noChangeShapeType="1"/>
            </p:cNvSpPr>
            <p:nvPr/>
          </p:nvSpPr>
          <p:spPr bwMode="auto">
            <a:xfrm>
              <a:off x="1030" y="1135"/>
              <a:ext cx="1602" cy="389"/>
            </a:xfrm>
            <a:prstGeom prst="line">
              <a:avLst/>
            </a:prstGeom>
            <a:noFill/>
            <a:ln w="28575">
              <a:pattFill prst="dkUpDiag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Die Umkehrung der Implikation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Die Umkehrung der Implikation (2)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Korrekt:</a:t>
            </a:r>
            <a:endParaRPr lang="de-CH" i="1" noProof="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i="1" noProof="0" dirty="0" smtClean="0"/>
              <a:t>		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  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accent2"/>
                </a:solidFill>
              </a:rPr>
              <a:t>  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accent2"/>
              </a:solidFill>
            </a:endParaRPr>
          </a:p>
          <a:p>
            <a:r>
              <a:rPr lang="de-CH" noProof="0" dirty="0" smtClean="0">
                <a:solidFill>
                  <a:schemeClr val="tx1"/>
                </a:solidFill>
              </a:rPr>
              <a:t>Beispiel:</a:t>
            </a: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“Alle Leute, die am See wohnen, sind reich. Alice ist nicht reich, also kann sie nicht in Küsnacht wohnen.”</a:t>
            </a:r>
          </a:p>
          <a:p>
            <a:pPr lvl="1" eaLnBrk="1" hangingPunct="1"/>
            <a:endParaRPr lang="de-CH" noProof="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de-CH" i="1" noProof="0" dirty="0" smtClean="0">
                <a:solidFill>
                  <a:schemeClr val="accent2"/>
                </a:solidFill>
              </a:rPr>
              <a:t>	 </a:t>
            </a:r>
            <a:r>
              <a:rPr lang="de-CH" i="1" noProof="0" dirty="0" smtClean="0"/>
              <a:t>live_near_lake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rich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accent2"/>
                </a:solidFill>
              </a:rPr>
              <a:t>			(</a:t>
            </a:r>
            <a:r>
              <a:rPr lang="de-CH" b="1" noProof="0" dirty="0" smtClean="0">
                <a:solidFill>
                  <a:schemeClr val="accent2"/>
                </a:solidFill>
              </a:rPr>
              <a:t>not </a:t>
            </a:r>
            <a:r>
              <a:rPr lang="de-CH" i="1" noProof="0" dirty="0" smtClean="0"/>
              <a:t>rich 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implies </a:t>
            </a:r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live_near_lake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de-CH" sz="2800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Implikation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363" y="1123950"/>
            <a:ext cx="6819900" cy="511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2800" noProof="0" dirty="0" smtClean="0"/>
              <a:t>Semi-strikte Boole’sche Operatoren (1)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268413"/>
            <a:ext cx="8658225" cy="5113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Ein Beispielausdruck (</a:t>
            </a:r>
            <a:r>
              <a:rPr lang="de-CH" i="1" noProof="0" dirty="0" smtClean="0"/>
              <a:t>x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ist eine ganze Zahl):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			</a:t>
            </a:r>
          </a:p>
          <a:p>
            <a:pPr lvl="1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False für </a:t>
            </a:r>
            <a:r>
              <a:rPr lang="de-CH" noProof="0" dirty="0" smtClean="0"/>
              <a:t>x &lt; 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Undefiniert für </a:t>
            </a:r>
            <a:r>
              <a:rPr lang="de-CH" i="1" noProof="0" dirty="0" smtClean="0"/>
              <a:t>x</a:t>
            </a:r>
            <a:r>
              <a:rPr lang="de-CH" noProof="0" dirty="0" smtClean="0"/>
              <a:t> = 0</a:t>
            </a:r>
          </a:p>
          <a:p>
            <a:pPr marL="0" indent="0" eaLnBrk="1" hangingPunct="1">
              <a:buFont typeface="Wingdings 3" pitchFamily="18" charset="2"/>
              <a:buNone/>
            </a:pPr>
            <a:endParaRPr lang="de-CH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lvl="1" eaLnBrk="1" hangingPunct="1">
              <a:buFont typeface="Wingdings" pitchFamily="2" charset="2"/>
              <a:buNone/>
            </a:pPr>
            <a:endParaRPr lang="de-CH" sz="2000" noProof="0" dirty="0" smtClean="0"/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CH" dirty="0"/>
          </a:p>
        </p:txBody>
      </p:sp>
      <p:sp>
        <p:nvSpPr>
          <p:cNvPr id="29703" name="AutoShape 11"/>
          <p:cNvSpPr>
            <a:spLocks noChangeAspect="1" noChangeArrowheads="1" noTextEdit="1"/>
          </p:cNvSpPr>
          <p:nvPr/>
        </p:nvSpPr>
        <p:spPr bwMode="auto">
          <a:xfrm>
            <a:off x="990600" y="2452622"/>
            <a:ext cx="1680671" cy="80544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29704" name="Line 13"/>
          <p:cNvSpPr>
            <a:spLocks noChangeShapeType="1"/>
          </p:cNvSpPr>
          <p:nvPr/>
        </p:nvSpPr>
        <p:spPr bwMode="auto">
          <a:xfrm>
            <a:off x="1028480" y="2931105"/>
            <a:ext cx="948991" cy="1994"/>
          </a:xfrm>
          <a:prstGeom prst="line">
            <a:avLst/>
          </a:prstGeom>
          <a:noFill/>
          <a:ln w="7938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29705" name="Rectangle 14"/>
          <p:cNvSpPr>
            <a:spLocks noChangeArrowheads="1"/>
          </p:cNvSpPr>
          <p:nvPr/>
        </p:nvSpPr>
        <p:spPr bwMode="auto">
          <a:xfrm>
            <a:off x="2390162" y="2630059"/>
            <a:ext cx="166712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900" dirty="0">
                <a:solidFill>
                  <a:srgbClr val="3333FF"/>
                </a:solidFill>
                <a:latin typeface="+mn-lt"/>
              </a:rPr>
              <a:t>1</a:t>
            </a:r>
            <a:endParaRPr lang="en-US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06" name="Rectangle 15"/>
          <p:cNvSpPr>
            <a:spLocks noChangeArrowheads="1"/>
          </p:cNvSpPr>
          <p:nvPr/>
        </p:nvSpPr>
        <p:spPr bwMode="auto">
          <a:xfrm>
            <a:off x="1718293" y="2486515"/>
            <a:ext cx="235642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900" dirty="0">
                <a:solidFill>
                  <a:srgbClr val="3333FF"/>
                </a:solidFill>
                <a:latin typeface="+mn-lt"/>
              </a:rPr>
              <a:t>7</a:t>
            </a:r>
            <a:endParaRPr lang="en-US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07" name="Rectangle 16"/>
          <p:cNvSpPr>
            <a:spLocks noChangeArrowheads="1"/>
          </p:cNvSpPr>
          <p:nvPr/>
        </p:nvSpPr>
        <p:spPr bwMode="auto">
          <a:xfrm>
            <a:off x="2089117" y="2630059"/>
            <a:ext cx="141064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900" dirty="0">
                <a:solidFill>
                  <a:srgbClr val="3333FF"/>
                </a:solidFill>
                <a:latin typeface="+mn-lt"/>
              </a:rPr>
              <a:t>&gt;</a:t>
            </a:r>
            <a:endParaRPr lang="en-US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08" name="Rectangle 17"/>
          <p:cNvSpPr>
            <a:spLocks noChangeArrowheads="1"/>
          </p:cNvSpPr>
          <p:nvPr/>
        </p:nvSpPr>
        <p:spPr bwMode="auto">
          <a:xfrm>
            <a:off x="1431203" y="2486515"/>
            <a:ext cx="177934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900" dirty="0">
                <a:solidFill>
                  <a:srgbClr val="3333FF"/>
                </a:solidFill>
                <a:latin typeface="+mn-lt"/>
              </a:rPr>
              <a:t>+</a:t>
            </a:r>
            <a:endParaRPr lang="en-US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09" name="Rectangle 18"/>
          <p:cNvSpPr>
            <a:spLocks noChangeArrowheads="1"/>
          </p:cNvSpPr>
          <p:nvPr/>
        </p:nvSpPr>
        <p:spPr bwMode="auto">
          <a:xfrm>
            <a:off x="1393323" y="2853351"/>
            <a:ext cx="219612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900" i="1" dirty="0">
                <a:solidFill>
                  <a:srgbClr val="3333FF"/>
                </a:solidFill>
                <a:latin typeface="+mn-lt"/>
              </a:rPr>
              <a:t>x</a:t>
            </a:r>
            <a:endParaRPr lang="en-US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10" name="Rectangle 19"/>
          <p:cNvSpPr>
            <a:spLocks noChangeArrowheads="1"/>
          </p:cNvSpPr>
          <p:nvPr/>
        </p:nvSpPr>
        <p:spPr bwMode="auto">
          <a:xfrm>
            <a:off x="1080316" y="2486515"/>
            <a:ext cx="219612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900" i="1" dirty="0">
                <a:solidFill>
                  <a:srgbClr val="3333FF"/>
                </a:solidFill>
                <a:latin typeface="+mn-lt"/>
              </a:rPr>
              <a:t>x</a:t>
            </a:r>
            <a:endParaRPr lang="en-US" dirty="0">
              <a:solidFill>
                <a:srgbClr val="3333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5018" y="1259181"/>
            <a:ext cx="8470574" cy="2069234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de-CH" sz="2000" i="1" dirty="0" smtClean="0">
                <a:solidFill>
                  <a:srgbClr val="3333FF"/>
                </a:solidFill>
              </a:rPr>
              <a:t>remove_all_segments</a:t>
            </a:r>
            <a:endParaRPr lang="de-CH" sz="2000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de-CH" sz="2000" dirty="0" smtClean="0">
                <a:solidFill>
                  <a:srgbClr val="990000"/>
                </a:solidFill>
              </a:rPr>
              <a:t>	-- Alle Stationen ausser </a:t>
            </a:r>
            <a:r>
              <a:rPr lang="de-CH" sz="2000" smtClean="0">
                <a:solidFill>
                  <a:srgbClr val="990000"/>
                </a:solidFill>
              </a:rPr>
              <a:t>der ersten </a:t>
            </a:r>
            <a:r>
              <a:rPr lang="de-CH" sz="2000" dirty="0" smtClean="0">
                <a:solidFill>
                  <a:srgbClr val="990000"/>
                </a:solidFill>
              </a:rPr>
              <a:t>entfernen.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de-CH" sz="2000" dirty="0" smtClean="0">
                <a:solidFill>
                  <a:srgbClr val="3333FF"/>
                </a:solidFill>
              </a:rPr>
              <a:t>       </a:t>
            </a:r>
            <a:r>
              <a:rPr lang="de-CH" sz="2000" b="1" dirty="0" err="1" smtClean="0">
                <a:solidFill>
                  <a:srgbClr val="002060"/>
                </a:solidFill>
              </a:rPr>
              <a:t>ensure</a:t>
            </a:r>
            <a:endParaRPr lang="de-CH" sz="2000" b="1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de-CH" sz="2000" dirty="0" smtClean="0">
                <a:solidFill>
                  <a:srgbClr val="3333FF"/>
                </a:solidFill>
              </a:rPr>
              <a:t>	</a:t>
            </a:r>
            <a:r>
              <a:rPr lang="de-CH" sz="2000" dirty="0" err="1" smtClean="0">
                <a:solidFill>
                  <a:srgbClr val="3333FF"/>
                </a:solidFill>
              </a:rPr>
              <a:t>nur_eine_bleibt</a:t>
            </a:r>
            <a:r>
              <a:rPr lang="de-CH" sz="2000" dirty="0" smtClean="0">
                <a:solidFill>
                  <a:srgbClr val="3333FF"/>
                </a:solidFill>
              </a:rPr>
              <a:t>: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i="1" dirty="0" err="1" smtClean="0">
                <a:solidFill>
                  <a:srgbClr val="3333FF"/>
                </a:solidFill>
              </a:rPr>
              <a:t>count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= 1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de-CH" sz="2000" dirty="0" smtClean="0">
                <a:solidFill>
                  <a:srgbClr val="3333FF"/>
                </a:solidFill>
              </a:rPr>
              <a:t>	</a:t>
            </a:r>
            <a:r>
              <a:rPr lang="de-CH" sz="2000" dirty="0" err="1" smtClean="0">
                <a:solidFill>
                  <a:srgbClr val="3333FF"/>
                </a:solidFill>
              </a:rPr>
              <a:t>beide_enden_gleich</a:t>
            </a:r>
            <a:r>
              <a:rPr lang="de-CH" sz="2000" dirty="0" smtClean="0">
                <a:solidFill>
                  <a:srgbClr val="3333FF"/>
                </a:solidFill>
              </a:rPr>
              <a:t>: </a:t>
            </a:r>
            <a:r>
              <a:rPr lang="de-CH" sz="2000" i="1" dirty="0" err="1" smtClean="0">
                <a:solidFill>
                  <a:srgbClr val="3333FF"/>
                </a:solidFill>
              </a:rPr>
              <a:t>first</a:t>
            </a:r>
            <a:r>
              <a:rPr lang="de-CH" sz="2000" dirty="0" smtClean="0">
                <a:solidFill>
                  <a:srgbClr val="3333FF"/>
                </a:solidFill>
              </a:rPr>
              <a:t> = </a:t>
            </a:r>
            <a:r>
              <a:rPr lang="de-CH" sz="2000" i="1" dirty="0" smtClean="0">
                <a:solidFill>
                  <a:srgbClr val="3333FF"/>
                </a:solidFill>
              </a:rPr>
              <a:t>last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Verträge</a:t>
            </a: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8131" y="4081999"/>
            <a:ext cx="8220975" cy="2111411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>
              <a:lnSpc>
                <a:spcPct val="80000"/>
              </a:lnSpc>
            </a:pPr>
            <a:r>
              <a:rPr lang="de-CH" sz="2000" i="1" dirty="0" err="1" smtClean="0">
                <a:solidFill>
                  <a:srgbClr val="3333FF"/>
                </a:solidFill>
              </a:rPr>
              <a:t>append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(</a:t>
            </a:r>
            <a:r>
              <a:rPr lang="de-CH" sz="2000" i="1" dirty="0" smtClean="0">
                <a:solidFill>
                  <a:srgbClr val="3333FF"/>
                </a:solidFill>
              </a:rPr>
              <a:t>s</a:t>
            </a:r>
            <a:r>
              <a:rPr lang="de-CH" sz="1400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:</a:t>
            </a:r>
            <a:r>
              <a:rPr lang="de-CH" sz="2000" i="1" dirty="0" smtClean="0">
                <a:solidFill>
                  <a:srgbClr val="3333FF"/>
                </a:solidFill>
              </a:rPr>
              <a:t> STATION </a:t>
            </a:r>
            <a:r>
              <a:rPr lang="de-CH" sz="2000" dirty="0" smtClean="0">
                <a:solidFill>
                  <a:srgbClr val="3333FF"/>
                </a:solidFill>
              </a:rPr>
              <a:t>) </a:t>
            </a:r>
          </a:p>
          <a:p>
            <a:pPr>
              <a:lnSpc>
                <a:spcPct val="80000"/>
              </a:lnSpc>
            </a:pPr>
            <a:r>
              <a:rPr lang="de-CH" sz="2000" dirty="0" smtClean="0">
                <a:solidFill>
                  <a:srgbClr val="990000"/>
                </a:solidFill>
              </a:rPr>
              <a:t>	-- </a:t>
            </a:r>
            <a:r>
              <a:rPr lang="de-CH" sz="2000" i="1" dirty="0" smtClean="0">
                <a:solidFill>
                  <a:srgbClr val="3333FF"/>
                </a:solidFill>
              </a:rPr>
              <a:t>s</a:t>
            </a:r>
            <a:r>
              <a:rPr lang="de-CH" sz="2000" dirty="0" smtClean="0">
                <a:solidFill>
                  <a:srgbClr val="990000"/>
                </a:solidFill>
              </a:rPr>
              <a:t> am Ende der Linie hinzufügen.</a:t>
            </a:r>
          </a:p>
          <a:p>
            <a:pPr>
              <a:lnSpc>
                <a:spcPct val="80000"/>
              </a:lnSpc>
            </a:pPr>
            <a:r>
              <a:rPr lang="de-CH" sz="2000" dirty="0" smtClean="0">
                <a:solidFill>
                  <a:srgbClr val="3333FF"/>
                </a:solidFill>
              </a:rPr>
              <a:t>       </a:t>
            </a:r>
            <a:r>
              <a:rPr lang="de-CH" sz="2000" b="1" dirty="0" err="1" smtClean="0">
                <a:solidFill>
                  <a:srgbClr val="002060"/>
                </a:solidFill>
              </a:rPr>
              <a:t>ensure</a:t>
            </a:r>
            <a:endParaRPr lang="de-CH" sz="2000" b="1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</a:pPr>
            <a:r>
              <a:rPr lang="de-CH" sz="2000" dirty="0" smtClean="0">
                <a:solidFill>
                  <a:srgbClr val="3333FF"/>
                </a:solidFill>
              </a:rPr>
              <a:t>	</a:t>
            </a:r>
            <a:r>
              <a:rPr lang="de-CH" sz="2000" dirty="0" err="1" smtClean="0">
                <a:solidFill>
                  <a:srgbClr val="3333FF"/>
                </a:solidFill>
              </a:rPr>
              <a:t>neue_station_ist_letzte</a:t>
            </a:r>
            <a:r>
              <a:rPr lang="de-CH" sz="2000" dirty="0" smtClean="0">
                <a:solidFill>
                  <a:srgbClr val="3333FF"/>
                </a:solidFill>
              </a:rPr>
              <a:t>:</a:t>
            </a:r>
            <a:r>
              <a:rPr lang="de-CH" sz="2000" i="1" dirty="0" smtClean="0">
                <a:solidFill>
                  <a:srgbClr val="3333FF"/>
                </a:solidFill>
              </a:rPr>
              <a:t> last = s</a:t>
            </a:r>
          </a:p>
          <a:p>
            <a:pPr>
              <a:lnSpc>
                <a:spcPct val="80000"/>
              </a:lnSpc>
            </a:pPr>
            <a:r>
              <a:rPr lang="de-CH" sz="2000" dirty="0" smtClean="0">
                <a:solidFill>
                  <a:srgbClr val="3333FF"/>
                </a:solidFill>
              </a:rPr>
              <a:t>	</a:t>
            </a:r>
            <a:r>
              <a:rPr lang="de-CH" sz="2000" dirty="0" err="1" smtClean="0">
                <a:solidFill>
                  <a:srgbClr val="3333FF"/>
                </a:solidFill>
              </a:rPr>
              <a:t>eine_mehr</a:t>
            </a:r>
            <a:r>
              <a:rPr lang="de-CH" sz="2000" dirty="0" smtClean="0">
                <a:solidFill>
                  <a:srgbClr val="3333FF"/>
                </a:solidFill>
              </a:rPr>
              <a:t>: </a:t>
            </a:r>
            <a:r>
              <a:rPr lang="de-CH" sz="2000" i="1" dirty="0" err="1" smtClean="0">
                <a:solidFill>
                  <a:srgbClr val="3333FF"/>
                </a:solidFill>
              </a:rPr>
              <a:t>count</a:t>
            </a:r>
            <a:r>
              <a:rPr lang="de-CH" sz="2000" i="1" dirty="0" smtClean="0">
                <a:solidFill>
                  <a:srgbClr val="3333FF"/>
                </a:solidFill>
              </a:rPr>
              <a:t> = </a:t>
            </a:r>
            <a:r>
              <a:rPr lang="de-CH" sz="2000" b="1" dirty="0" err="1" smtClean="0">
                <a:solidFill>
                  <a:srgbClr val="002060"/>
                </a:solidFill>
              </a:rPr>
              <a:t>old</a:t>
            </a:r>
            <a:r>
              <a:rPr lang="de-CH" sz="2000" b="1" dirty="0" smtClean="0">
                <a:solidFill>
                  <a:srgbClr val="3333FF"/>
                </a:solidFill>
              </a:rPr>
              <a:t> </a:t>
            </a:r>
            <a:r>
              <a:rPr lang="de-CH" sz="2000" i="1" dirty="0" err="1" smtClean="0">
                <a:solidFill>
                  <a:srgbClr val="3333FF"/>
                </a:solidFill>
              </a:rPr>
              <a:t>count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+ 1</a:t>
            </a:r>
            <a:r>
              <a:rPr lang="de-CH" sz="1600" dirty="0" smtClean="0">
                <a:solidFill>
                  <a:srgbClr val="800080"/>
                </a:solidFill>
              </a:rPr>
              <a:t>	</a:t>
            </a:r>
            <a:endParaRPr lang="de-CH" sz="1600" dirty="0">
              <a:solidFill>
                <a:srgbClr val="80008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6675078" y="900853"/>
            <a:ext cx="2249052" cy="558778"/>
          </a:xfrm>
          <a:prstGeom prst="wedgeRoundRectCallout">
            <a:avLst>
              <a:gd name="adj1" fmla="val -114583"/>
              <a:gd name="adj2" fmla="val 271824"/>
              <a:gd name="adj3" fmla="val 16667"/>
            </a:avLst>
          </a:prstGeom>
          <a:solidFill>
            <a:srgbClr val="FFFF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dirty="0" smtClean="0"/>
              <a:t>Zusicherungen</a:t>
            </a:r>
            <a:endParaRPr lang="de-CH" i="1" dirty="0">
              <a:solidFill>
                <a:srgbClr val="3333FF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6575281" y="3826020"/>
            <a:ext cx="2249052" cy="558778"/>
          </a:xfrm>
          <a:prstGeom prst="wedgeRoundRectCallout">
            <a:avLst>
              <a:gd name="adj1" fmla="val -93437"/>
              <a:gd name="adj2" fmla="val 291019"/>
              <a:gd name="adj3" fmla="val 16667"/>
            </a:avLst>
          </a:prstGeom>
          <a:solidFill>
            <a:srgbClr val="FFFF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dirty="0" smtClean="0"/>
              <a:t>Zusicherungen</a:t>
            </a:r>
            <a:endParaRPr lang="de-CH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2800" noProof="0" dirty="0" smtClean="0"/>
              <a:t>Semi-strikte Boole’sche Operatoren (2)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4043" y="1286886"/>
            <a:ext cx="8578850" cy="5113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A50021"/>
                </a:solidFill>
              </a:rPr>
              <a:t>ABER</a:t>
            </a:r>
            <a:r>
              <a:rPr lang="de-CH" noProof="0" dirty="0" smtClean="0">
                <a:solidFill>
                  <a:schemeClr val="tx1"/>
                </a:solidFill>
              </a:rPr>
              <a:t>:</a:t>
            </a:r>
            <a:r>
              <a:rPr lang="de-CH" noProof="0" dirty="0" smtClean="0"/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Division durch Null: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x</a:t>
            </a:r>
            <a:r>
              <a:rPr lang="de-CH" noProof="0" dirty="0" smtClean="0">
                <a:solidFill>
                  <a:schemeClr val="tx1"/>
                </a:solidFill>
              </a:rPr>
              <a:t> darf nicht </a:t>
            </a:r>
            <a:r>
              <a:rPr lang="de-CH" noProof="0" dirty="0" smtClean="0"/>
              <a:t>0 </a:t>
            </a:r>
            <a:r>
              <a:rPr lang="de-CH" noProof="0" dirty="0" smtClean="0">
                <a:solidFill>
                  <a:schemeClr val="tx1"/>
                </a:solidFill>
              </a:rPr>
              <a:t>sein.</a:t>
            </a:r>
            <a:endParaRPr lang="de-CH" noProof="0" dirty="0" smtClean="0"/>
          </a:p>
          <a:p>
            <a:pPr lvl="1" eaLnBrk="1" hangingPunct="1"/>
            <a:endParaRPr lang="de-CH" noProof="0" dirty="0" smtClean="0"/>
          </a:p>
          <a:p>
            <a:pPr lvl="1" eaLnBrk="1" hangingPunct="1">
              <a:buFont typeface="Wingdings 3" pitchFamily="18" charset="2"/>
              <a:buNone/>
            </a:pPr>
            <a:r>
              <a:rPr lang="de-CH" noProof="0" dirty="0" smtClean="0"/>
              <a:t>				(</a:t>
            </a:r>
            <a:r>
              <a:rPr lang="de-CH" i="1" noProof="0" dirty="0" smtClean="0"/>
              <a:t>x</a:t>
            </a:r>
            <a:r>
              <a:rPr lang="de-CH" noProof="0" dirty="0" smtClean="0"/>
              <a:t> /= 0) </a:t>
            </a:r>
            <a:r>
              <a:rPr lang="de-CH" b="1" noProof="0" dirty="0" smtClean="0">
                <a:solidFill>
                  <a:srgbClr val="000099"/>
                </a:solidFill>
              </a:rPr>
              <a:t>and</a:t>
            </a:r>
            <a:r>
              <a:rPr lang="de-CH" noProof="0" dirty="0" smtClean="0"/>
              <a:t>  (((</a:t>
            </a:r>
            <a:r>
              <a:rPr lang="de-CH" i="1" noProof="0" dirty="0" smtClean="0"/>
              <a:t>x</a:t>
            </a:r>
            <a:r>
              <a:rPr lang="de-CH" noProof="0" dirty="0" smtClean="0"/>
              <a:t> + 7) / </a:t>
            </a:r>
            <a:r>
              <a:rPr lang="de-CH" i="1" noProof="0" dirty="0" smtClean="0"/>
              <a:t>x</a:t>
            </a:r>
            <a:r>
              <a:rPr lang="de-CH" noProof="0" dirty="0" smtClean="0"/>
              <a:t>) &gt; 1)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dirty="0" smtClean="0">
              <a:solidFill>
                <a:schemeClr val="tx1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False für </a:t>
            </a:r>
            <a:r>
              <a:rPr lang="de-CH" i="1" noProof="0" dirty="0" smtClean="0"/>
              <a:t>x</a:t>
            </a:r>
            <a:r>
              <a:rPr lang="de-CH" noProof="0" dirty="0" smtClean="0"/>
              <a:t> &lt; 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False für</a:t>
            </a:r>
            <a:r>
              <a:rPr lang="de-CH" noProof="0" dirty="0" smtClean="0"/>
              <a:t> </a:t>
            </a:r>
            <a:r>
              <a:rPr lang="de-CH" i="1" noProof="0" dirty="0" smtClean="0"/>
              <a:t>x</a:t>
            </a:r>
            <a:r>
              <a:rPr lang="de-CH" noProof="0" dirty="0" smtClean="0"/>
              <a:t>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2800" noProof="0" dirty="0" smtClean="0"/>
              <a:t>Semi-strikte </a:t>
            </a:r>
            <a:r>
              <a:rPr lang="de-CH" noProof="0" dirty="0" smtClean="0"/>
              <a:t>Boole’sche Operatoren </a:t>
            </a:r>
            <a:r>
              <a:rPr lang="de-CH" sz="2800" noProof="0" dirty="0" smtClean="0"/>
              <a:t>(3)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A50021"/>
                </a:solidFill>
              </a:rPr>
              <a:t>ABER</a:t>
            </a:r>
            <a:r>
              <a:rPr lang="de-CH" noProof="0" dirty="0" smtClean="0"/>
              <a:t>: </a:t>
            </a:r>
          </a:p>
          <a:p>
            <a:pPr lvl="1" eaLnBrk="1" hangingPunct="1"/>
            <a:r>
              <a:rPr lang="de-CH" noProof="0" dirty="0" smtClean="0">
                <a:solidFill>
                  <a:srgbClr val="000099"/>
                </a:solidFill>
              </a:rPr>
              <a:t>Unser Programm würde während der Auswertung der Division abstürzen.</a:t>
            </a:r>
          </a:p>
          <a:p>
            <a:pPr lvl="1" eaLnBrk="1" hangingPunct="1"/>
            <a:endParaRPr lang="de-CH" noProof="0" dirty="0" smtClean="0">
              <a:solidFill>
                <a:srgbClr val="000099"/>
              </a:solidFill>
            </a:endParaRPr>
          </a:p>
          <a:p>
            <a:pPr lvl="1" eaLnBrk="1" hangingPunct="1">
              <a:buFont typeface="Wingdings 3" pitchFamily="18" charset="2"/>
              <a:buNone/>
            </a:pPr>
            <a:r>
              <a:rPr lang="de-CH" noProof="0" dirty="0" smtClean="0">
                <a:solidFill>
                  <a:srgbClr val="000099"/>
                </a:solidFill>
              </a:rPr>
              <a:t>Wir brauchen eine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A50021"/>
                </a:solidFill>
              </a:rPr>
              <a:t>nicht-kommutative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99"/>
                </a:solidFill>
              </a:rPr>
              <a:t>Version von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b="1" noProof="0" dirty="0" smtClean="0"/>
              <a:t> </a:t>
            </a:r>
            <a:r>
              <a:rPr lang="de-CH" noProof="0" dirty="0" smtClean="0">
                <a:solidFill>
                  <a:srgbClr val="000099"/>
                </a:solidFill>
              </a:rPr>
              <a:t>(und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rgbClr val="000099"/>
                </a:solidFill>
              </a:rPr>
              <a:t>): 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sz="3200" noProof="0" dirty="0" smtClean="0">
                <a:solidFill>
                  <a:srgbClr val="A50021"/>
                </a:solidFill>
                <a:sym typeface="Wingdings 3" pitchFamily="18" charset="2"/>
              </a:rPr>
              <a:t>Semi-strikte Boole’sche Operatoren</a:t>
            </a:r>
            <a:endParaRPr lang="de-CH" sz="3200" noProof="0" dirty="0" smtClean="0"/>
          </a:p>
          <a:p>
            <a:pPr lvl="1" eaLnBrk="1" hangingPunct="1"/>
            <a:endParaRPr lang="de-CH" sz="3200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284671" y="115888"/>
            <a:ext cx="7676641" cy="453455"/>
          </a:xfrm>
        </p:spPr>
        <p:txBody>
          <a:bodyPr/>
          <a:lstStyle/>
          <a:p>
            <a:pPr eaLnBrk="1" hangingPunct="1"/>
            <a:r>
              <a:rPr lang="de-CH" sz="2800" noProof="0" dirty="0" smtClean="0"/>
              <a:t>Semi-strikte </a:t>
            </a:r>
            <a:r>
              <a:rPr lang="de-CH" noProof="0" dirty="0" smtClean="0"/>
              <a:t>O</a:t>
            </a:r>
            <a:r>
              <a:rPr lang="de-CH" sz="2800" noProof="0" dirty="0" smtClean="0"/>
              <a:t>peratoren (</a:t>
            </a:r>
            <a:r>
              <a:rPr lang="de-CH" sz="2800" b="1" noProof="0" dirty="0" smtClean="0"/>
              <a:t>and then</a:t>
            </a:r>
            <a:r>
              <a:rPr lang="de-CH" sz="2800" noProof="0" dirty="0" smtClean="0"/>
              <a:t>, </a:t>
            </a:r>
            <a:r>
              <a:rPr lang="de-CH" sz="2800" b="1" noProof="0" dirty="0" smtClean="0"/>
              <a:t>or else</a:t>
            </a:r>
            <a:r>
              <a:rPr lang="de-CH" sz="2800" noProof="0" dirty="0" smtClean="0"/>
              <a:t>)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6640" y="949236"/>
            <a:ext cx="8947359" cy="5113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rgbClr val="000099"/>
                </a:solidFill>
              </a:rPr>
              <a:t>and</a:t>
            </a:r>
            <a:r>
              <a:rPr lang="de-CH" b="1" noProof="0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rgbClr val="000099"/>
                </a:solidFill>
              </a:rPr>
              <a:t>then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tx1"/>
                </a:solidFill>
              </a:rPr>
              <a:t> ergibt dasselbe wie </a:t>
            </a:r>
            <a:r>
              <a:rPr lang="de-CH" i="1" noProof="0" dirty="0" smtClean="0"/>
              <a:t>a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rgbClr val="000099"/>
                </a:solidFill>
              </a:rPr>
              <a:t>and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tx1"/>
                </a:solidFill>
              </a:rPr>
              <a:t> falls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tx1"/>
                </a:solidFill>
              </a:rPr>
              <a:t> und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tx1"/>
                </a:solidFill>
              </a:rPr>
              <a:t> definiert sind, und ergibt immer </a:t>
            </a:r>
            <a:r>
              <a:rPr lang="de-CH" b="1" noProof="0" dirty="0" smtClean="0">
                <a:solidFill>
                  <a:srgbClr val="000099"/>
                </a:solidFill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</a:rPr>
              <a:t> wenn </a:t>
            </a:r>
            <a:r>
              <a:rPr lang="de-CH" i="1" dirty="0" smtClean="0"/>
              <a:t>a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den Wert </a:t>
            </a:r>
            <a:r>
              <a:rPr lang="de-CH" b="1" noProof="0" dirty="0" smtClean="0">
                <a:solidFill>
                  <a:srgbClr val="000099"/>
                </a:solidFill>
              </a:rPr>
              <a:t>False </a:t>
            </a:r>
            <a:r>
              <a:rPr lang="de-CH" noProof="0" dirty="0" smtClean="0">
                <a:solidFill>
                  <a:schemeClr val="tx1"/>
                </a:solidFill>
              </a:rPr>
              <a:t>hat.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r>
              <a:rPr lang="de-CH" i="1" noProof="0" dirty="0" smtClean="0"/>
              <a:t>a</a:t>
            </a:r>
            <a:r>
              <a:rPr lang="de-CH" i="1" noProof="0" dirty="0" smtClean="0">
                <a:solidFill>
                  <a:schemeClr val="tx1"/>
                </a:solidFill>
              </a:rPr>
              <a:t>  </a:t>
            </a:r>
            <a:r>
              <a:rPr lang="de-CH" b="1" noProof="0" dirty="0" smtClean="0">
                <a:solidFill>
                  <a:srgbClr val="000099"/>
                </a:solidFill>
              </a:rPr>
              <a:t>or</a:t>
            </a:r>
            <a:r>
              <a:rPr lang="de-CH" b="1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rgbClr val="000099"/>
                </a:solidFill>
              </a:rPr>
              <a:t>else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tx1"/>
                </a:solidFill>
              </a:rPr>
              <a:t> ergibt dasselbe wie </a:t>
            </a:r>
            <a:r>
              <a:rPr lang="de-CH" i="1" dirty="0" smtClean="0"/>
              <a:t>a</a:t>
            </a:r>
            <a:r>
              <a:rPr lang="de-CH" i="1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rgbClr val="000099"/>
                </a:solidFill>
              </a:rPr>
              <a:t>or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tx1"/>
                </a:solidFill>
              </a:rPr>
              <a:t> falls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tx1"/>
                </a:solidFill>
              </a:rPr>
              <a:t> und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tx1"/>
                </a:solidFill>
              </a:rPr>
              <a:t> definiert sind, und ergibt immer </a:t>
            </a:r>
            <a:r>
              <a:rPr lang="de-CH" b="1" noProof="0" dirty="0" smtClean="0">
                <a:solidFill>
                  <a:srgbClr val="000099"/>
                </a:solidFill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</a:rPr>
              <a:t> wenn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tx1"/>
                </a:solidFill>
              </a:rPr>
              <a:t> den Wert </a:t>
            </a:r>
            <a:r>
              <a:rPr lang="de-CH" b="1" noProof="0" dirty="0" smtClean="0">
                <a:solidFill>
                  <a:srgbClr val="000099"/>
                </a:solidFill>
              </a:rPr>
              <a:t>True </a:t>
            </a:r>
            <a:r>
              <a:rPr lang="de-CH" noProof="0" dirty="0" smtClean="0">
                <a:solidFill>
                  <a:schemeClr val="tx1"/>
                </a:solidFill>
              </a:rPr>
              <a:t>hat.</a:t>
            </a:r>
            <a:endParaRPr lang="de-CH" b="1" noProof="0" dirty="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 3" pitchFamily="18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de-CH" noProof="0" dirty="0" smtClean="0"/>
              <a:t>(</a:t>
            </a:r>
            <a:r>
              <a:rPr lang="de-CH" i="1" noProof="0" dirty="0" smtClean="0"/>
              <a:t>x </a:t>
            </a:r>
            <a:r>
              <a:rPr lang="de-CH" noProof="0" dirty="0" smtClean="0"/>
              <a:t>/= 0)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rgbClr val="990000"/>
                </a:solidFill>
              </a:rPr>
              <a:t>and then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/>
              <a:t>(((</a:t>
            </a:r>
            <a:r>
              <a:rPr lang="de-CH" i="1" noProof="0" dirty="0" smtClean="0"/>
              <a:t>x</a:t>
            </a:r>
            <a:r>
              <a:rPr lang="de-CH" noProof="0" dirty="0" smtClean="0"/>
              <a:t> + 7) / </a:t>
            </a:r>
            <a:r>
              <a:rPr lang="de-CH" i="1" noProof="0" dirty="0" smtClean="0"/>
              <a:t>x</a:t>
            </a:r>
            <a:r>
              <a:rPr lang="de-CH" noProof="0" dirty="0" smtClean="0"/>
              <a:t>) &gt; 1) 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</a:p>
          <a:p>
            <a:pPr marL="0" indent="0" eaLnBrk="1" hangingPunct="1">
              <a:buFont typeface="Wingdings 3" pitchFamily="18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Semi-strikte Operatoren ermöglichen es uns, eine Auswertungsreihenfolge zu definieren (von links nach rechts)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Wichtig für Programmierer, da undefinierte Objekte zu Programmabstürzen führen können!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18" y="115889"/>
            <a:ext cx="8876582" cy="462082"/>
          </a:xfrm>
        </p:spPr>
        <p:txBody>
          <a:bodyPr/>
          <a:lstStyle/>
          <a:p>
            <a:pPr eaLnBrk="1" hangingPunct="1"/>
            <a:r>
              <a:rPr lang="de-CH" sz="2800" noProof="0" dirty="0" smtClean="0"/>
              <a:t>Normale vs. Semi-strikte Boole’sche Operatoren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Benutzen Sie…</a:t>
            </a:r>
          </a:p>
          <a:p>
            <a:pPr lvl="1" eaLnBrk="1" hangingPunct="1"/>
            <a:r>
              <a:rPr lang="de-CH" dirty="0" smtClean="0">
                <a:solidFill>
                  <a:schemeClr val="tx1"/>
                </a:solidFill>
              </a:rPr>
              <a:t>n</a:t>
            </a:r>
            <a:r>
              <a:rPr lang="de-CH" noProof="0" dirty="0" smtClean="0">
                <a:solidFill>
                  <a:schemeClr val="tx1"/>
                </a:solidFill>
              </a:rPr>
              <a:t>ormale boole’sche Operatoren (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und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tx1"/>
                </a:solidFill>
              </a:rPr>
              <a:t>), falls Sie garantieren können, dass beide Operanden definiert sind.</a:t>
            </a:r>
          </a:p>
          <a:p>
            <a:pPr lvl="1" eaLnBrk="1" hangingPunct="1"/>
            <a:r>
              <a:rPr lang="de-CH" b="1" noProof="0" dirty="0" smtClean="0">
                <a:solidFill>
                  <a:schemeClr val="accent2"/>
                </a:solidFill>
              </a:rPr>
              <a:t>and then</a:t>
            </a:r>
            <a:r>
              <a:rPr lang="de-CH" noProof="0" dirty="0" smtClean="0">
                <a:solidFill>
                  <a:schemeClr val="tx1"/>
                </a:solidFill>
              </a:rPr>
              <a:t>, falls eine Bedingung nur dann Sinn ergibt, wenn eine andere wahr ist.</a:t>
            </a:r>
          </a:p>
          <a:p>
            <a:pPr lvl="1" eaLnBrk="1" hangingPunct="1"/>
            <a:r>
              <a:rPr lang="de-CH" b="1" noProof="0" dirty="0" smtClean="0">
                <a:solidFill>
                  <a:schemeClr val="accent2"/>
                </a:solidFill>
              </a:rPr>
              <a:t>or else</a:t>
            </a:r>
            <a:r>
              <a:rPr lang="de-CH" noProof="0" dirty="0" smtClean="0">
                <a:solidFill>
                  <a:schemeClr val="tx1"/>
                </a:solidFill>
              </a:rPr>
              <a:t>, falls eine Bedingung nur dann Sinn ergibt, wenn eine andere falsch ist.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Beispiel:</a:t>
            </a: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“Falls Sie nicht ledig sind, muss </a:t>
            </a:r>
            <a:r>
              <a:rPr lang="de-CH" noProof="0" dirty="0">
                <a:solidFill>
                  <a:schemeClr val="tx1"/>
                </a:solidFill>
              </a:rPr>
              <a:t>I</a:t>
            </a:r>
            <a:r>
              <a:rPr lang="de-CH" noProof="0" dirty="0" err="1" smtClean="0">
                <a:solidFill>
                  <a:schemeClr val="tx1"/>
                </a:solidFill>
              </a:rPr>
              <a:t>hr</a:t>
            </a:r>
            <a:r>
              <a:rPr lang="de-CH" noProof="0" dirty="0" smtClean="0">
                <a:solidFill>
                  <a:schemeClr val="tx1"/>
                </a:solidFill>
              </a:rPr>
              <a:t> Ehepartner den Vertrag unterschreiben.”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de-CH" i="1" noProof="0" dirty="0" smtClean="0"/>
              <a:t>is_single</a:t>
            </a:r>
            <a:r>
              <a:rPr lang="de-CH" noProof="0" dirty="0" smtClean="0"/>
              <a:t>  </a:t>
            </a:r>
            <a:r>
              <a:rPr lang="de-CH" b="1" noProof="0" dirty="0" smtClean="0">
                <a:solidFill>
                  <a:schemeClr val="accent2"/>
                </a:solidFill>
              </a:rPr>
              <a:t>or else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spouse_must_sign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Semi-strikte Implikation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Beispiel:</a:t>
            </a: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“Falls Sie nicht ledig sind, muss Ihr Ehepartner den Vertrag unterschreiben.”</a:t>
            </a:r>
          </a:p>
          <a:p>
            <a:pPr lvl="1">
              <a:buNone/>
            </a:pPr>
            <a:r>
              <a:rPr lang="de-CH" noProof="0" dirty="0" smtClean="0"/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is_single</a:t>
            </a:r>
            <a:r>
              <a:rPr lang="de-CH" noProof="0" dirty="0" smtClean="0"/>
              <a:t>)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spouse_must_sign</a:t>
            </a:r>
          </a:p>
          <a:p>
            <a:endParaRPr lang="de-CH" i="1" noProof="0" dirty="0" smtClean="0">
              <a:solidFill>
                <a:schemeClr val="accent2"/>
              </a:solidFill>
            </a:endParaRPr>
          </a:p>
          <a:p>
            <a:r>
              <a:rPr lang="de-CH" noProof="0" dirty="0" smtClean="0">
                <a:solidFill>
                  <a:schemeClr val="tx1"/>
                </a:solidFill>
              </a:rPr>
              <a:t>Definition von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tx1"/>
                </a:solidFill>
              </a:rPr>
              <a:t>: in unserem Fall </a:t>
            </a:r>
            <a:r>
              <a:rPr lang="de-CH" noProof="0" dirty="0" smtClean="0">
                <a:solidFill>
                  <a:srgbClr val="A50021"/>
                </a:solidFill>
              </a:rPr>
              <a:t>immer semi-strikt</a:t>
            </a:r>
            <a:r>
              <a:rPr lang="de-CH" noProof="0" dirty="0" smtClean="0">
                <a:solidFill>
                  <a:schemeClr val="tx1"/>
                </a:solidFill>
              </a:rPr>
              <a:t>!</a:t>
            </a:r>
          </a:p>
          <a:p>
            <a:pPr lvl="1" eaLnBrk="1" hangingPunct="1"/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/>
              <a:t>= </a:t>
            </a:r>
            <a:r>
              <a:rPr lang="de-CH" noProof="0" dirty="0" smtClean="0"/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/>
              <a:t>)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 else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</a:p>
          <a:p>
            <a:pPr lvl="1">
              <a:buNone/>
            </a:pPr>
            <a:endParaRPr lang="de-CH" i="1" noProof="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276044" y="76201"/>
            <a:ext cx="8147520" cy="501770"/>
          </a:xfrm>
        </p:spPr>
        <p:txBody>
          <a:bodyPr/>
          <a:lstStyle/>
          <a:p>
            <a:pPr eaLnBrk="1" hangingPunct="1"/>
            <a:r>
              <a:rPr lang="de-CH" sz="2400" noProof="0" dirty="0" smtClean="0"/>
              <a:t>Eiffel-Notation für Boole’sche Operatoren</a:t>
            </a:r>
          </a:p>
        </p:txBody>
      </p:sp>
      <p:graphicFrame>
        <p:nvGraphicFramePr>
          <p:cNvPr id="315484" name="Group 92"/>
          <p:cNvGraphicFramePr>
            <a:graphicFrameLocks noGrp="1"/>
          </p:cNvGraphicFramePr>
          <p:nvPr>
            <p:ph sz="half" idx="2"/>
          </p:nvPr>
        </p:nvGraphicFramePr>
        <p:xfrm>
          <a:off x="363557" y="1905000"/>
          <a:ext cx="8434079" cy="3108959"/>
        </p:xfrm>
        <a:graphic>
          <a:graphicData uri="http://schemas.openxmlformats.org/drawingml/2006/table">
            <a:tbl>
              <a:tblPr/>
              <a:tblGrid>
                <a:gridCol w="4048552"/>
                <a:gridCol w="4385527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Schlüsselwort in Eiffel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Mathematisches 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not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~ oder 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or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implies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76045" y="115889"/>
            <a:ext cx="7524930" cy="462082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Aussagen- und Prädikatenkalkül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Aussagenkalkül:</a:t>
            </a:r>
          </a:p>
          <a:p>
            <a:r>
              <a:rPr lang="de-CH" noProof="0" dirty="0" smtClean="0">
                <a:solidFill>
                  <a:schemeClr val="tx1"/>
                </a:solidFill>
              </a:rPr>
              <a:t>		Eigenschaft </a:t>
            </a:r>
            <a:r>
              <a:rPr lang="de-CH" i="1" noProof="0" dirty="0" smtClean="0"/>
              <a:t>p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gilt für ein einziges Objekt</a:t>
            </a:r>
          </a:p>
          <a:p>
            <a:endParaRPr lang="de-CH" noProof="0" dirty="0" smtClean="0"/>
          </a:p>
          <a:p>
            <a:r>
              <a:rPr lang="de-CH" noProof="0" dirty="0" smtClean="0">
                <a:solidFill>
                  <a:schemeClr val="tx1"/>
                </a:solidFill>
              </a:rPr>
              <a:t>Prädikatenkalkül:</a:t>
            </a:r>
          </a:p>
          <a:p>
            <a:r>
              <a:rPr lang="de-CH" noProof="0" dirty="0" smtClean="0">
                <a:solidFill>
                  <a:schemeClr val="tx1"/>
                </a:solidFill>
              </a:rPr>
              <a:t>		Eigenschaft </a:t>
            </a:r>
            <a:r>
              <a:rPr lang="de-CH" i="1" noProof="0" dirty="0" smtClean="0"/>
              <a:t>p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gilt für mehrere Objekte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Ein allgemeineres </a:t>
            </a:r>
            <a:r>
              <a:rPr lang="de-CH" b="1" dirty="0" smtClean="0">
                <a:solidFill>
                  <a:schemeClr val="accent2"/>
                </a:solidFill>
                <a:latin typeface="+mn-lt"/>
                <a:cs typeface="+mn-cs"/>
              </a:rPr>
              <a:t>or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0225" indent="-530225">
              <a:tabLst>
                <a:tab pos="633413" algn="l"/>
              </a:tabLst>
            </a:pPr>
            <a:r>
              <a:rPr lang="de-CH" i="1" noProof="0" dirty="0" smtClean="0"/>
              <a:t>G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: eine Gruppe von Objekten, </a:t>
            </a:r>
            <a:r>
              <a:rPr lang="de-CH" i="1" noProof="0" dirty="0" smtClean="0"/>
              <a:t>p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: eine Eigenschaft</a:t>
            </a:r>
          </a:p>
          <a:p>
            <a:pPr marL="530225" indent="-530225"/>
            <a:r>
              <a:rPr lang="de-CH" b="1" noProof="0" dirty="0" err="1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tx1"/>
                </a:solidFill>
              </a:rPr>
              <a:t>: Ist </a:t>
            </a:r>
            <a:r>
              <a:rPr lang="de-CH" i="1" noProof="0" dirty="0" smtClean="0"/>
              <a:t>p</a:t>
            </a:r>
            <a:r>
              <a:rPr lang="de-CH" noProof="0" dirty="0" smtClean="0">
                <a:solidFill>
                  <a:schemeClr val="tx1"/>
                </a:solidFill>
              </a:rPr>
              <a:t> für mindestens ein Objekt in </a:t>
            </a:r>
            <a:r>
              <a:rPr lang="de-CH" i="1" noProof="0" dirty="0" smtClean="0"/>
              <a:t>G </a:t>
            </a:r>
            <a:r>
              <a:rPr lang="de-CH" noProof="0" dirty="0" smtClean="0">
                <a:solidFill>
                  <a:schemeClr val="tx1"/>
                </a:solidFill>
              </a:rPr>
              <a:t>erfüllt?</a:t>
            </a:r>
          </a:p>
          <a:p>
            <a:pPr marL="4763" indent="-4763"/>
            <a:r>
              <a:rPr lang="de-CH" noProof="0" dirty="0" smtClean="0">
                <a:solidFill>
                  <a:schemeClr val="tx1"/>
                </a:solidFill>
              </a:rPr>
              <a:t>Kann man an mindestens einer Haltestelle der Linie 8 auf eine andere Linie umsteigen?</a:t>
            </a:r>
          </a:p>
          <a:p>
            <a:pPr marL="722313" lvl="1" indent="-12700">
              <a:buNone/>
              <a:tabLst>
                <a:tab pos="633413" algn="l"/>
              </a:tabLst>
            </a:pPr>
            <a:r>
              <a:rPr lang="de-CH" i="1" dirty="0" smtClean="0"/>
              <a:t>Haldenbach</a:t>
            </a:r>
            <a:r>
              <a:rPr lang="de-CH" i="1" noProof="0" dirty="0" smtClean="0"/>
              <a:t>.</a:t>
            </a:r>
            <a:r>
              <a:rPr lang="de-CH" i="1" noProof="0" dirty="0" err="1" smtClean="0"/>
              <a:t>is_exchange</a:t>
            </a:r>
            <a:r>
              <a:rPr lang="de-CH" i="1" noProof="0" dirty="0" smtClean="0"/>
              <a:t> 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or</a:t>
            </a:r>
            <a:r>
              <a:rPr lang="de-CH" b="1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err="1" smtClean="0"/>
              <a:t>ETH_Universitaetsspital.is_exchange</a:t>
            </a:r>
            <a:r>
              <a:rPr lang="de-CH" i="1" noProof="0" dirty="0" smtClean="0"/>
              <a:t> 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/>
              <a:t> </a:t>
            </a:r>
            <a:r>
              <a:rPr lang="de-CH" i="1" noProof="0" dirty="0" err="1" smtClean="0"/>
              <a:t>Haldenegg.is_exchange</a:t>
            </a:r>
            <a:r>
              <a:rPr lang="de-CH" i="1" noProof="0" dirty="0" smtClean="0"/>
              <a:t> 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/>
              <a:t> </a:t>
            </a:r>
            <a:br>
              <a:rPr lang="de-CH" noProof="0" dirty="0" smtClean="0"/>
            </a:br>
            <a:r>
              <a:rPr lang="de-CH" noProof="0" dirty="0" smtClean="0"/>
              <a:t>			</a:t>
            </a:r>
            <a:r>
              <a:rPr lang="de-CH" noProof="0" dirty="0" smtClean="0">
                <a:solidFill>
                  <a:schemeClr val="tx1"/>
                </a:solidFill>
              </a:rPr>
              <a:t>… (alle Stationen der Linie 10)</a:t>
            </a:r>
          </a:p>
          <a:p>
            <a:pPr marL="530225" indent="-530225">
              <a:tabLst>
                <a:tab pos="633413" algn="l"/>
              </a:tabLst>
            </a:pPr>
            <a:r>
              <a:rPr lang="de-CH" noProof="0" dirty="0" smtClean="0">
                <a:solidFill>
                  <a:srgbClr val="A50021"/>
                </a:solidFill>
              </a:rPr>
              <a:t>Der Existenzquantor</a:t>
            </a:r>
            <a:r>
              <a:rPr lang="de-CH" noProof="0" dirty="0" smtClean="0">
                <a:solidFill>
                  <a:schemeClr val="tx1"/>
                </a:solidFill>
              </a:rPr>
              <a:t>: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A50021"/>
                </a:solidFill>
              </a:rPr>
              <a:t>exists </a:t>
            </a:r>
            <a:r>
              <a:rPr lang="de-CH" noProof="0" dirty="0" smtClean="0">
                <a:solidFill>
                  <a:schemeClr val="tx1"/>
                </a:solidFill>
              </a:rPr>
              <a:t>oder </a:t>
            </a:r>
            <a:r>
              <a:rPr lang="de-CH" b="1" noProof="0" dirty="0" smtClean="0">
                <a:solidFill>
                  <a:srgbClr val="A50021"/>
                </a:solidFill>
                <a:sym typeface="Symbol" pitchFamily="18" charset="2"/>
              </a:rPr>
              <a:t></a:t>
            </a:r>
          </a:p>
          <a:p>
            <a:pPr marL="530225" indent="-530225">
              <a:tabLst>
                <a:tab pos="633413" algn="l"/>
              </a:tabLst>
            </a:pPr>
            <a:r>
              <a:rPr lang="de-CH" b="1" noProof="0" dirty="0" smtClean="0">
                <a:solidFill>
                  <a:srgbClr val="A50021"/>
                </a:solidFill>
                <a:sym typeface="Symbol" pitchFamily="18" charset="2"/>
              </a:rPr>
              <a:t>	</a:t>
            </a:r>
            <a:r>
              <a:rPr lang="de-CH" b="1" noProof="0" dirty="0" smtClean="0">
                <a:sym typeface="Symbol" pitchFamily="18" charset="2"/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</a:t>
            </a:r>
            <a:r>
              <a:rPr lang="de-CH" b="1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s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:</a:t>
            </a:r>
            <a:r>
              <a:rPr lang="de-CH" b="1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Line10.stations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s.is_exchange</a:t>
            </a:r>
          </a:p>
          <a:p>
            <a:pPr marL="530225" indent="-530225">
              <a:tabLst>
                <a:tab pos="633413" algn="l"/>
              </a:tabLst>
            </a:pPr>
            <a:r>
              <a:rPr lang="de-CH" noProof="0" dirty="0" smtClean="0">
                <a:sym typeface="Symbol" pitchFamily="18" charset="2"/>
              </a:rPr>
              <a:t>	</a:t>
            </a:r>
          </a:p>
          <a:p>
            <a:pPr marL="530225" indent="-530225">
              <a:tabLst>
                <a:tab pos="633413" algn="l"/>
              </a:tabLst>
            </a:pPr>
            <a:r>
              <a:rPr lang="de-CH" noProof="0" dirty="0" smtClean="0">
                <a:sym typeface="Symbol" pitchFamily="18" charset="2"/>
              </a:rPr>
              <a:t>	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“Es gibt eine Haltestelle 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s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in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i="1" dirty="0" smtClean="0">
                <a:solidFill>
                  <a:schemeClr val="accent2"/>
                </a:solidFill>
                <a:sym typeface="Symbol" pitchFamily="18" charset="2"/>
              </a:rPr>
              <a:t>Line10.stations</a:t>
            </a:r>
            <a:r>
              <a:rPr lang="de-CH" noProof="0" dirty="0" smtClean="0">
                <a:sym typeface="Symbol" pitchFamily="18" charset="2"/>
              </a:rPr>
              <a:t/>
            </a:r>
            <a:br>
              <a:rPr lang="de-CH" noProof="0" dirty="0" smtClean="0">
                <a:sym typeface="Symbol" pitchFamily="18" charset="2"/>
              </a:rPr>
            </a:br>
            <a:r>
              <a:rPr lang="de-CH" noProof="0" dirty="0" smtClean="0">
                <a:sym typeface="Symbol" pitchFamily="18" charset="2"/>
              </a:rPr>
              <a:t> 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so dass </a:t>
            </a:r>
            <a:r>
              <a:rPr lang="de-CH" i="1" noProof="0" dirty="0" smtClean="0">
                <a:sym typeface="Symbol" pitchFamily="18" charset="2"/>
              </a:rPr>
              <a:t>s.is_exchange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wahr ist.”</a:t>
            </a:r>
            <a:endParaRPr lang="de-CH" b="1" noProof="0" dirty="0" smtClean="0">
              <a:solidFill>
                <a:schemeClr val="tx1"/>
              </a:solidFill>
              <a:sym typeface="Symbol" pitchFamily="18" charset="2"/>
            </a:endParaRPr>
          </a:p>
          <a:p>
            <a:pPr marL="722313" lvl="1" indent="-12700">
              <a:buNone/>
              <a:tabLst>
                <a:tab pos="633413" algn="l"/>
              </a:tabLst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Ein allgemeineres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tx1"/>
                </a:solidFill>
              </a:rPr>
              <a:t>: Ist </a:t>
            </a:r>
            <a:r>
              <a:rPr lang="de-CH" i="1" noProof="0" dirty="0" smtClean="0"/>
              <a:t>p</a:t>
            </a:r>
            <a:r>
              <a:rPr lang="de-CH" noProof="0" dirty="0" smtClean="0">
                <a:solidFill>
                  <a:schemeClr val="tx1"/>
                </a:solidFill>
              </a:rPr>
              <a:t> für jedes Objekt in </a:t>
            </a:r>
            <a:r>
              <a:rPr lang="de-CH" i="1" noProof="0" dirty="0" smtClean="0">
                <a:solidFill>
                  <a:schemeClr val="accent2"/>
                </a:solidFill>
              </a:rPr>
              <a:t>G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erfüllt?</a:t>
            </a:r>
          </a:p>
          <a:p>
            <a:r>
              <a:rPr lang="de-CH" noProof="0" dirty="0" smtClean="0">
                <a:solidFill>
                  <a:schemeClr val="tx1"/>
                </a:solidFill>
              </a:rPr>
              <a:t>Sind alle Haltestellen der Linie 8 Haltestellen, an denen man umsteigen kann?</a:t>
            </a:r>
          </a:p>
          <a:p>
            <a:pPr lvl="1" indent="-20638">
              <a:buNone/>
            </a:pPr>
            <a:r>
              <a:rPr lang="de-CH" i="1" noProof="0" dirty="0" smtClean="0"/>
              <a:t>Haldenbach.is_exchange</a:t>
            </a:r>
            <a:r>
              <a:rPr lang="de-CH" noProof="0" dirty="0" smtClean="0"/>
              <a:t>  </a:t>
            </a:r>
            <a:r>
              <a:rPr lang="de-CH" b="1" noProof="0" dirty="0" smtClean="0">
                <a:solidFill>
                  <a:schemeClr val="accent2"/>
                </a:solidFill>
              </a:rPr>
              <a:t>and </a:t>
            </a:r>
            <a:r>
              <a:rPr lang="de-CH" i="1" noProof="0" dirty="0" smtClean="0"/>
              <a:t>ETH_Universitatetsspital.is_exchange</a:t>
            </a:r>
            <a:r>
              <a:rPr lang="de-CH" noProof="0" dirty="0" smtClean="0"/>
              <a:t> 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/>
              <a:t> </a:t>
            </a:r>
            <a:r>
              <a:rPr lang="de-CH" i="1" noProof="0" dirty="0" smtClean="0"/>
              <a:t>Haldenegg.is_exchange</a:t>
            </a:r>
            <a:r>
              <a:rPr lang="de-CH" noProof="0" dirty="0" smtClean="0"/>
              <a:t> 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/>
              <a:t> …</a:t>
            </a:r>
          </a:p>
          <a:p>
            <a:pPr lvl="1" indent="-20638"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			(alle Stationen der Linie 10)</a:t>
            </a:r>
          </a:p>
          <a:p>
            <a:endParaRPr lang="de-CH" noProof="0" dirty="0" smtClean="0">
              <a:solidFill>
                <a:srgbClr val="A50021"/>
              </a:solidFill>
            </a:endParaRPr>
          </a:p>
          <a:p>
            <a:r>
              <a:rPr lang="de-CH" noProof="0" dirty="0" smtClean="0">
                <a:solidFill>
                  <a:srgbClr val="A50021"/>
                </a:solidFill>
              </a:rPr>
              <a:t>Der Allquantor</a:t>
            </a:r>
            <a:r>
              <a:rPr lang="de-CH" noProof="0" dirty="0" smtClean="0">
                <a:solidFill>
                  <a:schemeClr val="tx1"/>
                </a:solidFill>
              </a:rPr>
              <a:t>: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A50021"/>
                </a:solidFill>
              </a:rPr>
              <a:t>for_all  </a:t>
            </a:r>
            <a:r>
              <a:rPr lang="de-CH" noProof="0" dirty="0" smtClean="0">
                <a:solidFill>
                  <a:schemeClr val="tx1"/>
                </a:solidFill>
              </a:rPr>
              <a:t>oder </a:t>
            </a:r>
            <a:r>
              <a:rPr lang="de-CH" b="1" noProof="0" dirty="0" smtClean="0">
                <a:solidFill>
                  <a:srgbClr val="A50021"/>
                </a:solidFill>
                <a:sym typeface="Symbol" pitchFamily="18" charset="2"/>
              </a:rPr>
              <a:t></a:t>
            </a:r>
          </a:p>
          <a:p>
            <a:pPr>
              <a:lnSpc>
                <a:spcPct val="70000"/>
              </a:lnSpc>
            </a:pPr>
            <a:r>
              <a:rPr lang="de-CH" b="1" noProof="0" dirty="0" smtClean="0">
                <a:solidFill>
                  <a:srgbClr val="A50021"/>
                </a:solidFill>
                <a:sym typeface="Symbol" pitchFamily="18" charset="2"/>
              </a:rPr>
              <a:t>	</a:t>
            </a:r>
            <a:r>
              <a:rPr lang="de-CH" b="1" noProof="0" dirty="0" smtClean="0">
                <a:sym typeface="Symbol" pitchFamily="18" charset="2"/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 </a:t>
            </a:r>
            <a:r>
              <a:rPr lang="de-CH" i="1" noProof="0" dirty="0" smtClean="0">
                <a:sym typeface="Symbol" pitchFamily="18" charset="2"/>
              </a:rPr>
              <a:t>s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:</a:t>
            </a:r>
            <a:r>
              <a:rPr lang="de-CH" b="1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Line10.stations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s.is_exchange</a:t>
            </a:r>
          </a:p>
          <a:p>
            <a:pPr>
              <a:lnSpc>
                <a:spcPct val="70000"/>
              </a:lnSpc>
            </a:pPr>
            <a:r>
              <a:rPr lang="de-CH" noProof="0" dirty="0" smtClean="0">
                <a:sym typeface="Symbol" pitchFamily="18" charset="2"/>
              </a:rPr>
              <a:t>	</a:t>
            </a:r>
          </a:p>
          <a:p>
            <a:pPr>
              <a:lnSpc>
                <a:spcPct val="70000"/>
              </a:lnSpc>
            </a:pPr>
            <a:r>
              <a:rPr lang="de-CH" noProof="0" dirty="0" smtClean="0">
                <a:sym typeface="Symbol" pitchFamily="18" charset="2"/>
              </a:rPr>
              <a:t>	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“Für alle </a:t>
            </a:r>
            <a:r>
              <a:rPr lang="de-CH" i="1" noProof="0" dirty="0" smtClean="0">
                <a:sym typeface="Symbol" pitchFamily="18" charset="2"/>
              </a:rPr>
              <a:t>s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in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i="1" dirty="0" smtClean="0">
                <a:solidFill>
                  <a:schemeClr val="accent2"/>
                </a:solidFill>
                <a:sym typeface="Symbol" pitchFamily="18" charset="2"/>
              </a:rPr>
              <a:t>Line10.stations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gilt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s.is_exchange</a:t>
            </a:r>
            <a:r>
              <a:rPr lang="de-CH" dirty="0" smtClean="0">
                <a:solidFill>
                  <a:schemeClr val="tx1"/>
                </a:solidFill>
                <a:sym typeface="Symbol" pitchFamily="18" charset="2"/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2800" noProof="0" dirty="0" smtClean="0"/>
              <a:t>Ausdrücke mit dem Existenzquantor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Ein Boole’scher Ausdruck: </a:t>
            </a:r>
          </a:p>
          <a:p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	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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s </a:t>
            </a:r>
            <a:r>
              <a:rPr lang="de-CH" noProof="0" dirty="0" smtClean="0">
                <a:sym typeface="Symbol" pitchFamily="18" charset="2"/>
              </a:rPr>
              <a:t>:</a:t>
            </a:r>
            <a:r>
              <a:rPr lang="de-CH" i="1" noProof="0" dirty="0" smtClean="0">
                <a:sym typeface="Symbol" pitchFamily="18" charset="2"/>
              </a:rPr>
              <a:t> EINE_MENGE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err="1" smtClean="0">
                <a:sym typeface="Symbol" pitchFamily="18" charset="2"/>
              </a:rPr>
              <a:t>s.eine_eigenschaft</a:t>
            </a:r>
            <a:endParaRPr lang="de-CH" i="1" noProof="0" dirty="0" smtClean="0">
              <a:sym typeface="Symbol" pitchFamily="18" charset="2"/>
            </a:endParaRPr>
          </a:p>
          <a:p>
            <a:endParaRPr lang="de-CH" i="1" noProof="0" dirty="0" smtClean="0">
              <a:solidFill>
                <a:schemeClr val="accent2"/>
              </a:solidFill>
              <a:sym typeface="Symbol" pitchFamily="18" charset="2"/>
            </a:endParaRPr>
          </a:p>
          <a:p>
            <a:pPr lvl="1" eaLnBrk="1" hangingPunct="1"/>
            <a:r>
              <a:rPr lang="de-CH" i="1" noProof="0" dirty="0" smtClean="0">
                <a:sym typeface="Symbol" pitchFamily="18" charset="2"/>
              </a:rPr>
              <a:t>True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genau dann, wenn mindestens ein Element von </a:t>
            </a:r>
            <a:r>
              <a:rPr lang="de-CH" i="1" dirty="0" smtClean="0">
                <a:sym typeface="Symbol" pitchFamily="18" charset="2"/>
              </a:rPr>
              <a:t>EINE_MENGE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die Eigenschaft </a:t>
            </a:r>
            <a:r>
              <a:rPr lang="de-CH" i="1" noProof="0" dirty="0" err="1" smtClean="0">
                <a:sym typeface="Symbol" pitchFamily="18" charset="2"/>
              </a:rPr>
              <a:t>eine_eigenschaft</a:t>
            </a:r>
            <a:r>
              <a:rPr lang="de-CH" i="1" noProof="0" dirty="0" smtClean="0"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erfüllt.</a:t>
            </a:r>
          </a:p>
          <a:p>
            <a:endParaRPr lang="de-CH" noProof="0" dirty="0" smtClean="0">
              <a:sym typeface="Symbol" pitchFamily="18" charset="2"/>
            </a:endParaRPr>
          </a:p>
          <a:p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Beweise:</a:t>
            </a:r>
          </a:p>
          <a:p>
            <a:pPr lvl="1" eaLnBrk="1" hangingPunct="1"/>
            <a:r>
              <a:rPr lang="de-CH" noProof="0" dirty="0" smtClean="0">
                <a:sym typeface="Symbol" pitchFamily="18" charset="2"/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: Finden Sie ein Element in </a:t>
            </a:r>
            <a:r>
              <a:rPr lang="de-CH" i="1" noProof="0" dirty="0" smtClean="0">
                <a:sym typeface="Symbol" pitchFamily="18" charset="2"/>
              </a:rPr>
              <a:t>EINE_MENGE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, welches die Eigenschaft erfüllt.</a:t>
            </a:r>
          </a:p>
          <a:p>
            <a:pPr lvl="1" eaLnBrk="1" hangingPunct="1"/>
            <a:r>
              <a:rPr lang="de-CH" noProof="0" dirty="0" smtClean="0">
                <a:sym typeface="Symbol" pitchFamily="18" charset="2"/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: Beweisen Sie, dass kein Element von </a:t>
            </a:r>
            <a:r>
              <a:rPr lang="de-CH" i="1" noProof="0" dirty="0" smtClean="0">
                <a:sym typeface="Symbol" pitchFamily="18" charset="2"/>
              </a:rPr>
              <a:t>EINE_MENGE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die Eigenschaft erfüllt. (Sie müssen also alle Elemente überprüfen.)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Verträge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endParaRPr lang="de-CH" sz="2200" noProof="0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</a:t>
            </a:r>
            <a:r>
              <a:rPr lang="de-CH" sz="2200" i="1" noProof="0" dirty="0" smtClean="0"/>
              <a:t>deposit</a:t>
            </a:r>
            <a:r>
              <a:rPr lang="de-CH" sz="2200" noProof="0" dirty="0" smtClean="0"/>
              <a:t> (</a:t>
            </a:r>
            <a:r>
              <a:rPr lang="de-CH" sz="2200" i="1" noProof="0" dirty="0" smtClean="0"/>
              <a:t>v </a:t>
            </a:r>
            <a:r>
              <a:rPr lang="de-CH" sz="2200" noProof="0" dirty="0" smtClean="0"/>
              <a:t>: INTEGER)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	-- Addiere </a:t>
            </a:r>
            <a:r>
              <a:rPr lang="de-CH" sz="2200" i="1" noProof="0" dirty="0" smtClean="0"/>
              <a:t>v</a:t>
            </a:r>
            <a:r>
              <a:rPr lang="de-CH" sz="2200" noProof="0" dirty="0" smtClean="0"/>
              <a:t> zum Kontostand.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</a:t>
            </a:r>
            <a:r>
              <a:rPr lang="de-CH" sz="2200" b="1" noProof="0" dirty="0" smtClean="0">
                <a:solidFill>
                  <a:srgbClr val="000099"/>
                </a:solidFill>
              </a:rPr>
              <a:t>require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	positiv: </a:t>
            </a:r>
            <a:r>
              <a:rPr lang="de-CH" sz="2200" i="1" noProof="0" dirty="0" smtClean="0"/>
              <a:t>v</a:t>
            </a:r>
            <a:r>
              <a:rPr lang="de-CH" sz="2200" noProof="0" dirty="0" smtClean="0"/>
              <a:t> &gt; 0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</a:t>
            </a:r>
            <a:r>
              <a:rPr lang="de-CH" sz="2200" b="1" noProof="0" dirty="0" smtClean="0">
                <a:solidFill>
                  <a:srgbClr val="000099"/>
                </a:solidFill>
              </a:rPr>
              <a:t>do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	…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</a:t>
            </a:r>
            <a:r>
              <a:rPr lang="de-CH" sz="2200" b="1" noProof="0" dirty="0" smtClean="0">
                <a:solidFill>
                  <a:srgbClr val="000099"/>
                </a:solidFill>
              </a:rPr>
              <a:t>ensure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	addiert: </a:t>
            </a:r>
            <a:r>
              <a:rPr lang="de-CH" sz="2200" i="1" noProof="0" dirty="0" smtClean="0"/>
              <a:t>balance</a:t>
            </a:r>
            <a:r>
              <a:rPr lang="de-CH" sz="2200" noProof="0" dirty="0" smtClean="0"/>
              <a:t> = </a:t>
            </a:r>
            <a:r>
              <a:rPr lang="de-CH" sz="2200" b="1" noProof="0" dirty="0" smtClean="0">
                <a:solidFill>
                  <a:srgbClr val="000099"/>
                </a:solidFill>
              </a:rPr>
              <a:t>old</a:t>
            </a:r>
            <a:r>
              <a:rPr lang="de-CH" sz="2200" noProof="0" dirty="0" smtClean="0"/>
              <a:t> </a:t>
            </a:r>
            <a:r>
              <a:rPr lang="de-CH" sz="2200" i="1" noProof="0" dirty="0" smtClean="0"/>
              <a:t>balance</a:t>
            </a:r>
            <a:r>
              <a:rPr lang="de-CH" sz="2200" noProof="0" dirty="0" smtClean="0"/>
              <a:t> + </a:t>
            </a:r>
            <a:r>
              <a:rPr lang="de-CH" sz="2200" i="1" noProof="0" dirty="0" smtClean="0"/>
              <a:t>v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</a:t>
            </a:r>
            <a:r>
              <a:rPr lang="de-CH" sz="2200" b="1" noProof="0" dirty="0" smtClean="0">
                <a:solidFill>
                  <a:srgbClr val="000099"/>
                </a:solidFill>
              </a:rPr>
              <a:t>end</a:t>
            </a:r>
          </a:p>
          <a:p>
            <a:r>
              <a:rPr lang="de-CH" noProof="0" dirty="0" smtClean="0"/>
              <a:t>		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6409027" y="1262930"/>
            <a:ext cx="2249052" cy="558778"/>
          </a:xfrm>
          <a:prstGeom prst="wedgeRoundRectCallout">
            <a:avLst>
              <a:gd name="adj1" fmla="val -75414"/>
              <a:gd name="adj2" fmla="val 297767"/>
              <a:gd name="adj3" fmla="val 16667"/>
            </a:avLst>
          </a:prstGeom>
          <a:solidFill>
            <a:srgbClr val="FFFF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dirty="0" smtClean="0"/>
              <a:t>Zusicherung</a:t>
            </a:r>
            <a:endParaRPr lang="de-CH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2800" noProof="0" dirty="0" smtClean="0"/>
              <a:t>Ausdrücke mit dem Allquantor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Ein Boole’scher Ausdruck: </a:t>
            </a:r>
          </a:p>
          <a:p>
            <a:pPr>
              <a:lnSpc>
                <a:spcPct val="90000"/>
              </a:lnSpc>
            </a:pP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	</a:t>
            </a:r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</a:t>
            </a:r>
            <a:r>
              <a:rPr lang="de-CH" b="1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s:</a:t>
            </a:r>
            <a:r>
              <a:rPr lang="de-CH" b="1" i="1" noProof="0" dirty="0" smtClean="0"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EINE_MENGE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err="1" smtClean="0">
                <a:sym typeface="Symbol" pitchFamily="18" charset="2"/>
              </a:rPr>
              <a:t>s.eine_eigenschaft</a:t>
            </a:r>
            <a:endParaRPr lang="de-CH" i="1" noProof="0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endParaRPr lang="de-CH" i="1" noProof="0" dirty="0" smtClean="0">
              <a:solidFill>
                <a:schemeClr val="accent2"/>
              </a:solidFill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de-CH" i="1" noProof="0" dirty="0" smtClean="0">
                <a:sym typeface="Symbol" pitchFamily="18" charset="2"/>
              </a:rPr>
              <a:t>True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genau dann, wenn jedes Element von </a:t>
            </a:r>
            <a:r>
              <a:rPr lang="de-CH" i="1" noProof="0" dirty="0" smtClean="0">
                <a:sym typeface="Symbol" pitchFamily="18" charset="2"/>
              </a:rPr>
              <a:t>EINE_MENGE  </a:t>
            </a:r>
            <a:r>
              <a:rPr lang="de-CH" i="1" noProof="0" dirty="0" err="1" smtClean="0">
                <a:sym typeface="Symbol" pitchFamily="18" charset="2"/>
              </a:rPr>
              <a:t>eine_eigenschaft</a:t>
            </a:r>
            <a:r>
              <a:rPr lang="de-CH" i="1" noProof="0" dirty="0" smtClean="0">
                <a:sym typeface="Symbol" pitchFamily="18" charset="2"/>
              </a:rPr>
              <a:t> 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erfüllt.</a:t>
            </a:r>
          </a:p>
          <a:p>
            <a:pPr lvl="1" eaLnBrk="1" hangingPunct="1">
              <a:lnSpc>
                <a:spcPct val="90000"/>
              </a:lnSpc>
            </a:pPr>
            <a:endParaRPr lang="de-CH" noProof="0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endParaRPr lang="de-CH" noProof="0" dirty="0" smtClean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Beweise:</a:t>
            </a:r>
          </a:p>
          <a:p>
            <a:pPr lvl="1" eaLnBrk="1" hangingPunct="1">
              <a:lnSpc>
                <a:spcPct val="90000"/>
              </a:lnSpc>
            </a:pPr>
            <a:r>
              <a:rPr lang="de-CH" noProof="0" dirty="0" smtClean="0">
                <a:sym typeface="Symbol" pitchFamily="18" charset="2"/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: Beweisen Sie, dass jedes Element von </a:t>
            </a:r>
            <a:r>
              <a:rPr lang="de-CH" i="1" dirty="0" smtClean="0">
                <a:sym typeface="Symbol" pitchFamily="18" charset="2"/>
              </a:rPr>
              <a:t>EINE_MENGE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die Eigenschaft erfüllt. (Sie müssen also alle Elemente überprüfen.)</a:t>
            </a:r>
          </a:p>
          <a:p>
            <a:pPr lvl="1" eaLnBrk="1" hangingPunct="1">
              <a:lnSpc>
                <a:spcPct val="90000"/>
              </a:lnSpc>
            </a:pPr>
            <a:r>
              <a:rPr lang="de-CH" noProof="0" dirty="0" smtClean="0">
                <a:sym typeface="Symbol" pitchFamily="18" charset="2"/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: Finden Sie ein Element von </a:t>
            </a:r>
            <a:r>
              <a:rPr lang="de-CH" i="1" noProof="0" dirty="0" smtClean="0">
                <a:sym typeface="Symbol" pitchFamily="18" charset="2"/>
              </a:rPr>
              <a:t>EINE_MENGE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, welches die Eigenschaft nicht erfüllt.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Dualität 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Die Verallgemeinerung des De Morgan’schen Gesetzes:</a:t>
            </a:r>
          </a:p>
          <a:p>
            <a:endParaRPr lang="de-CH" b="1" noProof="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not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</a:t>
            </a:r>
            <a:r>
              <a:rPr lang="de-CH" b="1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s </a:t>
            </a:r>
            <a:r>
              <a:rPr lang="de-CH" noProof="0" dirty="0" smtClean="0">
                <a:sym typeface="Symbol" pitchFamily="18" charset="2"/>
              </a:rPr>
              <a:t>:</a:t>
            </a:r>
            <a:r>
              <a:rPr lang="de-CH" i="1" noProof="0" dirty="0" smtClean="0">
                <a:sym typeface="Symbol" pitchFamily="18" charset="2"/>
              </a:rPr>
              <a:t> </a:t>
            </a:r>
            <a:r>
              <a:rPr lang="de-CH" i="1" dirty="0" smtClean="0">
                <a:sym typeface="Symbol" pitchFamily="18" charset="2"/>
              </a:rPr>
              <a:t>EINE_MENGE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P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) = </a:t>
            </a:r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 </a:t>
            </a:r>
            <a:r>
              <a:rPr lang="de-CH" i="1" noProof="0" dirty="0" smtClean="0">
                <a:sym typeface="Symbol" pitchFamily="18" charset="2"/>
              </a:rPr>
              <a:t>s </a:t>
            </a:r>
            <a:r>
              <a:rPr lang="de-CH" noProof="0" dirty="0" smtClean="0">
                <a:sym typeface="Symbol" pitchFamily="18" charset="2"/>
              </a:rPr>
              <a:t>:</a:t>
            </a:r>
            <a:r>
              <a:rPr lang="de-CH" i="1" noProof="0" dirty="0" smtClean="0">
                <a:sym typeface="Symbol" pitchFamily="18" charset="2"/>
              </a:rPr>
              <a:t> EINE_MENGE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 </a:t>
            </a:r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P</a:t>
            </a:r>
          </a:p>
          <a:p>
            <a:endParaRPr lang="de-CH" b="1" noProof="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not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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s </a:t>
            </a:r>
            <a:r>
              <a:rPr lang="de-CH" noProof="0" dirty="0" smtClean="0">
                <a:sym typeface="Symbol" pitchFamily="18" charset="2"/>
              </a:rPr>
              <a:t>:</a:t>
            </a:r>
            <a:r>
              <a:rPr lang="de-CH" i="1" noProof="0" dirty="0" smtClean="0">
                <a:sym typeface="Symbol" pitchFamily="18" charset="2"/>
              </a:rPr>
              <a:t> EINE_MENGE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P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) = </a:t>
            </a:r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 </a:t>
            </a:r>
            <a:r>
              <a:rPr lang="de-CH" i="1" noProof="0" dirty="0" smtClean="0">
                <a:sym typeface="Symbol" pitchFamily="18" charset="2"/>
              </a:rPr>
              <a:t>s </a:t>
            </a:r>
            <a:r>
              <a:rPr lang="de-CH" noProof="0" dirty="0" smtClean="0">
                <a:sym typeface="Symbol" pitchFamily="18" charset="2"/>
              </a:rPr>
              <a:t>:</a:t>
            </a:r>
            <a:r>
              <a:rPr lang="de-CH" i="1" noProof="0" dirty="0" smtClean="0">
                <a:sym typeface="Symbol" pitchFamily="18" charset="2"/>
              </a:rPr>
              <a:t> EINE_MENGE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 </a:t>
            </a:r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P</a:t>
            </a:r>
          </a:p>
          <a:p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Leere Mengen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itchFamily="18" charset="2"/>
              <a:buChar char="$"/>
            </a:pPr>
            <a:r>
              <a:rPr lang="de-CH" i="1" noProof="0" dirty="0" smtClean="0">
                <a:sym typeface="Symbol" pitchFamily="18" charset="2"/>
              </a:rPr>
              <a:t>s</a:t>
            </a:r>
            <a:r>
              <a:rPr lang="de-CH" sz="1800" i="1" noProof="0" dirty="0" smtClean="0">
                <a:sym typeface="Symbol" pitchFamily="18" charset="2"/>
              </a:rPr>
              <a:t> </a:t>
            </a:r>
            <a:r>
              <a:rPr lang="de-CH" noProof="0" dirty="0" smtClean="0">
                <a:sym typeface="Symbol" pitchFamily="18" charset="2"/>
              </a:rPr>
              <a:t>:</a:t>
            </a:r>
            <a:r>
              <a:rPr lang="de-CH" i="1" noProof="0" dirty="0" smtClean="0">
                <a:sym typeface="Symbol" pitchFamily="18" charset="2"/>
              </a:rPr>
              <a:t> EINE_MENGE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dirty="0" err="1" smtClean="0">
                <a:sym typeface="Symbol" pitchFamily="18" charset="2"/>
              </a:rPr>
              <a:t>eine_eigenschaft</a:t>
            </a:r>
            <a:endParaRPr lang="de-CH" i="1" noProof="0" dirty="0" smtClean="0">
              <a:sym typeface="Symbol" pitchFamily="18" charset="2"/>
            </a:endParaRPr>
          </a:p>
          <a:p>
            <a:r>
              <a:rPr lang="de-CH" noProof="0" dirty="0" smtClean="0">
                <a:sym typeface="Symbol" pitchFamily="18" charset="2"/>
              </a:rPr>
              <a:t>	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Falls </a:t>
            </a:r>
            <a:r>
              <a:rPr lang="de-CH" i="1" dirty="0">
                <a:sym typeface="Symbol" pitchFamily="18" charset="2"/>
              </a:rPr>
              <a:t>EINE_MENGE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leer ist: immer </a:t>
            </a:r>
            <a:r>
              <a:rPr lang="de-CH" noProof="0" dirty="0" smtClean="0">
                <a:solidFill>
                  <a:srgbClr val="A50021"/>
                </a:solidFill>
                <a:sym typeface="Symbol" pitchFamily="18" charset="2"/>
              </a:rPr>
              <a:t>False</a:t>
            </a:r>
          </a:p>
          <a:p>
            <a:endParaRPr lang="de-CH" b="1" noProof="0" dirty="0" smtClean="0">
              <a:solidFill>
                <a:schemeClr val="accent2"/>
              </a:solidFill>
              <a:sym typeface="Symbol" pitchFamily="18" charset="2"/>
            </a:endParaRPr>
          </a:p>
          <a:p>
            <a:pPr eaLnBrk="1" hangingPunct="1">
              <a:buFont typeface="Symbol" pitchFamily="18" charset="2"/>
              <a:buChar char="&quot;"/>
            </a:pPr>
            <a:r>
              <a:rPr lang="de-CH" i="1" noProof="0" dirty="0" smtClean="0">
                <a:sym typeface="Symbol" pitchFamily="18" charset="2"/>
              </a:rPr>
              <a:t>s</a:t>
            </a:r>
            <a:r>
              <a:rPr lang="de-CH" sz="1800" i="1" noProof="0" dirty="0" smtClean="0">
                <a:sym typeface="Symbol" pitchFamily="18" charset="2"/>
              </a:rPr>
              <a:t> </a:t>
            </a:r>
            <a:r>
              <a:rPr lang="de-CH" noProof="0" dirty="0" smtClean="0">
                <a:sym typeface="Symbol" pitchFamily="18" charset="2"/>
              </a:rPr>
              <a:t>:</a:t>
            </a:r>
            <a:r>
              <a:rPr lang="de-CH" i="1" noProof="0" dirty="0" smtClean="0">
                <a:sym typeface="Symbol" pitchFamily="18" charset="2"/>
              </a:rPr>
              <a:t> </a:t>
            </a:r>
            <a:r>
              <a:rPr lang="de-CH" i="1" dirty="0">
                <a:sym typeface="Symbol" pitchFamily="18" charset="2"/>
              </a:rPr>
              <a:t>EINE_MENGE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dirty="0" err="1">
                <a:sym typeface="Symbol" pitchFamily="18" charset="2"/>
              </a:rPr>
              <a:t>eine_eigenschaft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/>
            </a:r>
            <a:b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</a:br>
            <a:endParaRPr lang="de-CH" i="1" noProof="0" dirty="0" smtClean="0">
              <a:solidFill>
                <a:schemeClr val="accent2"/>
              </a:solidFill>
              <a:sym typeface="Symbol" pitchFamily="18" charset="2"/>
            </a:endParaRPr>
          </a:p>
          <a:p>
            <a:pPr eaLnBrk="1" hangingPunct="1">
              <a:buFont typeface="Symbol" pitchFamily="18" charset="2"/>
              <a:buNone/>
            </a:pPr>
            <a:r>
              <a:rPr lang="de-CH" noProof="0" dirty="0" smtClean="0">
                <a:sym typeface="Symbol" pitchFamily="18" charset="2"/>
              </a:rPr>
              <a:t>	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Falls </a:t>
            </a:r>
            <a:r>
              <a:rPr lang="de-CH" i="1" dirty="0">
                <a:sym typeface="Symbol" pitchFamily="18" charset="2"/>
              </a:rPr>
              <a:t>EINE_MENGE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leer ist: immer</a:t>
            </a:r>
            <a:r>
              <a:rPr lang="de-CH" noProof="0" dirty="0" smtClean="0">
                <a:solidFill>
                  <a:srgbClr val="A50021"/>
                </a:solidFill>
                <a:sym typeface="Symbol" pitchFamily="18" charset="2"/>
              </a:rPr>
              <a:t>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Was wir heute gesehen haben: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7" y="1141413"/>
            <a:ext cx="8623089" cy="5270500"/>
          </a:xfrm>
        </p:spPr>
        <p:txBody>
          <a:bodyPr/>
          <a:lstStyle/>
          <a:p>
            <a:pPr lvl="1"/>
            <a:r>
              <a:rPr lang="de-CH" noProof="0" dirty="0" smtClean="0"/>
              <a:t>Die Logik als Werkzeug des logischen Denkens</a:t>
            </a:r>
          </a:p>
          <a:p>
            <a:pPr lvl="1"/>
            <a:r>
              <a:rPr lang="de-CH" noProof="0" dirty="0" smtClean="0"/>
              <a:t>Boole’sche Operationen und ihre Wahrheitstabellen</a:t>
            </a:r>
          </a:p>
          <a:p>
            <a:pPr lvl="1"/>
            <a:r>
              <a:rPr lang="de-CH" noProof="0" dirty="0" smtClean="0"/>
              <a:t>Eigenschaften von Boole’schen Operatoren: Benutzen Sie keine Wahrheitstabellen!</a:t>
            </a:r>
          </a:p>
          <a:p>
            <a:pPr lvl="1"/>
            <a:r>
              <a:rPr lang="de-CH" noProof="0" dirty="0" smtClean="0"/>
              <a:t>Das Prädikatenkalkül: Logische Aussagen über Mengen</a:t>
            </a:r>
          </a:p>
          <a:p>
            <a:pPr lvl="1"/>
            <a:r>
              <a:rPr lang="de-CH" noProof="0" dirty="0" smtClean="0"/>
              <a:t>Semi-strikte Boole’sche Operatoren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Lesen Sie auf nächste Woche…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Kapitel 1 bis 6</a:t>
            </a:r>
          </a:p>
          <a:p>
            <a:endParaRPr lang="de-CH" dirty="0" smtClean="0"/>
          </a:p>
          <a:p>
            <a:r>
              <a:rPr lang="de-CH" dirty="0" smtClean="0"/>
              <a:t>Lesen Sie im Speziellen das Kapitel 5 (Logik), da wir nur kurz auf den in “</a:t>
            </a:r>
            <a:r>
              <a:rPr lang="de-CH" i="1" dirty="0" smtClean="0">
                <a:solidFill>
                  <a:srgbClr val="990000"/>
                </a:solidFill>
              </a:rPr>
              <a:t>Diskrete Mathematik </a:t>
            </a:r>
            <a:r>
              <a:rPr lang="de-CH" dirty="0" smtClean="0"/>
              <a:t>” behandelten Teil eigegangen sind und wir uns auf die Anwendungen in der Programmierung konzentriert haben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Klasseninvarianten</a:t>
            </a:r>
            <a:endParaRPr lang="de-CH" noProof="0" dirty="0"/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268413"/>
            <a:ext cx="8713787" cy="2774950"/>
          </a:xfrm>
        </p:spPr>
        <p:txBody>
          <a:bodyPr/>
          <a:lstStyle/>
          <a:p>
            <a:r>
              <a:rPr lang="de-CH" sz="2800" noProof="0" dirty="0" smtClean="0"/>
              <a:t>Die Invariante drückt Konsistenzbedingungen aus, die zwischen Abfragen in der Klasse erfüllt sein müssen.</a:t>
            </a:r>
          </a:p>
          <a:p>
            <a:endParaRPr lang="de-CH" noProof="0" dirty="0"/>
          </a:p>
        </p:txBody>
      </p:sp>
      <p:sp>
        <p:nvSpPr>
          <p:cNvPr id="3676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5561" y="2812473"/>
            <a:ext cx="8158677" cy="2462212"/>
          </a:xfrm>
          <a:prstGeom prst="rect">
            <a:avLst/>
          </a:prstGeom>
          <a:solidFill>
            <a:srgbClr val="99FF99">
              <a:alpha val="63000"/>
            </a:srgbClr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invariant</a:t>
            </a:r>
            <a:endParaRPr lang="en-US" sz="2800" b="1" dirty="0">
              <a:solidFill>
                <a:schemeClr val="accent2"/>
              </a:solidFill>
              <a:latin typeface="Comic Sans MS" pitchFamily="66" charset="0"/>
            </a:endParaRPr>
          </a:p>
          <a:p>
            <a:r>
              <a:rPr lang="en-US" sz="2800" dirty="0">
                <a:solidFill>
                  <a:srgbClr val="3333FF"/>
                </a:solidFill>
                <a:latin typeface="Comic Sans MS" pitchFamily="66" charset="0"/>
              </a:rPr>
              <a:t>	</a:t>
            </a:r>
            <a:r>
              <a:rPr lang="en-US" sz="2800" dirty="0" err="1" smtClean="0">
                <a:solidFill>
                  <a:srgbClr val="3333FF"/>
                </a:solidFill>
                <a:latin typeface="Comic Sans MS" pitchFamily="66" charset="0"/>
              </a:rPr>
              <a:t>anzahl_positiv</a:t>
            </a:r>
            <a:r>
              <a:rPr lang="en-US" sz="2800" dirty="0" smtClean="0">
                <a:solidFill>
                  <a:srgbClr val="3333FF"/>
                </a:solidFill>
                <a:latin typeface="Comic Sans MS" pitchFamily="66" charset="0"/>
              </a:rPr>
              <a:t>: </a:t>
            </a:r>
            <a:r>
              <a:rPr lang="en-US" sz="2800" i="1" dirty="0" smtClean="0">
                <a:solidFill>
                  <a:srgbClr val="3333FF"/>
                </a:solidFill>
                <a:latin typeface="Comic Sans MS" pitchFamily="66" charset="0"/>
              </a:rPr>
              <a:t>count &gt; </a:t>
            </a:r>
            <a:r>
              <a:rPr lang="en-US" sz="2800" dirty="0" smtClean="0">
                <a:solidFill>
                  <a:srgbClr val="3333FF"/>
                </a:solidFill>
                <a:latin typeface="Comic Sans MS" pitchFamily="66" charset="0"/>
              </a:rPr>
              <a:t>0</a:t>
            </a:r>
          </a:p>
          <a:p>
            <a:r>
              <a:rPr lang="en-US" sz="2800" dirty="0" smtClean="0">
                <a:solidFill>
                  <a:srgbClr val="3333FF"/>
                </a:solidFill>
              </a:rPr>
              <a:t>	</a:t>
            </a:r>
            <a:r>
              <a:rPr lang="en-US" sz="2800" dirty="0" err="1" smtClean="0">
                <a:solidFill>
                  <a:srgbClr val="3333FF"/>
                </a:solidFill>
                <a:latin typeface="Comic Sans MS" pitchFamily="66" charset="0"/>
              </a:rPr>
              <a:t>definition_von_first</a:t>
            </a:r>
            <a:r>
              <a:rPr lang="en-US" sz="2800" dirty="0" smtClean="0">
                <a:solidFill>
                  <a:srgbClr val="3333FF"/>
                </a:solidFill>
                <a:latin typeface="Comic Sans MS" pitchFamily="66" charset="0"/>
              </a:rPr>
              <a:t>:</a:t>
            </a:r>
            <a:r>
              <a:rPr lang="en-US" sz="2800" i="1" dirty="0" smtClean="0">
                <a:solidFill>
                  <a:srgbClr val="3333FF"/>
                </a:solidFill>
                <a:latin typeface="Comic Sans MS" pitchFamily="66" charset="0"/>
              </a:rPr>
              <a:t> first </a:t>
            </a:r>
            <a:r>
              <a:rPr lang="en-US" sz="2800" dirty="0" smtClean="0">
                <a:solidFill>
                  <a:srgbClr val="3333FF"/>
                </a:solidFill>
                <a:latin typeface="Comic Sans MS" pitchFamily="66" charset="0"/>
              </a:rPr>
              <a:t>=</a:t>
            </a:r>
            <a:r>
              <a:rPr lang="en-US" sz="28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US" sz="2800" i="1" dirty="0">
                <a:solidFill>
                  <a:srgbClr val="3333FF"/>
                </a:solidFill>
                <a:latin typeface="Comic Sans MS" pitchFamily="66" charset="0"/>
              </a:rPr>
              <a:t>i_th </a:t>
            </a:r>
            <a:r>
              <a:rPr lang="en-US" sz="2800" dirty="0">
                <a:solidFill>
                  <a:srgbClr val="3333FF"/>
                </a:solidFill>
                <a:latin typeface="Comic Sans MS" pitchFamily="66" charset="0"/>
              </a:rPr>
              <a:t>(1</a:t>
            </a:r>
            <a:r>
              <a:rPr lang="en-US" sz="2800" dirty="0" smtClean="0">
                <a:solidFill>
                  <a:srgbClr val="3333FF"/>
                </a:solidFill>
                <a:latin typeface="Comic Sans MS" pitchFamily="66" charset="0"/>
              </a:rPr>
              <a:t>)</a:t>
            </a:r>
            <a:endParaRPr lang="en-US" sz="2800" dirty="0">
              <a:solidFill>
                <a:srgbClr val="3333FF"/>
              </a:solidFill>
              <a:latin typeface="Comic Sans MS" pitchFamily="66" charset="0"/>
            </a:endParaRPr>
          </a:p>
          <a:p>
            <a:r>
              <a:rPr lang="en-US" sz="2800" dirty="0">
                <a:solidFill>
                  <a:srgbClr val="3333FF"/>
                </a:solidFill>
              </a:rPr>
              <a:t>	</a:t>
            </a:r>
            <a:r>
              <a:rPr lang="en-US" sz="2800" dirty="0" err="1" smtClean="0">
                <a:solidFill>
                  <a:srgbClr val="3333FF"/>
                </a:solidFill>
                <a:latin typeface="Comic Sans MS" pitchFamily="66" charset="0"/>
              </a:rPr>
              <a:t>definition_von_last</a:t>
            </a:r>
            <a:r>
              <a:rPr lang="en-US" sz="2800" dirty="0" smtClean="0">
                <a:solidFill>
                  <a:srgbClr val="3333FF"/>
                </a:solidFill>
                <a:latin typeface="Comic Sans MS" pitchFamily="66" charset="0"/>
              </a:rPr>
              <a:t>:</a:t>
            </a:r>
            <a:r>
              <a:rPr lang="en-US" sz="2800" i="1" dirty="0" smtClean="0">
                <a:solidFill>
                  <a:srgbClr val="3333FF"/>
                </a:solidFill>
                <a:latin typeface="Comic Sans MS" pitchFamily="66" charset="0"/>
              </a:rPr>
              <a:t> last </a:t>
            </a:r>
            <a:r>
              <a:rPr lang="en-US" sz="2800" dirty="0" smtClean="0">
                <a:solidFill>
                  <a:srgbClr val="3333FF"/>
                </a:solidFill>
                <a:latin typeface="Comic Sans MS" pitchFamily="66" charset="0"/>
              </a:rPr>
              <a:t>=</a:t>
            </a:r>
            <a:r>
              <a:rPr lang="en-US" sz="28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US" sz="2800" i="1" dirty="0">
                <a:solidFill>
                  <a:srgbClr val="3333FF"/>
                </a:solidFill>
                <a:latin typeface="Comic Sans MS" pitchFamily="66" charset="0"/>
              </a:rPr>
              <a:t>i_th </a:t>
            </a:r>
            <a:r>
              <a:rPr lang="en-US" sz="2800" dirty="0">
                <a:solidFill>
                  <a:srgbClr val="3333FF"/>
                </a:solidFill>
                <a:latin typeface="Comic Sans MS" pitchFamily="66" charset="0"/>
              </a:rPr>
              <a:t>(</a:t>
            </a:r>
            <a:r>
              <a:rPr lang="en-US" sz="2800" i="1" dirty="0">
                <a:solidFill>
                  <a:srgbClr val="3333FF"/>
                </a:solidFill>
                <a:latin typeface="Comic Sans MS" pitchFamily="66" charset="0"/>
              </a:rPr>
              <a:t>count</a:t>
            </a:r>
            <a:r>
              <a:rPr lang="en-US" i="1" dirty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US" sz="2800" dirty="0">
                <a:solidFill>
                  <a:srgbClr val="3333FF"/>
                </a:solidFill>
                <a:latin typeface="Comic Sans MS" pitchFamily="66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Anwendungen von Verträgen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de-CH" noProof="0" dirty="0" smtClean="0"/>
              <a:t>Korrekte Software</a:t>
            </a:r>
          </a:p>
          <a:p>
            <a:pPr marL="457200" indent="-457200">
              <a:buAutoNum type="arabicPeriod"/>
            </a:pPr>
            <a:endParaRPr lang="de-CH" noProof="0" dirty="0" smtClean="0"/>
          </a:p>
          <a:p>
            <a:pPr marL="457200" indent="-457200">
              <a:buAutoNum type="arabicPeriod"/>
            </a:pPr>
            <a:r>
              <a:rPr lang="de-CH" noProof="0" dirty="0" smtClean="0"/>
              <a:t>Dokumentation der Software, im Speziellen Dokumentation der Programmierschnittstelle.</a:t>
            </a:r>
          </a:p>
          <a:p>
            <a:pPr marL="457200" indent="-457200">
              <a:buAutoNum type="arabicPeriod"/>
            </a:pPr>
            <a:endParaRPr lang="de-CH" noProof="0" dirty="0" smtClean="0"/>
          </a:p>
          <a:p>
            <a:pPr marL="457200" indent="-457200">
              <a:buAutoNum type="arabicPeriod"/>
            </a:pPr>
            <a:r>
              <a:rPr lang="de-CH" noProof="0" dirty="0" smtClean="0"/>
              <a:t>Testen &amp; Fehlerbeseitigung</a:t>
            </a:r>
          </a:p>
          <a:p>
            <a:pPr marL="457200" indent="-457200">
              <a:buAutoNum type="arabicPeriod"/>
            </a:pPr>
            <a:endParaRPr lang="de-CH" noProof="0" dirty="0" smtClean="0"/>
          </a:p>
          <a:p>
            <a:pPr marL="457200" indent="-457200"/>
            <a:r>
              <a:rPr lang="de-CH" noProof="0" dirty="0" smtClean="0"/>
              <a:t>(Später noch mehr!)</a:t>
            </a:r>
          </a:p>
          <a:p>
            <a:pPr marL="457200" indent="-457200"/>
            <a:endParaRPr lang="de-CH" noProof="0" dirty="0" smtClean="0"/>
          </a:p>
          <a:p>
            <a:r>
              <a:rPr lang="de-CH" noProof="0" dirty="0" smtClean="0"/>
              <a:t>Laufzeiteffekt: Einstellung im </a:t>
            </a:r>
            <a:r>
              <a:rPr lang="de-CH" dirty="0" smtClean="0"/>
              <a:t>C</a:t>
            </a:r>
            <a:r>
              <a:rPr lang="de-CH" noProof="0" dirty="0" smtClean="0"/>
              <a:t>ompiler (siehe Projects -&gt; Settings in EiffelStudio)</a:t>
            </a:r>
            <a:endParaRPr lang="de-CH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Verträge in anderen Sprachen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noProof="0" dirty="0" smtClean="0"/>
          </a:p>
          <a:p>
            <a:r>
              <a:rPr lang="de-CH" noProof="0" dirty="0" smtClean="0"/>
              <a:t>Java: Java Modeling Language (JML), iContract etc.</a:t>
            </a:r>
          </a:p>
          <a:p>
            <a:endParaRPr lang="de-CH" noProof="0" dirty="0" smtClean="0"/>
          </a:p>
          <a:p>
            <a:r>
              <a:rPr lang="de-CH" noProof="0" dirty="0" smtClean="0"/>
              <a:t>C#: Spec# (Erweiterung durch Microsoft Research</a:t>
            </a:r>
            <a:r>
              <a:rPr lang="de-CH" noProof="0" dirty="0" smtClean="0"/>
              <a:t>)</a:t>
            </a:r>
          </a:p>
          <a:p>
            <a:r>
              <a:rPr lang="de-CH" dirty="0"/>
              <a:t>	</a:t>
            </a:r>
            <a:r>
              <a:rPr lang="de-CH" dirty="0" smtClean="0"/>
              <a:t>	</a:t>
            </a:r>
            <a:r>
              <a:rPr lang="de-CH" dirty="0" smtClean="0">
                <a:sym typeface="Wingdings" pitchFamily="2" charset="2"/>
              </a:rPr>
              <a:t> Code </a:t>
            </a:r>
            <a:r>
              <a:rPr lang="de-CH" dirty="0" err="1" smtClean="0">
                <a:sym typeface="Wingdings" pitchFamily="2" charset="2"/>
              </a:rPr>
              <a:t>Contracts</a:t>
            </a:r>
            <a:r>
              <a:rPr lang="de-CH" dirty="0" smtClean="0">
                <a:sym typeface="Wingdings" pitchFamily="2" charset="2"/>
              </a:rPr>
              <a:t> (in .NET): Bibliothek</a:t>
            </a:r>
            <a:endParaRPr lang="de-CH" noProof="0" dirty="0" smtClean="0"/>
          </a:p>
          <a:p>
            <a:endParaRPr lang="de-CH" noProof="0" dirty="0" smtClean="0"/>
          </a:p>
          <a:p>
            <a:r>
              <a:rPr lang="de-CH" noProof="0" dirty="0" smtClean="0"/>
              <a:t>UML: Object Constraint Language</a:t>
            </a:r>
          </a:p>
          <a:p>
            <a:endParaRPr lang="de-CH" noProof="0" dirty="0" smtClean="0"/>
          </a:p>
          <a:p>
            <a:r>
              <a:rPr lang="de-CH" noProof="0" dirty="0" smtClean="0"/>
              <a:t>Python</a:t>
            </a:r>
          </a:p>
          <a:p>
            <a:endParaRPr lang="de-CH" noProof="0" dirty="0" smtClean="0"/>
          </a:p>
          <a:p>
            <a:r>
              <a:rPr lang="de-CH" noProof="0" dirty="0" smtClean="0"/>
              <a:t>C++: Nana</a:t>
            </a:r>
          </a:p>
          <a:p>
            <a:endParaRPr lang="de-CH" noProof="0" dirty="0" smtClean="0"/>
          </a:p>
          <a:p>
            <a:endParaRPr lang="de-CH" noProof="0" dirty="0" smtClean="0"/>
          </a:p>
          <a:p>
            <a:r>
              <a:rPr lang="de-CH" noProof="0" dirty="0" smtClean="0"/>
              <a:t>etc.</a:t>
            </a:r>
            <a:endParaRPr lang="de-CH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Logik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Programmieren heisst logisch denken.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Logik ist die Wissenschaft des logischen Denkens.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Wir benutzen Logik tagtäglich.</a:t>
            </a:r>
          </a:p>
          <a:p>
            <a:pPr lvl="1" indent="68263" eaLnBrk="1" hangingPunct="1">
              <a:buFont typeface="Wingdings" pitchFamily="2" charset="2"/>
              <a:buNone/>
            </a:pPr>
            <a:endParaRPr lang="de-CH" i="1" noProof="0" dirty="0" smtClean="0">
              <a:solidFill>
                <a:srgbClr val="A50021"/>
              </a:solidFill>
            </a:endParaRPr>
          </a:p>
          <a:p>
            <a:pPr lvl="1" indent="68263" eaLnBrk="1" hangingPunct="1">
              <a:buFont typeface="Wingdings" pitchFamily="2" charset="2"/>
              <a:buNone/>
            </a:pPr>
            <a:endParaRPr lang="de-CH" i="1" noProof="0" dirty="0" smtClean="0">
              <a:solidFill>
                <a:srgbClr val="A50021"/>
              </a:solidFill>
            </a:endParaRPr>
          </a:p>
          <a:p>
            <a:pPr lvl="1" indent="68263" eaLnBrk="1" hangingPunct="1">
              <a:buFont typeface="Wingdings" pitchFamily="2" charset="2"/>
              <a:buNone/>
            </a:pPr>
            <a:r>
              <a:rPr lang="de-CH" i="1" noProof="0" dirty="0" smtClean="0">
                <a:solidFill>
                  <a:srgbClr val="A50021"/>
                </a:solidFill>
              </a:rPr>
              <a:t>“Sokrates ist ein Mensch.</a:t>
            </a:r>
            <a:br>
              <a:rPr lang="de-CH" i="1" noProof="0" dirty="0" smtClean="0">
                <a:solidFill>
                  <a:srgbClr val="A50021"/>
                </a:solidFill>
              </a:rPr>
            </a:br>
            <a:r>
              <a:rPr lang="de-CH" i="1" noProof="0" dirty="0" smtClean="0">
                <a:solidFill>
                  <a:srgbClr val="A50021"/>
                </a:solidFill>
              </a:rPr>
              <a:t>Alle Menschen sind sterblich. </a:t>
            </a:r>
            <a:br>
              <a:rPr lang="de-CH" i="1" noProof="0" dirty="0" smtClean="0">
                <a:solidFill>
                  <a:srgbClr val="A50021"/>
                </a:solidFill>
              </a:rPr>
            </a:br>
            <a:r>
              <a:rPr lang="de-CH" i="1" noProof="0" dirty="0" smtClean="0">
                <a:solidFill>
                  <a:srgbClr val="A50021"/>
                </a:solidFill>
              </a:rPr>
              <a:t/>
            </a:r>
            <a:br>
              <a:rPr lang="de-CH" i="1" noProof="0" dirty="0" smtClean="0">
                <a:solidFill>
                  <a:srgbClr val="A50021"/>
                </a:solidFill>
              </a:rPr>
            </a:br>
            <a:r>
              <a:rPr lang="de-CH" i="1" noProof="0" dirty="0" smtClean="0">
                <a:solidFill>
                  <a:srgbClr val="A50021"/>
                </a:solidFill>
              </a:rPr>
              <a:t>Daher </a:t>
            </a:r>
            <a:r>
              <a:rPr lang="de-CH" i="1" noProof="0" dirty="0" smtClean="0">
                <a:solidFill>
                  <a:srgbClr val="A50021"/>
                </a:solidFill>
              </a:rPr>
              <a:t>ist Sokrates sterblich.”</a:t>
            </a:r>
            <a:endParaRPr lang="de-CH" i="1" noProof="0" dirty="0" smtClean="0">
              <a:solidFill>
                <a:srgbClr val="A5002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i="1" noProof="0" dirty="0" smtClean="0">
                <a:solidFill>
                  <a:srgbClr val="A50021"/>
                </a:solidFill>
              </a:rPr>
              <a:t/>
            </a:r>
            <a:br>
              <a:rPr lang="de-CH" i="1" noProof="0" dirty="0" smtClean="0">
                <a:solidFill>
                  <a:srgbClr val="A50021"/>
                </a:solidFill>
              </a:rPr>
            </a:br>
            <a:endParaRPr lang="de-CH" i="1" noProof="0" dirty="0" smtClean="0">
              <a:solidFill>
                <a:srgbClr val="A5002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i="1" noProof="0" dirty="0" smtClean="0">
                <a:solidFill>
                  <a:srgbClr val="A50021"/>
                </a:solidFill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Logisches Denken und Programmieren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268413"/>
            <a:ext cx="8658225" cy="5113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Logik ist die Grundlage von:</a:t>
            </a: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Mathematik: Beweise sind nur gültig, falls sie den Regeln der Logik genügen.</a:t>
            </a: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Softwareentwicklung: </a:t>
            </a:r>
          </a:p>
          <a:p>
            <a:pPr lvl="2" eaLnBrk="1" hangingPunct="1">
              <a:lnSpc>
                <a:spcPct val="120000"/>
              </a:lnSpc>
            </a:pPr>
            <a:r>
              <a:rPr lang="de-CH" sz="2400" noProof="0" dirty="0" smtClean="0">
                <a:solidFill>
                  <a:schemeClr val="tx1"/>
                </a:solidFill>
              </a:rPr>
              <a:t>Bedingungen in Verträgen:</a:t>
            </a:r>
            <a:br>
              <a:rPr lang="de-CH" sz="2400" noProof="0" dirty="0" smtClean="0">
                <a:solidFill>
                  <a:schemeClr val="tx1"/>
                </a:solidFill>
              </a:rPr>
            </a:br>
            <a:r>
              <a:rPr lang="de-CH" sz="2400" noProof="0" dirty="0" smtClean="0">
                <a:solidFill>
                  <a:schemeClr val="tx1"/>
                </a:solidFill>
              </a:rPr>
              <a:t>	“</a:t>
            </a:r>
            <a:r>
              <a:rPr lang="de-CH" sz="2400" i="1" noProof="0" dirty="0" smtClean="0"/>
              <a:t>x</a:t>
            </a:r>
            <a:r>
              <a:rPr lang="de-CH" sz="2400" noProof="0" dirty="0" smtClean="0">
                <a:solidFill>
                  <a:schemeClr val="tx1"/>
                </a:solidFill>
              </a:rPr>
              <a:t> darf nicht null sein, so dass</a:t>
            </a:r>
            <a:br>
              <a:rPr lang="de-CH" sz="2400" noProof="0" dirty="0" smtClean="0">
                <a:solidFill>
                  <a:schemeClr val="tx1"/>
                </a:solidFill>
              </a:rPr>
            </a:br>
            <a:r>
              <a:rPr lang="de-CH" sz="2400" noProof="0" dirty="0" smtClean="0">
                <a:solidFill>
                  <a:schemeClr val="tx1"/>
                </a:solidFill>
              </a:rPr>
              <a:t>	wir         berechnen können.” </a:t>
            </a:r>
          </a:p>
          <a:p>
            <a:pPr lvl="2" eaLnBrk="1" hangingPunct="1"/>
            <a:endParaRPr lang="de-CH" sz="2400" noProof="0" dirty="0" smtClean="0">
              <a:solidFill>
                <a:schemeClr val="tx1"/>
              </a:solidFill>
            </a:endParaRPr>
          </a:p>
          <a:p>
            <a:pPr lvl="2" eaLnBrk="1" hangingPunct="1"/>
            <a:r>
              <a:rPr lang="de-CH" sz="2400" noProof="0" dirty="0" smtClean="0">
                <a:solidFill>
                  <a:schemeClr val="tx1"/>
                </a:solidFill>
              </a:rPr>
              <a:t>Bedingungen in Programmen:</a:t>
            </a:r>
            <a:br>
              <a:rPr lang="de-CH" sz="2400" noProof="0" dirty="0" smtClean="0">
                <a:solidFill>
                  <a:schemeClr val="tx1"/>
                </a:solidFill>
              </a:rPr>
            </a:br>
            <a:r>
              <a:rPr lang="de-CH" sz="2400" noProof="0" dirty="0" smtClean="0">
                <a:solidFill>
                  <a:schemeClr val="tx1"/>
                </a:solidFill>
              </a:rPr>
              <a:t>“Falls </a:t>
            </a:r>
            <a:r>
              <a:rPr lang="de-CH" i="1" noProof="0" dirty="0" smtClean="0"/>
              <a:t>i</a:t>
            </a:r>
            <a:r>
              <a:rPr lang="de-CH" sz="2400" noProof="0" dirty="0" smtClean="0">
                <a:solidFill>
                  <a:schemeClr val="tx1"/>
                </a:solidFill>
              </a:rPr>
              <a:t> positiv ist, führe diese Instruktion aus.” (Mehr dazu in einer späteren Lektion)</a:t>
            </a:r>
          </a:p>
        </p:txBody>
      </p:sp>
      <p:graphicFrame>
        <p:nvGraphicFramePr>
          <p:cNvPr id="1027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634717" y="3879619"/>
          <a:ext cx="620519" cy="523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zione" r:id="rId4" imgW="571252" imgH="482391" progId="Equation.3">
                  <p:embed/>
                </p:oleObj>
              </mc:Choice>
              <mc:Fallback>
                <p:oleObj name="Equazione" r:id="rId4" imgW="571252" imgH="482391" progId="Equation.3">
                  <p:embed/>
                  <p:pic>
                    <p:nvPicPr>
                      <p:cNvPr id="0" name="Picture 2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4717" y="3879619"/>
                        <a:ext cx="620519" cy="5239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1663</Words>
  <Application>Microsoft Office PowerPoint</Application>
  <PresentationFormat>On-screen Show (4:3)</PresentationFormat>
  <Paragraphs>486</Paragraphs>
  <Slides>44</Slides>
  <Notes>44</Notes>
  <HiddenSlides>1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NORMAL</vt:lpstr>
      <vt:lpstr>MINIMAL</vt:lpstr>
      <vt:lpstr>TITLE</vt:lpstr>
      <vt:lpstr>Equazione</vt:lpstr>
      <vt:lpstr>Einführung in die Programmierung   Prof. Dr.   Bertrand Meyer</vt:lpstr>
      <vt:lpstr>Erinnerung: Verträge</vt:lpstr>
      <vt:lpstr>Verträge</vt:lpstr>
      <vt:lpstr>Verträge</vt:lpstr>
      <vt:lpstr>Klasseninvarianten</vt:lpstr>
      <vt:lpstr>Anwendungen von Verträgen</vt:lpstr>
      <vt:lpstr>Verträge in anderen Sprachen</vt:lpstr>
      <vt:lpstr>Logik</vt:lpstr>
      <vt:lpstr>Logisches Denken und Programmieren</vt:lpstr>
      <vt:lpstr>Boole’sche Ausdrücke</vt:lpstr>
      <vt:lpstr>Beispiele</vt:lpstr>
      <vt:lpstr>Die Negation (not)</vt:lpstr>
      <vt:lpstr>Die Disjunktion (or)</vt:lpstr>
      <vt:lpstr>Die Konjunktion (and)</vt:lpstr>
      <vt:lpstr>Komplexere Ausdrücke</vt:lpstr>
      <vt:lpstr>Belegungen und Wahrheitstabellen</vt:lpstr>
      <vt:lpstr>Wahrheitstabelle für die Grundoperationen</vt:lpstr>
      <vt:lpstr>Tautologien</vt:lpstr>
      <vt:lpstr>Widersprüche und Erfüllbarkeit</vt:lpstr>
      <vt:lpstr>Äquivalenz (=)</vt:lpstr>
      <vt:lpstr>De Morgan’sche Gesetze</vt:lpstr>
      <vt:lpstr>Syntaxkonvention und Vorrangregeln</vt:lpstr>
      <vt:lpstr>Die Implikation (implies)</vt:lpstr>
      <vt:lpstr>Implikationen in natürlichen Sprachen</vt:lpstr>
      <vt:lpstr>Ein häufiges Missverständnis über Implikationen</vt:lpstr>
      <vt:lpstr>Die Umkehrung der Implikation (1)</vt:lpstr>
      <vt:lpstr>Die Umkehrung der Implikation (2)</vt:lpstr>
      <vt:lpstr>Implikation</vt:lpstr>
      <vt:lpstr>Semi-strikte Boole’sche Operatoren (1)</vt:lpstr>
      <vt:lpstr>Semi-strikte Boole’sche Operatoren (2)</vt:lpstr>
      <vt:lpstr>Semi-strikte Boole’sche Operatoren (3)</vt:lpstr>
      <vt:lpstr>Semi-strikte Operatoren (and then, or else)</vt:lpstr>
      <vt:lpstr>Normale vs. Semi-strikte Boole’sche Operatoren</vt:lpstr>
      <vt:lpstr>Semi-strikte Implikation</vt:lpstr>
      <vt:lpstr>Eiffel-Notation für Boole’sche Operatoren</vt:lpstr>
      <vt:lpstr>Aussagen- und Prädikatenkalkül</vt:lpstr>
      <vt:lpstr>Ein allgemeineres or</vt:lpstr>
      <vt:lpstr>Ein allgemeineres and</vt:lpstr>
      <vt:lpstr>Ausdrücke mit dem Existenzquantor</vt:lpstr>
      <vt:lpstr>Ausdrücke mit dem Allquantor</vt:lpstr>
      <vt:lpstr>Dualität </vt:lpstr>
      <vt:lpstr>Leere Mengen</vt:lpstr>
      <vt:lpstr>Was wir heute gesehen haben:</vt:lpstr>
      <vt:lpstr>Lesen Sie auf nächste Woche…</vt:lpstr>
    </vt:vector>
  </TitlesOfParts>
  <Company>ETH Zürich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meyer</cp:lastModifiedBy>
  <cp:revision>1809</cp:revision>
  <dcterms:created xsi:type="dcterms:W3CDTF">2012-09-26T13:10:50Z</dcterms:created>
  <dcterms:modified xsi:type="dcterms:W3CDTF">2012-10-02T05:39:55Z</dcterms:modified>
</cp:coreProperties>
</file>