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64" r:id="rId13"/>
    <p:sldId id="365" r:id="rId14"/>
    <p:sldId id="356" r:id="rId15"/>
    <p:sldId id="357" r:id="rId16"/>
    <p:sldId id="360" r:id="rId17"/>
    <p:sldId id="358" r:id="rId18"/>
    <p:sldId id="359" r:id="rId19"/>
    <p:sldId id="361" r:id="rId20"/>
    <p:sldId id="362" r:id="rId21"/>
    <p:sldId id="363" r:id="rId22"/>
    <p:sldId id="366" r:id="rId23"/>
    <p:sldId id="3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A79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3" autoAdjust="0"/>
  </p:normalViewPr>
  <p:slideViewPr>
    <p:cSldViewPr>
      <p:cViewPr>
        <p:scale>
          <a:sx n="100" d="100"/>
          <a:sy n="100" d="100"/>
        </p:scale>
        <p:origin x="-111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43-CAF1-4E19-AE23-D54EC343DFFC}" type="datetimeFigureOut">
              <a:rPr lang="de-CH" smtClean="0"/>
              <a:pPr/>
              <a:t>23.10.2012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156A-4220-4D4D-8D3C-909A897AA4D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37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5D8-33AB-4413-A167-858A6BC11238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95" y="40833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68580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Picture 16" descr="s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9722-F304-48C7-89F3-EC4C3C5A7C97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D93-3B9A-43CB-A6AF-671D46E94D73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9278-7788-4FC0-AE0F-9B5E73B3D91C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35BD-8F1E-48DE-98AE-ACABE9178241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7F9-64AC-4E44-9A48-58AF04DBB3CA}" type="datetime1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A4A-0F7B-4195-98EF-E61752F4F86B}" type="datetime1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AA4A-0F7B-4195-98EF-E61752F4F86B}" type="datetime1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6" descr="s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57200" y="914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eiffel-23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prolog-1114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haskell-1613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labview-729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vhdl-168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99-bottles-of-beer.net/language-whitespace-154.html" TargetMode="External"/><Relationship Id="rId2" Type="http://schemas.openxmlformats.org/officeDocument/2006/relationships/hyperlink" Target="http://99-bottles-of-beer.net/language-brainfuck-1539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gramming_paradigm" TargetMode="External"/><Relationship Id="rId2" Type="http://schemas.openxmlformats.org/officeDocument/2006/relationships/hyperlink" Target="http://99-bottles-of-beer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ist_of_multi-paradigm_programming_languages" TargetMode="External"/><Relationship Id="rId4" Type="http://schemas.openxmlformats.org/officeDocument/2006/relationships/hyperlink" Target="http://en.wikipedia.org/wiki/List_of_programming_languages_by_catego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assembler-(intel-x86)-114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turbo-pascal-470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99-bottles-of-beer.net/language-eiffel-23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Programming Paradigms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these slides contain advanced </a:t>
            </a:r>
            <a:br>
              <a:rPr lang="en-US" sz="2400" dirty="0" smtClean="0"/>
            </a:br>
            <a:r>
              <a:rPr lang="en-US" sz="2400" dirty="0" smtClean="0"/>
              <a:t>material and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Object-oriented: prototype-based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class definitions</a:t>
            </a:r>
          </a:p>
          <a:p>
            <a:r>
              <a:rPr lang="en-US" dirty="0"/>
              <a:t>Data and functions are added to objects</a:t>
            </a:r>
          </a:p>
          <a:p>
            <a:r>
              <a:rPr lang="en-US" dirty="0"/>
              <a:t>Objects are cloned to create new objects</a:t>
            </a:r>
          </a:p>
          <a:p>
            <a:endParaRPr lang="en-US" dirty="0"/>
          </a:p>
          <a:p>
            <a:r>
              <a:rPr lang="en-US" dirty="0"/>
              <a:t>Example: JavaScript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99-bottles-of-beer.net/language-eiffel-231.html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JavaScript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8577"/>
            <a:ext cx="8229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Song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function</a:t>
            </a:r>
            <a:r>
              <a:rPr lang="en-US" sz="1400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(){};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//add methods to the prototype, to affect the instances of the class Song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Song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prototype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{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map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function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src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){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mapped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],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//will hold the mapped items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pos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src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length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//holds the actual index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while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pos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--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mapped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pos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fn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call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this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src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pos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],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pos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mapped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},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function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left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){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switch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left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){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more bottles'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'1 bottle'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	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default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left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 bottles'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},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buy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function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amount </a:t>
            </a:r>
            <a:r>
              <a:rPr lang="en-US" sz="1400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){ </a:t>
            </a:r>
            <a:r>
              <a:rPr lang="en-US" sz="1400" b="1" dirty="0" err="1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this</a:t>
            </a:r>
            <a:r>
              <a:rPr lang="en-US" sz="1400" b="1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Array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amount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 },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};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bottlesSong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Song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bottlesSong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buy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lyrics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bottlesSong</a:t>
            </a:r>
            <a:r>
              <a:rPr lang="en-US" sz="1400" b="1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sing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'&lt;</a:t>
            </a:r>
            <a:r>
              <a:rPr lang="en-US" sz="1400" dirty="0" err="1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br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/&gt;'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document</a:t>
            </a:r>
            <a:r>
              <a:rPr lang="de-CH" sz="1400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body</a:t>
            </a:r>
            <a:r>
              <a:rPr lang="de-CH" sz="1400" b="1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innerHTML </a:t>
            </a:r>
            <a:r>
              <a:rPr lang="de-CH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lyrics</a:t>
            </a:r>
            <a:r>
              <a:rPr lang="de-CH" sz="1400" b="1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6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facts and rules</a:t>
            </a:r>
          </a:p>
          <a:p>
            <a:r>
              <a:rPr lang="en-US" dirty="0"/>
              <a:t>Ask questions</a:t>
            </a:r>
          </a:p>
          <a:p>
            <a:r>
              <a:rPr lang="en-US" dirty="0"/>
              <a:t>Automatically resolved</a:t>
            </a:r>
          </a:p>
          <a:p>
            <a:pPr lvl="1"/>
            <a:r>
              <a:rPr lang="en-US" dirty="0"/>
              <a:t>SLD resolution</a:t>
            </a:r>
          </a:p>
          <a:p>
            <a:pPr lvl="1"/>
            <a:r>
              <a:rPr lang="en-US" dirty="0"/>
              <a:t>Backtracking</a:t>
            </a:r>
          </a:p>
          <a:p>
            <a:endParaRPr lang="en-US" dirty="0"/>
          </a:p>
          <a:p>
            <a:r>
              <a:rPr lang="en-US" dirty="0"/>
              <a:t>Example: Prolog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99-bottles-of-beer.net/language-prolog-1114.html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0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Prolog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85421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wall_capacity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_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true.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more bottles of beer'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!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 bottle'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-&gt;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true ;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's</a:t>
            </a:r>
            <a:r>
              <a:rPr lang="de-CH" sz="1400" dirty="0" smtClean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 of beer'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FirstLine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FirstLine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true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-&gt;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;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        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'more'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 on the wall'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!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X, _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 on the wall'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sing_verse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!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more'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true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',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'no more'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'.'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nl,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'Go to the store and buy some more,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wall_capacity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NewBottles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NewBottles, false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'.'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nl.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sing_verse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X, true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',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report_bottles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'.'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nl,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'Take one down and pass it around, 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Y is X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report_wall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Y, false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'.'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nl, nl,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wait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sing_verse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Y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wall_capacity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, sing_verse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6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Stateless &amp; Side-effect free</a:t>
            </a:r>
          </a:p>
          <a:p>
            <a:r>
              <a:rPr lang="en-US" dirty="0"/>
              <a:t>More like mathematical functions</a:t>
            </a:r>
          </a:p>
          <a:p>
            <a:r>
              <a:rPr lang="en-US" dirty="0"/>
              <a:t>Higher-order functions</a:t>
            </a:r>
          </a:p>
          <a:p>
            <a:pPr lvl="1"/>
            <a:r>
              <a:rPr lang="en-US" dirty="0"/>
              <a:t>Functions as arguments and results</a:t>
            </a:r>
          </a:p>
          <a:p>
            <a:endParaRPr lang="en-US" dirty="0"/>
          </a:p>
          <a:p>
            <a:r>
              <a:rPr lang="en-US" dirty="0"/>
              <a:t>Example: Haskell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99-bottles-of-beer.net/language-haskell-1613.html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7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Haskell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7327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::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Int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-&gt;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String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 n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|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"no more bottles"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|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"1 bottle"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|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&gt;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show 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 bottles"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verse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::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Int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-&gt;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String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verse n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|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"No more bottles of beer on the wall, no more bottles ..."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"Go to the store and buy some more, 99 bottles of beer ..."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|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&gt;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bottles 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 of beer on ..., "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bottles 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 of beer.\n"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"Take one down and pass it around, "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bottles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n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-1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++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 of beer on the wall.\n</a:t>
            </a:r>
            <a:r>
              <a:rPr lang="de-CH" sz="1600" dirty="0" smtClean="0">
                <a:solidFill>
                  <a:srgbClr val="CA6500"/>
                </a:solidFill>
                <a:latin typeface="Consolas" pitchFamily="49" charset="0"/>
                <a:ea typeface="Times New Roman"/>
                <a:cs typeface="Consolas" pitchFamily="49" charset="0"/>
              </a:rPr>
              <a:t>"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main 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mapM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putStrLn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verse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98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..</a:t>
            </a:r>
            <a:r>
              <a:rPr lang="de-CH" sz="1600" dirty="0">
                <a:solidFill>
                  <a:srgbClr val="8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0</a:t>
            </a:r>
            <a:r>
              <a:rPr lang="de-CH" sz="1600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6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01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represented by diagram</a:t>
            </a:r>
          </a:p>
          <a:p>
            <a:r>
              <a:rPr lang="en-US" dirty="0"/>
              <a:t>Possible to visualize program execution / data flow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LabView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99-bottles-of-beer.net/language-labview-729.html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73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LabView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-139" t="12523" r="139" b="-1475"/>
          <a:stretch/>
        </p:blipFill>
        <p:spPr bwMode="auto">
          <a:xfrm>
            <a:off x="1135579" y="1076325"/>
            <a:ext cx="6872843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82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instructions</a:t>
            </a:r>
          </a:p>
          <a:p>
            <a:pPr lvl="1"/>
            <a:r>
              <a:rPr lang="en-US" dirty="0"/>
              <a:t>Signal input/output</a:t>
            </a:r>
          </a:p>
          <a:p>
            <a:pPr lvl="1"/>
            <a:r>
              <a:rPr lang="en-US" dirty="0"/>
              <a:t>Choice</a:t>
            </a:r>
          </a:p>
          <a:p>
            <a:pPr lvl="1"/>
            <a:r>
              <a:rPr lang="en-US" dirty="0"/>
              <a:t>Limited loops (unrolling)</a:t>
            </a:r>
          </a:p>
          <a:p>
            <a:endParaRPr lang="en-US" dirty="0"/>
          </a:p>
          <a:p>
            <a:r>
              <a:rPr lang="en-US" dirty="0"/>
              <a:t>„Compiled“ to hardware</a:t>
            </a:r>
          </a:p>
          <a:p>
            <a:endParaRPr lang="en-US" dirty="0"/>
          </a:p>
          <a:p>
            <a:r>
              <a:rPr lang="en-US" dirty="0"/>
              <a:t>Example: VHDL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99-bottles-of-beer.net/language-vhdl-168.html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3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VHDL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entity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beer_song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de-CH" sz="1400" b="1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port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out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words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out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to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28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 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start_singing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boolean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beer_song</a:t>
            </a:r>
            <a:r>
              <a:rPr lang="de-CH" sz="1400" b="1" dirty="0" smtClean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architecture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silly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of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beer_song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is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lets_sing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process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on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start_singing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until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start singing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index_bottles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downto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loop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bottles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index_bottles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words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"bottles of beer on the wall,"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sec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bottles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index_bottles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words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"bottles of beer,            "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sec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words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"take one down,              "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sec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words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"pass it around,             "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sec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bottles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index_bottles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words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&lt;=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"bottles of beer on the wall."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wait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sec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loop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assert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false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report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"No more beer!"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severity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warning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process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lets_sing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silly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2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Programming </a:t>
            </a:r>
            <a:r>
              <a:rPr lang="de-CH" dirty="0" smtClean="0"/>
              <a:t>paradigms/languages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Machine languages</a:t>
            </a:r>
          </a:p>
          <a:p>
            <a:r>
              <a:rPr lang="en-US" dirty="0"/>
              <a:t>Procedural</a:t>
            </a:r>
          </a:p>
          <a:p>
            <a:r>
              <a:rPr lang="en-US" dirty="0"/>
              <a:t>Object-oriented</a:t>
            </a:r>
          </a:p>
          <a:p>
            <a:r>
              <a:rPr lang="en-US" dirty="0"/>
              <a:t>Prototype-based</a:t>
            </a:r>
          </a:p>
          <a:p>
            <a:r>
              <a:rPr lang="en-US" dirty="0"/>
              <a:t>Functional</a:t>
            </a:r>
          </a:p>
          <a:p>
            <a:r>
              <a:rPr lang="en-US" dirty="0"/>
              <a:t>Visual</a:t>
            </a:r>
          </a:p>
          <a:p>
            <a:r>
              <a:rPr lang="en-US" dirty="0"/>
              <a:t>Logic</a:t>
            </a:r>
          </a:p>
          <a:p>
            <a:r>
              <a:rPr lang="en-US" dirty="0"/>
              <a:t>Hardware </a:t>
            </a:r>
          </a:p>
          <a:p>
            <a:r>
              <a:rPr lang="en-US" dirty="0"/>
              <a:t>Esoteric</a:t>
            </a:r>
          </a:p>
          <a:p>
            <a:r>
              <a:rPr lang="en-US" dirty="0" smtClean="0"/>
              <a:t>Multi-paradigm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86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Esoteric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Whatever you can </a:t>
            </a:r>
            <a:r>
              <a:rPr lang="de-CH" dirty="0" smtClean="0"/>
              <a:t>imagine</a:t>
            </a:r>
          </a:p>
          <a:p>
            <a:endParaRPr lang="de-CH" dirty="0"/>
          </a:p>
          <a:p>
            <a:r>
              <a:rPr lang="en-US" dirty="0"/>
              <a:t>Example: </a:t>
            </a:r>
            <a:r>
              <a:rPr lang="en-US" dirty="0" err="1" smtClean="0"/>
              <a:t>Brainfuck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99-bottles-of-beer.net/language-brainfuck-1539.html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</a:t>
            </a:r>
            <a:r>
              <a:rPr lang="en-US" dirty="0" smtClean="0"/>
              <a:t>Whitespace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99-bottles-of-beer.net/language-whitespace-154.html</a:t>
            </a:r>
            <a:endParaRPr lang="de-CH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97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Brainfuck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# Set beer counter to 99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&gt;&gt;&gt;&gt;&gt;&gt;&gt;&gt;&gt;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&gt;++++++++++[-&lt;++++++++++&gt;]&lt;-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&lt;&lt;&lt;&lt;&lt;&lt;&lt;&lt;&lt;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Create output registers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++++++++++[-&gt;++++&gt;++++&gt;++++&gt;++++&lt;&lt;&lt;&lt;]	add 0x28 to all from (1) to (4)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++++++++[-&gt;&gt;&gt;++++++++&gt;++++++++&lt;&lt;&lt;&lt;]	add 0x40 to all from (3) and (4)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++++[-&gt;&gt;&gt;&gt;++++&lt;&lt;&lt;&lt;]			add 0x10 to (4)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++++++++++				set (0) to LF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&gt;--------				set (1) to SP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&gt;++++					set (2) to comma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&gt;&gt;&gt;&gt;&gt;&gt;&gt;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			go to beer counter (9)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[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&lt;&lt;&lt;&lt;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+++	state 1 in (5)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&gt;+	state 2 in (6)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&gt;++	state 3 in (7)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&lt;&lt;	go to (5)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[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&gt;&gt;&gt;&gt;		go to (9)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[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[-&gt;+&gt;+&lt;&lt;]&gt;&gt;[-&lt;&lt;+&gt;&gt;]&lt;[&gt;++++++++++[-&gt;&gt;+&gt;+&lt;&lt;&lt;]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&lt;[&gt;&gt;&gt;[-&lt;&lt;&lt;-[&gt;]&gt;&gt;&gt;&gt;[&lt;[&gt;]&gt;[----------&gt;&gt;]&lt;++++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++[-&lt;++++++++&gt;]&lt;&lt;[&lt;-&gt;[-&gt;-&lt;]]&gt;-&gt;&gt;&gt;[&gt;]+[&lt;]&lt;&lt;[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-&gt;&gt;&gt;[&gt;]&lt;+[&lt;]&lt;&lt;]&lt;&gt;&gt;]&lt;&lt;]&lt;+&gt;&gt;[-&gt;+&lt;&lt;+&gt;]&gt;[-&lt;+&gt;]&lt;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&lt;&lt;&lt;&lt;]&gt;&gt;[-&lt;&lt;+&gt;&gt;]&lt;&lt;]&gt;[-]&gt;&gt;&gt;&gt;&gt;&gt;[&gt;]&lt;[.[-]&lt;]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&lt;&lt;&lt;&lt;&lt;&lt;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]&gt;+&lt;&lt;	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(11) and go to (9)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[&gt;]&gt;&gt;	if (9) empty go to (11) else (12)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[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...</a:t>
            </a:r>
            <a:endParaRPr lang="de-CH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55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Whitespace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01554"/>
            <a:ext cx="8229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		</a:t>
            </a: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	 </a:t>
            </a:r>
          </a:p>
          <a:p>
            <a:endParaRPr lang="en-US" sz="600" dirty="0">
              <a:latin typeface="Consolas" pitchFamily="49" charset="0"/>
              <a:cs typeface="Consolas" pitchFamily="49" charset="0"/>
            </a:endParaRP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		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	  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		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		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 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 	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	 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	 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	  	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 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		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		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 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	 	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	 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  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	 		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   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	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	 		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		 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     	 	 </a:t>
            </a:r>
          </a:p>
          <a:p>
            <a:r>
              <a:rPr lang="en-US" sz="600" dirty="0">
                <a:latin typeface="Consolas" pitchFamily="49" charset="0"/>
                <a:cs typeface="Consolas" pitchFamily="49" charset="0"/>
              </a:rPr>
              <a:t>	</a:t>
            </a:r>
            <a:endParaRPr lang="de-CH" sz="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78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Multi-paradigm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Most languages combine different paradigms</a:t>
            </a:r>
          </a:p>
          <a:p>
            <a:r>
              <a:rPr lang="de-CH" dirty="0" smtClean="0"/>
              <a:t>Java</a:t>
            </a:r>
            <a:endParaRPr lang="de-CH" dirty="0"/>
          </a:p>
          <a:p>
            <a:pPr lvl="1"/>
            <a:r>
              <a:rPr lang="de-CH" dirty="0"/>
              <a:t>imperative/procedural, generic, reflective, object-oriented (class-based)</a:t>
            </a:r>
          </a:p>
          <a:p>
            <a:r>
              <a:rPr lang="de-CH" dirty="0"/>
              <a:t>Eiffel</a:t>
            </a:r>
          </a:p>
          <a:p>
            <a:pPr lvl="1"/>
            <a:r>
              <a:rPr lang="de-CH" dirty="0"/>
              <a:t>imperative/procedural, generic, object-oriented (class-based), concurrent (SCOOP)</a:t>
            </a:r>
          </a:p>
          <a:p>
            <a:r>
              <a:rPr lang="de-CH" dirty="0"/>
              <a:t>Oz</a:t>
            </a:r>
          </a:p>
          <a:p>
            <a:pPr lvl="1"/>
            <a:r>
              <a:rPr lang="de-CH" dirty="0"/>
              <a:t>concurrent, constraint, dataflow, distributed, functional (evaluation: eager, lazy), imperative, logic, object-oriented (class-based) 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Resources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Code examples taken </a:t>
            </a:r>
            <a:r>
              <a:rPr lang="de-CH" dirty="0" smtClean="0"/>
              <a:t>from</a:t>
            </a:r>
          </a:p>
          <a:p>
            <a:pPr marL="0" indent="0">
              <a:buNone/>
            </a:pPr>
            <a:r>
              <a:rPr lang="de-CH" dirty="0" smtClean="0"/>
              <a:t>    </a:t>
            </a:r>
            <a:r>
              <a:rPr lang="de-CH" dirty="0" smtClean="0">
                <a:hlinkClick r:id="rId2"/>
              </a:rPr>
              <a:t>http</a:t>
            </a:r>
            <a:r>
              <a:rPr lang="de-CH" dirty="0">
                <a:hlinkClick r:id="rId2"/>
              </a:rPr>
              <a:t>://99-bottles-of-beer.net</a:t>
            </a:r>
            <a:r>
              <a:rPr lang="de-CH" dirty="0" smtClean="0">
                <a:hlinkClick r:id="rId2"/>
              </a:rPr>
              <a:t>/</a:t>
            </a: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r>
              <a:rPr lang="de-CH" dirty="0" smtClean="0"/>
              <a:t>Wikipedia</a:t>
            </a:r>
          </a:p>
          <a:p>
            <a:pPr marL="0" indent="0">
              <a:buNone/>
            </a:pPr>
            <a:r>
              <a:rPr lang="de-CH" sz="2400" dirty="0" smtClean="0"/>
              <a:t>    </a:t>
            </a:r>
            <a:r>
              <a:rPr lang="de-CH" sz="2400" dirty="0" smtClean="0">
                <a:hlinkClick r:id="rId3"/>
              </a:rPr>
              <a:t>http</a:t>
            </a:r>
            <a:r>
              <a:rPr lang="de-CH" sz="2400" dirty="0">
                <a:hlinkClick r:id="rId3"/>
              </a:rPr>
              <a:t>://</a:t>
            </a:r>
            <a:r>
              <a:rPr lang="de-CH" sz="2400" dirty="0" smtClean="0">
                <a:hlinkClick r:id="rId3"/>
              </a:rPr>
              <a:t>en.wikipedia.org/wiki/Programming_paradigm</a:t>
            </a:r>
            <a:endParaRPr lang="de-CH" sz="2400" dirty="0" smtClean="0"/>
          </a:p>
          <a:p>
            <a:pPr marL="0" indent="0">
              <a:buNone/>
            </a:pPr>
            <a:r>
              <a:rPr lang="de-CH" sz="1800" dirty="0" smtClean="0"/>
              <a:t>     </a:t>
            </a:r>
            <a:r>
              <a:rPr lang="de-CH" sz="1800" dirty="0" smtClean="0">
                <a:hlinkClick r:id="rId4"/>
              </a:rPr>
              <a:t>http</a:t>
            </a:r>
            <a:r>
              <a:rPr lang="de-CH" sz="1800" dirty="0">
                <a:hlinkClick r:id="rId4"/>
              </a:rPr>
              <a:t>://</a:t>
            </a:r>
            <a:r>
              <a:rPr lang="de-CH" sz="1800" dirty="0" smtClean="0">
                <a:hlinkClick r:id="rId4"/>
              </a:rPr>
              <a:t>en.wikipedia.org/wiki/List_of_programming_languages_by_category</a:t>
            </a:r>
            <a:endParaRPr lang="de-CH" sz="1800" dirty="0" smtClean="0"/>
          </a:p>
          <a:p>
            <a:pPr marL="0" indent="0">
              <a:buNone/>
            </a:pPr>
            <a:r>
              <a:rPr lang="de-CH" sz="1800" dirty="0" smtClean="0"/>
              <a:t>     </a:t>
            </a:r>
            <a:r>
              <a:rPr lang="de-CH" sz="1800" dirty="0" smtClean="0">
                <a:hlinkClick r:id="rId5"/>
              </a:rPr>
              <a:t>http</a:t>
            </a:r>
            <a:r>
              <a:rPr lang="de-CH" sz="1800" dirty="0">
                <a:hlinkClick r:id="rId5"/>
              </a:rPr>
              <a:t>://</a:t>
            </a:r>
            <a:r>
              <a:rPr lang="de-CH" sz="1800" dirty="0" smtClean="0">
                <a:hlinkClick r:id="rId5"/>
              </a:rPr>
              <a:t>en.wikipedia.org/wiki/List_of_multi-paradigm_programming_languages</a:t>
            </a:r>
            <a:endParaRPr lang="de-CH" sz="1800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2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Machine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Low-level</a:t>
            </a:r>
          </a:p>
          <a:p>
            <a:pPr lvl="1"/>
            <a:r>
              <a:rPr lang="en-US" dirty="0"/>
              <a:t>Direct CPU instructions</a:t>
            </a:r>
          </a:p>
          <a:p>
            <a:pPr lvl="1"/>
            <a:r>
              <a:rPr lang="en-US" dirty="0"/>
              <a:t>Direct access to CPU registers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access to memory</a:t>
            </a:r>
          </a:p>
          <a:p>
            <a:r>
              <a:rPr lang="en-US" dirty="0" smtClean="0"/>
              <a:t>Easy </a:t>
            </a:r>
            <a:r>
              <a:rPr lang="en-US" dirty="0"/>
              <a:t>to compile</a:t>
            </a:r>
          </a:p>
          <a:p>
            <a:pPr lvl="1"/>
            <a:r>
              <a:rPr lang="en-US" dirty="0"/>
              <a:t>Each instruction has a bit-representation</a:t>
            </a:r>
          </a:p>
          <a:p>
            <a:pPr lvl="1"/>
            <a:r>
              <a:rPr lang="en-US" dirty="0"/>
              <a:t>Single-pass </a:t>
            </a:r>
            <a:r>
              <a:rPr lang="en-US" dirty="0" smtClean="0"/>
              <a:t>translation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x86 </a:t>
            </a:r>
            <a:r>
              <a:rPr lang="en-US" dirty="0" smtClean="0"/>
              <a:t>Assembler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://99-bottles-of-beer.net/language-assembler-(intel-x86)-</a:t>
            </a:r>
            <a:r>
              <a:rPr lang="en-US" sz="2000" dirty="0" smtClean="0">
                <a:hlinkClick r:id="rId2"/>
              </a:rPr>
              <a:t>1144.html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x86 </a:t>
            </a:r>
            <a:r>
              <a:rPr lang="de-CH" dirty="0"/>
              <a:t>Assembler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9906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segment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.text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 smtClean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this function converts integer in range 0-99 to string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_integer_to_string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eax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dword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esp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08h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get the vavlue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10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sub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edx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edx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div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divide it by 10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dword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esp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04h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get the output offset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test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eax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eax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is greater than 9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jz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.skip_first_digit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skip saving 0 char if no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add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030h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convert number to ascii char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byte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al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save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inc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increase pointer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jmp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.dont_test_second_digit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.skip_first_digit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only if less then 10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test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edx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edx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jz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.skip_second_digit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.dont_test_second_digit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if it was greater than 10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add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dl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030h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than second digit must by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byte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dl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written at no condition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inc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.skip_second_digit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only skip if value was 0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mov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byte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[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ecx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],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b="1" dirty="0">
                <a:solidFill>
                  <a:srgbClr val="808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ah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save the null ending char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retn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4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            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; ret and restore stack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Procedural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programming</a:t>
            </a:r>
          </a:p>
          <a:p>
            <a:pPr lvl="1"/>
            <a:r>
              <a:rPr lang="en-US" dirty="0"/>
              <a:t>Procedures</a:t>
            </a:r>
          </a:p>
          <a:p>
            <a:pPr lvl="1"/>
            <a:r>
              <a:rPr lang="en-US" dirty="0"/>
              <a:t>Data global or per module</a:t>
            </a:r>
          </a:p>
          <a:p>
            <a:pPr lvl="1"/>
            <a:r>
              <a:rPr lang="en-US" dirty="0"/>
              <a:t>Control structures: loops,  conditionals</a:t>
            </a:r>
          </a:p>
          <a:p>
            <a:endParaRPr lang="en-US" dirty="0"/>
          </a:p>
          <a:p>
            <a:r>
              <a:rPr lang="en-US" dirty="0"/>
              <a:t>Example: Pascal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99-bottles-of-beer.net/language-turbo-pascal-470.html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Pascal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8577"/>
            <a:ext cx="8229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program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Bottles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uses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wincrt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var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byte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function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anz_flaschen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byte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):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string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if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anz_flaschen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&lt;&gt;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then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's'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else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''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{plural}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screensize</a:t>
            </a:r>
            <a:r>
              <a:rPr lang="en-US" sz="1400" b="1" dirty="0" err="1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y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*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5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inactivetitle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99 Bottles of beer '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initwincrt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for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downto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begin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writeln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2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bottle'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of beer on the wall, '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writeln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2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bottle'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of beer.'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writeln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'Take one down, pass it around,'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writeln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2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bottle'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plural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-</a:t>
            </a:r>
            <a:r>
              <a:rPr lang="en-US" sz="1400" dirty="0">
                <a:solidFill>
                  <a:srgbClr val="FF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1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' of beer on the wall.'</a:t>
            </a:r>
            <a:r>
              <a:rPr lang="en-US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);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writeln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808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>
                <a:solidFill>
                  <a:srgbClr val="008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{Bottles}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Object-oriented: class-based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as operation abstraction</a:t>
            </a:r>
          </a:p>
          <a:p>
            <a:r>
              <a:rPr lang="en-US" dirty="0"/>
              <a:t>Objects as data abstraction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Dynamic binding</a:t>
            </a:r>
          </a:p>
          <a:p>
            <a:endParaRPr lang="en-US" dirty="0"/>
          </a:p>
          <a:p>
            <a:r>
              <a:rPr lang="en-US" dirty="0"/>
              <a:t>Example: Eiffel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99-bottles-of-beer.net/language-eiffel-231.html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6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Eiffel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998577"/>
            <a:ext cx="8229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class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BEER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r>
              <a:rPr lang="de-CH" sz="1400" dirty="0" smtClean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feature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SHELF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 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make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from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create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until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empty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loop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io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put_string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description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remove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io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put_string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"Take one down, pass it all around%N%N"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io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put_string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description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io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put_string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8040"/>
                </a:solidFill>
                <a:latin typeface="Consolas" pitchFamily="49" charset="0"/>
                <a:ea typeface="Times New Roman"/>
                <a:cs typeface="Consolas" pitchFamily="49" charset="0"/>
              </a:rPr>
              <a:t>"Go to the store and buy some more%N%N"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make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99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io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put_string 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shelf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.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description</a:t>
            </a:r>
            <a:r>
              <a:rPr lang="de-CH" sz="1400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</a:t>
            </a: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    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spcAft>
                <a:spcPts val="0"/>
              </a:spcAft>
            </a:pPr>
            <a:r>
              <a:rPr lang="de-CH" sz="1400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1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29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848</Words>
  <Application>Microsoft Office PowerPoint</Application>
  <PresentationFormat>On-screen Show (4:3)</PresentationFormat>
  <Paragraphs>390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Programming Paradigms</vt:lpstr>
      <vt:lpstr>Programming paradigms/languages</vt:lpstr>
      <vt:lpstr>Resources</vt:lpstr>
      <vt:lpstr>Machine languages</vt:lpstr>
      <vt:lpstr>x86 Assembler</vt:lpstr>
      <vt:lpstr>Procedural</vt:lpstr>
      <vt:lpstr>Pascal</vt:lpstr>
      <vt:lpstr>Object-oriented: class-based</vt:lpstr>
      <vt:lpstr>Eiffel</vt:lpstr>
      <vt:lpstr>Object-oriented: prototype-based</vt:lpstr>
      <vt:lpstr>JavaScript</vt:lpstr>
      <vt:lpstr>Logic</vt:lpstr>
      <vt:lpstr>Prolog</vt:lpstr>
      <vt:lpstr>Functional</vt:lpstr>
      <vt:lpstr>Haskell</vt:lpstr>
      <vt:lpstr>Visual</vt:lpstr>
      <vt:lpstr>LabView</vt:lpstr>
      <vt:lpstr>Hardware</vt:lpstr>
      <vt:lpstr>VHDL</vt:lpstr>
      <vt:lpstr>Esoteric</vt:lpstr>
      <vt:lpstr>Brainfuck</vt:lpstr>
      <vt:lpstr>Whitespace</vt:lpstr>
      <vt:lpstr>Multi-paradigm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verification of Eiffel  programs using Boogie</dc:title>
  <dc:creator>Julian</dc:creator>
  <cp:lastModifiedBy>Julian Tschannen</cp:lastModifiedBy>
  <cp:revision>459</cp:revision>
  <dcterms:created xsi:type="dcterms:W3CDTF">2006-08-16T00:00:00Z</dcterms:created>
  <dcterms:modified xsi:type="dcterms:W3CDTF">2012-10-23T08:54:04Z</dcterms:modified>
</cp:coreProperties>
</file>