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6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7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8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9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0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3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4.xml" ContentType="application/vnd.openxmlformats-officedocument.presentationml.notesSlide+xml"/>
  <Override PartName="/ppt/tags/tag67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8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9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30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31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32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33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34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35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36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37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38.xml" ContentType="application/vnd.openxmlformats-officedocument.presentationml.notesSlide+xml"/>
  <Override PartName="/ppt/tags/tag94.xml" ContentType="application/vnd.openxmlformats-officedocument.presentationml.tags+xml"/>
  <Override PartName="/ppt/notesSlides/notesSlide39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40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41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42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43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44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45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46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47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48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notesSlides/notesSlide49.xml" ContentType="application/vnd.openxmlformats-officedocument.presentationml.notesSlide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50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51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notesSlides/notesSlide52.xml" ContentType="application/vnd.openxmlformats-officedocument.presentationml.notesSlide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notesSlides/notesSlide53.xml" ContentType="application/vnd.openxmlformats-officedocument.presentationml.notesSlide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notesSlides/notesSlide54.xml" ContentType="application/vnd.openxmlformats-officedocument.presentationml.notesSlide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notesSlides/notesSlide59.xml" ContentType="application/vnd.openxmlformats-officedocument.presentationml.notesSlide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notesSlides/notesSlide60.xml" ContentType="application/vnd.openxmlformats-officedocument.presentationml.notesSlide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notesSlides/notesSlide61.xml" ContentType="application/vnd.openxmlformats-officedocument.presentationml.notesSlide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notesSlides/notesSlide62.xml" ContentType="application/vnd.openxmlformats-officedocument.presentationml.notesSlide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notesSlides/notesSlide63.xml" ContentType="application/vnd.openxmlformats-officedocument.presentationml.notesSlide+xml"/>
  <Override PartName="/ppt/tags/tag556.xml" ContentType="application/vnd.openxmlformats-officedocument.presentationml.tags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notesSlides/notesSlide66.xml" ContentType="application/vnd.openxmlformats-officedocument.presentationml.notesSlide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notesSlides/notesSlide67.xml" ContentType="application/vnd.openxmlformats-officedocument.presentationml.notesSlide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notesSlides/notesSlide68.xml" ContentType="application/vnd.openxmlformats-officedocument.presentationml.notesSlide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notesSlides/notesSlide69.xml" ContentType="application/vnd.openxmlformats-officedocument.presentationml.notesSlide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notesSlides/notesSlide70.xml" ContentType="application/vnd.openxmlformats-officedocument.presentationml.notesSlide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notesSlides/notesSlide71.xml" ContentType="application/vnd.openxmlformats-officedocument.presentationml.notesSlide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notesSlides/notesSlide72.xml" ContentType="application/vnd.openxmlformats-officedocument.presentationml.notesSlide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notesSlides/notesSlide73.xml" ContentType="application/vnd.openxmlformats-officedocument.presentationml.notesSlide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notesSlides/notesSlide74.xml" ContentType="application/vnd.openxmlformats-officedocument.presentationml.notesSlide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notesSlides/notesSlide75.xml" ContentType="application/vnd.openxmlformats-officedocument.presentationml.notesSlide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notesSlides/notesSlide76.xml" ContentType="application/vnd.openxmlformats-officedocument.presentationml.notesSlide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  <p:sldMasterId id="2147483653" r:id="rId2"/>
    <p:sldMasterId id="2147483810" r:id="rId3"/>
    <p:sldMasterId id="2147483826" r:id="rId4"/>
  </p:sldMasterIdLst>
  <p:notesMasterIdLst>
    <p:notesMasterId r:id="rId88"/>
  </p:notesMasterIdLst>
  <p:handoutMasterIdLst>
    <p:handoutMasterId r:id="rId89"/>
  </p:handoutMasterIdLst>
  <p:sldIdLst>
    <p:sldId id="600" r:id="rId5"/>
    <p:sldId id="762" r:id="rId6"/>
    <p:sldId id="681" r:id="rId7"/>
    <p:sldId id="735" r:id="rId8"/>
    <p:sldId id="736" r:id="rId9"/>
    <p:sldId id="739" r:id="rId10"/>
    <p:sldId id="740" r:id="rId11"/>
    <p:sldId id="745" r:id="rId12"/>
    <p:sldId id="765" r:id="rId13"/>
    <p:sldId id="741" r:id="rId14"/>
    <p:sldId id="766" r:id="rId15"/>
    <p:sldId id="737" r:id="rId16"/>
    <p:sldId id="742" r:id="rId17"/>
    <p:sldId id="738" r:id="rId18"/>
    <p:sldId id="743" r:id="rId19"/>
    <p:sldId id="744" r:id="rId20"/>
    <p:sldId id="746" r:id="rId21"/>
    <p:sldId id="767" r:id="rId22"/>
    <p:sldId id="732" r:id="rId23"/>
    <p:sldId id="747" r:id="rId24"/>
    <p:sldId id="603" r:id="rId25"/>
    <p:sldId id="733" r:id="rId26"/>
    <p:sldId id="730" r:id="rId27"/>
    <p:sldId id="731" r:id="rId28"/>
    <p:sldId id="757" r:id="rId29"/>
    <p:sldId id="703" r:id="rId30"/>
    <p:sldId id="748" r:id="rId31"/>
    <p:sldId id="749" r:id="rId32"/>
    <p:sldId id="750" r:id="rId33"/>
    <p:sldId id="752" r:id="rId34"/>
    <p:sldId id="751" r:id="rId35"/>
    <p:sldId id="771" r:id="rId36"/>
    <p:sldId id="753" r:id="rId37"/>
    <p:sldId id="754" r:id="rId38"/>
    <p:sldId id="755" r:id="rId39"/>
    <p:sldId id="756" r:id="rId40"/>
    <p:sldId id="758" r:id="rId41"/>
    <p:sldId id="759" r:id="rId42"/>
    <p:sldId id="760" r:id="rId43"/>
    <p:sldId id="761" r:id="rId44"/>
    <p:sldId id="632" r:id="rId45"/>
    <p:sldId id="633" r:id="rId46"/>
    <p:sldId id="712" r:id="rId47"/>
    <p:sldId id="768" r:id="rId48"/>
    <p:sldId id="604" r:id="rId49"/>
    <p:sldId id="631" r:id="rId50"/>
    <p:sldId id="769" r:id="rId51"/>
    <p:sldId id="770" r:id="rId52"/>
    <p:sldId id="772" r:id="rId53"/>
    <p:sldId id="636" r:id="rId54"/>
    <p:sldId id="637" r:id="rId55"/>
    <p:sldId id="638" r:id="rId56"/>
    <p:sldId id="713" r:id="rId57"/>
    <p:sldId id="763" r:id="rId58"/>
    <p:sldId id="639" r:id="rId59"/>
    <p:sldId id="640" r:id="rId60"/>
    <p:sldId id="641" r:id="rId61"/>
    <p:sldId id="642" r:id="rId62"/>
    <p:sldId id="643" r:id="rId63"/>
    <p:sldId id="678" r:id="rId64"/>
    <p:sldId id="670" r:id="rId65"/>
    <p:sldId id="669" r:id="rId66"/>
    <p:sldId id="645" r:id="rId67"/>
    <p:sldId id="671" r:id="rId68"/>
    <p:sldId id="646" r:id="rId69"/>
    <p:sldId id="647" r:id="rId70"/>
    <p:sldId id="648" r:id="rId71"/>
    <p:sldId id="650" r:id="rId72"/>
    <p:sldId id="649" r:id="rId73"/>
    <p:sldId id="651" r:id="rId74"/>
    <p:sldId id="727" r:id="rId75"/>
    <p:sldId id="715" r:id="rId76"/>
    <p:sldId id="716" r:id="rId77"/>
    <p:sldId id="717" r:id="rId78"/>
    <p:sldId id="718" r:id="rId79"/>
    <p:sldId id="719" r:id="rId80"/>
    <p:sldId id="728" r:id="rId81"/>
    <p:sldId id="720" r:id="rId82"/>
    <p:sldId id="721" r:id="rId83"/>
    <p:sldId id="722" r:id="rId84"/>
    <p:sldId id="723" r:id="rId85"/>
    <p:sldId id="724" r:id="rId86"/>
    <p:sldId id="729" r:id="rId87"/>
  </p:sldIdLst>
  <p:sldSz cx="9144000" cy="6858000" type="screen4x3"/>
  <p:notesSz cx="7315200" cy="9601200"/>
  <p:custDataLst>
    <p:tags r:id="rId90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a Pedroni" initials="M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8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3333FF"/>
    <a:srgbClr val="990000"/>
    <a:srgbClr val="336600"/>
    <a:srgbClr val="99FF99"/>
    <a:srgbClr val="FFCC99"/>
    <a:srgbClr val="FFCCCC"/>
    <a:srgbClr val="FF9966"/>
    <a:srgbClr val="000099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9" autoAdjust="0"/>
    <p:restoredTop sz="86429" autoAdjust="0"/>
  </p:normalViewPr>
  <p:slideViewPr>
    <p:cSldViewPr snapToGrid="0">
      <p:cViewPr varScale="1">
        <p:scale>
          <a:sx n="163" d="100"/>
          <a:sy n="163" d="100"/>
        </p:scale>
        <p:origin x="-9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8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slide" Target="slides/slide80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slide" Target="slides/slide83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90" Type="http://schemas.openxmlformats.org/officeDocument/2006/relationships/tags" Target="tags/tag1.xml"/><Relationship Id="rId95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notesMaster" Target="notesMasters/notesMaster1.xml"/><Relationship Id="rId9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fld id="{59C9646B-9960-47D7-8365-D3911185A8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73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sz="1300">
                <a:latin typeface="Arial" charset="0"/>
              </a:defRPr>
            </a:lvl1pPr>
          </a:lstStyle>
          <a:p>
            <a:fld id="{3830A38A-F710-44C0-B69C-5380D4459B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38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90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8B040-EF4B-4AC7-8A00-B7E7589B1F2E}" type="slidenum">
              <a:rPr lang="en-US"/>
              <a:pPr/>
              <a:t>10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35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8B040-EF4B-4AC7-8A00-B7E7589B1F2E}" type="slidenum">
              <a:rPr lang="en-US"/>
              <a:pPr/>
              <a:t>11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09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DCE367-45EE-4490-945C-3F3AA16864EC}" type="slidenum">
              <a:rPr lang="en-US"/>
              <a:pPr/>
              <a:t>12</a:t>
            </a:fld>
            <a:endParaRPr lang="en-US"/>
          </a:p>
        </p:txBody>
      </p:sp>
      <p:sp>
        <p:nvSpPr>
          <p:cNvPr id="85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47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77D47A-CB1E-4928-9961-27C1657008FB}" type="slidenum">
              <a:rPr lang="en-US"/>
              <a:pPr/>
              <a:t>13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09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B94246-063E-4131-9B85-CB759B6B79F0}" type="slidenum">
              <a:rPr lang="en-US"/>
              <a:pPr/>
              <a:t>14</a:t>
            </a:fld>
            <a:endParaRPr lang="en-US"/>
          </a:p>
        </p:txBody>
      </p:sp>
      <p:sp>
        <p:nvSpPr>
          <p:cNvPr id="85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66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6452D6-58A6-43D9-A64A-926455F80E56}" type="slidenum">
              <a:rPr lang="en-US"/>
              <a:pPr/>
              <a:t>15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36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93609B-F9B7-477A-94F3-957F5E1CDF21}" type="slidenum">
              <a:rPr lang="en-US"/>
              <a:pPr/>
              <a:t>16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36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8B040-EF4B-4AC7-8A00-B7E7589B1F2E}" type="slidenum">
              <a:rPr lang="en-US"/>
              <a:pPr/>
              <a:t>17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62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8B040-EF4B-4AC7-8A00-B7E7589B1F2E}" type="slidenum">
              <a:rPr lang="en-US"/>
              <a:pPr/>
              <a:t>18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39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893E13-05A1-41A1-BA00-D6837E32ACF8}" type="slidenum">
              <a:rPr lang="en-US"/>
              <a:pPr/>
              <a:t>19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74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9808B-92E3-41F2-AE3B-25950EA3828A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59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56C36C-DB3B-4FEF-9D59-4F8B57840947}" type="slidenum">
              <a:rPr lang="en-US"/>
              <a:pPr/>
              <a:t>20</a:t>
            </a:fld>
            <a:endParaRPr 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724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6F21D5-E672-418E-9A7E-CE48905CDFC0}" type="slidenum">
              <a:rPr lang="en-US"/>
              <a:pPr/>
              <a:t>21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28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7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00A8E-1C0F-422F-92D8-9B9D582EB826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712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656FA4-9343-4D8A-8495-4E36B7C7D7E6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896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AACA7A-D01B-4DF2-8B9F-07BAC4B08E78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997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626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353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C4BA3-F50A-413E-BA05-916F02516EEE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6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789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6C2EEB-3ECC-41A9-9556-4C55B1BCA557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97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BCF688-ABFD-42B0-A3EB-4FCD17DA409A}" type="slidenum">
              <a:rPr lang="en-US"/>
              <a:pPr/>
              <a:t>3</a:t>
            </a:fld>
            <a:endParaRPr lang="en-US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617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F69F3-280D-4E66-A4F4-BE3AFE6B4341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8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118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243B6F-D03C-4082-8F37-41A5CBD5B35D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547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F3CAD-541F-4A34-8E96-5BC25283B4BE}" type="slidenum">
              <a:rPr lang="en-US"/>
              <a:pPr/>
              <a:t>37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084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7CFFAB-7F0F-4ED8-BE2C-9875BB1961F6}" type="slidenum">
              <a:rPr lang="en-US"/>
              <a:pPr/>
              <a:t>38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343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1AF44-0D10-47E8-B03B-1B9906FF8E93}" type="slidenum">
              <a:rPr lang="en-US"/>
              <a:pPr/>
              <a:t>39</a:t>
            </a:fld>
            <a:endParaRPr lang="en-US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804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84242-43B3-4928-9EEF-D4646590C80F}" type="slidenum">
              <a:rPr lang="en-US"/>
              <a:pPr/>
              <a:t>40</a:t>
            </a:fld>
            <a:endParaRPr 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789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270276-8163-46DB-8405-1C00D5ADA8E2}" type="slidenum">
              <a:rPr lang="en-US"/>
              <a:pPr/>
              <a:t>41</a:t>
            </a:fld>
            <a:endParaRPr 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066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CC583E-59E6-4BB1-B466-611A8E4CDC0E}" type="slidenum">
              <a:rPr lang="en-US"/>
              <a:pPr/>
              <a:t>42</a:t>
            </a:fld>
            <a:endParaRPr lang="en-US"/>
          </a:p>
        </p:txBody>
      </p:sp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527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999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45D4F-1FCD-48C4-87BA-7B3935A65577}" type="slidenum">
              <a:rPr lang="en-US"/>
              <a:pPr/>
              <a:t>4</a:t>
            </a:fld>
            <a:endParaRPr lang="en-US"/>
          </a:p>
        </p:txBody>
      </p:sp>
      <p:sp>
        <p:nvSpPr>
          <p:cNvPr id="86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430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9808B-92E3-41F2-AE3B-25950EA3828A}" type="slidenum">
              <a:rPr lang="en-US"/>
              <a:pPr/>
              <a:t>45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957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98180E-D90D-4780-AAAD-E727D13EB9F4}" type="slidenum">
              <a:rPr lang="en-US"/>
              <a:pPr/>
              <a:t>46</a:t>
            </a:fld>
            <a:endParaRPr lang="en-US"/>
          </a:p>
        </p:txBody>
      </p:sp>
      <p:sp>
        <p:nvSpPr>
          <p:cNvPr id="475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0031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47F16-9768-4A2A-9EA9-93E00C0E1F46}" type="slidenum">
              <a:rPr lang="en-US"/>
              <a:pPr/>
              <a:t>47</a:t>
            </a:fld>
            <a:endParaRPr lang="en-US"/>
          </a:p>
        </p:txBody>
      </p:sp>
      <p:sp>
        <p:nvSpPr>
          <p:cNvPr id="83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981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F1A1D0-6463-4418-AE4D-A9FB4C80EE38}" type="slidenum">
              <a:rPr lang="en-US"/>
              <a:pPr/>
              <a:t>48</a:t>
            </a:fld>
            <a:endParaRPr lang="en-US"/>
          </a:p>
        </p:txBody>
      </p:sp>
      <p:sp>
        <p:nvSpPr>
          <p:cNvPr id="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6609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E4E312-3A3D-4695-8D14-444E9FB7D6FA}" type="slidenum">
              <a:rPr lang="en-US"/>
              <a:pPr/>
              <a:t>50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593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0FAF91-8AA5-4EB5-9A17-443CC916627D}" type="slidenum">
              <a:rPr lang="en-US"/>
              <a:pPr/>
              <a:t>51</a:t>
            </a:fld>
            <a:endParaRPr lang="en-US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3530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969550-E2DD-4EC4-9B51-E88FA25F9107}" type="slidenum">
              <a:rPr lang="en-US"/>
              <a:pPr/>
              <a:t>52</a:t>
            </a:fld>
            <a:endParaRPr lang="en-US"/>
          </a:p>
        </p:txBody>
      </p:sp>
      <p:sp>
        <p:nvSpPr>
          <p:cNvPr id="4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4350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06FE4F-0DB8-4087-A28B-DEB12CC71D07}" type="slidenum">
              <a:rPr lang="en-US"/>
              <a:pPr/>
              <a:t>53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360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0108C-F5E3-4AC6-8AF3-DC231DD181B0}" type="slidenum">
              <a:rPr lang="en-US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5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892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D4223-BE0C-4E83-A942-2BC290B33F1E}" type="slidenum">
              <a:rPr lang="en-US"/>
              <a:pPr/>
              <a:t>55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17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946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E263B-7EEC-497F-AA2F-309B87B53F56}" type="slidenum">
              <a:rPr lang="en-US"/>
              <a:pPr/>
              <a:t>56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1583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A5A9D0-2073-46B7-BBA4-B183DD2319B6}" type="slidenum">
              <a:rPr lang="en-US"/>
              <a:pPr/>
              <a:t>57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703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67AC01-3DA0-45D4-ACC2-F21DDA39A502}" type="slidenum">
              <a:rPr lang="en-US"/>
              <a:pPr/>
              <a:t>58</a:t>
            </a:fld>
            <a:endParaRPr lang="en-US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5836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D78F09-8FB3-447A-8CA4-B840A9310B4B}" type="slidenum">
              <a:rPr lang="en-US"/>
              <a:pPr/>
              <a:t>59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710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D4223-BE0C-4E83-A942-2BC290B33F1E}" type="slidenum">
              <a:rPr lang="en-US"/>
              <a:pPr/>
              <a:t>60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7385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5B960-C763-467D-8FCC-62287E4E09BD}" type="slidenum">
              <a:rPr lang="en-US"/>
              <a:pPr/>
              <a:t>61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676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9643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5B960-C763-467D-8FCC-62287E4E09BD}" type="slidenum">
              <a:rPr lang="en-US"/>
              <a:pPr/>
              <a:t>63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171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9807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F3BAA-71CC-40F0-A813-267719017623}" type="slidenum">
              <a:rPr lang="en-US"/>
              <a:pPr/>
              <a:t>65</a:t>
            </a:fld>
            <a:endParaRPr lang="en-US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1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14A0C-FC5F-4B12-8115-4D37B3ABB05D}" type="slidenum">
              <a:rPr lang="en-US"/>
              <a:pPr/>
              <a:t>6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5151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1A945-4EF5-49B0-A847-2CF689E28F88}" type="slidenum">
              <a:rPr lang="en-US"/>
              <a:pPr/>
              <a:t>66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0825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5258D6-D0DE-4573-99B8-7E33D597284A}" type="slidenum">
              <a:rPr lang="en-US"/>
              <a:pPr/>
              <a:t>67</a:t>
            </a:fld>
            <a:endParaRPr lang="en-US"/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87601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D5CD71-F2B2-48E9-9B26-C2A8FE3CCE97}" type="slidenum">
              <a:rPr lang="en-US"/>
              <a:pPr/>
              <a:t>68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0966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71E46-022B-4247-B3C7-6FE1FF07E3E6}" type="slidenum">
              <a:rPr lang="en-US"/>
              <a:pPr/>
              <a:t>69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5894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CD9372-F98E-4F6A-B274-BC194E28C016}" type="slidenum">
              <a:rPr lang="en-US"/>
              <a:pPr/>
              <a:t>70</a:t>
            </a:fld>
            <a:endParaRPr 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9897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0A38A-F710-44C0-B69C-5380D4459B04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5326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B7E29A-BEBB-4B5E-8B3F-9958EF0E0F6D}" type="slidenum">
              <a:rPr lang="en-US"/>
              <a:pPr/>
              <a:t>72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8907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FFEEE-5ED9-4885-B04D-A3EC353B785E}" type="slidenum">
              <a:rPr lang="en-US"/>
              <a:pPr/>
              <a:t>73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5356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1C53A-1ECD-4A39-BA45-56FE460AF4B0}" type="slidenum">
              <a:rPr lang="en-US"/>
              <a:pPr/>
              <a:t>74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6180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8E6CC-6939-4EA7-93D7-12569BC2358A}" type="slidenum">
              <a:rPr lang="en-US"/>
              <a:pPr/>
              <a:t>75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826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215ECB-CEB9-415A-9820-AEDEB593BB9E}" type="slidenum">
              <a:rPr lang="en-US"/>
              <a:pPr/>
              <a:t>7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693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8B49E-C8F1-47F7-BC70-DAA925530B31}" type="slidenum">
              <a:rPr lang="en-US"/>
              <a:pPr/>
              <a:t>76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8092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1C53A-1ECD-4A39-BA45-56FE460AF4B0}" type="slidenum">
              <a:rPr lang="en-US"/>
              <a:pPr/>
              <a:t>77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9043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56C6F3-1DF7-4FB9-8853-E176075FFAE1}" type="slidenum">
              <a:rPr lang="en-US"/>
              <a:pPr/>
              <a:t>78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4556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8DD6AE-01E5-4093-92F7-873DC902FBC7}" type="slidenum">
              <a:rPr lang="en-US"/>
              <a:pPr/>
              <a:t>79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[SN] Angreiffer -&gt; Angreifer</a:t>
            </a:r>
          </a:p>
        </p:txBody>
      </p:sp>
    </p:spTree>
    <p:extLst>
      <p:ext uri="{BB962C8B-B14F-4D97-AF65-F5344CB8AC3E}">
        <p14:creationId xmlns:p14="http://schemas.microsoft.com/office/powerpoint/2010/main" val="413530866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B3BDE1-2612-4BAB-905C-F2AF65245AB2}" type="slidenum">
              <a:rPr lang="en-US"/>
              <a:pPr/>
              <a:t>80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17537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5FA3B7-0B39-4BE8-9764-70B1C7D63945}" type="slidenum">
              <a:rPr lang="en-US"/>
              <a:pPr/>
              <a:t>81</a:t>
            </a:fld>
            <a:endParaRPr lang="en-US"/>
          </a:p>
        </p:txBody>
      </p:sp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2735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68EBC5-9FA8-453D-A979-1AD8DDEE4DCB}" type="slidenum">
              <a:rPr lang="en-US"/>
              <a:pPr/>
              <a:t>82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00109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8B930E-A6FD-4657-B956-7D7A295A188F}" type="slidenum">
              <a:rPr lang="en-US"/>
              <a:pPr/>
              <a:t>83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72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215ECB-CEB9-415A-9820-AEDEB593BB9E}" type="slidenum">
              <a:rPr lang="en-US"/>
              <a:pPr/>
              <a:t>8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89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78B040-EF4B-4AC7-8A00-B7E7589B1F2E}" type="slidenum">
              <a:rPr lang="en-US"/>
              <a:pPr/>
              <a:t>9</a:t>
            </a:fld>
            <a:endParaRPr lang="en-U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03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407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238" y="115888"/>
            <a:ext cx="6330950" cy="64071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696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98450" y="1100138"/>
            <a:ext cx="8594725" cy="54229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60338"/>
            <a:ext cx="8280400" cy="604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279900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281487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Intro. to Programming, lecture 1: Overview   </a:t>
            </a:r>
            <a:fld id="{A7B6F905-733C-49EC-84DE-12D243768CBE}" type="slidenum">
              <a:rPr lang="en-US" sz="1000">
                <a:latin typeface="ETH Light" pitchFamily="2" charset="0"/>
              </a:rPr>
              <a:pPr/>
              <a:t>‹#›</a:t>
            </a:fld>
            <a:endParaRPr lang="en-US" sz="1000">
              <a:latin typeface="ETH Light" pitchFamily="2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63" y="146050"/>
            <a:ext cx="8326437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8450" y="963613"/>
            <a:ext cx="8594725" cy="558482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60338"/>
            <a:ext cx="8280400" cy="604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279900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1688" y="1268413"/>
            <a:ext cx="42814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1688" y="3900488"/>
            <a:ext cx="42814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Intro. to Programming, lecture 1: Overview   </a:t>
            </a:r>
            <a:fld id="{415D03A6-BF78-46B8-81FE-9CF45D92920D}" type="slidenum">
              <a:rPr lang="en-US" sz="1000">
                <a:latin typeface="ETH Light" pitchFamily="2" charset="0"/>
              </a:rPr>
              <a:pPr/>
              <a:t>‹#›</a:t>
            </a:fld>
            <a:endParaRPr lang="en-US" sz="1000">
              <a:latin typeface="ETH Light" pitchFamily="2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defRPr/>
            </a:lvl2pPr>
            <a:lvl3pPr>
              <a:buFont typeface="Arial" pitchFamily="34" charset="0"/>
              <a:buChar char="•"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9063"/>
            <a:ext cx="4221163" cy="626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9063"/>
            <a:ext cx="4221162" cy="6262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288" y="119063"/>
            <a:ext cx="2147887" cy="62626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8450" y="119063"/>
            <a:ext cx="6294438" cy="6262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17-Sep-13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17-Sep-13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17-Sep-13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17-Sep-13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17-Sep-13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17-Sep-13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17-Sep-13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17-Sep-13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17-Sep-13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17-Sep-13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27C123-D857-405B-A616-6B9DD38E9F28}" type="datetimeFigureOut">
              <a:rPr lang="en-US" smtClean="0"/>
              <a:pPr/>
              <a:t>17-Sep-13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B3235E-E867-4DCA-A2BF-A2BE11CD25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88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435655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defRPr/>
            </a:lvl2pPr>
            <a:lvl3pPr>
              <a:buFont typeface="Arial" pitchFamily="34" charset="0"/>
              <a:buChar char="•"/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45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685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690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3559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00138"/>
            <a:ext cx="4221163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00138"/>
            <a:ext cx="422116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601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685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93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41425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84754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8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407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238" y="115888"/>
            <a:ext cx="6330950" cy="640715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715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238" y="115888"/>
            <a:ext cx="7942262" cy="6969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98450" y="1100138"/>
            <a:ext cx="8594725" cy="5422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500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60338"/>
            <a:ext cx="8280400" cy="604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279900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281487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Intro. to Programming, lecture 1: Overview   </a:t>
            </a:r>
            <a:fld id="{A7B6F905-733C-49EC-84DE-12D243768CBE}" type="slidenum">
              <a:rPr lang="en-US" sz="1000">
                <a:solidFill>
                  <a:srgbClr val="000000"/>
                </a:solidFill>
                <a:latin typeface="ETH Light" pitchFamily="2" charset="0"/>
              </a:rPr>
              <a:pPr/>
              <a:t>‹#›</a:t>
            </a:fld>
            <a:endParaRPr lang="en-US" sz="1000">
              <a:solidFill>
                <a:srgbClr val="000000"/>
              </a:solidFill>
              <a:latin typeface="ETH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0599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763" y="146050"/>
            <a:ext cx="8326437" cy="581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8450" y="963613"/>
            <a:ext cx="8594725" cy="558482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5284429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60338"/>
            <a:ext cx="8280400" cy="604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1268413"/>
            <a:ext cx="4279900" cy="5113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1688" y="1268413"/>
            <a:ext cx="4281487" cy="247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1688" y="3900488"/>
            <a:ext cx="4281487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211638" y="6527800"/>
            <a:ext cx="4681537" cy="2143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Intro. to Programming, lecture 1: Overview   </a:t>
            </a:r>
            <a:fld id="{415D03A6-BF78-46B8-81FE-9CF45D92920D}" type="slidenum">
              <a:rPr lang="en-US" sz="1000">
                <a:solidFill>
                  <a:srgbClr val="000000"/>
                </a:solidFill>
                <a:latin typeface="ETH Light" pitchFamily="2" charset="0"/>
              </a:rPr>
              <a:pPr/>
              <a:t>‹#›</a:t>
            </a:fld>
            <a:endParaRPr lang="en-US" sz="1000">
              <a:solidFill>
                <a:srgbClr val="000000"/>
              </a:solidFill>
              <a:latin typeface="ETH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49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00138"/>
            <a:ext cx="4221163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100138"/>
            <a:ext cx="422116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75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80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latin typeface="Arial" charset="0"/>
            </a:endParaRPr>
          </a:p>
        </p:txBody>
      </p:sp>
      <p:sp>
        <p:nvSpPr>
          <p:cNvPr id="1580045" name="Line 13"/>
          <p:cNvSpPr>
            <a:spLocks noChangeShapeType="1"/>
          </p:cNvSpPr>
          <p:nvPr userDrawn="1"/>
        </p:nvSpPr>
        <p:spPr bwMode="auto">
          <a:xfrm flipV="1">
            <a:off x="249238" y="609601"/>
            <a:ext cx="7200000" cy="458"/>
          </a:xfrm>
          <a:prstGeom prst="line">
            <a:avLst/>
          </a:prstGeom>
          <a:noFill/>
          <a:ln w="3175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574" y="6550476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CF1FDE98-111E-4F33-B410-FEF89BF09012}" type="slidenum">
              <a:rPr lang="en-US" sz="1400">
                <a:latin typeface="Arial" pitchFamily="34" charset="0"/>
                <a:cs typeface="Arial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711868" y="122239"/>
            <a:ext cx="280528" cy="313530"/>
          </a:xfrm>
          <a:prstGeom prst="rect">
            <a:avLst/>
          </a:prstGeom>
          <a:noFill/>
          <a:ln w="19050" algn="ctr">
            <a:noFill/>
            <a:miter lim="800000"/>
            <a:headEnd type="none" w="lg" len="lg"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2" r:id="rId3"/>
    <p:sldLayoutId id="2147483723" r:id="rId4"/>
    <p:sldLayoutId id="2147483663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71" r:id="rId12"/>
    <p:sldLayoutId id="2147483717" r:id="rId13"/>
    <p:sldLayoutId id="2147483822" r:id="rId14"/>
    <p:sldLayoutId id="2147483824" r:id="rId15"/>
    <p:sldLayoutId id="2147483825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i="0" baseline="0">
          <a:solidFill>
            <a:srgbClr val="006699"/>
          </a:solidFill>
          <a:latin typeface="Arial Rounded MT Bold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rgbClr val="3333FF"/>
          </a:solidFill>
          <a:latin typeface="+mn-lt"/>
          <a:ea typeface="+mn-ea"/>
          <a:cs typeface="+mn-cs"/>
        </a:defRPr>
      </a:lvl1pPr>
      <a:lvl2pPr marL="896938" indent="-360363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rgbClr val="3333FF"/>
          </a:solidFill>
          <a:latin typeface="+mn-lt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3333FF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3333FF"/>
          </a:solidFill>
          <a:latin typeface="+mn-lt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3333FF"/>
          </a:solidFill>
          <a:latin typeface="+mn-lt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19063"/>
            <a:ext cx="8594725" cy="626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73540" name="Rectangle 4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latin typeface="Arial" charset="0"/>
            </a:endParaRPr>
          </a:p>
        </p:txBody>
      </p:sp>
      <p:pic>
        <p:nvPicPr>
          <p:cNvPr id="5" name="Picture 16" descr="s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59813" y="117475"/>
            <a:ext cx="334962" cy="3778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rgbClr val="3333FF"/>
          </a:solidFill>
          <a:latin typeface="+mn-lt"/>
          <a:ea typeface="+mn-ea"/>
          <a:cs typeface="+mn-cs"/>
        </a:defRPr>
      </a:lvl1pPr>
      <a:lvl2pPr marL="896938" indent="-357188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rgbClr val="3333FF"/>
          </a:solidFill>
          <a:latin typeface="+mn-lt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 sz="2000">
          <a:solidFill>
            <a:srgbClr val="3333FF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948" y="19444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50000"/>
              </a:spcBef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84104"/>
            <a:ext cx="8229600" cy="2442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6" descr="se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88626" y="183735"/>
            <a:ext cx="500132" cy="518630"/>
          </a:xfrm>
          <a:prstGeom prst="rect">
            <a:avLst/>
          </a:prstGeom>
          <a:noFill/>
        </p:spPr>
      </p:pic>
      <p:pic>
        <p:nvPicPr>
          <p:cNvPr id="8" name="Picture 14" descr="eth_zurich_pic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2195" y="279124"/>
            <a:ext cx="720725" cy="219075"/>
          </a:xfrm>
          <a:prstGeom prst="rect">
            <a:avLst/>
          </a:prstGeom>
          <a:noFill/>
        </p:spPr>
      </p:pic>
      <p:sp>
        <p:nvSpPr>
          <p:cNvPr id="9" name="Text Box 15"/>
          <p:cNvSpPr txBox="1">
            <a:spLocks noChangeArrowheads="1"/>
          </p:cNvSpPr>
          <p:nvPr userDrawn="1"/>
        </p:nvSpPr>
        <p:spPr bwMode="auto">
          <a:xfrm>
            <a:off x="429248" y="556590"/>
            <a:ext cx="24622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 i="1" dirty="0">
                <a:solidFill>
                  <a:srgbClr val="990000"/>
                </a:solidFill>
                <a:latin typeface="Verdana" pitchFamily="34" charset="0"/>
              </a:rPr>
              <a:t>Chair of Software Engineering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9238" y="115888"/>
            <a:ext cx="8117522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5800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238" y="878114"/>
            <a:ext cx="8594725" cy="56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80039" name="Rectangle 7"/>
          <p:cNvSpPr>
            <a:spLocks noChangeArrowheads="1"/>
          </p:cNvSpPr>
          <p:nvPr/>
        </p:nvSpPr>
        <p:spPr bwMode="auto">
          <a:xfrm>
            <a:off x="4643438" y="4724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80045" name="Line 13"/>
          <p:cNvSpPr>
            <a:spLocks noChangeShapeType="1"/>
          </p:cNvSpPr>
          <p:nvPr userDrawn="1"/>
        </p:nvSpPr>
        <p:spPr bwMode="auto">
          <a:xfrm flipV="1">
            <a:off x="249238" y="609601"/>
            <a:ext cx="7200000" cy="458"/>
          </a:xfrm>
          <a:prstGeom prst="line">
            <a:avLst/>
          </a:prstGeom>
          <a:noFill/>
          <a:ln w="3175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8642574" y="6550476"/>
            <a:ext cx="50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0"/>
              </a:spcBef>
            </a:pPr>
            <a:fld id="{CF1FDE98-111E-4F33-B410-FEF89BF09012}" type="slidenum">
              <a:rPr lang="en-US" sz="1400">
                <a:solidFill>
                  <a:srgbClr val="000000"/>
                </a:solidFill>
                <a:latin typeface="Arial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4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711868" y="122239"/>
            <a:ext cx="280528" cy="313530"/>
          </a:xfrm>
          <a:prstGeom prst="rect">
            <a:avLst/>
          </a:prstGeom>
          <a:noFill/>
          <a:ln w="19050" algn="ctr">
            <a:noFill/>
            <a:miter lim="800000"/>
            <a:headEnd type="none" w="lg" len="lg"/>
            <a:tailEnd type="none" w="lg" len="lg"/>
          </a:ln>
          <a:effectLst/>
        </p:spPr>
      </p:pic>
    </p:spTree>
    <p:extLst>
      <p:ext uri="{BB962C8B-B14F-4D97-AF65-F5344CB8AC3E}">
        <p14:creationId xmlns:p14="http://schemas.microsoft.com/office/powerpoint/2010/main" val="172817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800" i="0" baseline="0">
          <a:solidFill>
            <a:srgbClr val="006699"/>
          </a:solidFill>
          <a:latin typeface="Arial Rounded MT Bold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6699"/>
          </a:solidFill>
          <a:latin typeface="Arial Black" pitchFamily="34" charset="0"/>
          <a:cs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defRPr sz="2400">
          <a:solidFill>
            <a:srgbClr val="3333FF"/>
          </a:solidFill>
          <a:latin typeface="+mn-lt"/>
          <a:ea typeface="+mn-ea"/>
          <a:cs typeface="+mn-cs"/>
        </a:defRPr>
      </a:lvl1pPr>
      <a:lvl2pPr marL="896938" indent="-360363" algn="l" rtl="0" fontAlgn="base">
        <a:spcBef>
          <a:spcPct val="20000"/>
        </a:spcBef>
        <a:spcAft>
          <a:spcPct val="0"/>
        </a:spcAft>
        <a:buClr>
          <a:srgbClr val="8B0000"/>
        </a:buClr>
        <a:buFont typeface="Wingdings" pitchFamily="2" charset="2"/>
        <a:buChar char="Ø"/>
        <a:defRPr sz="2400">
          <a:solidFill>
            <a:srgbClr val="3333FF"/>
          </a:solidFill>
          <a:latin typeface="+mn-lt"/>
          <a:cs typeface="+mn-cs"/>
        </a:defRPr>
      </a:lvl2pPr>
      <a:lvl3pPr marL="130492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3333FF"/>
          </a:solidFill>
          <a:latin typeface="+mn-lt"/>
          <a:cs typeface="+mn-cs"/>
        </a:defRPr>
      </a:lvl3pPr>
      <a:lvl4pPr marL="171291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3333FF"/>
          </a:solidFill>
          <a:latin typeface="+mn-lt"/>
          <a:cs typeface="+mn-cs"/>
        </a:defRPr>
      </a:lvl4pPr>
      <a:lvl5pPr marL="21209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3333FF"/>
          </a:solidFill>
          <a:latin typeface="+mn-lt"/>
          <a:cs typeface="+mn-cs"/>
        </a:defRPr>
      </a:lvl5pPr>
      <a:lvl6pPr marL="25781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6pPr>
      <a:lvl7pPr marL="30353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7pPr>
      <a:lvl8pPr marL="34925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8pPr>
      <a:lvl9pPr marL="3949700" indent="-228600" algn="l" rtl="0" fontAlgn="base">
        <a:spcBef>
          <a:spcPct val="20000"/>
        </a:spcBef>
        <a:spcAft>
          <a:spcPct val="0"/>
        </a:spcAft>
        <a:buFont typeface="Wingdings" pitchFamily="2" charset="2"/>
        <a:defRPr>
          <a:solidFill>
            <a:srgbClr val="3333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hoare@lists.inf.ethz.ch" TargetMode="External"/><Relationship Id="rId3" Type="http://schemas.openxmlformats.org/officeDocument/2006/relationships/tags" Target="../tags/tag25.xml"/><Relationship Id="rId7" Type="http://schemas.openxmlformats.org/officeDocument/2006/relationships/hyperlink" Target="mailto:se-info1-nygaard@lists.inf.ethz.ch" TargetMode="Externa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hyperlink" Target="mailto:valentin.wuestholz@inf.ethz.ch" TargetMode="Externa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hoare@lists.inf.ethz.ch" TargetMode="External"/><Relationship Id="rId3" Type="http://schemas.openxmlformats.org/officeDocument/2006/relationships/tags" Target="../tags/tag28.xml"/><Relationship Id="rId7" Type="http://schemas.openxmlformats.org/officeDocument/2006/relationships/hyperlink" Target="mailto:se-info1-nygaard@lists.inf.ethz.ch" TargetMode="Externa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hyperlink" Target="mailto:anja.gruenheid@inf.ethz.ch" TargetMode="Externa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se-info1-nygaard@lists.inf.ethz.ch" TargetMode="External"/><Relationship Id="rId3" Type="http://schemas.openxmlformats.org/officeDocument/2006/relationships/tags" Target="../tags/tag31.xml"/><Relationship Id="rId7" Type="http://schemas.openxmlformats.org/officeDocument/2006/relationships/hyperlink" Target="mailto:jun.han@inf.ethz.ch" TargetMode="Externa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2.jpeg"/><Relationship Id="rId4" Type="http://schemas.openxmlformats.org/officeDocument/2006/relationships/tags" Target="../tags/tag32.xml"/><Relationship Id="rId9" Type="http://schemas.openxmlformats.org/officeDocument/2006/relationships/hyperlink" Target="mailto:lovelace@lists.inf.ethz.ch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torvalds@se.inf.ethz.ch" TargetMode="External"/><Relationship Id="rId3" Type="http://schemas.openxmlformats.org/officeDocument/2006/relationships/tags" Target="../tags/tag35.xml"/><Relationship Id="rId7" Type="http://schemas.openxmlformats.org/officeDocument/2006/relationships/hyperlink" Target="mailto:se-info1-nygaard@lists.inf.ethz.ch" TargetMode="Externa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36.xml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9.xml"/><Relationship Id="rId7" Type="http://schemas.openxmlformats.org/officeDocument/2006/relationships/hyperlink" Target="mailto:se-info1-nygaard@lists.inf.ethz.ch" TargetMode="Externa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4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se-info1-nygaard@lists.inf.ethz.ch" TargetMode="External"/><Relationship Id="rId3" Type="http://schemas.openxmlformats.org/officeDocument/2006/relationships/tags" Target="../tags/tag43.xml"/><Relationship Id="rId7" Type="http://schemas.openxmlformats.org/officeDocument/2006/relationships/hyperlink" Target="mailto:stutzf@student.ethz.ch" TargetMode="Externa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5.jpeg"/><Relationship Id="rId4" Type="http://schemas.openxmlformats.org/officeDocument/2006/relationships/tags" Target="../tags/tag44.xml"/><Relationship Id="rId9" Type="http://schemas.openxmlformats.org/officeDocument/2006/relationships/hyperlink" Target="mailto:goldberg@lists.inf.ethz.ch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mailto:se-info1-nygaard@lists.inf.ethz.ch" TargetMode="External"/><Relationship Id="rId3" Type="http://schemas.openxmlformats.org/officeDocument/2006/relationships/tags" Target="../tags/tag47.xml"/><Relationship Id="rId7" Type="http://schemas.openxmlformats.org/officeDocument/2006/relationships/hyperlink" Target="mailto:iroesch@student.ethz.ch" TargetMode="Externa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6.png"/><Relationship Id="rId4" Type="http://schemas.openxmlformats.org/officeDocument/2006/relationships/tags" Target="../tags/tag48.xml"/><Relationship Id="rId9" Type="http://schemas.openxmlformats.org/officeDocument/2006/relationships/hyperlink" Target="mailto:knuth@se.inf.ethz.ch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oprobst@student.ethz.ch" TargetMode="External"/><Relationship Id="rId3" Type="http://schemas.openxmlformats.org/officeDocument/2006/relationships/tags" Target="../tags/tag51.xml"/><Relationship Id="rId7" Type="http://schemas.openxmlformats.org/officeDocument/2006/relationships/hyperlink" Target="mailto:jgruebel@student.ethz.ch" TargetMode="Externa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notesSlide" Target="../notesSlides/notesSlide17.xml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10" Type="http://schemas.openxmlformats.org/officeDocument/2006/relationships/hyperlink" Target="mailto:liskov@lists.inf.ethz.ch" TargetMode="External"/><Relationship Id="rId4" Type="http://schemas.openxmlformats.org/officeDocument/2006/relationships/tags" Target="../tags/tag52.xml"/><Relationship Id="rId9" Type="http://schemas.openxmlformats.org/officeDocument/2006/relationships/hyperlink" Target="mailto:se-info1-nygaard@lists.inf.ethz.ch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liskov@lists.inf.ethz.ch" TargetMode="External"/><Relationship Id="rId3" Type="http://schemas.openxmlformats.org/officeDocument/2006/relationships/tags" Target="../tags/tag55.xml"/><Relationship Id="rId7" Type="http://schemas.openxmlformats.org/officeDocument/2006/relationships/hyperlink" Target="mailto:se-info1-nygaard@lists.inf.ethz.ch" TargetMode="Externa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hyperlink" Target="mailto:csteimer@student.ethz.ch" TargetMode="Externa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hyperlink" Target="mailto:Claudia.Guenthart@inf.ethz.ch" TargetMode="External"/><Relationship Id="rId5" Type="http://schemas.openxmlformats.org/officeDocument/2006/relationships/hyperlink" Target="mailto:Bertrand.Meyer@inf.ethz.ch" TargetMode="Externa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hyperlink" Target="http://se.ethz.ch/courses/2013b_fall/eprog/" TargetMode="Externa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hyperlink" Target="http://forum.vis.ethz.ch/" TargetMode="External"/><Relationship Id="rId4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hyperlink" Target="http://www.neptun.ethz.ch/" TargetMode="External"/><Relationship Id="rId4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notesSlide" Target="../notesSlides/notesSlid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hyperlink" Target="http://touch.ethz.ch/" TargetMode="External"/><Relationship Id="rId4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4" Type="http://schemas.openxmlformats.org/officeDocument/2006/relationships/notesSlide" Target="../notesSlides/notesSlide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notesSlide" Target="../notesSlides/notesSlide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4" Type="http://schemas.openxmlformats.org/officeDocument/2006/relationships/notesSlide" Target="../notesSlides/notesSlide3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8.xml"/><Relationship Id="rId3" Type="http://schemas.openxmlformats.org/officeDocument/2006/relationships/tags" Target="../tags/tag90.xml"/><Relationship Id="rId7" Type="http://schemas.openxmlformats.org/officeDocument/2006/relationships/slideLayout" Target="../slideLayouts/slideLayout15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notesSlide" Target="../notesSlides/notesSlide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4" Type="http://schemas.openxmlformats.org/officeDocument/2006/relationships/notesSlide" Target="../notesSlides/notesSlide4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notesSlide" Target="../notesSlides/notesSlide4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4" Type="http://schemas.openxmlformats.org/officeDocument/2006/relationships/notesSlide" Target="../notesSlides/notesSlide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4" Type="http://schemas.openxmlformats.org/officeDocument/2006/relationships/notesSlide" Target="../notesSlides/notesSlide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4" Type="http://schemas.openxmlformats.org/officeDocument/2006/relationships/notesSlide" Target="../notesSlides/notesSlide4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tags" Target="../tags/tag122.xml"/><Relationship Id="rId18" Type="http://schemas.openxmlformats.org/officeDocument/2006/relationships/image" Target="../media/image32.jpeg"/><Relationship Id="rId3" Type="http://schemas.openxmlformats.org/officeDocument/2006/relationships/tags" Target="../tags/tag112.xml"/><Relationship Id="rId21" Type="http://schemas.openxmlformats.org/officeDocument/2006/relationships/image" Target="../media/image35.jpeg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image" Target="../media/image31.jpeg"/><Relationship Id="rId2" Type="http://schemas.openxmlformats.org/officeDocument/2006/relationships/tags" Target="../tags/tag111.xml"/><Relationship Id="rId16" Type="http://schemas.openxmlformats.org/officeDocument/2006/relationships/notesSlide" Target="../notesSlides/notesSlide47.xml"/><Relationship Id="rId20" Type="http://schemas.openxmlformats.org/officeDocument/2006/relationships/image" Target="../media/image34.jpeg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5" Type="http://schemas.openxmlformats.org/officeDocument/2006/relationships/tags" Target="../tags/tag114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119.xml"/><Relationship Id="rId19" Type="http://schemas.openxmlformats.org/officeDocument/2006/relationships/image" Target="../media/image33.jpeg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jpeg"/><Relationship Id="rId3" Type="http://schemas.openxmlformats.org/officeDocument/2006/relationships/tags" Target="../tags/tag126.xml"/><Relationship Id="rId7" Type="http://schemas.openxmlformats.org/officeDocument/2006/relationships/notesSlide" Target="../notesSlides/notesSlide48.xml"/><Relationship Id="rId12" Type="http://schemas.openxmlformats.org/officeDocument/2006/relationships/image" Target="../media/image40.jpeg"/><Relationship Id="rId2" Type="http://schemas.openxmlformats.org/officeDocument/2006/relationships/tags" Target="../tags/tag125.xml"/><Relationship Id="rId16" Type="http://schemas.openxmlformats.org/officeDocument/2006/relationships/hyperlink" Target="http://www.go-gulf.com/wp-content/themes/go-gulf/blog/60seconds.jpg" TargetMode="External"/><Relationship Id="rId1" Type="http://schemas.openxmlformats.org/officeDocument/2006/relationships/tags" Target="../tags/tag12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9.jpeg"/><Relationship Id="rId5" Type="http://schemas.openxmlformats.org/officeDocument/2006/relationships/tags" Target="../tags/tag128.xml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4" Type="http://schemas.openxmlformats.org/officeDocument/2006/relationships/tags" Target="../tags/tag127.xml"/><Relationship Id="rId9" Type="http://schemas.openxmlformats.org/officeDocument/2006/relationships/image" Target="../media/image37.png"/><Relationship Id="rId14" Type="http://schemas.openxmlformats.org/officeDocument/2006/relationships/image" Target="../media/image4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4" Type="http://schemas.openxmlformats.org/officeDocument/2006/relationships/notesSlide" Target="../notesSlides/notesSlide49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26" Type="http://schemas.openxmlformats.org/officeDocument/2006/relationships/tags" Target="../tags/tag156.xml"/><Relationship Id="rId39" Type="http://schemas.openxmlformats.org/officeDocument/2006/relationships/notesSlide" Target="../notesSlides/notesSlide50.xml"/><Relationship Id="rId3" Type="http://schemas.openxmlformats.org/officeDocument/2006/relationships/tags" Target="../tags/tag133.xml"/><Relationship Id="rId21" Type="http://schemas.openxmlformats.org/officeDocument/2006/relationships/tags" Target="../tags/tag151.xml"/><Relationship Id="rId34" Type="http://schemas.openxmlformats.org/officeDocument/2006/relationships/tags" Target="../tags/tag164.xml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5" Type="http://schemas.openxmlformats.org/officeDocument/2006/relationships/tags" Target="../tags/tag155.xml"/><Relationship Id="rId33" Type="http://schemas.openxmlformats.org/officeDocument/2006/relationships/tags" Target="../tags/tag163.xml"/><Relationship Id="rId38" Type="http://schemas.openxmlformats.org/officeDocument/2006/relationships/slideLayout" Target="../slideLayouts/slideLayout14.xml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tags" Target="../tags/tag150.xml"/><Relationship Id="rId29" Type="http://schemas.openxmlformats.org/officeDocument/2006/relationships/tags" Target="../tags/tag159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tags" Target="../tags/tag154.xml"/><Relationship Id="rId32" Type="http://schemas.openxmlformats.org/officeDocument/2006/relationships/tags" Target="../tags/tag162.xml"/><Relationship Id="rId37" Type="http://schemas.openxmlformats.org/officeDocument/2006/relationships/tags" Target="../tags/tag167.xml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23" Type="http://schemas.openxmlformats.org/officeDocument/2006/relationships/tags" Target="../tags/tag153.xml"/><Relationship Id="rId28" Type="http://schemas.openxmlformats.org/officeDocument/2006/relationships/tags" Target="../tags/tag158.xml"/><Relationship Id="rId36" Type="http://schemas.openxmlformats.org/officeDocument/2006/relationships/tags" Target="../tags/tag166.xml"/><Relationship Id="rId10" Type="http://schemas.openxmlformats.org/officeDocument/2006/relationships/tags" Target="../tags/tag140.xml"/><Relationship Id="rId19" Type="http://schemas.openxmlformats.org/officeDocument/2006/relationships/tags" Target="../tags/tag149.xml"/><Relationship Id="rId31" Type="http://schemas.openxmlformats.org/officeDocument/2006/relationships/tags" Target="../tags/tag161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tags" Target="../tags/tag152.xml"/><Relationship Id="rId27" Type="http://schemas.openxmlformats.org/officeDocument/2006/relationships/tags" Target="../tags/tag157.xml"/><Relationship Id="rId30" Type="http://schemas.openxmlformats.org/officeDocument/2006/relationships/tags" Target="../tags/tag160.xml"/><Relationship Id="rId35" Type="http://schemas.openxmlformats.org/officeDocument/2006/relationships/tags" Target="../tags/tag165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tags" Target="../tags/tag180.xml"/><Relationship Id="rId18" Type="http://schemas.openxmlformats.org/officeDocument/2006/relationships/tags" Target="../tags/tag185.xml"/><Relationship Id="rId26" Type="http://schemas.openxmlformats.org/officeDocument/2006/relationships/tags" Target="../tags/tag193.xml"/><Relationship Id="rId39" Type="http://schemas.openxmlformats.org/officeDocument/2006/relationships/tags" Target="../tags/tag206.xml"/><Relationship Id="rId3" Type="http://schemas.openxmlformats.org/officeDocument/2006/relationships/tags" Target="../tags/tag170.xml"/><Relationship Id="rId21" Type="http://schemas.openxmlformats.org/officeDocument/2006/relationships/tags" Target="../tags/tag188.xml"/><Relationship Id="rId34" Type="http://schemas.openxmlformats.org/officeDocument/2006/relationships/tags" Target="../tags/tag201.xml"/><Relationship Id="rId42" Type="http://schemas.openxmlformats.org/officeDocument/2006/relationships/tags" Target="../tags/tag209.xml"/><Relationship Id="rId47" Type="http://schemas.openxmlformats.org/officeDocument/2006/relationships/slideLayout" Target="../slideLayouts/slideLayout14.xml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5" Type="http://schemas.openxmlformats.org/officeDocument/2006/relationships/tags" Target="../tags/tag192.xml"/><Relationship Id="rId33" Type="http://schemas.openxmlformats.org/officeDocument/2006/relationships/tags" Target="../tags/tag200.xml"/><Relationship Id="rId38" Type="http://schemas.openxmlformats.org/officeDocument/2006/relationships/tags" Target="../tags/tag205.xml"/><Relationship Id="rId46" Type="http://schemas.openxmlformats.org/officeDocument/2006/relationships/tags" Target="../tags/tag213.xml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20" Type="http://schemas.openxmlformats.org/officeDocument/2006/relationships/tags" Target="../tags/tag187.xml"/><Relationship Id="rId29" Type="http://schemas.openxmlformats.org/officeDocument/2006/relationships/tags" Target="../tags/tag196.xml"/><Relationship Id="rId41" Type="http://schemas.openxmlformats.org/officeDocument/2006/relationships/tags" Target="../tags/tag208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24" Type="http://schemas.openxmlformats.org/officeDocument/2006/relationships/tags" Target="../tags/tag191.xml"/><Relationship Id="rId32" Type="http://schemas.openxmlformats.org/officeDocument/2006/relationships/tags" Target="../tags/tag199.xml"/><Relationship Id="rId37" Type="http://schemas.openxmlformats.org/officeDocument/2006/relationships/tags" Target="../tags/tag204.xml"/><Relationship Id="rId40" Type="http://schemas.openxmlformats.org/officeDocument/2006/relationships/tags" Target="../tags/tag207.xml"/><Relationship Id="rId45" Type="http://schemas.openxmlformats.org/officeDocument/2006/relationships/tags" Target="../tags/tag212.xml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23" Type="http://schemas.openxmlformats.org/officeDocument/2006/relationships/tags" Target="../tags/tag190.xml"/><Relationship Id="rId28" Type="http://schemas.openxmlformats.org/officeDocument/2006/relationships/tags" Target="../tags/tag195.xml"/><Relationship Id="rId36" Type="http://schemas.openxmlformats.org/officeDocument/2006/relationships/tags" Target="../tags/tag203.xml"/><Relationship Id="rId10" Type="http://schemas.openxmlformats.org/officeDocument/2006/relationships/tags" Target="../tags/tag177.xml"/><Relationship Id="rId19" Type="http://schemas.openxmlformats.org/officeDocument/2006/relationships/tags" Target="../tags/tag186.xml"/><Relationship Id="rId31" Type="http://schemas.openxmlformats.org/officeDocument/2006/relationships/tags" Target="../tags/tag198.xml"/><Relationship Id="rId44" Type="http://schemas.openxmlformats.org/officeDocument/2006/relationships/tags" Target="../tags/tag211.xml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Relationship Id="rId22" Type="http://schemas.openxmlformats.org/officeDocument/2006/relationships/tags" Target="../tags/tag189.xml"/><Relationship Id="rId27" Type="http://schemas.openxmlformats.org/officeDocument/2006/relationships/tags" Target="../tags/tag194.xml"/><Relationship Id="rId30" Type="http://schemas.openxmlformats.org/officeDocument/2006/relationships/tags" Target="../tags/tag197.xml"/><Relationship Id="rId35" Type="http://schemas.openxmlformats.org/officeDocument/2006/relationships/tags" Target="../tags/tag202.xml"/><Relationship Id="rId43" Type="http://schemas.openxmlformats.org/officeDocument/2006/relationships/tags" Target="../tags/tag210.xml"/><Relationship Id="rId48" Type="http://schemas.openxmlformats.org/officeDocument/2006/relationships/notesSlide" Target="../notesSlides/notesSlide51.xml"/></Relationships>
</file>

<file path=ppt/slides/_rels/slide58.xml.rels><?xml version="1.0" encoding="UTF-8" standalone="yes"?>
<Relationships xmlns="http://schemas.openxmlformats.org/package/2006/relationships"><Relationship Id="rId26" Type="http://schemas.openxmlformats.org/officeDocument/2006/relationships/tags" Target="../tags/tag239.xml"/><Relationship Id="rId117" Type="http://schemas.openxmlformats.org/officeDocument/2006/relationships/tags" Target="../tags/tag330.xml"/><Relationship Id="rId21" Type="http://schemas.openxmlformats.org/officeDocument/2006/relationships/tags" Target="../tags/tag234.xml"/><Relationship Id="rId42" Type="http://schemas.openxmlformats.org/officeDocument/2006/relationships/tags" Target="../tags/tag255.xml"/><Relationship Id="rId47" Type="http://schemas.openxmlformats.org/officeDocument/2006/relationships/tags" Target="../tags/tag260.xml"/><Relationship Id="rId63" Type="http://schemas.openxmlformats.org/officeDocument/2006/relationships/tags" Target="../tags/tag276.xml"/><Relationship Id="rId68" Type="http://schemas.openxmlformats.org/officeDocument/2006/relationships/tags" Target="../tags/tag281.xml"/><Relationship Id="rId84" Type="http://schemas.openxmlformats.org/officeDocument/2006/relationships/tags" Target="../tags/tag297.xml"/><Relationship Id="rId89" Type="http://schemas.openxmlformats.org/officeDocument/2006/relationships/tags" Target="../tags/tag302.xml"/><Relationship Id="rId112" Type="http://schemas.openxmlformats.org/officeDocument/2006/relationships/tags" Target="../tags/tag325.xml"/><Relationship Id="rId16" Type="http://schemas.openxmlformats.org/officeDocument/2006/relationships/tags" Target="../tags/tag229.xml"/><Relationship Id="rId107" Type="http://schemas.openxmlformats.org/officeDocument/2006/relationships/tags" Target="../tags/tag320.xml"/><Relationship Id="rId11" Type="http://schemas.openxmlformats.org/officeDocument/2006/relationships/tags" Target="../tags/tag224.xml"/><Relationship Id="rId32" Type="http://schemas.openxmlformats.org/officeDocument/2006/relationships/tags" Target="../tags/tag245.xml"/><Relationship Id="rId37" Type="http://schemas.openxmlformats.org/officeDocument/2006/relationships/tags" Target="../tags/tag250.xml"/><Relationship Id="rId53" Type="http://schemas.openxmlformats.org/officeDocument/2006/relationships/tags" Target="../tags/tag266.xml"/><Relationship Id="rId58" Type="http://schemas.openxmlformats.org/officeDocument/2006/relationships/tags" Target="../tags/tag271.xml"/><Relationship Id="rId74" Type="http://schemas.openxmlformats.org/officeDocument/2006/relationships/tags" Target="../tags/tag287.xml"/><Relationship Id="rId79" Type="http://schemas.openxmlformats.org/officeDocument/2006/relationships/tags" Target="../tags/tag292.xml"/><Relationship Id="rId102" Type="http://schemas.openxmlformats.org/officeDocument/2006/relationships/tags" Target="../tags/tag315.xml"/><Relationship Id="rId123" Type="http://schemas.openxmlformats.org/officeDocument/2006/relationships/slideLayout" Target="../slideLayouts/slideLayout14.xml"/><Relationship Id="rId5" Type="http://schemas.openxmlformats.org/officeDocument/2006/relationships/tags" Target="../tags/tag218.xml"/><Relationship Id="rId61" Type="http://schemas.openxmlformats.org/officeDocument/2006/relationships/tags" Target="../tags/tag274.xml"/><Relationship Id="rId82" Type="http://schemas.openxmlformats.org/officeDocument/2006/relationships/tags" Target="../tags/tag295.xml"/><Relationship Id="rId90" Type="http://schemas.openxmlformats.org/officeDocument/2006/relationships/tags" Target="../tags/tag303.xml"/><Relationship Id="rId95" Type="http://schemas.openxmlformats.org/officeDocument/2006/relationships/tags" Target="../tags/tag308.xml"/><Relationship Id="rId19" Type="http://schemas.openxmlformats.org/officeDocument/2006/relationships/tags" Target="../tags/tag232.xml"/><Relationship Id="rId14" Type="http://schemas.openxmlformats.org/officeDocument/2006/relationships/tags" Target="../tags/tag227.xml"/><Relationship Id="rId22" Type="http://schemas.openxmlformats.org/officeDocument/2006/relationships/tags" Target="../tags/tag235.xml"/><Relationship Id="rId27" Type="http://schemas.openxmlformats.org/officeDocument/2006/relationships/tags" Target="../tags/tag240.xml"/><Relationship Id="rId30" Type="http://schemas.openxmlformats.org/officeDocument/2006/relationships/tags" Target="../tags/tag243.xml"/><Relationship Id="rId35" Type="http://schemas.openxmlformats.org/officeDocument/2006/relationships/tags" Target="../tags/tag248.xml"/><Relationship Id="rId43" Type="http://schemas.openxmlformats.org/officeDocument/2006/relationships/tags" Target="../tags/tag256.xml"/><Relationship Id="rId48" Type="http://schemas.openxmlformats.org/officeDocument/2006/relationships/tags" Target="../tags/tag261.xml"/><Relationship Id="rId56" Type="http://schemas.openxmlformats.org/officeDocument/2006/relationships/tags" Target="../tags/tag269.xml"/><Relationship Id="rId64" Type="http://schemas.openxmlformats.org/officeDocument/2006/relationships/tags" Target="../tags/tag277.xml"/><Relationship Id="rId69" Type="http://schemas.openxmlformats.org/officeDocument/2006/relationships/tags" Target="../tags/tag282.xml"/><Relationship Id="rId77" Type="http://schemas.openxmlformats.org/officeDocument/2006/relationships/tags" Target="../tags/tag290.xml"/><Relationship Id="rId100" Type="http://schemas.openxmlformats.org/officeDocument/2006/relationships/tags" Target="../tags/tag313.xml"/><Relationship Id="rId105" Type="http://schemas.openxmlformats.org/officeDocument/2006/relationships/tags" Target="../tags/tag318.xml"/><Relationship Id="rId113" Type="http://schemas.openxmlformats.org/officeDocument/2006/relationships/tags" Target="../tags/tag326.xml"/><Relationship Id="rId118" Type="http://schemas.openxmlformats.org/officeDocument/2006/relationships/tags" Target="../tags/tag331.xml"/><Relationship Id="rId8" Type="http://schemas.openxmlformats.org/officeDocument/2006/relationships/tags" Target="../tags/tag221.xml"/><Relationship Id="rId51" Type="http://schemas.openxmlformats.org/officeDocument/2006/relationships/tags" Target="../tags/tag264.xml"/><Relationship Id="rId72" Type="http://schemas.openxmlformats.org/officeDocument/2006/relationships/tags" Target="../tags/tag285.xml"/><Relationship Id="rId80" Type="http://schemas.openxmlformats.org/officeDocument/2006/relationships/tags" Target="../tags/tag293.xml"/><Relationship Id="rId85" Type="http://schemas.openxmlformats.org/officeDocument/2006/relationships/tags" Target="../tags/tag298.xml"/><Relationship Id="rId93" Type="http://schemas.openxmlformats.org/officeDocument/2006/relationships/tags" Target="../tags/tag306.xml"/><Relationship Id="rId98" Type="http://schemas.openxmlformats.org/officeDocument/2006/relationships/tags" Target="../tags/tag311.xml"/><Relationship Id="rId121" Type="http://schemas.openxmlformats.org/officeDocument/2006/relationships/tags" Target="../tags/tag334.xml"/><Relationship Id="rId3" Type="http://schemas.openxmlformats.org/officeDocument/2006/relationships/tags" Target="../tags/tag216.xml"/><Relationship Id="rId12" Type="http://schemas.openxmlformats.org/officeDocument/2006/relationships/tags" Target="../tags/tag225.xml"/><Relationship Id="rId17" Type="http://schemas.openxmlformats.org/officeDocument/2006/relationships/tags" Target="../tags/tag230.xml"/><Relationship Id="rId25" Type="http://schemas.openxmlformats.org/officeDocument/2006/relationships/tags" Target="../tags/tag238.xml"/><Relationship Id="rId33" Type="http://schemas.openxmlformats.org/officeDocument/2006/relationships/tags" Target="../tags/tag246.xml"/><Relationship Id="rId38" Type="http://schemas.openxmlformats.org/officeDocument/2006/relationships/tags" Target="../tags/tag251.xml"/><Relationship Id="rId46" Type="http://schemas.openxmlformats.org/officeDocument/2006/relationships/tags" Target="../tags/tag259.xml"/><Relationship Id="rId59" Type="http://schemas.openxmlformats.org/officeDocument/2006/relationships/tags" Target="../tags/tag272.xml"/><Relationship Id="rId67" Type="http://schemas.openxmlformats.org/officeDocument/2006/relationships/tags" Target="../tags/tag280.xml"/><Relationship Id="rId103" Type="http://schemas.openxmlformats.org/officeDocument/2006/relationships/tags" Target="../tags/tag316.xml"/><Relationship Id="rId108" Type="http://schemas.openxmlformats.org/officeDocument/2006/relationships/tags" Target="../tags/tag321.xml"/><Relationship Id="rId116" Type="http://schemas.openxmlformats.org/officeDocument/2006/relationships/tags" Target="../tags/tag329.xml"/><Relationship Id="rId124" Type="http://schemas.openxmlformats.org/officeDocument/2006/relationships/notesSlide" Target="../notesSlides/notesSlide52.xml"/><Relationship Id="rId20" Type="http://schemas.openxmlformats.org/officeDocument/2006/relationships/tags" Target="../tags/tag233.xml"/><Relationship Id="rId41" Type="http://schemas.openxmlformats.org/officeDocument/2006/relationships/tags" Target="../tags/tag254.xml"/><Relationship Id="rId54" Type="http://schemas.openxmlformats.org/officeDocument/2006/relationships/tags" Target="../tags/tag267.xml"/><Relationship Id="rId62" Type="http://schemas.openxmlformats.org/officeDocument/2006/relationships/tags" Target="../tags/tag275.xml"/><Relationship Id="rId70" Type="http://schemas.openxmlformats.org/officeDocument/2006/relationships/tags" Target="../tags/tag283.xml"/><Relationship Id="rId75" Type="http://schemas.openxmlformats.org/officeDocument/2006/relationships/tags" Target="../tags/tag288.xml"/><Relationship Id="rId83" Type="http://schemas.openxmlformats.org/officeDocument/2006/relationships/tags" Target="../tags/tag296.xml"/><Relationship Id="rId88" Type="http://schemas.openxmlformats.org/officeDocument/2006/relationships/tags" Target="../tags/tag301.xml"/><Relationship Id="rId91" Type="http://schemas.openxmlformats.org/officeDocument/2006/relationships/tags" Target="../tags/tag304.xml"/><Relationship Id="rId96" Type="http://schemas.openxmlformats.org/officeDocument/2006/relationships/tags" Target="../tags/tag309.xml"/><Relationship Id="rId111" Type="http://schemas.openxmlformats.org/officeDocument/2006/relationships/tags" Target="../tags/tag324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5" Type="http://schemas.openxmlformats.org/officeDocument/2006/relationships/tags" Target="../tags/tag228.xml"/><Relationship Id="rId23" Type="http://schemas.openxmlformats.org/officeDocument/2006/relationships/tags" Target="../tags/tag236.xml"/><Relationship Id="rId28" Type="http://schemas.openxmlformats.org/officeDocument/2006/relationships/tags" Target="../tags/tag241.xml"/><Relationship Id="rId36" Type="http://schemas.openxmlformats.org/officeDocument/2006/relationships/tags" Target="../tags/tag249.xml"/><Relationship Id="rId49" Type="http://schemas.openxmlformats.org/officeDocument/2006/relationships/tags" Target="../tags/tag262.xml"/><Relationship Id="rId57" Type="http://schemas.openxmlformats.org/officeDocument/2006/relationships/tags" Target="../tags/tag270.xml"/><Relationship Id="rId106" Type="http://schemas.openxmlformats.org/officeDocument/2006/relationships/tags" Target="../tags/tag319.xml"/><Relationship Id="rId114" Type="http://schemas.openxmlformats.org/officeDocument/2006/relationships/tags" Target="../tags/tag327.xml"/><Relationship Id="rId119" Type="http://schemas.openxmlformats.org/officeDocument/2006/relationships/tags" Target="../tags/tag332.xml"/><Relationship Id="rId10" Type="http://schemas.openxmlformats.org/officeDocument/2006/relationships/tags" Target="../tags/tag223.xml"/><Relationship Id="rId31" Type="http://schemas.openxmlformats.org/officeDocument/2006/relationships/tags" Target="../tags/tag244.xml"/><Relationship Id="rId44" Type="http://schemas.openxmlformats.org/officeDocument/2006/relationships/tags" Target="../tags/tag257.xml"/><Relationship Id="rId52" Type="http://schemas.openxmlformats.org/officeDocument/2006/relationships/tags" Target="../tags/tag265.xml"/><Relationship Id="rId60" Type="http://schemas.openxmlformats.org/officeDocument/2006/relationships/tags" Target="../tags/tag273.xml"/><Relationship Id="rId65" Type="http://schemas.openxmlformats.org/officeDocument/2006/relationships/tags" Target="../tags/tag278.xml"/><Relationship Id="rId73" Type="http://schemas.openxmlformats.org/officeDocument/2006/relationships/tags" Target="../tags/tag286.xml"/><Relationship Id="rId78" Type="http://schemas.openxmlformats.org/officeDocument/2006/relationships/tags" Target="../tags/tag291.xml"/><Relationship Id="rId81" Type="http://schemas.openxmlformats.org/officeDocument/2006/relationships/tags" Target="../tags/tag294.xml"/><Relationship Id="rId86" Type="http://schemas.openxmlformats.org/officeDocument/2006/relationships/tags" Target="../tags/tag299.xml"/><Relationship Id="rId94" Type="http://schemas.openxmlformats.org/officeDocument/2006/relationships/tags" Target="../tags/tag307.xml"/><Relationship Id="rId99" Type="http://schemas.openxmlformats.org/officeDocument/2006/relationships/tags" Target="../tags/tag312.xml"/><Relationship Id="rId101" Type="http://schemas.openxmlformats.org/officeDocument/2006/relationships/tags" Target="../tags/tag314.xml"/><Relationship Id="rId122" Type="http://schemas.openxmlformats.org/officeDocument/2006/relationships/tags" Target="../tags/tag335.xml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3" Type="http://schemas.openxmlformats.org/officeDocument/2006/relationships/tags" Target="../tags/tag226.xml"/><Relationship Id="rId18" Type="http://schemas.openxmlformats.org/officeDocument/2006/relationships/tags" Target="../tags/tag231.xml"/><Relationship Id="rId39" Type="http://schemas.openxmlformats.org/officeDocument/2006/relationships/tags" Target="../tags/tag252.xml"/><Relationship Id="rId109" Type="http://schemas.openxmlformats.org/officeDocument/2006/relationships/tags" Target="../tags/tag322.xml"/><Relationship Id="rId34" Type="http://schemas.openxmlformats.org/officeDocument/2006/relationships/tags" Target="../tags/tag247.xml"/><Relationship Id="rId50" Type="http://schemas.openxmlformats.org/officeDocument/2006/relationships/tags" Target="../tags/tag263.xml"/><Relationship Id="rId55" Type="http://schemas.openxmlformats.org/officeDocument/2006/relationships/tags" Target="../tags/tag268.xml"/><Relationship Id="rId76" Type="http://schemas.openxmlformats.org/officeDocument/2006/relationships/tags" Target="../tags/tag289.xml"/><Relationship Id="rId97" Type="http://schemas.openxmlformats.org/officeDocument/2006/relationships/tags" Target="../tags/tag310.xml"/><Relationship Id="rId104" Type="http://schemas.openxmlformats.org/officeDocument/2006/relationships/tags" Target="../tags/tag317.xml"/><Relationship Id="rId120" Type="http://schemas.openxmlformats.org/officeDocument/2006/relationships/tags" Target="../tags/tag333.xml"/><Relationship Id="rId7" Type="http://schemas.openxmlformats.org/officeDocument/2006/relationships/tags" Target="../tags/tag220.xml"/><Relationship Id="rId71" Type="http://schemas.openxmlformats.org/officeDocument/2006/relationships/tags" Target="../tags/tag284.xml"/><Relationship Id="rId92" Type="http://schemas.openxmlformats.org/officeDocument/2006/relationships/tags" Target="../tags/tag305.xml"/><Relationship Id="rId2" Type="http://schemas.openxmlformats.org/officeDocument/2006/relationships/tags" Target="../tags/tag215.xml"/><Relationship Id="rId29" Type="http://schemas.openxmlformats.org/officeDocument/2006/relationships/tags" Target="../tags/tag242.xml"/><Relationship Id="rId24" Type="http://schemas.openxmlformats.org/officeDocument/2006/relationships/tags" Target="../tags/tag237.xml"/><Relationship Id="rId40" Type="http://schemas.openxmlformats.org/officeDocument/2006/relationships/tags" Target="../tags/tag253.xml"/><Relationship Id="rId45" Type="http://schemas.openxmlformats.org/officeDocument/2006/relationships/tags" Target="../tags/tag258.xml"/><Relationship Id="rId66" Type="http://schemas.openxmlformats.org/officeDocument/2006/relationships/tags" Target="../tags/tag279.xml"/><Relationship Id="rId87" Type="http://schemas.openxmlformats.org/officeDocument/2006/relationships/tags" Target="../tags/tag300.xml"/><Relationship Id="rId110" Type="http://schemas.openxmlformats.org/officeDocument/2006/relationships/tags" Target="../tags/tag323.xml"/><Relationship Id="rId115" Type="http://schemas.openxmlformats.org/officeDocument/2006/relationships/tags" Target="../tags/tag328.xml"/></Relationships>
</file>

<file path=ppt/slides/_rels/slide59.xml.rels><?xml version="1.0" encoding="UTF-8" standalone="yes"?>
<Relationships xmlns="http://schemas.openxmlformats.org/package/2006/relationships"><Relationship Id="rId26" Type="http://schemas.openxmlformats.org/officeDocument/2006/relationships/tags" Target="../tags/tag361.xml"/><Relationship Id="rId117" Type="http://schemas.openxmlformats.org/officeDocument/2006/relationships/tags" Target="../tags/tag452.xml"/><Relationship Id="rId21" Type="http://schemas.openxmlformats.org/officeDocument/2006/relationships/tags" Target="../tags/tag356.xml"/><Relationship Id="rId42" Type="http://schemas.openxmlformats.org/officeDocument/2006/relationships/tags" Target="../tags/tag377.xml"/><Relationship Id="rId47" Type="http://schemas.openxmlformats.org/officeDocument/2006/relationships/tags" Target="../tags/tag382.xml"/><Relationship Id="rId63" Type="http://schemas.openxmlformats.org/officeDocument/2006/relationships/tags" Target="../tags/tag398.xml"/><Relationship Id="rId68" Type="http://schemas.openxmlformats.org/officeDocument/2006/relationships/tags" Target="../tags/tag403.xml"/><Relationship Id="rId84" Type="http://schemas.openxmlformats.org/officeDocument/2006/relationships/tags" Target="../tags/tag419.xml"/><Relationship Id="rId89" Type="http://schemas.openxmlformats.org/officeDocument/2006/relationships/tags" Target="../tags/tag424.xml"/><Relationship Id="rId112" Type="http://schemas.openxmlformats.org/officeDocument/2006/relationships/tags" Target="../tags/tag447.xml"/><Relationship Id="rId133" Type="http://schemas.openxmlformats.org/officeDocument/2006/relationships/tags" Target="../tags/tag468.xml"/><Relationship Id="rId138" Type="http://schemas.openxmlformats.org/officeDocument/2006/relationships/tags" Target="../tags/tag473.xml"/><Relationship Id="rId154" Type="http://schemas.openxmlformats.org/officeDocument/2006/relationships/tags" Target="../tags/tag489.xml"/><Relationship Id="rId159" Type="http://schemas.openxmlformats.org/officeDocument/2006/relationships/tags" Target="../tags/tag494.xml"/><Relationship Id="rId16" Type="http://schemas.openxmlformats.org/officeDocument/2006/relationships/tags" Target="../tags/tag351.xml"/><Relationship Id="rId107" Type="http://schemas.openxmlformats.org/officeDocument/2006/relationships/tags" Target="../tags/tag442.xml"/><Relationship Id="rId11" Type="http://schemas.openxmlformats.org/officeDocument/2006/relationships/tags" Target="../tags/tag346.xml"/><Relationship Id="rId32" Type="http://schemas.openxmlformats.org/officeDocument/2006/relationships/tags" Target="../tags/tag367.xml"/><Relationship Id="rId37" Type="http://schemas.openxmlformats.org/officeDocument/2006/relationships/tags" Target="../tags/tag372.xml"/><Relationship Id="rId53" Type="http://schemas.openxmlformats.org/officeDocument/2006/relationships/tags" Target="../tags/tag388.xml"/><Relationship Id="rId58" Type="http://schemas.openxmlformats.org/officeDocument/2006/relationships/tags" Target="../tags/tag393.xml"/><Relationship Id="rId74" Type="http://schemas.openxmlformats.org/officeDocument/2006/relationships/tags" Target="../tags/tag409.xml"/><Relationship Id="rId79" Type="http://schemas.openxmlformats.org/officeDocument/2006/relationships/tags" Target="../tags/tag414.xml"/><Relationship Id="rId102" Type="http://schemas.openxmlformats.org/officeDocument/2006/relationships/tags" Target="../tags/tag437.xml"/><Relationship Id="rId123" Type="http://schemas.openxmlformats.org/officeDocument/2006/relationships/tags" Target="../tags/tag458.xml"/><Relationship Id="rId128" Type="http://schemas.openxmlformats.org/officeDocument/2006/relationships/tags" Target="../tags/tag463.xml"/><Relationship Id="rId144" Type="http://schemas.openxmlformats.org/officeDocument/2006/relationships/tags" Target="../tags/tag479.xml"/><Relationship Id="rId149" Type="http://schemas.openxmlformats.org/officeDocument/2006/relationships/tags" Target="../tags/tag484.xml"/><Relationship Id="rId5" Type="http://schemas.openxmlformats.org/officeDocument/2006/relationships/tags" Target="../tags/tag340.xml"/><Relationship Id="rId90" Type="http://schemas.openxmlformats.org/officeDocument/2006/relationships/tags" Target="../tags/tag425.xml"/><Relationship Id="rId95" Type="http://schemas.openxmlformats.org/officeDocument/2006/relationships/tags" Target="../tags/tag430.xml"/><Relationship Id="rId160" Type="http://schemas.openxmlformats.org/officeDocument/2006/relationships/tags" Target="../tags/tag495.xml"/><Relationship Id="rId165" Type="http://schemas.openxmlformats.org/officeDocument/2006/relationships/slideLayout" Target="../slideLayouts/slideLayout14.xml"/><Relationship Id="rId22" Type="http://schemas.openxmlformats.org/officeDocument/2006/relationships/tags" Target="../tags/tag357.xml"/><Relationship Id="rId27" Type="http://schemas.openxmlformats.org/officeDocument/2006/relationships/tags" Target="../tags/tag362.xml"/><Relationship Id="rId43" Type="http://schemas.openxmlformats.org/officeDocument/2006/relationships/tags" Target="../tags/tag378.xml"/><Relationship Id="rId48" Type="http://schemas.openxmlformats.org/officeDocument/2006/relationships/tags" Target="../tags/tag383.xml"/><Relationship Id="rId64" Type="http://schemas.openxmlformats.org/officeDocument/2006/relationships/tags" Target="../tags/tag399.xml"/><Relationship Id="rId69" Type="http://schemas.openxmlformats.org/officeDocument/2006/relationships/tags" Target="../tags/tag404.xml"/><Relationship Id="rId113" Type="http://schemas.openxmlformats.org/officeDocument/2006/relationships/tags" Target="../tags/tag448.xml"/><Relationship Id="rId118" Type="http://schemas.openxmlformats.org/officeDocument/2006/relationships/tags" Target="../tags/tag453.xml"/><Relationship Id="rId134" Type="http://schemas.openxmlformats.org/officeDocument/2006/relationships/tags" Target="../tags/tag469.xml"/><Relationship Id="rId139" Type="http://schemas.openxmlformats.org/officeDocument/2006/relationships/tags" Target="../tags/tag474.xml"/><Relationship Id="rId80" Type="http://schemas.openxmlformats.org/officeDocument/2006/relationships/tags" Target="../tags/tag415.xml"/><Relationship Id="rId85" Type="http://schemas.openxmlformats.org/officeDocument/2006/relationships/tags" Target="../tags/tag420.xml"/><Relationship Id="rId150" Type="http://schemas.openxmlformats.org/officeDocument/2006/relationships/tags" Target="../tags/tag485.xml"/><Relationship Id="rId155" Type="http://schemas.openxmlformats.org/officeDocument/2006/relationships/tags" Target="../tags/tag490.xml"/><Relationship Id="rId12" Type="http://schemas.openxmlformats.org/officeDocument/2006/relationships/tags" Target="../tags/tag347.xml"/><Relationship Id="rId17" Type="http://schemas.openxmlformats.org/officeDocument/2006/relationships/tags" Target="../tags/tag352.xml"/><Relationship Id="rId33" Type="http://schemas.openxmlformats.org/officeDocument/2006/relationships/tags" Target="../tags/tag368.xml"/><Relationship Id="rId38" Type="http://schemas.openxmlformats.org/officeDocument/2006/relationships/tags" Target="../tags/tag373.xml"/><Relationship Id="rId59" Type="http://schemas.openxmlformats.org/officeDocument/2006/relationships/tags" Target="../tags/tag394.xml"/><Relationship Id="rId103" Type="http://schemas.openxmlformats.org/officeDocument/2006/relationships/tags" Target="../tags/tag438.xml"/><Relationship Id="rId108" Type="http://schemas.openxmlformats.org/officeDocument/2006/relationships/tags" Target="../tags/tag443.xml"/><Relationship Id="rId124" Type="http://schemas.openxmlformats.org/officeDocument/2006/relationships/tags" Target="../tags/tag459.xml"/><Relationship Id="rId129" Type="http://schemas.openxmlformats.org/officeDocument/2006/relationships/tags" Target="../tags/tag464.xml"/><Relationship Id="rId54" Type="http://schemas.openxmlformats.org/officeDocument/2006/relationships/tags" Target="../tags/tag389.xml"/><Relationship Id="rId70" Type="http://schemas.openxmlformats.org/officeDocument/2006/relationships/tags" Target="../tags/tag405.xml"/><Relationship Id="rId75" Type="http://schemas.openxmlformats.org/officeDocument/2006/relationships/tags" Target="../tags/tag410.xml"/><Relationship Id="rId91" Type="http://schemas.openxmlformats.org/officeDocument/2006/relationships/tags" Target="../tags/tag426.xml"/><Relationship Id="rId96" Type="http://schemas.openxmlformats.org/officeDocument/2006/relationships/tags" Target="../tags/tag431.xml"/><Relationship Id="rId140" Type="http://schemas.openxmlformats.org/officeDocument/2006/relationships/tags" Target="../tags/tag475.xml"/><Relationship Id="rId145" Type="http://schemas.openxmlformats.org/officeDocument/2006/relationships/tags" Target="../tags/tag480.xml"/><Relationship Id="rId161" Type="http://schemas.openxmlformats.org/officeDocument/2006/relationships/tags" Target="../tags/tag496.xml"/><Relationship Id="rId166" Type="http://schemas.openxmlformats.org/officeDocument/2006/relationships/notesSlide" Target="../notesSlides/notesSlide53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5" Type="http://schemas.openxmlformats.org/officeDocument/2006/relationships/tags" Target="../tags/tag350.xml"/><Relationship Id="rId23" Type="http://schemas.openxmlformats.org/officeDocument/2006/relationships/tags" Target="../tags/tag358.xml"/><Relationship Id="rId28" Type="http://schemas.openxmlformats.org/officeDocument/2006/relationships/tags" Target="../tags/tag363.xml"/><Relationship Id="rId36" Type="http://schemas.openxmlformats.org/officeDocument/2006/relationships/tags" Target="../tags/tag371.xml"/><Relationship Id="rId49" Type="http://schemas.openxmlformats.org/officeDocument/2006/relationships/tags" Target="../tags/tag384.xml"/><Relationship Id="rId57" Type="http://schemas.openxmlformats.org/officeDocument/2006/relationships/tags" Target="../tags/tag392.xml"/><Relationship Id="rId106" Type="http://schemas.openxmlformats.org/officeDocument/2006/relationships/tags" Target="../tags/tag441.xml"/><Relationship Id="rId114" Type="http://schemas.openxmlformats.org/officeDocument/2006/relationships/tags" Target="../tags/tag449.xml"/><Relationship Id="rId119" Type="http://schemas.openxmlformats.org/officeDocument/2006/relationships/tags" Target="../tags/tag454.xml"/><Relationship Id="rId127" Type="http://schemas.openxmlformats.org/officeDocument/2006/relationships/tags" Target="../tags/tag462.xml"/><Relationship Id="rId10" Type="http://schemas.openxmlformats.org/officeDocument/2006/relationships/tags" Target="../tags/tag345.xml"/><Relationship Id="rId31" Type="http://schemas.openxmlformats.org/officeDocument/2006/relationships/tags" Target="../tags/tag366.xml"/><Relationship Id="rId44" Type="http://schemas.openxmlformats.org/officeDocument/2006/relationships/tags" Target="../tags/tag379.xml"/><Relationship Id="rId52" Type="http://schemas.openxmlformats.org/officeDocument/2006/relationships/tags" Target="../tags/tag387.xml"/><Relationship Id="rId60" Type="http://schemas.openxmlformats.org/officeDocument/2006/relationships/tags" Target="../tags/tag395.xml"/><Relationship Id="rId65" Type="http://schemas.openxmlformats.org/officeDocument/2006/relationships/tags" Target="../tags/tag400.xml"/><Relationship Id="rId73" Type="http://schemas.openxmlformats.org/officeDocument/2006/relationships/tags" Target="../tags/tag408.xml"/><Relationship Id="rId78" Type="http://schemas.openxmlformats.org/officeDocument/2006/relationships/tags" Target="../tags/tag413.xml"/><Relationship Id="rId81" Type="http://schemas.openxmlformats.org/officeDocument/2006/relationships/tags" Target="../tags/tag416.xml"/><Relationship Id="rId86" Type="http://schemas.openxmlformats.org/officeDocument/2006/relationships/tags" Target="../tags/tag421.xml"/><Relationship Id="rId94" Type="http://schemas.openxmlformats.org/officeDocument/2006/relationships/tags" Target="../tags/tag429.xml"/><Relationship Id="rId99" Type="http://schemas.openxmlformats.org/officeDocument/2006/relationships/tags" Target="../tags/tag434.xml"/><Relationship Id="rId101" Type="http://schemas.openxmlformats.org/officeDocument/2006/relationships/tags" Target="../tags/tag436.xml"/><Relationship Id="rId122" Type="http://schemas.openxmlformats.org/officeDocument/2006/relationships/tags" Target="../tags/tag457.xml"/><Relationship Id="rId130" Type="http://schemas.openxmlformats.org/officeDocument/2006/relationships/tags" Target="../tags/tag465.xml"/><Relationship Id="rId135" Type="http://schemas.openxmlformats.org/officeDocument/2006/relationships/tags" Target="../tags/tag470.xml"/><Relationship Id="rId143" Type="http://schemas.openxmlformats.org/officeDocument/2006/relationships/tags" Target="../tags/tag478.xml"/><Relationship Id="rId148" Type="http://schemas.openxmlformats.org/officeDocument/2006/relationships/tags" Target="../tags/tag483.xml"/><Relationship Id="rId151" Type="http://schemas.openxmlformats.org/officeDocument/2006/relationships/tags" Target="../tags/tag486.xml"/><Relationship Id="rId156" Type="http://schemas.openxmlformats.org/officeDocument/2006/relationships/tags" Target="../tags/tag491.xml"/><Relationship Id="rId164" Type="http://schemas.openxmlformats.org/officeDocument/2006/relationships/tags" Target="../tags/tag499.xml"/><Relationship Id="rId4" Type="http://schemas.openxmlformats.org/officeDocument/2006/relationships/tags" Target="../tags/tag339.xml"/><Relationship Id="rId9" Type="http://schemas.openxmlformats.org/officeDocument/2006/relationships/tags" Target="../tags/tag344.xml"/><Relationship Id="rId13" Type="http://schemas.openxmlformats.org/officeDocument/2006/relationships/tags" Target="../tags/tag348.xml"/><Relationship Id="rId18" Type="http://schemas.openxmlformats.org/officeDocument/2006/relationships/tags" Target="../tags/tag353.xml"/><Relationship Id="rId39" Type="http://schemas.openxmlformats.org/officeDocument/2006/relationships/tags" Target="../tags/tag374.xml"/><Relationship Id="rId109" Type="http://schemas.openxmlformats.org/officeDocument/2006/relationships/tags" Target="../tags/tag444.xml"/><Relationship Id="rId34" Type="http://schemas.openxmlformats.org/officeDocument/2006/relationships/tags" Target="../tags/tag369.xml"/><Relationship Id="rId50" Type="http://schemas.openxmlformats.org/officeDocument/2006/relationships/tags" Target="../tags/tag385.xml"/><Relationship Id="rId55" Type="http://schemas.openxmlformats.org/officeDocument/2006/relationships/tags" Target="../tags/tag390.xml"/><Relationship Id="rId76" Type="http://schemas.openxmlformats.org/officeDocument/2006/relationships/tags" Target="../tags/tag411.xml"/><Relationship Id="rId97" Type="http://schemas.openxmlformats.org/officeDocument/2006/relationships/tags" Target="../tags/tag432.xml"/><Relationship Id="rId104" Type="http://schemas.openxmlformats.org/officeDocument/2006/relationships/tags" Target="../tags/tag439.xml"/><Relationship Id="rId120" Type="http://schemas.openxmlformats.org/officeDocument/2006/relationships/tags" Target="../tags/tag455.xml"/><Relationship Id="rId125" Type="http://schemas.openxmlformats.org/officeDocument/2006/relationships/tags" Target="../tags/tag460.xml"/><Relationship Id="rId141" Type="http://schemas.openxmlformats.org/officeDocument/2006/relationships/tags" Target="../tags/tag476.xml"/><Relationship Id="rId146" Type="http://schemas.openxmlformats.org/officeDocument/2006/relationships/tags" Target="../tags/tag481.xml"/><Relationship Id="rId7" Type="http://schemas.openxmlformats.org/officeDocument/2006/relationships/tags" Target="../tags/tag342.xml"/><Relationship Id="rId71" Type="http://schemas.openxmlformats.org/officeDocument/2006/relationships/tags" Target="../tags/tag406.xml"/><Relationship Id="rId92" Type="http://schemas.openxmlformats.org/officeDocument/2006/relationships/tags" Target="../tags/tag427.xml"/><Relationship Id="rId162" Type="http://schemas.openxmlformats.org/officeDocument/2006/relationships/tags" Target="../tags/tag497.xml"/><Relationship Id="rId2" Type="http://schemas.openxmlformats.org/officeDocument/2006/relationships/tags" Target="../tags/tag337.xml"/><Relationship Id="rId29" Type="http://schemas.openxmlformats.org/officeDocument/2006/relationships/tags" Target="../tags/tag364.xml"/><Relationship Id="rId24" Type="http://schemas.openxmlformats.org/officeDocument/2006/relationships/tags" Target="../tags/tag359.xml"/><Relationship Id="rId40" Type="http://schemas.openxmlformats.org/officeDocument/2006/relationships/tags" Target="../tags/tag375.xml"/><Relationship Id="rId45" Type="http://schemas.openxmlformats.org/officeDocument/2006/relationships/tags" Target="../tags/tag380.xml"/><Relationship Id="rId66" Type="http://schemas.openxmlformats.org/officeDocument/2006/relationships/tags" Target="../tags/tag401.xml"/><Relationship Id="rId87" Type="http://schemas.openxmlformats.org/officeDocument/2006/relationships/tags" Target="../tags/tag422.xml"/><Relationship Id="rId110" Type="http://schemas.openxmlformats.org/officeDocument/2006/relationships/tags" Target="../tags/tag445.xml"/><Relationship Id="rId115" Type="http://schemas.openxmlformats.org/officeDocument/2006/relationships/tags" Target="../tags/tag450.xml"/><Relationship Id="rId131" Type="http://schemas.openxmlformats.org/officeDocument/2006/relationships/tags" Target="../tags/tag466.xml"/><Relationship Id="rId136" Type="http://schemas.openxmlformats.org/officeDocument/2006/relationships/tags" Target="../tags/tag471.xml"/><Relationship Id="rId157" Type="http://schemas.openxmlformats.org/officeDocument/2006/relationships/tags" Target="../tags/tag492.xml"/><Relationship Id="rId61" Type="http://schemas.openxmlformats.org/officeDocument/2006/relationships/tags" Target="../tags/tag396.xml"/><Relationship Id="rId82" Type="http://schemas.openxmlformats.org/officeDocument/2006/relationships/tags" Target="../tags/tag417.xml"/><Relationship Id="rId152" Type="http://schemas.openxmlformats.org/officeDocument/2006/relationships/tags" Target="../tags/tag487.xml"/><Relationship Id="rId19" Type="http://schemas.openxmlformats.org/officeDocument/2006/relationships/tags" Target="../tags/tag354.xml"/><Relationship Id="rId14" Type="http://schemas.openxmlformats.org/officeDocument/2006/relationships/tags" Target="../tags/tag349.xml"/><Relationship Id="rId30" Type="http://schemas.openxmlformats.org/officeDocument/2006/relationships/tags" Target="../tags/tag365.xml"/><Relationship Id="rId35" Type="http://schemas.openxmlformats.org/officeDocument/2006/relationships/tags" Target="../tags/tag370.xml"/><Relationship Id="rId56" Type="http://schemas.openxmlformats.org/officeDocument/2006/relationships/tags" Target="../tags/tag391.xml"/><Relationship Id="rId77" Type="http://schemas.openxmlformats.org/officeDocument/2006/relationships/tags" Target="../tags/tag412.xml"/><Relationship Id="rId100" Type="http://schemas.openxmlformats.org/officeDocument/2006/relationships/tags" Target="../tags/tag435.xml"/><Relationship Id="rId105" Type="http://schemas.openxmlformats.org/officeDocument/2006/relationships/tags" Target="../tags/tag440.xml"/><Relationship Id="rId126" Type="http://schemas.openxmlformats.org/officeDocument/2006/relationships/tags" Target="../tags/tag461.xml"/><Relationship Id="rId147" Type="http://schemas.openxmlformats.org/officeDocument/2006/relationships/tags" Target="../tags/tag482.xml"/><Relationship Id="rId8" Type="http://schemas.openxmlformats.org/officeDocument/2006/relationships/tags" Target="../tags/tag343.xml"/><Relationship Id="rId51" Type="http://schemas.openxmlformats.org/officeDocument/2006/relationships/tags" Target="../tags/tag386.xml"/><Relationship Id="rId72" Type="http://schemas.openxmlformats.org/officeDocument/2006/relationships/tags" Target="../tags/tag407.xml"/><Relationship Id="rId93" Type="http://schemas.openxmlformats.org/officeDocument/2006/relationships/tags" Target="../tags/tag428.xml"/><Relationship Id="rId98" Type="http://schemas.openxmlformats.org/officeDocument/2006/relationships/tags" Target="../tags/tag433.xml"/><Relationship Id="rId121" Type="http://schemas.openxmlformats.org/officeDocument/2006/relationships/tags" Target="../tags/tag456.xml"/><Relationship Id="rId142" Type="http://schemas.openxmlformats.org/officeDocument/2006/relationships/tags" Target="../tags/tag477.xml"/><Relationship Id="rId163" Type="http://schemas.openxmlformats.org/officeDocument/2006/relationships/tags" Target="../tags/tag498.xml"/><Relationship Id="rId3" Type="http://schemas.openxmlformats.org/officeDocument/2006/relationships/tags" Target="../tags/tag338.xml"/><Relationship Id="rId25" Type="http://schemas.openxmlformats.org/officeDocument/2006/relationships/tags" Target="../tags/tag360.xml"/><Relationship Id="rId46" Type="http://schemas.openxmlformats.org/officeDocument/2006/relationships/tags" Target="../tags/tag381.xml"/><Relationship Id="rId67" Type="http://schemas.openxmlformats.org/officeDocument/2006/relationships/tags" Target="../tags/tag402.xml"/><Relationship Id="rId116" Type="http://schemas.openxmlformats.org/officeDocument/2006/relationships/tags" Target="../tags/tag451.xml"/><Relationship Id="rId137" Type="http://schemas.openxmlformats.org/officeDocument/2006/relationships/tags" Target="../tags/tag472.xml"/><Relationship Id="rId158" Type="http://schemas.openxmlformats.org/officeDocument/2006/relationships/tags" Target="../tags/tag493.xml"/><Relationship Id="rId20" Type="http://schemas.openxmlformats.org/officeDocument/2006/relationships/tags" Target="../tags/tag355.xml"/><Relationship Id="rId41" Type="http://schemas.openxmlformats.org/officeDocument/2006/relationships/tags" Target="../tags/tag376.xml"/><Relationship Id="rId62" Type="http://schemas.openxmlformats.org/officeDocument/2006/relationships/tags" Target="../tags/tag397.xml"/><Relationship Id="rId83" Type="http://schemas.openxmlformats.org/officeDocument/2006/relationships/tags" Target="../tags/tag418.xml"/><Relationship Id="rId88" Type="http://schemas.openxmlformats.org/officeDocument/2006/relationships/tags" Target="../tags/tag423.xml"/><Relationship Id="rId111" Type="http://schemas.openxmlformats.org/officeDocument/2006/relationships/tags" Target="../tags/tag446.xml"/><Relationship Id="rId132" Type="http://schemas.openxmlformats.org/officeDocument/2006/relationships/tags" Target="../tags/tag467.xml"/><Relationship Id="rId153" Type="http://schemas.openxmlformats.org/officeDocument/2006/relationships/tags" Target="../tags/tag48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se-info1-nygaard@lists.inf.ethz.ch" TargetMode="External"/><Relationship Id="rId3" Type="http://schemas.openxmlformats.org/officeDocument/2006/relationships/tags" Target="../tags/tag11.xml"/><Relationship Id="rId7" Type="http://schemas.openxmlformats.org/officeDocument/2006/relationships/hyperlink" Target="mailto:yu.pei@inf.ethz.ch" TargetMode="Externa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6.jpeg"/><Relationship Id="rId4" Type="http://schemas.openxmlformats.org/officeDocument/2006/relationships/tags" Target="../tags/tag12.xml"/><Relationship Id="rId9" Type="http://schemas.openxmlformats.org/officeDocument/2006/relationships/hyperlink" Target="mailto:dijkstra@se.inf.ethz.ch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1.xml"/><Relationship Id="rId1" Type="http://schemas.openxmlformats.org/officeDocument/2006/relationships/tags" Target="../tags/tag500.xml"/><Relationship Id="rId4" Type="http://schemas.openxmlformats.org/officeDocument/2006/relationships/notesSlide" Target="../notesSlides/notesSlide5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3.xml"/><Relationship Id="rId1" Type="http://schemas.openxmlformats.org/officeDocument/2006/relationships/tags" Target="../tags/tag502.xml"/><Relationship Id="rId5" Type="http://schemas.openxmlformats.org/officeDocument/2006/relationships/image" Target="../media/image44.png"/><Relationship Id="rId4" Type="http://schemas.openxmlformats.org/officeDocument/2006/relationships/notesSlide" Target="../notesSlides/notesSlide5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tags" Target="../tags/tag511.xml"/><Relationship Id="rId13" Type="http://schemas.openxmlformats.org/officeDocument/2006/relationships/tags" Target="../tags/tag516.xml"/><Relationship Id="rId18" Type="http://schemas.openxmlformats.org/officeDocument/2006/relationships/tags" Target="../tags/tag521.xml"/><Relationship Id="rId26" Type="http://schemas.openxmlformats.org/officeDocument/2006/relationships/tags" Target="../tags/tag529.xml"/><Relationship Id="rId39" Type="http://schemas.openxmlformats.org/officeDocument/2006/relationships/tags" Target="../tags/tag542.xml"/><Relationship Id="rId3" Type="http://schemas.openxmlformats.org/officeDocument/2006/relationships/tags" Target="../tags/tag506.xml"/><Relationship Id="rId21" Type="http://schemas.openxmlformats.org/officeDocument/2006/relationships/tags" Target="../tags/tag524.xml"/><Relationship Id="rId34" Type="http://schemas.openxmlformats.org/officeDocument/2006/relationships/tags" Target="../tags/tag537.xml"/><Relationship Id="rId42" Type="http://schemas.openxmlformats.org/officeDocument/2006/relationships/notesSlide" Target="../notesSlides/notesSlide57.xml"/><Relationship Id="rId7" Type="http://schemas.openxmlformats.org/officeDocument/2006/relationships/tags" Target="../tags/tag510.xml"/><Relationship Id="rId12" Type="http://schemas.openxmlformats.org/officeDocument/2006/relationships/tags" Target="../tags/tag515.xml"/><Relationship Id="rId17" Type="http://schemas.openxmlformats.org/officeDocument/2006/relationships/tags" Target="../tags/tag520.xml"/><Relationship Id="rId25" Type="http://schemas.openxmlformats.org/officeDocument/2006/relationships/tags" Target="../tags/tag528.xml"/><Relationship Id="rId33" Type="http://schemas.openxmlformats.org/officeDocument/2006/relationships/tags" Target="../tags/tag536.xml"/><Relationship Id="rId38" Type="http://schemas.openxmlformats.org/officeDocument/2006/relationships/tags" Target="../tags/tag541.xml"/><Relationship Id="rId2" Type="http://schemas.openxmlformats.org/officeDocument/2006/relationships/tags" Target="../tags/tag505.xml"/><Relationship Id="rId16" Type="http://schemas.openxmlformats.org/officeDocument/2006/relationships/tags" Target="../tags/tag519.xml"/><Relationship Id="rId20" Type="http://schemas.openxmlformats.org/officeDocument/2006/relationships/tags" Target="../tags/tag523.xml"/><Relationship Id="rId29" Type="http://schemas.openxmlformats.org/officeDocument/2006/relationships/tags" Target="../tags/tag532.xml"/><Relationship Id="rId41" Type="http://schemas.openxmlformats.org/officeDocument/2006/relationships/slideLayout" Target="../slideLayouts/slideLayout2.xml"/><Relationship Id="rId1" Type="http://schemas.openxmlformats.org/officeDocument/2006/relationships/tags" Target="../tags/tag504.xml"/><Relationship Id="rId6" Type="http://schemas.openxmlformats.org/officeDocument/2006/relationships/tags" Target="../tags/tag509.xml"/><Relationship Id="rId11" Type="http://schemas.openxmlformats.org/officeDocument/2006/relationships/tags" Target="../tags/tag514.xml"/><Relationship Id="rId24" Type="http://schemas.openxmlformats.org/officeDocument/2006/relationships/tags" Target="../tags/tag527.xml"/><Relationship Id="rId32" Type="http://schemas.openxmlformats.org/officeDocument/2006/relationships/tags" Target="../tags/tag535.xml"/><Relationship Id="rId37" Type="http://schemas.openxmlformats.org/officeDocument/2006/relationships/tags" Target="../tags/tag540.xml"/><Relationship Id="rId40" Type="http://schemas.openxmlformats.org/officeDocument/2006/relationships/tags" Target="../tags/tag543.xml"/><Relationship Id="rId5" Type="http://schemas.openxmlformats.org/officeDocument/2006/relationships/tags" Target="../tags/tag508.xml"/><Relationship Id="rId15" Type="http://schemas.openxmlformats.org/officeDocument/2006/relationships/tags" Target="../tags/tag518.xml"/><Relationship Id="rId23" Type="http://schemas.openxmlformats.org/officeDocument/2006/relationships/tags" Target="../tags/tag526.xml"/><Relationship Id="rId28" Type="http://schemas.openxmlformats.org/officeDocument/2006/relationships/tags" Target="../tags/tag531.xml"/><Relationship Id="rId36" Type="http://schemas.openxmlformats.org/officeDocument/2006/relationships/tags" Target="../tags/tag539.xml"/><Relationship Id="rId10" Type="http://schemas.openxmlformats.org/officeDocument/2006/relationships/tags" Target="../tags/tag513.xml"/><Relationship Id="rId19" Type="http://schemas.openxmlformats.org/officeDocument/2006/relationships/tags" Target="../tags/tag522.xml"/><Relationship Id="rId31" Type="http://schemas.openxmlformats.org/officeDocument/2006/relationships/tags" Target="../tags/tag534.xml"/><Relationship Id="rId4" Type="http://schemas.openxmlformats.org/officeDocument/2006/relationships/tags" Target="../tags/tag507.xml"/><Relationship Id="rId9" Type="http://schemas.openxmlformats.org/officeDocument/2006/relationships/tags" Target="../tags/tag512.xml"/><Relationship Id="rId14" Type="http://schemas.openxmlformats.org/officeDocument/2006/relationships/tags" Target="../tags/tag517.xml"/><Relationship Id="rId22" Type="http://schemas.openxmlformats.org/officeDocument/2006/relationships/tags" Target="../tags/tag525.xml"/><Relationship Id="rId27" Type="http://schemas.openxmlformats.org/officeDocument/2006/relationships/tags" Target="../tags/tag530.xml"/><Relationship Id="rId30" Type="http://schemas.openxmlformats.org/officeDocument/2006/relationships/tags" Target="../tags/tag533.xml"/><Relationship Id="rId35" Type="http://schemas.openxmlformats.org/officeDocument/2006/relationships/tags" Target="../tags/tag538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5.xml"/><Relationship Id="rId1" Type="http://schemas.openxmlformats.org/officeDocument/2006/relationships/tags" Target="../tags/tag544.xml"/><Relationship Id="rId4" Type="http://schemas.openxmlformats.org/officeDocument/2006/relationships/notesSlide" Target="../notesSlides/notesSlide5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tags" Target="../tags/tag548.xml"/><Relationship Id="rId2" Type="http://schemas.openxmlformats.org/officeDocument/2006/relationships/tags" Target="../tags/tag547.xml"/><Relationship Id="rId1" Type="http://schemas.openxmlformats.org/officeDocument/2006/relationships/tags" Target="../tags/tag546.xml"/><Relationship Id="rId5" Type="http://schemas.openxmlformats.org/officeDocument/2006/relationships/notesSlide" Target="../notesSlides/notesSlide60.xml"/><Relationship Id="rId4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551.xml"/><Relationship Id="rId2" Type="http://schemas.openxmlformats.org/officeDocument/2006/relationships/tags" Target="../tags/tag550.xml"/><Relationship Id="rId1" Type="http://schemas.openxmlformats.org/officeDocument/2006/relationships/tags" Target="../tags/tag549.xml"/><Relationship Id="rId5" Type="http://schemas.openxmlformats.org/officeDocument/2006/relationships/notesSlide" Target="../notesSlides/notesSlide61.xml"/><Relationship Id="rId4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3.xml"/><Relationship Id="rId1" Type="http://schemas.openxmlformats.org/officeDocument/2006/relationships/tags" Target="../tags/tag552.xml"/><Relationship Id="rId5" Type="http://schemas.openxmlformats.org/officeDocument/2006/relationships/image" Target="../media/image47.png"/><Relationship Id="rId4" Type="http://schemas.openxmlformats.org/officeDocument/2006/relationships/notesSlide" Target="../notesSlides/notesSlide6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5.xml"/><Relationship Id="rId1" Type="http://schemas.openxmlformats.org/officeDocument/2006/relationships/tags" Target="../tags/tag554.xml"/><Relationship Id="rId4" Type="http://schemas.openxmlformats.org/officeDocument/2006/relationships/notesSlide" Target="../notesSlides/notesSlide6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wirth@se.inf.ethz.ch" TargetMode="External"/><Relationship Id="rId3" Type="http://schemas.openxmlformats.org/officeDocument/2006/relationships/tags" Target="../tags/tag15.xml"/><Relationship Id="rId7" Type="http://schemas.openxmlformats.org/officeDocument/2006/relationships/hyperlink" Target="mailto:se-info1-nygaard@lists.inf.ethz.ch" TargetMode="Externa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6.xml"/><Relationship Id="rId9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6.xml"/><Relationship Id="rId4" Type="http://schemas.openxmlformats.org/officeDocument/2006/relationships/image" Target="../media/image2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YUrqdUyEpI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chive.eiffel.com/doc/manuals/technology/contract/ariane/" TargetMode="Externa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564.xml"/><Relationship Id="rId13" Type="http://schemas.openxmlformats.org/officeDocument/2006/relationships/tags" Target="../tags/tag569.xml"/><Relationship Id="rId18" Type="http://schemas.openxmlformats.org/officeDocument/2006/relationships/tags" Target="../tags/tag574.xml"/><Relationship Id="rId3" Type="http://schemas.openxmlformats.org/officeDocument/2006/relationships/tags" Target="../tags/tag559.xml"/><Relationship Id="rId7" Type="http://schemas.openxmlformats.org/officeDocument/2006/relationships/tags" Target="../tags/tag563.xml"/><Relationship Id="rId12" Type="http://schemas.openxmlformats.org/officeDocument/2006/relationships/tags" Target="../tags/tag568.xml"/><Relationship Id="rId17" Type="http://schemas.openxmlformats.org/officeDocument/2006/relationships/tags" Target="../tags/tag573.xml"/><Relationship Id="rId2" Type="http://schemas.openxmlformats.org/officeDocument/2006/relationships/tags" Target="../tags/tag558.xml"/><Relationship Id="rId16" Type="http://schemas.openxmlformats.org/officeDocument/2006/relationships/tags" Target="../tags/tag572.xml"/><Relationship Id="rId20" Type="http://schemas.openxmlformats.org/officeDocument/2006/relationships/notesSlide" Target="../notesSlides/notesSlide66.xml"/><Relationship Id="rId1" Type="http://schemas.openxmlformats.org/officeDocument/2006/relationships/tags" Target="../tags/tag557.xml"/><Relationship Id="rId6" Type="http://schemas.openxmlformats.org/officeDocument/2006/relationships/tags" Target="../tags/tag562.xml"/><Relationship Id="rId11" Type="http://schemas.openxmlformats.org/officeDocument/2006/relationships/tags" Target="../tags/tag567.xml"/><Relationship Id="rId5" Type="http://schemas.openxmlformats.org/officeDocument/2006/relationships/tags" Target="../tags/tag561.xml"/><Relationship Id="rId15" Type="http://schemas.openxmlformats.org/officeDocument/2006/relationships/tags" Target="../tags/tag571.xml"/><Relationship Id="rId10" Type="http://schemas.openxmlformats.org/officeDocument/2006/relationships/tags" Target="../tags/tag566.xml"/><Relationship Id="rId19" Type="http://schemas.openxmlformats.org/officeDocument/2006/relationships/slideLayout" Target="../slideLayouts/slideLayout16.xml"/><Relationship Id="rId4" Type="http://schemas.openxmlformats.org/officeDocument/2006/relationships/tags" Target="../tags/tag560.xml"/><Relationship Id="rId9" Type="http://schemas.openxmlformats.org/officeDocument/2006/relationships/tags" Target="../tags/tag565.xml"/><Relationship Id="rId14" Type="http://schemas.openxmlformats.org/officeDocument/2006/relationships/tags" Target="../tags/tag570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582.xml"/><Relationship Id="rId13" Type="http://schemas.openxmlformats.org/officeDocument/2006/relationships/tags" Target="../tags/tag587.xml"/><Relationship Id="rId18" Type="http://schemas.openxmlformats.org/officeDocument/2006/relationships/tags" Target="../tags/tag592.xml"/><Relationship Id="rId3" Type="http://schemas.openxmlformats.org/officeDocument/2006/relationships/tags" Target="../tags/tag577.xml"/><Relationship Id="rId21" Type="http://schemas.openxmlformats.org/officeDocument/2006/relationships/slideLayout" Target="../slideLayouts/slideLayout14.xml"/><Relationship Id="rId7" Type="http://schemas.openxmlformats.org/officeDocument/2006/relationships/tags" Target="../tags/tag581.xml"/><Relationship Id="rId12" Type="http://schemas.openxmlformats.org/officeDocument/2006/relationships/tags" Target="../tags/tag586.xml"/><Relationship Id="rId17" Type="http://schemas.openxmlformats.org/officeDocument/2006/relationships/tags" Target="../tags/tag591.xml"/><Relationship Id="rId2" Type="http://schemas.openxmlformats.org/officeDocument/2006/relationships/tags" Target="../tags/tag576.xml"/><Relationship Id="rId16" Type="http://schemas.openxmlformats.org/officeDocument/2006/relationships/tags" Target="../tags/tag590.xml"/><Relationship Id="rId20" Type="http://schemas.openxmlformats.org/officeDocument/2006/relationships/tags" Target="../tags/tag594.xml"/><Relationship Id="rId1" Type="http://schemas.openxmlformats.org/officeDocument/2006/relationships/tags" Target="../tags/tag575.xml"/><Relationship Id="rId6" Type="http://schemas.openxmlformats.org/officeDocument/2006/relationships/tags" Target="../tags/tag580.xml"/><Relationship Id="rId11" Type="http://schemas.openxmlformats.org/officeDocument/2006/relationships/tags" Target="../tags/tag585.xml"/><Relationship Id="rId5" Type="http://schemas.openxmlformats.org/officeDocument/2006/relationships/tags" Target="../tags/tag579.xml"/><Relationship Id="rId15" Type="http://schemas.openxmlformats.org/officeDocument/2006/relationships/tags" Target="../tags/tag589.xml"/><Relationship Id="rId10" Type="http://schemas.openxmlformats.org/officeDocument/2006/relationships/tags" Target="../tags/tag584.xml"/><Relationship Id="rId19" Type="http://schemas.openxmlformats.org/officeDocument/2006/relationships/tags" Target="../tags/tag593.xml"/><Relationship Id="rId4" Type="http://schemas.openxmlformats.org/officeDocument/2006/relationships/tags" Target="../tags/tag578.xml"/><Relationship Id="rId9" Type="http://schemas.openxmlformats.org/officeDocument/2006/relationships/tags" Target="../tags/tag583.xml"/><Relationship Id="rId14" Type="http://schemas.openxmlformats.org/officeDocument/2006/relationships/tags" Target="../tags/tag588.xml"/><Relationship Id="rId22" Type="http://schemas.openxmlformats.org/officeDocument/2006/relationships/notesSlide" Target="../notesSlides/notesSlide67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602.xml"/><Relationship Id="rId13" Type="http://schemas.openxmlformats.org/officeDocument/2006/relationships/tags" Target="../tags/tag607.xml"/><Relationship Id="rId3" Type="http://schemas.openxmlformats.org/officeDocument/2006/relationships/tags" Target="../tags/tag597.xml"/><Relationship Id="rId7" Type="http://schemas.openxmlformats.org/officeDocument/2006/relationships/tags" Target="../tags/tag601.xml"/><Relationship Id="rId12" Type="http://schemas.openxmlformats.org/officeDocument/2006/relationships/tags" Target="../tags/tag606.xml"/><Relationship Id="rId2" Type="http://schemas.openxmlformats.org/officeDocument/2006/relationships/tags" Target="../tags/tag596.xml"/><Relationship Id="rId16" Type="http://schemas.openxmlformats.org/officeDocument/2006/relationships/notesSlide" Target="../notesSlides/notesSlide68.xml"/><Relationship Id="rId1" Type="http://schemas.openxmlformats.org/officeDocument/2006/relationships/tags" Target="../tags/tag595.xml"/><Relationship Id="rId6" Type="http://schemas.openxmlformats.org/officeDocument/2006/relationships/tags" Target="../tags/tag600.xml"/><Relationship Id="rId11" Type="http://schemas.openxmlformats.org/officeDocument/2006/relationships/tags" Target="../tags/tag605.xml"/><Relationship Id="rId5" Type="http://schemas.openxmlformats.org/officeDocument/2006/relationships/tags" Target="../tags/tag599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604.xml"/><Relationship Id="rId4" Type="http://schemas.openxmlformats.org/officeDocument/2006/relationships/tags" Target="../tags/tag598.xml"/><Relationship Id="rId9" Type="http://schemas.openxmlformats.org/officeDocument/2006/relationships/tags" Target="../tags/tag603.xml"/><Relationship Id="rId14" Type="http://schemas.openxmlformats.org/officeDocument/2006/relationships/tags" Target="../tags/tag60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tags" Target="../tags/tag611.xml"/><Relationship Id="rId2" Type="http://schemas.openxmlformats.org/officeDocument/2006/relationships/tags" Target="../tags/tag610.xml"/><Relationship Id="rId1" Type="http://schemas.openxmlformats.org/officeDocument/2006/relationships/tags" Target="../tags/tag609.xml"/><Relationship Id="rId5" Type="http://schemas.openxmlformats.org/officeDocument/2006/relationships/notesSlide" Target="../notesSlides/notesSlide69.xml"/><Relationship Id="rId4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tags" Target="../tags/tag619.xml"/><Relationship Id="rId13" Type="http://schemas.openxmlformats.org/officeDocument/2006/relationships/tags" Target="../tags/tag624.xml"/><Relationship Id="rId18" Type="http://schemas.openxmlformats.org/officeDocument/2006/relationships/tags" Target="../tags/tag629.xml"/><Relationship Id="rId26" Type="http://schemas.openxmlformats.org/officeDocument/2006/relationships/tags" Target="../tags/tag637.xml"/><Relationship Id="rId39" Type="http://schemas.openxmlformats.org/officeDocument/2006/relationships/tags" Target="../tags/tag650.xml"/><Relationship Id="rId3" Type="http://schemas.openxmlformats.org/officeDocument/2006/relationships/tags" Target="../tags/tag614.xml"/><Relationship Id="rId21" Type="http://schemas.openxmlformats.org/officeDocument/2006/relationships/tags" Target="../tags/tag632.xml"/><Relationship Id="rId34" Type="http://schemas.openxmlformats.org/officeDocument/2006/relationships/tags" Target="../tags/tag645.xml"/><Relationship Id="rId42" Type="http://schemas.openxmlformats.org/officeDocument/2006/relationships/tags" Target="../tags/tag653.xml"/><Relationship Id="rId7" Type="http://schemas.openxmlformats.org/officeDocument/2006/relationships/tags" Target="../tags/tag618.xml"/><Relationship Id="rId12" Type="http://schemas.openxmlformats.org/officeDocument/2006/relationships/tags" Target="../tags/tag623.xml"/><Relationship Id="rId17" Type="http://schemas.openxmlformats.org/officeDocument/2006/relationships/tags" Target="../tags/tag628.xml"/><Relationship Id="rId25" Type="http://schemas.openxmlformats.org/officeDocument/2006/relationships/tags" Target="../tags/tag636.xml"/><Relationship Id="rId33" Type="http://schemas.openxmlformats.org/officeDocument/2006/relationships/tags" Target="../tags/tag644.xml"/><Relationship Id="rId38" Type="http://schemas.openxmlformats.org/officeDocument/2006/relationships/tags" Target="../tags/tag649.xml"/><Relationship Id="rId2" Type="http://schemas.openxmlformats.org/officeDocument/2006/relationships/tags" Target="../tags/tag613.xml"/><Relationship Id="rId16" Type="http://schemas.openxmlformats.org/officeDocument/2006/relationships/tags" Target="../tags/tag627.xml"/><Relationship Id="rId20" Type="http://schemas.openxmlformats.org/officeDocument/2006/relationships/tags" Target="../tags/tag631.xml"/><Relationship Id="rId29" Type="http://schemas.openxmlformats.org/officeDocument/2006/relationships/tags" Target="../tags/tag640.xml"/><Relationship Id="rId41" Type="http://schemas.openxmlformats.org/officeDocument/2006/relationships/tags" Target="../tags/tag652.xml"/><Relationship Id="rId1" Type="http://schemas.openxmlformats.org/officeDocument/2006/relationships/tags" Target="../tags/tag612.xml"/><Relationship Id="rId6" Type="http://schemas.openxmlformats.org/officeDocument/2006/relationships/tags" Target="../tags/tag617.xml"/><Relationship Id="rId11" Type="http://schemas.openxmlformats.org/officeDocument/2006/relationships/tags" Target="../tags/tag622.xml"/><Relationship Id="rId24" Type="http://schemas.openxmlformats.org/officeDocument/2006/relationships/tags" Target="../tags/tag635.xml"/><Relationship Id="rId32" Type="http://schemas.openxmlformats.org/officeDocument/2006/relationships/tags" Target="../tags/tag643.xml"/><Relationship Id="rId37" Type="http://schemas.openxmlformats.org/officeDocument/2006/relationships/tags" Target="../tags/tag648.xml"/><Relationship Id="rId40" Type="http://schemas.openxmlformats.org/officeDocument/2006/relationships/tags" Target="../tags/tag651.xml"/><Relationship Id="rId45" Type="http://schemas.openxmlformats.org/officeDocument/2006/relationships/notesSlide" Target="../notesSlides/notesSlide70.xml"/><Relationship Id="rId5" Type="http://schemas.openxmlformats.org/officeDocument/2006/relationships/tags" Target="../tags/tag616.xml"/><Relationship Id="rId15" Type="http://schemas.openxmlformats.org/officeDocument/2006/relationships/tags" Target="../tags/tag626.xml"/><Relationship Id="rId23" Type="http://schemas.openxmlformats.org/officeDocument/2006/relationships/tags" Target="../tags/tag634.xml"/><Relationship Id="rId28" Type="http://schemas.openxmlformats.org/officeDocument/2006/relationships/tags" Target="../tags/tag639.xml"/><Relationship Id="rId36" Type="http://schemas.openxmlformats.org/officeDocument/2006/relationships/tags" Target="../tags/tag647.xml"/><Relationship Id="rId10" Type="http://schemas.openxmlformats.org/officeDocument/2006/relationships/tags" Target="../tags/tag621.xml"/><Relationship Id="rId19" Type="http://schemas.openxmlformats.org/officeDocument/2006/relationships/tags" Target="../tags/tag630.xml"/><Relationship Id="rId31" Type="http://schemas.openxmlformats.org/officeDocument/2006/relationships/tags" Target="../tags/tag642.xml"/><Relationship Id="rId44" Type="http://schemas.openxmlformats.org/officeDocument/2006/relationships/slideLayout" Target="../slideLayouts/slideLayout2.xml"/><Relationship Id="rId4" Type="http://schemas.openxmlformats.org/officeDocument/2006/relationships/tags" Target="../tags/tag615.xml"/><Relationship Id="rId9" Type="http://schemas.openxmlformats.org/officeDocument/2006/relationships/tags" Target="../tags/tag620.xml"/><Relationship Id="rId14" Type="http://schemas.openxmlformats.org/officeDocument/2006/relationships/tags" Target="../tags/tag625.xml"/><Relationship Id="rId22" Type="http://schemas.openxmlformats.org/officeDocument/2006/relationships/tags" Target="../tags/tag633.xml"/><Relationship Id="rId27" Type="http://schemas.openxmlformats.org/officeDocument/2006/relationships/tags" Target="../tags/tag638.xml"/><Relationship Id="rId30" Type="http://schemas.openxmlformats.org/officeDocument/2006/relationships/tags" Target="../tags/tag641.xml"/><Relationship Id="rId35" Type="http://schemas.openxmlformats.org/officeDocument/2006/relationships/tags" Target="../tags/tag646.xml"/><Relationship Id="rId43" Type="http://schemas.openxmlformats.org/officeDocument/2006/relationships/tags" Target="../tags/tag654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tags" Target="../tags/tag662.xml"/><Relationship Id="rId13" Type="http://schemas.openxmlformats.org/officeDocument/2006/relationships/tags" Target="../tags/tag667.xml"/><Relationship Id="rId3" Type="http://schemas.openxmlformats.org/officeDocument/2006/relationships/tags" Target="../tags/tag657.xml"/><Relationship Id="rId7" Type="http://schemas.openxmlformats.org/officeDocument/2006/relationships/tags" Target="../tags/tag661.xml"/><Relationship Id="rId12" Type="http://schemas.openxmlformats.org/officeDocument/2006/relationships/tags" Target="../tags/tag666.xml"/><Relationship Id="rId2" Type="http://schemas.openxmlformats.org/officeDocument/2006/relationships/tags" Target="../tags/tag656.xml"/><Relationship Id="rId16" Type="http://schemas.openxmlformats.org/officeDocument/2006/relationships/notesSlide" Target="../notesSlides/notesSlide71.xml"/><Relationship Id="rId1" Type="http://schemas.openxmlformats.org/officeDocument/2006/relationships/tags" Target="../tags/tag655.xml"/><Relationship Id="rId6" Type="http://schemas.openxmlformats.org/officeDocument/2006/relationships/tags" Target="../tags/tag660.xml"/><Relationship Id="rId11" Type="http://schemas.openxmlformats.org/officeDocument/2006/relationships/tags" Target="../tags/tag665.xml"/><Relationship Id="rId5" Type="http://schemas.openxmlformats.org/officeDocument/2006/relationships/tags" Target="../tags/tag659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664.xml"/><Relationship Id="rId4" Type="http://schemas.openxmlformats.org/officeDocument/2006/relationships/tags" Target="../tags/tag658.xml"/><Relationship Id="rId9" Type="http://schemas.openxmlformats.org/officeDocument/2006/relationships/tags" Target="../tags/tag663.xml"/><Relationship Id="rId14" Type="http://schemas.openxmlformats.org/officeDocument/2006/relationships/tags" Target="../tags/tag66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0.xml"/><Relationship Id="rId1" Type="http://schemas.openxmlformats.org/officeDocument/2006/relationships/tags" Target="../tags/tag669.xml"/><Relationship Id="rId4" Type="http://schemas.openxmlformats.org/officeDocument/2006/relationships/notesSlide" Target="../notesSlides/notesSlide7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2.xml"/><Relationship Id="rId1" Type="http://schemas.openxmlformats.org/officeDocument/2006/relationships/tags" Target="../tags/tag671.xml"/><Relationship Id="rId4" Type="http://schemas.openxmlformats.org/officeDocument/2006/relationships/notesSlide" Target="../notesSlides/notesSlide7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turing@se.inf.ethz.ch" TargetMode="External"/><Relationship Id="rId3" Type="http://schemas.openxmlformats.org/officeDocument/2006/relationships/tags" Target="../tags/tag19.xml"/><Relationship Id="rId7" Type="http://schemas.openxmlformats.org/officeDocument/2006/relationships/hyperlink" Target="mailto:se-info1-nygaard@lists.inf.ethz.ch" TargetMode="Externa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hyperlink" Target="mailto:nadia.polikarpova@inf.ethz.ch" TargetMode="Externa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8.jpeg"/></Relationships>
</file>

<file path=ppt/slides/_rels/slide80.xml.rels><?xml version="1.0" encoding="UTF-8" standalone="yes"?>
<Relationships xmlns="http://schemas.openxmlformats.org/package/2006/relationships"><Relationship Id="rId13" Type="http://schemas.openxmlformats.org/officeDocument/2006/relationships/tags" Target="../tags/tag685.xml"/><Relationship Id="rId18" Type="http://schemas.openxmlformats.org/officeDocument/2006/relationships/tags" Target="../tags/tag690.xml"/><Relationship Id="rId26" Type="http://schemas.openxmlformats.org/officeDocument/2006/relationships/tags" Target="../tags/tag698.xml"/><Relationship Id="rId39" Type="http://schemas.openxmlformats.org/officeDocument/2006/relationships/tags" Target="../tags/tag711.xml"/><Relationship Id="rId21" Type="http://schemas.openxmlformats.org/officeDocument/2006/relationships/tags" Target="../tags/tag693.xml"/><Relationship Id="rId34" Type="http://schemas.openxmlformats.org/officeDocument/2006/relationships/tags" Target="../tags/tag706.xml"/><Relationship Id="rId42" Type="http://schemas.openxmlformats.org/officeDocument/2006/relationships/tags" Target="../tags/tag714.xml"/><Relationship Id="rId47" Type="http://schemas.openxmlformats.org/officeDocument/2006/relationships/tags" Target="../tags/tag719.xml"/><Relationship Id="rId50" Type="http://schemas.openxmlformats.org/officeDocument/2006/relationships/tags" Target="../tags/tag722.xml"/><Relationship Id="rId55" Type="http://schemas.openxmlformats.org/officeDocument/2006/relationships/tags" Target="../tags/tag727.xml"/><Relationship Id="rId63" Type="http://schemas.openxmlformats.org/officeDocument/2006/relationships/tags" Target="../tags/tag735.xml"/><Relationship Id="rId7" Type="http://schemas.openxmlformats.org/officeDocument/2006/relationships/tags" Target="../tags/tag679.xml"/><Relationship Id="rId2" Type="http://schemas.openxmlformats.org/officeDocument/2006/relationships/tags" Target="../tags/tag674.xml"/><Relationship Id="rId16" Type="http://schemas.openxmlformats.org/officeDocument/2006/relationships/tags" Target="../tags/tag688.xml"/><Relationship Id="rId20" Type="http://schemas.openxmlformats.org/officeDocument/2006/relationships/tags" Target="../tags/tag692.xml"/><Relationship Id="rId29" Type="http://schemas.openxmlformats.org/officeDocument/2006/relationships/tags" Target="../tags/tag701.xml"/><Relationship Id="rId41" Type="http://schemas.openxmlformats.org/officeDocument/2006/relationships/tags" Target="../tags/tag713.xml"/><Relationship Id="rId54" Type="http://schemas.openxmlformats.org/officeDocument/2006/relationships/tags" Target="../tags/tag726.xml"/><Relationship Id="rId62" Type="http://schemas.openxmlformats.org/officeDocument/2006/relationships/tags" Target="../tags/tag734.xml"/><Relationship Id="rId1" Type="http://schemas.openxmlformats.org/officeDocument/2006/relationships/tags" Target="../tags/tag673.xml"/><Relationship Id="rId6" Type="http://schemas.openxmlformats.org/officeDocument/2006/relationships/tags" Target="../tags/tag678.xml"/><Relationship Id="rId11" Type="http://schemas.openxmlformats.org/officeDocument/2006/relationships/tags" Target="../tags/tag683.xml"/><Relationship Id="rId24" Type="http://schemas.openxmlformats.org/officeDocument/2006/relationships/tags" Target="../tags/tag696.xml"/><Relationship Id="rId32" Type="http://schemas.openxmlformats.org/officeDocument/2006/relationships/tags" Target="../tags/tag704.xml"/><Relationship Id="rId37" Type="http://schemas.openxmlformats.org/officeDocument/2006/relationships/tags" Target="../tags/tag709.xml"/><Relationship Id="rId40" Type="http://schemas.openxmlformats.org/officeDocument/2006/relationships/tags" Target="../tags/tag712.xml"/><Relationship Id="rId45" Type="http://schemas.openxmlformats.org/officeDocument/2006/relationships/tags" Target="../tags/tag717.xml"/><Relationship Id="rId53" Type="http://schemas.openxmlformats.org/officeDocument/2006/relationships/tags" Target="../tags/tag725.xml"/><Relationship Id="rId58" Type="http://schemas.openxmlformats.org/officeDocument/2006/relationships/tags" Target="../tags/tag730.xml"/><Relationship Id="rId66" Type="http://schemas.openxmlformats.org/officeDocument/2006/relationships/notesSlide" Target="../notesSlides/notesSlide74.xml"/><Relationship Id="rId5" Type="http://schemas.openxmlformats.org/officeDocument/2006/relationships/tags" Target="../tags/tag677.xml"/><Relationship Id="rId15" Type="http://schemas.openxmlformats.org/officeDocument/2006/relationships/tags" Target="../tags/tag687.xml"/><Relationship Id="rId23" Type="http://schemas.openxmlformats.org/officeDocument/2006/relationships/tags" Target="../tags/tag695.xml"/><Relationship Id="rId28" Type="http://schemas.openxmlformats.org/officeDocument/2006/relationships/tags" Target="../tags/tag700.xml"/><Relationship Id="rId36" Type="http://schemas.openxmlformats.org/officeDocument/2006/relationships/tags" Target="../tags/tag708.xml"/><Relationship Id="rId49" Type="http://schemas.openxmlformats.org/officeDocument/2006/relationships/tags" Target="../tags/tag721.xml"/><Relationship Id="rId57" Type="http://schemas.openxmlformats.org/officeDocument/2006/relationships/tags" Target="../tags/tag729.xml"/><Relationship Id="rId61" Type="http://schemas.openxmlformats.org/officeDocument/2006/relationships/tags" Target="../tags/tag733.xml"/><Relationship Id="rId10" Type="http://schemas.openxmlformats.org/officeDocument/2006/relationships/tags" Target="../tags/tag682.xml"/><Relationship Id="rId19" Type="http://schemas.openxmlformats.org/officeDocument/2006/relationships/tags" Target="../tags/tag691.xml"/><Relationship Id="rId31" Type="http://schemas.openxmlformats.org/officeDocument/2006/relationships/tags" Target="../tags/tag703.xml"/><Relationship Id="rId44" Type="http://schemas.openxmlformats.org/officeDocument/2006/relationships/tags" Target="../tags/tag716.xml"/><Relationship Id="rId52" Type="http://schemas.openxmlformats.org/officeDocument/2006/relationships/tags" Target="../tags/tag724.xml"/><Relationship Id="rId60" Type="http://schemas.openxmlformats.org/officeDocument/2006/relationships/tags" Target="../tags/tag732.xml"/><Relationship Id="rId65" Type="http://schemas.openxmlformats.org/officeDocument/2006/relationships/slideLayout" Target="../slideLayouts/slideLayout2.xml"/><Relationship Id="rId4" Type="http://schemas.openxmlformats.org/officeDocument/2006/relationships/tags" Target="../tags/tag676.xml"/><Relationship Id="rId9" Type="http://schemas.openxmlformats.org/officeDocument/2006/relationships/tags" Target="../tags/tag681.xml"/><Relationship Id="rId14" Type="http://schemas.openxmlformats.org/officeDocument/2006/relationships/tags" Target="../tags/tag686.xml"/><Relationship Id="rId22" Type="http://schemas.openxmlformats.org/officeDocument/2006/relationships/tags" Target="../tags/tag694.xml"/><Relationship Id="rId27" Type="http://schemas.openxmlformats.org/officeDocument/2006/relationships/tags" Target="../tags/tag699.xml"/><Relationship Id="rId30" Type="http://schemas.openxmlformats.org/officeDocument/2006/relationships/tags" Target="../tags/tag702.xml"/><Relationship Id="rId35" Type="http://schemas.openxmlformats.org/officeDocument/2006/relationships/tags" Target="../tags/tag707.xml"/><Relationship Id="rId43" Type="http://schemas.openxmlformats.org/officeDocument/2006/relationships/tags" Target="../tags/tag715.xml"/><Relationship Id="rId48" Type="http://schemas.openxmlformats.org/officeDocument/2006/relationships/tags" Target="../tags/tag720.xml"/><Relationship Id="rId56" Type="http://schemas.openxmlformats.org/officeDocument/2006/relationships/tags" Target="../tags/tag728.xml"/><Relationship Id="rId64" Type="http://schemas.openxmlformats.org/officeDocument/2006/relationships/tags" Target="../tags/tag736.xml"/><Relationship Id="rId8" Type="http://schemas.openxmlformats.org/officeDocument/2006/relationships/tags" Target="../tags/tag680.xml"/><Relationship Id="rId51" Type="http://schemas.openxmlformats.org/officeDocument/2006/relationships/tags" Target="../tags/tag723.xml"/><Relationship Id="rId3" Type="http://schemas.openxmlformats.org/officeDocument/2006/relationships/tags" Target="../tags/tag675.xml"/><Relationship Id="rId12" Type="http://schemas.openxmlformats.org/officeDocument/2006/relationships/tags" Target="../tags/tag684.xml"/><Relationship Id="rId17" Type="http://schemas.openxmlformats.org/officeDocument/2006/relationships/tags" Target="../tags/tag689.xml"/><Relationship Id="rId25" Type="http://schemas.openxmlformats.org/officeDocument/2006/relationships/tags" Target="../tags/tag697.xml"/><Relationship Id="rId33" Type="http://schemas.openxmlformats.org/officeDocument/2006/relationships/tags" Target="../tags/tag705.xml"/><Relationship Id="rId38" Type="http://schemas.openxmlformats.org/officeDocument/2006/relationships/tags" Target="../tags/tag710.xml"/><Relationship Id="rId46" Type="http://schemas.openxmlformats.org/officeDocument/2006/relationships/tags" Target="../tags/tag718.xml"/><Relationship Id="rId59" Type="http://schemas.openxmlformats.org/officeDocument/2006/relationships/tags" Target="../tags/tag73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8.xml"/><Relationship Id="rId1" Type="http://schemas.openxmlformats.org/officeDocument/2006/relationships/tags" Target="../tags/tag737.xml"/><Relationship Id="rId4" Type="http://schemas.openxmlformats.org/officeDocument/2006/relationships/notesSlide" Target="../notesSlides/notesSlide7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0.xml"/><Relationship Id="rId1" Type="http://schemas.openxmlformats.org/officeDocument/2006/relationships/tags" Target="../tags/tag739.xml"/><Relationship Id="rId4" Type="http://schemas.openxmlformats.org/officeDocument/2006/relationships/notesSlide" Target="../notesSlides/notesSlide7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2.xml"/><Relationship Id="rId1" Type="http://schemas.openxmlformats.org/officeDocument/2006/relationships/tags" Target="../tags/tag741.xml"/><Relationship Id="rId4" Type="http://schemas.openxmlformats.org/officeDocument/2006/relationships/notesSlide" Target="../notesSlides/notesSlide7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liskov@lists.inf.ethz.ch" TargetMode="External"/><Relationship Id="rId3" Type="http://schemas.openxmlformats.org/officeDocument/2006/relationships/tags" Target="../tags/tag22.xml"/><Relationship Id="rId7" Type="http://schemas.openxmlformats.org/officeDocument/2006/relationships/hyperlink" Target="mailto:se-info1-nygaard@lists.inf.ethz.ch" TargetMode="Externa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hyperlink" Target="mailto:alexey.kolesnichenko@inf.ethz.ch" TargetMode="Externa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654" y="1700934"/>
            <a:ext cx="7772400" cy="1790411"/>
          </a:xfrm>
        </p:spPr>
        <p:txBody>
          <a:bodyPr>
            <a:normAutofit fontScale="90000"/>
          </a:bodyPr>
          <a:lstStyle/>
          <a:p>
            <a: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  <a:t>Einführung in die </a:t>
            </a:r>
            <a: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  <a:t>Programmierung</a:t>
            </a:r>
            <a:b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  <a:t>(«Info 1»)</a:t>
            </a:r>
            <a: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  <a:t/>
            </a:r>
            <a:b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  <a:t/>
            </a:r>
            <a:br>
              <a:rPr lang="de-CH" noProof="0" dirty="0" smtClean="0">
                <a:solidFill>
                  <a:srgbClr val="990000"/>
                </a:solidFill>
                <a:latin typeface="Comic Sans MS" pitchFamily="66" charset="0"/>
              </a:rPr>
            </a:br>
            <a:r>
              <a:rPr lang="de-CH" sz="2800" noProof="0" dirty="0" smtClean="0">
                <a:latin typeface="Comic Sans MS" pitchFamily="66" charset="0"/>
              </a:rPr>
              <a:t>Prof. Dr. Bertrand Meyer</a:t>
            </a:r>
            <a:endParaRPr lang="de-CH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1383" y="4184072"/>
            <a:ext cx="7301344" cy="116378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endParaRPr lang="de-CH" noProof="0" dirty="0" smtClean="0">
              <a:solidFill>
                <a:srgbClr val="3E609E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de-CH" noProof="0" dirty="0" smtClean="0">
                <a:solidFill>
                  <a:srgbClr val="3E609E"/>
                </a:solidFill>
                <a:latin typeface="Comic Sans MS" pitchFamily="66" charset="0"/>
              </a:rPr>
              <a:t>Vorlesung 1: </a:t>
            </a:r>
            <a:r>
              <a:rPr lang="de-CH" dirty="0">
                <a:solidFill>
                  <a:srgbClr val="3E609E"/>
                </a:solidFill>
                <a:latin typeface="Comic Sans MS" pitchFamily="66" charset="0"/>
              </a:rPr>
              <a:t>Willkommen </a:t>
            </a:r>
            <a:r>
              <a:rPr lang="de-CH" dirty="0" smtClean="0">
                <a:solidFill>
                  <a:srgbClr val="3E609E"/>
                </a:solidFill>
                <a:latin typeface="Comic Sans MS" pitchFamily="66" charset="0"/>
              </a:rPr>
              <a:t>&amp; Übersicht  </a:t>
            </a:r>
            <a:endParaRPr lang="de-CH" noProof="0" dirty="0">
              <a:solidFill>
                <a:srgbClr val="3E609E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Gruppe Tony Hoare: Valentin </a:t>
            </a:r>
            <a:r>
              <a:rPr lang="de-CH" noProof="0" dirty="0" err="1" smtClean="0"/>
              <a:t>Wüstholz</a:t>
            </a:r>
            <a:endParaRPr lang="de-CH" noProof="0" dirty="0"/>
          </a:p>
        </p:txBody>
      </p:sp>
      <p:sp>
        <p:nvSpPr>
          <p:cNvPr id="421892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940050"/>
            <a:ext cx="8229600" cy="2740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sz="2000" noProof="0" dirty="0" smtClean="0"/>
              <a:t>E-mail: </a:t>
            </a:r>
            <a:r>
              <a:rPr lang="de-CH" sz="2000" noProof="0" dirty="0" smtClean="0">
                <a:hlinkClick r:id="rId6"/>
              </a:rPr>
              <a:t>valentin.wuestholz@inf.ethz.ch</a:t>
            </a:r>
            <a:endParaRPr lang="de-CH" sz="2000" noProof="0" dirty="0" smtClean="0"/>
          </a:p>
          <a:p>
            <a:pPr>
              <a:lnSpc>
                <a:spcPct val="90000"/>
              </a:lnSpc>
            </a:pPr>
            <a:r>
              <a:rPr lang="de-CH" sz="2000" noProof="0" dirty="0" smtClean="0"/>
              <a:t>Büro: CAB F39</a:t>
            </a:r>
          </a:p>
          <a:p>
            <a:pPr>
              <a:lnSpc>
                <a:spcPct val="90000"/>
              </a:lnSpc>
            </a:pPr>
            <a:r>
              <a:rPr lang="de-CH" sz="2000" noProof="0" dirty="0" smtClean="0"/>
              <a:t>Telefon: 044 632 79 42</a:t>
            </a:r>
          </a:p>
          <a:p>
            <a:pPr>
              <a:lnSpc>
                <a:spcPct val="90000"/>
              </a:lnSpc>
            </a:pPr>
            <a:r>
              <a:rPr lang="de-CH" sz="2000" noProof="0" dirty="0" smtClean="0"/>
              <a:t>Sprache: </a:t>
            </a:r>
            <a:r>
              <a:rPr lang="de-CH" sz="2000" u="sng" noProof="0" dirty="0" smtClean="0">
                <a:solidFill>
                  <a:srgbClr val="A50021"/>
                </a:solidFill>
              </a:rPr>
              <a:t>Deutsch</a:t>
            </a:r>
            <a:endParaRPr lang="de-CH" sz="2000" noProof="0" dirty="0"/>
          </a:p>
        </p:txBody>
      </p:sp>
      <p:sp>
        <p:nvSpPr>
          <p:cNvPr id="42189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6437" y="1125538"/>
            <a:ext cx="79582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</a:rPr>
              <a:t>: </a:t>
            </a:r>
            <a:r>
              <a:rPr lang="en-US" sz="2800" dirty="0" smtClean="0">
                <a:hlinkClick r:id="rId7"/>
              </a:rPr>
              <a:t>se-info1-</a:t>
            </a:r>
            <a:r>
              <a:rPr lang="en-US" sz="2800" dirty="0" smtClean="0">
                <a:hlinkClick r:id="rId8"/>
              </a:rPr>
              <a:t>hoare@lists.inf.ethz.ch</a:t>
            </a:r>
            <a:endParaRPr lang="en-US" sz="2800" dirty="0"/>
          </a:p>
        </p:txBody>
      </p:sp>
      <p:pic>
        <p:nvPicPr>
          <p:cNvPr id="1026" name="Picture 2" descr="F:\zoom\Computer_scientists\Hoare\Copy of DSC063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4665" y="2387830"/>
            <a:ext cx="3840000" cy="28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7877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Gruppe </a:t>
            </a:r>
            <a:r>
              <a:rPr lang="en-US" dirty="0" smtClean="0"/>
              <a:t>John </a:t>
            </a:r>
            <a:r>
              <a:rPr lang="en-US" dirty="0"/>
              <a:t>Backus </a:t>
            </a:r>
            <a:r>
              <a:rPr lang="de-CH" noProof="0" dirty="0" smtClean="0"/>
              <a:t>: </a:t>
            </a:r>
            <a:r>
              <a:rPr lang="en-US" dirty="0" err="1"/>
              <a:t>Anja</a:t>
            </a:r>
            <a:r>
              <a:rPr lang="en-US" dirty="0"/>
              <a:t> </a:t>
            </a:r>
            <a:r>
              <a:rPr lang="en-US" dirty="0" err="1" smtClean="0"/>
              <a:t>Gruenheid</a:t>
            </a:r>
            <a:endParaRPr lang="de-CH" noProof="0" dirty="0"/>
          </a:p>
        </p:txBody>
      </p:sp>
      <p:sp>
        <p:nvSpPr>
          <p:cNvPr id="421892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940050"/>
            <a:ext cx="8229600" cy="2740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sz="2000" noProof="0" dirty="0" smtClean="0"/>
              <a:t>E-mail: </a:t>
            </a:r>
            <a:r>
              <a:rPr lang="en-US" sz="2000" dirty="0">
                <a:hlinkClick r:id="rId6"/>
              </a:rPr>
              <a:t>anja.gruenheid@inf.ethz.ch</a:t>
            </a:r>
            <a:endParaRPr lang="de-CH" sz="2000" noProof="0" dirty="0" smtClean="0"/>
          </a:p>
          <a:p>
            <a:pPr>
              <a:lnSpc>
                <a:spcPct val="90000"/>
              </a:lnSpc>
            </a:pPr>
            <a:r>
              <a:rPr lang="de-CH" sz="2000" noProof="0" dirty="0" smtClean="0"/>
              <a:t>Sprache: </a:t>
            </a:r>
            <a:r>
              <a:rPr lang="de-CH" sz="2000" u="sng" noProof="0" dirty="0" smtClean="0">
                <a:solidFill>
                  <a:srgbClr val="A50021"/>
                </a:solidFill>
              </a:rPr>
              <a:t>Deutsch</a:t>
            </a:r>
            <a:endParaRPr lang="de-CH" sz="2000" noProof="0" dirty="0"/>
          </a:p>
        </p:txBody>
      </p:sp>
      <p:sp>
        <p:nvSpPr>
          <p:cNvPr id="42189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6437" y="1125538"/>
            <a:ext cx="79582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</a:rPr>
              <a:t>: </a:t>
            </a:r>
            <a:r>
              <a:rPr lang="en-US" sz="2800" dirty="0" smtClean="0">
                <a:hlinkClick r:id="rId7"/>
              </a:rPr>
              <a:t>se-info1-</a:t>
            </a:r>
            <a:r>
              <a:rPr lang="en-US" sz="2800" dirty="0" smtClean="0">
                <a:hlinkClick r:id="rId8"/>
              </a:rPr>
              <a:t>backus@lists.inf.ethz.ch</a:t>
            </a:r>
            <a:endParaRPr lang="en-US" sz="2800" dirty="0"/>
          </a:p>
        </p:txBody>
      </p:sp>
      <p:pic>
        <p:nvPicPr>
          <p:cNvPr id="3074" name="Picture 2" descr="http://www.smh.com.au/ffximage/2007/03/21/backus_narrowweb__300x384,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402" y="1842835"/>
            <a:ext cx="28575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548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86968" y="79653"/>
            <a:ext cx="8280400" cy="6048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CH" noProof="0" dirty="0" smtClean="0"/>
              <a:t>Gruppe Ada Lovelace: </a:t>
            </a:r>
            <a:r>
              <a:rPr lang="en-US" dirty="0"/>
              <a:t>Jun </a:t>
            </a:r>
            <a:r>
              <a:rPr lang="en-US" dirty="0" smtClean="0"/>
              <a:t>Han</a:t>
            </a:r>
            <a:endParaRPr lang="de-CH" noProof="0" dirty="0"/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468313" y="2874963"/>
            <a:ext cx="6834187" cy="27320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sz="2000" noProof="0" dirty="0" smtClean="0"/>
              <a:t>E-mail: </a:t>
            </a:r>
            <a:r>
              <a:rPr lang="en-US" sz="2000" dirty="0">
                <a:hlinkClick r:id="rId7"/>
              </a:rPr>
              <a:t>jun.han@inf.ethz.ch</a:t>
            </a:r>
            <a:endParaRPr lang="de-CH" sz="2000" u="sng" noProof="0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</a:pPr>
            <a:r>
              <a:rPr lang="de-CH" sz="2000" noProof="0" dirty="0" smtClean="0"/>
              <a:t>Büro: </a:t>
            </a:r>
            <a:r>
              <a:rPr lang="en-US" sz="2000" dirty="0"/>
              <a:t>CAB </a:t>
            </a:r>
            <a:r>
              <a:rPr lang="en-US" sz="2000" dirty="0" smtClean="0"/>
              <a:t>F86.1</a:t>
            </a:r>
            <a:endParaRPr lang="de-CH" sz="2000" noProof="0" dirty="0" smtClean="0"/>
          </a:p>
          <a:p>
            <a:pPr>
              <a:lnSpc>
                <a:spcPct val="90000"/>
              </a:lnSpc>
            </a:pPr>
            <a:r>
              <a:rPr lang="de-CH" dirty="0" smtClean="0"/>
              <a:t>Sprache: </a:t>
            </a:r>
            <a:r>
              <a:rPr lang="de-CH" u="sng" dirty="0" smtClean="0">
                <a:solidFill>
                  <a:srgbClr val="A50021"/>
                </a:solidFill>
              </a:rPr>
              <a:t>Englisch</a:t>
            </a:r>
            <a:endParaRPr lang="de-CH" noProof="0" dirty="0"/>
          </a:p>
        </p:txBody>
      </p:sp>
      <p:sp>
        <p:nvSpPr>
          <p:cNvPr id="85606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0705" y="651289"/>
            <a:ext cx="86035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</a:rPr>
              <a:t>: </a:t>
            </a:r>
            <a:r>
              <a:rPr lang="en-US" sz="2800" dirty="0" smtClean="0">
                <a:hlinkClick r:id="rId8"/>
              </a:rPr>
              <a:t>se-info1-</a:t>
            </a:r>
            <a:r>
              <a:rPr lang="en-US" sz="2800" dirty="0" smtClean="0">
                <a:hlinkClick r:id="rId9"/>
              </a:rPr>
              <a:t>lovelace@lists.inf.ethz.ch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856069" name="Picture 5" descr="lovelace_ada_pict"/>
          <p:cNvPicPr>
            <a:picLocks noGrp="1" noChangeAspect="1" noChangeArrowheads="1"/>
          </p:cNvPicPr>
          <p:nvPr>
            <p:ph sz="half" idx="2"/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5921375" y="1198563"/>
            <a:ext cx="3009900" cy="518318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144364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6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6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56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60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69038" y="70688"/>
            <a:ext cx="8280400" cy="604837"/>
          </a:xfrm>
        </p:spPr>
        <p:txBody>
          <a:bodyPr/>
          <a:lstStyle/>
          <a:p>
            <a:r>
              <a:rPr lang="de-CH" noProof="0" dirty="0" smtClean="0"/>
              <a:t>Gruppe Linus Torvalds: </a:t>
            </a:r>
            <a:r>
              <a:rPr lang="en-US" dirty="0"/>
              <a:t>Karl </a:t>
            </a:r>
            <a:r>
              <a:rPr lang="en-US" dirty="0" err="1" smtClean="0"/>
              <a:t>Wüst</a:t>
            </a:r>
            <a:endParaRPr lang="de-CH" noProof="0" dirty="0"/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468313" y="2803525"/>
            <a:ext cx="7421562" cy="2803525"/>
          </a:xfrm>
        </p:spPr>
        <p:txBody>
          <a:bodyPr/>
          <a:lstStyle/>
          <a:p>
            <a:r>
              <a:rPr lang="de-CH" sz="2000" noProof="0" dirty="0" smtClean="0"/>
              <a:t>E-mail: </a:t>
            </a:r>
            <a:r>
              <a:rPr lang="de-CH" sz="2000" u="sng" dirty="0">
                <a:solidFill>
                  <a:srgbClr val="996600"/>
                </a:solidFill>
              </a:rPr>
              <a:t>kwuest@student.ethz.ch</a:t>
            </a:r>
            <a:endParaRPr lang="de-CH" sz="2000" u="sng" noProof="0" dirty="0" smtClean="0">
              <a:solidFill>
                <a:srgbClr val="996600"/>
              </a:solidFill>
            </a:endParaRPr>
          </a:p>
          <a:p>
            <a:r>
              <a:rPr lang="de-CH" sz="2000" dirty="0" smtClean="0"/>
              <a:t>Sprache: </a:t>
            </a:r>
            <a:r>
              <a:rPr lang="de-CH" sz="2000" u="sng" dirty="0" smtClean="0">
                <a:solidFill>
                  <a:srgbClr val="A50021"/>
                </a:solidFill>
              </a:rPr>
              <a:t>Deutsch</a:t>
            </a:r>
            <a:endParaRPr lang="de-CH" sz="2000" noProof="0" dirty="0"/>
          </a:p>
        </p:txBody>
      </p:sp>
      <p:sp>
        <p:nvSpPr>
          <p:cNvPr id="41574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3482" y="887259"/>
            <a:ext cx="84920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</a:rPr>
              <a:t>: </a:t>
            </a:r>
            <a:r>
              <a:rPr lang="en-US" sz="2800" dirty="0" smtClean="0">
                <a:hlinkClick r:id="rId7"/>
              </a:rPr>
              <a:t>se-info1-</a:t>
            </a:r>
            <a:r>
              <a:rPr lang="en-US" sz="2800" dirty="0" smtClean="0">
                <a:hlinkClick r:id="rId8"/>
              </a:rPr>
              <a:t>torvalds@lists.inf.ethz.ch</a:t>
            </a:r>
            <a:endParaRPr lang="en-US" sz="2800" dirty="0"/>
          </a:p>
        </p:txBody>
      </p:sp>
      <p:pic>
        <p:nvPicPr>
          <p:cNvPr id="415753" name="Picture 9" descr="FF_linus_1"/>
          <p:cNvPicPr>
            <a:picLocks noGrp="1" noChangeAspect="1" noChangeArrowheads="1"/>
          </p:cNvPicPr>
          <p:nvPr>
            <p:ph sz="half" idx="2"/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5380038" y="2647950"/>
            <a:ext cx="3308350" cy="188436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033375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51108" y="61723"/>
            <a:ext cx="8280400" cy="604837"/>
          </a:xfrm>
        </p:spPr>
        <p:txBody>
          <a:bodyPr/>
          <a:lstStyle/>
          <a:p>
            <a:r>
              <a:rPr lang="de-CH" noProof="0" dirty="0" smtClean="0"/>
              <a:t>Gruppe Kristen Nygaard: </a:t>
            </a:r>
            <a:r>
              <a:rPr lang="en-US" dirty="0"/>
              <a:t>Paolo </a:t>
            </a:r>
            <a:r>
              <a:rPr lang="en-US" dirty="0" err="1" smtClean="0"/>
              <a:t>Antonucci</a:t>
            </a:r>
            <a:endParaRPr lang="de-CH" noProof="0" dirty="0"/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468313" y="2803525"/>
            <a:ext cx="6619875" cy="2887663"/>
          </a:xfrm>
        </p:spPr>
        <p:txBody>
          <a:bodyPr/>
          <a:lstStyle/>
          <a:p>
            <a:r>
              <a:rPr lang="de-CH" sz="2000" noProof="0" dirty="0" smtClean="0"/>
              <a:t>E-mail: </a:t>
            </a:r>
            <a:r>
              <a:rPr lang="de-CH" sz="2000" u="sng" dirty="0">
                <a:solidFill>
                  <a:srgbClr val="996600"/>
                </a:solidFill>
              </a:rPr>
              <a:t>apaolo@student.ethz.ch</a:t>
            </a:r>
            <a:endParaRPr lang="de-CH" sz="2000" u="sng" noProof="0" dirty="0" smtClean="0">
              <a:solidFill>
                <a:srgbClr val="996600"/>
              </a:solidFill>
            </a:endParaRPr>
          </a:p>
          <a:p>
            <a:r>
              <a:rPr lang="de-CH" sz="2000" noProof="0" dirty="0" smtClean="0"/>
              <a:t>Sprache: </a:t>
            </a:r>
            <a:r>
              <a:rPr lang="de-CH" sz="2000" u="sng" noProof="0" dirty="0" smtClean="0">
                <a:solidFill>
                  <a:srgbClr val="A50021"/>
                </a:solidFill>
              </a:rPr>
              <a:t>English</a:t>
            </a:r>
            <a:endParaRPr lang="de-CH" sz="2000" noProof="0" dirty="0" smtClean="0"/>
          </a:p>
        </p:txBody>
      </p:sp>
      <p:sp>
        <p:nvSpPr>
          <p:cNvPr id="85402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4441" y="1007554"/>
            <a:ext cx="81210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</a:rPr>
              <a:t>: </a:t>
            </a:r>
            <a:r>
              <a:rPr lang="en-US" sz="2800" dirty="0" smtClean="0">
                <a:hlinkClick r:id="rId7"/>
              </a:rPr>
              <a:t>se-info1-nygaard@lists.inf.ethz.ch</a:t>
            </a:r>
            <a:endParaRPr lang="en-US" sz="2800" dirty="0"/>
          </a:p>
        </p:txBody>
      </p:sp>
      <p:pic>
        <p:nvPicPr>
          <p:cNvPr id="854021" name="Picture 5" descr="nygaard"/>
          <p:cNvPicPr>
            <a:picLocks noGrp="1" noChangeAspect="1" noChangeArrowheads="1"/>
          </p:cNvPicPr>
          <p:nvPr>
            <p:ph sz="half" idx="2"/>
            <p:custDataLst>
              <p:tags r:id="rId4"/>
            </p:custDataLst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6048375" y="2109788"/>
            <a:ext cx="2595563" cy="3760787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35372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4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4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5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13863" y="34828"/>
            <a:ext cx="8280400" cy="604837"/>
          </a:xfrm>
        </p:spPr>
        <p:txBody>
          <a:bodyPr/>
          <a:lstStyle/>
          <a:p>
            <a:r>
              <a:rPr lang="de-CH" noProof="0" dirty="0" smtClean="0"/>
              <a:t>Gruppe Adele Goldberg: </a:t>
            </a:r>
            <a:r>
              <a:rPr lang="en-US" dirty="0"/>
              <a:t>Stutz </a:t>
            </a:r>
            <a:r>
              <a:rPr lang="en-US" dirty="0" smtClean="0"/>
              <a:t>Fabian</a:t>
            </a:r>
            <a:endParaRPr lang="de-CH" sz="3600" noProof="0" dirty="0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500063" y="2874963"/>
            <a:ext cx="5788025" cy="2225675"/>
          </a:xfrm>
        </p:spPr>
        <p:txBody>
          <a:bodyPr/>
          <a:lstStyle/>
          <a:p>
            <a:r>
              <a:rPr lang="de-CH" sz="2000" noProof="0" dirty="0" smtClean="0"/>
              <a:t>E-mail: </a:t>
            </a:r>
            <a:r>
              <a:rPr lang="en-US" sz="2000" dirty="0">
                <a:hlinkClick r:id="rId7"/>
              </a:rPr>
              <a:t>stutzf@student.ethz.ch</a:t>
            </a:r>
            <a:endParaRPr lang="de-CH" sz="2000" noProof="0" dirty="0" smtClean="0"/>
          </a:p>
          <a:p>
            <a:r>
              <a:rPr lang="de-CH" sz="2000" noProof="0" dirty="0" smtClean="0"/>
              <a:t>Sprache: </a:t>
            </a:r>
            <a:r>
              <a:rPr lang="de-CH" sz="2000" u="sng" noProof="0" dirty="0" smtClean="0">
                <a:solidFill>
                  <a:srgbClr val="A50021"/>
                </a:solidFill>
              </a:rPr>
              <a:t>Deutsch</a:t>
            </a:r>
            <a:endParaRPr lang="de-CH" sz="2000" noProof="0" dirty="0" smtClean="0"/>
          </a:p>
        </p:txBody>
      </p:sp>
      <p:sp>
        <p:nvSpPr>
          <p:cNvPr id="41472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5009" y="848084"/>
            <a:ext cx="83333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</a:rPr>
              <a:t>:</a:t>
            </a:r>
            <a:r>
              <a:rPr lang="en-US" sz="2800" dirty="0" smtClean="0"/>
              <a:t> </a:t>
            </a:r>
            <a:r>
              <a:rPr lang="en-US" sz="2800" dirty="0" smtClean="0">
                <a:hlinkClick r:id="rId8"/>
              </a:rPr>
              <a:t>se-info1-</a:t>
            </a:r>
            <a:r>
              <a:rPr lang="en-US" sz="2800" dirty="0" smtClean="0">
                <a:hlinkClick r:id="rId9"/>
              </a:rPr>
              <a:t>goldberg@lists.inf.ethz.ch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14735" name="Picture 15" descr="adelegoldberg2"/>
          <p:cNvPicPr>
            <a:picLocks noGrp="1" noChangeAspect="1" noChangeArrowheads="1"/>
          </p:cNvPicPr>
          <p:nvPr>
            <p:ph sz="half" idx="2"/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5794375" y="2428875"/>
            <a:ext cx="2822575" cy="293211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208342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4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42143" y="79653"/>
            <a:ext cx="8280400" cy="604837"/>
          </a:xfrm>
        </p:spPr>
        <p:txBody>
          <a:bodyPr/>
          <a:lstStyle/>
          <a:p>
            <a:r>
              <a:rPr lang="de-CH" noProof="0" dirty="0" smtClean="0"/>
              <a:t>Gruppe Donald Knuth: </a:t>
            </a:r>
            <a:r>
              <a:rPr lang="en-US" dirty="0"/>
              <a:t>Isabelle </a:t>
            </a:r>
            <a:r>
              <a:rPr lang="en-US" dirty="0" err="1"/>
              <a:t>Roesch</a:t>
            </a:r>
            <a:endParaRPr lang="de-CH" noProof="0" dirty="0"/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254000" y="2587625"/>
            <a:ext cx="6232525" cy="264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sz="2000" noProof="0" dirty="0" smtClean="0"/>
              <a:t>E-mail: </a:t>
            </a:r>
            <a:r>
              <a:rPr lang="en-US" sz="2000" dirty="0">
                <a:hlinkClick r:id="rId7"/>
              </a:rPr>
              <a:t>iroesch@student.ethz.ch</a:t>
            </a:r>
            <a:endParaRPr lang="de-CH" sz="2000" noProof="0" dirty="0" smtClean="0"/>
          </a:p>
          <a:p>
            <a:pPr>
              <a:lnSpc>
                <a:spcPct val="90000"/>
              </a:lnSpc>
            </a:pPr>
            <a:r>
              <a:rPr lang="de-CH" sz="2000" noProof="0" dirty="0" smtClean="0"/>
              <a:t>Sprache: </a:t>
            </a:r>
            <a:r>
              <a:rPr lang="de-CH" sz="2000" u="sng" noProof="0" dirty="0" smtClean="0">
                <a:solidFill>
                  <a:srgbClr val="A50021"/>
                </a:solidFill>
              </a:rPr>
              <a:t>Deutsch</a:t>
            </a:r>
            <a:endParaRPr lang="de-CH" sz="2000" noProof="0" dirty="0"/>
          </a:p>
        </p:txBody>
      </p:sp>
      <p:sp>
        <p:nvSpPr>
          <p:cNvPr id="422916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4507" y="904313"/>
            <a:ext cx="84291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</a:rPr>
              <a:t>: </a:t>
            </a:r>
            <a:r>
              <a:rPr lang="en-US" sz="2800" dirty="0" smtClean="0">
                <a:hlinkClick r:id="rId8"/>
              </a:rPr>
              <a:t>se-info1-</a:t>
            </a:r>
            <a:r>
              <a:rPr lang="en-US" sz="2800" dirty="0" smtClean="0">
                <a:hlinkClick r:id="rId9"/>
              </a:rPr>
              <a:t>knuth@lists.inf.ethz.ch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pic>
        <p:nvPicPr>
          <p:cNvPr id="422924" name="Picture 12"/>
          <p:cNvPicPr>
            <a:picLocks noGrp="1" noChangeAspect="1" noChangeArrowheads="1"/>
          </p:cNvPicPr>
          <p:nvPr>
            <p:ph sz="half" idx="2"/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4683125" y="2273300"/>
            <a:ext cx="4137025" cy="310197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3485180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2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Gruppe Barbara Liskov: Jascha Grübel</a:t>
            </a:r>
            <a:endParaRPr lang="de-CH" noProof="0" dirty="0"/>
          </a:p>
        </p:txBody>
      </p:sp>
      <p:sp>
        <p:nvSpPr>
          <p:cNvPr id="421892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940050"/>
            <a:ext cx="8229600" cy="2740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sz="2000" noProof="0" dirty="0" smtClean="0"/>
              <a:t>E-mail: </a:t>
            </a:r>
            <a:r>
              <a:rPr lang="de-CH" sz="2000" dirty="0">
                <a:hlinkClick r:id="rId7"/>
              </a:rPr>
              <a:t>jgruebel</a:t>
            </a:r>
            <a:r>
              <a:rPr lang="de-CH" sz="2000" dirty="0" smtClean="0">
                <a:hlinkClick r:id="rId8"/>
              </a:rPr>
              <a:t>@student.ethz.ch</a:t>
            </a:r>
            <a:endParaRPr lang="de-CH" sz="2000" noProof="0" dirty="0" smtClean="0"/>
          </a:p>
          <a:p>
            <a:pPr>
              <a:lnSpc>
                <a:spcPct val="90000"/>
              </a:lnSpc>
            </a:pPr>
            <a:r>
              <a:rPr lang="de-CH" sz="2000" noProof="0" dirty="0" smtClean="0"/>
              <a:t>Sprache: </a:t>
            </a:r>
            <a:r>
              <a:rPr lang="de-CH" sz="2000" u="sng" noProof="0" dirty="0" smtClean="0">
                <a:solidFill>
                  <a:srgbClr val="A50021"/>
                </a:solidFill>
              </a:rPr>
              <a:t>Deutsch</a:t>
            </a:r>
            <a:endParaRPr lang="de-CH" sz="2000" noProof="0" dirty="0"/>
          </a:p>
        </p:txBody>
      </p:sp>
      <p:sp>
        <p:nvSpPr>
          <p:cNvPr id="42189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6438" y="1125538"/>
            <a:ext cx="80541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</a:rPr>
              <a:t>: </a:t>
            </a:r>
            <a:r>
              <a:rPr lang="en-US" sz="2800" dirty="0" smtClean="0">
                <a:hlinkClick r:id="rId9"/>
              </a:rPr>
              <a:t>se-info1-</a:t>
            </a:r>
            <a:r>
              <a:rPr lang="en-US" sz="2800" dirty="0" smtClean="0">
                <a:hlinkClick r:id="rId10"/>
              </a:rPr>
              <a:t>liskov@lists.inf.ethz.ch</a:t>
            </a:r>
            <a:endParaRPr lang="en-US" sz="2800" dirty="0"/>
          </a:p>
        </p:txBody>
      </p:sp>
      <p:pic>
        <p:nvPicPr>
          <p:cNvPr id="421900" name="Picture 1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32525" y="1743075"/>
            <a:ext cx="24955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2827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Gruppe </a:t>
            </a:r>
            <a:r>
              <a:rPr lang="en-US" dirty="0" smtClean="0"/>
              <a:t>Dennis Ritchie</a:t>
            </a:r>
            <a:r>
              <a:rPr lang="de-CH" noProof="0" dirty="0" smtClean="0"/>
              <a:t>: </a:t>
            </a:r>
            <a:r>
              <a:rPr lang="en-US" dirty="0"/>
              <a:t>Cyril </a:t>
            </a:r>
            <a:r>
              <a:rPr lang="en-US" dirty="0" err="1" smtClean="0"/>
              <a:t>Steimer</a:t>
            </a:r>
            <a:endParaRPr lang="de-CH" noProof="0" dirty="0"/>
          </a:p>
        </p:txBody>
      </p:sp>
      <p:sp>
        <p:nvSpPr>
          <p:cNvPr id="421892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940050"/>
            <a:ext cx="8229600" cy="2740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sz="2000" noProof="0" dirty="0" smtClean="0"/>
              <a:t>E-mail: </a:t>
            </a:r>
            <a:r>
              <a:rPr lang="en-US" sz="2000" dirty="0">
                <a:hlinkClick r:id="rId6"/>
              </a:rPr>
              <a:t>csteimer@student.ethz.ch</a:t>
            </a:r>
            <a:endParaRPr lang="de-CH" sz="2000" noProof="0" dirty="0" smtClean="0"/>
          </a:p>
          <a:p>
            <a:pPr>
              <a:lnSpc>
                <a:spcPct val="90000"/>
              </a:lnSpc>
            </a:pPr>
            <a:r>
              <a:rPr lang="de-CH" sz="2000" noProof="0" dirty="0" smtClean="0"/>
              <a:t>Sprache: </a:t>
            </a:r>
            <a:r>
              <a:rPr lang="de-CH" sz="2000" u="sng" noProof="0" dirty="0" smtClean="0">
                <a:solidFill>
                  <a:srgbClr val="A50021"/>
                </a:solidFill>
              </a:rPr>
              <a:t>Deutsch</a:t>
            </a:r>
            <a:endParaRPr lang="de-CH" sz="2000" noProof="0" dirty="0"/>
          </a:p>
        </p:txBody>
      </p:sp>
      <p:sp>
        <p:nvSpPr>
          <p:cNvPr id="42189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6438" y="1125538"/>
            <a:ext cx="80541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</a:rPr>
              <a:t>: </a:t>
            </a:r>
            <a:r>
              <a:rPr lang="en-US" sz="2800" dirty="0" smtClean="0">
                <a:hlinkClick r:id="rId7"/>
              </a:rPr>
              <a:t>se-info1-</a:t>
            </a:r>
            <a:r>
              <a:rPr lang="en-US" sz="2800" dirty="0" smtClean="0">
                <a:hlinkClick r:id="rId8"/>
              </a:rPr>
              <a:t>liskov@lists.inf.ethz.ch</a:t>
            </a:r>
            <a:endParaRPr lang="en-US" sz="2800" dirty="0"/>
          </a:p>
        </p:txBody>
      </p:sp>
      <p:pic>
        <p:nvPicPr>
          <p:cNvPr id="4098" name="Picture 2" descr="http://sargosis.com/wp-content/uploads/2011/11/dennis_ritchie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635" y="3407685"/>
            <a:ext cx="4454165" cy="305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718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Über mich</a:t>
            </a:r>
            <a:endParaRPr lang="de-CH" noProof="0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813983"/>
            <a:ext cx="8964612" cy="5944626"/>
          </a:xfrm>
        </p:spPr>
        <p:txBody>
          <a:bodyPr/>
          <a:lstStyle/>
          <a:p>
            <a:r>
              <a:rPr lang="de-CH" sz="2000" noProof="0" dirty="0" smtClean="0"/>
              <a:t>An der ETH seit Ende 2001, Professor für Software Engineering</a:t>
            </a:r>
          </a:p>
          <a:p>
            <a:r>
              <a:rPr lang="de-CH" sz="2000" noProof="0" dirty="0" smtClean="0"/>
              <a:t>Grossteil meiner Karriere in der Industrie, zuletzt bei </a:t>
            </a:r>
            <a:r>
              <a:rPr lang="de-CH" sz="2000" i="1" noProof="0" dirty="0" smtClean="0"/>
              <a:t>Eiffel Software</a:t>
            </a:r>
            <a:r>
              <a:rPr lang="de-CH" sz="2000" noProof="0" dirty="0" smtClean="0"/>
              <a:t> in Santa Barbara, Kalifornien, seit 1985. Heute “</a:t>
            </a:r>
            <a:r>
              <a:rPr lang="de-CH" sz="2000" noProof="0" dirty="0" err="1" smtClean="0"/>
              <a:t>Chief</a:t>
            </a:r>
            <a:r>
              <a:rPr lang="de-CH" sz="2000" noProof="0" dirty="0" smtClean="0"/>
              <a:t> </a:t>
            </a:r>
            <a:r>
              <a:rPr lang="de-CH" sz="2000" noProof="0" dirty="0" err="1" smtClean="0"/>
              <a:t>Architect</a:t>
            </a:r>
            <a:r>
              <a:rPr lang="de-CH" sz="2000" noProof="0" dirty="0" smtClean="0"/>
              <a:t>”</a:t>
            </a:r>
          </a:p>
          <a:p>
            <a:r>
              <a:rPr lang="de-CH" sz="2000" noProof="0" dirty="0" err="1" smtClean="0"/>
              <a:t>Assoc</a:t>
            </a:r>
            <a:r>
              <a:rPr lang="de-CH" sz="2000" noProof="0" dirty="0" smtClean="0"/>
              <a:t>. Prof. an der University of </a:t>
            </a:r>
            <a:r>
              <a:rPr lang="de-CH" sz="2000" noProof="0" dirty="0" err="1" smtClean="0"/>
              <a:t>California</a:t>
            </a:r>
            <a:r>
              <a:rPr lang="de-CH" sz="2000" noProof="0" dirty="0" smtClean="0"/>
              <a:t>, Santa Barbara in den 80ern</a:t>
            </a:r>
          </a:p>
          <a:p>
            <a:r>
              <a:rPr lang="de-CH" sz="2000" dirty="0"/>
              <a:t>Adjunkt-Professor an der ITMO-Universität, Sankt Petersburg, seit 2011</a:t>
            </a:r>
          </a:p>
          <a:p>
            <a:r>
              <a:rPr lang="de-CH" sz="2000" noProof="0" dirty="0" smtClean="0"/>
              <a:t>Autor </a:t>
            </a:r>
            <a:r>
              <a:rPr lang="de-CH" sz="2000" noProof="0" dirty="0" smtClean="0"/>
              <a:t>mehrerer Bücher, insbesondere </a:t>
            </a:r>
            <a:r>
              <a:rPr lang="de-CH" sz="2000" i="1" noProof="0" dirty="0" err="1" smtClean="0"/>
              <a:t>Object-Oriented</a:t>
            </a:r>
            <a:r>
              <a:rPr lang="de-CH" sz="2000" i="1" noProof="0" dirty="0" smtClean="0"/>
              <a:t> Software </a:t>
            </a:r>
            <a:r>
              <a:rPr lang="de-CH" sz="2000" i="1" noProof="0" dirty="0" err="1" smtClean="0"/>
              <a:t>Construction</a:t>
            </a:r>
            <a:r>
              <a:rPr lang="de-CH" sz="2000" noProof="0" dirty="0" smtClean="0"/>
              <a:t> (2. Ausgabe: 1997</a:t>
            </a:r>
            <a:r>
              <a:rPr lang="de-CH" sz="2000" noProof="0" dirty="0" smtClean="0"/>
              <a:t>)</a:t>
            </a:r>
          </a:p>
          <a:p>
            <a:r>
              <a:rPr lang="de-CH" sz="2000" noProof="0" dirty="0" smtClean="0"/>
              <a:t>Forschungsthemen: </a:t>
            </a:r>
            <a:r>
              <a:rPr lang="de-CH" sz="2000" noProof="0" dirty="0" smtClean="0"/>
              <a:t>Software Engineering, Programmiersprachen, Objekt-orientierte Programmierung, Nebenläufige Programmierung (</a:t>
            </a:r>
            <a:r>
              <a:rPr lang="de-CH" sz="2000" i="1" noProof="0" dirty="0" err="1" smtClean="0"/>
              <a:t>concurrency</a:t>
            </a:r>
            <a:r>
              <a:rPr lang="de-CH" sz="2000" noProof="0" dirty="0" smtClean="0"/>
              <a:t>), Programbeweise, Testen, Entwicklungsumgebungen, Persistenz</a:t>
            </a:r>
          </a:p>
          <a:p>
            <a:endParaRPr lang="de-CH" sz="2000" noProof="0" dirty="0" smtClean="0"/>
          </a:p>
          <a:p>
            <a:r>
              <a:rPr lang="de-CH" sz="2000" noProof="0" dirty="0" smtClean="0"/>
              <a:t>Kontaktdaten:</a:t>
            </a:r>
          </a:p>
          <a:p>
            <a:pPr marL="538163" lvl="1" indent="-80963"/>
            <a:r>
              <a:rPr lang="de-CH" sz="2000" noProof="0" dirty="0" err="1" smtClean="0"/>
              <a:t>E-mail</a:t>
            </a:r>
            <a:r>
              <a:rPr lang="de-CH" sz="2000" noProof="0" dirty="0" smtClean="0"/>
              <a:t>: </a:t>
            </a:r>
            <a:r>
              <a:rPr lang="de-CH" sz="2000" noProof="0" dirty="0" smtClean="0">
                <a:hlinkClick r:id="rId5"/>
              </a:rPr>
              <a:t>Bertrand.Meyer@inf.ethz.ch</a:t>
            </a:r>
            <a:r>
              <a:rPr lang="de-CH" sz="2000" noProof="0" dirty="0" smtClean="0"/>
              <a:t>, Büro: RZ J22</a:t>
            </a:r>
          </a:p>
          <a:p>
            <a:pPr marL="538163" lvl="1" indent="-80963"/>
            <a:r>
              <a:rPr lang="de-CH" sz="2000" noProof="0" dirty="0" smtClean="0"/>
              <a:t>Sekretariat: Claudia Günthart, 044 632 83 46</a:t>
            </a:r>
            <a:br>
              <a:rPr lang="de-CH" sz="2000" noProof="0" dirty="0" smtClean="0"/>
            </a:br>
            <a:r>
              <a:rPr lang="de-CH" sz="2000" noProof="0" dirty="0" smtClean="0"/>
              <a:t>	</a:t>
            </a:r>
            <a:r>
              <a:rPr lang="de-CH" sz="2000" noProof="0" dirty="0" smtClean="0">
                <a:hlinkClick r:id="rId6"/>
              </a:rPr>
              <a:t>Claudia.Guenthart@inf.ethz.ch</a:t>
            </a:r>
            <a:r>
              <a:rPr lang="de-CH" sz="2000" noProof="0" dirty="0" smtClean="0"/>
              <a:t>, Büro: RZ J7</a:t>
            </a:r>
          </a:p>
          <a:p>
            <a:r>
              <a:rPr lang="de-CH" sz="2000" noProof="0" dirty="0" smtClean="0"/>
              <a:t>Sprechstunden: Mittwochs während des Semesters, kontaktieren Sie Frau Günthart</a:t>
            </a:r>
            <a:endParaRPr lang="de-CH" sz="2000" noProof="0" dirty="0"/>
          </a:p>
        </p:txBody>
      </p:sp>
    </p:spTree>
    <p:extLst>
      <p:ext uri="{BB962C8B-B14F-4D97-AF65-F5344CB8AC3E}">
        <p14:creationId xmlns:p14="http://schemas.microsoft.com/office/powerpoint/2010/main" val="3709655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Ziele der Vorlesung</a:t>
            </a:r>
            <a:endParaRPr lang="de-CH" noProof="0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7950" y="1063625"/>
            <a:ext cx="9036050" cy="5245100"/>
          </a:xfrm>
        </p:spPr>
        <p:txBody>
          <a:bodyPr/>
          <a:lstStyle/>
          <a:p>
            <a:pPr>
              <a:tabLst>
                <a:tab pos="534988" algn="l"/>
              </a:tabLst>
            </a:pPr>
            <a:r>
              <a:rPr lang="de-CH" noProof="0" smtClean="0"/>
              <a:t>Nach erfolgreichem Abschluss dieser Vorlesung werden Sie:</a:t>
            </a:r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endParaRPr lang="de-CH" noProof="0" smtClean="0"/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r>
              <a:rPr lang="de-CH" noProof="0" smtClean="0"/>
              <a:t>Die </a:t>
            </a:r>
            <a:r>
              <a:rPr lang="de-CH" noProof="0" smtClean="0">
                <a:solidFill>
                  <a:srgbClr val="990000"/>
                </a:solidFill>
              </a:rPr>
              <a:t>Schlüsselkonzepte</a:t>
            </a:r>
            <a:r>
              <a:rPr lang="de-CH" noProof="0" smtClean="0"/>
              <a:t> des Programmierens kennen</a:t>
            </a:r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endParaRPr lang="de-CH" noProof="0" smtClean="0"/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r>
              <a:rPr lang="de-CH" noProof="0" smtClean="0">
                <a:solidFill>
                  <a:srgbClr val="990000"/>
                </a:solidFill>
              </a:rPr>
              <a:t>Viele verschiedene Programmierprobleme </a:t>
            </a:r>
            <a:r>
              <a:rPr lang="de-CH" noProof="0" smtClean="0"/>
              <a:t>aus verschiedenen Bereichen lösen können</a:t>
            </a:r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endParaRPr lang="de-CH" noProof="0" smtClean="0"/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r>
              <a:rPr lang="de-CH" noProof="0" smtClean="0"/>
              <a:t>Die grundsätzlichen Hardware- und Software</a:t>
            </a:r>
            <a:r>
              <a:rPr lang="de-CH" noProof="0" smtClean="0">
                <a:solidFill>
                  <a:srgbClr val="990000"/>
                </a:solidFill>
              </a:rPr>
              <a:t>werkzeuge </a:t>
            </a:r>
            <a:r>
              <a:rPr lang="de-CH" noProof="0" smtClean="0"/>
              <a:t>kennen</a:t>
            </a:r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endParaRPr lang="de-CH" noProof="0" smtClean="0"/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r>
              <a:rPr lang="de-CH" noProof="0" smtClean="0"/>
              <a:t>Eine </a:t>
            </a:r>
            <a:r>
              <a:rPr lang="de-CH" noProof="0" smtClean="0">
                <a:solidFill>
                  <a:srgbClr val="990000"/>
                </a:solidFill>
              </a:rPr>
              <a:t>Programmiersprache </a:t>
            </a:r>
            <a:r>
              <a:rPr lang="de-CH" noProof="0" smtClean="0"/>
              <a:t>beherrschen: Eiffel</a:t>
            </a:r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endParaRPr lang="de-CH" noProof="0" smtClean="0"/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r>
              <a:rPr lang="de-CH" noProof="0" smtClean="0"/>
              <a:t>Die Grundkonzepte des Designs, der Implementierung und der Wartung von Softwaresystemen kennen (“</a:t>
            </a:r>
            <a:r>
              <a:rPr lang="de-CH" noProof="0" smtClean="0">
                <a:solidFill>
                  <a:srgbClr val="A50021"/>
                </a:solidFill>
              </a:rPr>
              <a:t>software engineering</a:t>
            </a:r>
            <a:r>
              <a:rPr lang="de-CH" noProof="0" smtClean="0"/>
              <a:t>”).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558060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Übungsgruppen</a:t>
            </a:r>
            <a:endParaRPr lang="de-CH" noProof="0"/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872838"/>
            <a:ext cx="8229600" cy="2204179"/>
          </a:xfrm>
        </p:spPr>
        <p:txBody>
          <a:bodyPr/>
          <a:lstStyle/>
          <a:p>
            <a:r>
              <a:rPr lang="de-CH" noProof="0" dirty="0" smtClean="0"/>
              <a:t>Sie füllen eine Umfrage aus. Den Link dazu finden sie auf der Webseite, oder wird Ihnen heute </a:t>
            </a:r>
            <a:r>
              <a:rPr lang="de-CH" dirty="0"/>
              <a:t>N</a:t>
            </a:r>
            <a:r>
              <a:rPr lang="de-CH" noProof="0" dirty="0" err="1" smtClean="0"/>
              <a:t>achmittag</a:t>
            </a:r>
            <a:r>
              <a:rPr lang="de-CH" noProof="0" dirty="0" smtClean="0"/>
              <a:t> per E-Mail geschickt. Sie wählen zwischen</a:t>
            </a:r>
          </a:p>
          <a:p>
            <a:pPr marL="914400" lvl="1" indent="-457200"/>
            <a:r>
              <a:rPr lang="de-CH" noProof="0" dirty="0" smtClean="0"/>
              <a:t>Drei Niveaus</a:t>
            </a:r>
          </a:p>
          <a:p>
            <a:pPr marL="914400" lvl="1" indent="-457200"/>
            <a:r>
              <a:rPr lang="de-CH" noProof="0" dirty="0" smtClean="0"/>
              <a:t>Zwei Sprachen</a:t>
            </a:r>
          </a:p>
          <a:p>
            <a:endParaRPr lang="de-CH" noProof="0" dirty="0" smtClean="0"/>
          </a:p>
          <a:p>
            <a:endParaRPr lang="de-CH" noProof="0" dirty="0" smtClean="0">
              <a:solidFill>
                <a:srgbClr val="A50021"/>
              </a:solidFill>
            </a:endParaRPr>
          </a:p>
          <a:p>
            <a:endParaRPr lang="de-CH" noProof="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765900" y="5643112"/>
            <a:ext cx="6080670" cy="783193"/>
          </a:xfrm>
          <a:prstGeom prst="roundRect">
            <a:avLst/>
          </a:prstGeom>
          <a:solidFill>
            <a:srgbClr val="FFFF00">
              <a:alpha val="58000"/>
            </a:srgbClr>
          </a:solidFill>
          <a:ln>
            <a:solidFill>
              <a:srgbClr val="990000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square" lIns="0" tIns="0" bIns="0" rtlCol="0">
            <a:spAutoFit/>
          </a:bodyPr>
          <a:lstStyle/>
          <a:p>
            <a:r>
              <a:rPr lang="de-CH" sz="2300" dirty="0" smtClean="0"/>
              <a:t>Falls Sie gute Gründe für einen Gruppenwechsel haben: </a:t>
            </a:r>
            <a:r>
              <a:rPr lang="de-CH" sz="2300" dirty="0" smtClean="0">
                <a:solidFill>
                  <a:srgbClr val="990000"/>
                </a:solidFill>
              </a:rPr>
              <a:t>fragen Sie Max</a:t>
            </a:r>
            <a:endParaRPr lang="de-CH" sz="2300" dirty="0">
              <a:solidFill>
                <a:srgbClr val="99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238" y="2976105"/>
            <a:ext cx="5270535" cy="1174790"/>
          </a:xfrm>
          <a:prstGeom prst="roundRect">
            <a:avLst/>
          </a:prstGeom>
          <a:solidFill>
            <a:srgbClr val="FFFF00">
              <a:alpha val="58000"/>
            </a:srgbClr>
          </a:solidFill>
          <a:ln>
            <a:solidFill>
              <a:srgbClr val="990000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square" lIns="0" tIns="0" bIns="0" rtlCol="0">
            <a:spAutoFit/>
          </a:bodyPr>
          <a:lstStyle/>
          <a:p>
            <a:r>
              <a:rPr lang="de-CH" sz="2300" dirty="0" smtClean="0"/>
              <a:t>Tragen Sie sich bis Mittag auf </a:t>
            </a:r>
            <a:r>
              <a:rPr lang="de-CH" sz="2300" dirty="0" smtClean="0">
                <a:solidFill>
                  <a:srgbClr val="3333FF"/>
                </a:solidFill>
              </a:rPr>
              <a:t>mystudies.ethz.ch</a:t>
            </a:r>
            <a:r>
              <a:rPr lang="de-CH" sz="2300" dirty="0" smtClean="0"/>
              <a:t> für den Kurs ein, um das Email zu erhalten.</a:t>
            </a:r>
            <a:endParaRPr lang="de-CH" sz="2300" dirty="0">
              <a:solidFill>
                <a:srgbClr val="99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3320" y="4356743"/>
            <a:ext cx="6104428" cy="1021556"/>
          </a:xfrm>
          <a:prstGeom prst="roundRect">
            <a:avLst/>
          </a:prstGeom>
          <a:solidFill>
            <a:srgbClr val="FFFF00">
              <a:alpha val="58000"/>
            </a:srgbClr>
          </a:solidFill>
          <a:ln>
            <a:solidFill>
              <a:srgbClr val="990000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square" lIns="0" tIns="0" bIns="0" rtlCol="0">
            <a:spAutoFit/>
          </a:bodyPr>
          <a:lstStyle/>
          <a:p>
            <a:r>
              <a:rPr lang="de-CH" sz="2000" dirty="0" smtClean="0"/>
              <a:t>Füllen Sie die </a:t>
            </a:r>
            <a:r>
              <a:rPr lang="de-CH" sz="2000" dirty="0"/>
              <a:t>Umfrage </a:t>
            </a:r>
            <a:r>
              <a:rPr lang="de-CH" sz="2000" dirty="0" smtClean="0"/>
              <a:t>bis </a:t>
            </a:r>
            <a:r>
              <a:rPr lang="de-CH" sz="2000" dirty="0" smtClean="0">
                <a:solidFill>
                  <a:srgbClr val="C00000"/>
                </a:solidFill>
              </a:rPr>
              <a:t>Donnerstag Abend</a:t>
            </a:r>
            <a:r>
              <a:rPr lang="de-CH" sz="2000" dirty="0" smtClean="0"/>
              <a:t> aus. Am </a:t>
            </a:r>
            <a:r>
              <a:rPr lang="de-CH" sz="2000" dirty="0" smtClean="0">
                <a:solidFill>
                  <a:srgbClr val="C00000"/>
                </a:solidFill>
              </a:rPr>
              <a:t>Montag</a:t>
            </a:r>
            <a:r>
              <a:rPr lang="de-CH" sz="2000" dirty="0" smtClean="0"/>
              <a:t> finden Sie </a:t>
            </a:r>
            <a:r>
              <a:rPr lang="de-DE" sz="2000" dirty="0" smtClean="0"/>
              <a:t>die </a:t>
            </a:r>
            <a:r>
              <a:rPr lang="de-DE" sz="2000" dirty="0"/>
              <a:t>Einteilung in die </a:t>
            </a:r>
            <a:r>
              <a:rPr lang="de-DE" sz="2000" dirty="0" smtClean="0"/>
              <a:t>Übungsgruppen auf der Webseite.</a:t>
            </a:r>
            <a:endParaRPr lang="de-CH" sz="20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51826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Sprachen</a:t>
            </a:r>
            <a:endParaRPr lang="de-CH" noProof="0"/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50825" y="1052513"/>
            <a:ext cx="8569325" cy="5400675"/>
          </a:xfrm>
        </p:spPr>
        <p:txBody>
          <a:bodyPr/>
          <a:lstStyle/>
          <a:p>
            <a:r>
              <a:rPr lang="de-CH" noProof="0" dirty="0" smtClean="0"/>
              <a:t>Unsere Assistenten sprechen verschiedene Sprachen: </a:t>
            </a:r>
          </a:p>
          <a:p>
            <a:pPr lvl="1"/>
            <a:r>
              <a:rPr lang="de-CH" noProof="0" dirty="0" smtClean="0">
                <a:solidFill>
                  <a:srgbClr val="990000"/>
                </a:solidFill>
              </a:rPr>
              <a:t>Deutsch</a:t>
            </a:r>
            <a:endParaRPr lang="de-CH" noProof="0" dirty="0" smtClean="0"/>
          </a:p>
          <a:p>
            <a:pPr lvl="1"/>
            <a:r>
              <a:rPr lang="de-CH" noProof="0" dirty="0" smtClean="0">
                <a:solidFill>
                  <a:srgbClr val="990000"/>
                </a:solidFill>
              </a:rPr>
              <a:t>Englisch</a:t>
            </a:r>
          </a:p>
          <a:p>
            <a:pPr lvl="1"/>
            <a:r>
              <a:rPr lang="de-CH" noProof="0" dirty="0" smtClean="0">
                <a:solidFill>
                  <a:srgbClr val="990000"/>
                </a:solidFill>
              </a:rPr>
              <a:t>Italienisch</a:t>
            </a:r>
          </a:p>
          <a:p>
            <a:pPr lvl="1"/>
            <a:r>
              <a:rPr lang="de-CH" noProof="0" dirty="0" smtClean="0">
                <a:solidFill>
                  <a:srgbClr val="990000"/>
                </a:solidFill>
              </a:rPr>
              <a:t>Chinesisch</a:t>
            </a:r>
          </a:p>
          <a:p>
            <a:pPr lvl="1"/>
            <a:r>
              <a:rPr lang="de-CH" noProof="0" dirty="0" smtClean="0">
                <a:solidFill>
                  <a:srgbClr val="990000"/>
                </a:solidFill>
              </a:rPr>
              <a:t>Russisch</a:t>
            </a:r>
          </a:p>
          <a:p>
            <a:pPr lvl="1"/>
            <a:r>
              <a:rPr lang="de-CH" noProof="0" dirty="0" smtClean="0">
                <a:solidFill>
                  <a:srgbClr val="990000"/>
                </a:solidFill>
              </a:rPr>
              <a:t>…</a:t>
            </a:r>
            <a:endParaRPr lang="de-CH" noProof="0" dirty="0" smtClean="0"/>
          </a:p>
          <a:p>
            <a:endParaRPr lang="de-CH" noProof="0" dirty="0" smtClean="0"/>
          </a:p>
          <a:p>
            <a:r>
              <a:rPr lang="de-CH" noProof="0" dirty="0" smtClean="0">
                <a:solidFill>
                  <a:srgbClr val="0000FF"/>
                </a:solidFill>
              </a:rPr>
              <a:t>Die Übungsgruppen werden auf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990000"/>
                </a:solidFill>
              </a:rPr>
              <a:t>deutsch</a:t>
            </a:r>
            <a:r>
              <a:rPr lang="de-CH" noProof="0" dirty="0" smtClean="0"/>
              <a:t> oder auf </a:t>
            </a:r>
            <a:r>
              <a:rPr lang="de-CH" noProof="0" dirty="0" smtClean="0">
                <a:solidFill>
                  <a:srgbClr val="990000"/>
                </a:solidFill>
              </a:rPr>
              <a:t>englisch</a:t>
            </a:r>
            <a:r>
              <a:rPr lang="de-CH" noProof="0" dirty="0" smtClean="0"/>
              <a:t> gehalten.</a:t>
            </a:r>
            <a:endParaRPr lang="de-CH" noProof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Sprache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Sprache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diese</a:t>
            </a:r>
            <a:r>
              <a:rPr lang="en-US" dirty="0" smtClean="0"/>
              <a:t> </a:t>
            </a:r>
            <a:r>
              <a:rPr lang="en-US" dirty="0" err="1" smtClean="0"/>
              <a:t>Vorlesung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deutsch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50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Geschwindigkeit</a:t>
            </a:r>
            <a:r>
              <a:rPr lang="en-US" dirty="0" smtClean="0"/>
              <a:t> auf Deutsch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911" y="896066"/>
            <a:ext cx="4547479" cy="537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82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Der Turbo-Knopf (nicht noch gefunden)</a:t>
            </a:r>
            <a:endParaRPr lang="de-CH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873474"/>
            <a:ext cx="6373813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8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Auf der positiven Seite</a:t>
            </a:r>
            <a:endParaRPr lang="de-CH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706" y="945608"/>
            <a:ext cx="4198026" cy="560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221365">
            <a:off x="4280455" y="1945061"/>
            <a:ext cx="1608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Helvetica" pitchFamily="34" charset="0"/>
              </a:rPr>
              <a:t>JOKE-</a:t>
            </a:r>
            <a:endParaRPr lang="en-US" sz="3200" b="1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07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smtClean="0"/>
              <a:t>30 Sekunden</a:t>
            </a:r>
            <a:endParaRPr lang="de-CH" noProof="0"/>
          </a:p>
        </p:txBody>
      </p:sp>
      <p:pic>
        <p:nvPicPr>
          <p:cNvPr id="1026" name="Picture 2" descr="C:\Documents and Settings\meyer\Local Settings\Temporary Internet Files\Content.IE5\2D8JA74V\MC90043467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6215">
            <a:off x="3904539" y="4703412"/>
            <a:ext cx="1663508" cy="1691095"/>
          </a:xfrm>
          <a:prstGeom prst="rect">
            <a:avLst/>
          </a:prstGeom>
          <a:noFill/>
        </p:spPr>
      </p:pic>
      <p:pic>
        <p:nvPicPr>
          <p:cNvPr id="1027" name="Picture 3" descr="C:\Documents and Settings\meyer\Local Settings\Temporary Internet Files\Content.IE5\EB8ZQ3YN\MC90007872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049" y="861167"/>
            <a:ext cx="3132137" cy="3927475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90648">
            <a:off x="5765648" y="1171517"/>
            <a:ext cx="2693920" cy="255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Stundenplan	</a:t>
            </a:r>
            <a:endParaRPr lang="de-CH" noProof="0"/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50824" y="990600"/>
            <a:ext cx="8893176" cy="4959350"/>
          </a:xfrm>
        </p:spPr>
        <p:txBody>
          <a:bodyPr/>
          <a:lstStyle/>
          <a:p>
            <a:pPr marL="457200" indent="-457200"/>
            <a:r>
              <a:rPr lang="de-CH" noProof="0" dirty="0" smtClean="0">
                <a:solidFill>
                  <a:srgbClr val="A50021"/>
                </a:solidFill>
              </a:rPr>
              <a:t>Vorlesungen</a:t>
            </a:r>
            <a:r>
              <a:rPr lang="de-CH" noProof="0" dirty="0" smtClean="0"/>
              <a:t>: </a:t>
            </a:r>
          </a:p>
          <a:p>
            <a:pPr marL="914400" lvl="1" indent="-457200"/>
            <a:r>
              <a:rPr lang="de-CH" noProof="0" dirty="0" smtClean="0"/>
              <a:t>Montags, 13:15 – 15:00, HG E7</a:t>
            </a:r>
          </a:p>
          <a:p>
            <a:pPr marL="914400" lvl="1" indent="-457200"/>
            <a:r>
              <a:rPr lang="de-CH" noProof="0" dirty="0" smtClean="0"/>
              <a:t>Dienstags, 8:15 – 10:00, HG </a:t>
            </a:r>
            <a:r>
              <a:rPr lang="de-CH" dirty="0" smtClean="0"/>
              <a:t>E7</a:t>
            </a:r>
            <a:endParaRPr lang="de-CH" noProof="0" dirty="0" smtClean="0"/>
          </a:p>
          <a:p>
            <a:pPr marL="914400" lvl="1" indent="-457200">
              <a:buFont typeface="Wingdings" pitchFamily="2" charset="2"/>
              <a:buNone/>
            </a:pPr>
            <a:endParaRPr lang="de-CH" noProof="0" dirty="0" smtClean="0"/>
          </a:p>
          <a:p>
            <a:pPr marL="457200" indent="-457200"/>
            <a:r>
              <a:rPr lang="de-CH" noProof="0" dirty="0" smtClean="0">
                <a:solidFill>
                  <a:srgbClr val="A50021"/>
                </a:solidFill>
              </a:rPr>
              <a:t>Übungsstunden</a:t>
            </a:r>
            <a:r>
              <a:rPr lang="de-CH" noProof="0" dirty="0" smtClean="0"/>
              <a:t>:</a:t>
            </a:r>
          </a:p>
          <a:p>
            <a:pPr marL="914400" lvl="1" indent="-457200"/>
            <a:r>
              <a:rPr lang="de-CH" noProof="0" dirty="0" smtClean="0"/>
              <a:t>13 Gruppen</a:t>
            </a:r>
          </a:p>
          <a:p>
            <a:pPr marL="1322387" lvl="2" indent="-457200"/>
            <a:r>
              <a:rPr lang="de-CH" noProof="0" dirty="0" smtClean="0"/>
              <a:t>Mittwoch, 8:15 – 10:00, in verschiedenen Räumen</a:t>
            </a:r>
          </a:p>
          <a:p>
            <a:pPr marL="1322387" lvl="2" indent="-457200"/>
            <a:r>
              <a:rPr lang="de-CH" noProof="0" dirty="0" smtClean="0"/>
              <a:t>Mittwoch, 15:15 – 17:00, in verschiedenen Räumen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87206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230188" y="981075"/>
            <a:ext cx="8734425" cy="525621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CH" sz="1900" noProof="0" dirty="0" smtClean="0"/>
              <a:t>Webseite:</a:t>
            </a:r>
            <a:br>
              <a:rPr lang="de-CH" sz="1900" noProof="0" dirty="0" smtClean="0"/>
            </a:br>
            <a:r>
              <a:rPr lang="de-CH" sz="1900" noProof="0" dirty="0" smtClean="0"/>
              <a:t>	</a:t>
            </a:r>
            <a:r>
              <a:rPr lang="de-CH" noProof="0" dirty="0" smtClean="0">
                <a:hlinkClick r:id="rId6"/>
              </a:rPr>
              <a:t>http://se.ethz.ch/courses/2013b_fall/eprog/</a:t>
            </a:r>
            <a:r>
              <a:rPr lang="de-CH" sz="1900" noProof="0" dirty="0" smtClean="0"/>
              <a:t/>
            </a:r>
            <a:br>
              <a:rPr lang="de-CH" sz="1900" noProof="0" dirty="0" smtClean="0"/>
            </a:br>
            <a:r>
              <a:rPr lang="de-CH" sz="1900" noProof="0" dirty="0" smtClean="0"/>
              <a:t>			</a:t>
            </a:r>
            <a:r>
              <a:rPr lang="de-CH" sz="1900" noProof="0" dirty="0" smtClean="0">
                <a:solidFill>
                  <a:srgbClr val="A50021"/>
                </a:solidFill>
                <a:sym typeface="Wingdings" pitchFamily="2" charset="2"/>
              </a:rPr>
              <a:t> Zweimal wöchentlich anschauen</a:t>
            </a:r>
            <a:br>
              <a:rPr lang="de-CH" sz="1900" noProof="0" dirty="0" smtClean="0">
                <a:solidFill>
                  <a:srgbClr val="A50021"/>
                </a:solidFill>
                <a:sym typeface="Wingdings" pitchFamily="2" charset="2"/>
              </a:rPr>
            </a:br>
            <a:r>
              <a:rPr lang="de-CH" sz="1900" noProof="0" dirty="0" smtClean="0">
                <a:sym typeface="Wingdings" pitchFamily="2" charset="2"/>
              </a:rPr>
              <a:t>Deutsche und Englische Versionen, beide sind aktuell</a:t>
            </a:r>
            <a:endParaRPr lang="de-CH" sz="1900" noProof="0" dirty="0" smtClean="0">
              <a:solidFill>
                <a:srgbClr val="A50021"/>
              </a:solidFill>
            </a:endParaRPr>
          </a:p>
          <a:p>
            <a:endParaRPr lang="de-CH" sz="1900" noProof="0" dirty="0" smtClean="0"/>
          </a:p>
          <a:p>
            <a:r>
              <a:rPr lang="de-CH" sz="1900" noProof="0" dirty="0" smtClean="0"/>
              <a:t>Vorlesungsunterlagen:</a:t>
            </a:r>
          </a:p>
          <a:p>
            <a:pPr lvl="1"/>
            <a:r>
              <a:rPr lang="de-CH" sz="1900" noProof="0" dirty="0" smtClean="0"/>
              <a:t>Folien der Vorlesung</a:t>
            </a:r>
          </a:p>
          <a:p>
            <a:pPr lvl="1"/>
            <a:r>
              <a:rPr lang="de-CH" sz="1900" noProof="0" dirty="0" smtClean="0">
                <a:solidFill>
                  <a:srgbClr val="A50021"/>
                </a:solidFill>
              </a:rPr>
              <a:t>Buch: </a:t>
            </a:r>
            <a:r>
              <a:rPr lang="de-CH" sz="1900" i="1" noProof="0" dirty="0" smtClean="0">
                <a:solidFill>
                  <a:srgbClr val="A50021"/>
                </a:solidFill>
              </a:rPr>
              <a:t>Touch of Class</a:t>
            </a:r>
            <a:r>
              <a:rPr lang="de-CH" sz="1900" noProof="0" dirty="0" smtClean="0"/>
              <a:t/>
            </a:r>
            <a:br>
              <a:rPr lang="de-CH" sz="1900" noProof="0" dirty="0" smtClean="0"/>
            </a:br>
            <a:r>
              <a:rPr lang="de-CH" sz="1900" noProof="0" dirty="0" smtClean="0"/>
              <a:t>		Siehe nächste Folie</a:t>
            </a:r>
            <a:br>
              <a:rPr lang="de-CH" sz="1900" noProof="0" dirty="0" smtClean="0"/>
            </a:br>
            <a:r>
              <a:rPr lang="de-CH" sz="1900" noProof="0" dirty="0" smtClean="0"/>
              <a:t>		</a:t>
            </a:r>
            <a:endParaRPr lang="de-CH" sz="1900" i="1" noProof="0" dirty="0" smtClean="0"/>
          </a:p>
          <a:p>
            <a:pPr>
              <a:lnSpc>
                <a:spcPct val="80000"/>
              </a:lnSpc>
            </a:pPr>
            <a:r>
              <a:rPr lang="de-CH" sz="1900" noProof="0" dirty="0" smtClean="0"/>
              <a:t>Übungsunterlagen:</a:t>
            </a:r>
          </a:p>
          <a:p>
            <a:pPr lvl="1"/>
            <a:r>
              <a:rPr lang="de-CH" sz="1900" noProof="0" dirty="0" smtClean="0"/>
              <a:t>Übungen</a:t>
            </a:r>
          </a:p>
          <a:p>
            <a:pPr lvl="1"/>
            <a:r>
              <a:rPr lang="de-CH" sz="1900" noProof="0" dirty="0" smtClean="0"/>
              <a:t>Musterlösungen</a:t>
            </a:r>
            <a:endParaRPr lang="de-CH" sz="1900" noProof="0" dirty="0"/>
          </a:p>
        </p:txBody>
      </p:sp>
      <p:sp>
        <p:nvSpPr>
          <p:cNvPr id="430083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58084" y="4508500"/>
            <a:ext cx="513509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CH" dirty="0" smtClean="0">
                <a:solidFill>
                  <a:srgbClr val="008000"/>
                </a:solidFill>
              </a:rPr>
              <a:t>Auch vorhanden:</a:t>
            </a:r>
            <a:br>
              <a:rPr lang="de-CH" dirty="0" smtClean="0">
                <a:solidFill>
                  <a:srgbClr val="008000"/>
                </a:solidFill>
              </a:rPr>
            </a:br>
            <a:r>
              <a:rPr lang="de-CH" dirty="0" smtClean="0">
                <a:solidFill>
                  <a:srgbClr val="008000"/>
                </a:solidFill>
              </a:rPr>
              <a:t>	Videos der Vorlesung!</a:t>
            </a:r>
          </a:p>
          <a:p>
            <a:r>
              <a:rPr lang="de-CH" dirty="0" smtClean="0">
                <a:solidFill>
                  <a:srgbClr val="008000"/>
                </a:solidFill>
              </a:rPr>
              <a:t>(von letztem Jahr)</a:t>
            </a:r>
            <a:endParaRPr lang="de-CH" dirty="0">
              <a:solidFill>
                <a:srgbClr val="008000"/>
              </a:solidFill>
            </a:endParaRPr>
          </a:p>
        </p:txBody>
      </p:sp>
      <p:sp>
        <p:nvSpPr>
          <p:cNvPr id="430085" name="Rectangle 5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236820" y="35948"/>
            <a:ext cx="8928100" cy="720725"/>
          </a:xfrm>
        </p:spPr>
        <p:txBody>
          <a:bodyPr/>
          <a:lstStyle/>
          <a:p>
            <a:r>
              <a:rPr lang="de-CH" sz="2400" noProof="0" smtClean="0"/>
              <a:t>Webseite der Vorlesung</a:t>
            </a:r>
            <a:endParaRPr lang="de-CH" sz="2400" noProof="0"/>
          </a:p>
        </p:txBody>
      </p:sp>
    </p:spTree>
    <p:extLst>
      <p:ext uri="{BB962C8B-B14F-4D97-AF65-F5344CB8AC3E}">
        <p14:creationId xmlns:p14="http://schemas.microsoft.com/office/powerpoint/2010/main" val="66463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Das Buch zur Vorlesung</a:t>
            </a:r>
            <a:endParaRPr lang="de-CH" noProof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76605" y="953688"/>
            <a:ext cx="3896028" cy="52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7257747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68015" y="43510"/>
            <a:ext cx="8640763" cy="604838"/>
          </a:xfrm>
        </p:spPr>
        <p:txBody>
          <a:bodyPr/>
          <a:lstStyle/>
          <a:p>
            <a:r>
              <a:rPr lang="de-CH" noProof="0" smtClean="0"/>
              <a:t>Das Team der Assistenten</a:t>
            </a:r>
            <a:endParaRPr lang="de-CH" noProof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46773" y="848684"/>
            <a:ext cx="3929062" cy="4807397"/>
          </a:xfrm>
          <a:solidFill>
            <a:srgbClr val="66FF66">
              <a:alpha val="44000"/>
            </a:srgbClr>
          </a:solidFill>
          <a:ln>
            <a:solidFill>
              <a:srgbClr val="990000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/>
          <a:lstStyle/>
          <a:p>
            <a:pPr>
              <a:spcBef>
                <a:spcPts val="1200"/>
              </a:spcBef>
              <a:buClr>
                <a:srgbClr val="A50021"/>
              </a:buClr>
            </a:pPr>
            <a:r>
              <a:rPr lang="de-CH" sz="2800" b="1" noProof="0" dirty="0" smtClean="0">
                <a:solidFill>
                  <a:srgbClr val="0033CC"/>
                </a:solidFill>
              </a:rPr>
              <a:t>Marco </a:t>
            </a:r>
            <a:r>
              <a:rPr lang="de-CH" sz="2800" b="1" noProof="0" dirty="0" err="1" smtClean="0">
                <a:solidFill>
                  <a:srgbClr val="0033CC"/>
                </a:solidFill>
              </a:rPr>
              <a:t>Piccioni</a:t>
            </a:r>
            <a:r>
              <a:rPr lang="de-CH" sz="2800" b="1" noProof="0" dirty="0" smtClean="0">
                <a:solidFill>
                  <a:srgbClr val="0033CC"/>
                </a:solidFill>
              </a:rPr>
              <a:t> </a:t>
            </a:r>
            <a:br>
              <a:rPr lang="de-CH" sz="2800" b="1" noProof="0" dirty="0" smtClean="0">
                <a:solidFill>
                  <a:srgbClr val="0033CC"/>
                </a:solidFill>
              </a:rPr>
            </a:br>
            <a:r>
              <a:rPr lang="de-CH" sz="2800" b="1" noProof="0" dirty="0" smtClean="0">
                <a:solidFill>
                  <a:srgbClr val="0033CC"/>
                </a:solidFill>
              </a:rPr>
              <a:t>(</a:t>
            </a:r>
            <a:r>
              <a:rPr lang="de-CH" sz="2800" b="1" noProof="0" dirty="0" smtClean="0">
                <a:solidFill>
                  <a:srgbClr val="990000"/>
                </a:solidFill>
              </a:rPr>
              <a:t>Back Office</a:t>
            </a:r>
            <a:r>
              <a:rPr lang="de-CH" sz="2800" b="1" noProof="0" dirty="0" smtClean="0">
                <a:solidFill>
                  <a:srgbClr val="0033CC"/>
                </a:solidFill>
              </a:rPr>
              <a:t>)</a:t>
            </a:r>
          </a:p>
          <a:p>
            <a:pPr>
              <a:spcBef>
                <a:spcPts val="1200"/>
              </a:spcBef>
              <a:buClr>
                <a:srgbClr val="A50021"/>
              </a:buClr>
            </a:pPr>
            <a:r>
              <a:rPr lang="en-US" sz="2800" b="1" dirty="0">
                <a:solidFill>
                  <a:srgbClr val="0033CC"/>
                </a:solidFill>
              </a:rPr>
              <a:t>Yu Pei (Max)</a:t>
            </a:r>
            <a:r>
              <a:rPr lang="de-CH" sz="2800" b="1" noProof="0" dirty="0" smtClean="0">
                <a:solidFill>
                  <a:srgbClr val="0033CC"/>
                </a:solidFill>
              </a:rPr>
              <a:t> (</a:t>
            </a:r>
            <a:r>
              <a:rPr lang="de-CH" sz="2800" b="1" noProof="0" dirty="0" smtClean="0">
                <a:solidFill>
                  <a:srgbClr val="990000"/>
                </a:solidFill>
              </a:rPr>
              <a:t>Koordinator</a:t>
            </a:r>
            <a:r>
              <a:rPr lang="de-CH" sz="2800" b="1" noProof="0" dirty="0" smtClean="0">
                <a:solidFill>
                  <a:srgbClr val="0033CC"/>
                </a:solidFill>
              </a:rPr>
              <a:t>)</a:t>
            </a:r>
          </a:p>
          <a:p>
            <a:pPr>
              <a:spcBef>
                <a:spcPts val="1200"/>
              </a:spcBef>
              <a:buClr>
                <a:srgbClr val="A50021"/>
              </a:buClr>
            </a:pPr>
            <a:r>
              <a:rPr lang="de-CH" sz="2800" b="1" noProof="0" dirty="0" smtClean="0">
                <a:solidFill>
                  <a:srgbClr val="0033CC"/>
                </a:solidFill>
              </a:rPr>
              <a:t>Nadia Polikarpova</a:t>
            </a:r>
          </a:p>
          <a:p>
            <a:pPr>
              <a:spcBef>
                <a:spcPts val="1200"/>
              </a:spcBef>
              <a:buClr>
                <a:srgbClr val="A50021"/>
              </a:buClr>
            </a:pPr>
            <a:r>
              <a:rPr lang="de-CH" sz="2800" b="1" dirty="0">
                <a:solidFill>
                  <a:srgbClr val="0033CC"/>
                </a:solidFill>
              </a:rPr>
              <a:t>Valentin </a:t>
            </a:r>
            <a:r>
              <a:rPr lang="de-CH" sz="2800" b="1" dirty="0" err="1">
                <a:solidFill>
                  <a:srgbClr val="0033CC"/>
                </a:solidFill>
              </a:rPr>
              <a:t>Wüstholz</a:t>
            </a:r>
            <a:endParaRPr lang="de-CH" sz="2800" b="1" noProof="0" dirty="0" smtClean="0">
              <a:solidFill>
                <a:srgbClr val="0033CC"/>
              </a:solidFill>
            </a:endParaRPr>
          </a:p>
          <a:p>
            <a:pPr>
              <a:spcBef>
                <a:spcPts val="1200"/>
              </a:spcBef>
              <a:buClr>
                <a:srgbClr val="A50021"/>
              </a:buClr>
            </a:pPr>
            <a:r>
              <a:rPr lang="en-US" sz="2800" b="1" dirty="0">
                <a:solidFill>
                  <a:srgbClr val="0033CC"/>
                </a:solidFill>
              </a:rPr>
              <a:t>Scott </a:t>
            </a:r>
            <a:r>
              <a:rPr lang="en-US" sz="2800" b="1" dirty="0" smtClean="0">
                <a:solidFill>
                  <a:srgbClr val="0033CC"/>
                </a:solidFill>
              </a:rPr>
              <a:t>West</a:t>
            </a:r>
          </a:p>
          <a:p>
            <a:pPr>
              <a:spcBef>
                <a:spcPts val="1200"/>
              </a:spcBef>
              <a:buClr>
                <a:srgbClr val="A50021"/>
              </a:buClr>
            </a:pPr>
            <a:r>
              <a:rPr lang="en-US" sz="2800" b="1" dirty="0">
                <a:solidFill>
                  <a:srgbClr val="0033CC"/>
                </a:solidFill>
              </a:rPr>
              <a:t>Alexey </a:t>
            </a:r>
            <a:r>
              <a:rPr lang="en-US" sz="2800" b="1" dirty="0" err="1">
                <a:solidFill>
                  <a:srgbClr val="0033CC"/>
                </a:solidFill>
              </a:rPr>
              <a:t>Kolesnichenko</a:t>
            </a:r>
            <a:endParaRPr lang="en-US" sz="2800" b="1" dirty="0">
              <a:solidFill>
                <a:srgbClr val="0033CC"/>
              </a:solidFill>
            </a:endParaRPr>
          </a:p>
          <a:p>
            <a:pPr>
              <a:spcBef>
                <a:spcPts val="1200"/>
              </a:spcBef>
              <a:buClr>
                <a:srgbClr val="A50021"/>
              </a:buClr>
            </a:pPr>
            <a:endParaRPr lang="de-CH" sz="2800" b="1" noProof="0" dirty="0" smtClean="0">
              <a:solidFill>
                <a:srgbClr val="0033CC"/>
              </a:solidFill>
            </a:endParaRPr>
          </a:p>
        </p:txBody>
      </p:sp>
      <p:sp>
        <p:nvSpPr>
          <p:cNvPr id="4393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56100" y="864156"/>
            <a:ext cx="4174951" cy="4791925"/>
          </a:xfrm>
          <a:prstGeom prst="rect">
            <a:avLst/>
          </a:prstGeom>
          <a:solidFill>
            <a:srgbClr val="66FF66">
              <a:alpha val="44000"/>
            </a:srgbClr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10160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1200"/>
              </a:spcBef>
              <a:buClr>
                <a:srgbClr val="A50021"/>
              </a:buClr>
              <a:buFont typeface="Wingdings" pitchFamily="2" charset="2"/>
            </a:pPr>
            <a:r>
              <a:rPr lang="de-CH" sz="2800" b="1" dirty="0" smtClean="0">
                <a:solidFill>
                  <a:srgbClr val="0033CC"/>
                </a:solidFill>
                <a:latin typeface="+mn-lt"/>
              </a:rPr>
              <a:t>Anja </a:t>
            </a:r>
            <a:r>
              <a:rPr lang="de-CH" sz="2800" b="1" dirty="0" err="1" smtClean="0">
                <a:solidFill>
                  <a:srgbClr val="0033CC"/>
                </a:solidFill>
                <a:latin typeface="+mn-lt"/>
              </a:rPr>
              <a:t>Gruenheid</a:t>
            </a:r>
            <a:endParaRPr lang="de-CH" sz="2800" b="1" dirty="0" smtClean="0">
              <a:solidFill>
                <a:srgbClr val="0033CC"/>
              </a:solidFill>
              <a:latin typeface="+mn-lt"/>
            </a:endParaRPr>
          </a:p>
          <a:p>
            <a:pPr>
              <a:spcBef>
                <a:spcPts val="1200"/>
              </a:spcBef>
              <a:buClr>
                <a:srgbClr val="A50021"/>
              </a:buClr>
              <a:buFont typeface="Wingdings" pitchFamily="2" charset="2"/>
            </a:pPr>
            <a:r>
              <a:rPr lang="de-DE" sz="2800" b="1" dirty="0">
                <a:solidFill>
                  <a:srgbClr val="0033CC"/>
                </a:solidFill>
                <a:latin typeface="+mn-lt"/>
              </a:rPr>
              <a:t>Jun </a:t>
            </a:r>
            <a:r>
              <a:rPr lang="de-DE" sz="2800" b="1" dirty="0" smtClean="0">
                <a:solidFill>
                  <a:srgbClr val="0033CC"/>
                </a:solidFill>
                <a:latin typeface="+mn-lt"/>
              </a:rPr>
              <a:t>Han</a:t>
            </a:r>
          </a:p>
          <a:p>
            <a:pPr>
              <a:spcBef>
                <a:spcPts val="1200"/>
              </a:spcBef>
              <a:buClr>
                <a:srgbClr val="A50021"/>
              </a:buClr>
              <a:buFont typeface="Wingdings" pitchFamily="2" charset="2"/>
            </a:pPr>
            <a:r>
              <a:rPr lang="de-DE" sz="2800" b="1" dirty="0" err="1">
                <a:solidFill>
                  <a:srgbClr val="0033CC"/>
                </a:solidFill>
                <a:latin typeface="+mn-lt"/>
              </a:rPr>
              <a:t>Jascha</a:t>
            </a:r>
            <a:r>
              <a:rPr lang="de-DE" sz="2800" b="1" dirty="0">
                <a:solidFill>
                  <a:srgbClr val="0033CC"/>
                </a:solidFill>
                <a:latin typeface="+mn-lt"/>
              </a:rPr>
              <a:t> </a:t>
            </a:r>
            <a:r>
              <a:rPr lang="de-DE" sz="2800" b="1" dirty="0" err="1" smtClean="0">
                <a:solidFill>
                  <a:srgbClr val="0033CC"/>
                </a:solidFill>
                <a:latin typeface="+mn-lt"/>
              </a:rPr>
              <a:t>Grübel</a:t>
            </a:r>
            <a:endParaRPr lang="de-DE" sz="2800" b="1" dirty="0" smtClean="0">
              <a:solidFill>
                <a:srgbClr val="0033CC"/>
              </a:solidFill>
              <a:latin typeface="+mn-lt"/>
            </a:endParaRPr>
          </a:p>
          <a:p>
            <a:pPr>
              <a:spcBef>
                <a:spcPts val="1200"/>
              </a:spcBef>
              <a:buClr>
                <a:srgbClr val="A50021"/>
              </a:buClr>
              <a:buFont typeface="Wingdings" pitchFamily="2" charset="2"/>
            </a:pPr>
            <a:r>
              <a:rPr lang="de-DE" sz="2800" b="1" dirty="0">
                <a:solidFill>
                  <a:srgbClr val="0033CC"/>
                </a:solidFill>
                <a:latin typeface="+mn-lt"/>
              </a:rPr>
              <a:t>Isabelle </a:t>
            </a:r>
            <a:r>
              <a:rPr lang="de-DE" sz="2800" b="1" dirty="0" smtClean="0">
                <a:solidFill>
                  <a:srgbClr val="0033CC"/>
                </a:solidFill>
                <a:latin typeface="+mn-lt"/>
              </a:rPr>
              <a:t>Roesch</a:t>
            </a:r>
          </a:p>
          <a:p>
            <a:pPr>
              <a:spcBef>
                <a:spcPts val="1200"/>
              </a:spcBef>
              <a:buClr>
                <a:srgbClr val="A50021"/>
              </a:buClr>
              <a:buFont typeface="Wingdings" pitchFamily="2" charset="2"/>
            </a:pPr>
            <a:r>
              <a:rPr lang="de-DE" sz="2800" b="1" dirty="0" smtClean="0">
                <a:solidFill>
                  <a:srgbClr val="0033CC"/>
                </a:solidFill>
                <a:latin typeface="+mn-lt"/>
              </a:rPr>
              <a:t>Fabian Stutz</a:t>
            </a:r>
            <a:endParaRPr lang="de-DE" sz="2800" b="1" dirty="0" smtClean="0">
              <a:solidFill>
                <a:srgbClr val="0033CC"/>
              </a:solidFill>
              <a:latin typeface="+mn-lt"/>
            </a:endParaRPr>
          </a:p>
          <a:p>
            <a:pPr>
              <a:spcBef>
                <a:spcPts val="1200"/>
              </a:spcBef>
              <a:buClr>
                <a:srgbClr val="A50021"/>
              </a:buClr>
              <a:buFont typeface="Wingdings" pitchFamily="2" charset="2"/>
            </a:pPr>
            <a:r>
              <a:rPr lang="de-DE" sz="2800" b="1" dirty="0">
                <a:solidFill>
                  <a:srgbClr val="0033CC"/>
                </a:solidFill>
                <a:latin typeface="+mn-lt"/>
              </a:rPr>
              <a:t>Cyril </a:t>
            </a:r>
            <a:r>
              <a:rPr lang="de-DE" sz="2800" b="1" dirty="0" err="1" smtClean="0">
                <a:solidFill>
                  <a:srgbClr val="0033CC"/>
                </a:solidFill>
                <a:latin typeface="+mn-lt"/>
              </a:rPr>
              <a:t>Steimer</a:t>
            </a:r>
            <a:endParaRPr lang="de-DE" sz="2800" b="1" dirty="0" smtClean="0">
              <a:solidFill>
                <a:srgbClr val="0033CC"/>
              </a:solidFill>
              <a:latin typeface="+mn-lt"/>
            </a:endParaRPr>
          </a:p>
          <a:p>
            <a:pPr>
              <a:spcBef>
                <a:spcPts val="1200"/>
              </a:spcBef>
              <a:buClr>
                <a:srgbClr val="A50021"/>
              </a:buClr>
              <a:buFont typeface="Wingdings" pitchFamily="2" charset="2"/>
            </a:pPr>
            <a:r>
              <a:rPr lang="de-DE" sz="2800" b="1" dirty="0">
                <a:solidFill>
                  <a:srgbClr val="0033CC"/>
                </a:solidFill>
                <a:latin typeface="+mn-lt"/>
              </a:rPr>
              <a:t>Paolo </a:t>
            </a:r>
            <a:r>
              <a:rPr lang="de-DE" sz="2800" b="1" dirty="0" err="1" smtClean="0">
                <a:solidFill>
                  <a:srgbClr val="0033CC"/>
                </a:solidFill>
                <a:latin typeface="+mn-lt"/>
              </a:rPr>
              <a:t>Antonucci</a:t>
            </a:r>
            <a:endParaRPr lang="de-DE" sz="2800" b="1" dirty="0" smtClean="0">
              <a:solidFill>
                <a:srgbClr val="0033CC"/>
              </a:solidFill>
              <a:latin typeface="+mn-lt"/>
            </a:endParaRPr>
          </a:p>
          <a:p>
            <a:pPr>
              <a:spcBef>
                <a:spcPts val="1200"/>
              </a:spcBef>
              <a:buClr>
                <a:srgbClr val="A50021"/>
              </a:buClr>
              <a:buFont typeface="Wingdings" pitchFamily="2" charset="2"/>
            </a:pPr>
            <a:r>
              <a:rPr lang="de-DE" sz="2800" b="1" dirty="0">
                <a:solidFill>
                  <a:srgbClr val="0033CC"/>
                </a:solidFill>
                <a:latin typeface="+mn-lt"/>
              </a:rPr>
              <a:t>Karl Wüst 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smtClean="0"/>
              <a:t>Online-Version des Buches</a:t>
            </a:r>
            <a:endParaRPr lang="de-CH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noProof="0" dirty="0" smtClean="0"/>
              <a:t>Möglich aus dem Netz der ETH</a:t>
            </a:r>
          </a:p>
          <a:p>
            <a:r>
              <a:rPr lang="de-CH" noProof="0" smtClean="0"/>
              <a:t>URL: siehe Vorlesungswebseite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33253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907" y="1759398"/>
            <a:ext cx="4656087" cy="3486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 smtClean="0"/>
              <a:t>Buchverkauf: nächsten Montag (in der Pause)</a:t>
            </a:r>
            <a:endParaRPr lang="de-CH" noProof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188" y="966016"/>
            <a:ext cx="3342693" cy="509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 rot="1236808">
            <a:off x="5849878" y="1312229"/>
            <a:ext cx="3195687" cy="725864"/>
          </a:xfrm>
          <a:prstGeom prst="rect">
            <a:avLst/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CH" sz="2400" kern="1200" dirty="0" smtClean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Berichtigte Version 2013!</a:t>
            </a:r>
            <a:endParaRPr lang="de-CH" sz="2400" kern="1200" dirty="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00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</a:t>
            </a:r>
            <a:r>
              <a:rPr lang="en-US" dirty="0" smtClean="0"/>
              <a:t> für dieses </a:t>
            </a:r>
            <a:r>
              <a:rPr lang="en-US" dirty="0" err="1" smtClean="0"/>
              <a:t>Jahr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 Info-1 MOOC</a:t>
            </a:r>
          </a:p>
          <a:p>
            <a:endParaRPr lang="en-US" dirty="0"/>
          </a:p>
          <a:p>
            <a:r>
              <a:rPr lang="en-US" dirty="0" smtClean="0"/>
              <a:t>(Marco Piccioni)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730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Elektronische Foren</a:t>
            </a:r>
            <a:endParaRPr lang="de-CH" noProof="0"/>
          </a:p>
        </p:txBody>
      </p:sp>
      <p:sp>
        <p:nvSpPr>
          <p:cNvPr id="33792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sz="1900" noProof="0" dirty="0" smtClean="0">
                <a:solidFill>
                  <a:srgbClr val="A50021"/>
                </a:solidFill>
              </a:rPr>
              <a:t>Diskussionsforen</a:t>
            </a:r>
            <a:r>
              <a:rPr lang="de-CH" sz="1900" noProof="0" dirty="0" smtClean="0"/>
              <a:t>: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sz="1900" noProof="0" dirty="0" smtClean="0"/>
              <a:t>Hilfeforum für die gesamte Vorlesung:</a:t>
            </a:r>
            <a:br>
              <a:rPr lang="de-CH" sz="1900" noProof="0" dirty="0" smtClean="0"/>
            </a:br>
            <a:r>
              <a:rPr lang="de-CH" sz="1900" noProof="0" dirty="0" smtClean="0"/>
              <a:t>	</a:t>
            </a:r>
            <a:r>
              <a:rPr lang="de-CH" sz="1900" noProof="0" dirty="0" smtClean="0">
                <a:hlinkClick r:id="rId5"/>
              </a:rPr>
              <a:t>http://forum.vis.ethz.ch/</a:t>
            </a:r>
            <a:r>
              <a:rPr lang="de-CH" sz="1900" noProof="0" dirty="0" smtClean="0"/>
              <a:t> 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sz="1900" noProof="0" dirty="0" smtClean="0"/>
              <a:t>Mailingliste für jede Übungsgruppe 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sz="1900" noProof="0" dirty="0" smtClean="0"/>
              <a:t>Ratschläge und </a:t>
            </a:r>
            <a:r>
              <a:rPr lang="de-CH" sz="1900" noProof="0" dirty="0" smtClean="0">
                <a:solidFill>
                  <a:srgbClr val="A50021"/>
                </a:solidFill>
              </a:rPr>
              <a:t>Regeln</a:t>
            </a:r>
            <a:r>
              <a:rPr lang="de-CH" sz="1900" noProof="0" dirty="0" smtClean="0"/>
              <a:t>:</a:t>
            </a:r>
          </a:p>
          <a:p>
            <a:pPr lvl="1">
              <a:spcBef>
                <a:spcPct val="0"/>
              </a:spcBef>
              <a:spcAft>
                <a:spcPct val="60000"/>
              </a:spcAft>
            </a:pPr>
            <a:r>
              <a:rPr lang="de-CH" sz="1900" noProof="0" dirty="0" smtClean="0"/>
              <a:t>Benutzen Sie das VIS-Forum und die Mailinglisten! Programmieren zu lernen ist schwierig: Nutzen Sie jede Hilfe, die Ihnen angeboten wird. </a:t>
            </a:r>
          </a:p>
          <a:p>
            <a:pPr lvl="1">
              <a:spcBef>
                <a:spcPct val="0"/>
              </a:spcBef>
              <a:spcAft>
                <a:spcPct val="60000"/>
              </a:spcAft>
            </a:pPr>
            <a:r>
              <a:rPr lang="de-CH" sz="1900" noProof="0" dirty="0" smtClean="0"/>
              <a:t>Es gibt keinen Grund, schüchtern zu sein. Es gibt keine dummen Fragen.</a:t>
            </a:r>
          </a:p>
          <a:p>
            <a:pPr lvl="1">
              <a:spcBef>
                <a:spcPct val="0"/>
              </a:spcBef>
              <a:spcAft>
                <a:spcPct val="60000"/>
              </a:spcAft>
            </a:pPr>
            <a:r>
              <a:rPr lang="de-CH" sz="1900" noProof="0" dirty="0" smtClean="0"/>
              <a:t>Kritik ist willkommen, seien Sie aber immer freundlich und halten Sie sich an die </a:t>
            </a:r>
            <a:r>
              <a:rPr lang="de-CH" sz="1900" noProof="0" dirty="0" smtClean="0">
                <a:solidFill>
                  <a:srgbClr val="A50021"/>
                </a:solidFill>
              </a:rPr>
              <a:t>Etiquette</a:t>
            </a:r>
            <a:r>
              <a:rPr lang="de-CH" sz="1900" noProof="0" dirty="0" smtClean="0"/>
              <a:t>.</a:t>
            </a:r>
          </a:p>
          <a:p>
            <a:pPr>
              <a:lnSpc>
                <a:spcPct val="80000"/>
              </a:lnSpc>
            </a:pPr>
            <a:endParaRPr lang="de-CH" sz="1900" noProof="0" dirty="0"/>
          </a:p>
        </p:txBody>
      </p:sp>
    </p:spTree>
    <p:extLst>
      <p:ext uri="{BB962C8B-B14F-4D97-AF65-F5344CB8AC3E}">
        <p14:creationId xmlns:p14="http://schemas.microsoft.com/office/powerpoint/2010/main" val="29289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Falls Sie einen Laptop brauchen…</a:t>
            </a:r>
            <a:endParaRPr lang="de-CH" noProof="0"/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de-CH" noProof="0" dirty="0" smtClean="0"/>
              <a:t>Das NEPTUN-Programm der ETH verkauft Laptops zu guten Preisen</a:t>
            </a:r>
          </a:p>
          <a:p>
            <a:endParaRPr lang="de-CH" noProof="0" dirty="0" smtClean="0"/>
          </a:p>
          <a:p>
            <a:r>
              <a:rPr lang="de-CH" noProof="0" dirty="0" smtClean="0"/>
              <a:t>Thinkpad (Lenovo), HP oder Apple</a:t>
            </a:r>
          </a:p>
          <a:p>
            <a:endParaRPr lang="de-CH" noProof="0" dirty="0" smtClean="0"/>
          </a:p>
          <a:p>
            <a:r>
              <a:rPr lang="de-CH" noProof="0" dirty="0" smtClean="0"/>
              <a:t>Sie wählen das Betriebssysstem: Windows, Linux, MacOS</a:t>
            </a:r>
          </a:p>
          <a:p>
            <a:endParaRPr lang="de-CH" noProof="0" dirty="0" smtClean="0"/>
          </a:p>
          <a:p>
            <a:r>
              <a:rPr lang="de-CH" noProof="0" dirty="0" smtClean="0"/>
              <a:t>Zeitlich begrenzter Verkauf: siehe </a:t>
            </a:r>
            <a:r>
              <a:rPr lang="de-CH" noProof="0" dirty="0" smtClean="0">
                <a:hlinkClick r:id="rId5"/>
              </a:rPr>
              <a:t>www.neptun.ethz.ch</a:t>
            </a:r>
            <a:endParaRPr lang="de-CH" noProof="0" dirty="0" smtClean="0"/>
          </a:p>
          <a:p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0329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Übungen</a:t>
            </a:r>
            <a:endParaRPr lang="de-CH" noProof="0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981075"/>
            <a:ext cx="8229600" cy="5111750"/>
          </a:xfrm>
        </p:spPr>
        <p:txBody>
          <a:bodyPr/>
          <a:lstStyle/>
          <a:p>
            <a:r>
              <a:rPr lang="de-CH" noProof="0" dirty="0" smtClean="0"/>
              <a:t>Die Übungen sind ein wichtiger Bestandteil der Vorlesung</a:t>
            </a:r>
          </a:p>
          <a:p>
            <a:pPr lvl="1"/>
            <a:r>
              <a:rPr lang="de-CH" noProof="0" dirty="0" smtClean="0"/>
              <a:t>Eine Übung pro Woche (ca 10 insgesamt)</a:t>
            </a:r>
          </a:p>
          <a:p>
            <a:pPr lvl="1"/>
            <a:r>
              <a:rPr lang="de-CH" noProof="0" dirty="0" smtClean="0"/>
              <a:t>Zwei Präsenzübungen</a:t>
            </a:r>
          </a:p>
          <a:p>
            <a:pPr lvl="1">
              <a:buFont typeface="Wingdings" pitchFamily="2" charset="2"/>
              <a:buNone/>
            </a:pPr>
            <a:endParaRPr lang="de-CH" noProof="0" dirty="0" smtClean="0"/>
          </a:p>
          <a:p>
            <a:r>
              <a:rPr lang="de-CH" noProof="0" dirty="0" smtClean="0"/>
              <a:t>Für Ihre Übungsabgabe sollten Sie:</a:t>
            </a:r>
          </a:p>
          <a:p>
            <a:pPr lvl="1"/>
            <a:r>
              <a:rPr lang="de-CH" noProof="0" dirty="0" smtClean="0"/>
              <a:t>nachweisen, dass Sie die Aufgaben zu lösen versucht haben. </a:t>
            </a:r>
          </a:p>
          <a:p>
            <a:r>
              <a:rPr lang="de-CH" noProof="0" dirty="0" smtClean="0"/>
              <a:t>Absenzen wegen Militärdienst oder Krankheit: kontaktieren Sie Ihren Assistenten. 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6464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Benotung</a:t>
            </a:r>
            <a:endParaRPr lang="de-CH" noProof="0"/>
          </a:p>
        </p:txBody>
      </p:sp>
      <p:sp>
        <p:nvSpPr>
          <p:cNvPr id="8704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92757" y="780547"/>
            <a:ext cx="8229600" cy="542709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CH" sz="2000" noProof="0" dirty="0" smtClean="0"/>
              <a:t>Die Grundregeln sind von der  ETH diktiert, die Feinheiten von uns bestimmt:</a:t>
            </a:r>
            <a:endParaRPr lang="de-CH" sz="2000" noProof="0" dirty="0" smtClean="0">
              <a:solidFill>
                <a:srgbClr val="A50021"/>
              </a:solidFill>
            </a:endParaRPr>
          </a:p>
          <a:p>
            <a:pPr lvl="1">
              <a:lnSpc>
                <a:spcPct val="80000"/>
              </a:lnSpc>
            </a:pPr>
            <a:r>
              <a:rPr lang="de-CH" sz="2000" b="1" noProof="0" dirty="0" smtClean="0">
                <a:solidFill>
                  <a:srgbClr val="990000"/>
                </a:solidFill>
              </a:rPr>
              <a:t>Die Note beruht auf der Leistung in der Prüfung vom kommenden September (90%) und auf </a:t>
            </a:r>
            <a:r>
              <a:rPr lang="de-CH" sz="2000" b="1" dirty="0" smtClean="0">
                <a:solidFill>
                  <a:srgbClr val="990000"/>
                </a:solidFill>
              </a:rPr>
              <a:t>den wöchentlichen Übungen (10%)</a:t>
            </a:r>
            <a:endParaRPr lang="de-CH" sz="2000" b="1" noProof="0" dirty="0" smtClean="0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</a:pPr>
            <a:endParaRPr lang="de-CH" sz="2000" noProof="0" dirty="0" smtClean="0"/>
          </a:p>
          <a:p>
            <a:pPr>
              <a:lnSpc>
                <a:spcPct val="80000"/>
              </a:lnSpc>
            </a:pPr>
            <a:r>
              <a:rPr lang="de-CH" sz="2000" noProof="0" dirty="0" smtClean="0"/>
              <a:t>Die wöchentlichen</a:t>
            </a:r>
            <a:r>
              <a:rPr lang="de-CH" sz="2000" dirty="0" smtClean="0"/>
              <a:t> Übungen umfassen auch zwei </a:t>
            </a:r>
            <a:r>
              <a:rPr lang="de-CH" sz="2000" dirty="0" smtClean="0"/>
              <a:t>Präsenzübungen</a:t>
            </a:r>
            <a:endParaRPr lang="de-CH" sz="2000" noProof="0" dirty="0" smtClean="0"/>
          </a:p>
          <a:p>
            <a:pPr>
              <a:lnSpc>
                <a:spcPct val="80000"/>
              </a:lnSpc>
            </a:pPr>
            <a:endParaRPr lang="de-CH" sz="2000" noProof="0" dirty="0" smtClean="0"/>
          </a:p>
          <a:p>
            <a:pPr>
              <a:lnSpc>
                <a:spcPct val="80000"/>
              </a:lnSpc>
            </a:pPr>
            <a:r>
              <a:rPr lang="de-CH" sz="2000" noProof="0" dirty="0" smtClean="0"/>
              <a:t>Damit die </a:t>
            </a:r>
            <a:r>
              <a:rPr lang="de-CH" sz="2000" dirty="0" smtClean="0"/>
              <a:t>Übungen</a:t>
            </a:r>
            <a:r>
              <a:rPr lang="de-CH" sz="2000" noProof="0" dirty="0" smtClean="0"/>
              <a:t> akzeptiert werden, müssen Sie nachweisen, dass Sie die Aufgaben zu lösen versucht </a:t>
            </a:r>
            <a:r>
              <a:rPr lang="de-CH" sz="2000" noProof="0" dirty="0" smtClean="0"/>
              <a:t>haben</a:t>
            </a:r>
            <a:endParaRPr lang="de-CH" sz="2000" noProof="0" dirty="0" smtClean="0"/>
          </a:p>
          <a:p>
            <a:pPr>
              <a:lnSpc>
                <a:spcPct val="80000"/>
              </a:lnSpc>
            </a:pPr>
            <a:endParaRPr lang="de-CH" sz="2000" noProof="0" dirty="0" smtClean="0"/>
          </a:p>
          <a:p>
            <a:pPr>
              <a:lnSpc>
                <a:spcPct val="80000"/>
              </a:lnSpc>
            </a:pPr>
            <a:r>
              <a:rPr lang="de-CH" sz="2000" noProof="0" dirty="0" smtClean="0"/>
              <a:t>Repetenten: wer das Testat vom letzten Jahr hat, bekommt automatisch die 10% von der Note; wir empfehlen Ihnen die Übungen trotzdem zu </a:t>
            </a:r>
            <a:r>
              <a:rPr lang="de-CH" sz="2000" noProof="0" dirty="0" smtClean="0"/>
              <a:t>machen</a:t>
            </a:r>
            <a:endParaRPr lang="de-CH" sz="2000" noProof="0" dirty="0"/>
          </a:p>
        </p:txBody>
      </p:sp>
    </p:spTree>
    <p:extLst>
      <p:ext uri="{BB962C8B-B14F-4D97-AF65-F5344CB8AC3E}">
        <p14:creationId xmlns:p14="http://schemas.microsoft.com/office/powerpoint/2010/main" val="372087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Die Software</a:t>
            </a:r>
            <a:endParaRPr lang="de-CH" noProof="0" dirty="0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981075"/>
            <a:ext cx="8856662" cy="5113338"/>
          </a:xfrm>
        </p:spPr>
        <p:txBody>
          <a:bodyPr/>
          <a:lstStyle/>
          <a:p>
            <a:r>
              <a:rPr lang="de-CH" noProof="0" dirty="0" smtClean="0"/>
              <a:t>Die Übungen bauen auf der Bibliothek </a:t>
            </a:r>
            <a:r>
              <a:rPr lang="de-CH" noProof="0" dirty="0" smtClean="0">
                <a:solidFill>
                  <a:srgbClr val="A50021"/>
                </a:solidFill>
              </a:rPr>
              <a:t>Traffic</a:t>
            </a:r>
            <a:r>
              <a:rPr lang="de-CH" noProof="0" dirty="0" smtClean="0"/>
              <a:t> auf</a:t>
            </a:r>
          </a:p>
          <a:p>
            <a:endParaRPr lang="de-CH" noProof="0" dirty="0" smtClean="0"/>
          </a:p>
          <a:p>
            <a:r>
              <a:rPr lang="de-CH" noProof="0" dirty="0" smtClean="0"/>
              <a:t>Anwendungsgebiet: öffentlicher Verkehr in einer</a:t>
            </a:r>
          </a:p>
          <a:p>
            <a:r>
              <a:rPr lang="de-CH" noProof="0" dirty="0" smtClean="0"/>
              <a:t>Stadt</a:t>
            </a:r>
            <a:r>
              <a:rPr lang="de-CH" dirty="0" smtClean="0"/>
              <a:t> </a:t>
            </a:r>
            <a:r>
              <a:rPr lang="de-CH" noProof="0" dirty="0" smtClean="0"/>
              <a:t>(benutzt Zürich als Beispiel)</a:t>
            </a:r>
          </a:p>
          <a:p>
            <a:endParaRPr lang="de-CH" noProof="0" dirty="0" smtClean="0"/>
          </a:p>
          <a:p>
            <a:r>
              <a:rPr lang="de-CH" noProof="0" dirty="0" smtClean="0"/>
              <a:t>Übung 1 (auf der Webseite) führt Sie durch die</a:t>
            </a:r>
          </a:p>
          <a:p>
            <a:r>
              <a:rPr lang="de-CH" noProof="0" dirty="0" smtClean="0"/>
              <a:t>Installation von EiffelStudio und zeigt Traffic</a:t>
            </a:r>
            <a:endParaRPr lang="de-CH" sz="2100" noProof="0" dirty="0"/>
          </a:p>
        </p:txBody>
      </p:sp>
    </p:spTree>
    <p:extLst>
      <p:ext uri="{BB962C8B-B14F-4D97-AF65-F5344CB8AC3E}">
        <p14:creationId xmlns:p14="http://schemas.microsoft.com/office/powerpoint/2010/main" val="421886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79388" y="160338"/>
            <a:ext cx="4752975" cy="460375"/>
          </a:xfrm>
        </p:spPr>
        <p:txBody>
          <a:bodyPr/>
          <a:lstStyle/>
          <a:p>
            <a:r>
              <a:rPr lang="de-CH" sz="2800" noProof="0" smtClean="0"/>
              <a:t>Entdecken Sie </a:t>
            </a:r>
            <a:r>
              <a:rPr lang="de-CH" sz="2800" noProof="0" smtClean="0">
                <a:solidFill>
                  <a:srgbClr val="A50021"/>
                </a:solidFill>
              </a:rPr>
              <a:t>Traffic</a:t>
            </a:r>
            <a:endParaRPr lang="de-CH" sz="2800" noProof="0">
              <a:solidFill>
                <a:srgbClr val="A50021"/>
              </a:solidFill>
            </a:endParaRPr>
          </a:p>
        </p:txBody>
      </p:sp>
      <p:sp>
        <p:nvSpPr>
          <p:cNvPr id="404492" name="Rectangle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7950" y="765175"/>
            <a:ext cx="100806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raffic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5" y="847052"/>
            <a:ext cx="5943821" cy="530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44234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Warnung</a:t>
            </a:r>
            <a:endParaRPr lang="de-CH" noProof="0"/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50825" y="1125538"/>
            <a:ext cx="8367532" cy="4525962"/>
          </a:xfrm>
        </p:spPr>
        <p:txBody>
          <a:bodyPr/>
          <a:lstStyle/>
          <a:p>
            <a:r>
              <a:rPr lang="de-CH" noProof="0" dirty="0" smtClean="0"/>
              <a:t>Natürlich ist nicht alles perfekt.</a:t>
            </a:r>
          </a:p>
          <a:p>
            <a:r>
              <a:rPr lang="de-CH" noProof="0" dirty="0" smtClean="0"/>
              <a:t>Traffic beinhaltet wahrscheinlich Fehler (“</a:t>
            </a:r>
            <a:r>
              <a:rPr lang="de-CH" noProof="0" dirty="0" err="1" smtClean="0"/>
              <a:t>bugs</a:t>
            </a:r>
            <a:r>
              <a:rPr lang="de-CH" noProof="0" dirty="0" smtClean="0"/>
              <a:t>”), und das Buch wahrscheinlich auch.</a:t>
            </a:r>
            <a:br>
              <a:rPr lang="de-CH" noProof="0" dirty="0" smtClean="0"/>
            </a:br>
            <a:r>
              <a:rPr lang="de-CH" noProof="0" dirty="0" smtClean="0"/>
              <a:t>		(Fehlerliste: </a:t>
            </a:r>
            <a:r>
              <a:rPr lang="de-CH" noProof="0" dirty="0" smtClean="0">
                <a:hlinkClick r:id="rId5"/>
              </a:rPr>
              <a:t>http://touch.ethz.ch</a:t>
            </a:r>
            <a:r>
              <a:rPr lang="de-CH" noProof="0" dirty="0" smtClean="0"/>
              <a:t> -&gt; </a:t>
            </a:r>
            <a:r>
              <a:rPr lang="de-CH" i="1" noProof="0" dirty="0" smtClean="0">
                <a:solidFill>
                  <a:srgbClr val="990000"/>
                </a:solidFill>
              </a:rPr>
              <a:t>Errata</a:t>
            </a:r>
            <a:r>
              <a:rPr lang="de-CH" noProof="0" dirty="0" smtClean="0"/>
              <a:t>)</a:t>
            </a:r>
          </a:p>
          <a:p>
            <a:endParaRPr lang="de-CH" noProof="0" dirty="0" smtClean="0"/>
          </a:p>
          <a:p>
            <a:r>
              <a:rPr lang="de-CH" noProof="0" dirty="0" smtClean="0">
                <a:solidFill>
                  <a:srgbClr val="A50021"/>
                </a:solidFill>
              </a:rPr>
              <a:t>Aber:</a:t>
            </a:r>
          </a:p>
          <a:p>
            <a:pPr lvl="1"/>
            <a:r>
              <a:rPr lang="de-CH" noProof="0" dirty="0" smtClean="0"/>
              <a:t>Wir versuchen, die Fehler so schnell wie möglich zu korrigieren. </a:t>
            </a:r>
          </a:p>
          <a:p>
            <a:pPr lvl="1"/>
            <a:r>
              <a:rPr lang="de-CH" noProof="0" dirty="0" smtClean="0"/>
              <a:t>Schieben Sie beim Ausprobieren die Schuld jeweils nicht zuerst der Software in die Schuhe. Vielleicht folgt sie bloss Ihren Anweisungen.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25800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2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Back Office</a:t>
            </a:r>
            <a:endParaRPr lang="de-CH" noProof="0" dirty="0"/>
          </a:p>
        </p:txBody>
      </p:sp>
      <p:sp>
        <p:nvSpPr>
          <p:cNvPr id="8622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Marco </a:t>
            </a:r>
            <a:r>
              <a:rPr lang="de-CH" noProof="0" dirty="0" err="1" smtClean="0"/>
              <a:t>Piccioni</a:t>
            </a:r>
            <a:endParaRPr lang="de-CH" noProof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91" y="1542179"/>
            <a:ext cx="4502936" cy="462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99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Weshalb diese Lehrmethode?</a:t>
            </a:r>
            <a:endParaRPr lang="de-CH" noProof="0" dirty="0"/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11546" y="1063625"/>
            <a:ext cx="8569325" cy="4886325"/>
          </a:xfrm>
        </p:spPr>
        <p:txBody>
          <a:bodyPr/>
          <a:lstStyle/>
          <a:p>
            <a:r>
              <a:rPr lang="de-CH" noProof="0" dirty="0" smtClean="0"/>
              <a:t>Mit anderen Lehrmethoden würden Sie nur mit kleinen selber geschriebenen Programmen arbeiten</a:t>
            </a:r>
          </a:p>
          <a:p>
            <a:r>
              <a:rPr lang="de-CH" noProof="0" dirty="0" smtClean="0"/>
              <a:t>Wir verwenden ein vorgegebenes Softwaresystem; benutzen Sie dieses als </a:t>
            </a:r>
            <a:r>
              <a:rPr lang="de-CH" noProof="0" dirty="0" smtClean="0">
                <a:solidFill>
                  <a:srgbClr val="A50021"/>
                </a:solidFill>
              </a:rPr>
              <a:t>Beispiel</a:t>
            </a:r>
            <a:r>
              <a:rPr lang="de-CH" noProof="0" dirty="0" smtClean="0"/>
              <a:t> und Inspiration</a:t>
            </a:r>
          </a:p>
          <a:p>
            <a:r>
              <a:rPr lang="de-CH" noProof="0" dirty="0" smtClean="0"/>
              <a:t>Sie benutzen die Software durch ihre </a:t>
            </a:r>
            <a:r>
              <a:rPr lang="de-CH" noProof="0" dirty="0" smtClean="0">
                <a:solidFill>
                  <a:srgbClr val="A50021"/>
                </a:solidFill>
              </a:rPr>
              <a:t>abstrakten</a:t>
            </a:r>
            <a:r>
              <a:rPr lang="de-CH" noProof="0" dirty="0" smtClean="0"/>
              <a:t> Schnittstellen (auch bekannt als </a:t>
            </a:r>
            <a:r>
              <a:rPr lang="de-CH" b="1" noProof="0" dirty="0" smtClean="0">
                <a:solidFill>
                  <a:srgbClr val="A50021"/>
                </a:solidFill>
              </a:rPr>
              <a:t>Verträge </a:t>
            </a:r>
            <a:r>
              <a:rPr lang="de-CH" noProof="0" dirty="0" smtClean="0">
                <a:solidFill>
                  <a:srgbClr val="A50021"/>
                </a:solidFill>
              </a:rPr>
              <a:t>(contracts)</a:t>
            </a:r>
            <a:r>
              <a:rPr lang="de-CH" noProof="0" dirty="0" smtClean="0"/>
              <a:t>)</a:t>
            </a:r>
          </a:p>
          <a:p>
            <a:r>
              <a:rPr lang="de-CH" noProof="0" dirty="0" smtClean="0"/>
              <a:t>Sie verwandeln sich vom Konsumenten zum Produzenten: </a:t>
            </a:r>
            <a:r>
              <a:rPr lang="de-CH" noProof="0" dirty="0" smtClean="0">
                <a:solidFill>
                  <a:srgbClr val="A50021"/>
                </a:solidFill>
              </a:rPr>
              <a:t>outside-in</a:t>
            </a:r>
          </a:p>
          <a:p>
            <a:r>
              <a:rPr lang="de-CH" noProof="0" dirty="0" smtClean="0"/>
              <a:t>Traffic ist grafisch und macht Spass!</a:t>
            </a:r>
          </a:p>
          <a:p>
            <a:r>
              <a:rPr lang="de-CH" noProof="0" dirty="0" smtClean="0"/>
              <a:t>Im besten Fall verstehen Sie am Ende die </a:t>
            </a:r>
            <a:r>
              <a:rPr lang="de-CH" noProof="0" dirty="0" smtClean="0">
                <a:solidFill>
                  <a:srgbClr val="A50021"/>
                </a:solidFill>
              </a:rPr>
              <a:t>gesamte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A50021"/>
                </a:solidFill>
              </a:rPr>
              <a:t>Software</a:t>
            </a:r>
            <a:r>
              <a:rPr lang="de-CH" noProof="0" dirty="0" smtClean="0"/>
              <a:t>.</a:t>
            </a:r>
          </a:p>
          <a:p>
            <a:r>
              <a:rPr lang="de-CH" noProof="0" dirty="0" smtClean="0"/>
              <a:t>Dann können Sie auch </a:t>
            </a:r>
            <a:r>
              <a:rPr lang="de-CH" noProof="0" dirty="0" smtClean="0">
                <a:solidFill>
                  <a:srgbClr val="A50021"/>
                </a:solidFill>
              </a:rPr>
              <a:t>neues hinzufügen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61967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Ratschläge</a:t>
            </a:r>
            <a:endParaRPr lang="de-CH" noProof="0"/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125538"/>
            <a:ext cx="8858250" cy="5113337"/>
          </a:xfrm>
        </p:spPr>
        <p:txBody>
          <a:bodyPr/>
          <a:lstStyle/>
          <a:p>
            <a:pPr marL="538163" lvl="1" indent="-266700">
              <a:spcBef>
                <a:spcPct val="0"/>
              </a:spcBef>
            </a:pPr>
            <a:r>
              <a:rPr lang="de-CH" noProof="0" dirty="0" smtClean="0"/>
              <a:t>Besuchen Sie alle Vorlesungen</a:t>
            </a:r>
          </a:p>
          <a:p>
            <a:pPr marL="538163" lvl="1" indent="-266700">
              <a:spcBef>
                <a:spcPct val="30000"/>
              </a:spcBef>
            </a:pPr>
            <a:r>
              <a:rPr lang="de-CH" noProof="0" dirty="0" smtClean="0"/>
              <a:t>Lesen Sie die Unterlagen </a:t>
            </a:r>
            <a:r>
              <a:rPr lang="de-CH" noProof="0" dirty="0" smtClean="0">
                <a:cs typeface="Times New Roman" pitchFamily="18" charset="0"/>
              </a:rPr>
              <a:t>—</a:t>
            </a:r>
            <a:r>
              <a:rPr lang="de-CH" noProof="0" dirty="0" smtClean="0"/>
              <a:t> das Buch und die Folien </a:t>
            </a:r>
            <a:r>
              <a:rPr lang="de-CH" noProof="0" dirty="0" smtClean="0">
                <a:cs typeface="Times New Roman" pitchFamily="18" charset="0"/>
              </a:rPr>
              <a:t>— jeweils</a:t>
            </a:r>
            <a:r>
              <a:rPr lang="de-CH" noProof="0" dirty="0" smtClean="0"/>
              <a:t> </a:t>
            </a:r>
            <a:r>
              <a:rPr lang="de-CH" noProof="0" dirty="0" smtClean="0">
                <a:solidFill>
                  <a:srgbClr val="A50021"/>
                </a:solidFill>
              </a:rPr>
              <a:t>vor</a:t>
            </a:r>
            <a:r>
              <a:rPr lang="de-CH" noProof="0" dirty="0" smtClean="0"/>
              <a:t> den Vorlesungen</a:t>
            </a:r>
            <a:br>
              <a:rPr lang="de-CH" noProof="0" dirty="0" smtClean="0"/>
            </a:br>
            <a:r>
              <a:rPr lang="de-CH" noProof="0" dirty="0" smtClean="0"/>
              <a:t>		(Bem.: Folien werden häufig nach der Vorlesung 		aktualisiert)</a:t>
            </a:r>
          </a:p>
          <a:p>
            <a:pPr marL="538163" lvl="1" indent="-266700">
              <a:spcBef>
                <a:spcPct val="30000"/>
              </a:spcBef>
            </a:pPr>
            <a:r>
              <a:rPr lang="de-CH" noProof="0" dirty="0" smtClean="0"/>
              <a:t>Nehmen Sie eine Druckversion der Folien mit und machen Sie sich Notizen</a:t>
            </a:r>
          </a:p>
          <a:p>
            <a:pPr marL="538163" lvl="1" indent="-266700">
              <a:spcBef>
                <a:spcPct val="30000"/>
              </a:spcBef>
            </a:pPr>
            <a:r>
              <a:rPr lang="de-CH" noProof="0" dirty="0" smtClean="0"/>
              <a:t>Besuchen Sie alle Übungsstunden</a:t>
            </a:r>
          </a:p>
          <a:p>
            <a:pPr marL="538163" lvl="1" indent="-266700">
              <a:spcBef>
                <a:spcPct val="30000"/>
              </a:spcBef>
            </a:pPr>
            <a:r>
              <a:rPr lang="de-CH" noProof="0" dirty="0" smtClean="0"/>
              <a:t>Machen Sie alle </a:t>
            </a:r>
            <a:r>
              <a:rPr lang="de-CH" noProof="0" dirty="0" smtClean="0"/>
              <a:t>Übungen</a:t>
            </a:r>
            <a:endParaRPr lang="de-CH" noProof="0" dirty="0" smtClean="0"/>
          </a:p>
          <a:p>
            <a:pPr marL="538163" lvl="1" indent="-266700">
              <a:spcBef>
                <a:spcPct val="30000"/>
              </a:spcBef>
            </a:pPr>
            <a:r>
              <a:rPr lang="de-CH" noProof="0" dirty="0" smtClean="0"/>
              <a:t>Falls Sie etwas nicht verstehen, fragen Sie nach</a:t>
            </a:r>
            <a:br>
              <a:rPr lang="de-CH" noProof="0" dirty="0" smtClean="0"/>
            </a:br>
            <a:r>
              <a:rPr lang="de-CH" noProof="0" dirty="0" smtClean="0"/>
              <a:t>		(es gibt keine dummen Fragen)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Programmiererfahrung</a:t>
            </a:r>
            <a:endParaRPr lang="de-CH" noProof="0"/>
          </a:p>
        </p:txBody>
      </p:sp>
      <p:sp>
        <p:nvSpPr>
          <p:cNvPr id="8724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spcBef>
                <a:spcPct val="30000"/>
              </a:spcBef>
            </a:pPr>
            <a:r>
              <a:rPr lang="de-CH" noProof="0" smtClean="0"/>
              <a:t>Falls Sie </a:t>
            </a:r>
            <a:r>
              <a:rPr lang="de-CH" noProof="0" smtClean="0">
                <a:solidFill>
                  <a:srgbClr val="A50021"/>
                </a:solidFill>
              </a:rPr>
              <a:t>bereits programmiert </a:t>
            </a:r>
            <a:r>
              <a:rPr lang="de-CH" noProof="0" smtClean="0"/>
              <a:t>haben, nutzen Sie diesen Vorteil, aber seien Sie auch offen für eine neue Sichtweise; erkunden Sie Traffic</a:t>
            </a:r>
          </a:p>
          <a:p>
            <a:pPr>
              <a:spcBef>
                <a:spcPct val="30000"/>
              </a:spcBef>
            </a:pPr>
            <a:endParaRPr lang="de-CH" noProof="0" smtClean="0"/>
          </a:p>
          <a:p>
            <a:pPr>
              <a:spcBef>
                <a:spcPct val="30000"/>
              </a:spcBef>
            </a:pPr>
            <a:r>
              <a:rPr lang="de-CH" noProof="0" smtClean="0"/>
              <a:t>Falls Sie noch </a:t>
            </a:r>
            <a:r>
              <a:rPr lang="de-CH" noProof="0" smtClean="0">
                <a:solidFill>
                  <a:srgbClr val="993300"/>
                </a:solidFill>
              </a:rPr>
              <a:t>nie programmiert</a:t>
            </a:r>
            <a:r>
              <a:rPr lang="de-CH" noProof="0" smtClean="0"/>
              <a:t> haben, keine Angst; es kann anfangs schwierig sein, aber Sie werden es schaffen. </a:t>
            </a:r>
          </a:p>
          <a:p>
            <a:pPr>
              <a:spcBef>
                <a:spcPct val="30000"/>
              </a:spcBef>
            </a:pPr>
            <a:endParaRPr lang="de-CH" noProof="0" smtClean="0"/>
          </a:p>
          <a:p>
            <a:pPr>
              <a:spcBef>
                <a:spcPct val="30000"/>
              </a:spcBef>
            </a:pPr>
            <a:r>
              <a:rPr lang="de-CH" noProof="0" smtClean="0">
                <a:solidFill>
                  <a:srgbClr val="993300"/>
                </a:solidFill>
              </a:rPr>
              <a:t>Mathematisches Wissen</a:t>
            </a:r>
            <a:r>
              <a:rPr lang="de-CH" noProof="0" smtClean="0"/>
              <a:t> ist genauso nützlich wie Programmiererfahrung</a:t>
            </a:r>
            <a:endParaRPr lang="de-CH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66456" y="69850"/>
            <a:ext cx="8910637" cy="581025"/>
          </a:xfrm>
        </p:spPr>
        <p:txBody>
          <a:bodyPr/>
          <a:lstStyle/>
          <a:p>
            <a:pPr eaLnBrk="1" hangingPunct="1"/>
            <a:r>
              <a:rPr lang="de-CH" sz="1800" noProof="0" dirty="0" smtClean="0"/>
              <a:t>Vorkenntnisse eines Informatikstudenten im ersten Semester (2003-2008)</a:t>
            </a:r>
          </a:p>
        </p:txBody>
      </p:sp>
      <p:graphicFrame>
        <p:nvGraphicFramePr>
          <p:cNvPr id="957501" name="Group 61"/>
          <p:cNvGraphicFramePr>
            <a:graphicFrameLocks noGrp="1"/>
          </p:cNvGraphicFramePr>
          <p:nvPr>
            <p:ph idx="1"/>
            <p:custDataLst>
              <p:tags r:id="rId2"/>
            </p:custDataLst>
          </p:nvPr>
        </p:nvGraphicFramePr>
        <p:xfrm>
          <a:off x="171450" y="1571912"/>
          <a:ext cx="8667750" cy="4523232"/>
        </p:xfrm>
        <a:graphic>
          <a:graphicData uri="http://schemas.openxmlformats.org/drawingml/2006/table">
            <a:tbl>
              <a:tblPr/>
              <a:tblGrid>
                <a:gridCol w="2353701"/>
                <a:gridCol w="6314049"/>
              </a:tblGrid>
              <a:tr h="2311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</a:b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Erfahrung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mit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Computern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31320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Wingdings" pitchFamily="2" charset="2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Wingdings" pitchFamily="2" charset="2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Wingdings" pitchFamily="2" charset="2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Wingdings" pitchFamily="2" charset="2"/>
                        </a:rPr>
                        <a:t> 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B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Symbol" pitchFamily="18" charset="2"/>
                        </a:rPr>
                        <a:t>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B0000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B00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2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B00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Jahre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B00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: 1%	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B00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(0%, 0%, 0%, 1%)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B0000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  <a:p>
                      <a:pPr marL="0" marR="0" lvl="0" indent="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31320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Symbol" pitchFamily="18" charset="2"/>
                        </a:rPr>
                        <a:t>  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+mn-ea"/>
                          <a:cs typeface="Arial" pitchFamily="34" charset="0"/>
                          <a:sym typeface="Symbol" pitchFamily="18" charset="2"/>
                        </a:rPr>
                        <a:t>2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+mn-ea"/>
                          <a:cs typeface="Arial" pitchFamily="34" charset="0"/>
                          <a:sym typeface="Symbol" pitchFamily="18" charset="2"/>
                        </a:rPr>
                        <a:t>bis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+mn-ea"/>
                          <a:cs typeface="Arial" pitchFamily="34" charset="0"/>
                          <a:sym typeface="Symbol" pitchFamily="18" charset="2"/>
                        </a:rPr>
                        <a:t> 4 </a:t>
                      </a:r>
                      <a:r>
                        <a:rPr kumimoji="0" lang="en-US" sz="2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+mn-ea"/>
                          <a:cs typeface="Arial" pitchFamily="34" charset="0"/>
                          <a:sym typeface="Symbol" pitchFamily="18" charset="2"/>
                        </a:rPr>
                        <a:t>Jahre</a:t>
                      </a:r>
                      <a:r>
                        <a:rPr kumimoji="0" lang="en-US" sz="2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+mn-ea"/>
                          <a:cs typeface="Arial" pitchFamily="34" charset="0"/>
                          <a:sym typeface="Symbol" pitchFamily="18" charset="2"/>
                        </a:rPr>
                        <a:t>: 3%</a:t>
                      </a:r>
                      <a:r>
                        <a:rPr lang="en-US" sz="2400" dirty="0" smtClean="0"/>
                        <a:t>	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+mn-ea"/>
                          <a:cs typeface="Arial" pitchFamily="34" charset="0"/>
                          <a:sym typeface="Symbol" pitchFamily="18" charset="2"/>
                        </a:rPr>
                        <a:t>(1%, 3%, 4%, 1%, 6%)</a:t>
                      </a:r>
                      <a:endParaRPr kumimoji="0" lang="en-US" sz="2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  <a:ea typeface="+mn-ea"/>
                        <a:cs typeface="Arial" pitchFamily="34" charset="0"/>
                        <a:sym typeface="Symbol" pitchFamily="18" charset="2"/>
                      </a:endParaRPr>
                    </a:p>
                    <a:p>
                      <a:pPr marL="0" marR="0" lvl="0" indent="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31320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 5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bis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9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Jahre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: 34%</a:t>
                      </a:r>
                      <a:r>
                        <a:rPr lang="en-US" sz="2400" dirty="0" smtClean="0"/>
                        <a:t>	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(39%, 35%, 48%, 35%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l" defTabSz="584200" rtl="0" eaLnBrk="1" fontAlgn="base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3132000" algn="l"/>
                        </a:tabLst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  <a:sym typeface="Wingdings" pitchFamily="2" charset="2"/>
                        </a:rPr>
                        <a:t> </a:t>
                      </a:r>
                      <a:r>
                        <a:rPr lang="en-US" sz="2400" dirty="0" smtClean="0"/>
                        <a:t>	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(61%, 62%, 48%, 63%)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Programmier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-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erfahrung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Keine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: 18%</a:t>
                      </a:r>
                      <a:r>
                        <a:rPr lang="en-US" sz="2000" dirty="0" smtClean="0"/>
                        <a:t>		</a:t>
                      </a:r>
                      <a:r>
                        <a:rPr lang="en-US" sz="2000" baseline="0" dirty="0" smtClean="0"/>
                        <a:t>     </a:t>
                      </a:r>
                      <a:r>
                        <a:rPr lang="en-US" sz="2000" dirty="0" smtClean="0"/>
                        <a:t>  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(12%, 19%, 18%, 14%)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Keine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OOP: 22%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smtClean="0"/>
                        <a:t>	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(20%, 26%, 33%, 38%)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lang="en-US" sz="2000" dirty="0" smtClean="0"/>
                        <a:t>	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(8%, 11%,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15%, 10%, 5%)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AutoShap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72188" y="1164368"/>
            <a:ext cx="2460625" cy="511175"/>
          </a:xfrm>
          <a:prstGeom prst="wedgeRoundRectCallout">
            <a:avLst>
              <a:gd name="adj1" fmla="val -18743"/>
              <a:gd name="adj2" fmla="val 96123"/>
              <a:gd name="adj3" fmla="val 16667"/>
            </a:avLst>
          </a:prstGeom>
          <a:solidFill>
            <a:srgbClr val="66FF66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381000"/>
          </a:sp3d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dirty="0" err="1" smtClean="0">
                <a:solidFill>
                  <a:schemeClr val="tx1"/>
                </a:solidFill>
                <a:cs typeface="+mn-cs"/>
              </a:rPr>
              <a:t>Frühere</a:t>
            </a:r>
            <a:r>
              <a:rPr lang="en-US" dirty="0" smtClean="0">
                <a:solidFill>
                  <a:schemeClr val="tx1"/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+mn-cs"/>
              </a:rPr>
              <a:t>Jahre</a:t>
            </a:r>
            <a:endParaRPr lang="en-AU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5" name="AutoShap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603122" y="5462090"/>
            <a:ext cx="3013884" cy="443319"/>
          </a:xfrm>
          <a:prstGeom prst="roundRect">
            <a:avLst/>
          </a:prstGeom>
          <a:solidFill>
            <a:srgbClr val="66FF66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381000"/>
          </a:sp3d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990000"/>
                </a:solidFill>
                <a:cs typeface="Times New Roman" pitchFamily="18" charset="0"/>
                <a:sym typeface="Symbol" pitchFamily="18" charset="2"/>
              </a:rPr>
              <a:t> </a:t>
            </a:r>
            <a:r>
              <a:rPr lang="en-US" dirty="0" smtClean="0">
                <a:solidFill>
                  <a:srgbClr val="990000"/>
                </a:solidFill>
                <a:cs typeface="Arial" pitchFamily="34" charset="0"/>
              </a:rPr>
              <a:t> 100 </a:t>
            </a:r>
            <a:r>
              <a:rPr lang="en-US" dirty="0" err="1" smtClean="0">
                <a:solidFill>
                  <a:srgbClr val="990000"/>
                </a:solidFill>
                <a:cs typeface="Arial" pitchFamily="34" charset="0"/>
              </a:rPr>
              <a:t>Klassen</a:t>
            </a:r>
            <a:r>
              <a:rPr lang="en-US" dirty="0" smtClean="0">
                <a:solidFill>
                  <a:srgbClr val="990000"/>
                </a:solidFill>
                <a:cs typeface="Arial" pitchFamily="34" charset="0"/>
              </a:rPr>
              <a:t>: 17%</a:t>
            </a:r>
            <a:endParaRPr lang="en-AU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6" name="AutoShap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43187" y="3325883"/>
            <a:ext cx="2551112" cy="463163"/>
          </a:xfrm>
          <a:prstGeom prst="roundRect">
            <a:avLst/>
          </a:prstGeom>
          <a:solidFill>
            <a:srgbClr val="66FF66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381000"/>
          </a:sp3d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800" dirty="0" smtClean="0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  </a:t>
            </a:r>
            <a:r>
              <a:rPr lang="en-US" dirty="0" smtClean="0">
                <a:solidFill>
                  <a:srgbClr val="0000FF"/>
                </a:solidFill>
                <a:cs typeface="Arial" pitchFamily="34" charset="0"/>
              </a:rPr>
              <a:t>10 </a:t>
            </a:r>
            <a:r>
              <a:rPr lang="en-US" dirty="0" err="1" smtClean="0">
                <a:solidFill>
                  <a:srgbClr val="0000FF"/>
                </a:solidFill>
                <a:cs typeface="Arial" pitchFamily="34" charset="0"/>
              </a:rPr>
              <a:t>Jahre</a:t>
            </a:r>
            <a:r>
              <a:rPr lang="en-US" dirty="0" smtClean="0">
                <a:solidFill>
                  <a:srgbClr val="0000FF"/>
                </a:solidFill>
                <a:cs typeface="Arial" pitchFamily="34" charset="0"/>
              </a:rPr>
              <a:t>: 62%</a:t>
            </a:r>
            <a:endParaRPr lang="en-AU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10" name="AutoShap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11049" y="1065560"/>
            <a:ext cx="1070516" cy="511175"/>
          </a:xfrm>
          <a:prstGeom prst="wedgeRoundRectCallout">
            <a:avLst>
              <a:gd name="adj1" fmla="val -18743"/>
              <a:gd name="adj2" fmla="val 96123"/>
              <a:gd name="adj3" fmla="val 16667"/>
            </a:avLst>
          </a:prstGeom>
          <a:solidFill>
            <a:srgbClr val="66FF66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  <a:bevelB w="381000"/>
          </a:sp3d>
        </p:spPr>
        <p:txBody>
          <a:bodyPr/>
          <a:lstStyle/>
          <a:p>
            <a:pPr algn="l" eaLnBrk="0" hangingPunct="0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tx1"/>
                </a:solidFill>
                <a:cs typeface="+mn-cs"/>
              </a:rPr>
              <a:t>2008</a:t>
            </a:r>
            <a:endParaRPr lang="en-AU" dirty="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" y="57562"/>
            <a:ext cx="8696144" cy="581025"/>
          </a:xfrm>
        </p:spPr>
        <p:txBody>
          <a:bodyPr/>
          <a:lstStyle/>
          <a:p>
            <a:r>
              <a:rPr lang="de-CH" sz="2300" dirty="0"/>
              <a:t>Vorkenntnisse eines Informatikstudenten im ersten </a:t>
            </a:r>
            <a:r>
              <a:rPr lang="de-CH" sz="2300" dirty="0" smtClean="0"/>
              <a:t>Semester</a:t>
            </a:r>
            <a:endParaRPr lang="en-US" sz="2300" dirty="0"/>
          </a:p>
        </p:txBody>
      </p:sp>
      <p:sp>
        <p:nvSpPr>
          <p:cNvPr id="8" name="TextBox 7"/>
          <p:cNvSpPr txBox="1"/>
          <p:nvPr/>
        </p:nvSpPr>
        <p:spPr>
          <a:xfrm>
            <a:off x="139946" y="643880"/>
            <a:ext cx="4155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Erfahrung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Computern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48837" y="702976"/>
            <a:ext cx="412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Programmierung-erfahrung</a:t>
            </a:r>
            <a:endParaRPr lang="en-US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188" y="1106923"/>
            <a:ext cx="4356812" cy="452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033" y="1335724"/>
            <a:ext cx="4272645" cy="416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65500" y="3301895"/>
            <a:ext cx="2025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cs typeface="Times New Roman" pitchFamily="18" charset="0"/>
                <a:sym typeface="Symbol" pitchFamily="18" charset="2"/>
              </a:rPr>
              <a:t></a:t>
            </a:r>
            <a:r>
              <a:rPr lang="en-US" b="1" dirty="0" smtClean="0">
                <a:solidFill>
                  <a:srgbClr val="FFFF00"/>
                </a:solidFill>
                <a:cs typeface="Arial" pitchFamily="34" charset="0"/>
              </a:rPr>
              <a:t>10 </a:t>
            </a:r>
            <a:r>
              <a:rPr lang="en-US" b="1" dirty="0" err="1" smtClean="0">
                <a:solidFill>
                  <a:srgbClr val="FFFF00"/>
                </a:solidFill>
                <a:cs typeface="Arial" pitchFamily="34" charset="0"/>
              </a:rPr>
              <a:t>Jahre</a:t>
            </a:r>
            <a:r>
              <a:rPr lang="en-US" b="1" dirty="0" smtClean="0">
                <a:solidFill>
                  <a:srgbClr val="FFFF00"/>
                </a:solidFill>
                <a:cs typeface="Arial" pitchFamily="34" charset="0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cs typeface="Arial" pitchFamily="34" charset="0"/>
              </a:rPr>
              <a:t>54%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11513" y="3062185"/>
            <a:ext cx="1549426" cy="7129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5-9 </a:t>
            </a:r>
            <a:r>
              <a:rPr lang="en-US" sz="2200" b="1" dirty="0" err="1" smtClean="0">
                <a:solidFill>
                  <a:srgbClr val="C00000"/>
                </a:solidFill>
                <a:cs typeface="Arial" pitchFamily="34" charset="0"/>
              </a:rPr>
              <a:t>Jahre</a:t>
            </a:r>
            <a:r>
              <a:rPr lang="en-US" sz="2200" b="1" dirty="0" smtClean="0">
                <a:solidFill>
                  <a:srgbClr val="C00000"/>
                </a:solidFill>
                <a:cs typeface="Arial" pitchFamily="34" charset="0"/>
              </a:rPr>
              <a:t>:</a:t>
            </a:r>
            <a:br>
              <a:rPr lang="en-US" sz="2200" b="1" dirty="0" smtClean="0">
                <a:solidFill>
                  <a:srgbClr val="C00000"/>
                </a:solidFill>
                <a:cs typeface="Arial" pitchFamily="34" charset="0"/>
              </a:rPr>
            </a:br>
            <a:r>
              <a:rPr lang="en-US" sz="2200" b="1" dirty="0" smtClean="0">
                <a:solidFill>
                  <a:srgbClr val="C00000"/>
                </a:solidFill>
                <a:cs typeface="Arial" pitchFamily="34" charset="0"/>
              </a:rPr>
              <a:t>42</a:t>
            </a:r>
            <a:r>
              <a:rPr lang="en-US" sz="2200" b="1" dirty="0" smtClean="0">
                <a:solidFill>
                  <a:srgbClr val="C00000"/>
                </a:solidFill>
                <a:cs typeface="Arial" pitchFamily="34" charset="0"/>
              </a:rPr>
              <a:t>%</a:t>
            </a:r>
            <a:endParaRPr lang="en-US" sz="2200" dirty="0"/>
          </a:p>
        </p:txBody>
      </p:sp>
      <p:sp>
        <p:nvSpPr>
          <p:cNvPr id="25" name="TextBox 24"/>
          <p:cNvSpPr txBox="1"/>
          <p:nvPr/>
        </p:nvSpPr>
        <p:spPr>
          <a:xfrm>
            <a:off x="2572146" y="1041949"/>
            <a:ext cx="1981194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2-4 </a:t>
            </a:r>
            <a:r>
              <a:rPr lang="en-US" b="1" dirty="0" smtClean="0">
                <a:solidFill>
                  <a:srgbClr val="C00000"/>
                </a:solidFill>
                <a:cs typeface="Arial" pitchFamily="34" charset="0"/>
              </a:rPr>
              <a:t>yrs: 4%</a:t>
            </a:r>
            <a:endParaRPr lang="en-US" dirty="0"/>
          </a:p>
        </p:txBody>
      </p:sp>
      <p:sp>
        <p:nvSpPr>
          <p:cNvPr id="2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0391" y="6096018"/>
            <a:ext cx="4894948" cy="307777"/>
          </a:xfrm>
          <a:prstGeom prst="rect">
            <a:avLst/>
          </a:prstGeom>
          <a:solidFill>
            <a:srgbClr val="99FF99">
              <a:alpha val="41000"/>
            </a:srgbClr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2000" i="1" dirty="0" err="1" smtClean="0"/>
              <a:t>Durschnitt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über</a:t>
            </a:r>
            <a:r>
              <a:rPr lang="en-US" sz="2000" i="1" dirty="0" smtClean="0"/>
              <a:t> </a:t>
            </a:r>
            <a:r>
              <a:rPr lang="en-US" sz="2000" i="1" dirty="0" smtClean="0"/>
              <a:t>6 </a:t>
            </a:r>
            <a:r>
              <a:rPr lang="en-US" sz="2000" i="1" dirty="0" err="1" smtClean="0"/>
              <a:t>Jahre</a:t>
            </a:r>
            <a:r>
              <a:rPr lang="en-US" sz="2000" i="1" dirty="0" smtClean="0"/>
              <a:t>, 2003-2008</a:t>
            </a:r>
            <a:endParaRPr lang="en-AU" sz="2000" i="1" dirty="0"/>
          </a:p>
        </p:txBody>
      </p:sp>
    </p:spTree>
    <p:extLst>
      <p:ext uri="{BB962C8B-B14F-4D97-AF65-F5344CB8AC3E}">
        <p14:creationId xmlns:p14="http://schemas.microsoft.com/office/powerpoint/2010/main" val="112935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Ziele der Vorlesung</a:t>
            </a:r>
            <a:endParaRPr lang="de-CH" noProof="0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7950" y="1063625"/>
            <a:ext cx="9036050" cy="5245100"/>
          </a:xfrm>
        </p:spPr>
        <p:txBody>
          <a:bodyPr/>
          <a:lstStyle/>
          <a:p>
            <a:pPr>
              <a:tabLst>
                <a:tab pos="534988" algn="l"/>
              </a:tabLst>
            </a:pPr>
            <a:r>
              <a:rPr lang="de-CH" noProof="0" smtClean="0"/>
              <a:t>Nach erfolgreichem Abschluss dieser Vorlesung werden Sie:</a:t>
            </a:r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endParaRPr lang="de-CH" noProof="0" smtClean="0"/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r>
              <a:rPr lang="de-CH" noProof="0" smtClean="0"/>
              <a:t>Die </a:t>
            </a:r>
            <a:r>
              <a:rPr lang="de-CH" noProof="0" smtClean="0">
                <a:solidFill>
                  <a:srgbClr val="990000"/>
                </a:solidFill>
              </a:rPr>
              <a:t>Schlüsselkonzepte</a:t>
            </a:r>
            <a:r>
              <a:rPr lang="de-CH" noProof="0" smtClean="0"/>
              <a:t> des Programmierens kennen</a:t>
            </a:r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endParaRPr lang="de-CH" noProof="0" smtClean="0"/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r>
              <a:rPr lang="de-CH" noProof="0" smtClean="0">
                <a:solidFill>
                  <a:srgbClr val="990000"/>
                </a:solidFill>
              </a:rPr>
              <a:t>Viele verschiedene Programmierprobleme </a:t>
            </a:r>
            <a:r>
              <a:rPr lang="de-CH" noProof="0" smtClean="0"/>
              <a:t>aus verschiedenen Bereichen lösen können</a:t>
            </a:r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endParaRPr lang="de-CH" noProof="0" smtClean="0"/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r>
              <a:rPr lang="de-CH" noProof="0" smtClean="0"/>
              <a:t>Die grundsätzlichen Hardware- und Software</a:t>
            </a:r>
            <a:r>
              <a:rPr lang="de-CH" noProof="0" smtClean="0">
                <a:solidFill>
                  <a:srgbClr val="990000"/>
                </a:solidFill>
              </a:rPr>
              <a:t>werkzeuge </a:t>
            </a:r>
            <a:r>
              <a:rPr lang="de-CH" noProof="0" smtClean="0"/>
              <a:t>kennen</a:t>
            </a:r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endParaRPr lang="de-CH" noProof="0" smtClean="0"/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r>
              <a:rPr lang="de-CH" noProof="0" smtClean="0"/>
              <a:t>Eine </a:t>
            </a:r>
            <a:r>
              <a:rPr lang="de-CH" noProof="0" smtClean="0">
                <a:solidFill>
                  <a:srgbClr val="990000"/>
                </a:solidFill>
              </a:rPr>
              <a:t>Programmiersprache </a:t>
            </a:r>
            <a:r>
              <a:rPr lang="de-CH" noProof="0" smtClean="0"/>
              <a:t>beherrschen: Eiffel</a:t>
            </a:r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endParaRPr lang="de-CH" noProof="0" smtClean="0"/>
          </a:p>
          <a:p>
            <a:pPr marL="442913" lvl="1" indent="14288">
              <a:spcBef>
                <a:spcPts val="0"/>
              </a:spcBef>
              <a:tabLst>
                <a:tab pos="534988" algn="l"/>
              </a:tabLst>
            </a:pPr>
            <a:r>
              <a:rPr lang="de-CH" noProof="0" smtClean="0"/>
              <a:t>Die Grundkonzepte des Designs, der Implementierung und der Wartung von Softwaresystemen kennen (“</a:t>
            </a:r>
            <a:r>
              <a:rPr lang="de-CH" noProof="0" smtClean="0">
                <a:solidFill>
                  <a:srgbClr val="A50021"/>
                </a:solidFill>
              </a:rPr>
              <a:t>software engineering</a:t>
            </a:r>
            <a:r>
              <a:rPr lang="de-CH" noProof="0" smtClean="0"/>
              <a:t>”).</a:t>
            </a:r>
            <a:endParaRPr lang="de-CH" noProof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Themen</a:t>
            </a:r>
            <a:endParaRPr lang="de-CH" noProof="0"/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8788" y="1196975"/>
            <a:ext cx="3762783" cy="4535488"/>
          </a:xfrm>
        </p:spPr>
        <p:txBody>
          <a:bodyPr/>
          <a:lstStyle/>
          <a:p>
            <a:pPr marL="268288" indent="-268288"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noProof="0" dirty="0" smtClean="0"/>
              <a:t> Was ist Software? </a:t>
            </a:r>
          </a:p>
          <a:p>
            <a:pPr marL="268288" indent="-268288"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noProof="0" dirty="0" smtClean="0"/>
              <a:t> Objekte &amp; Programme</a:t>
            </a:r>
          </a:p>
          <a:p>
            <a:pPr marL="268288" indent="-268288"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noProof="0" dirty="0" smtClean="0"/>
              <a:t> Schnittstellen und</a:t>
            </a:r>
            <a:br>
              <a:rPr lang="de-CH" noProof="0" dirty="0" smtClean="0"/>
            </a:br>
            <a:r>
              <a:rPr lang="de-CH" noProof="0" dirty="0" smtClean="0"/>
              <a:t> das Klassenkonzept</a:t>
            </a:r>
          </a:p>
          <a:p>
            <a:pPr marL="268288" indent="-268288"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noProof="0" dirty="0" smtClean="0"/>
              <a:t> Logik und Verträge</a:t>
            </a:r>
            <a:br>
              <a:rPr lang="de-CH" noProof="0" dirty="0" smtClean="0"/>
            </a:br>
            <a:r>
              <a:rPr lang="de-CH" noProof="0" dirty="0" smtClean="0"/>
              <a:t>  (contracts)</a:t>
            </a:r>
          </a:p>
          <a:p>
            <a:pPr marL="268288" indent="-268288"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noProof="0" dirty="0" smtClean="0"/>
              <a:t>Das Laufzeitmodell: Objekterzeugung, Referenzen</a:t>
            </a:r>
          </a:p>
          <a:p>
            <a:pPr marL="268288" indent="-268288"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noProof="0" dirty="0" smtClean="0"/>
              <a:t>Syntaxbeschreibung</a:t>
            </a:r>
          </a:p>
          <a:p>
            <a:pPr marL="268288" indent="-268288"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noProof="0" dirty="0" smtClean="0"/>
              <a:t>Kontrollstrukturen</a:t>
            </a:r>
            <a:endParaRPr lang="de-CH" noProof="0" dirty="0"/>
          </a:p>
        </p:txBody>
      </p:sp>
      <p:sp>
        <p:nvSpPr>
          <p:cNvPr id="44442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87900" y="1168400"/>
            <a:ext cx="4153508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sz="2400" dirty="0" smtClean="0">
                <a:solidFill>
                  <a:srgbClr val="3333FF"/>
                </a:solidFill>
                <a:latin typeface="Comic Sans MS" pitchFamily="66" charset="0"/>
              </a:rPr>
              <a:t> Vererbung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sz="2400" dirty="0" smtClean="0">
                <a:solidFill>
                  <a:srgbClr val="3333FF"/>
                </a:solidFill>
                <a:latin typeface="Comic Sans MS" pitchFamily="66" charset="0"/>
              </a:rPr>
              <a:t> Generik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sz="2400" dirty="0" smtClean="0">
                <a:solidFill>
                  <a:srgbClr val="3333FF"/>
                </a:solidFill>
                <a:latin typeface="Comic Sans MS" pitchFamily="66" charset="0"/>
              </a:rPr>
              <a:t> Rekursion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sz="2400" dirty="0" smtClean="0">
                <a:solidFill>
                  <a:srgbClr val="3333FF"/>
                </a:solidFill>
                <a:latin typeface="Comic Sans MS" pitchFamily="66" charset="0"/>
              </a:rPr>
              <a:t> Datenstrukturen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sz="2400" dirty="0" smtClean="0">
                <a:solidFill>
                  <a:srgbClr val="3333FF"/>
                </a:solidFill>
                <a:latin typeface="Comic Sans MS" pitchFamily="66" charset="0"/>
              </a:rPr>
              <a:t> Ereignisgesteuerte</a:t>
            </a:r>
            <a:r>
              <a:rPr lang="de-CH" dirty="0" smtClean="0">
                <a:solidFill>
                  <a:srgbClr val="3333FF"/>
                </a:solidFill>
              </a:rPr>
              <a:t/>
            </a:r>
            <a:br>
              <a:rPr lang="de-CH" dirty="0" smtClean="0">
                <a:solidFill>
                  <a:srgbClr val="3333FF"/>
                </a:solidFill>
              </a:rPr>
            </a:br>
            <a:r>
              <a:rPr lang="de-CH" dirty="0" smtClean="0">
                <a:solidFill>
                  <a:srgbClr val="3333FF"/>
                </a:solidFill>
              </a:rPr>
              <a:t>   </a:t>
            </a:r>
            <a:r>
              <a:rPr lang="de-CH" sz="2400" dirty="0" smtClean="0">
                <a:solidFill>
                  <a:srgbClr val="3333FF"/>
                </a:solidFill>
                <a:latin typeface="Comic Sans MS" pitchFamily="66" charset="0"/>
              </a:rPr>
              <a:t>Programmierung &amp; Agents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sz="2400" dirty="0" smtClean="0">
                <a:solidFill>
                  <a:srgbClr val="3333FF"/>
                </a:solidFill>
                <a:latin typeface="Comic Sans MS" pitchFamily="66" charset="0"/>
              </a:rPr>
              <a:t> Topologisches Sortieren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Ø"/>
            </a:pPr>
            <a:r>
              <a:rPr lang="de-CH" sz="2400" dirty="0" smtClean="0">
                <a:solidFill>
                  <a:srgbClr val="3333FF"/>
                </a:solidFill>
                <a:latin typeface="Comic Sans MS" pitchFamily="66" charset="0"/>
              </a:rPr>
              <a:t> Einführung ins Software</a:t>
            </a:r>
            <a:br>
              <a:rPr lang="de-CH" sz="2400" dirty="0" smtClean="0">
                <a:solidFill>
                  <a:srgbClr val="3333FF"/>
                </a:solidFill>
                <a:latin typeface="Comic Sans MS" pitchFamily="66" charset="0"/>
              </a:rPr>
            </a:br>
            <a:r>
              <a:rPr lang="de-CH" sz="2400" dirty="0" smtClean="0">
                <a:solidFill>
                  <a:srgbClr val="3333FF"/>
                </a:solidFill>
                <a:latin typeface="Comic Sans MS" pitchFamily="66" charset="0"/>
              </a:rPr>
              <a:t>   Engineering</a:t>
            </a:r>
            <a:endParaRPr lang="de-CH" sz="2400" dirty="0">
              <a:solidFill>
                <a:srgbClr val="3333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Persönliche Ratschläge</a:t>
            </a:r>
            <a:endParaRPr lang="de-CH" noProof="0"/>
          </a:p>
        </p:txBody>
      </p:sp>
      <p:sp>
        <p:nvSpPr>
          <p:cNvPr id="8304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759855"/>
            <a:ext cx="8713787" cy="5472113"/>
          </a:xfrm>
        </p:spPr>
        <p:txBody>
          <a:bodyPr/>
          <a:lstStyle/>
          <a:p>
            <a:pPr marL="177800" indent="-177800"/>
            <a:r>
              <a:rPr lang="de-CH" noProof="0" smtClean="0"/>
              <a:t>Erfolgreich studieren (insbesondere an der ETH):</a:t>
            </a:r>
          </a:p>
          <a:p>
            <a:pPr marL="623888" lvl="1" indent="-261938"/>
            <a:r>
              <a:rPr lang="de-CH" noProof="0" smtClean="0"/>
              <a:t>Sie bestimmen selbst, was Sie wann tun</a:t>
            </a:r>
          </a:p>
          <a:p>
            <a:pPr marL="623888" lvl="1" indent="-261938"/>
            <a:r>
              <a:rPr lang="de-CH" noProof="0" smtClean="0"/>
              <a:t>Nutzen Sie die Möglichkeiten der ETH</a:t>
            </a:r>
          </a:p>
          <a:p>
            <a:pPr marL="1235075" lvl="2"/>
            <a:r>
              <a:rPr lang="de-CH" noProof="0" smtClean="0"/>
              <a:t>Talks gehalten von Forschern von anderen Unis</a:t>
            </a:r>
          </a:p>
          <a:p>
            <a:pPr marL="1235075" lvl="2"/>
            <a:r>
              <a:rPr lang="de-CH" noProof="0" smtClean="0"/>
              <a:t>Konferenzen</a:t>
            </a:r>
          </a:p>
          <a:p>
            <a:pPr marL="1235075" lvl="2"/>
            <a:r>
              <a:rPr lang="de-CH" noProof="0" smtClean="0"/>
              <a:t>Bibliotheken</a:t>
            </a:r>
          </a:p>
          <a:p>
            <a:pPr marL="1235075" lvl="2"/>
            <a:r>
              <a:rPr lang="de-CH" noProof="0" smtClean="0"/>
              <a:t>Experimente</a:t>
            </a:r>
          </a:p>
          <a:p>
            <a:pPr marL="1235075" lvl="2"/>
            <a:r>
              <a:rPr lang="de-CH" noProof="0" smtClean="0"/>
              <a:t>Projekte</a:t>
            </a:r>
          </a:p>
          <a:p>
            <a:pPr marL="623888" lvl="1" indent="-261938"/>
            <a:r>
              <a:rPr lang="de-CH" noProof="0" smtClean="0"/>
              <a:t>Sprechen Sie mit Professoren und Assistenten</a:t>
            </a:r>
          </a:p>
          <a:p>
            <a:pPr marL="623888" lvl="1" indent="-261938"/>
            <a:r>
              <a:rPr lang="de-CH" noProof="0" smtClean="0"/>
              <a:t>Lesen Sie die Webseiten des Departements und des Chair of Software Engineering</a:t>
            </a:r>
          </a:p>
          <a:p>
            <a:pPr marL="623888" lvl="1" indent="-261938"/>
            <a:r>
              <a:rPr lang="de-CH" noProof="0" smtClean="0"/>
              <a:t>Halten Sie Ausschau nach Vorlesungen mit Projekten und anderen Möglichkeiten, individuell zu arbeiten</a:t>
            </a:r>
          </a:p>
          <a:p>
            <a:pPr marL="623888" lvl="1" indent="-261938"/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9547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Noch mehr persönliche Ratschläge </a:t>
            </a:r>
            <a:endParaRPr lang="de-CH" noProof="0"/>
          </a:p>
        </p:txBody>
      </p:sp>
      <p:sp>
        <p:nvSpPr>
          <p:cNvPr id="8325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052513"/>
            <a:ext cx="8713787" cy="5113337"/>
          </a:xfrm>
        </p:spPr>
        <p:txBody>
          <a:bodyPr/>
          <a:lstStyle/>
          <a:p>
            <a:pPr lvl="1"/>
            <a:r>
              <a:rPr lang="de-CH" noProof="0" dirty="0" smtClean="0"/>
              <a:t>Besuchen Sie die Vorlesungen</a:t>
            </a:r>
          </a:p>
          <a:p>
            <a:pPr lvl="1"/>
            <a:r>
              <a:rPr lang="de-CH" noProof="0" dirty="0" smtClean="0"/>
              <a:t>Besuchen Sie die Übungsstunden</a:t>
            </a:r>
          </a:p>
          <a:p>
            <a:pPr lvl="1"/>
            <a:r>
              <a:rPr lang="de-CH" noProof="0" dirty="0" smtClean="0"/>
              <a:t>Lesen und drucken Sie die Folien vor der Stunde</a:t>
            </a:r>
          </a:p>
          <a:p>
            <a:pPr lvl="1"/>
            <a:r>
              <a:rPr lang="de-CH" noProof="0" dirty="0" smtClean="0">
                <a:solidFill>
                  <a:srgbClr val="993300"/>
                </a:solidFill>
              </a:rPr>
              <a:t>Machen Sie sich Notizen</a:t>
            </a:r>
          </a:p>
          <a:p>
            <a:pPr lvl="1"/>
            <a:r>
              <a:rPr lang="de-CH" noProof="0" dirty="0" smtClean="0"/>
              <a:t>Schliessen Sie sich zu Studiengruppen zusammen</a:t>
            </a:r>
          </a:p>
          <a:p>
            <a:pPr lvl="1"/>
            <a:r>
              <a:rPr lang="de-CH" noProof="0" dirty="0" smtClean="0"/>
              <a:t>Besuchen Sie auch Vorlesungen zu informatikfremden Themen, vor allem während den ersten zwei Jahren</a:t>
            </a:r>
          </a:p>
          <a:p>
            <a:pPr lvl="1"/>
            <a:r>
              <a:rPr lang="de-CH" noProof="0" dirty="0" smtClean="0"/>
              <a:t>Bereiten Sie sich früh auf die Prüfung vor</a:t>
            </a:r>
          </a:p>
          <a:p>
            <a:pPr lvl="1"/>
            <a:endParaRPr lang="de-CH" noProof="0" dirty="0" smtClean="0"/>
          </a:p>
          <a:p>
            <a:pPr lvl="1"/>
            <a:endParaRPr lang="de-CH" noProof="0" dirty="0" smtClean="0"/>
          </a:p>
          <a:p>
            <a:pPr lvl="1"/>
            <a:r>
              <a:rPr lang="de-CH" noProof="0" dirty="0" smtClean="0"/>
              <a:t>Bewahren Sie eine kritische, forschende Einstellung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15007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paar</a:t>
            </a:r>
            <a:r>
              <a:rPr lang="en-US" dirty="0" smtClean="0"/>
              <a:t> </a:t>
            </a:r>
            <a:r>
              <a:rPr lang="en-US" dirty="0" err="1" smtClean="0"/>
              <a:t>Regeln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Kein</a:t>
            </a:r>
            <a:r>
              <a:rPr lang="en-US" dirty="0" smtClean="0"/>
              <a:t> Web-Browsing, Email </a:t>
            </a:r>
            <a:r>
              <a:rPr lang="en-US" dirty="0" err="1" smtClean="0"/>
              <a:t>usw</a:t>
            </a:r>
            <a:r>
              <a:rPr lang="en-US" dirty="0" smtClean="0"/>
              <a:t>. in der </a:t>
            </a:r>
            <a:r>
              <a:rPr lang="en-US" dirty="0" err="1" smtClean="0"/>
              <a:t>Vorlesung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Keine</a:t>
            </a:r>
            <a:r>
              <a:rPr lang="en-US" dirty="0" smtClean="0"/>
              <a:t> </a:t>
            </a:r>
            <a:r>
              <a:rPr lang="en-US" dirty="0" err="1" smtClean="0"/>
              <a:t>persönliche</a:t>
            </a:r>
            <a:r>
              <a:rPr lang="en-US" dirty="0" smtClean="0"/>
              <a:t> </a:t>
            </a:r>
            <a:r>
              <a:rPr lang="en-US" smtClean="0"/>
              <a:t>Gespräche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68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smtClean="0"/>
              <a:t>Koordinator</a:t>
            </a:r>
            <a:endParaRPr lang="de-CH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878114"/>
            <a:ext cx="8594725" cy="640970"/>
          </a:xfrm>
        </p:spPr>
        <p:txBody>
          <a:bodyPr/>
          <a:lstStyle/>
          <a:p>
            <a:r>
              <a:rPr lang="de-CH" dirty="0" err="1"/>
              <a:t>Yu</a:t>
            </a:r>
            <a:r>
              <a:rPr lang="de-CH" dirty="0"/>
              <a:t> Pei (Max)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300" y="1575647"/>
            <a:ext cx="4496586" cy="450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47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Die Industrie der reinen Ideen</a:t>
            </a:r>
            <a:endParaRPr lang="de-CH" noProof="0"/>
          </a:p>
        </p:txBody>
      </p:sp>
      <p:sp>
        <p:nvSpPr>
          <p:cNvPr id="28979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799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Softwareingenieure bauen Maschinen</a:t>
            </a:r>
            <a:endParaRPr lang="de-CH" noProof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CH" noProof="0" smtClean="0"/>
              <a:t>Diese Maschinen kann man nicht berühren, treten oder fallen lassen: sie sind immateriell</a:t>
            </a:r>
          </a:p>
          <a:p>
            <a:r>
              <a:rPr lang="de-CH" noProof="0" smtClean="0"/>
              <a:t>Aber es sind trotzdem Maschinen</a:t>
            </a:r>
          </a:p>
          <a:p>
            <a:r>
              <a:rPr lang="de-CH" noProof="0" smtClean="0"/>
              <a:t>Wir nennen sie </a:t>
            </a:r>
            <a:r>
              <a:rPr lang="de-CH" noProof="0" smtClean="0">
                <a:solidFill>
                  <a:srgbClr val="990000"/>
                </a:solidFill>
                <a:sym typeface="Wingdings 3" pitchFamily="18" charset="2"/>
              </a:rPr>
              <a:t>Programme</a:t>
            </a:r>
            <a:r>
              <a:rPr lang="de-CH" noProof="0" smtClean="0">
                <a:sym typeface="Wingdings 3" pitchFamily="18" charset="2"/>
              </a:rPr>
              <a:t> oder </a:t>
            </a:r>
            <a:r>
              <a:rPr lang="de-CH" noProof="0" smtClean="0">
                <a:solidFill>
                  <a:srgbClr val="990000"/>
                </a:solidFill>
                <a:sym typeface="Wingdings 3" pitchFamily="18" charset="2"/>
              </a:rPr>
              <a:t>Systeme</a:t>
            </a:r>
          </a:p>
          <a:p>
            <a:endParaRPr lang="de-CH" noProof="0" smtClean="0">
              <a:sym typeface="Wingdings 3" pitchFamily="18" charset="2"/>
            </a:endParaRPr>
          </a:p>
          <a:p>
            <a:r>
              <a:rPr lang="de-CH" noProof="0" smtClean="0"/>
              <a:t>Um ein Programm auszuführen, benötigt man eine materielle Maschine: einen Computer</a:t>
            </a:r>
          </a:p>
          <a:p>
            <a:endParaRPr lang="de-CH" noProof="0" smtClean="0"/>
          </a:p>
          <a:p>
            <a:r>
              <a:rPr lang="de-CH" noProof="0" smtClean="0"/>
              <a:t>Computer und technische Geräte: </a:t>
            </a:r>
            <a:r>
              <a:rPr lang="de-CH" noProof="0" smtClean="0">
                <a:solidFill>
                  <a:srgbClr val="990000"/>
                </a:solidFill>
              </a:rPr>
              <a:t>Hardware</a:t>
            </a:r>
          </a:p>
          <a:p>
            <a:endParaRPr lang="de-CH" noProof="0" smtClean="0">
              <a:solidFill>
                <a:srgbClr val="990000"/>
              </a:solidFill>
              <a:sym typeface="Wingdings 3" pitchFamily="18" charset="2"/>
            </a:endParaRPr>
          </a:p>
          <a:p>
            <a:r>
              <a:rPr lang="de-CH" noProof="0" smtClean="0">
                <a:sym typeface="Wingdings 3" pitchFamily="18" charset="2"/>
              </a:rPr>
              <a:t>Programme und der damit verbundene intellektuelle Wert: </a:t>
            </a:r>
            <a:r>
              <a:rPr lang="de-CH" noProof="0" smtClean="0">
                <a:solidFill>
                  <a:srgbClr val="990000"/>
                </a:solidFill>
                <a:sym typeface="Wingdings 3" pitchFamily="18" charset="2"/>
              </a:rPr>
              <a:t>Software</a:t>
            </a:r>
            <a:endParaRPr lang="de-CH" noProof="0" smtClean="0">
              <a:solidFill>
                <a:srgbClr val="990000"/>
              </a:solidFill>
            </a:endParaRPr>
          </a:p>
          <a:p>
            <a:endParaRPr lang="de-CH" noProof="0" smtClean="0"/>
          </a:p>
          <a:p>
            <a:endParaRPr lang="de-CH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Software, wohin man auch schaut</a:t>
            </a:r>
            <a:endParaRPr lang="de-CH" noProof="0"/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13506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noProof="0" smtClean="0"/>
              <a:t>Banken: verwaltet Millionen von Konti</a:t>
            </a:r>
          </a:p>
          <a:p>
            <a:pPr>
              <a:lnSpc>
                <a:spcPct val="90000"/>
              </a:lnSpc>
            </a:pPr>
            <a:r>
              <a:rPr lang="de-CH" noProof="0" smtClean="0"/>
              <a:t>Handel: entscheidet über Kauf und Verkauf</a:t>
            </a:r>
          </a:p>
          <a:p>
            <a:pPr>
              <a:lnSpc>
                <a:spcPct val="90000"/>
              </a:lnSpc>
            </a:pPr>
            <a:r>
              <a:rPr lang="de-CH" noProof="0" smtClean="0"/>
              <a:t>Verkehr: kontrolliert Züge, überwacht Flugzeuge...</a:t>
            </a:r>
          </a:p>
          <a:p>
            <a:pPr lvl="1">
              <a:lnSpc>
                <a:spcPct val="90000"/>
              </a:lnSpc>
            </a:pPr>
            <a:r>
              <a:rPr lang="de-CH" noProof="0" smtClean="0"/>
              <a:t>Einige Autos beinhaltet Software mit Millionen von Zeilen Programmcode</a:t>
            </a:r>
          </a:p>
          <a:p>
            <a:pPr>
              <a:lnSpc>
                <a:spcPct val="90000"/>
              </a:lnSpc>
            </a:pPr>
            <a:r>
              <a:rPr lang="de-CH" noProof="0" smtClean="0"/>
              <a:t>Reisen: Flug-, Zug-, und Hotelbuchungen</a:t>
            </a:r>
          </a:p>
          <a:p>
            <a:pPr>
              <a:lnSpc>
                <a:spcPct val="90000"/>
              </a:lnSpc>
            </a:pPr>
            <a:r>
              <a:rPr lang="de-CH" noProof="0" smtClean="0"/>
              <a:t>Kommunikation: Telefonie, Internet, …</a:t>
            </a:r>
          </a:p>
          <a:p>
            <a:pPr>
              <a:lnSpc>
                <a:spcPct val="90000"/>
              </a:lnSpc>
            </a:pPr>
            <a:r>
              <a:rPr lang="de-CH" noProof="0" smtClean="0"/>
              <a:t>Behörden: verwaltet Steuern, überwacht Gesetze...</a:t>
            </a:r>
          </a:p>
          <a:p>
            <a:pPr>
              <a:lnSpc>
                <a:spcPct val="90000"/>
              </a:lnSpc>
            </a:pPr>
            <a:r>
              <a:rPr lang="de-CH" noProof="0" smtClean="0"/>
              <a:t>Gesundheitswesen: verwaltet Krankenakten, überwacht Geräte</a:t>
            </a:r>
          </a:p>
          <a:p>
            <a:pPr>
              <a:lnSpc>
                <a:spcPct val="90000"/>
              </a:lnSpc>
            </a:pPr>
            <a:r>
              <a:rPr lang="de-CH" noProof="0" smtClean="0"/>
              <a:t>Unterricht</a:t>
            </a:r>
          </a:p>
          <a:p>
            <a:pPr>
              <a:lnSpc>
                <a:spcPct val="90000"/>
              </a:lnSpc>
            </a:pPr>
            <a:r>
              <a:rPr lang="de-CH" noProof="0" smtClean="0"/>
              <a:t>Unterhaltung</a:t>
            </a:r>
          </a:p>
          <a:p>
            <a:pPr>
              <a:lnSpc>
                <a:spcPct val="90000"/>
              </a:lnSpc>
            </a:pPr>
            <a:r>
              <a:rPr lang="de-CH" noProof="0" smtClean="0"/>
              <a:t>Information</a:t>
            </a:r>
          </a:p>
          <a:p>
            <a:pPr>
              <a:lnSpc>
                <a:spcPct val="90000"/>
              </a:lnSpc>
            </a:pPr>
            <a:r>
              <a:rPr lang="de-CH" noProof="0" smtClean="0"/>
              <a:t>usw.</a:t>
            </a:r>
          </a:p>
          <a:p>
            <a:pPr>
              <a:lnSpc>
                <a:spcPct val="90000"/>
              </a:lnSpc>
            </a:pPr>
            <a:endParaRPr lang="de-CH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61" name="Picture 5" descr="bancomat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59338" y="2997200"/>
            <a:ext cx="2095500" cy="2362200"/>
          </a:xfrm>
          <a:prstGeom prst="rect">
            <a:avLst/>
          </a:prstGeom>
          <a:noFill/>
        </p:spPr>
      </p:pic>
      <p:pic>
        <p:nvPicPr>
          <p:cNvPr id="301064" name="Picture 8" descr="printer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7950" y="4076700"/>
            <a:ext cx="2933700" cy="2235200"/>
          </a:xfrm>
          <a:prstGeom prst="rect">
            <a:avLst/>
          </a:prstGeom>
          <a:noFill/>
        </p:spPr>
      </p:pic>
      <p:sp>
        <p:nvSpPr>
          <p:cNvPr id="301058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CH" noProof="0" smtClean="0"/>
              <a:t>Computer überall…</a:t>
            </a:r>
            <a:endParaRPr lang="de-CH" noProof="0"/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07950" y="919163"/>
            <a:ext cx="8229600" cy="4525962"/>
          </a:xfrm>
        </p:spPr>
        <p:txBody>
          <a:bodyPr/>
          <a:lstStyle/>
          <a:p>
            <a:r>
              <a:rPr lang="de-CH" noProof="0" smtClean="0"/>
              <a:t>Banken</a:t>
            </a:r>
          </a:p>
          <a:p>
            <a:r>
              <a:rPr lang="de-CH" noProof="0" smtClean="0"/>
              <a:t>Flugzeuge, Autos…</a:t>
            </a:r>
          </a:p>
          <a:p>
            <a:r>
              <a:rPr lang="de-CH" noProof="0" smtClean="0"/>
              <a:t>Waschmaschinen</a:t>
            </a:r>
          </a:p>
          <a:p>
            <a:r>
              <a:rPr lang="de-CH" noProof="0" smtClean="0"/>
              <a:t>Mobiltelefone (&gt; 70% des Werts)</a:t>
            </a:r>
          </a:p>
          <a:p>
            <a:r>
              <a:rPr lang="de-CH" noProof="0" smtClean="0"/>
              <a:t>Drucker</a:t>
            </a:r>
          </a:p>
          <a:p>
            <a:r>
              <a:rPr lang="de-CH" noProof="0" smtClean="0"/>
              <a:t>Morgen: Ihr T-Shirt…</a:t>
            </a:r>
            <a:endParaRPr lang="de-CH" noProof="0"/>
          </a:p>
        </p:txBody>
      </p:sp>
      <p:pic>
        <p:nvPicPr>
          <p:cNvPr id="301062" name="Picture 6" descr="smart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51500" y="981075"/>
            <a:ext cx="3090863" cy="1854200"/>
          </a:xfrm>
          <a:prstGeom prst="rect">
            <a:avLst/>
          </a:prstGeom>
          <a:noFill/>
        </p:spPr>
      </p:pic>
      <p:pic>
        <p:nvPicPr>
          <p:cNvPr id="301063" name="Picture 7" descr="washing_machine1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059113" y="3860800"/>
            <a:ext cx="1714500" cy="2663825"/>
          </a:xfrm>
          <a:prstGeom prst="rect">
            <a:avLst/>
          </a:prstGeom>
          <a:noFill/>
        </p:spPr>
      </p:pic>
      <p:pic>
        <p:nvPicPr>
          <p:cNvPr id="301067" name="Picture 11" descr="wearable_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948488" y="3716338"/>
            <a:ext cx="1905000" cy="2647950"/>
          </a:xfrm>
          <a:prstGeom prst="rect">
            <a:avLst/>
          </a:prstGeom>
          <a:noFill/>
        </p:spPr>
      </p:pic>
      <p:grpSp>
        <p:nvGrpSpPr>
          <p:cNvPr id="2" name="Group 12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356100" y="1196975"/>
            <a:ext cx="935038" cy="935038"/>
            <a:chOff x="4468" y="2976"/>
            <a:chExt cx="589" cy="589"/>
          </a:xfrm>
        </p:grpSpPr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301070" name="AutoShape 1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071" name="AutoShape 15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072" name="AutoShape 16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073" name="AutoShape 17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301075" name="AutoShape 19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076" name="AutoShape 20" descr="Sphere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39750" y="44450"/>
            <a:ext cx="8066088" cy="720725"/>
          </a:xfrm>
        </p:spPr>
        <p:txBody>
          <a:bodyPr/>
          <a:lstStyle/>
          <a:p>
            <a:r>
              <a:rPr lang="de-CH" sz="2400" noProof="0" smtClean="0"/>
              <a:t>Computer in allen Grössen, Farben und Formen</a:t>
            </a:r>
            <a:endParaRPr lang="de-CH" sz="2400" noProof="0"/>
          </a:p>
        </p:txBody>
      </p:sp>
      <p:pic>
        <p:nvPicPr>
          <p:cNvPr id="858123" name="Picture 1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3" y="4508500"/>
            <a:ext cx="17145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8126" name="Picture 1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738" y="3141663"/>
            <a:ext cx="32400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8127" name="Picture 15" descr="IMG_126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588" y="908050"/>
            <a:ext cx="1944687" cy="2592388"/>
          </a:xfrm>
          <a:prstGeom prst="rect">
            <a:avLst/>
          </a:prstGeom>
          <a:noFill/>
        </p:spPr>
      </p:pic>
      <p:pic>
        <p:nvPicPr>
          <p:cNvPr id="858125" name="Picture 1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8125" y="4221163"/>
            <a:ext cx="24257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s://encrypted-tbn0.gstatic.com/images?q=tbn:ANd9GcR_gOwlrksznK0vaiQusT5vGCY1RCJUrB5oJ_dIEvaxkoYu9--zxw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48" y="801159"/>
            <a:ext cx="1307711" cy="236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2.gstatic.com/images?q=tbn:ANd9GcStQDY7SL99X1Zd3IXo-B4R0Y2o4ajIu9A_buzV2dDu0Vre-vq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392369"/>
            <a:ext cx="1750191" cy="118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vancouver.hackspace.ca/wp/wp-content/uploads/2013/09/pi1l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245751"/>
            <a:ext cx="2369890" cy="189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2.gstatic.com/images?q=tbn:ANd9GcSLmOU0wfeCUSsVryzMccHM7Xe1F476ujCmpA3TLk0BCm0mhKH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065" y="3835692"/>
            <a:ext cx="1982957" cy="133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9065" y="6025862"/>
            <a:ext cx="6811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hlinkClick r:id="rId16"/>
              </a:rPr>
              <a:t>http://www.go-gulf.com/wp-content/themes/go-gulf/blog/60seconds.jpg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7026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Computer </a:t>
            </a:r>
            <a:endParaRPr lang="de-CH" noProof="0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052513"/>
            <a:ext cx="8229600" cy="452596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noProof="0" smtClean="0"/>
              <a:t>Computer sind universelle Maschinen. Sie führen das Programm aus, das Ihnen gegeben wird. 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noProof="0" smtClean="0"/>
              <a:t>Ihre Vorstellungskraft ist die einzige Grenze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noProof="0" smtClean="0"/>
              <a:t>Die guten Nachrichten:</a:t>
            </a:r>
          </a:p>
          <a:p>
            <a:pPr marL="827088" lvl="1">
              <a:spcBef>
                <a:spcPct val="0"/>
              </a:spcBef>
              <a:spcAft>
                <a:spcPct val="60000"/>
              </a:spcAft>
            </a:pPr>
            <a:r>
              <a:rPr lang="de-CH" noProof="0" smtClean="0"/>
              <a:t>Ihr Computer tut </a:t>
            </a:r>
            <a:r>
              <a:rPr lang="de-CH" noProof="0" smtClean="0">
                <a:solidFill>
                  <a:srgbClr val="A50021"/>
                </a:solidFill>
              </a:rPr>
              <a:t>genau das</a:t>
            </a:r>
            <a:r>
              <a:rPr lang="de-CH" noProof="0" smtClean="0"/>
              <a:t>, was in Ihrem Programm steht</a:t>
            </a:r>
            <a:endParaRPr lang="de-CH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78003" y="79653"/>
            <a:ext cx="8280400" cy="604837"/>
          </a:xfrm>
        </p:spPr>
        <p:txBody>
          <a:bodyPr/>
          <a:lstStyle/>
          <a:p>
            <a:r>
              <a:rPr lang="de-CH" noProof="0" smtClean="0"/>
              <a:t>Programme erstellen und ausführen</a:t>
            </a:r>
            <a:endParaRPr lang="de-CH" noProof="0"/>
          </a:p>
        </p:txBody>
      </p:sp>
      <p:sp>
        <p:nvSpPr>
          <p:cNvPr id="340996" name="Rectangle 4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606425" y="3057525"/>
            <a:ext cx="5394325" cy="971550"/>
          </a:xfrm>
        </p:spPr>
        <p:txBody>
          <a:bodyPr/>
          <a:lstStyle/>
          <a:p>
            <a:r>
              <a:rPr lang="de-CH" noProof="0" smtClean="0">
                <a:solidFill>
                  <a:srgbClr val="A50021"/>
                </a:solidFill>
              </a:rPr>
              <a:t>Programmierer</a:t>
            </a:r>
            <a:r>
              <a:rPr lang="de-CH" noProof="0" smtClean="0"/>
              <a:t>: schreibt Programme</a:t>
            </a:r>
          </a:p>
          <a:p>
            <a:r>
              <a:rPr lang="de-CH" noProof="0" smtClean="0">
                <a:solidFill>
                  <a:srgbClr val="A50021"/>
                </a:solidFill>
              </a:rPr>
              <a:t>Benutzer</a:t>
            </a:r>
            <a:r>
              <a:rPr lang="de-CH" noProof="0" smtClean="0"/>
              <a:t>: führt Programme aus</a:t>
            </a:r>
            <a:endParaRPr lang="de-CH" noProof="0"/>
          </a:p>
        </p:txBody>
      </p:sp>
      <p:grpSp>
        <p:nvGrpSpPr>
          <p:cNvPr id="2" name="Group 4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940425" y="4941888"/>
            <a:ext cx="935038" cy="935037"/>
            <a:chOff x="4468" y="2976"/>
            <a:chExt cx="589" cy="589"/>
          </a:xfrm>
        </p:grpSpPr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341030" name="AutoShape 38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41029" name="AutoShape 3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41023" name="AutoShape 31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41024" name="AutoShape 32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4" name="Group 36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341026" name="AutoShape 34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41027" name="AutoShape 35" descr="Sphere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sp>
        <p:nvSpPr>
          <p:cNvPr id="341037" name="Line 4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508625" y="2133600"/>
            <a:ext cx="1223963" cy="0"/>
          </a:xfrm>
          <a:prstGeom prst="line">
            <a:avLst/>
          </a:prstGeom>
          <a:noFill/>
          <a:ln w="15875">
            <a:solidFill>
              <a:srgbClr val="33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41039" name="Text Box 4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18817" y="1773238"/>
            <a:ext cx="31976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dirty="0" err="1" smtClean="0">
                <a:solidFill>
                  <a:schemeClr val="accent2"/>
                </a:solidFill>
                <a:latin typeface="+mn-lt"/>
              </a:rPr>
              <a:t>Ein</a:t>
            </a:r>
            <a:r>
              <a:rPr lang="en-US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i="1" dirty="0" err="1" smtClean="0">
                <a:solidFill>
                  <a:schemeClr val="accent2"/>
                </a:solidFill>
                <a:latin typeface="+mn-lt"/>
              </a:rPr>
              <a:t>Programmierer</a:t>
            </a:r>
            <a:endParaRPr lang="en-US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41040" name="Text Box 4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19007" y="1765403"/>
            <a:ext cx="1711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schreibt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ein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41041" name="Line 4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>
            <a:off x="6516688" y="2565400"/>
            <a:ext cx="1223962" cy="2159000"/>
          </a:xfrm>
          <a:prstGeom prst="line">
            <a:avLst/>
          </a:prstGeom>
          <a:noFill/>
          <a:ln w="15875">
            <a:solidFill>
              <a:srgbClr val="33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41042" name="Text Box 5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49828" y="3048818"/>
            <a:ext cx="17901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ein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Benutzer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41043" name="Text Box 5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59563" y="2565400"/>
            <a:ext cx="6811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das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41044" name="Text Box 5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0394" y="3893428"/>
            <a:ext cx="15842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auf </a:t>
            </a:r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einem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Computer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41045" name="Text Box 5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967538" y="4933950"/>
            <a:ext cx="13198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ausführt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  <p:grpSp>
        <p:nvGrpSpPr>
          <p:cNvPr id="5" name="Group 60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4423670" y="1628775"/>
            <a:ext cx="623887" cy="862013"/>
            <a:chOff x="3001" y="1026"/>
            <a:chExt cx="393" cy="543"/>
          </a:xfrm>
        </p:grpSpPr>
        <p:sp>
          <p:nvSpPr>
            <p:cNvPr id="340999" name="Oval 7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061" y="1106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41051" name="AutoShape 5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4779790">
              <a:off x="2963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41050" name="AutoShape 5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-4988340">
              <a:off x="2888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41001" name="AutoShape 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 rot="16200000">
              <a:off x="3176" y="1351"/>
              <a:ext cx="44" cy="91"/>
            </a:xfrm>
            <a:prstGeom prst="moon">
              <a:avLst>
                <a:gd name="adj" fmla="val 8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41002" name="Oval 1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107" y="1217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41004" name="Oval 12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43" y="122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41005" name="Oval 1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333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41006" name="Oval 14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16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41009" name="Arc 17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 rot="13500000" flipH="1">
              <a:off x="3175" y="1278"/>
              <a:ext cx="39" cy="40"/>
            </a:xfrm>
            <a:custGeom>
              <a:avLst/>
              <a:gdLst>
                <a:gd name="G0" fmla="+- 0 0 0"/>
                <a:gd name="G1" fmla="+- 19120 0 0"/>
                <a:gd name="G2" fmla="+- 21600 0 0"/>
                <a:gd name="T0" fmla="*/ 10049 w 18839"/>
                <a:gd name="T1" fmla="*/ 0 h 19120"/>
                <a:gd name="T2" fmla="*/ 18839 w 18839"/>
                <a:gd name="T3" fmla="*/ 8554 h 19120"/>
                <a:gd name="T4" fmla="*/ 0 w 18839"/>
                <a:gd name="T5" fmla="*/ 19120 h 1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39" h="19120" fill="none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</a:path>
                <a:path w="18839" h="19120" stroke="0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  <a:lnTo>
                    <a:pt x="0" y="191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6" name="Group 6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7380288" y="3573463"/>
            <a:ext cx="576262" cy="631825"/>
            <a:chOff x="3243" y="1127"/>
            <a:chExt cx="363" cy="398"/>
          </a:xfrm>
        </p:grpSpPr>
        <p:sp>
          <p:nvSpPr>
            <p:cNvPr id="341054" name="Oval 6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88" y="1162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41055" name="AutoShape 6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258" y="1127"/>
              <a:ext cx="338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7" name="Group 64"/>
            <p:cNvGrpSpPr>
              <a:grpSpLocks/>
            </p:cNvGrpSpPr>
            <p:nvPr/>
          </p:nvGrpSpPr>
          <p:grpSpPr bwMode="auto">
            <a:xfrm>
              <a:off x="3243" y="1273"/>
              <a:ext cx="363" cy="186"/>
              <a:chOff x="3243" y="1273"/>
              <a:chExt cx="363" cy="186"/>
            </a:xfrm>
          </p:grpSpPr>
          <p:sp>
            <p:nvSpPr>
              <p:cNvPr id="341057" name="AutoShape 6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 rot="16200000">
                <a:off x="3405" y="1369"/>
                <a:ext cx="45" cy="135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41058" name="Oval 6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334" y="127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41059" name="Oval 67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470" y="127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41060" name="Oval 6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560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41061" name="Oval 6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243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41062" name="Arc 70"/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 rot="13500000" flipH="1">
                <a:off x="3399" y="1334"/>
                <a:ext cx="45" cy="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sp>
        <p:nvSpPr>
          <p:cNvPr id="42" name="Cloud"/>
          <p:cNvSpPr>
            <a:spLocks noChangeAspect="1" noEditPoints="1" noChangeArrowheads="1"/>
          </p:cNvSpPr>
          <p:nvPr>
            <p:custDataLst>
              <p:tags r:id="rId14"/>
            </p:custDataLst>
          </p:nvPr>
        </p:nvSpPr>
        <p:spPr bwMode="auto">
          <a:xfrm>
            <a:off x="6804025" y="1628775"/>
            <a:ext cx="2007734" cy="7921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144000" rIns="0" bIns="0"/>
          <a:lstStyle/>
          <a:p>
            <a:r>
              <a:rPr lang="en-US" sz="2000" dirty="0" err="1" smtClean="0">
                <a:latin typeface="+mn-lt"/>
              </a:rPr>
              <a:t>Programm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4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4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37" grpId="0" animBg="1"/>
      <p:bldP spid="341039" grpId="0"/>
      <p:bldP spid="341040" grpId="0"/>
      <p:bldP spid="341041" grpId="0" animBg="1"/>
      <p:bldP spid="341042" grpId="0"/>
      <p:bldP spid="341043" grpId="0"/>
      <p:bldP spid="341044" grpId="0"/>
      <p:bldP spid="341045" grpId="0"/>
      <p:bldP spid="4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380288" y="3573463"/>
            <a:ext cx="576262" cy="631825"/>
            <a:chOff x="3243" y="1127"/>
            <a:chExt cx="363" cy="398"/>
          </a:xfrm>
        </p:grpSpPr>
        <p:sp>
          <p:nvSpPr>
            <p:cNvPr id="392197" name="Oval 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288" y="1162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2198" name="AutoShape 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258" y="1127"/>
              <a:ext cx="338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243" y="1273"/>
              <a:ext cx="363" cy="186"/>
              <a:chOff x="3243" y="1273"/>
              <a:chExt cx="363" cy="186"/>
            </a:xfrm>
          </p:grpSpPr>
          <p:sp>
            <p:nvSpPr>
              <p:cNvPr id="392200" name="AutoShape 8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 rot="16200000">
                <a:off x="3405" y="1369"/>
                <a:ext cx="45" cy="135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2201" name="Oval 9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334" y="127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2202" name="Oval 10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470" y="127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2203" name="Oval 11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560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2204" name="Oval 12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243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2205" name="Arc 13"/>
              <p:cNvSpPr>
                <a:spLocks/>
              </p:cNvSpPr>
              <p:nvPr>
                <p:custDataLst>
                  <p:tags r:id="rId46"/>
                </p:custDataLst>
              </p:nvPr>
            </p:nvSpPr>
            <p:spPr bwMode="auto">
              <a:xfrm rot="13500000" flipH="1">
                <a:off x="3399" y="1334"/>
                <a:ext cx="45" cy="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4" name="Group 2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940425" y="4941888"/>
            <a:ext cx="935038" cy="935037"/>
            <a:chOff x="4468" y="2976"/>
            <a:chExt cx="589" cy="589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392218" name="AutoShape 26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2219" name="AutoShape 27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2220" name="AutoShape 28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2221" name="AutoShape 29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392223" name="AutoShape 31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2224" name="AutoShape 32" descr="Sphere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sp>
        <p:nvSpPr>
          <p:cNvPr id="392225" name="Cloud"/>
          <p:cNvSpPr>
            <a:spLocks noChangeAspect="1" noEditPoints="1" noChangeArrowheads="1"/>
          </p:cNvSpPr>
          <p:nvPr>
            <p:custDataLst>
              <p:tags r:id="rId3"/>
            </p:custDataLst>
          </p:nvPr>
        </p:nvSpPr>
        <p:spPr bwMode="auto">
          <a:xfrm>
            <a:off x="6804025" y="1628775"/>
            <a:ext cx="2033920" cy="7921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144000" rIns="0" bIns="0"/>
          <a:lstStyle/>
          <a:p>
            <a:r>
              <a:rPr lang="en-US" sz="2000" dirty="0" err="1" smtClean="0">
                <a:latin typeface="+mn-lt"/>
              </a:rPr>
              <a:t>Programms</a:t>
            </a:r>
            <a:endParaRPr lang="en-US" sz="1600" dirty="0">
              <a:latin typeface="+mn-lt"/>
            </a:endParaRPr>
          </a:p>
        </p:txBody>
      </p:sp>
      <p:grpSp>
        <p:nvGrpSpPr>
          <p:cNvPr id="7" name="Group 4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356100" y="1700213"/>
            <a:ext cx="935038" cy="935037"/>
            <a:chOff x="4468" y="2976"/>
            <a:chExt cx="589" cy="589"/>
          </a:xfrm>
        </p:grpSpPr>
        <p:grpSp>
          <p:nvGrpSpPr>
            <p:cNvPr id="8" name="Group 43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392236" name="AutoShape 44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2237" name="AutoShape 45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2238" name="AutoShape 46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2239" name="AutoShape 47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48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392241" name="AutoShape 49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2242" name="AutoShape 50" descr="Sphere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sp>
        <p:nvSpPr>
          <p:cNvPr id="392245" name="Text Box 5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98423" y="1650249"/>
            <a:ext cx="12144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rgbClr val="A50021"/>
                </a:solidFill>
                <a:latin typeface="+mn-lt"/>
              </a:rPr>
              <a:t>benutzt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92246" name="Text Box 5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48552" y="914874"/>
            <a:ext cx="1332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 err="1" smtClean="0">
                <a:solidFill>
                  <a:srgbClr val="A50021"/>
                </a:solidFill>
                <a:latin typeface="+mn-lt"/>
              </a:rPr>
              <a:t>einen</a:t>
            </a:r>
            <a:r>
              <a:rPr lang="en-US" sz="1800" i="1" dirty="0" smtClean="0">
                <a:solidFill>
                  <a:srgbClr val="A50021"/>
                </a:solidFill>
                <a:latin typeface="+mn-lt"/>
              </a:rPr>
              <a:t> Computer</a:t>
            </a:r>
            <a:endParaRPr lang="en-US" sz="1800" i="1" dirty="0">
              <a:solidFill>
                <a:srgbClr val="A50021"/>
              </a:solidFill>
              <a:latin typeface="+mn-lt"/>
            </a:endParaRPr>
          </a:p>
        </p:txBody>
      </p:sp>
      <p:grpSp>
        <p:nvGrpSpPr>
          <p:cNvPr id="10" name="Group 113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1835150" y="1773238"/>
            <a:ext cx="623888" cy="862012"/>
            <a:chOff x="3001" y="1026"/>
            <a:chExt cx="393" cy="543"/>
          </a:xfrm>
        </p:grpSpPr>
        <p:sp>
          <p:nvSpPr>
            <p:cNvPr id="392306" name="Oval 1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061" y="1106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2307" name="AutoShape 1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4779790">
              <a:off x="2963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2308" name="AutoShape 11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-4988340">
              <a:off x="2888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2309" name="AutoShape 11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 rot="16200000">
              <a:off x="3176" y="1351"/>
              <a:ext cx="44" cy="91"/>
            </a:xfrm>
            <a:prstGeom prst="moon">
              <a:avLst>
                <a:gd name="adj" fmla="val 8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2310" name="Oval 118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107" y="1217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2311" name="Oval 1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243" y="122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2312" name="Oval 1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333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2313" name="Oval 1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016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2314" name="Arc 122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 rot="13500000" flipH="1">
              <a:off x="3175" y="1278"/>
              <a:ext cx="39" cy="40"/>
            </a:xfrm>
            <a:custGeom>
              <a:avLst/>
              <a:gdLst>
                <a:gd name="G0" fmla="+- 0 0 0"/>
                <a:gd name="G1" fmla="+- 19120 0 0"/>
                <a:gd name="G2" fmla="+- 21600 0 0"/>
                <a:gd name="T0" fmla="*/ 10049 w 18839"/>
                <a:gd name="T1" fmla="*/ 0 h 19120"/>
                <a:gd name="T2" fmla="*/ 18839 w 18839"/>
                <a:gd name="T3" fmla="*/ 8554 h 19120"/>
                <a:gd name="T4" fmla="*/ 0 w 18839"/>
                <a:gd name="T5" fmla="*/ 19120 h 1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39" h="19120" fill="none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</a:path>
                <a:path w="18839" h="19120" stroke="0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  <a:lnTo>
                    <a:pt x="0" y="191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53" name="Text Box 4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8999" y="1183303"/>
            <a:ext cx="250410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Ein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Programmierer</a:t>
            </a:r>
            <a:endParaRPr lang="en-US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7" name="Text Box 5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659563" y="2565400"/>
            <a:ext cx="6811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das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8" name="Text Box 5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25319" y="3880335"/>
            <a:ext cx="1326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auf </a:t>
            </a:r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einem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Computer 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9" name="Text Box 5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967538" y="4933950"/>
            <a:ext cx="13198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ausführt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0" name="Line 4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508625" y="2133600"/>
            <a:ext cx="1223963" cy="0"/>
          </a:xfrm>
          <a:prstGeom prst="line">
            <a:avLst/>
          </a:prstGeom>
          <a:noFill/>
          <a:ln w="15875">
            <a:solidFill>
              <a:srgbClr val="33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1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516688" y="2565400"/>
            <a:ext cx="1223962" cy="2159000"/>
          </a:xfrm>
          <a:prstGeom prst="line">
            <a:avLst/>
          </a:prstGeom>
          <a:noFill/>
          <a:ln w="15875">
            <a:solidFill>
              <a:srgbClr val="33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2" name="Line 4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659728" y="2101645"/>
            <a:ext cx="1772162" cy="0"/>
          </a:xfrm>
          <a:prstGeom prst="line">
            <a:avLst/>
          </a:prstGeom>
          <a:noFill/>
          <a:ln w="15875">
            <a:solidFill>
              <a:srgbClr val="33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4" name="Text Box 5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349828" y="3048818"/>
            <a:ext cx="17901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ein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Benutzer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5" name="Rectangle 2"/>
          <p:cNvSpPr>
            <a:spLocks noGrp="1" noChangeArrowheads="1"/>
          </p:cNvSpPr>
          <p:nvPr>
            <p:ph type="title"/>
            <p:custDataLst>
              <p:tags r:id="rId16"/>
            </p:custDataLst>
          </p:nvPr>
        </p:nvSpPr>
        <p:spPr>
          <a:xfrm>
            <a:off x="278003" y="79653"/>
            <a:ext cx="8280400" cy="604837"/>
          </a:xfrm>
        </p:spPr>
        <p:txBody>
          <a:bodyPr/>
          <a:lstStyle/>
          <a:p>
            <a:r>
              <a:rPr lang="de-CH" noProof="0" smtClean="0"/>
              <a:t>Programme erstellen und ausführen</a:t>
            </a:r>
            <a:endParaRPr lang="de-CH" noProof="0"/>
          </a:p>
        </p:txBody>
      </p:sp>
      <p:sp>
        <p:nvSpPr>
          <p:cNvPr id="54" name="Text Box 4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376126" y="1071419"/>
            <a:ext cx="164185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zum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Schreiben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eines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45" grpId="0"/>
      <p:bldP spid="392246" grpId="0"/>
      <p:bldP spid="6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308850" y="3284538"/>
            <a:ext cx="576263" cy="631825"/>
            <a:chOff x="4604" y="2069"/>
            <a:chExt cx="363" cy="398"/>
          </a:xfrm>
        </p:grpSpPr>
        <p:sp>
          <p:nvSpPr>
            <p:cNvPr id="395278" name="Oval 14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4649" y="2104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279" name="AutoShape 15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4619" y="2069"/>
              <a:ext cx="338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4604" y="2215"/>
              <a:ext cx="363" cy="186"/>
              <a:chOff x="3243" y="1273"/>
              <a:chExt cx="363" cy="186"/>
            </a:xfrm>
          </p:grpSpPr>
          <p:sp>
            <p:nvSpPr>
              <p:cNvPr id="395281" name="AutoShape 17"/>
              <p:cNvSpPr>
                <a:spLocks noChangeArrowheads="1"/>
              </p:cNvSpPr>
              <p:nvPr>
                <p:custDataLst>
                  <p:tags r:id="rId117"/>
                </p:custDataLst>
              </p:nvPr>
            </p:nvSpPr>
            <p:spPr bwMode="auto">
              <a:xfrm rot="16200000">
                <a:off x="3405" y="1369"/>
                <a:ext cx="45" cy="135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282" name="Oval 18"/>
              <p:cNvSpPr>
                <a:spLocks noChangeArrowheads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3334" y="127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283" name="Oval 19"/>
              <p:cNvSpPr>
                <a:spLocks noChangeArrowheads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3470" y="127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284" name="Oval 20"/>
              <p:cNvSpPr>
                <a:spLocks noChangeArrowheads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3560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285" name="Oval 21"/>
              <p:cNvSpPr>
                <a:spLocks noChangeArrowheads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3243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286" name="Arc 22"/>
              <p:cNvSpPr>
                <a:spLocks/>
              </p:cNvSpPr>
              <p:nvPr>
                <p:custDataLst>
                  <p:tags r:id="rId122"/>
                </p:custDataLst>
              </p:nvPr>
            </p:nvSpPr>
            <p:spPr bwMode="auto">
              <a:xfrm rot="13500000" flipH="1">
                <a:off x="3399" y="1334"/>
                <a:ext cx="45" cy="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4" name="Group 2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697078" y="4831275"/>
            <a:ext cx="935038" cy="935037"/>
            <a:chOff x="4468" y="2976"/>
            <a:chExt cx="589" cy="589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395289" name="AutoShape 25"/>
              <p:cNvSpPr>
                <a:spLocks noChangeArrowheads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290" name="AutoShape 26"/>
              <p:cNvSpPr>
                <a:spLocks noChangeArrowheads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291" name="AutoShape 27"/>
              <p:cNvSpPr>
                <a:spLocks noChangeArrowheads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292" name="AutoShape 28"/>
              <p:cNvSpPr>
                <a:spLocks noChangeArrowheads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395294" name="AutoShape 30"/>
              <p:cNvSpPr>
                <a:spLocks noChangeArrowheads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295" name="AutoShape 31" descr="Sphere"/>
              <p:cNvSpPr>
                <a:spLocks noChangeArrowheads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sp>
        <p:nvSpPr>
          <p:cNvPr id="395301" name="Text Box 3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430942" y="2916086"/>
            <a:ext cx="1366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rgbClr val="A50021"/>
                </a:solidFill>
                <a:latin typeface="+mn-lt"/>
              </a:rPr>
              <a:t>Benutzer</a:t>
            </a:r>
            <a:endParaRPr lang="en-US" sz="2000" i="1" dirty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395304" name="Text Box 4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67538" y="4933950"/>
            <a:ext cx="14738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ausführen</a:t>
            </a:r>
            <a:endParaRPr lang="en-US" sz="2000" i="1" dirty="0">
              <a:solidFill>
                <a:srgbClr val="A50021"/>
              </a:solidFill>
              <a:latin typeface="+mn-lt"/>
            </a:endParaRPr>
          </a:p>
        </p:txBody>
      </p:sp>
      <p:grpSp>
        <p:nvGrpSpPr>
          <p:cNvPr id="7" name="Group 4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356100" y="1700213"/>
            <a:ext cx="935038" cy="935037"/>
            <a:chOff x="4468" y="2976"/>
            <a:chExt cx="589" cy="589"/>
          </a:xfrm>
        </p:grpSpPr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395307" name="AutoShape 43"/>
              <p:cNvSpPr>
                <a:spLocks noChangeArrowheads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308" name="AutoShape 44"/>
              <p:cNvSpPr>
                <a:spLocks noChangeArrowheads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309" name="AutoShape 45"/>
              <p:cNvSpPr>
                <a:spLocks noChangeArrowheads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310" name="AutoShape 46"/>
              <p:cNvSpPr>
                <a:spLocks noChangeArrowheads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47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395312" name="AutoShape 48"/>
              <p:cNvSpPr>
                <a:spLocks noChangeArrowheads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313" name="AutoShape 49" descr="Sphere"/>
              <p:cNvSpPr>
                <a:spLocks noChangeArrowheads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sp>
        <p:nvSpPr>
          <p:cNvPr id="395315" name="Text Box 5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16263" y="1663343"/>
            <a:ext cx="12144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benutzt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95316" name="Text Box 5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44946" y="954156"/>
            <a:ext cx="12280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i="1" dirty="0" err="1" smtClean="0">
                <a:solidFill>
                  <a:schemeClr val="accent2"/>
                </a:solidFill>
                <a:latin typeface="+mn-lt"/>
              </a:rPr>
              <a:t>einen</a:t>
            </a:r>
            <a:r>
              <a:rPr lang="en-US" sz="1800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800" i="1" dirty="0">
                <a:solidFill>
                  <a:schemeClr val="accent2"/>
                </a:solidFill>
                <a:latin typeface="+mn-lt"/>
              </a:rPr>
              <a:t>C</a:t>
            </a:r>
            <a:r>
              <a:rPr lang="en-US" sz="1800" i="1" dirty="0" smtClean="0">
                <a:solidFill>
                  <a:schemeClr val="accent2"/>
                </a:solidFill>
                <a:latin typeface="+mn-lt"/>
              </a:rPr>
              <a:t>omputer</a:t>
            </a:r>
            <a:endParaRPr lang="en-US" sz="1800" i="1" dirty="0">
              <a:solidFill>
                <a:schemeClr val="accent2"/>
              </a:solidFill>
              <a:latin typeface="+mn-lt"/>
            </a:endParaRPr>
          </a:p>
        </p:txBody>
      </p:sp>
      <p:grpSp>
        <p:nvGrpSpPr>
          <p:cNvPr id="10" name="Group 140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7740650" y="4005263"/>
            <a:ext cx="576263" cy="631825"/>
            <a:chOff x="4059" y="1933"/>
            <a:chExt cx="363" cy="398"/>
          </a:xfrm>
        </p:grpSpPr>
        <p:sp>
          <p:nvSpPr>
            <p:cNvPr id="395318" name="Oval 54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4104" y="1968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319" name="AutoShape 55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4074" y="1933"/>
              <a:ext cx="338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11" name="Group 56"/>
            <p:cNvGrpSpPr>
              <a:grpSpLocks/>
            </p:cNvGrpSpPr>
            <p:nvPr/>
          </p:nvGrpSpPr>
          <p:grpSpPr bwMode="auto">
            <a:xfrm>
              <a:off x="4059" y="2079"/>
              <a:ext cx="363" cy="186"/>
              <a:chOff x="3243" y="1273"/>
              <a:chExt cx="363" cy="186"/>
            </a:xfrm>
          </p:grpSpPr>
          <p:sp>
            <p:nvSpPr>
              <p:cNvPr id="395321" name="AutoShape 57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auto">
              <a:xfrm rot="16200000">
                <a:off x="3405" y="1369"/>
                <a:ext cx="45" cy="135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322" name="Oval 58"/>
              <p:cNvSpPr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3334" y="127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323" name="Oval 59"/>
              <p:cNvSpPr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3470" y="127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324" name="Oval 60"/>
              <p:cNvSpPr>
                <a:spLocks noChangeArrowheads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3560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325" name="Oval 61"/>
              <p:cNvSpPr>
                <a:spLocks noChangeArrowheads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3243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326" name="Arc 62"/>
              <p:cNvSpPr>
                <a:spLocks/>
              </p:cNvSpPr>
              <p:nvPr>
                <p:custDataLst>
                  <p:tags r:id="rId102"/>
                </p:custDataLst>
              </p:nvPr>
            </p:nvSpPr>
            <p:spPr bwMode="auto">
              <a:xfrm rot="13500000" flipH="1">
                <a:off x="3399" y="1334"/>
                <a:ext cx="45" cy="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12" name="Group 139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867400" y="2997200"/>
            <a:ext cx="576263" cy="631825"/>
            <a:chOff x="3560" y="1797"/>
            <a:chExt cx="363" cy="398"/>
          </a:xfrm>
        </p:grpSpPr>
        <p:sp>
          <p:nvSpPr>
            <p:cNvPr id="395348" name="Oval 84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3605" y="1832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349" name="AutoShape 85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3575" y="1797"/>
              <a:ext cx="338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13" name="Group 86"/>
            <p:cNvGrpSpPr>
              <a:grpSpLocks/>
            </p:cNvGrpSpPr>
            <p:nvPr/>
          </p:nvGrpSpPr>
          <p:grpSpPr bwMode="auto">
            <a:xfrm>
              <a:off x="3560" y="1943"/>
              <a:ext cx="363" cy="186"/>
              <a:chOff x="3243" y="1273"/>
              <a:chExt cx="363" cy="186"/>
            </a:xfrm>
          </p:grpSpPr>
          <p:sp>
            <p:nvSpPr>
              <p:cNvPr id="395351" name="AutoShape 87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auto">
              <a:xfrm rot="16200000">
                <a:off x="3405" y="1369"/>
                <a:ext cx="45" cy="135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352" name="Oval 88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3334" y="127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353" name="Oval 89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3470" y="127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354" name="Oval 90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3560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355" name="Oval 91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3243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356" name="Arc 92"/>
              <p:cNvSpPr>
                <a:spLocks/>
              </p:cNvSpPr>
              <p:nvPr>
                <p:custDataLst>
                  <p:tags r:id="rId94"/>
                </p:custDataLst>
              </p:nvPr>
            </p:nvSpPr>
            <p:spPr bwMode="auto">
              <a:xfrm rot="13500000" flipH="1">
                <a:off x="3399" y="1334"/>
                <a:ext cx="45" cy="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23" name="Group 120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7022230" y="5607358"/>
            <a:ext cx="935037" cy="935038"/>
            <a:chOff x="4468" y="2976"/>
            <a:chExt cx="589" cy="589"/>
          </a:xfrm>
        </p:grpSpPr>
        <p:grpSp>
          <p:nvGrpSpPr>
            <p:cNvPr id="24" name="Group 121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395386" name="AutoShape 122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387" name="AutoShape 123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388" name="AutoShape 124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389" name="AutoShape 125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25" name="Group 126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395391" name="AutoShape 127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395392" name="AutoShape 128" descr="Sphere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26" name="Group 129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835150" y="1773238"/>
            <a:ext cx="623888" cy="862012"/>
            <a:chOff x="3001" y="1026"/>
            <a:chExt cx="393" cy="543"/>
          </a:xfrm>
        </p:grpSpPr>
        <p:sp>
          <p:nvSpPr>
            <p:cNvPr id="395394" name="Oval 130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3061" y="1106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395" name="AutoShape 131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 rot="4779790">
              <a:off x="2963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396" name="AutoShape 132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 rot="-4988340">
              <a:off x="2888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397" name="AutoShape 133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 rot="16200000">
              <a:off x="3176" y="1351"/>
              <a:ext cx="44" cy="91"/>
            </a:xfrm>
            <a:prstGeom prst="moon">
              <a:avLst>
                <a:gd name="adj" fmla="val 8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398" name="Oval 134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3107" y="1217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399" name="Oval 135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3243" y="122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00" name="Oval 136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3333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01" name="Oval 137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3016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02" name="Arc 138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 rot="13500000" flipH="1">
              <a:off x="3175" y="1278"/>
              <a:ext cx="39" cy="40"/>
            </a:xfrm>
            <a:custGeom>
              <a:avLst/>
              <a:gdLst>
                <a:gd name="G0" fmla="+- 0 0 0"/>
                <a:gd name="G1" fmla="+- 19120 0 0"/>
                <a:gd name="G2" fmla="+- 21600 0 0"/>
                <a:gd name="T0" fmla="*/ 10049 w 18839"/>
                <a:gd name="T1" fmla="*/ 0 h 19120"/>
                <a:gd name="T2" fmla="*/ 18839 w 18839"/>
                <a:gd name="T3" fmla="*/ 8554 h 19120"/>
                <a:gd name="T4" fmla="*/ 0 w 18839"/>
                <a:gd name="T5" fmla="*/ 19120 h 1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39" h="19120" fill="none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</a:path>
                <a:path w="18839" h="19120" stroke="0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  <a:lnTo>
                    <a:pt x="0" y="191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7" name="Group 154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6588125" y="3141663"/>
            <a:ext cx="481013" cy="573087"/>
            <a:chOff x="4468" y="2568"/>
            <a:chExt cx="303" cy="361"/>
          </a:xfrm>
        </p:grpSpPr>
        <p:sp>
          <p:nvSpPr>
            <p:cNvPr id="395409" name="Oval 145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514" y="2621"/>
              <a:ext cx="210" cy="242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10" name="AutoShape 146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 rot="4779790">
              <a:off x="4468" y="2626"/>
              <a:ext cx="361" cy="245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11" name="AutoShape 147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 rot="-4988340">
              <a:off x="4410" y="2626"/>
              <a:ext cx="361" cy="245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12" name="AutoShape 148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 rot="16200000">
              <a:off x="4605" y="2779"/>
              <a:ext cx="29" cy="71"/>
            </a:xfrm>
            <a:prstGeom prst="moon">
              <a:avLst>
                <a:gd name="adj" fmla="val 8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13" name="Oval 149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550" y="2695"/>
              <a:ext cx="34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14" name="Oval 150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655" y="2698"/>
              <a:ext cx="34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15" name="Oval 151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724" y="2712"/>
              <a:ext cx="35" cy="60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16" name="Oval 152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4480" y="2712"/>
              <a:ext cx="35" cy="60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17" name="Arc 153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 rot="13500000" flipH="1">
              <a:off x="4602" y="2736"/>
              <a:ext cx="30" cy="26"/>
            </a:xfrm>
            <a:custGeom>
              <a:avLst/>
              <a:gdLst>
                <a:gd name="G0" fmla="+- 0 0 0"/>
                <a:gd name="G1" fmla="+- 19120 0 0"/>
                <a:gd name="G2" fmla="+- 21600 0 0"/>
                <a:gd name="T0" fmla="*/ 10049 w 18839"/>
                <a:gd name="T1" fmla="*/ 0 h 19120"/>
                <a:gd name="T2" fmla="*/ 18839 w 18839"/>
                <a:gd name="T3" fmla="*/ 8554 h 19120"/>
                <a:gd name="T4" fmla="*/ 0 w 18839"/>
                <a:gd name="T5" fmla="*/ 19120 h 1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39" h="19120" fill="none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</a:path>
                <a:path w="18839" h="19120" stroke="0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  <a:lnTo>
                    <a:pt x="0" y="191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8" name="Group 155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6084888" y="3716338"/>
            <a:ext cx="479425" cy="574675"/>
            <a:chOff x="3001" y="1026"/>
            <a:chExt cx="393" cy="543"/>
          </a:xfrm>
        </p:grpSpPr>
        <p:sp>
          <p:nvSpPr>
            <p:cNvPr id="395420" name="Oval 15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061" y="1106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21" name="AutoShape 15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 rot="4779790">
              <a:off x="2963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22" name="AutoShape 158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 rot="-4988340">
              <a:off x="2888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23" name="AutoShape 159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 rot="16200000">
              <a:off x="3176" y="1351"/>
              <a:ext cx="44" cy="91"/>
            </a:xfrm>
            <a:prstGeom prst="moon">
              <a:avLst>
                <a:gd name="adj" fmla="val 8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24" name="Oval 160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107" y="1217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25" name="Oval 161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243" y="122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26" name="Oval 16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3333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27" name="Oval 163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016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28" name="Arc 164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 rot="13500000" flipH="1">
              <a:off x="3175" y="1278"/>
              <a:ext cx="39" cy="40"/>
            </a:xfrm>
            <a:custGeom>
              <a:avLst/>
              <a:gdLst>
                <a:gd name="G0" fmla="+- 0 0 0"/>
                <a:gd name="G1" fmla="+- 19120 0 0"/>
                <a:gd name="G2" fmla="+- 21600 0 0"/>
                <a:gd name="T0" fmla="*/ 10049 w 18839"/>
                <a:gd name="T1" fmla="*/ 0 h 19120"/>
                <a:gd name="T2" fmla="*/ 18839 w 18839"/>
                <a:gd name="T3" fmla="*/ 8554 h 19120"/>
                <a:gd name="T4" fmla="*/ 0 w 18839"/>
                <a:gd name="T5" fmla="*/ 19120 h 1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39" h="19120" fill="none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</a:path>
                <a:path w="18839" h="19120" stroke="0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  <a:lnTo>
                    <a:pt x="0" y="191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9" name="Group 165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6948488" y="4005263"/>
            <a:ext cx="481012" cy="573087"/>
            <a:chOff x="4468" y="2568"/>
            <a:chExt cx="303" cy="361"/>
          </a:xfrm>
        </p:grpSpPr>
        <p:sp>
          <p:nvSpPr>
            <p:cNvPr id="395430" name="Oval 166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514" y="2621"/>
              <a:ext cx="210" cy="242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31" name="AutoShape 167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 rot="4779790">
              <a:off x="4468" y="2626"/>
              <a:ext cx="361" cy="245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32" name="AutoShape 168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 rot="-4988340">
              <a:off x="4410" y="2626"/>
              <a:ext cx="361" cy="245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33" name="AutoShape 169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 rot="16200000">
              <a:off x="4605" y="2779"/>
              <a:ext cx="29" cy="71"/>
            </a:xfrm>
            <a:prstGeom prst="moon">
              <a:avLst>
                <a:gd name="adj" fmla="val 8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34" name="Oval 170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550" y="2695"/>
              <a:ext cx="34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35" name="Oval 17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655" y="2698"/>
              <a:ext cx="34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36" name="Oval 17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724" y="2712"/>
              <a:ext cx="35" cy="60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37" name="Oval 17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480" y="2712"/>
              <a:ext cx="35" cy="60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95438" name="Arc 174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 rot="13500000" flipH="1">
              <a:off x="4602" y="2736"/>
              <a:ext cx="30" cy="26"/>
            </a:xfrm>
            <a:custGeom>
              <a:avLst/>
              <a:gdLst>
                <a:gd name="G0" fmla="+- 0 0 0"/>
                <a:gd name="G1" fmla="+- 19120 0 0"/>
                <a:gd name="G2" fmla="+- 21600 0 0"/>
                <a:gd name="T0" fmla="*/ 10049 w 18839"/>
                <a:gd name="T1" fmla="*/ 0 h 19120"/>
                <a:gd name="T2" fmla="*/ 18839 w 18839"/>
                <a:gd name="T3" fmla="*/ 8554 h 19120"/>
                <a:gd name="T4" fmla="*/ 0 w 18839"/>
                <a:gd name="T5" fmla="*/ 19120 h 1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39" h="19120" fill="none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</a:path>
                <a:path w="18839" h="19120" stroke="0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  <a:lnTo>
                    <a:pt x="0" y="191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395439" name="Text Box 17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62309" y="3932711"/>
            <a:ext cx="15224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auf </a:t>
            </a:r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ihren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i="1" dirty="0" err="1" smtClean="0">
                <a:solidFill>
                  <a:srgbClr val="A50021"/>
                </a:solidFill>
                <a:latin typeface="+mn-lt"/>
              </a:rPr>
              <a:t>Computern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1" name="Text Box 5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659563" y="2565400"/>
            <a:ext cx="6811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das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42" name="Cloud"/>
          <p:cNvSpPr>
            <a:spLocks noChangeAspect="1" noEditPoints="1" noChangeArrowheads="1"/>
          </p:cNvSpPr>
          <p:nvPr>
            <p:custDataLst>
              <p:tags r:id="rId17"/>
            </p:custDataLst>
          </p:nvPr>
        </p:nvSpPr>
        <p:spPr bwMode="auto">
          <a:xfrm>
            <a:off x="6804025" y="1628775"/>
            <a:ext cx="1981547" cy="7921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144000" rIns="0" bIns="0"/>
          <a:lstStyle/>
          <a:p>
            <a:r>
              <a:rPr lang="en-US" sz="2000" dirty="0" err="1" smtClean="0">
                <a:latin typeface="+mn-lt"/>
              </a:rPr>
              <a:t>Programms</a:t>
            </a:r>
            <a:endParaRPr lang="en-US" sz="1600" dirty="0">
              <a:latin typeface="+mn-lt"/>
            </a:endParaRPr>
          </a:p>
        </p:txBody>
      </p:sp>
      <p:sp>
        <p:nvSpPr>
          <p:cNvPr id="143" name="Line 4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508625" y="2133600"/>
            <a:ext cx="1223963" cy="0"/>
          </a:xfrm>
          <a:prstGeom prst="line">
            <a:avLst/>
          </a:prstGeom>
          <a:noFill/>
          <a:ln w="15875">
            <a:solidFill>
              <a:srgbClr val="33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44" name="Line 4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6516688" y="2565400"/>
            <a:ext cx="1223962" cy="2159000"/>
          </a:xfrm>
          <a:prstGeom prst="line">
            <a:avLst/>
          </a:prstGeom>
          <a:noFill/>
          <a:ln w="15875">
            <a:solidFill>
              <a:srgbClr val="33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45" name="Line 4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2659728" y="2101645"/>
            <a:ext cx="1772162" cy="0"/>
          </a:xfrm>
          <a:prstGeom prst="line">
            <a:avLst/>
          </a:prstGeom>
          <a:noFill/>
          <a:ln w="15875">
            <a:solidFill>
              <a:srgbClr val="33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46" name="Rectangle 2"/>
          <p:cNvSpPr>
            <a:spLocks noGrp="1" noChangeArrowheads="1"/>
          </p:cNvSpPr>
          <p:nvPr>
            <p:ph type="title"/>
            <p:custDataLst>
              <p:tags r:id="rId21"/>
            </p:custDataLst>
          </p:nvPr>
        </p:nvSpPr>
        <p:spPr>
          <a:xfrm>
            <a:off x="278003" y="79653"/>
            <a:ext cx="8280400" cy="604837"/>
          </a:xfrm>
        </p:spPr>
        <p:txBody>
          <a:bodyPr/>
          <a:lstStyle/>
          <a:p>
            <a:r>
              <a:rPr lang="de-CH" noProof="0" smtClean="0"/>
              <a:t>Programme erstellen und ausführen</a:t>
            </a:r>
            <a:endParaRPr lang="de-CH" noProof="0"/>
          </a:p>
        </p:txBody>
      </p:sp>
      <p:grpSp>
        <p:nvGrpSpPr>
          <p:cNvPr id="147" name="Group 93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5903965" y="5834472"/>
            <a:ext cx="935038" cy="935038"/>
            <a:chOff x="4468" y="2976"/>
            <a:chExt cx="589" cy="589"/>
          </a:xfrm>
        </p:grpSpPr>
        <p:grpSp>
          <p:nvGrpSpPr>
            <p:cNvPr id="148" name="Group 94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152" name="AutoShape 95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3" name="AutoShape 96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4" name="AutoShape 97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5" name="AutoShape 98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49" name="Group 99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150" name="AutoShape 100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1" name="AutoShape 101" descr="Sphere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156" name="Group 102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3769699" y="5095774"/>
            <a:ext cx="935037" cy="935038"/>
            <a:chOff x="4468" y="2976"/>
            <a:chExt cx="589" cy="589"/>
          </a:xfrm>
        </p:grpSpPr>
        <p:grpSp>
          <p:nvGrpSpPr>
            <p:cNvPr id="157" name="Group 103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161" name="AutoShape 10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2" name="AutoShape 10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3" name="AutoShape 106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4" name="AutoShape 107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58" name="Group 108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159" name="AutoShape 109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0" name="AutoShape 110" descr="Sphere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165" name="Group 111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4682359" y="5725604"/>
            <a:ext cx="935037" cy="935037"/>
            <a:chOff x="4468" y="2976"/>
            <a:chExt cx="589" cy="589"/>
          </a:xfrm>
        </p:grpSpPr>
        <p:grpSp>
          <p:nvGrpSpPr>
            <p:cNvPr id="166" name="Group 112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170" name="AutoShape 113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71" name="AutoShape 114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72" name="AutoShape 115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73" name="AutoShape 116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67" name="Group 117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168" name="AutoShape 118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9" name="AutoShape 119" descr="Sphere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sp>
        <p:nvSpPr>
          <p:cNvPr id="175" name="Text Box 4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98999" y="1183303"/>
            <a:ext cx="23862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Ein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Programmierer</a:t>
            </a:r>
            <a:endParaRPr lang="en-US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39" name="Text Box 4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376126" y="1110701"/>
            <a:ext cx="164185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zum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Schreiben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eines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301" grpId="0"/>
      <p:bldP spid="395304" grpId="0"/>
      <p:bldP spid="395439" grpId="0"/>
      <p:bldP spid="141" grpId="0"/>
      <p:bldP spid="14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308850" y="3284538"/>
            <a:ext cx="576263" cy="631825"/>
            <a:chOff x="4604" y="2069"/>
            <a:chExt cx="363" cy="398"/>
          </a:xfrm>
        </p:grpSpPr>
        <p:sp>
          <p:nvSpPr>
            <p:cNvPr id="428036" name="Oval 4"/>
            <p:cNvSpPr>
              <a:spLocks noChangeArrowheads="1"/>
            </p:cNvSpPr>
            <p:nvPr>
              <p:custDataLst>
                <p:tags r:id="rId157"/>
              </p:custDataLst>
            </p:nvPr>
          </p:nvSpPr>
          <p:spPr bwMode="auto">
            <a:xfrm>
              <a:off x="4649" y="2104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037" name="AutoShape 5"/>
            <p:cNvSpPr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4619" y="2069"/>
              <a:ext cx="338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604" y="2215"/>
              <a:ext cx="363" cy="186"/>
              <a:chOff x="3243" y="1273"/>
              <a:chExt cx="363" cy="186"/>
            </a:xfrm>
          </p:grpSpPr>
          <p:sp>
            <p:nvSpPr>
              <p:cNvPr id="428039" name="AutoShape 7"/>
              <p:cNvSpPr>
                <a:spLocks noChangeArrowheads="1"/>
              </p:cNvSpPr>
              <p:nvPr>
                <p:custDataLst>
                  <p:tags r:id="rId159"/>
                </p:custDataLst>
              </p:nvPr>
            </p:nvSpPr>
            <p:spPr bwMode="auto">
              <a:xfrm rot="16200000">
                <a:off x="3405" y="1369"/>
                <a:ext cx="45" cy="135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40" name="Oval 8"/>
              <p:cNvSpPr>
                <a:spLocks noChangeArrowheads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3334" y="127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41" name="Oval 9"/>
              <p:cNvSpPr>
                <a:spLocks noChangeArrowheads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3470" y="127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42" name="Oval 10"/>
              <p:cNvSpPr>
                <a:spLocks noChangeArrowheads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3560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43" name="Oval 11"/>
              <p:cNvSpPr>
                <a:spLocks noChangeArrowheads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3243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44" name="Arc 12"/>
              <p:cNvSpPr>
                <a:spLocks/>
              </p:cNvSpPr>
              <p:nvPr>
                <p:custDataLst>
                  <p:tags r:id="rId164"/>
                </p:custDataLst>
              </p:nvPr>
            </p:nvSpPr>
            <p:spPr bwMode="auto">
              <a:xfrm rot="13500000" flipH="1">
                <a:off x="3399" y="1334"/>
                <a:ext cx="45" cy="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</p:grpSp>
      </p:grpSp>
      <p:grpSp>
        <p:nvGrpSpPr>
          <p:cNvPr id="7" name="Group 3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356100" y="1700213"/>
            <a:ext cx="935038" cy="935037"/>
            <a:chOff x="4468" y="2976"/>
            <a:chExt cx="589" cy="589"/>
          </a:xfrm>
        </p:grpSpPr>
        <p:grpSp>
          <p:nvGrpSpPr>
            <p:cNvPr id="8" name="Group 31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428064" name="AutoShape 32"/>
              <p:cNvSpPr>
                <a:spLocks noChangeArrowheads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65" name="AutoShape 33"/>
              <p:cNvSpPr>
                <a:spLocks noChangeArrowheads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66" name="AutoShape 34"/>
              <p:cNvSpPr>
                <a:spLocks noChangeArrowheads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67" name="AutoShape 35"/>
              <p:cNvSpPr>
                <a:spLocks noChangeArrowheads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</p:grpSp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428069" name="AutoShape 37"/>
              <p:cNvSpPr>
                <a:spLocks noChangeArrowheads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70" name="AutoShape 38" descr="Sphere"/>
              <p:cNvSpPr>
                <a:spLocks noChangeArrowheads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</p:grpSp>
      </p:grpSp>
      <p:grpSp>
        <p:nvGrpSpPr>
          <p:cNvPr id="10" name="Group 4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7740650" y="4005263"/>
            <a:ext cx="576263" cy="631825"/>
            <a:chOff x="4059" y="1933"/>
            <a:chExt cx="363" cy="398"/>
          </a:xfrm>
        </p:grpSpPr>
        <p:sp>
          <p:nvSpPr>
            <p:cNvPr id="428075" name="Oval 43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4104" y="1968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076" name="AutoShape 44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4074" y="1933"/>
              <a:ext cx="338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grpSp>
          <p:nvGrpSpPr>
            <p:cNvPr id="11" name="Group 45"/>
            <p:cNvGrpSpPr>
              <a:grpSpLocks/>
            </p:cNvGrpSpPr>
            <p:nvPr/>
          </p:nvGrpSpPr>
          <p:grpSpPr bwMode="auto">
            <a:xfrm>
              <a:off x="4059" y="2079"/>
              <a:ext cx="363" cy="186"/>
              <a:chOff x="3243" y="1273"/>
              <a:chExt cx="363" cy="186"/>
            </a:xfrm>
          </p:grpSpPr>
          <p:sp>
            <p:nvSpPr>
              <p:cNvPr id="428078" name="AutoShape 46"/>
              <p:cNvSpPr>
                <a:spLocks noChangeArrowheads="1"/>
              </p:cNvSpPr>
              <p:nvPr>
                <p:custDataLst>
                  <p:tags r:id="rId145"/>
                </p:custDataLst>
              </p:nvPr>
            </p:nvSpPr>
            <p:spPr bwMode="auto">
              <a:xfrm rot="16200000">
                <a:off x="3405" y="1369"/>
                <a:ext cx="45" cy="135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79" name="Oval 47"/>
              <p:cNvSpPr>
                <a:spLocks noChangeArrowheads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3334" y="127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80" name="Oval 48"/>
              <p:cNvSpPr>
                <a:spLocks noChangeArrowheads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3470" y="127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81" name="Oval 49"/>
              <p:cNvSpPr>
                <a:spLocks noChangeArrowheads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3560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82" name="Oval 50"/>
              <p:cNvSpPr>
                <a:spLocks noChangeArrowheads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3243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83" name="Arc 51"/>
              <p:cNvSpPr>
                <a:spLocks/>
              </p:cNvSpPr>
              <p:nvPr>
                <p:custDataLst>
                  <p:tags r:id="rId150"/>
                </p:custDataLst>
              </p:nvPr>
            </p:nvSpPr>
            <p:spPr bwMode="auto">
              <a:xfrm rot="13500000" flipH="1">
                <a:off x="3399" y="1334"/>
                <a:ext cx="45" cy="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</p:grpSp>
      </p:grpSp>
      <p:grpSp>
        <p:nvGrpSpPr>
          <p:cNvPr id="12" name="Group 5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867400" y="2997200"/>
            <a:ext cx="576263" cy="631825"/>
            <a:chOff x="3560" y="1797"/>
            <a:chExt cx="363" cy="398"/>
          </a:xfrm>
        </p:grpSpPr>
        <p:sp>
          <p:nvSpPr>
            <p:cNvPr id="428085" name="Oval 53"/>
            <p:cNvSpPr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>
              <a:off x="3605" y="1832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086" name="AutoShape 54"/>
            <p:cNvSpPr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>
              <a:off x="3575" y="1797"/>
              <a:ext cx="338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grpSp>
          <p:nvGrpSpPr>
            <p:cNvPr id="13" name="Group 55"/>
            <p:cNvGrpSpPr>
              <a:grpSpLocks/>
            </p:cNvGrpSpPr>
            <p:nvPr/>
          </p:nvGrpSpPr>
          <p:grpSpPr bwMode="auto">
            <a:xfrm>
              <a:off x="3560" y="1943"/>
              <a:ext cx="363" cy="186"/>
              <a:chOff x="3243" y="1273"/>
              <a:chExt cx="363" cy="186"/>
            </a:xfrm>
          </p:grpSpPr>
          <p:sp>
            <p:nvSpPr>
              <p:cNvPr id="428088" name="AutoShape 56"/>
              <p:cNvSpPr>
                <a:spLocks noChangeArrowheads="1"/>
              </p:cNvSpPr>
              <p:nvPr>
                <p:custDataLst>
                  <p:tags r:id="rId137"/>
                </p:custDataLst>
              </p:nvPr>
            </p:nvSpPr>
            <p:spPr bwMode="auto">
              <a:xfrm rot="16200000">
                <a:off x="3405" y="1369"/>
                <a:ext cx="45" cy="135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89" name="Oval 57"/>
              <p:cNvSpPr>
                <a:spLocks noChangeArrowheads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3334" y="127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90" name="Oval 58"/>
              <p:cNvSpPr>
                <a:spLocks noChangeArrowheads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3470" y="127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91" name="Oval 59"/>
              <p:cNvSpPr>
                <a:spLocks noChangeArrowheads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3560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92" name="Oval 60"/>
              <p:cNvSpPr>
                <a:spLocks noChangeArrowheads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3243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  <p:sp>
            <p:nvSpPr>
              <p:cNvPr id="428093" name="Arc 61"/>
              <p:cNvSpPr>
                <a:spLocks/>
              </p:cNvSpPr>
              <p:nvPr>
                <p:custDataLst>
                  <p:tags r:id="rId142"/>
                </p:custDataLst>
              </p:nvPr>
            </p:nvSpPr>
            <p:spPr bwMode="auto">
              <a:xfrm rot="13500000" flipH="1">
                <a:off x="3399" y="1334"/>
                <a:ext cx="45" cy="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000">
                  <a:latin typeface="+mn-lt"/>
                </a:endParaRPr>
              </a:p>
            </p:txBody>
          </p:sp>
        </p:grpSp>
      </p:grpSp>
      <p:grpSp>
        <p:nvGrpSpPr>
          <p:cNvPr id="26" name="Group 98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018538" y="1773238"/>
            <a:ext cx="440499" cy="608627"/>
            <a:chOff x="3001" y="1026"/>
            <a:chExt cx="393" cy="543"/>
          </a:xfrm>
        </p:grpSpPr>
        <p:sp>
          <p:nvSpPr>
            <p:cNvPr id="428131" name="Oval 99"/>
            <p:cNvSpPr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3061" y="1106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32" name="AutoShape 100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 rot="4779790">
              <a:off x="2963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33" name="AutoShape 101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 rot="-4988340">
              <a:off x="2888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34" name="AutoShape 102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 rot="16200000">
              <a:off x="3176" y="1351"/>
              <a:ext cx="44" cy="91"/>
            </a:xfrm>
            <a:prstGeom prst="moon">
              <a:avLst>
                <a:gd name="adj" fmla="val 8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35" name="Oval 103"/>
            <p:cNvSpPr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3107" y="1217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36" name="Oval 104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3243" y="122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37" name="Oval 105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>
              <a:off x="3333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38" name="Oval 106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3016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39" name="Arc 107"/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 rot="13500000" flipH="1">
              <a:off x="3175" y="1278"/>
              <a:ext cx="39" cy="40"/>
            </a:xfrm>
            <a:custGeom>
              <a:avLst/>
              <a:gdLst>
                <a:gd name="G0" fmla="+- 0 0 0"/>
                <a:gd name="G1" fmla="+- 19120 0 0"/>
                <a:gd name="G2" fmla="+- 21600 0 0"/>
                <a:gd name="T0" fmla="*/ 10049 w 18839"/>
                <a:gd name="T1" fmla="*/ 0 h 19120"/>
                <a:gd name="T2" fmla="*/ 18839 w 18839"/>
                <a:gd name="T3" fmla="*/ 8554 h 19120"/>
                <a:gd name="T4" fmla="*/ 0 w 18839"/>
                <a:gd name="T5" fmla="*/ 19120 h 1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39" h="19120" fill="none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</a:path>
                <a:path w="18839" h="19120" stroke="0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  <a:lnTo>
                    <a:pt x="0" y="191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</p:grpSp>
      <p:grpSp>
        <p:nvGrpSpPr>
          <p:cNvPr id="27" name="Group 108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588125" y="3141663"/>
            <a:ext cx="481013" cy="573087"/>
            <a:chOff x="4468" y="2568"/>
            <a:chExt cx="303" cy="361"/>
          </a:xfrm>
        </p:grpSpPr>
        <p:sp>
          <p:nvSpPr>
            <p:cNvPr id="428141" name="Oval 109"/>
            <p:cNvSpPr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4514" y="2621"/>
              <a:ext cx="210" cy="242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42" name="AutoShape 110"/>
            <p:cNvSpPr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 rot="4779790">
              <a:off x="4468" y="2626"/>
              <a:ext cx="361" cy="245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43" name="AutoShape 111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 rot="-4988340">
              <a:off x="4410" y="2626"/>
              <a:ext cx="361" cy="245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44" name="AutoShape 112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 rot="16200000">
              <a:off x="4605" y="2779"/>
              <a:ext cx="29" cy="71"/>
            </a:xfrm>
            <a:prstGeom prst="moon">
              <a:avLst>
                <a:gd name="adj" fmla="val 8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45" name="Oval 113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4550" y="2695"/>
              <a:ext cx="34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46" name="Oval 114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4655" y="2698"/>
              <a:ext cx="34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47" name="Oval 115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4724" y="2712"/>
              <a:ext cx="35" cy="60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48" name="Oval 116"/>
            <p:cNvSpPr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4480" y="2712"/>
              <a:ext cx="35" cy="60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49" name="Arc 117"/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 rot="13500000" flipH="1">
              <a:off x="4602" y="2736"/>
              <a:ext cx="30" cy="26"/>
            </a:xfrm>
            <a:custGeom>
              <a:avLst/>
              <a:gdLst>
                <a:gd name="G0" fmla="+- 0 0 0"/>
                <a:gd name="G1" fmla="+- 19120 0 0"/>
                <a:gd name="G2" fmla="+- 21600 0 0"/>
                <a:gd name="T0" fmla="*/ 10049 w 18839"/>
                <a:gd name="T1" fmla="*/ 0 h 19120"/>
                <a:gd name="T2" fmla="*/ 18839 w 18839"/>
                <a:gd name="T3" fmla="*/ 8554 h 19120"/>
                <a:gd name="T4" fmla="*/ 0 w 18839"/>
                <a:gd name="T5" fmla="*/ 19120 h 1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39" h="19120" fill="none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</a:path>
                <a:path w="18839" h="19120" stroke="0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  <a:lnTo>
                    <a:pt x="0" y="191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</p:grpSp>
      <p:grpSp>
        <p:nvGrpSpPr>
          <p:cNvPr id="28" name="Group 118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6084888" y="3716338"/>
            <a:ext cx="479425" cy="574675"/>
            <a:chOff x="3001" y="1026"/>
            <a:chExt cx="393" cy="543"/>
          </a:xfrm>
        </p:grpSpPr>
        <p:sp>
          <p:nvSpPr>
            <p:cNvPr id="428151" name="Oval 119"/>
            <p:cNvSpPr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3061" y="1106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52" name="AutoShape 120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 rot="4779790">
              <a:off x="2963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53" name="AutoShape 121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 rot="-4988340">
              <a:off x="2888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54" name="AutoShape 122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 rot="16200000">
              <a:off x="3176" y="1351"/>
              <a:ext cx="44" cy="91"/>
            </a:xfrm>
            <a:prstGeom prst="moon">
              <a:avLst>
                <a:gd name="adj" fmla="val 8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55" name="Oval 123"/>
            <p:cNvSpPr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3107" y="1217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56" name="Oval 124"/>
            <p:cNvSpPr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3243" y="122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57" name="Oval 125"/>
            <p:cNvSpPr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3333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58" name="Oval 126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3016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59" name="Arc 127"/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 rot="13500000" flipH="1">
              <a:off x="3175" y="1278"/>
              <a:ext cx="39" cy="40"/>
            </a:xfrm>
            <a:custGeom>
              <a:avLst/>
              <a:gdLst>
                <a:gd name="G0" fmla="+- 0 0 0"/>
                <a:gd name="G1" fmla="+- 19120 0 0"/>
                <a:gd name="G2" fmla="+- 21600 0 0"/>
                <a:gd name="T0" fmla="*/ 10049 w 18839"/>
                <a:gd name="T1" fmla="*/ 0 h 19120"/>
                <a:gd name="T2" fmla="*/ 18839 w 18839"/>
                <a:gd name="T3" fmla="*/ 8554 h 19120"/>
                <a:gd name="T4" fmla="*/ 0 w 18839"/>
                <a:gd name="T5" fmla="*/ 19120 h 1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39" h="19120" fill="none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</a:path>
                <a:path w="18839" h="19120" stroke="0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  <a:lnTo>
                    <a:pt x="0" y="191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</p:grpSp>
      <p:grpSp>
        <p:nvGrpSpPr>
          <p:cNvPr id="29" name="Group 128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6948488" y="4005263"/>
            <a:ext cx="481012" cy="573087"/>
            <a:chOff x="4468" y="2568"/>
            <a:chExt cx="303" cy="361"/>
          </a:xfrm>
        </p:grpSpPr>
        <p:sp>
          <p:nvSpPr>
            <p:cNvPr id="428161" name="Oval 129"/>
            <p:cNvSpPr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4514" y="2621"/>
              <a:ext cx="210" cy="242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62" name="AutoShape 130"/>
            <p:cNvSpPr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 rot="4779790">
              <a:off x="4468" y="2626"/>
              <a:ext cx="361" cy="245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63" name="AutoShape 131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 rot="-4988340">
              <a:off x="4410" y="2626"/>
              <a:ext cx="361" cy="245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64" name="AutoShape 132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 rot="16200000">
              <a:off x="4605" y="2779"/>
              <a:ext cx="29" cy="71"/>
            </a:xfrm>
            <a:prstGeom prst="moon">
              <a:avLst>
                <a:gd name="adj" fmla="val 8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65" name="Oval 133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4550" y="2695"/>
              <a:ext cx="34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66" name="Oval 134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4655" y="2698"/>
              <a:ext cx="34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67" name="Oval 135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4724" y="2712"/>
              <a:ext cx="35" cy="60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68" name="Oval 136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4480" y="2712"/>
              <a:ext cx="35" cy="60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69" name="Arc 137"/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 rot="13500000" flipH="1">
              <a:off x="4602" y="2736"/>
              <a:ext cx="30" cy="26"/>
            </a:xfrm>
            <a:custGeom>
              <a:avLst/>
              <a:gdLst>
                <a:gd name="G0" fmla="+- 0 0 0"/>
                <a:gd name="G1" fmla="+- 19120 0 0"/>
                <a:gd name="G2" fmla="+- 21600 0 0"/>
                <a:gd name="T0" fmla="*/ 10049 w 18839"/>
                <a:gd name="T1" fmla="*/ 0 h 19120"/>
                <a:gd name="T2" fmla="*/ 18839 w 18839"/>
                <a:gd name="T3" fmla="*/ 8554 h 19120"/>
                <a:gd name="T4" fmla="*/ 0 w 18839"/>
                <a:gd name="T5" fmla="*/ 19120 h 1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39" h="19120" fill="none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</a:path>
                <a:path w="18839" h="19120" stroke="0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  <a:lnTo>
                    <a:pt x="0" y="191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</p:grpSp>
      <p:grpSp>
        <p:nvGrpSpPr>
          <p:cNvPr id="30" name="Group 139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971550" y="1851086"/>
            <a:ext cx="576263" cy="631825"/>
            <a:chOff x="4604" y="2069"/>
            <a:chExt cx="363" cy="398"/>
          </a:xfrm>
        </p:grpSpPr>
        <p:sp>
          <p:nvSpPr>
            <p:cNvPr id="428172" name="Oval 140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4649" y="2104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28173" name="AutoShape 141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4619" y="2069"/>
              <a:ext cx="338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31" name="Group 142"/>
            <p:cNvGrpSpPr>
              <a:grpSpLocks/>
            </p:cNvGrpSpPr>
            <p:nvPr/>
          </p:nvGrpSpPr>
          <p:grpSpPr bwMode="auto">
            <a:xfrm>
              <a:off x="4604" y="2215"/>
              <a:ext cx="363" cy="186"/>
              <a:chOff x="3243" y="1273"/>
              <a:chExt cx="363" cy="186"/>
            </a:xfrm>
          </p:grpSpPr>
          <p:sp>
            <p:nvSpPr>
              <p:cNvPr id="428175" name="AutoShape 143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auto">
              <a:xfrm rot="16200000">
                <a:off x="3405" y="1369"/>
                <a:ext cx="45" cy="135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28176" name="Oval 144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3334" y="127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28177" name="Oval 145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3470" y="127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28178" name="Oval 146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3560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28179" name="Oval 147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3243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28180" name="Arc 148"/>
              <p:cNvSpPr>
                <a:spLocks/>
              </p:cNvSpPr>
              <p:nvPr>
                <p:custDataLst>
                  <p:tags r:id="rId98"/>
                </p:custDataLst>
              </p:nvPr>
            </p:nvSpPr>
            <p:spPr bwMode="auto">
              <a:xfrm rot="13500000" flipH="1">
                <a:off x="3399" y="1334"/>
                <a:ext cx="45" cy="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428068" name="Group 149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2195513" y="2570223"/>
            <a:ext cx="576262" cy="631825"/>
            <a:chOff x="4059" y="1933"/>
            <a:chExt cx="363" cy="398"/>
          </a:xfrm>
        </p:grpSpPr>
        <p:sp>
          <p:nvSpPr>
            <p:cNvPr id="428182" name="Oval 150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4104" y="1968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28183" name="AutoShape 151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4074" y="1933"/>
              <a:ext cx="338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428074" name="Group 152"/>
            <p:cNvGrpSpPr>
              <a:grpSpLocks/>
            </p:cNvGrpSpPr>
            <p:nvPr/>
          </p:nvGrpSpPr>
          <p:grpSpPr bwMode="auto">
            <a:xfrm>
              <a:off x="4059" y="2079"/>
              <a:ext cx="363" cy="186"/>
              <a:chOff x="3243" y="1273"/>
              <a:chExt cx="363" cy="186"/>
            </a:xfrm>
          </p:grpSpPr>
          <p:sp>
            <p:nvSpPr>
              <p:cNvPr id="428185" name="AutoShape 153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 rot="16200000">
                <a:off x="3405" y="1369"/>
                <a:ext cx="45" cy="135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28186" name="Oval 154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3334" y="127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28187" name="Oval 155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3470" y="127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28188" name="Oval 156"/>
              <p:cNvSpPr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3560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28189" name="Oval 157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3243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28190" name="Arc 158"/>
              <p:cNvSpPr>
                <a:spLocks/>
              </p:cNvSpPr>
              <p:nvPr>
                <p:custDataLst>
                  <p:tags r:id="rId90"/>
                </p:custDataLst>
              </p:nvPr>
            </p:nvSpPr>
            <p:spPr bwMode="auto">
              <a:xfrm rot="13500000" flipH="1">
                <a:off x="3399" y="1334"/>
                <a:ext cx="45" cy="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428077" name="Group 159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1547813" y="2498786"/>
            <a:ext cx="481012" cy="573087"/>
            <a:chOff x="4468" y="2568"/>
            <a:chExt cx="303" cy="361"/>
          </a:xfrm>
        </p:grpSpPr>
        <p:sp>
          <p:nvSpPr>
            <p:cNvPr id="428192" name="Oval 160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4514" y="2621"/>
              <a:ext cx="210" cy="242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93" name="AutoShape 161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 rot="4779790">
              <a:off x="4468" y="2626"/>
              <a:ext cx="361" cy="245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94" name="AutoShape 162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 rot="-4988340">
              <a:off x="4410" y="2626"/>
              <a:ext cx="361" cy="245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95" name="AutoShape 163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 rot="16200000">
              <a:off x="4605" y="2779"/>
              <a:ext cx="29" cy="71"/>
            </a:xfrm>
            <a:prstGeom prst="moon">
              <a:avLst>
                <a:gd name="adj" fmla="val 8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96" name="Oval 164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550" y="2695"/>
              <a:ext cx="34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97" name="Oval 165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655" y="2698"/>
              <a:ext cx="34" cy="3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98" name="Oval 166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724" y="2712"/>
              <a:ext cx="35" cy="60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199" name="Oval 167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4480" y="2712"/>
              <a:ext cx="35" cy="60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428200" name="Arc 168"/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 rot="13500000" flipH="1">
              <a:off x="4602" y="2736"/>
              <a:ext cx="30" cy="26"/>
            </a:xfrm>
            <a:custGeom>
              <a:avLst/>
              <a:gdLst>
                <a:gd name="G0" fmla="+- 0 0 0"/>
                <a:gd name="G1" fmla="+- 19120 0 0"/>
                <a:gd name="G2" fmla="+- 21600 0 0"/>
                <a:gd name="T0" fmla="*/ 10049 w 18839"/>
                <a:gd name="T1" fmla="*/ 0 h 19120"/>
                <a:gd name="T2" fmla="*/ 18839 w 18839"/>
                <a:gd name="T3" fmla="*/ 8554 h 19120"/>
                <a:gd name="T4" fmla="*/ 0 w 18839"/>
                <a:gd name="T5" fmla="*/ 19120 h 1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39" h="19120" fill="none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</a:path>
                <a:path w="18839" h="19120" stroke="0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  <a:lnTo>
                    <a:pt x="0" y="191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</p:grpSp>
      <p:sp>
        <p:nvSpPr>
          <p:cNvPr id="169" name="Line 4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508625" y="2133600"/>
            <a:ext cx="1223963" cy="0"/>
          </a:xfrm>
          <a:prstGeom prst="line">
            <a:avLst/>
          </a:prstGeom>
          <a:noFill/>
          <a:ln w="15875">
            <a:solidFill>
              <a:srgbClr val="33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sz="2000">
              <a:latin typeface="+mn-lt"/>
            </a:endParaRPr>
          </a:p>
        </p:txBody>
      </p:sp>
      <p:sp>
        <p:nvSpPr>
          <p:cNvPr id="171" name="Line 4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516688" y="2565400"/>
            <a:ext cx="1223962" cy="2159000"/>
          </a:xfrm>
          <a:prstGeom prst="line">
            <a:avLst/>
          </a:prstGeom>
          <a:noFill/>
          <a:ln w="15875">
            <a:solidFill>
              <a:srgbClr val="33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172" name="Line 4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659728" y="2101645"/>
            <a:ext cx="1772162" cy="0"/>
          </a:xfrm>
          <a:prstGeom prst="line">
            <a:avLst/>
          </a:prstGeom>
          <a:noFill/>
          <a:ln w="15875">
            <a:solidFill>
              <a:srgbClr val="336600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 sz="2000">
              <a:latin typeface="+mn-lt"/>
            </a:endParaRPr>
          </a:p>
        </p:txBody>
      </p:sp>
      <p:sp>
        <p:nvSpPr>
          <p:cNvPr id="175" name="Rectangle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>
          <a:xfrm>
            <a:off x="278003" y="79653"/>
            <a:ext cx="8280400" cy="604837"/>
          </a:xfrm>
        </p:spPr>
        <p:txBody>
          <a:bodyPr/>
          <a:lstStyle/>
          <a:p>
            <a:r>
              <a:rPr lang="de-CH" noProof="0" smtClean="0"/>
              <a:t>Programme erstellen und ausführen</a:t>
            </a:r>
            <a:endParaRPr lang="de-CH" noProof="0"/>
          </a:p>
        </p:txBody>
      </p:sp>
      <p:grpSp>
        <p:nvGrpSpPr>
          <p:cNvPr id="177" name="Group 71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3295295" y="2320618"/>
            <a:ext cx="935037" cy="935038"/>
            <a:chOff x="4468" y="2976"/>
            <a:chExt cx="589" cy="589"/>
          </a:xfrm>
        </p:grpSpPr>
        <p:grpSp>
          <p:nvGrpSpPr>
            <p:cNvPr id="178" name="Group 72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182" name="AutoShape 73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83" name="AutoShape 74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84" name="AutoShape 75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85" name="AutoShape 76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79" name="Group 77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180" name="AutoShape 78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81" name="AutoShape 79" descr="Sphere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186" name="Group 7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4630023" y="2689327"/>
            <a:ext cx="935037" cy="935038"/>
            <a:chOff x="4468" y="2976"/>
            <a:chExt cx="589" cy="589"/>
          </a:xfrm>
        </p:grpSpPr>
        <p:grpSp>
          <p:nvGrpSpPr>
            <p:cNvPr id="187" name="Group 72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191" name="AutoShape 73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92" name="AutoShape 74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93" name="AutoShape 75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94" name="AutoShape 76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188" name="Group 77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189" name="AutoShape 78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90" name="AutoShape 79" descr="Sphere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222" name="Group 23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5697078" y="4831275"/>
            <a:ext cx="935038" cy="935037"/>
            <a:chOff x="4468" y="2976"/>
            <a:chExt cx="589" cy="589"/>
          </a:xfrm>
        </p:grpSpPr>
        <p:grpSp>
          <p:nvGrpSpPr>
            <p:cNvPr id="223" name="Group 24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227" name="AutoShape 25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28" name="AutoShape 26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29" name="AutoShape 27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30" name="AutoShape 28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224" name="Group 29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225" name="AutoShape 30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26" name="AutoShape 31" descr="Sphere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231" name="Group 120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7022230" y="5607358"/>
            <a:ext cx="935037" cy="935038"/>
            <a:chOff x="4468" y="2976"/>
            <a:chExt cx="589" cy="589"/>
          </a:xfrm>
        </p:grpSpPr>
        <p:grpSp>
          <p:nvGrpSpPr>
            <p:cNvPr id="232" name="Group 121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236" name="AutoShape 122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37" name="AutoShape 123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38" name="AutoShape 124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39" name="AutoShape 125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233" name="Group 126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234" name="AutoShape 127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35" name="AutoShape 128" descr="Sphere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240" name="Group 93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5903965" y="5834472"/>
            <a:ext cx="935038" cy="935038"/>
            <a:chOff x="4468" y="2976"/>
            <a:chExt cx="589" cy="589"/>
          </a:xfrm>
        </p:grpSpPr>
        <p:grpSp>
          <p:nvGrpSpPr>
            <p:cNvPr id="241" name="Group 94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245" name="AutoShape 95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46" name="AutoShape 96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47" name="AutoShape 97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48" name="AutoShape 98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242" name="Group 99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243" name="AutoShape 100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44" name="AutoShape 101" descr="Sphere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249" name="Group 102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3769699" y="5095774"/>
            <a:ext cx="935037" cy="935038"/>
            <a:chOff x="4468" y="2976"/>
            <a:chExt cx="589" cy="589"/>
          </a:xfrm>
        </p:grpSpPr>
        <p:grpSp>
          <p:nvGrpSpPr>
            <p:cNvPr id="250" name="Group 103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254" name="AutoShape 104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55" name="AutoShape 105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56" name="AutoShape 106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57" name="AutoShape 107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251" name="Group 108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252" name="AutoShape 109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53" name="AutoShape 110" descr="Sphere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258" name="Group 111"/>
          <p:cNvGrpSpPr>
            <a:grpSpLocks/>
          </p:cNvGrpSpPr>
          <p:nvPr>
            <p:custDataLst>
              <p:tags r:id="rId22"/>
            </p:custDataLst>
          </p:nvPr>
        </p:nvGrpSpPr>
        <p:grpSpPr bwMode="auto">
          <a:xfrm>
            <a:off x="4682359" y="5725604"/>
            <a:ext cx="935037" cy="935037"/>
            <a:chOff x="4468" y="2976"/>
            <a:chExt cx="589" cy="589"/>
          </a:xfrm>
        </p:grpSpPr>
        <p:grpSp>
          <p:nvGrpSpPr>
            <p:cNvPr id="259" name="Group 112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263" name="AutoShape 113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64" name="AutoShape 114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65" name="AutoShape 115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66" name="AutoShape 116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260" name="Group 117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261" name="AutoShape 118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62" name="AutoShape 119" descr="Sphere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sp>
        <p:nvSpPr>
          <p:cNvPr id="195" name="Text Box 3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430942" y="2916086"/>
            <a:ext cx="1366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rgbClr val="A50021"/>
                </a:solidFill>
                <a:latin typeface="+mn-lt"/>
              </a:rPr>
              <a:t>Benutzer</a:t>
            </a:r>
            <a:endParaRPr lang="en-US" sz="2000" i="1" dirty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196" name="Text Box 4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967538" y="4933950"/>
            <a:ext cx="14738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ausführen</a:t>
            </a:r>
            <a:endParaRPr lang="en-US" sz="2000" i="1" dirty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197" name="Text Box 5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906775" y="1663343"/>
            <a:ext cx="13683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benutzen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98" name="Text Box 5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69991" y="1268413"/>
            <a:ext cx="14871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i="1" dirty="0" smtClean="0">
                <a:solidFill>
                  <a:srgbClr val="A50021"/>
                </a:solidFill>
                <a:latin typeface="+mn-lt"/>
              </a:rPr>
              <a:t>Computer</a:t>
            </a:r>
            <a:endParaRPr lang="en-US" sz="2000" i="1" dirty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199" name="Text Box 175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62309" y="3932711"/>
            <a:ext cx="15224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auf </a:t>
            </a:r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ihren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i="1" dirty="0" err="1" smtClean="0">
                <a:solidFill>
                  <a:srgbClr val="A50021"/>
                </a:solidFill>
                <a:latin typeface="+mn-lt"/>
              </a:rPr>
              <a:t>Computern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00" name="Text Box 5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659563" y="2565400"/>
            <a:ext cx="6811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das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01" name="Cloud"/>
          <p:cNvSpPr>
            <a:spLocks noChangeAspect="1" noEditPoints="1" noChangeArrowheads="1"/>
          </p:cNvSpPr>
          <p:nvPr>
            <p:custDataLst>
              <p:tags r:id="rId29"/>
            </p:custDataLst>
          </p:nvPr>
        </p:nvSpPr>
        <p:spPr bwMode="auto">
          <a:xfrm>
            <a:off x="6948048" y="1628775"/>
            <a:ext cx="1981547" cy="7921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lIns="0" tIns="144000" rIns="0" bIns="0"/>
          <a:lstStyle/>
          <a:p>
            <a:r>
              <a:rPr lang="en-US" sz="2000" dirty="0" err="1" smtClean="0">
                <a:latin typeface="+mn-lt"/>
              </a:rPr>
              <a:t>Programms</a:t>
            </a:r>
            <a:endParaRPr lang="en-US" sz="1600" dirty="0">
              <a:latin typeface="+mn-lt"/>
            </a:endParaRPr>
          </a:p>
        </p:txBody>
      </p:sp>
      <p:sp>
        <p:nvSpPr>
          <p:cNvPr id="202" name="Text Box 4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376126" y="1071419"/>
            <a:ext cx="164185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zum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Schreiben</a:t>
            </a:r>
            <a:r>
              <a:rPr lang="en-US" sz="2000" i="1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  <a:latin typeface="+mn-lt"/>
              </a:rPr>
              <a:t>eines</a:t>
            </a:r>
            <a:endParaRPr lang="en-US" sz="20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03" name="Text Box 4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98999" y="1183303"/>
            <a:ext cx="23862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i="1" dirty="0" err="1" smtClean="0">
                <a:solidFill>
                  <a:srgbClr val="A50021"/>
                </a:solidFill>
                <a:latin typeface="+mn-lt"/>
              </a:rPr>
              <a:t>Programmierer</a:t>
            </a:r>
            <a:endParaRPr lang="en-US" sz="2000" i="1" dirty="0">
              <a:solidFill>
                <a:srgbClr val="A5002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  <p:bldP spid="196" grpId="0"/>
      <p:bldP spid="199" grpId="0"/>
      <p:bldP spid="2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78003" y="79653"/>
            <a:ext cx="8280400" cy="604837"/>
          </a:xfrm>
        </p:spPr>
        <p:txBody>
          <a:bodyPr/>
          <a:lstStyle/>
          <a:p>
            <a:r>
              <a:rPr lang="de-CH" noProof="0" dirty="0" smtClean="0"/>
              <a:t>Gruppe Edsger Dijkstra:  Yu Pei (Max)</a:t>
            </a:r>
            <a:endParaRPr lang="de-CH" noProof="0" dirty="0"/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500063" y="2874963"/>
            <a:ext cx="6619875" cy="2928937"/>
          </a:xfrm>
        </p:spPr>
        <p:txBody>
          <a:bodyPr/>
          <a:lstStyle/>
          <a:p>
            <a:r>
              <a:rPr lang="de-CH" sz="2000" noProof="0" dirty="0" smtClean="0"/>
              <a:t>E-mail: </a:t>
            </a:r>
            <a:r>
              <a:rPr lang="de-CH" sz="2000" noProof="0" dirty="0" smtClean="0">
                <a:hlinkClick r:id="rId7"/>
              </a:rPr>
              <a:t>yu.pei@inf.ethz.ch</a:t>
            </a:r>
            <a:endParaRPr lang="de-CH" sz="2000" u="sng" noProof="0" dirty="0" smtClean="0">
              <a:solidFill>
                <a:srgbClr val="A50021"/>
              </a:solidFill>
            </a:endParaRPr>
          </a:p>
          <a:p>
            <a:r>
              <a:rPr lang="de-CH" sz="2000" noProof="0" dirty="0" smtClean="0"/>
              <a:t>Büro: RZ J3</a:t>
            </a:r>
          </a:p>
          <a:p>
            <a:r>
              <a:rPr lang="de-CH" sz="2000" noProof="0" dirty="0" smtClean="0"/>
              <a:t>Telefon: 044 632 89 </a:t>
            </a:r>
            <a:r>
              <a:rPr lang="de-CH" sz="2000" dirty="0" smtClean="0"/>
              <a:t>02</a:t>
            </a:r>
          </a:p>
          <a:p>
            <a:r>
              <a:rPr lang="de-CH" sz="2000" dirty="0" smtClean="0"/>
              <a:t>Sprache: </a:t>
            </a:r>
            <a:r>
              <a:rPr lang="de-CH" sz="2000" u="sng" dirty="0" smtClean="0">
                <a:solidFill>
                  <a:srgbClr val="A50021"/>
                </a:solidFill>
              </a:rPr>
              <a:t>Englisch</a:t>
            </a:r>
            <a:endParaRPr lang="de-CH" sz="2000" noProof="0" dirty="0"/>
          </a:p>
        </p:txBody>
      </p:sp>
      <p:sp>
        <p:nvSpPr>
          <p:cNvPr id="417797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8199" y="815822"/>
            <a:ext cx="83769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</a:rPr>
              <a:t>: </a:t>
            </a:r>
            <a:r>
              <a:rPr lang="en-US" sz="2800" dirty="0" smtClean="0">
                <a:hlinkClick r:id="rId8"/>
              </a:rPr>
              <a:t>se-info1-</a:t>
            </a:r>
            <a:r>
              <a:rPr lang="en-US" sz="2800" dirty="0" smtClean="0">
                <a:hlinkClick r:id="rId9"/>
              </a:rPr>
              <a:t>dijkstra@lists.inf.ethz.ch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17799" name="Picture 7" descr="djikstra"/>
          <p:cNvPicPr>
            <a:picLocks noGrp="1" noChangeAspect="1" noChangeArrowheads="1"/>
          </p:cNvPicPr>
          <p:nvPr>
            <p:ph sz="half" idx="2"/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5756275" y="2238375"/>
            <a:ext cx="2908300" cy="280511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741836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Computer </a:t>
            </a:r>
            <a:endParaRPr lang="de-CH" noProof="0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052513"/>
            <a:ext cx="8229600" cy="452596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noProof="0" smtClean="0"/>
              <a:t>Computers sind universelle Maschinen. Sie führen das Programm aus, das Ihnen gegeben wird. 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noProof="0" smtClean="0"/>
              <a:t>Ihre Vorstellungskraft ist die einzige Grenze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noProof="0" smtClean="0"/>
              <a:t>Die guten Nachrichten:</a:t>
            </a:r>
          </a:p>
          <a:p>
            <a:pPr marL="827088" lvl="1">
              <a:spcBef>
                <a:spcPct val="0"/>
              </a:spcBef>
              <a:spcAft>
                <a:spcPct val="60000"/>
              </a:spcAft>
            </a:pPr>
            <a:r>
              <a:rPr lang="de-CH" noProof="0" smtClean="0"/>
              <a:t>Ihr Computer tut </a:t>
            </a:r>
            <a:r>
              <a:rPr lang="de-CH" noProof="0" smtClean="0">
                <a:solidFill>
                  <a:srgbClr val="A50021"/>
                </a:solidFill>
              </a:rPr>
              <a:t>genau das</a:t>
            </a:r>
            <a:r>
              <a:rPr lang="de-CH" noProof="0" smtClean="0"/>
              <a:t>, was in Ihrem Programm steht</a:t>
            </a:r>
          </a:p>
          <a:p>
            <a:pPr marL="827088" lvl="1">
              <a:spcBef>
                <a:spcPct val="0"/>
              </a:spcBef>
              <a:spcAft>
                <a:spcPct val="60000"/>
              </a:spcAft>
            </a:pPr>
            <a:r>
              <a:rPr lang="de-CH" noProof="0" smtClean="0"/>
              <a:t>Er tut es sehr schnell</a:t>
            </a:r>
            <a:endParaRPr lang="de-CH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Moore’s “Gesetz”</a:t>
            </a:r>
            <a:endParaRPr lang="de-CH" noProof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8313" y="879475"/>
            <a:ext cx="8424862" cy="18471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CH" sz="2000" noProof="0" smtClean="0"/>
              <a:t>Etwa alle 18 Monate: Verdopplung der Rechenleistung bei gleichbleibendem Preis</a:t>
            </a:r>
          </a:p>
          <a:p>
            <a:pPr>
              <a:spcBef>
                <a:spcPts val="0"/>
              </a:spcBef>
            </a:pPr>
            <a:endParaRPr lang="de-CH" sz="2000" noProof="0" smtClean="0"/>
          </a:p>
          <a:p>
            <a:pPr>
              <a:spcBef>
                <a:spcPts val="0"/>
              </a:spcBef>
            </a:pPr>
            <a:r>
              <a:rPr lang="de-CH" sz="2000" noProof="0" smtClean="0"/>
              <a:t>(Ist das die Aussage von Moore’s Gesetz?)</a:t>
            </a:r>
          </a:p>
          <a:p>
            <a:pPr>
              <a:spcBef>
                <a:spcPts val="0"/>
              </a:spcBef>
            </a:pPr>
            <a:endParaRPr lang="de-CH" sz="2000" noProof="0" smtClean="0"/>
          </a:p>
          <a:p>
            <a:pPr>
              <a:spcBef>
                <a:spcPts val="0"/>
              </a:spcBef>
            </a:pPr>
            <a:r>
              <a:rPr lang="de-CH" sz="2000" noProof="0" smtClean="0"/>
              <a:t>(Nein: Verdopplung der Anzahl Transistoren)</a:t>
            </a:r>
            <a:endParaRPr lang="de-CH" sz="2000" noProof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9921" y="3207200"/>
            <a:ext cx="4904770" cy="365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smtClean="0"/>
              <a:t>Moore’s Gesetz (Quelle: Intel)</a:t>
            </a:r>
            <a:endParaRPr lang="de-CH" noProof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09" y="863398"/>
            <a:ext cx="7688580" cy="532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Moore’s “Gesetz”</a:t>
            </a:r>
            <a:endParaRPr lang="de-CH" noProof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68313" y="879475"/>
            <a:ext cx="8424862" cy="54737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CH" sz="2000" noProof="0" smtClean="0"/>
              <a:t>Etwa alle 18 Monate: Verdopplung der Rechenleistung bei gleichbleibendem Preis</a:t>
            </a:r>
          </a:p>
        </p:txBody>
      </p:sp>
      <p:sp>
        <p:nvSpPr>
          <p:cNvPr id="384004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622300" y="2359025"/>
            <a:ext cx="0" cy="39243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384005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250950" y="1557338"/>
            <a:ext cx="0" cy="46593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38400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249363" y="6216650"/>
            <a:ext cx="77152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400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198813" y="61722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400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5146675" y="61722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400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091363" y="61722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4010" name="Text Box 1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354763" y="6307138"/>
            <a:ext cx="1584325" cy="350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n-US" sz="1700">
                <a:latin typeface="Verdana" pitchFamily="34" charset="0"/>
              </a:rPr>
              <a:t>2000</a:t>
            </a:r>
          </a:p>
        </p:txBody>
      </p:sp>
      <p:sp>
        <p:nvSpPr>
          <p:cNvPr id="38401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204913" y="2833688"/>
            <a:ext cx="904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38401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204913" y="4543425"/>
            <a:ext cx="904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384013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204913" y="3689350"/>
            <a:ext cx="904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38401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204913" y="5399088"/>
            <a:ext cx="904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38401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-88900" y="5224463"/>
            <a:ext cx="13589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 algn="r">
              <a:spcBef>
                <a:spcPct val="50000"/>
              </a:spcBef>
              <a:buFont typeface="Wingdings" pitchFamily="2" charset="2"/>
              <a:buNone/>
            </a:pPr>
            <a:r>
              <a:rPr lang="en-US" sz="1800">
                <a:latin typeface="Verdana" pitchFamily="34" charset="0"/>
              </a:rPr>
              <a:t>1 MHz</a:t>
            </a:r>
          </a:p>
        </p:txBody>
      </p:sp>
      <p:sp>
        <p:nvSpPr>
          <p:cNvPr id="384016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-485775" y="4379913"/>
            <a:ext cx="169068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 algn="r">
              <a:spcBef>
                <a:spcPct val="50000"/>
              </a:spcBef>
              <a:buFont typeface="Wingdings" pitchFamily="2" charset="2"/>
              <a:buNone/>
            </a:pPr>
            <a:r>
              <a:rPr lang="en-US" sz="1800">
                <a:latin typeface="Verdana" pitchFamily="34" charset="0"/>
              </a:rPr>
              <a:t>10 MHz</a:t>
            </a:r>
          </a:p>
        </p:txBody>
      </p:sp>
      <p:sp>
        <p:nvSpPr>
          <p:cNvPr id="384017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-198438" y="2670175"/>
            <a:ext cx="141287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 algn="r">
              <a:spcBef>
                <a:spcPct val="50000"/>
              </a:spcBef>
              <a:buFont typeface="Wingdings" pitchFamily="2" charset="2"/>
              <a:buNone/>
            </a:pPr>
            <a:r>
              <a:rPr lang="en-US" sz="1800" dirty="0">
                <a:latin typeface="Verdana" pitchFamily="34" charset="0"/>
              </a:rPr>
              <a:t>1 GHz</a:t>
            </a:r>
          </a:p>
        </p:txBody>
      </p:sp>
      <p:sp>
        <p:nvSpPr>
          <p:cNvPr id="384018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-479425" y="3503613"/>
            <a:ext cx="16843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 algn="r">
              <a:spcBef>
                <a:spcPct val="50000"/>
              </a:spcBef>
              <a:buFont typeface="Wingdings" pitchFamily="2" charset="2"/>
              <a:buNone/>
            </a:pPr>
            <a:r>
              <a:rPr lang="en-US" sz="1800">
                <a:latin typeface="Verdana" pitchFamily="34" charset="0"/>
              </a:rPr>
              <a:t>100 MHz</a:t>
            </a:r>
          </a:p>
        </p:txBody>
      </p:sp>
      <p:sp>
        <p:nvSpPr>
          <p:cNvPr id="384019" name="Rectangle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-300038" y="4692650"/>
            <a:ext cx="124301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2950" indent="-285750" algn="ctr">
              <a:spcBef>
                <a:spcPct val="20000"/>
              </a:spcBef>
              <a:buFont typeface="Wingdings" pitchFamily="2" charset="2"/>
              <a:buNone/>
            </a:pPr>
            <a:endParaRPr lang="de-DE" sz="12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384020" name="Oval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545138" y="4040188"/>
            <a:ext cx="130175" cy="133350"/>
          </a:xfrm>
          <a:prstGeom prst="ellipse">
            <a:avLst/>
          </a:prstGeom>
          <a:solidFill>
            <a:srgbClr val="3E609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4021" name="Freeform 21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3200400" y="1960563"/>
            <a:ext cx="4738688" cy="4090987"/>
          </a:xfrm>
          <a:custGeom>
            <a:avLst/>
            <a:gdLst/>
            <a:ahLst/>
            <a:cxnLst>
              <a:cxn ang="0">
                <a:pos x="8" y="2767"/>
              </a:cxn>
              <a:cxn ang="0">
                <a:pos x="53" y="2767"/>
              </a:cxn>
              <a:cxn ang="0">
                <a:pos x="325" y="2631"/>
              </a:cxn>
              <a:cxn ang="0">
                <a:pos x="1097" y="1996"/>
              </a:cxn>
              <a:cxn ang="0">
                <a:pos x="2049" y="1860"/>
              </a:cxn>
              <a:cxn ang="0">
                <a:pos x="2730" y="590"/>
              </a:cxn>
              <a:cxn ang="0">
                <a:pos x="3183" y="182"/>
              </a:cxn>
              <a:cxn ang="0">
                <a:pos x="3319" y="0"/>
              </a:cxn>
            </a:cxnLst>
            <a:rect l="0" t="0" r="r" b="b"/>
            <a:pathLst>
              <a:path w="3319" h="2790">
                <a:moveTo>
                  <a:pt x="8" y="2767"/>
                </a:moveTo>
                <a:cubicBezTo>
                  <a:pt x="4" y="2778"/>
                  <a:pt x="0" y="2790"/>
                  <a:pt x="53" y="2767"/>
                </a:cubicBezTo>
                <a:cubicBezTo>
                  <a:pt x="106" y="2744"/>
                  <a:pt x="151" y="2760"/>
                  <a:pt x="325" y="2631"/>
                </a:cubicBezTo>
                <a:cubicBezTo>
                  <a:pt x="499" y="2502"/>
                  <a:pt x="810" y="2125"/>
                  <a:pt x="1097" y="1996"/>
                </a:cubicBezTo>
                <a:cubicBezTo>
                  <a:pt x="1384" y="1867"/>
                  <a:pt x="1777" y="2094"/>
                  <a:pt x="2049" y="1860"/>
                </a:cubicBezTo>
                <a:cubicBezTo>
                  <a:pt x="2321" y="1626"/>
                  <a:pt x="2541" y="870"/>
                  <a:pt x="2730" y="590"/>
                </a:cubicBezTo>
                <a:cubicBezTo>
                  <a:pt x="2919" y="310"/>
                  <a:pt x="3085" y="280"/>
                  <a:pt x="3183" y="182"/>
                </a:cubicBezTo>
                <a:cubicBezTo>
                  <a:pt x="3281" y="84"/>
                  <a:pt x="3300" y="42"/>
                  <a:pt x="3319" y="0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84022" name="Oval 22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04775" y="6083300"/>
            <a:ext cx="130175" cy="1333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84023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398963" y="6305550"/>
            <a:ext cx="1584325" cy="350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n-US" sz="1700">
                <a:latin typeface="Verdana" pitchFamily="34" charset="0"/>
              </a:rPr>
              <a:t>1990</a:t>
            </a:r>
          </a:p>
        </p:txBody>
      </p:sp>
      <p:sp>
        <p:nvSpPr>
          <p:cNvPr id="384024" name="Text Box 2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443163" y="6307138"/>
            <a:ext cx="1584325" cy="350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n-US" sz="1700">
                <a:latin typeface="Verdana" pitchFamily="34" charset="0"/>
              </a:rPr>
              <a:t>1980</a:t>
            </a:r>
          </a:p>
        </p:txBody>
      </p:sp>
      <p:sp>
        <p:nvSpPr>
          <p:cNvPr id="384025" name="Text Box 25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88950" y="6307138"/>
            <a:ext cx="1584325" cy="350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n-US" sz="1700">
                <a:latin typeface="Verdana" pitchFamily="34" charset="0"/>
              </a:rPr>
              <a:t>1970</a:t>
            </a:r>
          </a:p>
        </p:txBody>
      </p:sp>
      <p:sp>
        <p:nvSpPr>
          <p:cNvPr id="384026" name="Oval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394575" y="2559050"/>
            <a:ext cx="130175" cy="133350"/>
          </a:xfrm>
          <a:prstGeom prst="ellipse">
            <a:avLst/>
          </a:prstGeom>
          <a:solidFill>
            <a:srgbClr val="3E609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4027" name="Oval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319838" y="3513138"/>
            <a:ext cx="130175" cy="133350"/>
          </a:xfrm>
          <a:prstGeom prst="ellipse">
            <a:avLst/>
          </a:prstGeom>
          <a:solidFill>
            <a:srgbClr val="3E609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4028" name="Oval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214813" y="4221163"/>
            <a:ext cx="130175" cy="133350"/>
          </a:xfrm>
          <a:prstGeom prst="ellipse">
            <a:avLst/>
          </a:prstGeom>
          <a:solidFill>
            <a:srgbClr val="3E609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4029" name="Oval 2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06538" y="5427663"/>
            <a:ext cx="130175" cy="133350"/>
          </a:xfrm>
          <a:prstGeom prst="ellipse">
            <a:avLst/>
          </a:prstGeom>
          <a:solidFill>
            <a:srgbClr val="3E609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84030" name="Rectangle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338263" y="5448300"/>
            <a:ext cx="2003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8008: &lt; 1 MHz</a:t>
            </a:r>
            <a:endParaRPr lang="en-US" sz="24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384031" name="Rectangle 31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2093913" y="4124325"/>
            <a:ext cx="2022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80386: 33 MHz</a:t>
            </a:r>
            <a:endParaRPr lang="en-US" sz="24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384032" name="Rectangle 32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454400" y="3878263"/>
            <a:ext cx="2022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80486: 50 MHz</a:t>
            </a:r>
            <a:endParaRPr lang="en-US" sz="24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384033" name="Rectangle 33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00488" y="3403600"/>
            <a:ext cx="2341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Pentium: 133 MHz</a:t>
            </a:r>
            <a:endParaRPr lang="en-US" sz="24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384034" name="Rectangle 3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667375" y="2281238"/>
            <a:ext cx="16795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Pentium IV:</a:t>
            </a:r>
            <a:br>
              <a:rPr lang="en-US" sz="1600">
                <a:solidFill>
                  <a:srgbClr val="0F4F8C"/>
                </a:solidFill>
                <a:latin typeface="Verdana" pitchFamily="34" charset="0"/>
              </a:rPr>
            </a:b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1.3 GHz</a:t>
            </a:r>
            <a:endParaRPr lang="en-US" sz="24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384035" name="Freeform 35"/>
          <p:cNvSpPr>
            <a:spLocks/>
          </p:cNvSpPr>
          <p:nvPr>
            <p:custDataLst>
              <p:tags r:id="rId34"/>
            </p:custDataLst>
          </p:nvPr>
        </p:nvSpPr>
        <p:spPr bwMode="auto">
          <a:xfrm>
            <a:off x="1593850" y="2166938"/>
            <a:ext cx="6548438" cy="3317875"/>
          </a:xfrm>
          <a:custGeom>
            <a:avLst/>
            <a:gdLst/>
            <a:ahLst/>
            <a:cxnLst>
              <a:cxn ang="0">
                <a:pos x="0" y="2090"/>
              </a:cxn>
              <a:cxn ang="0">
                <a:pos x="1713" y="1336"/>
              </a:cxn>
              <a:cxn ang="0">
                <a:pos x="2570" y="1211"/>
              </a:cxn>
              <a:cxn ang="0">
                <a:pos x="3018" y="875"/>
              </a:cxn>
              <a:cxn ang="0">
                <a:pos x="3700" y="294"/>
              </a:cxn>
              <a:cxn ang="0">
                <a:pos x="4125" y="0"/>
              </a:cxn>
            </a:cxnLst>
            <a:rect l="0" t="0" r="r" b="b"/>
            <a:pathLst>
              <a:path w="4125" h="2090">
                <a:moveTo>
                  <a:pt x="0" y="2090"/>
                </a:moveTo>
                <a:cubicBezTo>
                  <a:pt x="642" y="1786"/>
                  <a:pt x="1285" y="1483"/>
                  <a:pt x="1713" y="1336"/>
                </a:cubicBezTo>
                <a:cubicBezTo>
                  <a:pt x="2141" y="1189"/>
                  <a:pt x="2352" y="1287"/>
                  <a:pt x="2570" y="1211"/>
                </a:cubicBezTo>
                <a:cubicBezTo>
                  <a:pt x="2787" y="1134"/>
                  <a:pt x="2830" y="1028"/>
                  <a:pt x="3018" y="875"/>
                </a:cubicBezTo>
                <a:cubicBezTo>
                  <a:pt x="3206" y="722"/>
                  <a:pt x="3516" y="440"/>
                  <a:pt x="3700" y="294"/>
                </a:cubicBezTo>
                <a:cubicBezTo>
                  <a:pt x="3884" y="148"/>
                  <a:pt x="4037" y="61"/>
                  <a:pt x="4125" y="0"/>
                </a:cubicBezTo>
              </a:path>
            </a:pathLst>
          </a:custGeom>
          <a:noFill/>
          <a:ln w="25400" cap="flat" cmpd="sng">
            <a:solidFill>
              <a:srgbClr val="3E609E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36"/>
          <p:cNvGrpSpPr>
            <a:grpSpLocks/>
          </p:cNvGrpSpPr>
          <p:nvPr>
            <p:custDataLst>
              <p:tags r:id="rId35"/>
            </p:custDataLst>
          </p:nvPr>
        </p:nvGrpSpPr>
        <p:grpSpPr bwMode="auto">
          <a:xfrm>
            <a:off x="4194175" y="4732338"/>
            <a:ext cx="4435475" cy="784225"/>
            <a:chOff x="980" y="808"/>
            <a:chExt cx="2994" cy="680"/>
          </a:xfrm>
        </p:grpSpPr>
        <p:sp>
          <p:nvSpPr>
            <p:cNvPr id="384037" name="Rectangle 37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980" y="845"/>
              <a:ext cx="2994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742950" indent="-285750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1800" dirty="0" smtClean="0">
                  <a:solidFill>
                    <a:srgbClr val="000000"/>
                  </a:solidFill>
                  <a:latin typeface="Verdana" pitchFamily="34" charset="0"/>
                </a:rPr>
                <a:t>	</a:t>
              </a:r>
              <a:r>
                <a:rPr lang="en-US" sz="1800" dirty="0" err="1" smtClean="0">
                  <a:solidFill>
                    <a:srgbClr val="000000"/>
                  </a:solidFill>
                  <a:latin typeface="Verdana" pitchFamily="34" charset="0"/>
                </a:rPr>
                <a:t>bis</a:t>
              </a:r>
              <a:r>
                <a:rPr lang="en-US" sz="180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  <a:latin typeface="Verdana" pitchFamily="34" charset="0"/>
                </a:rPr>
                <a:t>1 GHz: 26</a:t>
              </a:r>
              <a:r>
                <a:rPr lang="en-US" sz="180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latin typeface="Verdana" pitchFamily="34" charset="0"/>
                </a:rPr>
                <a:t>Jahre</a:t>
              </a:r>
              <a:endParaRPr lang="en-US" sz="1800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marL="742950" indent="-285750">
                <a:spcBef>
                  <a:spcPct val="20000"/>
                </a:spcBef>
                <a:buFont typeface="Wingdings" pitchFamily="2" charset="2"/>
                <a:buNone/>
              </a:pPr>
              <a:r>
                <a:rPr lang="en-US" sz="1800" dirty="0" smtClean="0">
                  <a:solidFill>
                    <a:srgbClr val="000000"/>
                  </a:solidFill>
                  <a:latin typeface="Verdana" pitchFamily="34" charset="0"/>
                </a:rPr>
                <a:t>	von </a:t>
              </a:r>
              <a:r>
                <a:rPr lang="en-US" sz="1800" dirty="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r>
                <a:rPr lang="en-US" sz="180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latin typeface="Verdana" pitchFamily="34" charset="0"/>
                </a:rPr>
                <a:t>bis</a:t>
              </a:r>
              <a:r>
                <a:rPr lang="en-US" sz="180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sz="1800" dirty="0">
                  <a:solidFill>
                    <a:srgbClr val="000000"/>
                  </a:solidFill>
                  <a:latin typeface="Verdana" pitchFamily="34" charset="0"/>
                </a:rPr>
                <a:t>2 GHz: 8</a:t>
              </a:r>
              <a:r>
                <a:rPr lang="en-US" sz="180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latin typeface="Verdana" pitchFamily="34" charset="0"/>
                </a:rPr>
                <a:t>Monate</a:t>
              </a:r>
              <a:endParaRPr lang="en-US" sz="18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84038" name="Rectangle 3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174" y="808"/>
              <a:ext cx="2585" cy="680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84039" name="Text Box 3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55648" y="1700213"/>
            <a:ext cx="4455465" cy="2564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2950" indent="-285750"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de-CH" sz="1600" dirty="0" smtClean="0">
                <a:solidFill>
                  <a:srgbClr val="000000"/>
                </a:solidFill>
                <a:latin typeface="Verdana" pitchFamily="34" charset="0"/>
              </a:rPr>
              <a:t>Geschwindigkeit Intel-Prozessoren</a:t>
            </a:r>
            <a:endParaRPr lang="de-CH" sz="16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84040" name="Text Box 4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890713" y="2852738"/>
            <a:ext cx="3887787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 dirty="0"/>
              <a:t>(1 Hertz = 1</a:t>
            </a:r>
            <a:r>
              <a:rPr lang="en-US" sz="1700" dirty="0" smtClean="0"/>
              <a:t> </a:t>
            </a:r>
            <a:r>
              <a:rPr lang="en-US" sz="1700" dirty="0" err="1" smtClean="0"/>
              <a:t>Taktzyklus/Sekunde</a:t>
            </a:r>
            <a:r>
              <a:rPr lang="en-US" sz="1700" dirty="0" smtClean="0"/>
              <a:t>)</a:t>
            </a:r>
            <a:endParaRPr lang="en-US" sz="1700" dirty="0"/>
          </a:p>
        </p:txBody>
      </p:sp>
      <p:sp>
        <p:nvSpPr>
          <p:cNvPr id="384043" name="Rectangle 43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308850" y="1916113"/>
            <a:ext cx="819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2857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3.8 GHz</a:t>
            </a:r>
            <a:endParaRPr lang="en-US" sz="2400">
              <a:solidFill>
                <a:srgbClr val="FFCCCC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smtClean="0"/>
              <a:t>Microprozessoren (Quelle: Intel)</a:t>
            </a:r>
            <a:endParaRPr lang="de-CH" noProof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869" y="1014885"/>
            <a:ext cx="7405634" cy="554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Legenden und Entschuldigungen</a:t>
            </a:r>
            <a:endParaRPr lang="de-CH" noProof="0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052513"/>
            <a:ext cx="8569325" cy="5184775"/>
          </a:xfrm>
        </p:spPr>
        <p:txBody>
          <a:bodyPr/>
          <a:lstStyle/>
          <a:p>
            <a:r>
              <a:rPr lang="de-CH" noProof="0" smtClean="0"/>
              <a:t>“Computer sind intelligent”</a:t>
            </a:r>
          </a:p>
          <a:p>
            <a:pPr lvl="2">
              <a:buFont typeface="Wingdings" pitchFamily="2" charset="2"/>
              <a:buNone/>
            </a:pPr>
            <a:r>
              <a:rPr lang="de-CH" noProof="0" smtClean="0"/>
              <a:t>	</a:t>
            </a:r>
            <a:r>
              <a:rPr lang="de-CH" i="1" noProof="0" smtClean="0">
                <a:solidFill>
                  <a:srgbClr val="A50021"/>
                </a:solidFill>
              </a:rPr>
              <a:t>Tatsache</a:t>
            </a:r>
            <a:r>
              <a:rPr lang="de-CH" i="1" noProof="0" smtClean="0"/>
              <a:t>: Computer sind weder intelligent noch dumm. Sie führen Programme aus, die von Menschen entwickelt wurden. Diese Programme spiegeln die Intelligenz ihrer Autoren wieder.</a:t>
            </a:r>
          </a:p>
          <a:p>
            <a:pPr lvl="2">
              <a:buFont typeface="Wingdings" pitchFamily="2" charset="2"/>
              <a:buNone/>
            </a:pPr>
            <a:r>
              <a:rPr lang="de-CH" i="1" noProof="0" smtClean="0"/>
              <a:t>	Die Grundoperationen eines Computers sind elementar (speichern eines Wertes, addieren zweier Zahlen…).</a:t>
            </a:r>
          </a:p>
          <a:p>
            <a:pPr lvl="2">
              <a:buFont typeface="Wingdings" pitchFamily="2" charset="2"/>
              <a:buNone/>
            </a:pPr>
            <a:endParaRPr lang="de-CH" noProof="0" smtClean="0"/>
          </a:p>
          <a:p>
            <a:r>
              <a:rPr lang="de-CH" noProof="0" smtClean="0"/>
              <a:t>“Der Computer ist abgestürzt”</a:t>
            </a:r>
          </a:p>
          <a:p>
            <a:r>
              <a:rPr lang="de-CH" noProof="0" smtClean="0"/>
              <a:t>“Der Computer erlaubt das nicht”</a:t>
            </a:r>
          </a:p>
          <a:p>
            <a:r>
              <a:rPr lang="de-CH" noProof="0" smtClean="0"/>
              <a:t>“Der Computer hat Ihre Datei verloren”</a:t>
            </a:r>
          </a:p>
          <a:p>
            <a:r>
              <a:rPr lang="de-CH" noProof="0" smtClean="0"/>
              <a:t>“Der Computer hat Ihre Datei kaputt gemacht”	</a:t>
            </a:r>
          </a:p>
          <a:p>
            <a:pPr lvl="2">
              <a:buFont typeface="Wingdings" pitchFamily="2" charset="2"/>
              <a:buNone/>
            </a:pPr>
            <a:endParaRPr lang="de-CH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60073" y="34920"/>
            <a:ext cx="7056437" cy="720725"/>
          </a:xfrm>
        </p:spPr>
        <p:txBody>
          <a:bodyPr/>
          <a:lstStyle/>
          <a:p>
            <a:r>
              <a:rPr lang="de-CH" noProof="0" smtClean="0"/>
              <a:t>Computer machen keine Fehler </a:t>
            </a:r>
            <a:r>
              <a:rPr lang="de-CH" noProof="0" smtClean="0">
                <a:solidFill>
                  <a:srgbClr val="A50021"/>
                </a:solidFill>
              </a:rPr>
              <a:t>*</a:t>
            </a:r>
            <a:r>
              <a:rPr lang="de-CH" noProof="0" smtClean="0"/>
              <a:t>....</a:t>
            </a:r>
            <a:endParaRPr lang="de-CH" noProof="0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052513"/>
            <a:ext cx="8229600" cy="1223962"/>
          </a:xfrm>
        </p:spPr>
        <p:txBody>
          <a:bodyPr/>
          <a:lstStyle/>
          <a:p>
            <a:pPr lvl="1"/>
            <a:r>
              <a:rPr lang="de-CH" noProof="0" smtClean="0"/>
              <a:t>Programme machen auch keine Fehler</a:t>
            </a:r>
          </a:p>
          <a:p>
            <a:pPr lvl="1"/>
            <a:r>
              <a:rPr lang="de-CH" noProof="0" smtClean="0"/>
              <a:t>Programmierer </a:t>
            </a:r>
            <a:r>
              <a:rPr lang="de-CH" noProof="0" smtClean="0">
                <a:solidFill>
                  <a:srgbClr val="A50021"/>
                </a:solidFill>
              </a:rPr>
              <a:t>machen</a:t>
            </a:r>
            <a:r>
              <a:rPr lang="de-CH" noProof="0" smtClean="0"/>
              <a:t> die Fehler</a:t>
            </a:r>
          </a:p>
          <a:p>
            <a:endParaRPr lang="de-CH" noProof="0" smtClean="0"/>
          </a:p>
          <a:p>
            <a:endParaRPr lang="de-CH" noProof="0" smtClean="0"/>
          </a:p>
          <a:p>
            <a:endParaRPr lang="de-CH" noProof="0" smtClean="0"/>
          </a:p>
          <a:p>
            <a:endParaRPr lang="de-CH" noProof="0"/>
          </a:p>
        </p:txBody>
      </p:sp>
      <p:sp>
        <p:nvSpPr>
          <p:cNvPr id="386052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9750" y="4843463"/>
            <a:ext cx="784860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de-CH" sz="2400" dirty="0" smtClean="0">
                <a:solidFill>
                  <a:srgbClr val="A50021"/>
                </a:solidFill>
                <a:latin typeface="Comic Sans MS" pitchFamily="66" charset="0"/>
              </a:rPr>
              <a:t>*</a:t>
            </a:r>
            <a:r>
              <a:rPr lang="de-CH" sz="1900" dirty="0" smtClean="0">
                <a:solidFill>
                  <a:srgbClr val="A50021"/>
                </a:solidFill>
                <a:latin typeface="Comic Sans MS" pitchFamily="66" charset="0"/>
              </a:rPr>
              <a:t>Hardware kann zwar defekt sein, aber das ist viel seltener der Fall als Fehler in der Software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Computer </a:t>
            </a:r>
            <a:endParaRPr lang="de-CH" noProof="0"/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052513"/>
            <a:ext cx="8229600" cy="452596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sz="2000" noProof="0" smtClean="0"/>
              <a:t>Computers sind universelle Maschinen. Sie führen das Programm aus, das Ihnen gegeben wird. 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sz="2000" noProof="0" smtClean="0"/>
              <a:t>Die einzige Grenze ist Ihre Vorstellungskraft 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sz="2000" noProof="0" smtClean="0"/>
              <a:t>Die guten Nachrichten:</a:t>
            </a:r>
          </a:p>
          <a:p>
            <a:pPr marL="827088" lvl="1">
              <a:spcBef>
                <a:spcPct val="0"/>
              </a:spcBef>
              <a:spcAft>
                <a:spcPct val="60000"/>
              </a:spcAft>
            </a:pPr>
            <a:r>
              <a:rPr lang="de-CH" sz="2000" noProof="0" smtClean="0">
                <a:ea typeface="+mn-ea"/>
              </a:rPr>
              <a:t>Ihr Computer tut genau das, was in Ihrem Programm steht</a:t>
            </a:r>
          </a:p>
          <a:p>
            <a:pPr marL="827088" lvl="1">
              <a:spcBef>
                <a:spcPct val="0"/>
              </a:spcBef>
              <a:spcAft>
                <a:spcPct val="60000"/>
              </a:spcAft>
            </a:pPr>
            <a:r>
              <a:rPr lang="de-CH" sz="2000" noProof="0" smtClean="0">
                <a:ea typeface="+mn-ea"/>
              </a:rPr>
              <a:t>Er tut es sehr schnell</a:t>
            </a:r>
          </a:p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sz="2000" noProof="0" smtClean="0">
                <a:solidFill>
                  <a:srgbClr val="A50021"/>
                </a:solidFill>
              </a:rPr>
              <a:t>Die schlechten Nachrichten:</a:t>
            </a:r>
          </a:p>
          <a:p>
            <a:pPr marL="827088" lvl="1">
              <a:spcBef>
                <a:spcPct val="0"/>
              </a:spcBef>
              <a:spcAft>
                <a:spcPct val="60000"/>
              </a:spcAft>
            </a:pPr>
            <a:r>
              <a:rPr lang="de-CH" sz="2000" noProof="0" smtClean="0">
                <a:solidFill>
                  <a:srgbClr val="A50021"/>
                </a:solidFill>
                <a:ea typeface="+mn-ea"/>
              </a:rPr>
              <a:t>Ihr Computer tut genau das, was in Ihrem Programm steht</a:t>
            </a:r>
          </a:p>
          <a:p>
            <a:pPr marL="827088" lvl="1">
              <a:spcBef>
                <a:spcPct val="0"/>
              </a:spcBef>
              <a:spcAft>
                <a:spcPct val="60000"/>
              </a:spcAft>
            </a:pPr>
            <a:r>
              <a:rPr lang="de-CH" sz="2000" noProof="0" smtClean="0">
                <a:solidFill>
                  <a:srgbClr val="A50021"/>
                </a:solidFill>
                <a:ea typeface="+mn-ea"/>
              </a:rPr>
              <a:t>Er tut es sehr schnell</a:t>
            </a:r>
          </a:p>
        </p:txBody>
      </p:sp>
      <p:sp>
        <p:nvSpPr>
          <p:cNvPr id="38298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54362" y="5459873"/>
            <a:ext cx="5405181" cy="919401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“</a:t>
            </a:r>
            <a:r>
              <a:rPr lang="en-US" i="1" dirty="0" smtClean="0"/>
              <a:t>To </a:t>
            </a:r>
            <a:r>
              <a:rPr lang="en-US" i="1" dirty="0"/>
              <a:t>err is human, but to really mess things up takes a computer</a:t>
            </a:r>
            <a:r>
              <a:rPr lang="en-US" dirty="0"/>
              <a:t>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30991" y="1851833"/>
            <a:ext cx="2378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kern="0" dirty="0" smtClean="0">
                <a:solidFill>
                  <a:srgbClr val="A50021"/>
                </a:solidFill>
                <a:latin typeface="Comic Sans MS"/>
              </a:rPr>
              <a:t>und Ihre Sorgfalt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0" grpId="0" animBg="1"/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Der “Blue Screen Of Death”</a:t>
            </a:r>
            <a:endParaRPr lang="de-CH" noProof="0"/>
          </a:p>
        </p:txBody>
      </p:sp>
      <p:pic>
        <p:nvPicPr>
          <p:cNvPr id="380932" name="Picture 4" descr="bsod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50825" y="981075"/>
            <a:ext cx="8642350" cy="54022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Software zu schreiben ist schwierig</a:t>
            </a:r>
            <a:endParaRPr lang="de-CH" noProof="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7" y="1063625"/>
            <a:ext cx="8728639" cy="4525963"/>
          </a:xfrm>
        </p:spPr>
        <p:txBody>
          <a:bodyPr/>
          <a:lstStyle/>
          <a:p>
            <a:r>
              <a:rPr lang="de-CH" noProof="0" dirty="0" smtClean="0"/>
              <a:t>Programme “stürzen ab”</a:t>
            </a:r>
          </a:p>
          <a:p>
            <a:r>
              <a:rPr lang="de-CH" noProof="0" dirty="0" smtClean="0"/>
              <a:t>Wenn Programme nicht abstürzen, bedeutet das nicht </a:t>
            </a:r>
            <a:r>
              <a:rPr lang="de-CH" noProof="0" dirty="0" err="1" smtClean="0"/>
              <a:t>umbedingt</a:t>
            </a:r>
            <a:r>
              <a:rPr lang="de-CH" noProof="0" dirty="0" smtClean="0"/>
              <a:t>, dass sie richtig funktionieren</a:t>
            </a:r>
          </a:p>
          <a:p>
            <a:r>
              <a:rPr lang="de-CH" noProof="0" dirty="0" smtClean="0"/>
              <a:t>Fehlerhafte Programme haben Menschen umgebracht, z.B. medizinische Geräte</a:t>
            </a:r>
          </a:p>
          <a:p>
            <a:r>
              <a:rPr lang="de-CH" noProof="0" dirty="0" smtClean="0"/>
              <a:t>Ariane 5 Rakete, 1996: $10 Mia. verloren, wegen einem einfachen Programmfehler</a:t>
            </a:r>
          </a:p>
          <a:p>
            <a:r>
              <a:rPr lang="de-CH" noProof="0" dirty="0" smtClean="0"/>
              <a:t>US Patriot-Raketen, 1990: 28 Soldaten </a:t>
            </a:r>
            <a:r>
              <a:rPr lang="de-CH" dirty="0" smtClean="0"/>
              <a:t>getötet, wegen einem numerischen Fehler</a:t>
            </a:r>
            <a:endParaRPr lang="de-CH" noProof="0" dirty="0" smtClean="0"/>
          </a:p>
          <a:p>
            <a:r>
              <a:rPr lang="de-CH" noProof="0" dirty="0" smtClean="0"/>
              <a:t>Programmierer sind für die korrekte Funktionsweise ihrer Programme verantwortlich</a:t>
            </a:r>
          </a:p>
          <a:p>
            <a:r>
              <a:rPr lang="de-CH" noProof="0" dirty="0" smtClean="0"/>
              <a:t>Der Zweck dieser Vorlesung ist es nicht nur Ihnen programmieren beizubringen, sondern dass Sie </a:t>
            </a:r>
            <a:r>
              <a:rPr lang="de-CH" noProof="0" dirty="0" smtClean="0">
                <a:solidFill>
                  <a:srgbClr val="A50021"/>
                </a:solidFill>
              </a:rPr>
              <a:t>gut</a:t>
            </a:r>
            <a:r>
              <a:rPr lang="de-CH" noProof="0" dirty="0" smtClean="0"/>
              <a:t> programmieren lernen.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04898" y="79653"/>
            <a:ext cx="8280400" cy="604837"/>
          </a:xfrm>
        </p:spPr>
        <p:txBody>
          <a:bodyPr/>
          <a:lstStyle/>
          <a:p>
            <a:r>
              <a:rPr lang="de-CH" noProof="0" dirty="0" smtClean="0"/>
              <a:t>Gruppe Niklaus Wirth: </a:t>
            </a:r>
            <a:r>
              <a:rPr lang="en-US" dirty="0"/>
              <a:t>Scott </a:t>
            </a:r>
            <a:r>
              <a:rPr lang="en-US" dirty="0" smtClean="0"/>
              <a:t>West</a:t>
            </a:r>
            <a:endParaRPr lang="de-CH" noProof="0" dirty="0"/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447871" y="2901998"/>
            <a:ext cx="5626100" cy="3000375"/>
          </a:xfrm>
        </p:spPr>
        <p:txBody>
          <a:bodyPr/>
          <a:lstStyle/>
          <a:p>
            <a:r>
              <a:rPr lang="de-CH" sz="2000" noProof="0" dirty="0" smtClean="0"/>
              <a:t>E-mail: </a:t>
            </a:r>
            <a:r>
              <a:rPr lang="de-CH" sz="2000" u="sng" dirty="0">
                <a:solidFill>
                  <a:srgbClr val="996600"/>
                </a:solidFill>
              </a:rPr>
              <a:t>scott.west@inf.ethz.ch</a:t>
            </a:r>
            <a:endParaRPr lang="de-CH" sz="2000" u="sng" noProof="0" dirty="0" smtClean="0">
              <a:solidFill>
                <a:srgbClr val="996600"/>
              </a:solidFill>
            </a:endParaRPr>
          </a:p>
          <a:p>
            <a:r>
              <a:rPr lang="de-CH" sz="2000" noProof="0" dirty="0" smtClean="0"/>
              <a:t>Büro: RZ J8</a:t>
            </a:r>
          </a:p>
          <a:p>
            <a:r>
              <a:rPr lang="de-CH" sz="2000" noProof="0" dirty="0" smtClean="0"/>
              <a:t>Telefon: 044 </a:t>
            </a:r>
            <a:r>
              <a:rPr lang="en-US" sz="2000" dirty="0"/>
              <a:t>632 74 </a:t>
            </a:r>
            <a:r>
              <a:rPr lang="en-US" sz="2000" dirty="0" smtClean="0"/>
              <a:t>09</a:t>
            </a:r>
            <a:endParaRPr lang="de-CH" sz="2000" noProof="0" dirty="0" smtClean="0"/>
          </a:p>
          <a:p>
            <a:r>
              <a:rPr lang="de-CH" sz="2000" noProof="0" dirty="0" smtClean="0"/>
              <a:t>Sprache: </a:t>
            </a:r>
            <a:r>
              <a:rPr lang="de-CH" sz="2000" u="sng" noProof="0" dirty="0" smtClean="0">
                <a:solidFill>
                  <a:srgbClr val="A50021"/>
                </a:solidFill>
              </a:rPr>
              <a:t>Englisch</a:t>
            </a:r>
            <a:endParaRPr lang="de-CH" sz="2000" noProof="0" dirty="0"/>
          </a:p>
        </p:txBody>
      </p:sp>
      <p:sp>
        <p:nvSpPr>
          <p:cNvPr id="41370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0087" y="1196975"/>
            <a:ext cx="76769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</a:rPr>
              <a:t>: </a:t>
            </a:r>
            <a:r>
              <a:rPr lang="en-US" sz="2800" dirty="0" smtClean="0">
                <a:hlinkClick r:id="rId7"/>
              </a:rPr>
              <a:t>se-info1-</a:t>
            </a:r>
            <a:r>
              <a:rPr lang="en-US" sz="2800" dirty="0" smtClean="0">
                <a:hlinkClick r:id="rId8"/>
              </a:rPr>
              <a:t>wirth@lists.inf.ethz.ch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13705" name="Picture 9"/>
          <p:cNvPicPr>
            <a:picLocks noGrp="1" noChangeAspect="1" noChangeArrowheads="1"/>
          </p:cNvPicPr>
          <p:nvPr>
            <p:ph sz="half" idx="2"/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5997575" y="1874838"/>
            <a:ext cx="2901950" cy="388937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702852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9" name="Rectangle 5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Learning to program </a:t>
            </a:r>
            <a:r>
              <a:rPr lang="de-CH" i="1" noProof="0" smtClean="0">
                <a:solidFill>
                  <a:srgbClr val="A50021"/>
                </a:solidFill>
              </a:rPr>
              <a:t>well</a:t>
            </a:r>
            <a:endParaRPr lang="de-CH" i="1" noProof="0">
              <a:solidFill>
                <a:srgbClr val="A5002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76605" y="953688"/>
            <a:ext cx="3896028" cy="52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 bwMode="auto">
          <a:xfrm rot="10800000" flipV="1">
            <a:off x="5161939" y="3370005"/>
            <a:ext cx="1939411" cy="65630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4667864" y="3900949"/>
            <a:ext cx="486697" cy="361336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endParaRPr lang="en-US" sz="2400" kern="120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smtClean="0"/>
              <a:t>Ariane 5</a:t>
            </a:r>
            <a:endParaRPr lang="de-CH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238" y="878114"/>
            <a:ext cx="8670269" cy="5644924"/>
          </a:xfrm>
        </p:spPr>
        <p:txBody>
          <a:bodyPr/>
          <a:lstStyle/>
          <a:p>
            <a:r>
              <a:rPr lang="de-CH" noProof="0" dirty="0" smtClean="0">
                <a:hlinkClick r:id="rId3"/>
              </a:rPr>
              <a:t>http://www.youtube.com/watch?v=kYUrqdUyEpI</a:t>
            </a:r>
            <a:endParaRPr lang="de-CH" noProof="0" dirty="0" smtClean="0"/>
          </a:p>
          <a:p>
            <a:endParaRPr lang="de-CH" noProof="0" dirty="0" smtClean="0"/>
          </a:p>
          <a:p>
            <a:endParaRPr lang="de-CH" noProof="0" dirty="0" smtClean="0"/>
          </a:p>
          <a:p>
            <a:r>
              <a:rPr lang="de-CH" noProof="0" dirty="0" smtClean="0"/>
              <a:t>Programm-Fehler: sehen</a:t>
            </a:r>
          </a:p>
          <a:p>
            <a:endParaRPr lang="de-CH" noProof="0" dirty="0" smtClean="0"/>
          </a:p>
          <a:p>
            <a:pPr marL="449263" lvl="1" indent="-268288"/>
            <a:r>
              <a:rPr lang="de-CH" noProof="0" dirty="0" smtClean="0"/>
              <a:t>Jean-Marc Jézéquel &amp; Bertrand Meyer: </a:t>
            </a:r>
            <a:r>
              <a:rPr lang="de-CH" i="1" noProof="0" dirty="0" smtClean="0"/>
              <a:t>Design by Contract: The Lessons of Ariane</a:t>
            </a:r>
            <a:r>
              <a:rPr lang="de-CH" noProof="0" dirty="0" smtClean="0"/>
              <a:t>, in </a:t>
            </a:r>
            <a:r>
              <a:rPr lang="de-CH" i="1" noProof="0" dirty="0" smtClean="0"/>
              <a:t>Computer</a:t>
            </a:r>
            <a:r>
              <a:rPr lang="de-CH" noProof="0" dirty="0" smtClean="0"/>
              <a:t> (IEEE), vol. 30, no. 1, January 1997, pages 129-130,</a:t>
            </a:r>
            <a:br>
              <a:rPr lang="de-CH" noProof="0" dirty="0" smtClean="0"/>
            </a:br>
            <a:r>
              <a:rPr lang="de-CH" sz="2000" noProof="0" dirty="0" smtClean="0">
                <a:hlinkClick r:id="rId4"/>
              </a:rPr>
              <a:t>archive.eiffel.com/doc/manuals/technology/contract/ariane/</a:t>
            </a:r>
            <a:r>
              <a:rPr lang="de-CH" noProof="0" dirty="0" smtClean="0"/>
              <a:t>. 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86968" y="61723"/>
            <a:ext cx="8280400" cy="604837"/>
          </a:xfrm>
        </p:spPr>
        <p:txBody>
          <a:bodyPr/>
          <a:lstStyle/>
          <a:p>
            <a:r>
              <a:rPr lang="de-CH" noProof="0" smtClean="0"/>
              <a:t>Was Computer tun</a:t>
            </a:r>
            <a:endParaRPr lang="de-CH" noProof="0"/>
          </a:p>
        </p:txBody>
      </p:sp>
      <p:sp>
        <p:nvSpPr>
          <p:cNvPr id="296984" name="Rectangle 24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479322" y="5530644"/>
            <a:ext cx="8369710" cy="783253"/>
          </a:xfrm>
          <a:noFill/>
          <a:ln/>
        </p:spPr>
        <p:txBody>
          <a:bodyPr/>
          <a:lstStyle/>
          <a:p>
            <a:endParaRPr lang="de-CH" sz="1800" noProof="0" smtClean="0"/>
          </a:p>
          <a:p>
            <a:r>
              <a:rPr lang="de-CH" sz="2000" noProof="0" smtClean="0"/>
              <a:t>Speicher, Prozessoren und Kommunikationsgeräte gehören zur </a:t>
            </a:r>
            <a:r>
              <a:rPr lang="de-CH" sz="2000" noProof="0" smtClean="0">
                <a:solidFill>
                  <a:srgbClr val="A50021"/>
                </a:solidFill>
              </a:rPr>
              <a:t>Hardware</a:t>
            </a:r>
            <a:endParaRPr lang="de-CH" sz="2000" noProof="0" smtClean="0"/>
          </a:p>
          <a:p>
            <a:pPr lvl="1"/>
            <a:endParaRPr lang="de-CH" sz="1800" noProof="0" smtClean="0"/>
          </a:p>
          <a:p>
            <a:pPr lvl="1"/>
            <a:endParaRPr lang="de-CH" sz="1800" noProof="0" smtClean="0"/>
          </a:p>
          <a:p>
            <a:endParaRPr lang="de-CH" sz="1800" noProof="0"/>
          </a:p>
        </p:txBody>
      </p:sp>
      <p:sp>
        <p:nvSpPr>
          <p:cNvPr id="296985" name="Cloud"/>
          <p:cNvSpPr>
            <a:spLocks noChangeAspect="1" noEditPoints="1" noChangeArrowheads="1"/>
          </p:cNvSpPr>
          <p:nvPr>
            <p:custDataLst>
              <p:tags r:id="rId3"/>
            </p:custDataLst>
          </p:nvPr>
        </p:nvSpPr>
        <p:spPr bwMode="auto">
          <a:xfrm>
            <a:off x="3851275" y="1421188"/>
            <a:ext cx="1731963" cy="10080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en-US" sz="1600" dirty="0">
                <a:latin typeface="+mn-lt"/>
              </a:rPr>
              <a:t>Rest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der</a:t>
            </a:r>
            <a:r>
              <a:rPr lang="en-US" sz="1600" dirty="0" smtClean="0">
                <a:latin typeface="+mn-lt"/>
              </a:rPr>
              <a:t> Welt</a:t>
            </a:r>
            <a:endParaRPr lang="en-US" sz="1600" dirty="0">
              <a:latin typeface="+mn-lt"/>
            </a:endParaRPr>
          </a:p>
        </p:txBody>
      </p:sp>
      <p:cxnSp>
        <p:nvCxnSpPr>
          <p:cNvPr id="296986" name="AutoShape 26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5795963" y="1700213"/>
            <a:ext cx="1223962" cy="1587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96987" name="AutoShape 27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5795963" y="1916113"/>
            <a:ext cx="1223962" cy="1587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96988" name="AutoShape 28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flipV="1">
            <a:off x="5795963" y="2132013"/>
            <a:ext cx="1223962" cy="1587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 type="triangle" w="med" len="med"/>
            <a:tailEnd type="triangle" w="med" len="med"/>
          </a:ln>
          <a:effectLst/>
        </p:spPr>
      </p:cxnSp>
      <p:grpSp>
        <p:nvGrpSpPr>
          <p:cNvPr id="2" name="Group 29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7235828" y="1196975"/>
            <a:ext cx="1346201" cy="1223963"/>
            <a:chOff x="4830" y="905"/>
            <a:chExt cx="848" cy="771"/>
          </a:xfrm>
        </p:grpSpPr>
        <p:sp>
          <p:nvSpPr>
            <p:cNvPr id="296990" name="Oval 3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846" y="905"/>
              <a:ext cx="771" cy="771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6991" name="Text Box 31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830" y="1162"/>
              <a:ext cx="84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 err="1" smtClean="0">
                  <a:solidFill>
                    <a:srgbClr val="C00000"/>
                  </a:solidFill>
                  <a:latin typeface="+mn-lt"/>
                </a:rPr>
                <a:t>Prozessoren</a:t>
              </a:r>
              <a:endParaRPr lang="en-US" sz="1600" dirty="0">
                <a:solidFill>
                  <a:srgbClr val="C00000"/>
                </a:solidFill>
                <a:latin typeface="+mn-lt"/>
              </a:endParaRPr>
            </a:p>
          </p:txBody>
        </p:sp>
      </p:grpSp>
      <p:cxnSp>
        <p:nvCxnSpPr>
          <p:cNvPr id="296992" name="AutoShape 32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7956550" y="2636838"/>
            <a:ext cx="0" cy="1152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296993" name="AutoShape 3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027988" y="4149725"/>
            <a:ext cx="792162" cy="576263"/>
          </a:xfrm>
          <a:prstGeom prst="can">
            <a:avLst>
              <a:gd name="adj" fmla="val 25000"/>
            </a:avLst>
          </a:prstGeom>
          <a:noFill/>
          <a:ln w="19050">
            <a:solidFill>
              <a:srgbClr val="00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grpSp>
        <p:nvGrpSpPr>
          <p:cNvPr id="3" name="Group 34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7380288" y="3860800"/>
            <a:ext cx="431800" cy="936625"/>
            <a:chOff x="2789" y="3113"/>
            <a:chExt cx="363" cy="726"/>
          </a:xfrm>
        </p:grpSpPr>
        <p:sp>
          <p:nvSpPr>
            <p:cNvPr id="296995" name="Rectangle 3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789" y="3113"/>
              <a:ext cx="363" cy="182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6996" name="Rectangle 3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789" y="3294"/>
              <a:ext cx="363" cy="182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6997" name="Rectangle 3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789" y="3475"/>
              <a:ext cx="363" cy="182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6998" name="Rectangle 3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789" y="3657"/>
              <a:ext cx="363" cy="182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296999" name="Text Box 3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545695" y="4853039"/>
            <a:ext cx="10414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3333FF"/>
                </a:solidFill>
                <a:latin typeface="+mn-lt"/>
              </a:rPr>
              <a:t>Speicher</a:t>
            </a:r>
            <a:endParaRPr lang="en-US" sz="160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97000" name="Text Box 4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580063" y="981075"/>
            <a:ext cx="177482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8000"/>
                </a:solidFill>
                <a:latin typeface="+mn-lt"/>
              </a:rPr>
              <a:t>Kommunikations-geräte</a:t>
            </a:r>
            <a:endParaRPr lang="en-US" sz="16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3851" y="811161"/>
            <a:ext cx="5062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3333FF"/>
                </a:solidFill>
              </a:rPr>
              <a:t>Speichern</a:t>
            </a:r>
            <a:r>
              <a:rPr lang="en-US" dirty="0" smtClean="0">
                <a:solidFill>
                  <a:srgbClr val="3333FF"/>
                </a:solidFill>
              </a:rPr>
              <a:t> und </a:t>
            </a:r>
            <a:r>
              <a:rPr lang="en-US" dirty="0" err="1" smtClean="0">
                <a:solidFill>
                  <a:srgbClr val="3333FF"/>
                </a:solidFill>
              </a:rPr>
              <a:t>wieder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r>
              <a:rPr lang="en-US" dirty="0" err="1" smtClean="0">
                <a:solidFill>
                  <a:srgbClr val="3333FF"/>
                </a:solidFill>
              </a:rPr>
              <a:t>abrufen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8974" y="1297858"/>
            <a:ext cx="1976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1" indent="-361950">
              <a:spcBef>
                <a:spcPct val="0"/>
              </a:spcBef>
              <a:spcAft>
                <a:spcPct val="6000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</a:pPr>
            <a:r>
              <a:rPr lang="en-US" kern="0" dirty="0" err="1" smtClean="0">
                <a:solidFill>
                  <a:srgbClr val="3333FF"/>
                </a:solidFill>
                <a:latin typeface="Comic Sans MS"/>
              </a:rPr>
              <a:t>Speicher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2509" y="1959077"/>
            <a:ext cx="3474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C00000"/>
                </a:solidFill>
              </a:rPr>
              <a:t>Operationen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ausführen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57631" y="2445774"/>
            <a:ext cx="2303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1" indent="-361950">
              <a:spcBef>
                <a:spcPct val="0"/>
              </a:spcBef>
              <a:spcAft>
                <a:spcPct val="6000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</a:pPr>
            <a:r>
              <a:rPr lang="en-US" kern="0" dirty="0" err="1" smtClean="0">
                <a:solidFill>
                  <a:srgbClr val="C00000"/>
                </a:solidFill>
                <a:latin typeface="Comic Sans MS"/>
              </a:rPr>
              <a:t>Prozessoren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4297" y="3062745"/>
            <a:ext cx="3281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336600"/>
                </a:solidFill>
              </a:rPr>
              <a:t>Kommunikation</a:t>
            </a:r>
            <a:endParaRPr lang="en-US" dirty="0">
              <a:solidFill>
                <a:srgbClr val="3366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99417" y="3497824"/>
            <a:ext cx="4473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lvl="1" indent="-361950">
              <a:spcBef>
                <a:spcPct val="0"/>
              </a:spcBef>
              <a:spcAft>
                <a:spcPct val="60000"/>
              </a:spcAft>
              <a:buClr>
                <a:srgbClr val="8B0000"/>
              </a:buClr>
              <a:buSzPct val="80000"/>
              <a:buFont typeface="Wingdings" pitchFamily="2" charset="2"/>
              <a:buChar char="Ø"/>
            </a:pPr>
            <a:r>
              <a:rPr lang="en-US" kern="0" dirty="0" err="1" smtClean="0">
                <a:solidFill>
                  <a:srgbClr val="336600"/>
                </a:solidFill>
                <a:latin typeface="Comic Sans MS"/>
              </a:rPr>
              <a:t>Kommunikationgeräte</a:t>
            </a:r>
            <a:endParaRPr lang="en-US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6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" tmFilter="0, 0; .2, .5; .8, .5; 1, 0"/>
                                        <p:tgtEl>
                                          <p:spTgt spid="2969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" autoRev="1" fill="hold"/>
                                        <p:tgtEl>
                                          <p:spTgt spid="2969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" tmFilter="0, 0; .2, .5; .8, .5; 1, 0"/>
                                        <p:tgtEl>
                                          <p:spTgt spid="2969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" autoRev="1" fill="hold"/>
                                        <p:tgtEl>
                                          <p:spTgt spid="2969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" tmFilter="0, 0; .2, .5; .8, .5; 1, 0"/>
                                        <p:tgtEl>
                                          <p:spTgt spid="2969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" autoRev="1" fill="hold"/>
                                        <p:tgtEl>
                                          <p:spTgt spid="2969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" tmFilter="0, 0; .2, .5; .8, .5; 1, 0"/>
                                        <p:tgtEl>
                                          <p:spTgt spid="2970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" autoRev="1" fill="hold"/>
                                        <p:tgtEl>
                                          <p:spTgt spid="2970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4" grpId="0" build="p"/>
      <p:bldP spid="296985" grpId="0" animBg="1"/>
      <p:bldP spid="296993" grpId="0"/>
      <p:bldP spid="296999" grpId="0"/>
      <p:bldP spid="297000" grpId="0"/>
      <p:bldP spid="297000" grpId="1"/>
      <p:bldP spid="23" grpId="0"/>
      <p:bldP spid="25" grpId="0"/>
      <p:bldP spid="2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04898" y="70688"/>
            <a:ext cx="8280400" cy="604837"/>
          </a:xfrm>
        </p:spPr>
        <p:txBody>
          <a:bodyPr/>
          <a:lstStyle/>
          <a:p>
            <a:r>
              <a:rPr lang="de-CH" noProof="0" smtClean="0"/>
              <a:t>Genereller Aufbau</a:t>
            </a:r>
            <a:endParaRPr lang="de-CH" noProof="0"/>
          </a:p>
        </p:txBody>
      </p:sp>
      <p:sp>
        <p:nvSpPr>
          <p:cNvPr id="344070" name="Cloud"/>
          <p:cNvSpPr>
            <a:spLocks noChangeAspect="1" noEditPoints="1" noChangeArrowheads="1"/>
          </p:cNvSpPr>
          <p:nvPr>
            <p:custDataLst>
              <p:tags r:id="rId2"/>
            </p:custDataLst>
          </p:nvPr>
        </p:nvSpPr>
        <p:spPr bwMode="auto">
          <a:xfrm>
            <a:off x="1106488" y="1412875"/>
            <a:ext cx="1731962" cy="10080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en-US" sz="1600" dirty="0">
                <a:latin typeface="+mn-lt"/>
              </a:rPr>
              <a:t>Rest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der</a:t>
            </a:r>
            <a:r>
              <a:rPr lang="en-US" sz="1600" dirty="0" smtClean="0">
                <a:latin typeface="+mn-lt"/>
              </a:rPr>
              <a:t> Welt</a:t>
            </a:r>
            <a:endParaRPr lang="en-US" sz="1600" dirty="0">
              <a:latin typeface="+mn-lt"/>
            </a:endParaRPr>
          </a:p>
        </p:txBody>
      </p:sp>
      <p:grpSp>
        <p:nvGrpSpPr>
          <p:cNvPr id="2" name="Group 2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203575" y="1700213"/>
            <a:ext cx="2305050" cy="433387"/>
            <a:chOff x="2290" y="1071"/>
            <a:chExt cx="771" cy="273"/>
          </a:xfrm>
        </p:grpSpPr>
        <p:cxnSp>
          <p:nvCxnSpPr>
            <p:cNvPr id="344072" name="AutoShape 8"/>
            <p:cNvCxnSpPr>
              <a:cxnSpLocks noChangeShapeType="1"/>
            </p:cNvCxnSpPr>
            <p:nvPr>
              <p:custDataLst>
                <p:tags r:id="rId18"/>
              </p:custDataLst>
            </p:nvPr>
          </p:nvCxnSpPr>
          <p:spPr bwMode="auto">
            <a:xfrm>
              <a:off x="2290" y="1071"/>
              <a:ext cx="771" cy="1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44073" name="AutoShape 9"/>
            <p:cNvCxnSpPr>
              <a:cxnSpLocks noChangeShapeType="1"/>
            </p:cNvCxnSpPr>
            <p:nvPr>
              <p:custDataLst>
                <p:tags r:id="rId19"/>
              </p:custDataLst>
            </p:nvPr>
          </p:nvCxnSpPr>
          <p:spPr bwMode="auto">
            <a:xfrm>
              <a:off x="2290" y="1207"/>
              <a:ext cx="771" cy="1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44074" name="AutoShape 10"/>
            <p:cNvCxnSpPr>
              <a:cxnSpLocks noChangeShapeType="1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2290" y="1343"/>
              <a:ext cx="771" cy="1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 type="triangle" w="med" len="med"/>
              <a:tailEnd type="triangle" w="med" len="med"/>
            </a:ln>
            <a:effectLst/>
          </p:spPr>
        </p:cxnSp>
      </p:grpSp>
      <p:sp>
        <p:nvSpPr>
          <p:cNvPr id="344075" name="Oval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07063" y="1196975"/>
            <a:ext cx="1223962" cy="1223963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076" name="Text Box 1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29291" y="1618057"/>
            <a:ext cx="13468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  <a:latin typeface="+mn-lt"/>
              </a:rPr>
              <a:t>Prozessoren</a:t>
            </a:r>
            <a:endParaRPr lang="en-US" sz="1600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344078" name="AutoShape 14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6402388" y="2636838"/>
            <a:ext cx="0" cy="1152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44079" name="AutoShap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73825" y="4149725"/>
            <a:ext cx="792163" cy="576263"/>
          </a:xfrm>
          <a:prstGeom prst="can">
            <a:avLst>
              <a:gd name="adj" fmla="val 25000"/>
            </a:avLst>
          </a:prstGeom>
          <a:noFill/>
          <a:ln w="19050">
            <a:solidFill>
              <a:srgbClr val="00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0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826125" y="3860800"/>
            <a:ext cx="431800" cy="936625"/>
            <a:chOff x="2789" y="3113"/>
            <a:chExt cx="363" cy="726"/>
          </a:xfrm>
        </p:grpSpPr>
        <p:sp>
          <p:nvSpPr>
            <p:cNvPr id="344080" name="Rectangle 1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789" y="3113"/>
              <a:ext cx="363" cy="182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81" name="Rectangle 1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789" y="3294"/>
              <a:ext cx="363" cy="182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82" name="Rectangle 1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789" y="3475"/>
              <a:ext cx="363" cy="182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83" name="Rectangle 1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789" y="3657"/>
              <a:ext cx="363" cy="182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4085" name="Text Box 2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386263" y="4076700"/>
            <a:ext cx="10778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 smtClean="0">
                <a:solidFill>
                  <a:srgbClr val="0066CC"/>
                </a:solidFill>
                <a:latin typeface="+mn-lt"/>
              </a:rPr>
              <a:t>Speicher</a:t>
            </a:r>
            <a:endParaRPr lang="en-US" sz="1600" dirty="0">
              <a:solidFill>
                <a:srgbClr val="0066CC"/>
              </a:solidFill>
              <a:latin typeface="+mn-lt"/>
            </a:endParaRPr>
          </a:p>
        </p:txBody>
      </p:sp>
      <p:sp>
        <p:nvSpPr>
          <p:cNvPr id="344086" name="Text Box 2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00063" y="981075"/>
            <a:ext cx="202054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8000"/>
                </a:solidFill>
                <a:latin typeface="Verdana" pitchFamily="34" charset="0"/>
              </a:rPr>
              <a:t>Kommunikations-geräte</a:t>
            </a:r>
            <a:endParaRPr lang="en-US" sz="1600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344090" name="Text Box 2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602163" y="5084763"/>
            <a:ext cx="33755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“Core</a:t>
            </a:r>
            <a:r>
              <a:rPr lang="en-US" sz="1600" dirty="0" smtClean="0"/>
              <a:t>”-</a:t>
            </a:r>
            <a:r>
              <a:rPr lang="en-US" sz="1600" dirty="0" err="1" smtClean="0"/>
              <a:t>Speicher</a:t>
            </a:r>
            <a:r>
              <a:rPr lang="en-US" sz="1600" dirty="0" smtClean="0"/>
              <a:t>, </a:t>
            </a:r>
            <a:r>
              <a:rPr lang="en-US" sz="1600" dirty="0" err="1" smtClean="0"/>
              <a:t>Festplatten</a:t>
            </a:r>
            <a:r>
              <a:rPr lang="en-US" sz="1600" dirty="0" smtClean="0"/>
              <a:t>...</a:t>
            </a:r>
            <a:endParaRPr lang="en-US" sz="1600" dirty="0"/>
          </a:p>
          <a:p>
            <a:pPr>
              <a:spcBef>
                <a:spcPct val="50000"/>
              </a:spcBef>
            </a:pPr>
            <a:r>
              <a:rPr lang="en-US" sz="1600" dirty="0"/>
              <a:t>“</a:t>
            </a:r>
            <a:r>
              <a:rPr lang="en-US" sz="1600" dirty="0">
                <a:solidFill>
                  <a:srgbClr val="A50021"/>
                </a:solidFill>
              </a:rPr>
              <a:t>Persistent</a:t>
            </a:r>
            <a:r>
              <a:rPr lang="en-US" sz="1600" dirty="0"/>
              <a:t>” </a:t>
            </a:r>
            <a:r>
              <a:rPr lang="en-US" sz="1600" dirty="0" err="1" smtClean="0"/>
              <a:t>oder</a:t>
            </a:r>
            <a:r>
              <a:rPr lang="en-US" sz="1600" dirty="0" smtClean="0"/>
              <a:t> </a:t>
            </a:r>
            <a:r>
              <a:rPr lang="en-US" sz="1600" dirty="0" err="1" smtClean="0"/>
              <a:t>auch</a:t>
            </a:r>
            <a:r>
              <a:rPr lang="en-US" sz="1600" dirty="0" smtClean="0"/>
              <a:t> </a:t>
            </a:r>
            <a:r>
              <a:rPr lang="en-US" sz="1600" dirty="0" err="1" smtClean="0"/>
              <a:t>nicht</a:t>
            </a:r>
            <a:endParaRPr lang="en-US" sz="1600" dirty="0"/>
          </a:p>
        </p:txBody>
      </p:sp>
      <p:sp>
        <p:nvSpPr>
          <p:cNvPr id="344091" name="Text Box 2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987675" y="2349500"/>
            <a:ext cx="2952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 smtClean="0"/>
              <a:t>Tastatur</a:t>
            </a:r>
            <a:r>
              <a:rPr lang="en-US" sz="1600" dirty="0" smtClean="0"/>
              <a:t>, </a:t>
            </a:r>
            <a:r>
              <a:rPr lang="en-US" sz="1600" dirty="0" err="1" smtClean="0"/>
              <a:t>Maus</a:t>
            </a:r>
            <a:r>
              <a:rPr lang="en-US" sz="1600" dirty="0" smtClean="0"/>
              <a:t>, </a:t>
            </a:r>
            <a:r>
              <a:rPr lang="en-US" sz="1600" dirty="0" err="1" smtClean="0"/>
              <a:t>Bildschirm</a:t>
            </a:r>
            <a:r>
              <a:rPr lang="en-US" sz="1600" dirty="0" smtClean="0"/>
              <a:t>, </a:t>
            </a:r>
            <a:r>
              <a:rPr lang="en-US" sz="1600" dirty="0" err="1" smtClean="0"/>
              <a:t>Netzwerkkarte</a:t>
            </a:r>
            <a:r>
              <a:rPr lang="en-US" sz="1600" dirty="0" smtClean="0"/>
              <a:t>.</a:t>
            </a:r>
            <a:r>
              <a:rPr lang="en-US" sz="1600" dirty="0"/>
              <a:t>..</a:t>
            </a:r>
          </a:p>
        </p:txBody>
      </p:sp>
      <p:sp>
        <p:nvSpPr>
          <p:cNvPr id="344094" name="Text Box 3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092950" y="1724025"/>
            <a:ext cx="165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 smtClean="0"/>
              <a:t>Auch</a:t>
            </a:r>
            <a:r>
              <a:rPr lang="en-US" sz="1600" dirty="0" smtClean="0"/>
              <a:t> </a:t>
            </a:r>
            <a:r>
              <a:rPr lang="en-US" sz="1600" dirty="0"/>
              <a:t>“CPU”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Computer </a:t>
            </a:r>
            <a:endParaRPr lang="de-CH" noProof="0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052513"/>
            <a:ext cx="8229600" cy="452596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sz="2000" noProof="0" smtClean="0"/>
              <a:t>Computer sind universelle Maschinen. Sie führen das Programm aus, das Ihnen gegeben wird. </a:t>
            </a:r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404938" y="2708275"/>
            <a:ext cx="935037" cy="935038"/>
            <a:chOff x="4468" y="2976"/>
            <a:chExt cx="589" cy="589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398342" name="AutoShape 6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8343" name="AutoShape 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8344" name="AutoShape 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8345" name="AutoShape 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398347" name="AutoShape 11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8348" name="AutoShape 12" descr="Sphere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98349" name="Text Box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76600" y="2982913"/>
            <a:ext cx="1584325" cy="40011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 </a:t>
            </a:r>
            <a:r>
              <a:rPr lang="en-US" sz="2000" dirty="0" err="1" smtClean="0"/>
              <a:t>Programm</a:t>
            </a:r>
            <a:endParaRPr lang="en-US" sz="2000" dirty="0"/>
          </a:p>
        </p:txBody>
      </p:sp>
      <p:sp>
        <p:nvSpPr>
          <p:cNvPr id="398359" name="Text Box 2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5288" y="4365625"/>
            <a:ext cx="2447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(</a:t>
            </a:r>
            <a:r>
              <a:rPr lang="en-US" sz="2000" dirty="0" err="1" smtClean="0"/>
              <a:t>Universelle</a:t>
            </a:r>
            <a:r>
              <a:rPr lang="en-US" sz="2000" dirty="0" smtClean="0"/>
              <a:t> </a:t>
            </a:r>
            <a:r>
              <a:rPr lang="en-US" sz="2000" dirty="0" err="1" smtClean="0"/>
              <a:t>Maschine</a:t>
            </a:r>
            <a:r>
              <a:rPr lang="en-US" sz="2000" dirty="0"/>
              <a:t>)</a:t>
            </a:r>
          </a:p>
        </p:txBody>
      </p:sp>
      <p:sp>
        <p:nvSpPr>
          <p:cNvPr id="398360" name="Text Box 2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00338" y="2992438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+</a:t>
            </a:r>
          </a:p>
        </p:txBody>
      </p:sp>
      <p:sp>
        <p:nvSpPr>
          <p:cNvPr id="398361" name="Text Box 2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65750" y="299243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=</a:t>
            </a:r>
          </a:p>
        </p:txBody>
      </p:sp>
      <p:sp>
        <p:nvSpPr>
          <p:cNvPr id="398362" name="Text Box 2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56325" y="2846388"/>
            <a:ext cx="1922212" cy="646331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/>
              <a:t> </a:t>
            </a:r>
            <a:r>
              <a:rPr lang="en-US" sz="1800" dirty="0" err="1" smtClean="0"/>
              <a:t>Spezialisierte</a:t>
            </a:r>
            <a:r>
              <a:rPr lang="en-US" sz="1800" dirty="0" smtClean="0"/>
              <a:t> </a:t>
            </a:r>
            <a:r>
              <a:rPr lang="en-US" sz="1800" dirty="0" err="1" smtClean="0"/>
              <a:t>Maschine</a:t>
            </a:r>
            <a:endParaRPr lang="en-US" sz="1800" dirty="0"/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4800600" y="4468762"/>
            <a:ext cx="2389239" cy="494070"/>
          </a:xfrm>
          <a:prstGeom prst="wedgeRoundRectCallout">
            <a:avLst>
              <a:gd name="adj1" fmla="val -79805"/>
              <a:gd name="adj2" fmla="val -234977"/>
              <a:gd name="adj3" fmla="val 16667"/>
            </a:avLst>
          </a:prstGeom>
          <a:solidFill>
            <a:srgbClr val="99FF99"/>
          </a:solidFill>
          <a:ln w="12700" algn="ctr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 lIns="0" rIns="0" rtlCol="0" anchor="ctr"/>
          <a:lstStyle/>
          <a:p>
            <a:pPr algn="ctr" rtl="0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kern="1200" dirty="0" smtClean="0">
                <a:solidFill>
                  <a:srgbClr val="333399"/>
                </a:solidFill>
                <a:latin typeface="Comic Sans MS" pitchFamily="66" charset="0"/>
                <a:ea typeface="+mn-ea"/>
                <a:cs typeface="+mn-cs"/>
              </a:rPr>
              <a:t>Software</a:t>
            </a:r>
            <a:endParaRPr lang="en-US" sz="2400" kern="1200" dirty="0">
              <a:solidFill>
                <a:srgbClr val="333399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53320" y="4300995"/>
            <a:ext cx="5369686" cy="1769080"/>
          </a:xfrm>
          <a:prstGeom prst="roundRect">
            <a:avLst/>
          </a:prstGeom>
          <a:solidFill>
            <a:srgbClr val="99FF99"/>
          </a:solidFill>
          <a:ln w="9525">
            <a:solidFill>
              <a:srgbClr val="990000"/>
            </a:solidFill>
            <a:miter lim="800000"/>
            <a:headEnd/>
            <a:tailEnd/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254000"/>
            <a:bevelB w="381000"/>
          </a:sp3d>
        </p:spPr>
        <p:txBody>
          <a:bodyPr/>
          <a:lstStyle/>
          <a:p>
            <a:pPr lvl="0">
              <a:spcBef>
                <a:spcPct val="20000"/>
              </a:spcBef>
              <a:buFontTx/>
              <a:buChar char="•"/>
            </a:pPr>
            <a:r>
              <a:rPr lang="de-CH" dirty="0" smtClean="0"/>
              <a:t>Daten: Menge von Symbolen auf dem Computer gespeichert</a:t>
            </a:r>
          </a:p>
          <a:p>
            <a:pPr lvl="0">
              <a:spcBef>
                <a:spcPct val="20000"/>
              </a:spcBef>
              <a:buFontTx/>
              <a:buChar char="•"/>
            </a:pPr>
            <a:r>
              <a:rPr lang="de-CH" dirty="0" smtClean="0"/>
              <a:t> Informationen: Interpretation der Daten für menschliche Zwecke</a:t>
            </a:r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95933" y="88618"/>
            <a:ext cx="8280400" cy="604837"/>
          </a:xfrm>
        </p:spPr>
        <p:txBody>
          <a:bodyPr/>
          <a:lstStyle/>
          <a:p>
            <a:r>
              <a:rPr lang="de-CH" noProof="0" dirty="0" smtClean="0"/>
              <a:t>Information und Daten</a:t>
            </a:r>
            <a:endParaRPr lang="de-CH" noProof="0" dirty="0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328613" y="1557338"/>
            <a:ext cx="6227045" cy="2151881"/>
          </a:xfrm>
        </p:spPr>
        <p:txBody>
          <a:bodyPr/>
          <a:lstStyle/>
          <a:p>
            <a:r>
              <a:rPr lang="de-CH" noProof="0" dirty="0" smtClean="0"/>
              <a:t>Information ist, was Sie wollen, z.B. Text oder Musik</a:t>
            </a:r>
          </a:p>
          <a:p>
            <a:endParaRPr lang="de-CH" noProof="0" dirty="0" smtClean="0"/>
          </a:p>
          <a:p>
            <a:r>
              <a:rPr lang="de-CH" noProof="0" dirty="0" smtClean="0"/>
              <a:t>Daten sind Informatinen, die für den Computer kodiert sind, z.B. im MP3-Audioformat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Verarbeitung von Daten und Information</a:t>
            </a:r>
            <a:endParaRPr lang="de-CH" noProof="0"/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981075"/>
            <a:ext cx="8229600" cy="1082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noProof="0" smtClean="0"/>
              <a:t>Daten werden im Speicher gehalten</a:t>
            </a:r>
          </a:p>
          <a:p>
            <a:pPr>
              <a:lnSpc>
                <a:spcPct val="90000"/>
              </a:lnSpc>
            </a:pPr>
            <a:r>
              <a:rPr lang="de-CH" noProof="0" smtClean="0"/>
              <a:t>Eingabegeräte produzieren Daten aus Informationen</a:t>
            </a:r>
          </a:p>
          <a:p>
            <a:pPr>
              <a:lnSpc>
                <a:spcPct val="90000"/>
              </a:lnSpc>
            </a:pPr>
            <a:r>
              <a:rPr lang="de-CH" noProof="0" smtClean="0"/>
              <a:t>Ausgabegeräte produzieren Informationen aus Daten</a:t>
            </a:r>
          </a:p>
          <a:p>
            <a:pPr>
              <a:lnSpc>
                <a:spcPct val="90000"/>
              </a:lnSpc>
            </a:pPr>
            <a:endParaRPr lang="de-CH" noProof="0" smtClean="0"/>
          </a:p>
          <a:p>
            <a:pPr>
              <a:lnSpc>
                <a:spcPct val="90000"/>
              </a:lnSpc>
            </a:pPr>
            <a:endParaRPr lang="de-CH" sz="2800" noProof="0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27088" y="2781300"/>
            <a:ext cx="576262" cy="631825"/>
            <a:chOff x="3243" y="1127"/>
            <a:chExt cx="363" cy="398"/>
          </a:xfrm>
        </p:grpSpPr>
        <p:sp>
          <p:nvSpPr>
            <p:cNvPr id="346117" name="Oval 5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288" y="1162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18" name="AutoShape 6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258" y="1127"/>
              <a:ext cx="338" cy="227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66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243" y="1273"/>
              <a:ext cx="363" cy="186"/>
              <a:chOff x="3243" y="1273"/>
              <a:chExt cx="363" cy="186"/>
            </a:xfrm>
          </p:grpSpPr>
          <p:sp>
            <p:nvSpPr>
              <p:cNvPr id="346120" name="AutoShape 8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 rot="16200000">
                <a:off x="3405" y="1369"/>
                <a:ext cx="45" cy="135"/>
              </a:xfrm>
              <a:prstGeom prst="moon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21" name="Oval 9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334" y="1273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22" name="Oval 10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470" y="1278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23" name="Oval 11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3560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24" name="Oval 12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243" y="1298"/>
                <a:ext cx="46" cy="91"/>
              </a:xfrm>
              <a:prstGeom prst="ellipse">
                <a:avLst/>
              </a:prstGeom>
              <a:solidFill>
                <a:srgbClr val="FFE2C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25" name="Arc 13"/>
              <p:cNvSpPr>
                <a:spLocks/>
              </p:cNvSpPr>
              <p:nvPr>
                <p:custDataLst>
                  <p:tags r:id="rId43"/>
                </p:custDataLst>
              </p:nvPr>
            </p:nvSpPr>
            <p:spPr bwMode="auto">
              <a:xfrm rot="13500000" flipH="1">
                <a:off x="3399" y="1334"/>
                <a:ext cx="45" cy="4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346136" name="AutoShape 24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flipH="1">
            <a:off x="2916238" y="3141663"/>
            <a:ext cx="3024187" cy="0"/>
          </a:xfrm>
          <a:prstGeom prst="straightConnector1">
            <a:avLst/>
          </a:prstGeom>
          <a:noFill/>
          <a:ln w="19050">
            <a:solidFill>
              <a:srgbClr val="008000"/>
            </a:solidFill>
            <a:prstDash val="dash"/>
            <a:round/>
            <a:headEnd/>
            <a:tailEnd type="triangle" w="med" len="med"/>
          </a:ln>
          <a:effectLst/>
        </p:spPr>
      </p:cxnSp>
      <p:sp>
        <p:nvSpPr>
          <p:cNvPr id="346137" name="Text Box 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7175" y="2965450"/>
            <a:ext cx="1389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>
                <a:latin typeface="Verdana" pitchFamily="34" charset="0"/>
              </a:rPr>
              <a:t>Information</a:t>
            </a:r>
          </a:p>
        </p:txBody>
      </p:sp>
      <p:sp>
        <p:nvSpPr>
          <p:cNvPr id="346138" name="Text Box 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91225" y="2965450"/>
            <a:ext cx="1389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>
                <a:latin typeface="Verdana" pitchFamily="34" charset="0"/>
              </a:rPr>
              <a:t>Information</a:t>
            </a:r>
          </a:p>
        </p:txBody>
      </p:sp>
      <p:sp>
        <p:nvSpPr>
          <p:cNvPr id="346139" name="Oval 2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906588" y="3860800"/>
            <a:ext cx="792162" cy="576263"/>
          </a:xfrm>
          <a:prstGeom prst="ellipse">
            <a:avLst/>
          </a:prstGeom>
          <a:solidFill>
            <a:srgbClr val="FFCC99"/>
          </a:solidFill>
          <a:ln w="9525">
            <a:solidFill>
              <a:srgbClr val="CC99FF"/>
            </a:solidFill>
            <a:round/>
            <a:headEnd/>
            <a:tailEnd/>
          </a:ln>
          <a:effectLst>
            <a:outerShdw dist="40161" dir="20493903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600" dirty="0" err="1" smtClean="0">
                <a:latin typeface="Verdana" pitchFamily="34" charset="0"/>
              </a:rPr>
              <a:t>Daten</a:t>
            </a:r>
            <a:endParaRPr lang="en-US" sz="1600" dirty="0">
              <a:latin typeface="Verdana" pitchFamily="34" charset="0"/>
            </a:endParaRPr>
          </a:p>
        </p:txBody>
      </p:sp>
      <p:sp>
        <p:nvSpPr>
          <p:cNvPr id="346143" name="Oval 3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954463" y="3757613"/>
            <a:ext cx="792162" cy="792162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cxnSp>
        <p:nvCxnSpPr>
          <p:cNvPr id="346145" name="AutoShape 33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4354513" y="4652963"/>
            <a:ext cx="0" cy="7207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346146" name="AutoShape 3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427538" y="5734050"/>
            <a:ext cx="792162" cy="576263"/>
          </a:xfrm>
          <a:prstGeom prst="can">
            <a:avLst>
              <a:gd name="adj" fmla="val 25000"/>
            </a:avLst>
          </a:prstGeom>
          <a:noFill/>
          <a:ln w="19050">
            <a:solidFill>
              <a:srgbClr val="0066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52" name="Text Box 4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91138" y="5846763"/>
            <a:ext cx="85808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 dirty="0" err="1" smtClean="0">
                <a:latin typeface="Verdana" pitchFamily="34" charset="0"/>
              </a:rPr>
              <a:t>Daten</a:t>
            </a:r>
            <a:endParaRPr lang="en-US" sz="1600" i="1" dirty="0">
              <a:latin typeface="Verdana" pitchFamily="34" charset="0"/>
            </a:endParaRPr>
          </a:p>
        </p:txBody>
      </p:sp>
      <p:sp>
        <p:nvSpPr>
          <p:cNvPr id="346158" name="Oval 4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38838" y="3860800"/>
            <a:ext cx="792162" cy="576263"/>
          </a:xfrm>
          <a:prstGeom prst="ellipse">
            <a:avLst/>
          </a:prstGeom>
          <a:solidFill>
            <a:srgbClr val="FFCC99"/>
          </a:solidFill>
          <a:ln w="9525">
            <a:solidFill>
              <a:srgbClr val="CC99FF"/>
            </a:solidFill>
            <a:round/>
            <a:headEnd/>
            <a:tailEnd/>
          </a:ln>
          <a:effectLst>
            <a:outerShdw dist="40161" dir="20493903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en-US" sz="1600" dirty="0" err="1" smtClean="0">
                <a:latin typeface="Verdana" pitchFamily="34" charset="0"/>
              </a:rPr>
              <a:t>Daten</a:t>
            </a:r>
            <a:endParaRPr lang="en-US" sz="1600" dirty="0">
              <a:latin typeface="Verdana" pitchFamily="34" charset="0"/>
            </a:endParaRPr>
          </a:p>
        </p:txBody>
      </p:sp>
      <p:sp>
        <p:nvSpPr>
          <p:cNvPr id="346159" name="Line 4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330325" y="3429000"/>
            <a:ext cx="504825" cy="57626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6160" name="Line 4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V="1">
            <a:off x="6877050" y="3500438"/>
            <a:ext cx="647700" cy="504825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6161" name="Line 4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843213" y="4149725"/>
            <a:ext cx="935037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6162" name="Line 5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930775" y="4149725"/>
            <a:ext cx="935038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6163" name="Text Box 5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777748" y="3813175"/>
            <a:ext cx="11013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latin typeface="Verdana" pitchFamily="34" charset="0"/>
              </a:rPr>
              <a:t>Eingabe</a:t>
            </a:r>
            <a:endParaRPr lang="en-US" sz="1600" b="1" dirty="0">
              <a:latin typeface="Verdana" pitchFamily="34" charset="0"/>
            </a:endParaRPr>
          </a:p>
        </p:txBody>
      </p:sp>
      <p:sp>
        <p:nvSpPr>
          <p:cNvPr id="346164" name="Text Box 5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793873" y="3813175"/>
            <a:ext cx="11721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latin typeface="Verdana" pitchFamily="34" charset="0"/>
              </a:rPr>
              <a:t>Ausgabe</a:t>
            </a:r>
            <a:endParaRPr lang="en-US" sz="1600" b="1" dirty="0">
              <a:latin typeface="Verdana" pitchFamily="34" charset="0"/>
            </a:endParaRPr>
          </a:p>
        </p:txBody>
      </p:sp>
      <p:grpSp>
        <p:nvGrpSpPr>
          <p:cNvPr id="4" name="Group 53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3778250" y="5445125"/>
            <a:ext cx="431800" cy="936625"/>
            <a:chOff x="2789" y="3113"/>
            <a:chExt cx="363" cy="726"/>
          </a:xfrm>
        </p:grpSpPr>
        <p:sp>
          <p:nvSpPr>
            <p:cNvPr id="346166" name="Rectangle 5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789" y="3113"/>
              <a:ext cx="363" cy="182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67" name="Rectangle 55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789" y="3294"/>
              <a:ext cx="363" cy="182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68" name="Rectangle 56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789" y="3475"/>
              <a:ext cx="363" cy="182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69" name="Rectangle 57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789" y="3657"/>
              <a:ext cx="363" cy="182"/>
            </a:xfrm>
            <a:prstGeom prst="rect">
              <a:avLst/>
            </a:prstGeom>
            <a:noFill/>
            <a:ln w="19050">
              <a:solidFill>
                <a:srgbClr val="0066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6170" name="Text Box 5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478338" y="4837113"/>
            <a:ext cx="10800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latin typeface="Verdana" pitchFamily="34" charset="0"/>
              </a:rPr>
              <a:t>Prozess</a:t>
            </a:r>
            <a:endParaRPr lang="en-US" sz="1600" b="1" dirty="0">
              <a:latin typeface="Verdana" pitchFamily="34" charset="0"/>
            </a:endParaRPr>
          </a:p>
        </p:txBody>
      </p:sp>
      <p:grpSp>
        <p:nvGrpSpPr>
          <p:cNvPr id="5" name="Group 59"/>
          <p:cNvGrpSpPr>
            <a:grpSpLocks/>
          </p:cNvGrpSpPr>
          <p:nvPr>
            <p:custDataLst>
              <p:tags r:id="rId21"/>
            </p:custDataLst>
          </p:nvPr>
        </p:nvGrpSpPr>
        <p:grpSpPr bwMode="auto">
          <a:xfrm>
            <a:off x="7524750" y="2852738"/>
            <a:ext cx="431800" cy="647700"/>
            <a:chOff x="3001" y="1026"/>
            <a:chExt cx="393" cy="543"/>
          </a:xfrm>
        </p:grpSpPr>
        <p:sp>
          <p:nvSpPr>
            <p:cNvPr id="346172" name="Oval 6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061" y="1106"/>
              <a:ext cx="272" cy="363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73" name="AutoShape 6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4779790">
              <a:off x="2963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74" name="AutoShape 6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-4988340">
              <a:off x="2888" y="1139"/>
              <a:ext cx="543" cy="318"/>
            </a:xfrm>
            <a:custGeom>
              <a:avLst/>
              <a:gdLst>
                <a:gd name="G0" fmla="+- 6152 0 0"/>
                <a:gd name="G1" fmla="+- 11181574 0 0"/>
                <a:gd name="G2" fmla="+- 0 0 11181574"/>
                <a:gd name="T0" fmla="*/ 0 256 1"/>
                <a:gd name="T1" fmla="*/ 180 256 1"/>
                <a:gd name="G3" fmla="+- 11181574 T0 T1"/>
                <a:gd name="T2" fmla="*/ 0 256 1"/>
                <a:gd name="T3" fmla="*/ 90 256 1"/>
                <a:gd name="G4" fmla="+- 11181574 T2 T3"/>
                <a:gd name="G5" fmla="*/ G4 2 1"/>
                <a:gd name="T4" fmla="*/ 90 256 1"/>
                <a:gd name="T5" fmla="*/ 0 256 1"/>
                <a:gd name="G6" fmla="+- 11181574 T4 T5"/>
                <a:gd name="G7" fmla="*/ G6 2 1"/>
                <a:gd name="G8" fmla="abs 11181574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152"/>
                <a:gd name="G18" fmla="*/ 6152 1 2"/>
                <a:gd name="G19" fmla="+- G18 5400 0"/>
                <a:gd name="G20" fmla="cos G19 11181574"/>
                <a:gd name="G21" fmla="sin G19 11181574"/>
                <a:gd name="G22" fmla="+- G20 10800 0"/>
                <a:gd name="G23" fmla="+- G21 10800 0"/>
                <a:gd name="G24" fmla="+- 10800 0 G20"/>
                <a:gd name="G25" fmla="+- 6152 10800 0"/>
                <a:gd name="G26" fmla="?: G9 G17 G25"/>
                <a:gd name="G27" fmla="?: G9 0 21600"/>
                <a:gd name="G28" fmla="cos 10800 11181574"/>
                <a:gd name="G29" fmla="sin 10800 11181574"/>
                <a:gd name="G30" fmla="sin 6152 11181574"/>
                <a:gd name="G31" fmla="+- G28 10800 0"/>
                <a:gd name="G32" fmla="+- G29 10800 0"/>
                <a:gd name="G33" fmla="+- G30 10800 0"/>
                <a:gd name="G34" fmla="?: G4 0 G31"/>
                <a:gd name="G35" fmla="?: 11181574 G34 0"/>
                <a:gd name="G36" fmla="?: G6 G35 G31"/>
                <a:gd name="G37" fmla="+- 21600 0 G36"/>
                <a:gd name="G38" fmla="?: G4 0 G33"/>
                <a:gd name="G39" fmla="?: 11181574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437 w 21600"/>
                <a:gd name="T15" fmla="*/ 12181 h 21600"/>
                <a:gd name="T16" fmla="*/ 10800 w 21600"/>
                <a:gd name="T17" fmla="*/ 4648 h 21600"/>
                <a:gd name="T18" fmla="*/ 19163 w 21600"/>
                <a:gd name="T19" fmla="*/ 12181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4730" y="11802"/>
                  </a:moveTo>
                  <a:cubicBezTo>
                    <a:pt x="4675" y="11471"/>
                    <a:pt x="4648" y="11136"/>
                    <a:pt x="4648" y="10800"/>
                  </a:cubicBezTo>
                  <a:cubicBezTo>
                    <a:pt x="4648" y="7402"/>
                    <a:pt x="7402" y="4648"/>
                    <a:pt x="10800" y="4648"/>
                  </a:cubicBezTo>
                  <a:cubicBezTo>
                    <a:pt x="14197" y="4648"/>
                    <a:pt x="16952" y="7402"/>
                    <a:pt x="16952" y="10800"/>
                  </a:cubicBezTo>
                  <a:cubicBezTo>
                    <a:pt x="16952" y="11136"/>
                    <a:pt x="16924" y="11471"/>
                    <a:pt x="16869" y="11802"/>
                  </a:cubicBezTo>
                  <a:lnTo>
                    <a:pt x="21455" y="12560"/>
                  </a:lnTo>
                  <a:cubicBezTo>
                    <a:pt x="21551" y="11978"/>
                    <a:pt x="21600" y="1138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1389"/>
                    <a:pt x="48" y="11978"/>
                    <a:pt x="144" y="12560"/>
                  </a:cubicBez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75" name="AutoShape 6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 rot="16200000">
              <a:off x="3176" y="1351"/>
              <a:ext cx="44" cy="91"/>
            </a:xfrm>
            <a:prstGeom prst="moon">
              <a:avLst>
                <a:gd name="adj" fmla="val 87500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76" name="Oval 6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107" y="1217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77" name="Oval 6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43" y="1222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78" name="Oval 66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333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79" name="Oval 67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16" y="1242"/>
              <a:ext cx="46" cy="91"/>
            </a:xfrm>
            <a:prstGeom prst="ellipse">
              <a:avLst/>
            </a:prstGeom>
            <a:solidFill>
              <a:srgbClr val="FFE2C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180" name="Arc 68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 rot="13500000" flipH="1">
              <a:off x="3175" y="1278"/>
              <a:ext cx="39" cy="40"/>
            </a:xfrm>
            <a:custGeom>
              <a:avLst/>
              <a:gdLst>
                <a:gd name="G0" fmla="+- 0 0 0"/>
                <a:gd name="G1" fmla="+- 19120 0 0"/>
                <a:gd name="G2" fmla="+- 21600 0 0"/>
                <a:gd name="T0" fmla="*/ 10049 w 18839"/>
                <a:gd name="T1" fmla="*/ 0 h 19120"/>
                <a:gd name="T2" fmla="*/ 18839 w 18839"/>
                <a:gd name="T3" fmla="*/ 8554 h 19120"/>
                <a:gd name="T4" fmla="*/ 0 w 18839"/>
                <a:gd name="T5" fmla="*/ 19120 h 19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39" h="19120" fill="none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</a:path>
                <a:path w="18839" h="19120" stroke="0" extrusionOk="0">
                  <a:moveTo>
                    <a:pt x="10049" y="-1"/>
                  </a:moveTo>
                  <a:cubicBezTo>
                    <a:pt x="13744" y="1941"/>
                    <a:pt x="16797" y="4913"/>
                    <a:pt x="18839" y="8553"/>
                  </a:cubicBezTo>
                  <a:lnTo>
                    <a:pt x="0" y="1912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6190" name="Text Box 7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887695" y="3984625"/>
            <a:ext cx="12969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/>
              <a:t>Computer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Wo ist das Programm?</a:t>
            </a:r>
            <a:endParaRPr lang="de-CH" noProof="0" dirty="0"/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052513"/>
            <a:ext cx="8229600" cy="452596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60000"/>
              </a:spcAft>
            </a:pPr>
            <a:r>
              <a:rPr lang="de-CH" sz="2000" noProof="0" smtClean="0"/>
              <a:t>  </a:t>
            </a:r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404938" y="2708275"/>
            <a:ext cx="935037" cy="935038"/>
            <a:chOff x="4468" y="2976"/>
            <a:chExt cx="589" cy="589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558" y="2976"/>
              <a:ext cx="499" cy="468"/>
              <a:chOff x="4558" y="2976"/>
              <a:chExt cx="499" cy="468"/>
            </a:xfrm>
          </p:grpSpPr>
          <p:sp>
            <p:nvSpPr>
              <p:cNvPr id="398342" name="AutoShape 6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594" y="3354"/>
                <a:ext cx="408" cy="90"/>
              </a:xfrm>
              <a:prstGeom prst="cube">
                <a:avLst>
                  <a:gd name="adj" fmla="val 47778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8343" name="AutoShape 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704" y="3334"/>
                <a:ext cx="181" cy="46"/>
              </a:xfrm>
              <a:prstGeom prst="can">
                <a:avLst>
                  <a:gd name="adj" fmla="val 25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8344" name="AutoShape 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558" y="2976"/>
                <a:ext cx="499" cy="362"/>
              </a:xfrm>
              <a:prstGeom prst="cube">
                <a:avLst>
                  <a:gd name="adj" fmla="val 5801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8345" name="AutoShape 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594" y="3027"/>
                <a:ext cx="408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4468" y="3475"/>
              <a:ext cx="544" cy="90"/>
              <a:chOff x="4468" y="3566"/>
              <a:chExt cx="544" cy="90"/>
            </a:xfrm>
          </p:grpSpPr>
          <p:sp>
            <p:nvSpPr>
              <p:cNvPr id="398347" name="AutoShape 11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468" y="3566"/>
                <a:ext cx="544" cy="90"/>
              </a:xfrm>
              <a:prstGeom prst="cube">
                <a:avLst>
                  <a:gd name="adj" fmla="val 7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8348" name="AutoShape 12" descr="Sphere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513" y="3571"/>
                <a:ext cx="454" cy="46"/>
              </a:xfrm>
              <a:prstGeom prst="parallelogram">
                <a:avLst>
                  <a:gd name="adj" fmla="val 139133"/>
                </a:avLst>
              </a:prstGeom>
              <a:pattFill prst="sphere">
                <a:fgClr>
                  <a:srgbClr val="B2B2B2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98349" name="Text Box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76600" y="2982913"/>
            <a:ext cx="1584325" cy="40011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 </a:t>
            </a:r>
            <a:r>
              <a:rPr lang="en-US" sz="2000" dirty="0" err="1" smtClean="0"/>
              <a:t>Programm</a:t>
            </a:r>
            <a:endParaRPr lang="en-US" sz="2000" dirty="0"/>
          </a:p>
        </p:txBody>
      </p:sp>
      <p:sp>
        <p:nvSpPr>
          <p:cNvPr id="398359" name="Text Box 2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5288" y="4365625"/>
            <a:ext cx="24479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(</a:t>
            </a:r>
            <a:r>
              <a:rPr lang="en-US" sz="2000" dirty="0" err="1" smtClean="0"/>
              <a:t>Universelle</a:t>
            </a:r>
            <a:r>
              <a:rPr lang="en-US" sz="2000" dirty="0" smtClean="0"/>
              <a:t> </a:t>
            </a:r>
            <a:r>
              <a:rPr lang="en-US" sz="2000" dirty="0" err="1" smtClean="0"/>
              <a:t>Maschine</a:t>
            </a:r>
            <a:r>
              <a:rPr lang="en-US" sz="2000" dirty="0"/>
              <a:t>)</a:t>
            </a:r>
          </a:p>
        </p:txBody>
      </p:sp>
      <p:sp>
        <p:nvSpPr>
          <p:cNvPr id="398360" name="Text Box 2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00338" y="2992438"/>
            <a:ext cx="287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+</a:t>
            </a:r>
          </a:p>
        </p:txBody>
      </p:sp>
      <p:sp>
        <p:nvSpPr>
          <p:cNvPr id="398361" name="Text Box 2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365750" y="2992438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=</a:t>
            </a:r>
          </a:p>
        </p:txBody>
      </p:sp>
      <p:sp>
        <p:nvSpPr>
          <p:cNvPr id="398362" name="Text Box 2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56325" y="2846388"/>
            <a:ext cx="1922212" cy="646331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/>
              <a:t> </a:t>
            </a:r>
            <a:r>
              <a:rPr lang="en-US" sz="1800" dirty="0" err="1" smtClean="0"/>
              <a:t>Spezialisierte</a:t>
            </a:r>
            <a:r>
              <a:rPr lang="en-US" sz="1800" dirty="0" smtClean="0"/>
              <a:t> </a:t>
            </a:r>
            <a:r>
              <a:rPr lang="en-US" sz="1800" dirty="0" err="1" smtClean="0"/>
              <a:t>Maschine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Wo befindet sich ein Programm?</a:t>
            </a:r>
            <a:endParaRPr lang="de-CH" noProof="0"/>
          </a:p>
        </p:txBody>
      </p:sp>
      <p:sp>
        <p:nvSpPr>
          <p:cNvPr id="3031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78114"/>
            <a:ext cx="8753168" cy="5644924"/>
          </a:xfrm>
        </p:spPr>
        <p:txBody>
          <a:bodyPr/>
          <a:lstStyle/>
          <a:p>
            <a:pPr defTabSz="627063">
              <a:lnSpc>
                <a:spcPct val="90000"/>
              </a:lnSpc>
            </a:pPr>
            <a:r>
              <a:rPr lang="de-CH" noProof="0" smtClean="0">
                <a:solidFill>
                  <a:srgbClr val="A50021"/>
                </a:solidFill>
              </a:rPr>
              <a:t>Speicherprogrammierte Computer</a:t>
            </a:r>
            <a:r>
              <a:rPr lang="de-CH" noProof="0" smtClean="0"/>
              <a:t>: Das Programm befindet sich im Speicher</a:t>
            </a:r>
          </a:p>
          <a:p>
            <a:pPr lvl="1" defTabSz="627063">
              <a:lnSpc>
                <a:spcPct val="90000"/>
              </a:lnSpc>
            </a:pPr>
            <a:r>
              <a:rPr lang="de-CH" noProof="0" smtClean="0"/>
              <a:t>“Executable data”</a:t>
            </a:r>
          </a:p>
          <a:p>
            <a:pPr defTabSz="627063">
              <a:lnSpc>
                <a:spcPct val="90000"/>
              </a:lnSpc>
            </a:pPr>
            <a:endParaRPr lang="de-CH" noProof="0" smtClean="0"/>
          </a:p>
          <a:p>
            <a:pPr defTabSz="627063">
              <a:lnSpc>
                <a:spcPct val="90000"/>
              </a:lnSpc>
            </a:pPr>
            <a:r>
              <a:rPr lang="de-CH" noProof="0" smtClean="0"/>
              <a:t>Ein Programm kann im Speicher in verschiedenen Formen vorhanden sein: </a:t>
            </a:r>
          </a:p>
          <a:p>
            <a:pPr lvl="1" defTabSz="627063">
              <a:lnSpc>
                <a:spcPct val="90000"/>
              </a:lnSpc>
            </a:pPr>
            <a:r>
              <a:rPr lang="de-CH" noProof="0" smtClean="0">
                <a:solidFill>
                  <a:srgbClr val="990000"/>
                </a:solidFill>
              </a:rPr>
              <a:t>Quellcode</a:t>
            </a:r>
            <a:r>
              <a:rPr lang="de-CH" noProof="0" smtClean="0"/>
              <a:t>: von Menschen lesbar (Programmiersprache)</a:t>
            </a:r>
          </a:p>
          <a:p>
            <a:pPr lvl="1" defTabSz="627063">
              <a:lnSpc>
                <a:spcPct val="90000"/>
              </a:lnSpc>
            </a:pPr>
            <a:r>
              <a:rPr lang="de-CH" noProof="0" smtClean="0">
                <a:solidFill>
                  <a:srgbClr val="990000"/>
                </a:solidFill>
              </a:rPr>
              <a:t>Maschinencode</a:t>
            </a:r>
            <a:r>
              <a:rPr lang="de-CH" noProof="0" smtClean="0"/>
              <a:t>: vom Computer ausführbar</a:t>
            </a:r>
          </a:p>
          <a:p>
            <a:pPr defTabSz="627063">
              <a:lnSpc>
                <a:spcPct val="90000"/>
              </a:lnSpc>
            </a:pPr>
            <a:r>
              <a:rPr lang="de-CH" noProof="0" smtClean="0"/>
              <a:t>Ein </a:t>
            </a:r>
            <a:r>
              <a:rPr lang="de-CH" noProof="0" smtClean="0">
                <a:solidFill>
                  <a:srgbClr val="993300"/>
                </a:solidFill>
              </a:rPr>
              <a:t>Compiler</a:t>
            </a:r>
            <a:r>
              <a:rPr lang="de-CH" noProof="0" smtClean="0"/>
              <a:t> übersetzt Quellcode in Maschinencode</a:t>
            </a:r>
          </a:p>
          <a:p>
            <a:pPr defTabSz="627063">
              <a:lnSpc>
                <a:spcPct val="90000"/>
              </a:lnSpc>
            </a:pPr>
            <a:endParaRPr lang="de-CH" sz="2000" noProof="0" smtClean="0"/>
          </a:p>
          <a:p>
            <a:pPr lvl="0" defTabSz="627063">
              <a:lnSpc>
                <a:spcPct val="90000"/>
              </a:lnSpc>
            </a:pPr>
            <a:r>
              <a:rPr lang="de-CH" noProof="0" smtClean="0"/>
              <a:t>Der Computer</a:t>
            </a:r>
            <a:br>
              <a:rPr lang="de-CH" noProof="0" smtClean="0"/>
            </a:br>
            <a:r>
              <a:rPr lang="de-CH" noProof="0" smtClean="0"/>
              <a:t>	</a:t>
            </a:r>
            <a:r>
              <a:rPr lang="de-CH" sz="2200" noProof="0" smtClean="0"/>
              <a:t>(genauer</a:t>
            </a:r>
            <a:r>
              <a:rPr lang="de-CH" sz="2200" noProof="0" smtClean="0">
                <a:solidFill>
                  <a:srgbClr val="993300"/>
                </a:solidFill>
              </a:rPr>
              <a:t>:</a:t>
            </a:r>
            <a:r>
              <a:rPr lang="de-CH" sz="2200" noProof="0" smtClean="0"/>
              <a:t> die Plattform aus Computer + </a:t>
            </a:r>
            <a:r>
              <a:rPr lang="de-CH" sz="2200" noProof="0" smtClean="0">
                <a:solidFill>
                  <a:srgbClr val="A50021"/>
                </a:solidFill>
              </a:rPr>
              <a:t>Betriebssystem</a:t>
            </a:r>
            <a:r>
              <a:rPr lang="de-CH" sz="2200" noProof="0" smtClean="0"/>
              <a:t>)</a:t>
            </a:r>
            <a:r>
              <a:rPr lang="de-CH" noProof="0" smtClean="0"/>
              <a:t/>
            </a:r>
            <a:br>
              <a:rPr lang="de-CH" noProof="0" smtClean="0"/>
            </a:br>
            <a:r>
              <a:rPr lang="de-CH" noProof="0" smtClean="0"/>
              <a:t>findet Ihr Programm im Speicher und führt es aus</a:t>
            </a:r>
          </a:p>
          <a:p>
            <a:pPr>
              <a:lnSpc>
                <a:spcPct val="90000"/>
              </a:lnSpc>
            </a:pPr>
            <a:endParaRPr lang="de-CH" sz="2000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Software Engineering</a:t>
            </a:r>
            <a:endParaRPr lang="de-CH" noProof="0" dirty="0"/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58750" y="1052512"/>
            <a:ext cx="8229600" cy="5372141"/>
          </a:xfrm>
        </p:spPr>
        <p:txBody>
          <a:bodyPr/>
          <a:lstStyle/>
          <a:p>
            <a:r>
              <a:rPr lang="de-CH" noProof="0" dirty="0" smtClean="0"/>
              <a:t>Schreiben von Software, die folgende Eigenschaften besitzt:</a:t>
            </a:r>
          </a:p>
          <a:p>
            <a:pPr lvl="1"/>
            <a:r>
              <a:rPr lang="de-CH" noProof="0" dirty="0" smtClean="0"/>
              <a:t>Korrekt</a:t>
            </a:r>
            <a:br>
              <a:rPr lang="de-CH" noProof="0" dirty="0" smtClean="0"/>
            </a:br>
            <a:r>
              <a:rPr lang="de-CH" noProof="0" dirty="0" smtClean="0"/>
              <a:t>		Macht was sie soll!</a:t>
            </a:r>
          </a:p>
          <a:p>
            <a:pPr lvl="1"/>
            <a:r>
              <a:rPr lang="de-CH" noProof="0" dirty="0" smtClean="0"/>
              <a:t>Erweiterbar</a:t>
            </a:r>
            <a:br>
              <a:rPr lang="de-CH" noProof="0" dirty="0" smtClean="0"/>
            </a:br>
            <a:r>
              <a:rPr lang="de-CH" noProof="0" dirty="0" smtClean="0"/>
              <a:t>		Einfach zu ändern!</a:t>
            </a:r>
          </a:p>
          <a:p>
            <a:pPr lvl="1"/>
            <a:r>
              <a:rPr lang="de-CH" noProof="0" dirty="0" smtClean="0"/>
              <a:t>Lesbar</a:t>
            </a:r>
            <a:br>
              <a:rPr lang="de-CH" noProof="0" dirty="0" smtClean="0"/>
            </a:br>
            <a:r>
              <a:rPr lang="de-CH" noProof="0" dirty="0" smtClean="0"/>
              <a:t>		Von Menschen!</a:t>
            </a:r>
          </a:p>
          <a:p>
            <a:pPr lvl="1"/>
            <a:r>
              <a:rPr lang="de-CH" noProof="0" dirty="0" smtClean="0"/>
              <a:t>Wiederverwendbar</a:t>
            </a:r>
            <a:br>
              <a:rPr lang="de-CH" noProof="0" dirty="0" smtClean="0"/>
            </a:br>
            <a:r>
              <a:rPr lang="de-CH" noProof="0" dirty="0" smtClean="0"/>
              <a:t>		Das Rad nicht wiedererfinden!</a:t>
            </a:r>
          </a:p>
          <a:p>
            <a:pPr lvl="1"/>
            <a:r>
              <a:rPr lang="de-CH" noProof="0" dirty="0" smtClean="0"/>
              <a:t>Robust</a:t>
            </a:r>
            <a:br>
              <a:rPr lang="de-CH" noProof="0" dirty="0" smtClean="0"/>
            </a:br>
            <a:r>
              <a:rPr lang="de-CH" noProof="0" dirty="0" smtClean="0"/>
              <a:t>		Reagiert angemessen auf Fehler</a:t>
            </a:r>
          </a:p>
          <a:p>
            <a:pPr lvl="1"/>
            <a:r>
              <a:rPr lang="de-CH" noProof="0" dirty="0" smtClean="0"/>
              <a:t>Sicher</a:t>
            </a:r>
            <a:br>
              <a:rPr lang="de-CH" noProof="0" dirty="0" smtClean="0"/>
            </a:br>
            <a:r>
              <a:rPr lang="de-CH" noProof="0" dirty="0" smtClean="0"/>
              <a:t>		Gegen Angreifer</a:t>
            </a:r>
            <a:endParaRPr lang="de-CH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04898" y="79653"/>
            <a:ext cx="8280400" cy="604837"/>
          </a:xfrm>
        </p:spPr>
        <p:txBody>
          <a:bodyPr/>
          <a:lstStyle/>
          <a:p>
            <a:r>
              <a:rPr lang="de-CH" noProof="0" dirty="0" smtClean="0"/>
              <a:t>Gruppe Alan Turing: Nadia Polikarpova</a:t>
            </a:r>
            <a:endParaRPr lang="de-CH" noProof="0" dirty="0"/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447871" y="2901998"/>
            <a:ext cx="5626100" cy="3000375"/>
          </a:xfrm>
        </p:spPr>
        <p:txBody>
          <a:bodyPr/>
          <a:lstStyle/>
          <a:p>
            <a:r>
              <a:rPr lang="de-CH" sz="2000" dirty="0" err="1"/>
              <a:t>E-mail</a:t>
            </a:r>
            <a:r>
              <a:rPr lang="de-CH" sz="2000" dirty="0"/>
              <a:t>: </a:t>
            </a:r>
            <a:r>
              <a:rPr lang="en-US" sz="2000" dirty="0">
                <a:hlinkClick r:id="rId6"/>
              </a:rPr>
              <a:t>nadia.polikarpova@inf.ethz.ch</a:t>
            </a:r>
            <a:endParaRPr lang="de-CH" sz="2000" u="sng" dirty="0">
              <a:solidFill>
                <a:srgbClr val="996600"/>
              </a:solidFill>
            </a:endParaRPr>
          </a:p>
          <a:p>
            <a:r>
              <a:rPr lang="de-CH" sz="2000" dirty="0"/>
              <a:t>Büro: RZ J8</a:t>
            </a:r>
          </a:p>
          <a:p>
            <a:r>
              <a:rPr lang="de-CH" sz="2000" dirty="0"/>
              <a:t>Telefon: 044 </a:t>
            </a:r>
            <a:r>
              <a:rPr lang="en-US" sz="2000" dirty="0"/>
              <a:t>632 47 </a:t>
            </a:r>
            <a:r>
              <a:rPr lang="en-US" sz="2000" dirty="0" smtClean="0"/>
              <a:t>23</a:t>
            </a:r>
            <a:endParaRPr lang="de-CH" sz="2000" dirty="0"/>
          </a:p>
          <a:p>
            <a:r>
              <a:rPr lang="de-CH" sz="2000" dirty="0"/>
              <a:t>Sprache: </a:t>
            </a:r>
            <a:r>
              <a:rPr lang="de-CH" sz="2000" u="sng" dirty="0">
                <a:solidFill>
                  <a:srgbClr val="A50021"/>
                </a:solidFill>
              </a:rPr>
              <a:t>Englisch</a:t>
            </a:r>
            <a:endParaRPr lang="de-CH" sz="2000" dirty="0"/>
          </a:p>
        </p:txBody>
      </p:sp>
      <p:sp>
        <p:nvSpPr>
          <p:cNvPr id="41370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0087" y="1196975"/>
            <a:ext cx="79645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</a:rPr>
              <a:t>: </a:t>
            </a:r>
            <a:r>
              <a:rPr lang="en-US" sz="2800" dirty="0" smtClean="0">
                <a:hlinkClick r:id="rId7"/>
              </a:rPr>
              <a:t>se-info1-</a:t>
            </a:r>
            <a:r>
              <a:rPr lang="en-US" sz="2800" dirty="0" smtClean="0">
                <a:hlinkClick r:id="rId8"/>
              </a:rPr>
              <a:t>turing@lists.inf.ethz.ch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8" name="Content Placeholder 7" descr="KFig6_turing.jpg"/>
          <p:cNvPicPr>
            <a:picLocks noGrp="1" noChangeAspect="1"/>
          </p:cNvPicPr>
          <p:nvPr>
            <p:ph sz="half" idx="2"/>
          </p:nvPr>
        </p:nvPicPr>
        <p:blipFill>
          <a:blip r:embed="rId9" cstate="print"/>
          <a:stretch>
            <a:fillRect/>
          </a:stretch>
        </p:blipFill>
        <p:spPr>
          <a:xfrm>
            <a:off x="5556739" y="1755826"/>
            <a:ext cx="3165230" cy="3958766"/>
          </a:xfrm>
        </p:spPr>
      </p:pic>
    </p:spTree>
    <p:extLst>
      <p:ext uri="{BB962C8B-B14F-4D97-AF65-F5344CB8AC3E}">
        <p14:creationId xmlns:p14="http://schemas.microsoft.com/office/powerpoint/2010/main" val="22584373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42063" y="-9622"/>
            <a:ext cx="7488237" cy="720725"/>
          </a:xfrm>
        </p:spPr>
        <p:txBody>
          <a:bodyPr/>
          <a:lstStyle/>
          <a:p>
            <a:r>
              <a:rPr lang="de-CH" noProof="0" smtClean="0"/>
              <a:t>Betriebssysteme: Quellcodeumfang</a:t>
            </a:r>
            <a:endParaRPr lang="de-CH" noProof="0"/>
          </a:p>
        </p:txBody>
      </p:sp>
      <p:sp>
        <p:nvSpPr>
          <p:cNvPr id="406531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684213" y="1484313"/>
            <a:ext cx="0" cy="4249737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592" name="Rectangle 6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9388" y="6172200"/>
            <a:ext cx="1944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2950" indent="-285750"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08200"/>
                </a:solidFill>
                <a:latin typeface="Verdana" pitchFamily="34" charset="0"/>
              </a:rPr>
              <a:t>Unix V7: 10K</a:t>
            </a:r>
            <a:endParaRPr lang="en-US" sz="16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40653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0" y="5711825"/>
            <a:ext cx="8951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548" name="Text Box 2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12825" y="5694363"/>
            <a:ext cx="13795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Verdana" pitchFamily="34" charset="0"/>
              </a:rPr>
              <a:t>1990</a:t>
            </a:r>
          </a:p>
        </p:txBody>
      </p:sp>
      <p:sp>
        <p:nvSpPr>
          <p:cNvPr id="406549" name="Text Box 2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44675" y="6027738"/>
            <a:ext cx="138112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Verdana" pitchFamily="34" charset="0"/>
              </a:rPr>
              <a:t>1992</a:t>
            </a:r>
          </a:p>
        </p:txBody>
      </p:sp>
      <p:sp>
        <p:nvSpPr>
          <p:cNvPr id="406550" name="Text Box 2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81338" y="5700713"/>
            <a:ext cx="1381125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Verdana" pitchFamily="34" charset="0"/>
              </a:rPr>
              <a:t>1995</a:t>
            </a:r>
          </a:p>
        </p:txBody>
      </p:sp>
      <p:sp>
        <p:nvSpPr>
          <p:cNvPr id="406551" name="Text Box 2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24363" y="5700713"/>
            <a:ext cx="1381125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Verdana" pitchFamily="34" charset="0"/>
              </a:rPr>
              <a:t>1998</a:t>
            </a:r>
          </a:p>
        </p:txBody>
      </p:sp>
      <p:sp>
        <p:nvSpPr>
          <p:cNvPr id="406552" name="Text Box 2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214938" y="5700713"/>
            <a:ext cx="1379537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Verdana" pitchFamily="34" charset="0"/>
              </a:rPr>
              <a:t>2000</a:t>
            </a:r>
          </a:p>
        </p:txBody>
      </p:sp>
      <p:sp>
        <p:nvSpPr>
          <p:cNvPr id="406589" name="Rectangle 6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132513" y="3141663"/>
            <a:ext cx="2687637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2950" indent="-285750">
              <a:lnSpc>
                <a:spcPct val="6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DB5466"/>
                </a:solidFill>
                <a:latin typeface="Verdana" pitchFamily="34" charset="0"/>
              </a:rPr>
              <a:t>Red Hat 7.1: 30</a:t>
            </a:r>
            <a:endParaRPr lang="en-US" sz="16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406590" name="Rectangle 6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760538" y="5770563"/>
            <a:ext cx="1636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DB5466"/>
                </a:solidFill>
                <a:latin typeface="Verdana" pitchFamily="34" charset="0"/>
              </a:rPr>
              <a:t>Linux: 10 K</a:t>
            </a:r>
            <a:endParaRPr lang="en-US" sz="16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406600" name="Line 7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179388" y="5734050"/>
            <a:ext cx="1258887" cy="4318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532" name="Line 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V="1">
            <a:off x="873125" y="1268413"/>
            <a:ext cx="0" cy="4432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536" name="Line 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709738" y="5680075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538" name="Line 1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557463" y="5680075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541" name="Line 1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830638" y="5680075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544" name="Line 1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100638" y="5680075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546" name="Line 1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948363" y="5680075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554" name="Line 2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833438" y="2490788"/>
            <a:ext cx="7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559" name="Line 3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833438" y="4113213"/>
            <a:ext cx="7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569" name="Line 4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833438" y="3302000"/>
            <a:ext cx="7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574" name="Line 4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833438" y="4924425"/>
            <a:ext cx="7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576" name="Text Box 4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54013" y="4759325"/>
            <a:ext cx="9588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 algn="r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Verdana" pitchFamily="34" charset="0"/>
              </a:rPr>
              <a:t>10</a:t>
            </a:r>
          </a:p>
        </p:txBody>
      </p:sp>
      <p:sp>
        <p:nvSpPr>
          <p:cNvPr id="406577" name="Text Box 4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2900" y="3959225"/>
            <a:ext cx="9588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 algn="r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Verdana" pitchFamily="34" charset="0"/>
              </a:rPr>
              <a:t>20</a:t>
            </a:r>
          </a:p>
        </p:txBody>
      </p:sp>
      <p:sp>
        <p:nvSpPr>
          <p:cNvPr id="406578" name="Text Box 5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49250" y="2335213"/>
            <a:ext cx="9588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 algn="r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Verdana" pitchFamily="34" charset="0"/>
              </a:rPr>
              <a:t>40</a:t>
            </a:r>
          </a:p>
        </p:txBody>
      </p:sp>
      <p:sp>
        <p:nvSpPr>
          <p:cNvPr id="406579" name="Text Box 51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42900" y="3125788"/>
            <a:ext cx="9588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 algn="r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Verdana" pitchFamily="34" charset="0"/>
              </a:rPr>
              <a:t>30</a:t>
            </a:r>
          </a:p>
        </p:txBody>
      </p:sp>
      <p:sp>
        <p:nvSpPr>
          <p:cNvPr id="406580" name="Text Box 52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54000" y="942975"/>
            <a:ext cx="3552825" cy="3539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n-US" sz="1700" dirty="0" err="1" smtClean="0">
                <a:latin typeface="Verdana" pitchFamily="34" charset="0"/>
              </a:rPr>
              <a:t>Anzahl</a:t>
            </a:r>
            <a:r>
              <a:rPr lang="en-US" sz="1700" dirty="0" smtClean="0">
                <a:latin typeface="Verdana" pitchFamily="34" charset="0"/>
              </a:rPr>
              <a:t> </a:t>
            </a:r>
            <a:r>
              <a:rPr lang="en-US" sz="1700" dirty="0" err="1" smtClean="0">
                <a:latin typeface="Verdana" pitchFamily="34" charset="0"/>
              </a:rPr>
              <a:t>Codezeilen</a:t>
            </a:r>
            <a:r>
              <a:rPr lang="en-US" sz="1700" dirty="0" smtClean="0">
                <a:latin typeface="Verdana" pitchFamily="34" charset="0"/>
              </a:rPr>
              <a:t> (Mio.)</a:t>
            </a:r>
            <a:endParaRPr lang="en-US" sz="1700" dirty="0">
              <a:latin typeface="Verdana" pitchFamily="34" charset="0"/>
            </a:endParaRPr>
          </a:p>
        </p:txBody>
      </p:sp>
      <p:sp>
        <p:nvSpPr>
          <p:cNvPr id="406581" name="Oval 5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03488" y="5443538"/>
            <a:ext cx="114300" cy="127000"/>
          </a:xfrm>
          <a:prstGeom prst="ellipse">
            <a:avLst/>
          </a:prstGeom>
          <a:solidFill>
            <a:srgbClr val="3E609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582" name="Rectangle 5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31800" y="5400675"/>
            <a:ext cx="20716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400">
                <a:solidFill>
                  <a:srgbClr val="0F4F8C"/>
                </a:solidFill>
                <a:latin typeface="Verdana" pitchFamily="34" charset="0"/>
              </a:rPr>
              <a:t>Windows 3.1: 3 M</a:t>
            </a:r>
            <a:endParaRPr lang="en-US" sz="14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406583" name="Rectangle 5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06450" y="5126038"/>
            <a:ext cx="2251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Windows NT: 4 M</a:t>
            </a:r>
            <a:endParaRPr lang="en-US" sz="16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406584" name="Rectangle 5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370013" y="4371975"/>
            <a:ext cx="2116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Windows 95: 15</a:t>
            </a:r>
            <a:endParaRPr lang="en-US" sz="16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406585" name="Rectangle 57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867025" y="4106863"/>
            <a:ext cx="21161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Windows 98: 18</a:t>
            </a:r>
            <a:endParaRPr lang="en-US" sz="16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406586" name="Rectangle 58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124200" y="2370138"/>
            <a:ext cx="2373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Windows 2000: 40</a:t>
            </a:r>
            <a:endParaRPr lang="en-US" sz="16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406587" name="Rectangle 5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635625" y="4270375"/>
            <a:ext cx="2095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DB5466"/>
                </a:solidFill>
                <a:latin typeface="Verdana" pitchFamily="34" charset="0"/>
              </a:rPr>
              <a:t>Red Hat 6.2: 17</a:t>
            </a:r>
            <a:endParaRPr lang="en-US" sz="16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406591" name="Rectangle 6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606800" y="4583113"/>
            <a:ext cx="1768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08200"/>
                </a:solidFill>
                <a:latin typeface="Verdana" pitchFamily="34" charset="0"/>
              </a:rPr>
              <a:t>Solaris 7: 12</a:t>
            </a:r>
            <a:endParaRPr lang="en-US" sz="16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406593" name="Oval 65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962275" y="5360988"/>
            <a:ext cx="114300" cy="127000"/>
          </a:xfrm>
          <a:prstGeom prst="ellipse">
            <a:avLst/>
          </a:prstGeom>
          <a:solidFill>
            <a:srgbClr val="3E609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594" name="Oval 66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790950" y="4443413"/>
            <a:ext cx="112713" cy="127000"/>
          </a:xfrm>
          <a:prstGeom prst="ellipse">
            <a:avLst/>
          </a:prstGeom>
          <a:solidFill>
            <a:srgbClr val="3E609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595" name="Oval 67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049838" y="4216400"/>
            <a:ext cx="114300" cy="127000"/>
          </a:xfrm>
          <a:prstGeom prst="ellipse">
            <a:avLst/>
          </a:prstGeom>
          <a:solidFill>
            <a:srgbClr val="3E609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596" name="Oval 68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891213" y="2438400"/>
            <a:ext cx="114300" cy="127000"/>
          </a:xfrm>
          <a:prstGeom prst="ellipse">
            <a:avLst/>
          </a:prstGeom>
          <a:solidFill>
            <a:srgbClr val="3E609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597" name="Oval 6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416675" y="1914525"/>
            <a:ext cx="112713" cy="128588"/>
          </a:xfrm>
          <a:prstGeom prst="ellipse">
            <a:avLst/>
          </a:prstGeom>
          <a:solidFill>
            <a:srgbClr val="3E609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598" name="Freeform 70"/>
          <p:cNvSpPr>
            <a:spLocks/>
          </p:cNvSpPr>
          <p:nvPr>
            <p:custDataLst>
              <p:tags r:id="rId41"/>
            </p:custDataLst>
          </p:nvPr>
        </p:nvSpPr>
        <p:spPr bwMode="auto">
          <a:xfrm>
            <a:off x="2573338" y="1662113"/>
            <a:ext cx="4125912" cy="3881437"/>
          </a:xfrm>
          <a:custGeom>
            <a:avLst/>
            <a:gdLst/>
            <a:ahLst/>
            <a:cxnLst>
              <a:cxn ang="0">
                <a:pos x="8" y="2767"/>
              </a:cxn>
              <a:cxn ang="0">
                <a:pos x="53" y="2767"/>
              </a:cxn>
              <a:cxn ang="0">
                <a:pos x="325" y="2631"/>
              </a:cxn>
              <a:cxn ang="0">
                <a:pos x="1097" y="1996"/>
              </a:cxn>
              <a:cxn ang="0">
                <a:pos x="2049" y="1860"/>
              </a:cxn>
              <a:cxn ang="0">
                <a:pos x="2730" y="590"/>
              </a:cxn>
              <a:cxn ang="0">
                <a:pos x="3183" y="182"/>
              </a:cxn>
              <a:cxn ang="0">
                <a:pos x="3319" y="0"/>
              </a:cxn>
            </a:cxnLst>
            <a:rect l="0" t="0" r="r" b="b"/>
            <a:pathLst>
              <a:path w="3319" h="2790">
                <a:moveTo>
                  <a:pt x="8" y="2767"/>
                </a:moveTo>
                <a:cubicBezTo>
                  <a:pt x="4" y="2778"/>
                  <a:pt x="0" y="2790"/>
                  <a:pt x="53" y="2767"/>
                </a:cubicBezTo>
                <a:cubicBezTo>
                  <a:pt x="106" y="2744"/>
                  <a:pt x="151" y="2760"/>
                  <a:pt x="325" y="2631"/>
                </a:cubicBezTo>
                <a:cubicBezTo>
                  <a:pt x="499" y="2502"/>
                  <a:pt x="810" y="2125"/>
                  <a:pt x="1097" y="1996"/>
                </a:cubicBezTo>
                <a:cubicBezTo>
                  <a:pt x="1384" y="1867"/>
                  <a:pt x="1777" y="2094"/>
                  <a:pt x="2049" y="1860"/>
                </a:cubicBezTo>
                <a:cubicBezTo>
                  <a:pt x="2321" y="1626"/>
                  <a:pt x="2541" y="870"/>
                  <a:pt x="2730" y="590"/>
                </a:cubicBezTo>
                <a:cubicBezTo>
                  <a:pt x="2919" y="310"/>
                  <a:pt x="3085" y="280"/>
                  <a:pt x="3183" y="182"/>
                </a:cubicBezTo>
                <a:cubicBezTo>
                  <a:pt x="3281" y="84"/>
                  <a:pt x="3300" y="42"/>
                  <a:pt x="3319" y="0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599" name="Oval 71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457825" y="4691063"/>
            <a:ext cx="112713" cy="125412"/>
          </a:xfrm>
          <a:prstGeom prst="ellipse">
            <a:avLst/>
          </a:prstGeom>
          <a:solidFill>
            <a:srgbClr val="0080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602" name="Freeform 74"/>
          <p:cNvSpPr>
            <a:spLocks/>
          </p:cNvSpPr>
          <p:nvPr>
            <p:custDataLst>
              <p:tags r:id="rId43"/>
            </p:custDataLst>
          </p:nvPr>
        </p:nvSpPr>
        <p:spPr bwMode="auto">
          <a:xfrm>
            <a:off x="142875" y="4583113"/>
            <a:ext cx="5653088" cy="1100137"/>
          </a:xfrm>
          <a:custGeom>
            <a:avLst/>
            <a:gdLst/>
            <a:ahLst/>
            <a:cxnLst>
              <a:cxn ang="0">
                <a:pos x="0" y="648"/>
              </a:cxn>
              <a:cxn ang="0">
                <a:pos x="399" y="653"/>
              </a:cxn>
              <a:cxn ang="0">
                <a:pos x="1307" y="648"/>
              </a:cxn>
              <a:cxn ang="0">
                <a:pos x="1850" y="636"/>
              </a:cxn>
              <a:cxn ang="0">
                <a:pos x="2520" y="527"/>
              </a:cxn>
              <a:cxn ang="0">
                <a:pos x="3240" y="383"/>
              </a:cxn>
              <a:cxn ang="0">
                <a:pos x="4155" y="138"/>
              </a:cxn>
              <a:cxn ang="0">
                <a:pos x="4482" y="0"/>
              </a:cxn>
            </a:cxnLst>
            <a:rect l="0" t="0" r="r" b="b"/>
            <a:pathLst>
              <a:path w="4482" h="656">
                <a:moveTo>
                  <a:pt x="0" y="648"/>
                </a:moveTo>
                <a:cubicBezTo>
                  <a:pt x="66" y="649"/>
                  <a:pt x="181" y="653"/>
                  <a:pt x="399" y="653"/>
                </a:cubicBezTo>
                <a:cubicBezTo>
                  <a:pt x="617" y="653"/>
                  <a:pt x="1065" y="651"/>
                  <a:pt x="1307" y="648"/>
                </a:cubicBezTo>
                <a:cubicBezTo>
                  <a:pt x="1549" y="645"/>
                  <a:pt x="1648" y="656"/>
                  <a:pt x="1850" y="636"/>
                </a:cubicBezTo>
                <a:cubicBezTo>
                  <a:pt x="2052" y="616"/>
                  <a:pt x="2289" y="569"/>
                  <a:pt x="2520" y="527"/>
                </a:cubicBezTo>
                <a:cubicBezTo>
                  <a:pt x="2751" y="485"/>
                  <a:pt x="2968" y="448"/>
                  <a:pt x="3240" y="383"/>
                </a:cubicBezTo>
                <a:cubicBezTo>
                  <a:pt x="3512" y="318"/>
                  <a:pt x="3948" y="202"/>
                  <a:pt x="4155" y="138"/>
                </a:cubicBezTo>
                <a:cubicBezTo>
                  <a:pt x="4362" y="74"/>
                  <a:pt x="4414" y="29"/>
                  <a:pt x="4482" y="0"/>
                </a:cubicBezTo>
              </a:path>
            </a:pathLst>
          </a:custGeom>
          <a:noFill/>
          <a:ln w="25400" cap="flat" cmpd="sng">
            <a:solidFill>
              <a:srgbClr val="008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603" name="Oval 7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 flipH="1">
            <a:off x="2505075" y="5648325"/>
            <a:ext cx="57150" cy="60325"/>
          </a:xfrm>
          <a:prstGeom prst="ellipse">
            <a:avLst/>
          </a:prstGeom>
          <a:solidFill>
            <a:srgbClr val="CC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604" name="Oval 7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908675" y="4313238"/>
            <a:ext cx="114300" cy="125412"/>
          </a:xfrm>
          <a:prstGeom prst="ellipse">
            <a:avLst/>
          </a:prstGeom>
          <a:solidFill>
            <a:srgbClr val="CC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605" name="Oval 7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416675" y="3240088"/>
            <a:ext cx="112713" cy="127000"/>
          </a:xfrm>
          <a:prstGeom prst="ellipse">
            <a:avLst/>
          </a:prstGeom>
          <a:solidFill>
            <a:srgbClr val="CC33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606" name="Freeform 78"/>
          <p:cNvSpPr>
            <a:spLocks/>
          </p:cNvSpPr>
          <p:nvPr>
            <p:custDataLst>
              <p:tags r:id="rId47"/>
            </p:custDataLst>
          </p:nvPr>
        </p:nvSpPr>
        <p:spPr bwMode="auto">
          <a:xfrm>
            <a:off x="2581275" y="3240088"/>
            <a:ext cx="3948113" cy="2398712"/>
          </a:xfrm>
          <a:custGeom>
            <a:avLst/>
            <a:gdLst/>
            <a:ahLst/>
            <a:cxnLst>
              <a:cxn ang="0">
                <a:pos x="0" y="1724"/>
              </a:cxn>
              <a:cxn ang="0">
                <a:pos x="1769" y="1361"/>
              </a:cxn>
              <a:cxn ang="0">
                <a:pos x="2631" y="1043"/>
              </a:cxn>
              <a:cxn ang="0">
                <a:pos x="2722" y="771"/>
              </a:cxn>
              <a:cxn ang="0">
                <a:pos x="3175" y="0"/>
              </a:cxn>
            </a:cxnLst>
            <a:rect l="0" t="0" r="r" b="b"/>
            <a:pathLst>
              <a:path w="3175" h="1724">
                <a:moveTo>
                  <a:pt x="0" y="1724"/>
                </a:moveTo>
                <a:cubicBezTo>
                  <a:pt x="665" y="1599"/>
                  <a:pt x="1331" y="1474"/>
                  <a:pt x="1769" y="1361"/>
                </a:cubicBezTo>
                <a:cubicBezTo>
                  <a:pt x="2207" y="1248"/>
                  <a:pt x="2472" y="1141"/>
                  <a:pt x="2631" y="1043"/>
                </a:cubicBezTo>
                <a:cubicBezTo>
                  <a:pt x="2790" y="945"/>
                  <a:pt x="2631" y="945"/>
                  <a:pt x="2722" y="771"/>
                </a:cubicBezTo>
                <a:cubicBezTo>
                  <a:pt x="2813" y="597"/>
                  <a:pt x="2994" y="298"/>
                  <a:pt x="3175" y="0"/>
                </a:cubicBezTo>
              </a:path>
            </a:pathLst>
          </a:custGeom>
          <a:noFill/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607" name="Freeform 79"/>
          <p:cNvSpPr>
            <a:spLocks/>
          </p:cNvSpPr>
          <p:nvPr>
            <p:custDataLst>
              <p:tags r:id="rId48"/>
            </p:custDataLst>
          </p:nvPr>
        </p:nvSpPr>
        <p:spPr bwMode="auto">
          <a:xfrm>
            <a:off x="2557463" y="3302000"/>
            <a:ext cx="3916362" cy="2378075"/>
          </a:xfrm>
          <a:custGeom>
            <a:avLst/>
            <a:gdLst/>
            <a:ahLst/>
            <a:cxnLst>
              <a:cxn ang="0">
                <a:pos x="0" y="1619"/>
              </a:cxn>
              <a:cxn ang="0">
                <a:pos x="153" y="1599"/>
              </a:cxn>
              <a:cxn ang="0">
                <a:pos x="832" y="1504"/>
              </a:cxn>
              <a:cxn ang="0">
                <a:pos x="1614" y="1246"/>
              </a:cxn>
              <a:cxn ang="0">
                <a:pos x="2005" y="945"/>
              </a:cxn>
              <a:cxn ang="0">
                <a:pos x="2147" y="731"/>
              </a:cxn>
              <a:cxn ang="0">
                <a:pos x="2328" y="329"/>
              </a:cxn>
              <a:cxn ang="0">
                <a:pos x="2467" y="0"/>
              </a:cxn>
            </a:cxnLst>
            <a:rect l="0" t="0" r="r" b="b"/>
            <a:pathLst>
              <a:path w="2467" h="1619">
                <a:moveTo>
                  <a:pt x="0" y="1619"/>
                </a:moveTo>
                <a:cubicBezTo>
                  <a:pt x="25" y="1616"/>
                  <a:pt x="14" y="1618"/>
                  <a:pt x="153" y="1599"/>
                </a:cubicBezTo>
                <a:cubicBezTo>
                  <a:pt x="292" y="1580"/>
                  <a:pt x="589" y="1563"/>
                  <a:pt x="832" y="1504"/>
                </a:cubicBezTo>
                <a:cubicBezTo>
                  <a:pt x="1075" y="1445"/>
                  <a:pt x="1418" y="1339"/>
                  <a:pt x="1614" y="1246"/>
                </a:cubicBezTo>
                <a:cubicBezTo>
                  <a:pt x="1810" y="1153"/>
                  <a:pt x="1916" y="1031"/>
                  <a:pt x="2005" y="945"/>
                </a:cubicBezTo>
                <a:cubicBezTo>
                  <a:pt x="2093" y="859"/>
                  <a:pt x="2093" y="833"/>
                  <a:pt x="2147" y="731"/>
                </a:cubicBezTo>
                <a:cubicBezTo>
                  <a:pt x="2201" y="629"/>
                  <a:pt x="2275" y="451"/>
                  <a:pt x="2328" y="329"/>
                </a:cubicBezTo>
                <a:cubicBezTo>
                  <a:pt x="2382" y="206"/>
                  <a:pt x="2438" y="68"/>
                  <a:pt x="2467" y="0"/>
                </a:cubicBezTo>
              </a:path>
            </a:pathLst>
          </a:custGeom>
          <a:noFill/>
          <a:ln w="25400" cap="flat" cmpd="sng">
            <a:solidFill>
              <a:srgbClr val="CC33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608" name="Rectangle 80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3995738" y="1816100"/>
            <a:ext cx="2120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7429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Windows XP: 45</a:t>
            </a:r>
            <a:endParaRPr lang="en-US" sz="16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406609" name="Freeform 81"/>
          <p:cNvSpPr>
            <a:spLocks/>
          </p:cNvSpPr>
          <p:nvPr>
            <p:custDataLst>
              <p:tags r:id="rId50"/>
            </p:custDataLst>
          </p:nvPr>
        </p:nvSpPr>
        <p:spPr bwMode="auto">
          <a:xfrm>
            <a:off x="2570163" y="1644650"/>
            <a:ext cx="5794375" cy="3859213"/>
          </a:xfrm>
          <a:custGeom>
            <a:avLst/>
            <a:gdLst/>
            <a:ahLst/>
            <a:cxnLst>
              <a:cxn ang="0">
                <a:pos x="0" y="2431"/>
              </a:cxn>
              <a:cxn ang="0">
                <a:pos x="162" y="2416"/>
              </a:cxn>
              <a:cxn ang="0">
                <a:pos x="286" y="2386"/>
              </a:cxn>
              <a:cxn ang="0">
                <a:pos x="394" y="2278"/>
              </a:cxn>
              <a:cxn ang="0">
                <a:pos x="804" y="1805"/>
              </a:cxn>
              <a:cxn ang="0">
                <a:pos x="1602" y="1660"/>
              </a:cxn>
              <a:cxn ang="0">
                <a:pos x="2125" y="540"/>
              </a:cxn>
              <a:cxn ang="0">
                <a:pos x="2449" y="223"/>
              </a:cxn>
              <a:cxn ang="0">
                <a:pos x="3650" y="0"/>
              </a:cxn>
            </a:cxnLst>
            <a:rect l="0" t="0" r="r" b="b"/>
            <a:pathLst>
              <a:path w="3650" h="2431">
                <a:moveTo>
                  <a:pt x="0" y="2431"/>
                </a:moveTo>
                <a:lnTo>
                  <a:pt x="162" y="2416"/>
                </a:lnTo>
                <a:lnTo>
                  <a:pt x="286" y="2386"/>
                </a:lnTo>
                <a:cubicBezTo>
                  <a:pt x="325" y="2363"/>
                  <a:pt x="308" y="2375"/>
                  <a:pt x="394" y="2278"/>
                </a:cubicBezTo>
                <a:cubicBezTo>
                  <a:pt x="480" y="2181"/>
                  <a:pt x="603" y="1908"/>
                  <a:pt x="804" y="1805"/>
                </a:cubicBezTo>
                <a:cubicBezTo>
                  <a:pt x="1005" y="1702"/>
                  <a:pt x="1382" y="1870"/>
                  <a:pt x="1602" y="1660"/>
                </a:cubicBezTo>
                <a:cubicBezTo>
                  <a:pt x="1822" y="1449"/>
                  <a:pt x="1984" y="780"/>
                  <a:pt x="2125" y="540"/>
                </a:cubicBezTo>
                <a:cubicBezTo>
                  <a:pt x="2266" y="300"/>
                  <a:pt x="2195" y="313"/>
                  <a:pt x="2449" y="223"/>
                </a:cubicBezTo>
                <a:cubicBezTo>
                  <a:pt x="2703" y="133"/>
                  <a:pt x="3400" y="46"/>
                  <a:pt x="3650" y="0"/>
                </a:cubicBezTo>
              </a:path>
            </a:pathLst>
          </a:custGeom>
          <a:noFill/>
          <a:ln w="25400" cap="flat" cmpd="sng">
            <a:solidFill>
              <a:srgbClr val="3E609E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618" name="Line 90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8380413" y="5680075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621" name="Text Box 93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566025" y="5754688"/>
            <a:ext cx="14525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Verdana" pitchFamily="34" charset="0"/>
              </a:rPr>
              <a:t>2006</a:t>
            </a:r>
          </a:p>
        </p:txBody>
      </p:sp>
      <p:sp>
        <p:nvSpPr>
          <p:cNvPr id="406627" name="Line 9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846138" y="1668463"/>
            <a:ext cx="7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629" name="Text Box 101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55600" y="1503363"/>
            <a:ext cx="9588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 algn="r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Verdana" pitchFamily="34" charset="0"/>
              </a:rPr>
              <a:t>50</a:t>
            </a:r>
          </a:p>
        </p:txBody>
      </p:sp>
      <p:sp>
        <p:nvSpPr>
          <p:cNvPr id="406632" name="Oval 104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8291513" y="1576388"/>
            <a:ext cx="112712" cy="128587"/>
          </a:xfrm>
          <a:prstGeom prst="ellipse">
            <a:avLst/>
          </a:prstGeom>
          <a:solidFill>
            <a:srgbClr val="3E609E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633" name="Rectangle 105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7273925" y="1408113"/>
            <a:ext cx="923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2857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0F4F8C"/>
                </a:solidFill>
                <a:latin typeface="Verdana" pitchFamily="34" charset="0"/>
              </a:rPr>
              <a:t>Vista: 50</a:t>
            </a:r>
            <a:endParaRPr lang="en-US" sz="1600">
              <a:solidFill>
                <a:srgbClr val="FFCCCC"/>
              </a:solidFill>
              <a:latin typeface="Verdana" pitchFamily="34" charset="0"/>
            </a:endParaRPr>
          </a:p>
        </p:txBody>
      </p:sp>
      <p:sp>
        <p:nvSpPr>
          <p:cNvPr id="406634" name="Freeform 106"/>
          <p:cNvSpPr>
            <a:spLocks/>
          </p:cNvSpPr>
          <p:nvPr>
            <p:custDataLst>
              <p:tags r:id="rId57"/>
            </p:custDataLst>
          </p:nvPr>
        </p:nvSpPr>
        <p:spPr bwMode="auto">
          <a:xfrm>
            <a:off x="5181600" y="1268413"/>
            <a:ext cx="1550988" cy="3829050"/>
          </a:xfrm>
          <a:custGeom>
            <a:avLst/>
            <a:gdLst/>
            <a:ahLst/>
            <a:cxnLst>
              <a:cxn ang="0">
                <a:pos x="0" y="2383"/>
              </a:cxn>
              <a:cxn ang="0">
                <a:pos x="116" y="2302"/>
              </a:cxn>
              <a:cxn ang="0">
                <a:pos x="335" y="1985"/>
              </a:cxn>
              <a:cxn ang="0">
                <a:pos x="594" y="1454"/>
              </a:cxn>
              <a:cxn ang="0">
                <a:pos x="714" y="1141"/>
              </a:cxn>
              <a:cxn ang="0">
                <a:pos x="790" y="900"/>
              </a:cxn>
              <a:cxn ang="0">
                <a:pos x="897" y="422"/>
              </a:cxn>
              <a:cxn ang="0">
                <a:pos x="945" y="0"/>
              </a:cxn>
            </a:cxnLst>
            <a:rect l="0" t="0" r="r" b="b"/>
            <a:pathLst>
              <a:path w="945" h="2383">
                <a:moveTo>
                  <a:pt x="0" y="2383"/>
                </a:moveTo>
                <a:cubicBezTo>
                  <a:pt x="19" y="2370"/>
                  <a:pt x="60" y="2368"/>
                  <a:pt x="116" y="2302"/>
                </a:cubicBezTo>
                <a:cubicBezTo>
                  <a:pt x="172" y="2236"/>
                  <a:pt x="255" y="2126"/>
                  <a:pt x="335" y="1985"/>
                </a:cubicBezTo>
                <a:cubicBezTo>
                  <a:pt x="415" y="1844"/>
                  <a:pt x="531" y="1595"/>
                  <a:pt x="594" y="1454"/>
                </a:cubicBezTo>
                <a:cubicBezTo>
                  <a:pt x="657" y="1313"/>
                  <a:pt x="681" y="1233"/>
                  <a:pt x="714" y="1141"/>
                </a:cubicBezTo>
                <a:cubicBezTo>
                  <a:pt x="747" y="1049"/>
                  <a:pt x="760" y="1020"/>
                  <a:pt x="790" y="900"/>
                </a:cubicBezTo>
                <a:cubicBezTo>
                  <a:pt x="820" y="780"/>
                  <a:pt x="871" y="572"/>
                  <a:pt x="897" y="422"/>
                </a:cubicBezTo>
                <a:cubicBezTo>
                  <a:pt x="923" y="272"/>
                  <a:pt x="935" y="88"/>
                  <a:pt x="945" y="0"/>
                </a:cubicBezTo>
              </a:path>
            </a:pathLst>
          </a:custGeom>
          <a:noFill/>
          <a:ln w="25400" cap="flat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635" name="Rectangle 107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5003800" y="1189038"/>
            <a:ext cx="15351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285750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A50021"/>
                </a:solidFill>
                <a:latin typeface="Verdana" pitchFamily="34" charset="0"/>
              </a:rPr>
              <a:t>Debian 2.2: 55</a:t>
            </a:r>
          </a:p>
        </p:txBody>
      </p:sp>
      <p:sp>
        <p:nvSpPr>
          <p:cNvPr id="406636" name="Oval 108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664325" y="1236663"/>
            <a:ext cx="112713" cy="127000"/>
          </a:xfrm>
          <a:prstGeom prst="ellipse">
            <a:avLst/>
          </a:prstGeom>
          <a:solidFill>
            <a:srgbClr val="A5002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6637" name="Freeform 109"/>
          <p:cNvSpPr>
            <a:spLocks/>
          </p:cNvSpPr>
          <p:nvPr>
            <p:custDataLst>
              <p:tags r:id="rId60"/>
            </p:custDataLst>
          </p:nvPr>
        </p:nvSpPr>
        <p:spPr bwMode="auto">
          <a:xfrm rot="-336739">
            <a:off x="6664325" y="0"/>
            <a:ext cx="328613" cy="1296988"/>
          </a:xfrm>
          <a:custGeom>
            <a:avLst/>
            <a:gdLst/>
            <a:ahLst/>
            <a:cxnLst>
              <a:cxn ang="0">
                <a:pos x="0" y="844"/>
              </a:cxn>
              <a:cxn ang="0">
                <a:pos x="49" y="692"/>
              </a:cxn>
              <a:cxn ang="0">
                <a:pos x="134" y="460"/>
              </a:cxn>
              <a:cxn ang="0">
                <a:pos x="268" y="134"/>
              </a:cxn>
              <a:cxn ang="0">
                <a:pos x="339" y="0"/>
              </a:cxn>
            </a:cxnLst>
            <a:rect l="0" t="0" r="r" b="b"/>
            <a:pathLst>
              <a:path w="339" h="844">
                <a:moveTo>
                  <a:pt x="0" y="844"/>
                </a:moveTo>
                <a:cubicBezTo>
                  <a:pt x="8" y="819"/>
                  <a:pt x="27" y="756"/>
                  <a:pt x="49" y="692"/>
                </a:cubicBezTo>
                <a:cubicBezTo>
                  <a:pt x="71" y="628"/>
                  <a:pt x="98" y="553"/>
                  <a:pt x="134" y="460"/>
                </a:cubicBezTo>
                <a:cubicBezTo>
                  <a:pt x="170" y="367"/>
                  <a:pt x="234" y="211"/>
                  <a:pt x="268" y="134"/>
                </a:cubicBezTo>
                <a:cubicBezTo>
                  <a:pt x="302" y="57"/>
                  <a:pt x="324" y="28"/>
                  <a:pt x="339" y="0"/>
                </a:cubicBezTo>
              </a:path>
            </a:pathLst>
          </a:custGeom>
          <a:noFill/>
          <a:ln w="25400" cap="flat" cmpd="sng">
            <a:solidFill>
              <a:srgbClr val="A5002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638" name="Rectangle 110"/>
          <p:cNvSpPr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6397625" y="549275"/>
            <a:ext cx="25209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742950" indent="-285750" algn="ctr">
              <a:spcBef>
                <a:spcPct val="20000"/>
              </a:spcBef>
              <a:buFont typeface="Wingdings" pitchFamily="2" charset="2"/>
              <a:buNone/>
            </a:pPr>
            <a:r>
              <a:rPr lang="en-US" sz="1600">
                <a:solidFill>
                  <a:srgbClr val="A50021"/>
                </a:solidFill>
                <a:latin typeface="Verdana" pitchFamily="34" charset="0"/>
              </a:rPr>
              <a:t>Debian 3.1: 213!</a:t>
            </a:r>
          </a:p>
        </p:txBody>
      </p:sp>
      <p:sp>
        <p:nvSpPr>
          <p:cNvPr id="406639" name="Line 111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 flipV="1">
            <a:off x="7956550" y="115888"/>
            <a:ext cx="144463" cy="360362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6640" name="Text Box 112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5762625" y="5702300"/>
            <a:ext cx="1379538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buFont typeface="Wingdings" pitchFamily="2" charset="2"/>
              <a:buNone/>
            </a:pPr>
            <a:r>
              <a:rPr lang="en-US" sz="1600">
                <a:latin typeface="Verdana" pitchFamily="34" charset="0"/>
              </a:rPr>
              <a:t>2001</a:t>
            </a:r>
          </a:p>
        </p:txBody>
      </p:sp>
      <p:sp>
        <p:nvSpPr>
          <p:cNvPr id="406641" name="Line 113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6380163" y="5680075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0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06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06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0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40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92" grpId="0"/>
      <p:bldP spid="406589" grpId="0"/>
      <p:bldP spid="406590" grpId="0"/>
      <p:bldP spid="406600" grpId="0" animBg="1"/>
      <p:bldP spid="406581" grpId="0" animBg="1"/>
      <p:bldP spid="406582" grpId="0"/>
      <p:bldP spid="406583" grpId="0"/>
      <p:bldP spid="406584" grpId="0"/>
      <p:bldP spid="406585" grpId="0"/>
      <p:bldP spid="406586" grpId="0"/>
      <p:bldP spid="406587" grpId="0"/>
      <p:bldP spid="406591" grpId="0"/>
      <p:bldP spid="406593" grpId="0" animBg="1"/>
      <p:bldP spid="406594" grpId="0" animBg="1"/>
      <p:bldP spid="406595" grpId="0" animBg="1"/>
      <p:bldP spid="406596" grpId="0" animBg="1"/>
      <p:bldP spid="406597" grpId="0" animBg="1"/>
      <p:bldP spid="406599" grpId="0" animBg="1"/>
      <p:bldP spid="406602" grpId="0" animBg="1"/>
      <p:bldP spid="406603" grpId="0" animBg="1"/>
      <p:bldP spid="406604" grpId="0" animBg="1"/>
      <p:bldP spid="406605" grpId="0" animBg="1"/>
      <p:bldP spid="406607" grpId="0" animBg="1"/>
      <p:bldP spid="406608" grpId="0"/>
      <p:bldP spid="406609" grpId="0" animBg="1"/>
      <p:bldP spid="406632" grpId="0" animBg="1"/>
      <p:bldP spid="406633" grpId="0"/>
      <p:bldP spid="406634" grpId="0" animBg="1"/>
      <p:bldP spid="406635" grpId="0"/>
      <p:bldP spid="406636" grpId="0" animBg="1"/>
      <p:bldP spid="406637" grpId="0" animBg="1"/>
      <p:bldP spid="406638" grpId="0"/>
      <p:bldP spid="406639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Software zu schreiben ist schwierig</a:t>
            </a:r>
            <a:endParaRPr lang="de-CH" noProof="0"/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r>
              <a:rPr lang="de-CH" noProof="0" smtClean="0"/>
              <a:t>Es ist schwierig, ein korrektes Programm zu schreiben</a:t>
            </a:r>
          </a:p>
          <a:p>
            <a:endParaRPr lang="de-CH" noProof="0" smtClean="0"/>
          </a:p>
          <a:p>
            <a:r>
              <a:rPr lang="de-CH" noProof="0" smtClean="0"/>
              <a:t>“Trial-and-error” ist sehr ineffizient</a:t>
            </a:r>
            <a:endParaRPr lang="de-CH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smtClean="0"/>
              <a:t>Software zu schreiben macht Spass</a:t>
            </a:r>
            <a:endParaRPr lang="de-CH" noProof="0"/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r>
              <a:rPr lang="de-CH" noProof="0" smtClean="0"/>
              <a:t>Entwerfen und entwicklen Sie Ihre eigenen Maschinen</a:t>
            </a:r>
          </a:p>
          <a:p>
            <a:endParaRPr lang="de-CH" noProof="0" smtClean="0"/>
          </a:p>
          <a:p>
            <a:r>
              <a:rPr lang="de-CH" noProof="0" smtClean="0"/>
              <a:t>Leben Sie Ihre Kreativität und Ihren Ideenreichtum aus</a:t>
            </a:r>
          </a:p>
          <a:p>
            <a:endParaRPr lang="de-CH" noProof="0" smtClean="0"/>
          </a:p>
          <a:p>
            <a:r>
              <a:rPr lang="de-CH" noProof="0" smtClean="0"/>
              <a:t>Programme retten Leben und helfen, die Welt zu einem besseren Ort zu machen</a:t>
            </a:r>
          </a:p>
          <a:p>
            <a:endParaRPr lang="de-CH" noProof="0" smtClean="0"/>
          </a:p>
          <a:p>
            <a:r>
              <a:rPr lang="de-CH" noProof="0" smtClean="0"/>
              <a:t>Erleben Sie das Gefühl, wenn ein Programm, das Sie geschrieben haben, funktioniert</a:t>
            </a:r>
            <a:endParaRPr lang="de-CH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CH" noProof="0" dirty="0" smtClean="0"/>
              <a:t>Bis zur nächsten Vorlesung</a:t>
            </a:r>
            <a:endParaRPr lang="de-CH" noProof="0" dirty="0"/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de-CH" noProof="0" dirty="0" smtClean="0"/>
              <a:t>Lesen Sie Kapitel 1 und 2 von </a:t>
            </a:r>
            <a:r>
              <a:rPr lang="de-CH" i="1" noProof="0" dirty="0" err="1" smtClean="0"/>
              <a:t>Touch</a:t>
            </a:r>
            <a:r>
              <a:rPr lang="de-CH" i="1" noProof="0" dirty="0" smtClean="0"/>
              <a:t> </a:t>
            </a:r>
            <a:r>
              <a:rPr lang="de-CH" i="1" noProof="0" dirty="0" err="1" smtClean="0"/>
              <a:t>of</a:t>
            </a:r>
            <a:r>
              <a:rPr lang="de-CH" i="1" noProof="0" dirty="0" smtClean="0"/>
              <a:t> Class</a:t>
            </a:r>
          </a:p>
          <a:p>
            <a:endParaRPr lang="de-CH" i="1" noProof="0" dirty="0" smtClean="0"/>
          </a:p>
          <a:p>
            <a:r>
              <a:rPr lang="de-CH" noProof="0" dirty="0" smtClean="0"/>
              <a:t>Schauen Sie sich die Folien der nächsten zwei Vorlesungen (2 und 3) 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56289" y="157833"/>
            <a:ext cx="8735373" cy="435655"/>
          </a:xfrm>
        </p:spPr>
        <p:txBody>
          <a:bodyPr/>
          <a:lstStyle/>
          <a:p>
            <a:r>
              <a:rPr lang="de-CH" noProof="0" dirty="0" smtClean="0"/>
              <a:t>Gruppe </a:t>
            </a:r>
            <a:r>
              <a:rPr lang="de-CH" dirty="0"/>
              <a:t>John von </a:t>
            </a:r>
            <a:r>
              <a:rPr lang="de-CH" dirty="0" smtClean="0"/>
              <a:t>Neumann</a:t>
            </a:r>
            <a:r>
              <a:rPr lang="de-CH" noProof="0" dirty="0" smtClean="0"/>
              <a:t>: </a:t>
            </a:r>
            <a:r>
              <a:rPr lang="en-US" dirty="0"/>
              <a:t>Alexey </a:t>
            </a:r>
            <a:r>
              <a:rPr lang="en-US" dirty="0" err="1"/>
              <a:t>Kolesnichenko</a:t>
            </a:r>
            <a:endParaRPr lang="de-CH" noProof="0" dirty="0"/>
          </a:p>
        </p:txBody>
      </p:sp>
      <p:sp>
        <p:nvSpPr>
          <p:cNvPr id="421892" name="Rectangle 4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2940050"/>
            <a:ext cx="8229600" cy="2740025"/>
          </a:xfrm>
        </p:spPr>
        <p:txBody>
          <a:bodyPr/>
          <a:lstStyle/>
          <a:p>
            <a:r>
              <a:rPr lang="de-CH" sz="2000" dirty="0" err="1"/>
              <a:t>E-mail</a:t>
            </a:r>
            <a:r>
              <a:rPr lang="de-CH" sz="2000" dirty="0"/>
              <a:t>: </a:t>
            </a:r>
            <a:r>
              <a:rPr lang="en-US" sz="2000" dirty="0">
                <a:hlinkClick r:id="rId6"/>
              </a:rPr>
              <a:t>alexey.kolesnichenko@inf.ethz.ch</a:t>
            </a:r>
            <a:endParaRPr lang="de-CH" sz="2000" u="sng" dirty="0">
              <a:solidFill>
                <a:srgbClr val="996600"/>
              </a:solidFill>
            </a:endParaRPr>
          </a:p>
          <a:p>
            <a:r>
              <a:rPr lang="de-CH" sz="2000" dirty="0"/>
              <a:t>Büro: RZ </a:t>
            </a:r>
            <a:r>
              <a:rPr lang="de-CH" sz="2000" dirty="0" smtClean="0"/>
              <a:t>J3</a:t>
            </a:r>
            <a:endParaRPr lang="de-CH" sz="2000" dirty="0"/>
          </a:p>
          <a:p>
            <a:r>
              <a:rPr lang="de-CH" sz="2000" dirty="0"/>
              <a:t>Telefon: </a:t>
            </a:r>
            <a:r>
              <a:rPr lang="de-CH" sz="2000" dirty="0" smtClean="0"/>
              <a:t>0</a:t>
            </a:r>
            <a:r>
              <a:rPr lang="en-US" sz="2000" dirty="0"/>
              <a:t>44 632 99 </a:t>
            </a:r>
            <a:r>
              <a:rPr lang="en-US" sz="2000" dirty="0" smtClean="0"/>
              <a:t>51</a:t>
            </a:r>
            <a:endParaRPr lang="de-CH" sz="2000" dirty="0"/>
          </a:p>
          <a:p>
            <a:r>
              <a:rPr lang="de-CH" sz="2000" dirty="0"/>
              <a:t>Sprache: </a:t>
            </a:r>
            <a:r>
              <a:rPr lang="de-CH" sz="2000" u="sng" dirty="0">
                <a:solidFill>
                  <a:srgbClr val="A50021"/>
                </a:solidFill>
              </a:rPr>
              <a:t>Englisch</a:t>
            </a:r>
            <a:endParaRPr lang="de-CH" sz="2000" dirty="0"/>
          </a:p>
        </p:txBody>
      </p:sp>
      <p:sp>
        <p:nvSpPr>
          <p:cNvPr id="42189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9705" y="1112232"/>
            <a:ext cx="8213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A50021"/>
                </a:solidFill>
              </a:rPr>
              <a:t>Mailingliste</a:t>
            </a:r>
            <a:r>
              <a:rPr lang="en-US" sz="2800" dirty="0" smtClean="0">
                <a:solidFill>
                  <a:srgbClr val="A50021"/>
                </a:solidFill>
              </a:rPr>
              <a:t>: </a:t>
            </a:r>
            <a:r>
              <a:rPr lang="en-US" sz="2800" dirty="0" smtClean="0">
                <a:hlinkClick r:id="rId7"/>
              </a:rPr>
              <a:t>se-info1-</a:t>
            </a:r>
            <a:r>
              <a:rPr lang="en-US" sz="2800" dirty="0" smtClean="0">
                <a:hlinkClick r:id="rId8"/>
              </a:rPr>
              <a:t>neumann@lists.inf.ethz.ch</a:t>
            </a:r>
            <a:endParaRPr lang="en-US" sz="2800" dirty="0"/>
          </a:p>
        </p:txBody>
      </p:sp>
      <p:pic>
        <p:nvPicPr>
          <p:cNvPr id="2050" name="Picture 2" descr="http://upload.wikimedia.org/wikipedia/commons/thumb/5/5e/JohnvonNeumann-LosAlamos.gif/220px-JohnvonNeumann-LosAlamos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309" y="1948901"/>
            <a:ext cx="20955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829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1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NORMAL">
  <a:themeElements>
    <a:clrScheme name="MEY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6600"/>
      </a:hlink>
      <a:folHlink>
        <a:srgbClr val="CC9900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12700" algn="ctr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lIns="0" rIns="0"/>
      <a:lstStyle>
        <a:defPPr algn="ctr" rtl="0" fontAlgn="base">
          <a:lnSpc>
            <a:spcPct val="80000"/>
          </a:lnSpc>
          <a:spcBef>
            <a:spcPct val="50000"/>
          </a:spcBef>
          <a:spcAft>
            <a:spcPct val="0"/>
          </a:spcAft>
          <a:defRPr sz="2400" kern="1200">
            <a:solidFill>
              <a:srgbClr val="333399"/>
            </a:solidFill>
            <a:latin typeface="Comic Sans MS" pitchFamily="66" charset="0"/>
            <a:ea typeface="+mn-ea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INIMAL">
  <a:themeElements>
    <a:clrScheme name="MINIMAL_EIFF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NIMAL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INIMAL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IMAL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IMAL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NORMAL">
  <a:themeElements>
    <a:clrScheme name="MEYER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6600"/>
      </a:hlink>
      <a:folHlink>
        <a:srgbClr val="CC9900"/>
      </a:folHlink>
    </a:clrScheme>
    <a:fontScheme name="BASIC_EIFFEL">
      <a:majorFont>
        <a:latin typeface="Arial Black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9FF99"/>
        </a:solidFill>
        <a:ln w="12700" algn="ctr">
          <a:solidFill>
            <a:srgbClr val="990000"/>
          </a:solidFill>
          <a:miter lim="800000"/>
          <a:headEnd/>
          <a:tailEnd/>
        </a:ln>
        <a:effectLst>
          <a:outerShdw blurRad="50800" dist="50800" dir="5400000" sx="101000" sy="101000" algn="ctr" rotWithShape="0">
            <a:srgbClr val="000000">
              <a:alpha val="43137"/>
            </a:srgbClr>
          </a:outerShdw>
        </a:effectLst>
        <a:scene3d>
          <a:camera prst="orthographicFront"/>
          <a:lightRig rig="threePt" dir="t"/>
        </a:scene3d>
        <a:sp3d>
          <a:bevelT w="254000"/>
          <a:bevelB w="381000"/>
        </a:sp3d>
      </a:spPr>
      <a:bodyPr lIns="0" rIns="0"/>
      <a:lstStyle>
        <a:defPPr algn="ctr" rtl="0" fontAlgn="base">
          <a:lnSpc>
            <a:spcPct val="80000"/>
          </a:lnSpc>
          <a:spcBef>
            <a:spcPct val="50000"/>
          </a:spcBef>
          <a:spcAft>
            <a:spcPct val="0"/>
          </a:spcAft>
          <a:defRPr sz="2400" kern="1200">
            <a:solidFill>
              <a:srgbClr val="333399"/>
            </a:solidFill>
            <a:latin typeface="Comic Sans MS" pitchFamily="66" charset="0"/>
            <a:ea typeface="+mn-ea"/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ASIC_EIFF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SIC_EIFF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SIC_EIFFEL 13">
        <a:dk1>
          <a:srgbClr val="000000"/>
        </a:dk1>
        <a:lt1>
          <a:srgbClr val="FFFFFF"/>
        </a:lt1>
        <a:dk2>
          <a:srgbClr val="3E609E"/>
        </a:dk2>
        <a:lt2>
          <a:srgbClr val="FF0000"/>
        </a:lt2>
        <a:accent1>
          <a:srgbClr val="FFFF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FFCA"/>
        </a:accent5>
        <a:accent6>
          <a:srgbClr val="B90000"/>
        </a:accent6>
        <a:hlink>
          <a:srgbClr val="3333FF"/>
        </a:hlink>
        <a:folHlink>
          <a:srgbClr val="006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2578</Words>
  <Application>Microsoft Office PowerPoint</Application>
  <PresentationFormat>On-screen Show (4:3)</PresentationFormat>
  <Paragraphs>661</Paragraphs>
  <Slides>83</Slides>
  <Notes>77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83</vt:i4>
      </vt:variant>
    </vt:vector>
  </HeadingPairs>
  <TitlesOfParts>
    <vt:vector size="87" baseType="lpstr">
      <vt:lpstr>NORMAL</vt:lpstr>
      <vt:lpstr>MINIMAL</vt:lpstr>
      <vt:lpstr>TITLE</vt:lpstr>
      <vt:lpstr>1_NORMAL</vt:lpstr>
      <vt:lpstr>Einführung in die Programmierung («Info 1»)  Prof. Dr. Bertrand Meyer</vt:lpstr>
      <vt:lpstr>Ziele der Vorlesung</vt:lpstr>
      <vt:lpstr>Das Team der Assistenten</vt:lpstr>
      <vt:lpstr>Back Office</vt:lpstr>
      <vt:lpstr>Koordinator</vt:lpstr>
      <vt:lpstr>Gruppe Edsger Dijkstra:  Yu Pei (Max)</vt:lpstr>
      <vt:lpstr>Gruppe Niklaus Wirth: Scott West</vt:lpstr>
      <vt:lpstr>Gruppe Alan Turing: Nadia Polikarpova</vt:lpstr>
      <vt:lpstr>Gruppe John von Neumann: Alexey Kolesnichenko</vt:lpstr>
      <vt:lpstr>Gruppe Tony Hoare: Valentin Wüstholz</vt:lpstr>
      <vt:lpstr>Gruppe John Backus : Anja Gruenheid</vt:lpstr>
      <vt:lpstr>Gruppe Ada Lovelace: Jun Han</vt:lpstr>
      <vt:lpstr>Gruppe Linus Torvalds: Karl Wüst</vt:lpstr>
      <vt:lpstr>Gruppe Kristen Nygaard: Paolo Antonucci</vt:lpstr>
      <vt:lpstr>Gruppe Adele Goldberg: Stutz Fabian</vt:lpstr>
      <vt:lpstr>Gruppe Donald Knuth: Isabelle Roesch</vt:lpstr>
      <vt:lpstr>Gruppe Barbara Liskov: Jascha Grübel</vt:lpstr>
      <vt:lpstr>Gruppe Dennis Ritchie: Cyril Steimer</vt:lpstr>
      <vt:lpstr>Über mich</vt:lpstr>
      <vt:lpstr>Übungsgruppen</vt:lpstr>
      <vt:lpstr>Sprachen</vt:lpstr>
      <vt:lpstr>Sprache</vt:lpstr>
      <vt:lpstr>Geschwindigkeit auf Deutsch</vt:lpstr>
      <vt:lpstr>Der Turbo-Knopf (nicht noch gefunden)</vt:lpstr>
      <vt:lpstr>Auf der positiven Seite</vt:lpstr>
      <vt:lpstr>30 Sekunden</vt:lpstr>
      <vt:lpstr>Stundenplan </vt:lpstr>
      <vt:lpstr>Webseite der Vorlesung</vt:lpstr>
      <vt:lpstr>Das Buch zur Vorlesung</vt:lpstr>
      <vt:lpstr>Online-Version des Buches</vt:lpstr>
      <vt:lpstr>Buchverkauf: nächsten Montag (in der Pause)</vt:lpstr>
      <vt:lpstr>Neu für dieses Jahr</vt:lpstr>
      <vt:lpstr>Elektronische Foren</vt:lpstr>
      <vt:lpstr>Falls Sie einen Laptop brauchen…</vt:lpstr>
      <vt:lpstr>Übungen</vt:lpstr>
      <vt:lpstr>Benotung</vt:lpstr>
      <vt:lpstr>Die Software</vt:lpstr>
      <vt:lpstr>Entdecken Sie Traffic</vt:lpstr>
      <vt:lpstr>Warnung</vt:lpstr>
      <vt:lpstr>Weshalb diese Lehrmethode?</vt:lpstr>
      <vt:lpstr>Ratschläge</vt:lpstr>
      <vt:lpstr>Programmiererfahrung</vt:lpstr>
      <vt:lpstr>Vorkenntnisse eines Informatikstudenten im ersten Semester (2003-2008)</vt:lpstr>
      <vt:lpstr>Vorkenntnisse eines Informatikstudenten im ersten Semester</vt:lpstr>
      <vt:lpstr>Ziele der Vorlesung</vt:lpstr>
      <vt:lpstr>Themen</vt:lpstr>
      <vt:lpstr>Persönliche Ratschläge</vt:lpstr>
      <vt:lpstr>Noch mehr persönliche Ratschläge </vt:lpstr>
      <vt:lpstr>Ein paar Regeln</vt:lpstr>
      <vt:lpstr>Die Industrie der reinen Ideen</vt:lpstr>
      <vt:lpstr>Softwareingenieure bauen Maschinen</vt:lpstr>
      <vt:lpstr>Software, wohin man auch schaut</vt:lpstr>
      <vt:lpstr>Computer überall…</vt:lpstr>
      <vt:lpstr>Computer in allen Grössen, Farben und Formen</vt:lpstr>
      <vt:lpstr>Computer </vt:lpstr>
      <vt:lpstr>Programme erstellen und ausführen</vt:lpstr>
      <vt:lpstr>Programme erstellen und ausführen</vt:lpstr>
      <vt:lpstr>Programme erstellen und ausführen</vt:lpstr>
      <vt:lpstr>Programme erstellen und ausführen</vt:lpstr>
      <vt:lpstr>Computer </vt:lpstr>
      <vt:lpstr>Moore’s “Gesetz”</vt:lpstr>
      <vt:lpstr>Moore’s Gesetz (Quelle: Intel)</vt:lpstr>
      <vt:lpstr>Moore’s “Gesetz”</vt:lpstr>
      <vt:lpstr>Microprozessoren (Quelle: Intel)</vt:lpstr>
      <vt:lpstr>Legenden und Entschuldigungen</vt:lpstr>
      <vt:lpstr>Computer machen keine Fehler *....</vt:lpstr>
      <vt:lpstr>Computer </vt:lpstr>
      <vt:lpstr>Der “Blue Screen Of Death”</vt:lpstr>
      <vt:lpstr>Software zu schreiben ist schwierig</vt:lpstr>
      <vt:lpstr>Learning to program well</vt:lpstr>
      <vt:lpstr>Ariane 5</vt:lpstr>
      <vt:lpstr>Was Computer tun</vt:lpstr>
      <vt:lpstr>Genereller Aufbau</vt:lpstr>
      <vt:lpstr>Computer </vt:lpstr>
      <vt:lpstr>Information und Daten</vt:lpstr>
      <vt:lpstr>Verarbeitung von Daten und Information</vt:lpstr>
      <vt:lpstr>Wo ist das Programm?</vt:lpstr>
      <vt:lpstr>Wo befindet sich ein Programm?</vt:lpstr>
      <vt:lpstr>Software Engineering</vt:lpstr>
      <vt:lpstr>Betriebssysteme: Quellcodeumfang</vt:lpstr>
      <vt:lpstr>Software zu schreiben ist schwierig</vt:lpstr>
      <vt:lpstr>Software zu schreiben macht Spass</vt:lpstr>
      <vt:lpstr>Bis zur nächsten Vorlesung</vt:lpstr>
    </vt:vector>
  </TitlesOfParts>
  <Company>ETH Zürich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Covariance</dc:title>
  <dc:creator>Prof. Dr. Bertrand Meyer</dc:creator>
  <cp:lastModifiedBy>Bertrand Meyer</cp:lastModifiedBy>
  <cp:revision>2158</cp:revision>
  <dcterms:created xsi:type="dcterms:W3CDTF">2010-07-02T15:18:02Z</dcterms:created>
  <dcterms:modified xsi:type="dcterms:W3CDTF">2013-09-17T05:47:36Z</dcterms:modified>
</cp:coreProperties>
</file>