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3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5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6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9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20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1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3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24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25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6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7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8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29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30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31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32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33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34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35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6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37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38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39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notesSlides/notesSlide40.xml" ContentType="application/vnd.openxmlformats-officedocument.presentationml.notesSlid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41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42.xml" ContentType="application/vnd.openxmlformats-officedocument.presentationml.notesSlide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43.xml" ContentType="application/vnd.openxmlformats-officedocument.presentationml.notesSlide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44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notesSlides/notesSlide45.xml" ContentType="application/vnd.openxmlformats-officedocument.presentationml.notesSlide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notesSlides/notesSlide48.xml" ContentType="application/vnd.openxmlformats-officedocument.presentationml.notesSlide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notesSlides/notesSlide49.xml" ContentType="application/vnd.openxmlformats-officedocument.presentationml.notesSlid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50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notesSlides/notesSlide51.xml" ContentType="application/vnd.openxmlformats-officedocument.presentationml.notesSl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notesSlides/notesSlide52.xml" ContentType="application/vnd.openxmlformats-officedocument.presentationml.notesSlide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notesSlides/notesSlide53.xml" ContentType="application/vnd.openxmlformats-officedocument.presentationml.notesSlide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54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notesSlides/notesSlide55.xml" ContentType="application/vnd.openxmlformats-officedocument.presentationml.notesSlide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notesSlides/notesSlide56.xml" ContentType="application/vnd.openxmlformats-officedocument.presentationml.notesSlide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notesSlides/notesSlide57.xml" ContentType="application/vnd.openxmlformats-officedocument.presentationml.notesSlide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58.xml" ContentType="application/vnd.openxmlformats-officedocument.presentationml.notesSlide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notesSlides/notesSlide59.xml" ContentType="application/vnd.openxmlformats-officedocument.presentationml.notesSlide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notesSlides/notesSlide60.xml" ContentType="application/vnd.openxmlformats-officedocument.presentationml.notesSlide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notesSlides/notesSlide61.xml" ContentType="application/vnd.openxmlformats-officedocument.presentationml.notesSlide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notesSlides/notesSlide62.xml" ContentType="application/vnd.openxmlformats-officedocument.presentationml.notesSlide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notesSlides/notesSlide63.xml" ContentType="application/vnd.openxmlformats-officedocument.presentationml.notesSlide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notesSlides/notesSlide64.xml" ContentType="application/vnd.openxmlformats-officedocument.presentationml.notesSlide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notesSlides/notesSlide65.xml" ContentType="application/vnd.openxmlformats-officedocument.presentationml.notesSlide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notesSlides/notesSlide66.xml" ContentType="application/vnd.openxmlformats-officedocument.presentationml.notesSlide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67.xml" ContentType="application/vnd.openxmlformats-officedocument.presentationml.notesSlide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notesSlides/notesSlide68.xml" ContentType="application/vnd.openxmlformats-officedocument.presentationml.notesSlide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notesSlides/notesSlide69.xml" ContentType="application/vnd.openxmlformats-officedocument.presentationml.notesSlide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notesSlides/notesSlide70.xml" ContentType="application/vnd.openxmlformats-officedocument.presentationml.notesSlide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notesSlides/notesSlide71.xml" ContentType="application/vnd.openxmlformats-officedocument.presentationml.notesSlide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notesSlides/notesSlide72.xml" ContentType="application/vnd.openxmlformats-officedocument.presentationml.notesSlide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notesSlides/notesSlide73.xml" ContentType="application/vnd.openxmlformats-officedocument.presentationml.notesSlide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notesSlides/notesSlide74.xml" ContentType="application/vnd.openxmlformats-officedocument.presentationml.notesSlide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notesSlides/notesSlide75.xml" ContentType="application/vnd.openxmlformats-officedocument.presentationml.notesSlide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notesSlides/notesSlide76.xml" ContentType="application/vnd.openxmlformats-officedocument.presentationml.notesSlide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notesSlides/notesSlide77.xml" ContentType="application/vnd.openxmlformats-officedocument.presentationml.notesSlide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notesSlides/notesSlide78.xml" ContentType="application/vnd.openxmlformats-officedocument.presentationml.notesSlide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notesSlides/notesSlide79.xml" ContentType="application/vnd.openxmlformats-officedocument.presentationml.notesSlide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notesSlides/notesSlide80.xml" ContentType="application/vnd.openxmlformats-officedocument.presentationml.notesSlide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notesSlides/notesSlide81.xml" ContentType="application/vnd.openxmlformats-officedocument.presentationml.notesSlide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notesSlides/notesSlide82.xml" ContentType="application/vnd.openxmlformats-officedocument.presentationml.notesSlide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notesSlides/notesSlide83.xml" ContentType="application/vnd.openxmlformats-officedocument.presentationml.notesSlide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notesSlides/notesSlide84.xml" ContentType="application/vnd.openxmlformats-officedocument.presentationml.notesSlide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notesSlides/notesSlide85.xml" ContentType="application/vnd.openxmlformats-officedocument.presentationml.notesSlide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notesSlides/notesSlide86.xml" ContentType="application/vnd.openxmlformats-officedocument.presentationml.notesSlide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notesSlides/notesSlide87.xml" ContentType="application/vnd.openxmlformats-officedocument.presentationml.notesSlide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notesSlides/notesSlide88.xml" ContentType="application/vnd.openxmlformats-officedocument.presentationml.notesSlide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notesSlides/notesSlide89.xml" ContentType="application/vnd.openxmlformats-officedocument.presentationml.notesSlide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notesSlides/notesSlide90.xml" ContentType="application/vnd.openxmlformats-officedocument.presentationml.notesSlide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notesSlides/notesSlide91.xml" ContentType="application/vnd.openxmlformats-officedocument.presentationml.notesSlide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notesSlides/notesSlide92.xml" ContentType="application/vnd.openxmlformats-officedocument.presentationml.notesSlide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notesSlides/notesSlide93.xml" ContentType="application/vnd.openxmlformats-officedocument.presentationml.notesSlide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notesSlides/notesSlide94.xml" ContentType="application/vnd.openxmlformats-officedocument.presentationml.notesSlide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notesSlides/notesSlide95.xml" ContentType="application/vnd.openxmlformats-officedocument.presentationml.notesSlide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notesSlides/notesSlide96.xml" ContentType="application/vnd.openxmlformats-officedocument.presentationml.notesSlide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notesSlides/notesSlide97.xml" ContentType="application/vnd.openxmlformats-officedocument.presentationml.notesSlide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notesSlides/notesSlide98.xml" ContentType="application/vnd.openxmlformats-officedocument.presentationml.notesSlide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notesSlides/notesSlide99.xml" ContentType="application/vnd.openxmlformats-officedocument.presentationml.notesSlide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notesSlides/notesSlide100.xml" ContentType="application/vnd.openxmlformats-officedocument.presentationml.notesSlide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notesSlides/notesSlide101.xml" ContentType="application/vnd.openxmlformats-officedocument.presentationml.notesSlide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notesSlides/notesSlide102.xml" ContentType="application/vnd.openxmlformats-officedocument.presentationml.notesSlide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notesSlides/notesSlide103.xml" ContentType="application/vnd.openxmlformats-officedocument.presentationml.notesSlide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notesSlides/notesSlide104.xml" ContentType="application/vnd.openxmlformats-officedocument.presentationml.notesSlide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notesSlides/notesSlide105.xml" ContentType="application/vnd.openxmlformats-officedocument.presentationml.notesSlide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  <p:sldMasterId id="2147483858" r:id="rId2"/>
  </p:sldMasterIdLst>
  <p:notesMasterIdLst>
    <p:notesMasterId r:id="rId113"/>
  </p:notesMasterIdLst>
  <p:handoutMasterIdLst>
    <p:handoutMasterId r:id="rId114"/>
  </p:handoutMasterIdLst>
  <p:sldIdLst>
    <p:sldId id="707" r:id="rId3"/>
    <p:sldId id="708" r:id="rId4"/>
    <p:sldId id="602" r:id="rId5"/>
    <p:sldId id="601" r:id="rId6"/>
    <p:sldId id="603" r:id="rId7"/>
    <p:sldId id="604" r:id="rId8"/>
    <p:sldId id="606" r:id="rId9"/>
    <p:sldId id="727" r:id="rId10"/>
    <p:sldId id="728" r:id="rId11"/>
    <p:sldId id="607" r:id="rId12"/>
    <p:sldId id="608" r:id="rId13"/>
    <p:sldId id="609" r:id="rId14"/>
    <p:sldId id="718" r:id="rId15"/>
    <p:sldId id="726" r:id="rId16"/>
    <p:sldId id="611" r:id="rId17"/>
    <p:sldId id="612" r:id="rId18"/>
    <p:sldId id="729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719" r:id="rId29"/>
    <p:sldId id="622" r:id="rId30"/>
    <p:sldId id="730" r:id="rId31"/>
    <p:sldId id="623" r:id="rId32"/>
    <p:sldId id="624" r:id="rId33"/>
    <p:sldId id="625" r:id="rId34"/>
    <p:sldId id="626" r:id="rId35"/>
    <p:sldId id="716" r:id="rId36"/>
    <p:sldId id="628" r:id="rId37"/>
    <p:sldId id="629" r:id="rId38"/>
    <p:sldId id="630" r:id="rId39"/>
    <p:sldId id="631" r:id="rId40"/>
    <p:sldId id="632" r:id="rId41"/>
    <p:sldId id="633" r:id="rId42"/>
    <p:sldId id="634" r:id="rId43"/>
    <p:sldId id="635" r:id="rId44"/>
    <p:sldId id="636" r:id="rId45"/>
    <p:sldId id="637" r:id="rId46"/>
    <p:sldId id="638" r:id="rId47"/>
    <p:sldId id="639" r:id="rId48"/>
    <p:sldId id="640" r:id="rId49"/>
    <p:sldId id="641" r:id="rId50"/>
    <p:sldId id="644" r:id="rId51"/>
    <p:sldId id="647" r:id="rId52"/>
    <p:sldId id="648" r:id="rId53"/>
    <p:sldId id="643" r:id="rId54"/>
    <p:sldId id="649" r:id="rId55"/>
    <p:sldId id="650" r:id="rId56"/>
    <p:sldId id="651" r:id="rId57"/>
    <p:sldId id="652" r:id="rId58"/>
    <p:sldId id="653" r:id="rId59"/>
    <p:sldId id="654" r:id="rId60"/>
    <p:sldId id="655" r:id="rId61"/>
    <p:sldId id="656" r:id="rId62"/>
    <p:sldId id="657" r:id="rId63"/>
    <p:sldId id="658" r:id="rId64"/>
    <p:sldId id="709" r:id="rId65"/>
    <p:sldId id="660" r:id="rId66"/>
    <p:sldId id="664" r:id="rId67"/>
    <p:sldId id="665" r:id="rId68"/>
    <p:sldId id="666" r:id="rId69"/>
    <p:sldId id="667" r:id="rId70"/>
    <p:sldId id="668" r:id="rId71"/>
    <p:sldId id="706" r:id="rId72"/>
    <p:sldId id="670" r:id="rId73"/>
    <p:sldId id="711" r:id="rId74"/>
    <p:sldId id="712" r:id="rId75"/>
    <p:sldId id="671" r:id="rId76"/>
    <p:sldId id="717" r:id="rId77"/>
    <p:sldId id="672" r:id="rId78"/>
    <p:sldId id="673" r:id="rId79"/>
    <p:sldId id="674" r:id="rId80"/>
    <p:sldId id="675" r:id="rId81"/>
    <p:sldId id="676" r:id="rId82"/>
    <p:sldId id="710" r:id="rId83"/>
    <p:sldId id="678" r:id="rId84"/>
    <p:sldId id="679" r:id="rId85"/>
    <p:sldId id="680" r:id="rId86"/>
    <p:sldId id="681" r:id="rId87"/>
    <p:sldId id="682" r:id="rId88"/>
    <p:sldId id="683" r:id="rId89"/>
    <p:sldId id="684" r:id="rId90"/>
    <p:sldId id="685" r:id="rId91"/>
    <p:sldId id="686" r:id="rId92"/>
    <p:sldId id="687" r:id="rId93"/>
    <p:sldId id="688" r:id="rId94"/>
    <p:sldId id="689" r:id="rId95"/>
    <p:sldId id="690" r:id="rId96"/>
    <p:sldId id="691" r:id="rId97"/>
    <p:sldId id="692" r:id="rId98"/>
    <p:sldId id="693" r:id="rId99"/>
    <p:sldId id="694" r:id="rId100"/>
    <p:sldId id="695" r:id="rId101"/>
    <p:sldId id="696" r:id="rId102"/>
    <p:sldId id="697" r:id="rId103"/>
    <p:sldId id="698" r:id="rId104"/>
    <p:sldId id="699" r:id="rId105"/>
    <p:sldId id="720" r:id="rId106"/>
    <p:sldId id="723" r:id="rId107"/>
    <p:sldId id="700" r:id="rId108"/>
    <p:sldId id="721" r:id="rId109"/>
    <p:sldId id="725" r:id="rId110"/>
    <p:sldId id="702" r:id="rId111"/>
    <p:sldId id="703" r:id="rId112"/>
  </p:sldIdLst>
  <p:sldSz cx="9144000" cy="6858000" type="screen4x3"/>
  <p:notesSz cx="7099300" cy="10234613"/>
  <p:custDataLst>
    <p:tags r:id="rId11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0000FF"/>
    <a:srgbClr val="008000"/>
    <a:srgbClr val="993300"/>
    <a:srgbClr val="99FF99"/>
    <a:srgbClr val="333399"/>
    <a:srgbClr val="CC0000"/>
    <a:srgbClr val="CC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2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1860" y="72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notesMaster" Target="notesMasters/notesMaster1.xml"/><Relationship Id="rId118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handoutMaster" Target="handoutMasters/handoutMaster1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ags" Target="tags/tag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7" tIns="46844" rIns="93687" bIns="4684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7" tIns="46844" rIns="93687" bIns="4684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9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7" tIns="46844" rIns="93687" bIns="4684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defTabSz="99055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9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 defTabSz="99055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0" y="4861781"/>
            <a:ext cx="5678823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defTabSz="99055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9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defTabSz="99055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38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9F6B2-F9C6-41E1-8A6C-159618C728C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DA0BF-4CFC-4DFB-9F1E-2B744F6F0C0C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1448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7D6BC-1CBA-467D-BEB1-8646A94BFC62}" type="slidenum">
              <a:rPr lang="en-US"/>
              <a:pPr/>
              <a:t>104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73133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105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87689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3D9ED-4115-4548-BACF-9F4261FD846D}" type="slidenum">
              <a:rPr lang="en-US"/>
              <a:pPr/>
              <a:t>106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73151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BB5BA-C7D3-4D09-B2AD-6BEC8A788275}" type="slidenum">
              <a:rPr lang="en-US"/>
              <a:pPr/>
              <a:t>107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00225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108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38734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2D37D-6DEF-4224-BBA4-4B209D4AA6FF}" type="slidenum">
              <a:rPr lang="en-US"/>
              <a:pPr/>
              <a:t>109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4924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1AEC8-4C73-4A5B-B947-0D47C2897D9B}" type="slidenum">
              <a:rPr lang="en-US"/>
              <a:pPr/>
              <a:t>110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89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CFF9-7CB5-4F2C-97ED-DAA3CD5394EC}" type="slidenum">
              <a:rPr lang="en-US"/>
              <a:pPr/>
              <a:t>12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Zeilen</a:t>
            </a:r>
            <a:r>
              <a:rPr lang="de-CH" baseline="0" noProof="0" dirty="0" smtClean="0"/>
              <a:t> und Spalten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50325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6952-59FB-4E1A-8F1D-B4870F46E028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4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287C-4BB0-4203-944D-A5C631009845}" type="slidenum">
              <a:rPr lang="en-US"/>
              <a:pPr/>
              <a:t>15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4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5435A-402D-480B-845D-5B34AEC968A6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617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17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812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20CA8-F470-4A2E-AC36-9A7AA7852F4E}" type="slidenum">
              <a:rPr lang="en-US"/>
              <a:pPr/>
              <a:t>18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82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EC54B-33FB-4CC8-B2D8-1A760982B5A5}" type="slidenum">
              <a:rPr lang="en-US"/>
              <a:pPr/>
              <a:t>19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54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3F2DB-3810-438D-9E94-CC9FC7B25A50}" type="slidenum">
              <a:rPr lang="en-US"/>
              <a:pPr/>
              <a:t>20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anwendbar</a:t>
            </a:r>
            <a:r>
              <a:rPr lang="de-CH" baseline="0" noProof="0" dirty="0" smtClean="0"/>
              <a:t> sein auf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563870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AE395-C793-40FB-BFCA-C693DEF78CD3}" type="slidenum">
              <a:rPr lang="en-US"/>
              <a:pPr/>
              <a:t>21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2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9F6B2-F9C6-41E1-8A6C-159618C728C3}" type="slidenum">
              <a:rPr lang="en-US"/>
              <a:pPr/>
              <a:t>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13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03A7E-94C2-4E60-A4A5-01408E2B9D6F}" type="slidenum">
              <a:rPr lang="en-US"/>
              <a:pPr/>
              <a:t>22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606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485E8-3685-4BD6-9D2A-45907D0700CF}" type="slidenum">
              <a:rPr lang="en-US"/>
              <a:pPr/>
              <a:t>23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420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E16D5-3DE2-4ECD-8958-D7C272D15421}" type="slidenum">
              <a:rPr lang="en-US"/>
              <a:pPr/>
              <a:t>24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538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CC4B9-EEF2-4510-B29F-9CC0631FFD98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83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8BFF7-6906-4410-980D-E28B29A2824E}" type="slidenum">
              <a:rPr lang="en-US"/>
              <a:pPr/>
              <a:t>26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927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287C-4BB0-4203-944D-A5C631009845}" type="slidenum">
              <a:rPr lang="en-US"/>
              <a:pPr/>
              <a:t>27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97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662D6-42EA-498B-BF8F-6C52D83AE6B2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22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A899C-9590-4A18-B83F-1CE31EF91EEE}" type="slidenum">
              <a:rPr lang="en-US"/>
              <a:pPr/>
              <a:t>30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91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59E7E-7AAB-4BF5-8656-7B1E0396A3C5}" type="slidenum">
              <a:rPr lang="en-US"/>
              <a:pPr/>
              <a:t>31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583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43108-6471-4453-AE81-12CA0C7AE3ED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17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9BD23-755B-4188-9510-FE9A49EE3E04}" type="slidenum">
              <a:rPr lang="en-US"/>
              <a:pPr/>
              <a:t>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Geschirr</a:t>
            </a:r>
            <a:r>
              <a:rPr lang="en-GB" dirty="0" smtClean="0"/>
              <a:t> </a:t>
            </a:r>
            <a:r>
              <a:rPr lang="en-GB" dirty="0" err="1" smtClean="0"/>
              <a:t>spülen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33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767C5-CD7C-40F7-B06E-4AC46BC0166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239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43108-6471-4453-AE81-12CA0C7AE3E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58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34BB9-39F3-4129-BAFE-3FCEDB4AD6A8}" type="slidenum">
              <a:rPr lang="en-US"/>
              <a:pPr/>
              <a:t>35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274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E4266-974C-48AE-9F9E-A2DCA124D962}" type="slidenum">
              <a:rPr lang="en-US"/>
              <a:pPr/>
              <a:t>36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83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1E361-1397-4E61-8494-B45A9B7BB027}" type="slidenum">
              <a:rPr lang="en-US"/>
              <a:pPr/>
              <a:t>37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00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B7736-419A-48A0-8A50-0A0668593137}" type="slidenum">
              <a:rPr lang="en-US"/>
              <a:pPr/>
              <a:t>38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59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91E6-54A3-4B4B-9D62-2D1D843283D0}" type="slidenum">
              <a:rPr lang="en-US"/>
              <a:pPr/>
              <a:t>39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8879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BEA73-F815-48A1-8170-AFB43F5BF405}" type="slidenum">
              <a:rPr lang="en-US"/>
              <a:pPr/>
              <a:t>40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278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2EACF-404E-422C-98D1-6676569C0223}" type="slidenum">
              <a:rPr lang="en-US"/>
              <a:pPr/>
              <a:t>41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423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0100E-9645-4181-B8EC-089C20FA6E5A}" type="slidenum">
              <a:rPr lang="en-US"/>
              <a:pPr/>
              <a:t>42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99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6952-59FB-4E1A-8F1D-B4870F46E028}" type="slidenum">
              <a:rPr lang="en-US"/>
              <a:pPr/>
              <a:t>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174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8C84E-1253-4890-BDA9-5A40E5AD60C6}" type="slidenum">
              <a:rPr lang="en-US"/>
              <a:pPr/>
              <a:t>43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243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6F36E-B363-4CBF-824D-B2FF47FD90F8}" type="slidenum">
              <a:rPr lang="en-US"/>
              <a:pPr/>
              <a:t>44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71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23A27-7EBB-4441-B862-41F0DABCAB2D}" type="slidenum">
              <a:rPr lang="en-US"/>
              <a:pPr/>
              <a:t>45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77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C3263-C7C0-4F88-87CA-2E6CD2181F42}" type="slidenum">
              <a:rPr lang="en-US"/>
              <a:pPr/>
              <a:t>46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158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8F1FE-D80F-4E03-B30B-17A3FA8412AA}" type="slidenum">
              <a:rPr lang="en-US"/>
              <a:pPr/>
              <a:t>47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64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FAF2E-F567-4A84-A0DE-DC13883C5F1B}" type="slidenum">
              <a:rPr lang="en-US"/>
              <a:pPr/>
              <a:t>48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037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0376-E5A5-45BA-B57D-AD80946F997E}" type="slidenum">
              <a:rPr lang="en-US"/>
              <a:pPr/>
              <a:t>49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2785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665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B742-6091-4DD3-8B06-84C4D0600CB9}" type="slidenum">
              <a:rPr lang="en-US"/>
              <a:pPr/>
              <a:t>51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5585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52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16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40447-8ADC-4C4A-B2A1-AC43A5AFCEC9}" type="slidenum">
              <a:rPr lang="en-US"/>
              <a:pPr/>
              <a:t>6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de-CH" noProof="0" dirty="0" smtClean="0"/>
              <a:t>n einer einleitenden Vorlesung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469417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8D97F-C19C-43BC-9A50-A5AD09819A3E}" type="slidenum">
              <a:rPr lang="en-US"/>
              <a:pPr/>
              <a:t>53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038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EC8E1-DAEF-4FA7-98A3-714DA21B8619}" type="slidenum">
              <a:rPr lang="en-US"/>
              <a:pPr/>
              <a:t>54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3699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A1416-CA37-45A5-82B8-C8E31456B8C3}" type="slidenum">
              <a:rPr lang="en-US"/>
              <a:pPr/>
              <a:t>55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4459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28A2-230F-41AA-BE05-6ADE25D31A1C}" type="slidenum">
              <a:rPr lang="en-US"/>
              <a:pPr/>
              <a:t>56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4934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556E6-F8BE-4F28-8C10-7F49149B1310}" type="slidenum">
              <a:rPr lang="en-US"/>
              <a:pPr/>
              <a:t>57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9015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BF62D-A16B-469D-8C4A-7A11035BB81A}" type="slidenum">
              <a:rPr lang="en-US"/>
              <a:pPr/>
              <a:t>58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116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343FF-DD4D-4BD1-AA3E-ED069D34591F}" type="slidenum">
              <a:rPr lang="en-US"/>
              <a:pPr/>
              <a:t>59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1073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1B9E8-8897-4EB3-90BF-B6DF8A833080}" type="slidenum">
              <a:rPr lang="en-US"/>
              <a:pPr/>
              <a:t>60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3505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B0919-59FE-4631-9C50-7C7176D0C27B}" type="slidenum">
              <a:rPr lang="en-US"/>
              <a:pPr/>
              <a:t>61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2359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CD244-54CE-4A7C-93F2-A276C16EB492}" type="slidenum">
              <a:rPr lang="en-US"/>
              <a:pPr/>
              <a:t>62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0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027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63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5858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4C145-E227-42FD-B106-F7A2E46FD786}" type="slidenum">
              <a:rPr lang="en-US"/>
              <a:pPr/>
              <a:t>64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9432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D992E-76CC-49EB-860A-5C66DF212CAA}" type="slidenum">
              <a:rPr lang="en-US"/>
              <a:pPr/>
              <a:t>65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2545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72733-CA30-4D71-B083-BB5EBAE77924}" type="slidenum">
              <a:rPr lang="en-US"/>
              <a:pPr/>
              <a:t>66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545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2053B-A98B-44A4-9385-8EAF3A350F4C}" type="slidenum">
              <a:rPr lang="en-US"/>
              <a:pPr/>
              <a:t>67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7556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BDC52-DDCC-412C-9E6B-AAA00F16F85E}" type="slidenum">
              <a:rPr lang="en-US"/>
              <a:pPr/>
              <a:t>68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264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12190-8DF2-4AAB-BF57-659BDE04E700}" type="slidenum">
              <a:rPr lang="en-US"/>
              <a:pPr/>
              <a:t>69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6272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7735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F11FF-8EE9-4707-9242-4B1C305451FA}" type="slidenum">
              <a:rPr lang="en-US"/>
              <a:pPr/>
              <a:t>71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4274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3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8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4667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7D6BC-1CBA-467D-BEB1-8646A94BFC62}" type="slidenum">
              <a:rPr lang="en-US"/>
              <a:pPr/>
              <a:t>74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9322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durchlaufen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7790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A397-45C9-401A-9E6B-A32CB0DB53F7}" type="slidenum">
              <a:rPr lang="en-US"/>
              <a:pPr/>
              <a:t>76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8093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E19BC-50BA-461B-B408-CEBDF9181C1C}" type="slidenum">
              <a:rPr lang="en-US"/>
              <a:pPr/>
              <a:t>77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072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FBF1A-67DC-4A68-AC53-2C7CFE8D1E34}" type="slidenum">
              <a:rPr lang="en-US"/>
              <a:pPr/>
              <a:t>78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3311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03D34-5F35-4380-968D-56E758802616}" type="slidenum">
              <a:rPr lang="en-US"/>
              <a:pPr/>
              <a:t>79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2771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A152E-23F3-4C1E-B417-38FA14972041}" type="slidenum">
              <a:rPr lang="en-US"/>
              <a:pPr/>
              <a:t>80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7493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81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4930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45E0A-9BD4-4707-85AF-94C17771AE8C}" type="slidenum">
              <a:rPr lang="en-US"/>
              <a:pPr/>
              <a:t>82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4949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5220-58D4-412C-B310-68BB3D43845F}" type="slidenum">
              <a:rPr lang="en-US"/>
              <a:pPr/>
              <a:t>83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91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81617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B8FAA-8646-4DF1-9757-D43AF3717895}" type="slidenum">
              <a:rPr lang="en-US"/>
              <a:pPr/>
              <a:t>84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36665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DA076-5232-44F2-AC2F-AB6808A1D108}" type="slidenum">
              <a:rPr lang="en-US"/>
              <a:pPr/>
              <a:t>85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7023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8753-3B15-4F81-A769-F652F79DB69F}" type="slidenum">
              <a:rPr lang="en-US"/>
              <a:pPr/>
              <a:t>86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49272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26F6B-A453-42A3-8EC4-8340F5ADE34F}" type="slidenum">
              <a:rPr lang="en-US"/>
              <a:pPr/>
              <a:t>87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458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3F6E4-75F0-45D3-93AB-AC06576AA863}" type="slidenum">
              <a:rPr lang="en-US"/>
              <a:pPr/>
              <a:t>88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99117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92C39-DF4B-4BF0-9F3B-C128A3C85218}" type="slidenum">
              <a:rPr lang="en-US"/>
              <a:pPr/>
              <a:t>89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7423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4A055-5BA8-4263-AA19-39935F29601A}" type="slidenum">
              <a:rPr lang="en-US"/>
              <a:pPr/>
              <a:t>90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85351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7935E-F192-4961-A308-0B9779454E92}" type="slidenum">
              <a:rPr lang="en-US"/>
              <a:pPr/>
              <a:t>91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8854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CAD0-00A0-423C-B073-F8FF0F538DE8}" type="slidenum">
              <a:rPr lang="en-US"/>
              <a:pPr/>
              <a:t>92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substrahieren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4898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AA92-FDFA-4C3E-955C-8988417612E9}" type="slidenum">
              <a:rPr lang="en-US"/>
              <a:pPr/>
              <a:t>93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80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C39A9-BD57-4B65-B1D2-A274EBDC93C7}" type="slidenum">
              <a:rPr lang="en-US"/>
              <a:pPr/>
              <a:t>10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sichtbar</a:t>
            </a:r>
            <a:r>
              <a:rPr lang="en-GB" dirty="0" smtClean="0"/>
              <a:t> </a:t>
            </a:r>
            <a:r>
              <a:rPr lang="en-GB" dirty="0" err="1" smtClean="0"/>
              <a:t>machen</a:t>
            </a:r>
            <a:r>
              <a:rPr lang="en-GB" dirty="0" smtClean="0"/>
              <a:t>, </a:t>
            </a:r>
            <a:r>
              <a:rPr lang="en-GB" dirty="0" err="1" smtClean="0"/>
              <a:t>zeigen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07926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B4F7-7ACE-40B5-A41C-1582683BF4FA}" type="slidenum">
              <a:rPr lang="en-US"/>
              <a:pPr/>
              <a:t>94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69338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28613-A660-4E0B-904C-86382531ED5F}" type="slidenum">
              <a:rPr lang="en-US"/>
              <a:pPr/>
              <a:t>95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13784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0B2DA-BF43-447B-9258-07E79E49F521}" type="slidenum">
              <a:rPr lang="en-US"/>
              <a:pPr/>
              <a:t>96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86136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EF3C-310E-41BF-862F-B1068C12A17D}" type="slidenum">
              <a:rPr lang="en-US"/>
              <a:pPr/>
              <a:t>97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39932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FA69E-2F7D-4189-878B-7B6360454243}" type="slidenum">
              <a:rPr lang="en-US"/>
              <a:pPr/>
              <a:t>98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06274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8E600-0E1C-45BF-8FFC-1B135411212C}" type="slidenum">
              <a:rPr lang="en-US"/>
              <a:pPr/>
              <a:t>99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4837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4C011-900F-4233-B54C-91878EC084B4}" type="slidenum">
              <a:rPr lang="en-US"/>
              <a:pPr/>
              <a:t>100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2982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A1770-D835-4607-A20C-F26D6E83CAD9}" type="slidenum">
              <a:rPr lang="en-US"/>
              <a:pPr/>
              <a:t>101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67012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102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43924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EAB0B-4596-4CC5-B291-5FBE36E4CA72}" type="slidenum">
              <a:rPr lang="en-US"/>
              <a:pPr/>
              <a:t>103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62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09-Dec-14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rgbClr val="0000FF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rgbClr val="0000FF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rgbClr val="0000FF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rgbClr val="0000FF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0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D28B793-CDE4-4FCB-817D-623FF8B77B9E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96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35413" y="6615113"/>
            <a:ext cx="4681537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Intro. to Programming, lecture 19: Topological Sort I</a:t>
            </a:r>
            <a:endParaRPr lang="en-US" sz="1000">
              <a:latin typeface="ETH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8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7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2" r:id="rId2"/>
    <p:sldLayoutId id="2147483863" r:id="rId3"/>
    <p:sldLayoutId id="2147483864" r:id="rId4"/>
    <p:sldLayoutId id="2147483865" r:id="rId5"/>
    <p:sldLayoutId id="214748386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image" Target="../media/image3.jpe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442.xml"/><Relationship Id="rId2" Type="http://schemas.openxmlformats.org/officeDocument/2006/relationships/tags" Target="../tags/tag1441.xml"/><Relationship Id="rId1" Type="http://schemas.openxmlformats.org/officeDocument/2006/relationships/tags" Target="../tags/tag1440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96.xml"/><Relationship Id="rId4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4.xml"/><Relationship Id="rId1" Type="http://schemas.openxmlformats.org/officeDocument/2006/relationships/tags" Target="../tags/tag144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7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tags" Target="../tags/tag1457.xml"/><Relationship Id="rId18" Type="http://schemas.openxmlformats.org/officeDocument/2006/relationships/tags" Target="../tags/tag1462.xml"/><Relationship Id="rId26" Type="http://schemas.openxmlformats.org/officeDocument/2006/relationships/tags" Target="../tags/tag1470.xml"/><Relationship Id="rId39" Type="http://schemas.openxmlformats.org/officeDocument/2006/relationships/tags" Target="../tags/tag1483.xml"/><Relationship Id="rId21" Type="http://schemas.openxmlformats.org/officeDocument/2006/relationships/tags" Target="../tags/tag1465.xml"/><Relationship Id="rId34" Type="http://schemas.openxmlformats.org/officeDocument/2006/relationships/tags" Target="../tags/tag1478.xml"/><Relationship Id="rId42" Type="http://schemas.openxmlformats.org/officeDocument/2006/relationships/tags" Target="../tags/tag1486.xml"/><Relationship Id="rId47" Type="http://schemas.openxmlformats.org/officeDocument/2006/relationships/tags" Target="../tags/tag1491.xml"/><Relationship Id="rId50" Type="http://schemas.openxmlformats.org/officeDocument/2006/relationships/tags" Target="../tags/tag1494.xml"/><Relationship Id="rId7" Type="http://schemas.openxmlformats.org/officeDocument/2006/relationships/tags" Target="../tags/tag1451.xml"/><Relationship Id="rId2" Type="http://schemas.openxmlformats.org/officeDocument/2006/relationships/tags" Target="../tags/tag1446.xml"/><Relationship Id="rId16" Type="http://schemas.openxmlformats.org/officeDocument/2006/relationships/tags" Target="../tags/tag1460.xml"/><Relationship Id="rId29" Type="http://schemas.openxmlformats.org/officeDocument/2006/relationships/tags" Target="../tags/tag1473.xml"/><Relationship Id="rId11" Type="http://schemas.openxmlformats.org/officeDocument/2006/relationships/tags" Target="../tags/tag1455.xml"/><Relationship Id="rId24" Type="http://schemas.openxmlformats.org/officeDocument/2006/relationships/tags" Target="../tags/tag1468.xml"/><Relationship Id="rId32" Type="http://schemas.openxmlformats.org/officeDocument/2006/relationships/tags" Target="../tags/tag1476.xml"/><Relationship Id="rId37" Type="http://schemas.openxmlformats.org/officeDocument/2006/relationships/tags" Target="../tags/tag1481.xml"/><Relationship Id="rId40" Type="http://schemas.openxmlformats.org/officeDocument/2006/relationships/tags" Target="../tags/tag1484.xml"/><Relationship Id="rId45" Type="http://schemas.openxmlformats.org/officeDocument/2006/relationships/tags" Target="../tags/tag1489.xml"/><Relationship Id="rId53" Type="http://schemas.openxmlformats.org/officeDocument/2006/relationships/notesSlide" Target="../notesSlides/notesSlide98.xml"/><Relationship Id="rId5" Type="http://schemas.openxmlformats.org/officeDocument/2006/relationships/tags" Target="../tags/tag1449.xml"/><Relationship Id="rId10" Type="http://schemas.openxmlformats.org/officeDocument/2006/relationships/tags" Target="../tags/tag1454.xml"/><Relationship Id="rId19" Type="http://schemas.openxmlformats.org/officeDocument/2006/relationships/tags" Target="../tags/tag1463.xml"/><Relationship Id="rId31" Type="http://schemas.openxmlformats.org/officeDocument/2006/relationships/tags" Target="../tags/tag1475.xml"/><Relationship Id="rId44" Type="http://schemas.openxmlformats.org/officeDocument/2006/relationships/tags" Target="../tags/tag1488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448.xml"/><Relationship Id="rId9" Type="http://schemas.openxmlformats.org/officeDocument/2006/relationships/tags" Target="../tags/tag1453.xml"/><Relationship Id="rId14" Type="http://schemas.openxmlformats.org/officeDocument/2006/relationships/tags" Target="../tags/tag1458.xml"/><Relationship Id="rId22" Type="http://schemas.openxmlformats.org/officeDocument/2006/relationships/tags" Target="../tags/tag1466.xml"/><Relationship Id="rId27" Type="http://schemas.openxmlformats.org/officeDocument/2006/relationships/tags" Target="../tags/tag1471.xml"/><Relationship Id="rId30" Type="http://schemas.openxmlformats.org/officeDocument/2006/relationships/tags" Target="../tags/tag1474.xml"/><Relationship Id="rId35" Type="http://schemas.openxmlformats.org/officeDocument/2006/relationships/tags" Target="../tags/tag1479.xml"/><Relationship Id="rId43" Type="http://schemas.openxmlformats.org/officeDocument/2006/relationships/tags" Target="../tags/tag1487.xml"/><Relationship Id="rId48" Type="http://schemas.openxmlformats.org/officeDocument/2006/relationships/tags" Target="../tags/tag1492.xml"/><Relationship Id="rId8" Type="http://schemas.openxmlformats.org/officeDocument/2006/relationships/tags" Target="../tags/tag1452.xml"/><Relationship Id="rId51" Type="http://schemas.openxmlformats.org/officeDocument/2006/relationships/tags" Target="../tags/tag1495.xml"/><Relationship Id="rId3" Type="http://schemas.openxmlformats.org/officeDocument/2006/relationships/tags" Target="../tags/tag1447.xml"/><Relationship Id="rId12" Type="http://schemas.openxmlformats.org/officeDocument/2006/relationships/tags" Target="../tags/tag1456.xml"/><Relationship Id="rId17" Type="http://schemas.openxmlformats.org/officeDocument/2006/relationships/tags" Target="../tags/tag1461.xml"/><Relationship Id="rId25" Type="http://schemas.openxmlformats.org/officeDocument/2006/relationships/tags" Target="../tags/tag1469.xml"/><Relationship Id="rId33" Type="http://schemas.openxmlformats.org/officeDocument/2006/relationships/tags" Target="../tags/tag1477.xml"/><Relationship Id="rId38" Type="http://schemas.openxmlformats.org/officeDocument/2006/relationships/tags" Target="../tags/tag1482.xml"/><Relationship Id="rId46" Type="http://schemas.openxmlformats.org/officeDocument/2006/relationships/tags" Target="../tags/tag1490.xml"/><Relationship Id="rId20" Type="http://schemas.openxmlformats.org/officeDocument/2006/relationships/tags" Target="../tags/tag1464.xml"/><Relationship Id="rId41" Type="http://schemas.openxmlformats.org/officeDocument/2006/relationships/tags" Target="../tags/tag1485.xml"/><Relationship Id="rId54" Type="http://schemas.openxmlformats.org/officeDocument/2006/relationships/image" Target="../media/image3.jpeg"/><Relationship Id="rId1" Type="http://schemas.openxmlformats.org/officeDocument/2006/relationships/tags" Target="../tags/tag1445.xml"/><Relationship Id="rId6" Type="http://schemas.openxmlformats.org/officeDocument/2006/relationships/tags" Target="../tags/tag1450.xml"/><Relationship Id="rId15" Type="http://schemas.openxmlformats.org/officeDocument/2006/relationships/tags" Target="../tags/tag1459.xml"/><Relationship Id="rId23" Type="http://schemas.openxmlformats.org/officeDocument/2006/relationships/tags" Target="../tags/tag1467.xml"/><Relationship Id="rId28" Type="http://schemas.openxmlformats.org/officeDocument/2006/relationships/tags" Target="../tags/tag1472.xml"/><Relationship Id="rId36" Type="http://schemas.openxmlformats.org/officeDocument/2006/relationships/tags" Target="../tags/tag1480.xml"/><Relationship Id="rId49" Type="http://schemas.openxmlformats.org/officeDocument/2006/relationships/tags" Target="../tags/tag149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7.xml"/><Relationship Id="rId1" Type="http://schemas.openxmlformats.org/officeDocument/2006/relationships/tags" Target="../tags/tag149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9.xm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tags" Target="../tags/tag1510.xml"/><Relationship Id="rId18" Type="http://schemas.openxmlformats.org/officeDocument/2006/relationships/tags" Target="../tags/tag1515.xml"/><Relationship Id="rId26" Type="http://schemas.openxmlformats.org/officeDocument/2006/relationships/tags" Target="../tags/tag1523.xml"/><Relationship Id="rId21" Type="http://schemas.openxmlformats.org/officeDocument/2006/relationships/tags" Target="../tags/tag1518.xml"/><Relationship Id="rId34" Type="http://schemas.openxmlformats.org/officeDocument/2006/relationships/tags" Target="../tags/tag1531.xml"/><Relationship Id="rId7" Type="http://schemas.openxmlformats.org/officeDocument/2006/relationships/tags" Target="../tags/tag1504.xml"/><Relationship Id="rId12" Type="http://schemas.openxmlformats.org/officeDocument/2006/relationships/tags" Target="../tags/tag1509.xml"/><Relationship Id="rId17" Type="http://schemas.openxmlformats.org/officeDocument/2006/relationships/tags" Target="../tags/tag1514.xml"/><Relationship Id="rId25" Type="http://schemas.openxmlformats.org/officeDocument/2006/relationships/tags" Target="../tags/tag1522.xml"/><Relationship Id="rId33" Type="http://schemas.openxmlformats.org/officeDocument/2006/relationships/tags" Target="../tags/tag1530.xml"/><Relationship Id="rId38" Type="http://schemas.openxmlformats.org/officeDocument/2006/relationships/image" Target="../media/image3.jpeg"/><Relationship Id="rId2" Type="http://schemas.openxmlformats.org/officeDocument/2006/relationships/tags" Target="../tags/tag1499.xml"/><Relationship Id="rId16" Type="http://schemas.openxmlformats.org/officeDocument/2006/relationships/tags" Target="../tags/tag1513.xml"/><Relationship Id="rId20" Type="http://schemas.openxmlformats.org/officeDocument/2006/relationships/tags" Target="../tags/tag1517.xml"/><Relationship Id="rId29" Type="http://schemas.openxmlformats.org/officeDocument/2006/relationships/tags" Target="../tags/tag1526.xml"/><Relationship Id="rId1" Type="http://schemas.openxmlformats.org/officeDocument/2006/relationships/tags" Target="../tags/tag1498.xml"/><Relationship Id="rId6" Type="http://schemas.openxmlformats.org/officeDocument/2006/relationships/tags" Target="../tags/tag1503.xml"/><Relationship Id="rId11" Type="http://schemas.openxmlformats.org/officeDocument/2006/relationships/tags" Target="../tags/tag1508.xml"/><Relationship Id="rId24" Type="http://schemas.openxmlformats.org/officeDocument/2006/relationships/tags" Target="../tags/tag1521.xml"/><Relationship Id="rId32" Type="http://schemas.openxmlformats.org/officeDocument/2006/relationships/tags" Target="../tags/tag1529.xml"/><Relationship Id="rId37" Type="http://schemas.openxmlformats.org/officeDocument/2006/relationships/notesSlide" Target="../notesSlides/notesSlide100.xml"/><Relationship Id="rId5" Type="http://schemas.openxmlformats.org/officeDocument/2006/relationships/tags" Target="../tags/tag1502.xml"/><Relationship Id="rId15" Type="http://schemas.openxmlformats.org/officeDocument/2006/relationships/tags" Target="../tags/tag1512.xml"/><Relationship Id="rId23" Type="http://schemas.openxmlformats.org/officeDocument/2006/relationships/tags" Target="../tags/tag1520.xml"/><Relationship Id="rId28" Type="http://schemas.openxmlformats.org/officeDocument/2006/relationships/tags" Target="../tags/tag152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507.xml"/><Relationship Id="rId19" Type="http://schemas.openxmlformats.org/officeDocument/2006/relationships/tags" Target="../tags/tag1516.xml"/><Relationship Id="rId31" Type="http://schemas.openxmlformats.org/officeDocument/2006/relationships/tags" Target="../tags/tag1528.xml"/><Relationship Id="rId4" Type="http://schemas.openxmlformats.org/officeDocument/2006/relationships/tags" Target="../tags/tag1501.xml"/><Relationship Id="rId9" Type="http://schemas.openxmlformats.org/officeDocument/2006/relationships/tags" Target="../tags/tag1506.xml"/><Relationship Id="rId14" Type="http://schemas.openxmlformats.org/officeDocument/2006/relationships/tags" Target="../tags/tag1511.xml"/><Relationship Id="rId22" Type="http://schemas.openxmlformats.org/officeDocument/2006/relationships/tags" Target="../tags/tag1519.xml"/><Relationship Id="rId27" Type="http://schemas.openxmlformats.org/officeDocument/2006/relationships/tags" Target="../tags/tag1524.xml"/><Relationship Id="rId30" Type="http://schemas.openxmlformats.org/officeDocument/2006/relationships/tags" Target="../tags/tag1527.xml"/><Relationship Id="rId35" Type="http://schemas.openxmlformats.org/officeDocument/2006/relationships/tags" Target="../tags/tag1532.xml"/><Relationship Id="rId8" Type="http://schemas.openxmlformats.org/officeDocument/2006/relationships/tags" Target="../tags/tag1505.xml"/><Relationship Id="rId3" Type="http://schemas.openxmlformats.org/officeDocument/2006/relationships/tags" Target="../tags/tag1500.xml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tags" Target="../tags/tag1545.xml"/><Relationship Id="rId18" Type="http://schemas.openxmlformats.org/officeDocument/2006/relationships/tags" Target="../tags/tag1550.xml"/><Relationship Id="rId26" Type="http://schemas.openxmlformats.org/officeDocument/2006/relationships/tags" Target="../tags/tag1558.xml"/><Relationship Id="rId39" Type="http://schemas.openxmlformats.org/officeDocument/2006/relationships/tags" Target="../tags/tag1571.xml"/><Relationship Id="rId21" Type="http://schemas.openxmlformats.org/officeDocument/2006/relationships/tags" Target="../tags/tag1553.xml"/><Relationship Id="rId34" Type="http://schemas.openxmlformats.org/officeDocument/2006/relationships/tags" Target="../tags/tag1566.xml"/><Relationship Id="rId42" Type="http://schemas.openxmlformats.org/officeDocument/2006/relationships/tags" Target="../tags/tag1574.xml"/><Relationship Id="rId47" Type="http://schemas.openxmlformats.org/officeDocument/2006/relationships/tags" Target="../tags/tag1579.xml"/><Relationship Id="rId50" Type="http://schemas.openxmlformats.org/officeDocument/2006/relationships/tags" Target="../tags/tag1582.xml"/><Relationship Id="rId7" Type="http://schemas.openxmlformats.org/officeDocument/2006/relationships/tags" Target="../tags/tag1539.xml"/><Relationship Id="rId2" Type="http://schemas.openxmlformats.org/officeDocument/2006/relationships/tags" Target="../tags/tag1534.xml"/><Relationship Id="rId16" Type="http://schemas.openxmlformats.org/officeDocument/2006/relationships/tags" Target="../tags/tag1548.xml"/><Relationship Id="rId29" Type="http://schemas.openxmlformats.org/officeDocument/2006/relationships/tags" Target="../tags/tag1561.xml"/><Relationship Id="rId11" Type="http://schemas.openxmlformats.org/officeDocument/2006/relationships/tags" Target="../tags/tag1543.xml"/><Relationship Id="rId24" Type="http://schemas.openxmlformats.org/officeDocument/2006/relationships/tags" Target="../tags/tag1556.xml"/><Relationship Id="rId32" Type="http://schemas.openxmlformats.org/officeDocument/2006/relationships/tags" Target="../tags/tag1564.xml"/><Relationship Id="rId37" Type="http://schemas.openxmlformats.org/officeDocument/2006/relationships/tags" Target="../tags/tag1569.xml"/><Relationship Id="rId40" Type="http://schemas.openxmlformats.org/officeDocument/2006/relationships/tags" Target="../tags/tag1572.xml"/><Relationship Id="rId45" Type="http://schemas.openxmlformats.org/officeDocument/2006/relationships/tags" Target="../tags/tag1577.xml"/><Relationship Id="rId53" Type="http://schemas.openxmlformats.org/officeDocument/2006/relationships/notesSlide" Target="../notesSlides/notesSlide101.xml"/><Relationship Id="rId5" Type="http://schemas.openxmlformats.org/officeDocument/2006/relationships/tags" Target="../tags/tag1537.xml"/><Relationship Id="rId10" Type="http://schemas.openxmlformats.org/officeDocument/2006/relationships/tags" Target="../tags/tag1542.xml"/><Relationship Id="rId19" Type="http://schemas.openxmlformats.org/officeDocument/2006/relationships/tags" Target="../tags/tag1551.xml"/><Relationship Id="rId31" Type="http://schemas.openxmlformats.org/officeDocument/2006/relationships/tags" Target="../tags/tag1563.xml"/><Relationship Id="rId44" Type="http://schemas.openxmlformats.org/officeDocument/2006/relationships/tags" Target="../tags/tag1576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536.xml"/><Relationship Id="rId9" Type="http://schemas.openxmlformats.org/officeDocument/2006/relationships/tags" Target="../tags/tag1541.xml"/><Relationship Id="rId14" Type="http://schemas.openxmlformats.org/officeDocument/2006/relationships/tags" Target="../tags/tag1546.xml"/><Relationship Id="rId22" Type="http://schemas.openxmlformats.org/officeDocument/2006/relationships/tags" Target="../tags/tag1554.xml"/><Relationship Id="rId27" Type="http://schemas.openxmlformats.org/officeDocument/2006/relationships/tags" Target="../tags/tag1559.xml"/><Relationship Id="rId30" Type="http://schemas.openxmlformats.org/officeDocument/2006/relationships/tags" Target="../tags/tag1562.xml"/><Relationship Id="rId35" Type="http://schemas.openxmlformats.org/officeDocument/2006/relationships/tags" Target="../tags/tag1567.xml"/><Relationship Id="rId43" Type="http://schemas.openxmlformats.org/officeDocument/2006/relationships/tags" Target="../tags/tag1575.xml"/><Relationship Id="rId48" Type="http://schemas.openxmlformats.org/officeDocument/2006/relationships/tags" Target="../tags/tag1580.xml"/><Relationship Id="rId8" Type="http://schemas.openxmlformats.org/officeDocument/2006/relationships/tags" Target="../tags/tag1540.xml"/><Relationship Id="rId51" Type="http://schemas.openxmlformats.org/officeDocument/2006/relationships/tags" Target="../tags/tag1583.xml"/><Relationship Id="rId3" Type="http://schemas.openxmlformats.org/officeDocument/2006/relationships/tags" Target="../tags/tag1535.xml"/><Relationship Id="rId12" Type="http://schemas.openxmlformats.org/officeDocument/2006/relationships/tags" Target="../tags/tag1544.xml"/><Relationship Id="rId17" Type="http://schemas.openxmlformats.org/officeDocument/2006/relationships/tags" Target="../tags/tag1549.xml"/><Relationship Id="rId25" Type="http://schemas.openxmlformats.org/officeDocument/2006/relationships/tags" Target="../tags/tag1557.xml"/><Relationship Id="rId33" Type="http://schemas.openxmlformats.org/officeDocument/2006/relationships/tags" Target="../tags/tag1565.xml"/><Relationship Id="rId38" Type="http://schemas.openxmlformats.org/officeDocument/2006/relationships/tags" Target="../tags/tag1570.xml"/><Relationship Id="rId46" Type="http://schemas.openxmlformats.org/officeDocument/2006/relationships/tags" Target="../tags/tag1578.xml"/><Relationship Id="rId20" Type="http://schemas.openxmlformats.org/officeDocument/2006/relationships/tags" Target="../tags/tag1552.xml"/><Relationship Id="rId41" Type="http://schemas.openxmlformats.org/officeDocument/2006/relationships/tags" Target="../tags/tag1573.xml"/><Relationship Id="rId54" Type="http://schemas.openxmlformats.org/officeDocument/2006/relationships/image" Target="../media/image3.jpeg"/><Relationship Id="rId1" Type="http://schemas.openxmlformats.org/officeDocument/2006/relationships/tags" Target="../tags/tag1533.xml"/><Relationship Id="rId6" Type="http://schemas.openxmlformats.org/officeDocument/2006/relationships/tags" Target="../tags/tag1538.xml"/><Relationship Id="rId15" Type="http://schemas.openxmlformats.org/officeDocument/2006/relationships/tags" Target="../tags/tag1547.xml"/><Relationship Id="rId23" Type="http://schemas.openxmlformats.org/officeDocument/2006/relationships/tags" Target="../tags/tag1555.xml"/><Relationship Id="rId28" Type="http://schemas.openxmlformats.org/officeDocument/2006/relationships/tags" Target="../tags/tag1560.xml"/><Relationship Id="rId36" Type="http://schemas.openxmlformats.org/officeDocument/2006/relationships/tags" Target="../tags/tag1568.xml"/><Relationship Id="rId49" Type="http://schemas.openxmlformats.org/officeDocument/2006/relationships/tags" Target="../tags/tag158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5.xml"/><Relationship Id="rId1" Type="http://schemas.openxmlformats.org/officeDocument/2006/relationships/tags" Target="../tags/tag1584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02.xml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tags" Target="../tags/tag1598.xml"/><Relationship Id="rId18" Type="http://schemas.openxmlformats.org/officeDocument/2006/relationships/tags" Target="../tags/tag1603.xml"/><Relationship Id="rId26" Type="http://schemas.openxmlformats.org/officeDocument/2006/relationships/tags" Target="../tags/tag1611.xml"/><Relationship Id="rId21" Type="http://schemas.openxmlformats.org/officeDocument/2006/relationships/tags" Target="../tags/tag1606.xml"/><Relationship Id="rId34" Type="http://schemas.openxmlformats.org/officeDocument/2006/relationships/tags" Target="../tags/tag1619.xml"/><Relationship Id="rId7" Type="http://schemas.openxmlformats.org/officeDocument/2006/relationships/tags" Target="../tags/tag1592.xml"/><Relationship Id="rId12" Type="http://schemas.openxmlformats.org/officeDocument/2006/relationships/tags" Target="../tags/tag1597.xml"/><Relationship Id="rId17" Type="http://schemas.openxmlformats.org/officeDocument/2006/relationships/tags" Target="../tags/tag1602.xml"/><Relationship Id="rId25" Type="http://schemas.openxmlformats.org/officeDocument/2006/relationships/tags" Target="../tags/tag1610.xml"/><Relationship Id="rId33" Type="http://schemas.openxmlformats.org/officeDocument/2006/relationships/tags" Target="../tags/tag1618.xml"/><Relationship Id="rId2" Type="http://schemas.openxmlformats.org/officeDocument/2006/relationships/tags" Target="../tags/tag1587.xml"/><Relationship Id="rId16" Type="http://schemas.openxmlformats.org/officeDocument/2006/relationships/tags" Target="../tags/tag1601.xml"/><Relationship Id="rId20" Type="http://schemas.openxmlformats.org/officeDocument/2006/relationships/tags" Target="../tags/tag1605.xml"/><Relationship Id="rId29" Type="http://schemas.openxmlformats.org/officeDocument/2006/relationships/tags" Target="../tags/tag1614.xml"/><Relationship Id="rId1" Type="http://schemas.openxmlformats.org/officeDocument/2006/relationships/tags" Target="../tags/tag1586.xml"/><Relationship Id="rId6" Type="http://schemas.openxmlformats.org/officeDocument/2006/relationships/tags" Target="../tags/tag1591.xml"/><Relationship Id="rId11" Type="http://schemas.openxmlformats.org/officeDocument/2006/relationships/tags" Target="../tags/tag1596.xml"/><Relationship Id="rId24" Type="http://schemas.openxmlformats.org/officeDocument/2006/relationships/tags" Target="../tags/tag1609.xml"/><Relationship Id="rId32" Type="http://schemas.openxmlformats.org/officeDocument/2006/relationships/tags" Target="../tags/tag1617.xml"/><Relationship Id="rId37" Type="http://schemas.openxmlformats.org/officeDocument/2006/relationships/image" Target="../media/image3.jpeg"/><Relationship Id="rId5" Type="http://schemas.openxmlformats.org/officeDocument/2006/relationships/tags" Target="../tags/tag1590.xml"/><Relationship Id="rId15" Type="http://schemas.openxmlformats.org/officeDocument/2006/relationships/tags" Target="../tags/tag1600.xml"/><Relationship Id="rId23" Type="http://schemas.openxmlformats.org/officeDocument/2006/relationships/tags" Target="../tags/tag1608.xml"/><Relationship Id="rId28" Type="http://schemas.openxmlformats.org/officeDocument/2006/relationships/tags" Target="../tags/tag1613.xml"/><Relationship Id="rId36" Type="http://schemas.openxmlformats.org/officeDocument/2006/relationships/notesSlide" Target="../notesSlides/notesSlide103.xml"/><Relationship Id="rId10" Type="http://schemas.openxmlformats.org/officeDocument/2006/relationships/tags" Target="../tags/tag1595.xml"/><Relationship Id="rId19" Type="http://schemas.openxmlformats.org/officeDocument/2006/relationships/tags" Target="../tags/tag1604.xml"/><Relationship Id="rId31" Type="http://schemas.openxmlformats.org/officeDocument/2006/relationships/tags" Target="../tags/tag1616.xml"/><Relationship Id="rId4" Type="http://schemas.openxmlformats.org/officeDocument/2006/relationships/tags" Target="../tags/tag1589.xml"/><Relationship Id="rId9" Type="http://schemas.openxmlformats.org/officeDocument/2006/relationships/tags" Target="../tags/tag1594.xml"/><Relationship Id="rId14" Type="http://schemas.openxmlformats.org/officeDocument/2006/relationships/tags" Target="../tags/tag1599.xml"/><Relationship Id="rId22" Type="http://schemas.openxmlformats.org/officeDocument/2006/relationships/tags" Target="../tags/tag1607.xml"/><Relationship Id="rId27" Type="http://schemas.openxmlformats.org/officeDocument/2006/relationships/tags" Target="../tags/tag1612.xml"/><Relationship Id="rId30" Type="http://schemas.openxmlformats.org/officeDocument/2006/relationships/tags" Target="../tags/tag1615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593.xml"/><Relationship Id="rId3" Type="http://schemas.openxmlformats.org/officeDocument/2006/relationships/tags" Target="../tags/tag1588.xml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tags" Target="../tags/tag1632.xml"/><Relationship Id="rId18" Type="http://schemas.openxmlformats.org/officeDocument/2006/relationships/tags" Target="../tags/tag1637.xml"/><Relationship Id="rId26" Type="http://schemas.openxmlformats.org/officeDocument/2006/relationships/tags" Target="../tags/tag1645.xml"/><Relationship Id="rId39" Type="http://schemas.openxmlformats.org/officeDocument/2006/relationships/tags" Target="../tags/tag1658.xml"/><Relationship Id="rId21" Type="http://schemas.openxmlformats.org/officeDocument/2006/relationships/tags" Target="../tags/tag1640.xml"/><Relationship Id="rId34" Type="http://schemas.openxmlformats.org/officeDocument/2006/relationships/tags" Target="../tags/tag1653.xml"/><Relationship Id="rId42" Type="http://schemas.openxmlformats.org/officeDocument/2006/relationships/tags" Target="../tags/tag1661.xml"/><Relationship Id="rId47" Type="http://schemas.openxmlformats.org/officeDocument/2006/relationships/tags" Target="../tags/tag1666.xml"/><Relationship Id="rId50" Type="http://schemas.openxmlformats.org/officeDocument/2006/relationships/tags" Target="../tags/tag1669.xml"/><Relationship Id="rId7" Type="http://schemas.openxmlformats.org/officeDocument/2006/relationships/tags" Target="../tags/tag1626.xml"/><Relationship Id="rId2" Type="http://schemas.openxmlformats.org/officeDocument/2006/relationships/tags" Target="../tags/tag1621.xml"/><Relationship Id="rId16" Type="http://schemas.openxmlformats.org/officeDocument/2006/relationships/tags" Target="../tags/tag1635.xml"/><Relationship Id="rId29" Type="http://schemas.openxmlformats.org/officeDocument/2006/relationships/tags" Target="../tags/tag1648.xml"/><Relationship Id="rId11" Type="http://schemas.openxmlformats.org/officeDocument/2006/relationships/tags" Target="../tags/tag1630.xml"/><Relationship Id="rId24" Type="http://schemas.openxmlformats.org/officeDocument/2006/relationships/tags" Target="../tags/tag1643.xml"/><Relationship Id="rId32" Type="http://schemas.openxmlformats.org/officeDocument/2006/relationships/tags" Target="../tags/tag1651.xml"/><Relationship Id="rId37" Type="http://schemas.openxmlformats.org/officeDocument/2006/relationships/tags" Target="../tags/tag1656.xml"/><Relationship Id="rId40" Type="http://schemas.openxmlformats.org/officeDocument/2006/relationships/tags" Target="../tags/tag1659.xml"/><Relationship Id="rId45" Type="http://schemas.openxmlformats.org/officeDocument/2006/relationships/tags" Target="../tags/tag1664.xml"/><Relationship Id="rId53" Type="http://schemas.openxmlformats.org/officeDocument/2006/relationships/notesSlide" Target="../notesSlides/notesSlide104.xml"/><Relationship Id="rId5" Type="http://schemas.openxmlformats.org/officeDocument/2006/relationships/tags" Target="../tags/tag1624.xml"/><Relationship Id="rId10" Type="http://schemas.openxmlformats.org/officeDocument/2006/relationships/tags" Target="../tags/tag1629.xml"/><Relationship Id="rId19" Type="http://schemas.openxmlformats.org/officeDocument/2006/relationships/tags" Target="../tags/tag1638.xml"/><Relationship Id="rId31" Type="http://schemas.openxmlformats.org/officeDocument/2006/relationships/tags" Target="../tags/tag1650.xml"/><Relationship Id="rId44" Type="http://schemas.openxmlformats.org/officeDocument/2006/relationships/tags" Target="../tags/tag1663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623.xml"/><Relationship Id="rId9" Type="http://schemas.openxmlformats.org/officeDocument/2006/relationships/tags" Target="../tags/tag1628.xml"/><Relationship Id="rId14" Type="http://schemas.openxmlformats.org/officeDocument/2006/relationships/tags" Target="../tags/tag1633.xml"/><Relationship Id="rId22" Type="http://schemas.openxmlformats.org/officeDocument/2006/relationships/tags" Target="../tags/tag1641.xml"/><Relationship Id="rId27" Type="http://schemas.openxmlformats.org/officeDocument/2006/relationships/tags" Target="../tags/tag1646.xml"/><Relationship Id="rId30" Type="http://schemas.openxmlformats.org/officeDocument/2006/relationships/tags" Target="../tags/tag1649.xml"/><Relationship Id="rId35" Type="http://schemas.openxmlformats.org/officeDocument/2006/relationships/tags" Target="../tags/tag1654.xml"/><Relationship Id="rId43" Type="http://schemas.openxmlformats.org/officeDocument/2006/relationships/tags" Target="../tags/tag1662.xml"/><Relationship Id="rId48" Type="http://schemas.openxmlformats.org/officeDocument/2006/relationships/tags" Target="../tags/tag1667.xml"/><Relationship Id="rId8" Type="http://schemas.openxmlformats.org/officeDocument/2006/relationships/tags" Target="../tags/tag1627.xml"/><Relationship Id="rId51" Type="http://schemas.openxmlformats.org/officeDocument/2006/relationships/tags" Target="../tags/tag1670.xml"/><Relationship Id="rId3" Type="http://schemas.openxmlformats.org/officeDocument/2006/relationships/tags" Target="../tags/tag1622.xml"/><Relationship Id="rId12" Type="http://schemas.openxmlformats.org/officeDocument/2006/relationships/tags" Target="../tags/tag1631.xml"/><Relationship Id="rId17" Type="http://schemas.openxmlformats.org/officeDocument/2006/relationships/tags" Target="../tags/tag1636.xml"/><Relationship Id="rId25" Type="http://schemas.openxmlformats.org/officeDocument/2006/relationships/tags" Target="../tags/tag1644.xml"/><Relationship Id="rId33" Type="http://schemas.openxmlformats.org/officeDocument/2006/relationships/tags" Target="../tags/tag1652.xml"/><Relationship Id="rId38" Type="http://schemas.openxmlformats.org/officeDocument/2006/relationships/tags" Target="../tags/tag1657.xml"/><Relationship Id="rId46" Type="http://schemas.openxmlformats.org/officeDocument/2006/relationships/tags" Target="../tags/tag1665.xml"/><Relationship Id="rId20" Type="http://schemas.openxmlformats.org/officeDocument/2006/relationships/tags" Target="../tags/tag1639.xml"/><Relationship Id="rId41" Type="http://schemas.openxmlformats.org/officeDocument/2006/relationships/tags" Target="../tags/tag1660.xml"/><Relationship Id="rId54" Type="http://schemas.openxmlformats.org/officeDocument/2006/relationships/image" Target="../media/image3.jpeg"/><Relationship Id="rId1" Type="http://schemas.openxmlformats.org/officeDocument/2006/relationships/tags" Target="../tags/tag1620.xml"/><Relationship Id="rId6" Type="http://schemas.openxmlformats.org/officeDocument/2006/relationships/tags" Target="../tags/tag1625.xml"/><Relationship Id="rId15" Type="http://schemas.openxmlformats.org/officeDocument/2006/relationships/tags" Target="../tags/tag1634.xml"/><Relationship Id="rId23" Type="http://schemas.openxmlformats.org/officeDocument/2006/relationships/tags" Target="../tags/tag1642.xml"/><Relationship Id="rId28" Type="http://schemas.openxmlformats.org/officeDocument/2006/relationships/tags" Target="../tags/tag1647.xml"/><Relationship Id="rId36" Type="http://schemas.openxmlformats.org/officeDocument/2006/relationships/tags" Target="../tags/tag1655.xml"/><Relationship Id="rId49" Type="http://schemas.openxmlformats.org/officeDocument/2006/relationships/tags" Target="../tags/tag166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2.xml"/><Relationship Id="rId1" Type="http://schemas.openxmlformats.org/officeDocument/2006/relationships/tags" Target="../tags/tag1671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0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notesSlide" Target="../notesSlides/notesSlide10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image" Target="../media/image3.jpeg"/><Relationship Id="rId8" Type="http://schemas.openxmlformats.org/officeDocument/2006/relationships/tags" Target="../tags/tag5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4.xml"/><Relationship Id="rId1" Type="http://schemas.openxmlformats.org/officeDocument/2006/relationships/tags" Target="../tags/tag167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0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02.xml"/><Relationship Id="rId21" Type="http://schemas.openxmlformats.org/officeDocument/2006/relationships/tags" Target="../tags/tag97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63" Type="http://schemas.openxmlformats.org/officeDocument/2006/relationships/tags" Target="../tags/tag139.xml"/><Relationship Id="rId68" Type="http://schemas.openxmlformats.org/officeDocument/2006/relationships/tags" Target="../tags/tag144.xml"/><Relationship Id="rId84" Type="http://schemas.openxmlformats.org/officeDocument/2006/relationships/tags" Target="../tags/tag160.xml"/><Relationship Id="rId89" Type="http://schemas.openxmlformats.org/officeDocument/2006/relationships/notesSlide" Target="../notesSlides/notesSlide11.xml"/><Relationship Id="rId16" Type="http://schemas.openxmlformats.org/officeDocument/2006/relationships/tags" Target="../tags/tag92.xml"/><Relationship Id="rId11" Type="http://schemas.openxmlformats.org/officeDocument/2006/relationships/tags" Target="../tags/tag87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53" Type="http://schemas.openxmlformats.org/officeDocument/2006/relationships/tags" Target="../tags/tag129.xml"/><Relationship Id="rId58" Type="http://schemas.openxmlformats.org/officeDocument/2006/relationships/tags" Target="../tags/tag134.xml"/><Relationship Id="rId74" Type="http://schemas.openxmlformats.org/officeDocument/2006/relationships/tags" Target="../tags/tag150.xml"/><Relationship Id="rId79" Type="http://schemas.openxmlformats.org/officeDocument/2006/relationships/tags" Target="../tags/tag155.xml"/><Relationship Id="rId5" Type="http://schemas.openxmlformats.org/officeDocument/2006/relationships/tags" Target="../tags/tag81.xml"/><Relationship Id="rId90" Type="http://schemas.openxmlformats.org/officeDocument/2006/relationships/image" Target="../media/image3.jpeg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56" Type="http://schemas.openxmlformats.org/officeDocument/2006/relationships/tags" Target="../tags/tag132.xml"/><Relationship Id="rId64" Type="http://schemas.openxmlformats.org/officeDocument/2006/relationships/tags" Target="../tags/tag140.xml"/><Relationship Id="rId69" Type="http://schemas.openxmlformats.org/officeDocument/2006/relationships/tags" Target="../tags/tag145.xml"/><Relationship Id="rId77" Type="http://schemas.openxmlformats.org/officeDocument/2006/relationships/tags" Target="../tags/tag153.xml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72" Type="http://schemas.openxmlformats.org/officeDocument/2006/relationships/tags" Target="../tags/tag148.xml"/><Relationship Id="rId80" Type="http://schemas.openxmlformats.org/officeDocument/2006/relationships/tags" Target="../tags/tag156.xml"/><Relationship Id="rId85" Type="http://schemas.openxmlformats.org/officeDocument/2006/relationships/tags" Target="../tags/tag161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59" Type="http://schemas.openxmlformats.org/officeDocument/2006/relationships/tags" Target="../tags/tag135.xml"/><Relationship Id="rId67" Type="http://schemas.openxmlformats.org/officeDocument/2006/relationships/tags" Target="../tags/tag143.xml"/><Relationship Id="rId20" Type="http://schemas.openxmlformats.org/officeDocument/2006/relationships/tags" Target="../tags/tag96.xml"/><Relationship Id="rId41" Type="http://schemas.openxmlformats.org/officeDocument/2006/relationships/tags" Target="../tags/tag117.xml"/><Relationship Id="rId54" Type="http://schemas.openxmlformats.org/officeDocument/2006/relationships/tags" Target="../tags/tag130.xml"/><Relationship Id="rId62" Type="http://schemas.openxmlformats.org/officeDocument/2006/relationships/tags" Target="../tags/tag138.xml"/><Relationship Id="rId70" Type="http://schemas.openxmlformats.org/officeDocument/2006/relationships/tags" Target="../tags/tag146.xml"/><Relationship Id="rId75" Type="http://schemas.openxmlformats.org/officeDocument/2006/relationships/tags" Target="../tags/tag151.xml"/><Relationship Id="rId83" Type="http://schemas.openxmlformats.org/officeDocument/2006/relationships/tags" Target="../tags/tag159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57" Type="http://schemas.openxmlformats.org/officeDocument/2006/relationships/tags" Target="../tags/tag133.xml"/><Relationship Id="rId10" Type="http://schemas.openxmlformats.org/officeDocument/2006/relationships/tags" Target="../tags/tag86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tags" Target="../tags/tag128.xml"/><Relationship Id="rId60" Type="http://schemas.openxmlformats.org/officeDocument/2006/relationships/tags" Target="../tags/tag136.xml"/><Relationship Id="rId65" Type="http://schemas.openxmlformats.org/officeDocument/2006/relationships/tags" Target="../tags/tag141.xml"/><Relationship Id="rId73" Type="http://schemas.openxmlformats.org/officeDocument/2006/relationships/tags" Target="../tags/tag149.xml"/><Relationship Id="rId78" Type="http://schemas.openxmlformats.org/officeDocument/2006/relationships/tags" Target="../tags/tag154.xml"/><Relationship Id="rId81" Type="http://schemas.openxmlformats.org/officeDocument/2006/relationships/tags" Target="../tags/tag157.xml"/><Relationship Id="rId86" Type="http://schemas.openxmlformats.org/officeDocument/2006/relationships/tags" Target="../tags/tag162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9" Type="http://schemas.openxmlformats.org/officeDocument/2006/relationships/tags" Target="../tags/tag115.xml"/><Relationship Id="rId34" Type="http://schemas.openxmlformats.org/officeDocument/2006/relationships/tags" Target="../tags/tag110.xml"/><Relationship Id="rId50" Type="http://schemas.openxmlformats.org/officeDocument/2006/relationships/tags" Target="../tags/tag126.xml"/><Relationship Id="rId55" Type="http://schemas.openxmlformats.org/officeDocument/2006/relationships/tags" Target="../tags/tag131.xml"/><Relationship Id="rId76" Type="http://schemas.openxmlformats.org/officeDocument/2006/relationships/tags" Target="../tags/tag152.xml"/><Relationship Id="rId7" Type="http://schemas.openxmlformats.org/officeDocument/2006/relationships/tags" Target="../tags/tag83.xml"/><Relationship Id="rId71" Type="http://schemas.openxmlformats.org/officeDocument/2006/relationships/tags" Target="../tags/tag147.xml"/><Relationship Id="rId2" Type="http://schemas.openxmlformats.org/officeDocument/2006/relationships/tags" Target="../tags/tag78.xml"/><Relationship Id="rId29" Type="http://schemas.openxmlformats.org/officeDocument/2006/relationships/tags" Target="../tags/tag105.xml"/><Relationship Id="rId24" Type="http://schemas.openxmlformats.org/officeDocument/2006/relationships/tags" Target="../tags/tag100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66" Type="http://schemas.openxmlformats.org/officeDocument/2006/relationships/tags" Target="../tags/tag142.xml"/><Relationship Id="rId87" Type="http://schemas.openxmlformats.org/officeDocument/2006/relationships/tags" Target="../tags/tag163.xml"/><Relationship Id="rId61" Type="http://schemas.openxmlformats.org/officeDocument/2006/relationships/tags" Target="../tags/tag137.xml"/><Relationship Id="rId82" Type="http://schemas.openxmlformats.org/officeDocument/2006/relationships/tags" Target="../tags/tag158.xml"/><Relationship Id="rId19" Type="http://schemas.openxmlformats.org/officeDocument/2006/relationships/tags" Target="../tags/tag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image" Target="../media/image3.jpe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3.jpe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10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213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244.xml"/><Relationship Id="rId21" Type="http://schemas.openxmlformats.org/officeDocument/2006/relationships/tags" Target="../tags/tag239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63" Type="http://schemas.openxmlformats.org/officeDocument/2006/relationships/tags" Target="../tags/tag281.xml"/><Relationship Id="rId68" Type="http://schemas.openxmlformats.org/officeDocument/2006/relationships/tags" Target="../tags/tag286.xml"/><Relationship Id="rId84" Type="http://schemas.openxmlformats.org/officeDocument/2006/relationships/notesSlide" Target="../notesSlides/notesSlide23.xml"/><Relationship Id="rId16" Type="http://schemas.openxmlformats.org/officeDocument/2006/relationships/tags" Target="../tags/tag234.xml"/><Relationship Id="rId11" Type="http://schemas.openxmlformats.org/officeDocument/2006/relationships/tags" Target="../tags/tag229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53" Type="http://schemas.openxmlformats.org/officeDocument/2006/relationships/tags" Target="../tags/tag271.xml"/><Relationship Id="rId58" Type="http://schemas.openxmlformats.org/officeDocument/2006/relationships/tags" Target="../tags/tag276.xml"/><Relationship Id="rId74" Type="http://schemas.openxmlformats.org/officeDocument/2006/relationships/tags" Target="../tags/tag292.xml"/><Relationship Id="rId79" Type="http://schemas.openxmlformats.org/officeDocument/2006/relationships/tags" Target="../tags/tag297.xml"/><Relationship Id="rId5" Type="http://schemas.openxmlformats.org/officeDocument/2006/relationships/tags" Target="../tags/tag223.xml"/><Relationship Id="rId19" Type="http://schemas.openxmlformats.org/officeDocument/2006/relationships/tags" Target="../tags/tag23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56" Type="http://schemas.openxmlformats.org/officeDocument/2006/relationships/tags" Target="../tags/tag274.xml"/><Relationship Id="rId64" Type="http://schemas.openxmlformats.org/officeDocument/2006/relationships/tags" Target="../tags/tag282.xml"/><Relationship Id="rId69" Type="http://schemas.openxmlformats.org/officeDocument/2006/relationships/tags" Target="../tags/tag287.xml"/><Relationship Id="rId77" Type="http://schemas.openxmlformats.org/officeDocument/2006/relationships/tags" Target="../tags/tag295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72" Type="http://schemas.openxmlformats.org/officeDocument/2006/relationships/tags" Target="../tags/tag290.xml"/><Relationship Id="rId80" Type="http://schemas.openxmlformats.org/officeDocument/2006/relationships/tags" Target="../tags/tag298.xml"/><Relationship Id="rId85" Type="http://schemas.openxmlformats.org/officeDocument/2006/relationships/image" Target="../media/image3.jpeg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59" Type="http://schemas.openxmlformats.org/officeDocument/2006/relationships/tags" Target="../tags/tag277.xml"/><Relationship Id="rId67" Type="http://schemas.openxmlformats.org/officeDocument/2006/relationships/tags" Target="../tags/tag285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tags" Target="../tags/tag272.xml"/><Relationship Id="rId62" Type="http://schemas.openxmlformats.org/officeDocument/2006/relationships/tags" Target="../tags/tag280.xml"/><Relationship Id="rId70" Type="http://schemas.openxmlformats.org/officeDocument/2006/relationships/tags" Target="../tags/tag288.xml"/><Relationship Id="rId75" Type="http://schemas.openxmlformats.org/officeDocument/2006/relationships/tags" Target="../tags/tag293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tags" Target="../tags/tag267.xml"/><Relationship Id="rId57" Type="http://schemas.openxmlformats.org/officeDocument/2006/relationships/tags" Target="../tags/tag275.xml"/><Relationship Id="rId10" Type="http://schemas.openxmlformats.org/officeDocument/2006/relationships/tags" Target="../tags/tag228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tags" Target="../tags/tag270.xml"/><Relationship Id="rId60" Type="http://schemas.openxmlformats.org/officeDocument/2006/relationships/tags" Target="../tags/tag278.xml"/><Relationship Id="rId65" Type="http://schemas.openxmlformats.org/officeDocument/2006/relationships/tags" Target="../tags/tag283.xml"/><Relationship Id="rId73" Type="http://schemas.openxmlformats.org/officeDocument/2006/relationships/tags" Target="../tags/tag291.xml"/><Relationship Id="rId78" Type="http://schemas.openxmlformats.org/officeDocument/2006/relationships/tags" Target="../tags/tag296.xml"/><Relationship Id="rId81" Type="http://schemas.openxmlformats.org/officeDocument/2006/relationships/tags" Target="../tags/tag299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9" Type="http://schemas.openxmlformats.org/officeDocument/2006/relationships/tags" Target="../tags/tag257.xml"/><Relationship Id="rId34" Type="http://schemas.openxmlformats.org/officeDocument/2006/relationships/tags" Target="../tags/tag252.xml"/><Relationship Id="rId50" Type="http://schemas.openxmlformats.org/officeDocument/2006/relationships/tags" Target="../tags/tag268.xml"/><Relationship Id="rId55" Type="http://schemas.openxmlformats.org/officeDocument/2006/relationships/tags" Target="../tags/tag273.xml"/><Relationship Id="rId76" Type="http://schemas.openxmlformats.org/officeDocument/2006/relationships/tags" Target="../tags/tag294.xml"/><Relationship Id="rId7" Type="http://schemas.openxmlformats.org/officeDocument/2006/relationships/tags" Target="../tags/tag225.xml"/><Relationship Id="rId71" Type="http://schemas.openxmlformats.org/officeDocument/2006/relationships/tags" Target="../tags/tag289.xml"/><Relationship Id="rId2" Type="http://schemas.openxmlformats.org/officeDocument/2006/relationships/tags" Target="../tags/tag220.xml"/><Relationship Id="rId29" Type="http://schemas.openxmlformats.org/officeDocument/2006/relationships/tags" Target="../tags/tag247.xml"/><Relationship Id="rId24" Type="http://schemas.openxmlformats.org/officeDocument/2006/relationships/tags" Target="../tags/tag242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66" Type="http://schemas.openxmlformats.org/officeDocument/2006/relationships/tags" Target="../tags/tag284.xml"/><Relationship Id="rId61" Type="http://schemas.openxmlformats.org/officeDocument/2006/relationships/tags" Target="../tags/tag279.xml"/><Relationship Id="rId82" Type="http://schemas.openxmlformats.org/officeDocument/2006/relationships/tags" Target="../tags/tag3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image" Target="../media/image3.jpeg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10" Type="http://schemas.openxmlformats.org/officeDocument/2006/relationships/tags" Target="../tags/tag313.xml"/><Relationship Id="rId19" Type="http://schemas.openxmlformats.org/officeDocument/2006/relationships/notesSlide" Target="../notesSlides/notesSlide25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3.jpe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image" Target="../media/image3.jpeg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3" Type="http://schemas.openxmlformats.org/officeDocument/2006/relationships/tags" Target="../tags/tag342.xml"/><Relationship Id="rId21" Type="http://schemas.openxmlformats.org/officeDocument/2006/relationships/image" Target="../media/image3.jpe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notesSlide" Target="../notesSlides/notesSlide2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10" Type="http://schemas.openxmlformats.org/officeDocument/2006/relationships/tags" Target="../tags/tag34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7" Type="http://schemas.openxmlformats.org/officeDocument/2006/relationships/image" Target="../media/image3.jpeg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image" Target="../media/image3.jpeg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9" Type="http://schemas.openxmlformats.org/officeDocument/2006/relationships/tags" Target="../tags/tag430.xml"/><Relationship Id="rId21" Type="http://schemas.openxmlformats.org/officeDocument/2006/relationships/tags" Target="../tags/tag412.xml"/><Relationship Id="rId34" Type="http://schemas.openxmlformats.org/officeDocument/2006/relationships/tags" Target="../tags/tag425.xml"/><Relationship Id="rId42" Type="http://schemas.openxmlformats.org/officeDocument/2006/relationships/tags" Target="../tags/tag433.xml"/><Relationship Id="rId47" Type="http://schemas.openxmlformats.org/officeDocument/2006/relationships/image" Target="../media/image3.jpeg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9" Type="http://schemas.openxmlformats.org/officeDocument/2006/relationships/tags" Target="../tags/tag420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40" Type="http://schemas.openxmlformats.org/officeDocument/2006/relationships/tags" Target="../tags/tag431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tags" Target="../tags/tag422.xml"/><Relationship Id="rId44" Type="http://schemas.openxmlformats.org/officeDocument/2006/relationships/tags" Target="../tags/tag435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43" Type="http://schemas.openxmlformats.org/officeDocument/2006/relationships/tags" Target="../tags/tag434.xml"/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Relationship Id="rId46" Type="http://schemas.openxmlformats.org/officeDocument/2006/relationships/notesSlide" Target="../notesSlides/notesSlide34.xml"/><Relationship Id="rId20" Type="http://schemas.openxmlformats.org/officeDocument/2006/relationships/tags" Target="../tags/tag411.xml"/><Relationship Id="rId41" Type="http://schemas.openxmlformats.org/officeDocument/2006/relationships/tags" Target="../tags/tag43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38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0.xml"/><Relationship Id="rId4" Type="http://schemas.openxmlformats.org/officeDocument/2006/relationships/tags" Target="../tags/tag439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466.xml"/><Relationship Id="rId21" Type="http://schemas.openxmlformats.org/officeDocument/2006/relationships/tags" Target="../tags/tag461.xml"/><Relationship Id="rId34" Type="http://schemas.openxmlformats.org/officeDocument/2006/relationships/tags" Target="../tags/tag474.xml"/><Relationship Id="rId42" Type="http://schemas.openxmlformats.org/officeDocument/2006/relationships/tags" Target="../tags/tag482.xml"/><Relationship Id="rId47" Type="http://schemas.openxmlformats.org/officeDocument/2006/relationships/tags" Target="../tags/tag487.xml"/><Relationship Id="rId50" Type="http://schemas.openxmlformats.org/officeDocument/2006/relationships/tags" Target="../tags/tag490.xml"/><Relationship Id="rId55" Type="http://schemas.openxmlformats.org/officeDocument/2006/relationships/tags" Target="../tags/tag495.xml"/><Relationship Id="rId63" Type="http://schemas.openxmlformats.org/officeDocument/2006/relationships/tags" Target="../tags/tag50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9" Type="http://schemas.openxmlformats.org/officeDocument/2006/relationships/tags" Target="../tags/tag469.xml"/><Relationship Id="rId11" Type="http://schemas.openxmlformats.org/officeDocument/2006/relationships/tags" Target="../tags/tag451.xml"/><Relationship Id="rId24" Type="http://schemas.openxmlformats.org/officeDocument/2006/relationships/tags" Target="../tags/tag464.xml"/><Relationship Id="rId32" Type="http://schemas.openxmlformats.org/officeDocument/2006/relationships/tags" Target="../tags/tag472.xml"/><Relationship Id="rId37" Type="http://schemas.openxmlformats.org/officeDocument/2006/relationships/tags" Target="../tags/tag477.xml"/><Relationship Id="rId40" Type="http://schemas.openxmlformats.org/officeDocument/2006/relationships/tags" Target="../tags/tag480.xml"/><Relationship Id="rId45" Type="http://schemas.openxmlformats.org/officeDocument/2006/relationships/tags" Target="../tags/tag485.xml"/><Relationship Id="rId53" Type="http://schemas.openxmlformats.org/officeDocument/2006/relationships/tags" Target="../tags/tag493.xml"/><Relationship Id="rId58" Type="http://schemas.openxmlformats.org/officeDocument/2006/relationships/tags" Target="../tags/tag498.xml"/><Relationship Id="rId66" Type="http://schemas.openxmlformats.org/officeDocument/2006/relationships/notesSlide" Target="../notesSlides/notesSlide36.xml"/><Relationship Id="rId5" Type="http://schemas.openxmlformats.org/officeDocument/2006/relationships/tags" Target="../tags/tag445.xml"/><Relationship Id="rId61" Type="http://schemas.openxmlformats.org/officeDocument/2006/relationships/tags" Target="../tags/tag501.xml"/><Relationship Id="rId19" Type="http://schemas.openxmlformats.org/officeDocument/2006/relationships/tags" Target="../tags/tag45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tags" Target="../tags/tag467.xml"/><Relationship Id="rId30" Type="http://schemas.openxmlformats.org/officeDocument/2006/relationships/tags" Target="../tags/tag470.xml"/><Relationship Id="rId35" Type="http://schemas.openxmlformats.org/officeDocument/2006/relationships/tags" Target="../tags/tag475.xml"/><Relationship Id="rId43" Type="http://schemas.openxmlformats.org/officeDocument/2006/relationships/tags" Target="../tags/tag483.xml"/><Relationship Id="rId48" Type="http://schemas.openxmlformats.org/officeDocument/2006/relationships/tags" Target="../tags/tag488.xml"/><Relationship Id="rId56" Type="http://schemas.openxmlformats.org/officeDocument/2006/relationships/tags" Target="../tags/tag496.xml"/><Relationship Id="rId64" Type="http://schemas.openxmlformats.org/officeDocument/2006/relationships/tags" Target="../tags/tag504.xml"/><Relationship Id="rId8" Type="http://schemas.openxmlformats.org/officeDocument/2006/relationships/tags" Target="../tags/tag448.xml"/><Relationship Id="rId51" Type="http://schemas.openxmlformats.org/officeDocument/2006/relationships/tags" Target="../tags/tag491.xml"/><Relationship Id="rId3" Type="http://schemas.openxmlformats.org/officeDocument/2006/relationships/tags" Target="../tags/tag443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tags" Target="../tags/tag465.xml"/><Relationship Id="rId33" Type="http://schemas.openxmlformats.org/officeDocument/2006/relationships/tags" Target="../tags/tag473.xml"/><Relationship Id="rId38" Type="http://schemas.openxmlformats.org/officeDocument/2006/relationships/tags" Target="../tags/tag478.xml"/><Relationship Id="rId46" Type="http://schemas.openxmlformats.org/officeDocument/2006/relationships/tags" Target="../tags/tag486.xml"/><Relationship Id="rId59" Type="http://schemas.openxmlformats.org/officeDocument/2006/relationships/tags" Target="../tags/tag499.xml"/><Relationship Id="rId67" Type="http://schemas.openxmlformats.org/officeDocument/2006/relationships/image" Target="../media/image3.jpeg"/><Relationship Id="rId20" Type="http://schemas.openxmlformats.org/officeDocument/2006/relationships/tags" Target="../tags/tag460.xml"/><Relationship Id="rId41" Type="http://schemas.openxmlformats.org/officeDocument/2006/relationships/tags" Target="../tags/tag481.xml"/><Relationship Id="rId54" Type="http://schemas.openxmlformats.org/officeDocument/2006/relationships/tags" Target="../tags/tag494.xml"/><Relationship Id="rId62" Type="http://schemas.openxmlformats.org/officeDocument/2006/relationships/tags" Target="../tags/tag50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tags" Target="../tags/tag468.xml"/><Relationship Id="rId36" Type="http://schemas.openxmlformats.org/officeDocument/2006/relationships/tags" Target="../tags/tag476.xml"/><Relationship Id="rId49" Type="http://schemas.openxmlformats.org/officeDocument/2006/relationships/tags" Target="../tags/tag489.xml"/><Relationship Id="rId57" Type="http://schemas.openxmlformats.org/officeDocument/2006/relationships/tags" Target="../tags/tag497.xml"/><Relationship Id="rId10" Type="http://schemas.openxmlformats.org/officeDocument/2006/relationships/tags" Target="../tags/tag450.xml"/><Relationship Id="rId31" Type="http://schemas.openxmlformats.org/officeDocument/2006/relationships/tags" Target="../tags/tag471.xml"/><Relationship Id="rId44" Type="http://schemas.openxmlformats.org/officeDocument/2006/relationships/tags" Target="../tags/tag484.xml"/><Relationship Id="rId52" Type="http://schemas.openxmlformats.org/officeDocument/2006/relationships/tags" Target="../tags/tag492.xml"/><Relationship Id="rId60" Type="http://schemas.openxmlformats.org/officeDocument/2006/relationships/tags" Target="../tags/tag500.xml"/><Relationship Id="rId65" Type="http://schemas.openxmlformats.org/officeDocument/2006/relationships/slideLayout" Target="../slideLayouts/slideLayout6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39" Type="http://schemas.openxmlformats.org/officeDocument/2006/relationships/tags" Target="../tags/tag47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3.jpeg"/><Relationship Id="rId1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26" Type="http://schemas.openxmlformats.org/officeDocument/2006/relationships/tags" Target="../tags/tag530.xml"/><Relationship Id="rId39" Type="http://schemas.openxmlformats.org/officeDocument/2006/relationships/tags" Target="../tags/tag543.xml"/><Relationship Id="rId21" Type="http://schemas.openxmlformats.org/officeDocument/2006/relationships/tags" Target="../tags/tag525.xml"/><Relationship Id="rId34" Type="http://schemas.openxmlformats.org/officeDocument/2006/relationships/tags" Target="../tags/tag538.xml"/><Relationship Id="rId42" Type="http://schemas.openxmlformats.org/officeDocument/2006/relationships/tags" Target="../tags/tag546.xml"/><Relationship Id="rId47" Type="http://schemas.openxmlformats.org/officeDocument/2006/relationships/tags" Target="../tags/tag551.xml"/><Relationship Id="rId50" Type="http://schemas.openxmlformats.org/officeDocument/2006/relationships/tags" Target="../tags/tag554.xml"/><Relationship Id="rId55" Type="http://schemas.openxmlformats.org/officeDocument/2006/relationships/tags" Target="../tags/tag559.xml"/><Relationship Id="rId63" Type="http://schemas.openxmlformats.org/officeDocument/2006/relationships/image" Target="../media/image3.jpeg"/><Relationship Id="rId7" Type="http://schemas.openxmlformats.org/officeDocument/2006/relationships/tags" Target="../tags/tag51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9" Type="http://schemas.openxmlformats.org/officeDocument/2006/relationships/tags" Target="../tags/tag533.xml"/><Relationship Id="rId11" Type="http://schemas.openxmlformats.org/officeDocument/2006/relationships/tags" Target="../tags/tag515.xml"/><Relationship Id="rId24" Type="http://schemas.openxmlformats.org/officeDocument/2006/relationships/tags" Target="../tags/tag528.xml"/><Relationship Id="rId32" Type="http://schemas.openxmlformats.org/officeDocument/2006/relationships/tags" Target="../tags/tag536.xml"/><Relationship Id="rId37" Type="http://schemas.openxmlformats.org/officeDocument/2006/relationships/tags" Target="../tags/tag541.xml"/><Relationship Id="rId40" Type="http://schemas.openxmlformats.org/officeDocument/2006/relationships/tags" Target="../tags/tag544.xml"/><Relationship Id="rId45" Type="http://schemas.openxmlformats.org/officeDocument/2006/relationships/tags" Target="../tags/tag549.xml"/><Relationship Id="rId53" Type="http://schemas.openxmlformats.org/officeDocument/2006/relationships/tags" Target="../tags/tag557.xml"/><Relationship Id="rId58" Type="http://schemas.openxmlformats.org/officeDocument/2006/relationships/tags" Target="../tags/tag562.xml"/><Relationship Id="rId5" Type="http://schemas.openxmlformats.org/officeDocument/2006/relationships/tags" Target="../tags/tag509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523.xml"/><Relationship Id="rId14" Type="http://schemas.openxmlformats.org/officeDocument/2006/relationships/tags" Target="../tags/tag518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30" Type="http://schemas.openxmlformats.org/officeDocument/2006/relationships/tags" Target="../tags/tag534.xml"/><Relationship Id="rId35" Type="http://schemas.openxmlformats.org/officeDocument/2006/relationships/tags" Target="../tags/tag539.xml"/><Relationship Id="rId43" Type="http://schemas.openxmlformats.org/officeDocument/2006/relationships/tags" Target="../tags/tag547.xml"/><Relationship Id="rId48" Type="http://schemas.openxmlformats.org/officeDocument/2006/relationships/tags" Target="../tags/tag552.xml"/><Relationship Id="rId56" Type="http://schemas.openxmlformats.org/officeDocument/2006/relationships/tags" Target="../tags/tag560.xml"/><Relationship Id="rId8" Type="http://schemas.openxmlformats.org/officeDocument/2006/relationships/tags" Target="../tags/tag512.xml"/><Relationship Id="rId51" Type="http://schemas.openxmlformats.org/officeDocument/2006/relationships/tags" Target="../tags/tag555.xml"/><Relationship Id="rId3" Type="http://schemas.openxmlformats.org/officeDocument/2006/relationships/tags" Target="../tags/tag507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33" Type="http://schemas.openxmlformats.org/officeDocument/2006/relationships/tags" Target="../tags/tag537.xml"/><Relationship Id="rId38" Type="http://schemas.openxmlformats.org/officeDocument/2006/relationships/tags" Target="../tags/tag542.xml"/><Relationship Id="rId46" Type="http://schemas.openxmlformats.org/officeDocument/2006/relationships/tags" Target="../tags/tag550.xml"/><Relationship Id="rId59" Type="http://schemas.openxmlformats.org/officeDocument/2006/relationships/tags" Target="../tags/tag563.xml"/><Relationship Id="rId20" Type="http://schemas.openxmlformats.org/officeDocument/2006/relationships/tags" Target="../tags/tag524.xml"/><Relationship Id="rId41" Type="http://schemas.openxmlformats.org/officeDocument/2006/relationships/tags" Target="../tags/tag545.xml"/><Relationship Id="rId54" Type="http://schemas.openxmlformats.org/officeDocument/2006/relationships/tags" Target="../tags/tag558.xml"/><Relationship Id="rId62" Type="http://schemas.openxmlformats.org/officeDocument/2006/relationships/notesSlide" Target="../notesSlides/notesSlide37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36" Type="http://schemas.openxmlformats.org/officeDocument/2006/relationships/tags" Target="../tags/tag540.xml"/><Relationship Id="rId49" Type="http://schemas.openxmlformats.org/officeDocument/2006/relationships/tags" Target="../tags/tag553.xml"/><Relationship Id="rId57" Type="http://schemas.openxmlformats.org/officeDocument/2006/relationships/tags" Target="../tags/tag561.xml"/><Relationship Id="rId10" Type="http://schemas.openxmlformats.org/officeDocument/2006/relationships/tags" Target="../tags/tag514.xml"/><Relationship Id="rId31" Type="http://schemas.openxmlformats.org/officeDocument/2006/relationships/tags" Target="../tags/tag535.xml"/><Relationship Id="rId44" Type="http://schemas.openxmlformats.org/officeDocument/2006/relationships/tags" Target="../tags/tag548.xml"/><Relationship Id="rId52" Type="http://schemas.openxmlformats.org/officeDocument/2006/relationships/tags" Target="../tags/tag556.xml"/><Relationship Id="rId60" Type="http://schemas.openxmlformats.org/officeDocument/2006/relationships/tags" Target="../tags/tag564.xml"/><Relationship Id="rId4" Type="http://schemas.openxmlformats.org/officeDocument/2006/relationships/tags" Target="../tags/tag508.xml"/><Relationship Id="rId9" Type="http://schemas.openxmlformats.org/officeDocument/2006/relationships/tags" Target="../tags/tag513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tags" Target="../tags/tag590.xml"/><Relationship Id="rId39" Type="http://schemas.openxmlformats.org/officeDocument/2006/relationships/tags" Target="../tags/tag603.xml"/><Relationship Id="rId21" Type="http://schemas.openxmlformats.org/officeDocument/2006/relationships/tags" Target="../tags/tag585.xml"/><Relationship Id="rId34" Type="http://schemas.openxmlformats.org/officeDocument/2006/relationships/tags" Target="../tags/tag598.xml"/><Relationship Id="rId42" Type="http://schemas.openxmlformats.org/officeDocument/2006/relationships/tags" Target="../tags/tag606.xml"/><Relationship Id="rId47" Type="http://schemas.openxmlformats.org/officeDocument/2006/relationships/tags" Target="../tags/tag611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571.xml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9" Type="http://schemas.openxmlformats.org/officeDocument/2006/relationships/tags" Target="../tags/tag593.xml"/><Relationship Id="rId11" Type="http://schemas.openxmlformats.org/officeDocument/2006/relationships/tags" Target="../tags/tag575.xml"/><Relationship Id="rId24" Type="http://schemas.openxmlformats.org/officeDocument/2006/relationships/tags" Target="../tags/tag588.xml"/><Relationship Id="rId32" Type="http://schemas.openxmlformats.org/officeDocument/2006/relationships/tags" Target="../tags/tag596.xml"/><Relationship Id="rId37" Type="http://schemas.openxmlformats.org/officeDocument/2006/relationships/tags" Target="../tags/tag601.xml"/><Relationship Id="rId40" Type="http://schemas.openxmlformats.org/officeDocument/2006/relationships/tags" Target="../tags/tag604.xml"/><Relationship Id="rId45" Type="http://schemas.openxmlformats.org/officeDocument/2006/relationships/tags" Target="../tags/tag609.xm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36" Type="http://schemas.openxmlformats.org/officeDocument/2006/relationships/tags" Target="../tags/tag600.xml"/><Relationship Id="rId49" Type="http://schemas.openxmlformats.org/officeDocument/2006/relationships/tags" Target="../tags/tag613.xml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tags" Target="../tags/tag595.xml"/><Relationship Id="rId44" Type="http://schemas.openxmlformats.org/officeDocument/2006/relationships/tags" Target="../tags/tag608.xml"/><Relationship Id="rId52" Type="http://schemas.openxmlformats.org/officeDocument/2006/relationships/image" Target="../media/image3.jpe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tags" Target="../tags/tag594.xml"/><Relationship Id="rId35" Type="http://schemas.openxmlformats.org/officeDocument/2006/relationships/tags" Target="../tags/tag599.xml"/><Relationship Id="rId43" Type="http://schemas.openxmlformats.org/officeDocument/2006/relationships/tags" Target="../tags/tag607.xml"/><Relationship Id="rId48" Type="http://schemas.openxmlformats.org/officeDocument/2006/relationships/tags" Target="../tags/tag612.xml"/><Relationship Id="rId8" Type="http://schemas.openxmlformats.org/officeDocument/2006/relationships/tags" Target="../tags/tag572.xml"/><Relationship Id="rId51" Type="http://schemas.openxmlformats.org/officeDocument/2006/relationships/notesSlide" Target="../notesSlides/notesSlide38.xml"/><Relationship Id="rId3" Type="http://schemas.openxmlformats.org/officeDocument/2006/relationships/tags" Target="../tags/tag567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33" Type="http://schemas.openxmlformats.org/officeDocument/2006/relationships/tags" Target="../tags/tag597.xml"/><Relationship Id="rId38" Type="http://schemas.openxmlformats.org/officeDocument/2006/relationships/tags" Target="../tags/tag602.xml"/><Relationship Id="rId46" Type="http://schemas.openxmlformats.org/officeDocument/2006/relationships/tags" Target="../tags/tag610.xml"/><Relationship Id="rId20" Type="http://schemas.openxmlformats.org/officeDocument/2006/relationships/tags" Target="../tags/tag584.xml"/><Relationship Id="rId41" Type="http://schemas.openxmlformats.org/officeDocument/2006/relationships/tags" Target="../tags/tag605.xml"/><Relationship Id="rId1" Type="http://schemas.openxmlformats.org/officeDocument/2006/relationships/tags" Target="../tags/tag565.xml"/><Relationship Id="rId6" Type="http://schemas.openxmlformats.org/officeDocument/2006/relationships/tags" Target="../tags/tag57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tags" Target="../tags/tag61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tags" Target="../tags/tag629.xml"/><Relationship Id="rId18" Type="http://schemas.openxmlformats.org/officeDocument/2006/relationships/notesSlide" Target="../notesSlides/notesSlide40.xml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10" Type="http://schemas.openxmlformats.org/officeDocument/2006/relationships/tags" Target="../tags/tag626.xml"/><Relationship Id="rId19" Type="http://schemas.openxmlformats.org/officeDocument/2006/relationships/image" Target="../media/image3.jpeg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26" Type="http://schemas.openxmlformats.org/officeDocument/2006/relationships/tags" Target="../tags/tag658.xml"/><Relationship Id="rId3" Type="http://schemas.openxmlformats.org/officeDocument/2006/relationships/tags" Target="../tags/tag635.xml"/><Relationship Id="rId21" Type="http://schemas.openxmlformats.org/officeDocument/2006/relationships/tags" Target="../tags/tag653.xml"/><Relationship Id="rId34" Type="http://schemas.openxmlformats.org/officeDocument/2006/relationships/image" Target="../media/image3.jpeg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33" Type="http://schemas.openxmlformats.org/officeDocument/2006/relationships/notesSlide" Target="../notesSlides/notesSlide41.xml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tags" Target="../tags/tag652.xml"/><Relationship Id="rId29" Type="http://schemas.openxmlformats.org/officeDocument/2006/relationships/tags" Target="../tags/tag661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tags" Target="../tags/tag656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tags" Target="../tags/tag660.xml"/><Relationship Id="rId10" Type="http://schemas.openxmlformats.org/officeDocument/2006/relationships/tags" Target="../tags/tag642.xml"/><Relationship Id="rId19" Type="http://schemas.openxmlformats.org/officeDocument/2006/relationships/tags" Target="../tags/tag651.xml"/><Relationship Id="rId31" Type="http://schemas.openxmlformats.org/officeDocument/2006/relationships/tags" Target="../tags/tag663.xml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tags" Target="../tags/tag659.xml"/><Relationship Id="rId30" Type="http://schemas.openxmlformats.org/officeDocument/2006/relationships/tags" Target="../tags/tag662.xml"/><Relationship Id="rId8" Type="http://schemas.openxmlformats.org/officeDocument/2006/relationships/tags" Target="../tags/tag640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39" Type="http://schemas.openxmlformats.org/officeDocument/2006/relationships/tags" Target="../tags/tag702.xml"/><Relationship Id="rId21" Type="http://schemas.openxmlformats.org/officeDocument/2006/relationships/tags" Target="../tags/tag684.xml"/><Relationship Id="rId34" Type="http://schemas.openxmlformats.org/officeDocument/2006/relationships/tags" Target="../tags/tag697.xml"/><Relationship Id="rId42" Type="http://schemas.openxmlformats.org/officeDocument/2006/relationships/tags" Target="../tags/tag705.xml"/><Relationship Id="rId7" Type="http://schemas.openxmlformats.org/officeDocument/2006/relationships/tags" Target="../tags/tag670.xml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9" Type="http://schemas.openxmlformats.org/officeDocument/2006/relationships/tags" Target="../tags/tag692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tags" Target="../tags/tag695.xml"/><Relationship Id="rId37" Type="http://schemas.openxmlformats.org/officeDocument/2006/relationships/tags" Target="../tags/tag700.xml"/><Relationship Id="rId40" Type="http://schemas.openxmlformats.org/officeDocument/2006/relationships/tags" Target="../tags/tag703.xml"/><Relationship Id="rId45" Type="http://schemas.openxmlformats.org/officeDocument/2006/relationships/notesSlide" Target="../notesSlides/notesSlide42.xml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tags" Target="../tags/tag691.xml"/><Relationship Id="rId36" Type="http://schemas.openxmlformats.org/officeDocument/2006/relationships/tags" Target="../tags/tag699.xml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tags" Target="../tags/tag694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tags" Target="../tags/tag693.xml"/><Relationship Id="rId35" Type="http://schemas.openxmlformats.org/officeDocument/2006/relationships/tags" Target="../tags/tag698.xml"/><Relationship Id="rId43" Type="http://schemas.openxmlformats.org/officeDocument/2006/relationships/tags" Target="../tags/tag706.xml"/><Relationship Id="rId8" Type="http://schemas.openxmlformats.org/officeDocument/2006/relationships/tags" Target="../tags/tag671.xml"/><Relationship Id="rId3" Type="http://schemas.openxmlformats.org/officeDocument/2006/relationships/tags" Target="../tags/tag666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33" Type="http://schemas.openxmlformats.org/officeDocument/2006/relationships/tags" Target="../tags/tag696.xml"/><Relationship Id="rId38" Type="http://schemas.openxmlformats.org/officeDocument/2006/relationships/tags" Target="../tags/tag701.xml"/><Relationship Id="rId46" Type="http://schemas.openxmlformats.org/officeDocument/2006/relationships/image" Target="../media/image3.jpeg"/><Relationship Id="rId20" Type="http://schemas.openxmlformats.org/officeDocument/2006/relationships/tags" Target="../tags/tag683.xml"/><Relationship Id="rId41" Type="http://schemas.openxmlformats.org/officeDocument/2006/relationships/tags" Target="../tags/tag704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tags" Target="../tags/tag732.xml"/><Relationship Id="rId3" Type="http://schemas.openxmlformats.org/officeDocument/2006/relationships/tags" Target="../tags/tag709.xml"/><Relationship Id="rId21" Type="http://schemas.openxmlformats.org/officeDocument/2006/relationships/tags" Target="../tags/tag727.xml"/><Relationship Id="rId34" Type="http://schemas.openxmlformats.org/officeDocument/2006/relationships/image" Target="../media/image3.jpeg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tags" Target="../tags/tag731.xml"/><Relationship Id="rId33" Type="http://schemas.openxmlformats.org/officeDocument/2006/relationships/notesSlide" Target="../notesSlides/notesSlide43.xml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tags" Target="../tags/tag726.xml"/><Relationship Id="rId29" Type="http://schemas.openxmlformats.org/officeDocument/2006/relationships/tags" Target="../tags/tag735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tags" Target="../tags/tag73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tags" Target="../tags/tag729.xml"/><Relationship Id="rId28" Type="http://schemas.openxmlformats.org/officeDocument/2006/relationships/tags" Target="../tags/tag734.xml"/><Relationship Id="rId10" Type="http://schemas.openxmlformats.org/officeDocument/2006/relationships/tags" Target="../tags/tag716.xml"/><Relationship Id="rId19" Type="http://schemas.openxmlformats.org/officeDocument/2006/relationships/tags" Target="../tags/tag725.xml"/><Relationship Id="rId31" Type="http://schemas.openxmlformats.org/officeDocument/2006/relationships/tags" Target="../tags/tag737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tags" Target="../tags/tag728.xml"/><Relationship Id="rId27" Type="http://schemas.openxmlformats.org/officeDocument/2006/relationships/tags" Target="../tags/tag733.xml"/><Relationship Id="rId30" Type="http://schemas.openxmlformats.org/officeDocument/2006/relationships/tags" Target="../tags/tag736.xml"/><Relationship Id="rId8" Type="http://schemas.openxmlformats.org/officeDocument/2006/relationships/tags" Target="../tags/tag7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tags" Target="../tags/tag765.xml"/><Relationship Id="rId3" Type="http://schemas.openxmlformats.org/officeDocument/2006/relationships/tags" Target="../tags/tag742.xml"/><Relationship Id="rId21" Type="http://schemas.openxmlformats.org/officeDocument/2006/relationships/tags" Target="../tags/tag760.xml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tags" Target="../tags/tag764.xml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0" Type="http://schemas.openxmlformats.org/officeDocument/2006/relationships/tags" Target="../tags/tag759.xml"/><Relationship Id="rId29" Type="http://schemas.openxmlformats.org/officeDocument/2006/relationships/image" Target="../media/image3.jpeg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tags" Target="../tags/tag763.xml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28" Type="http://schemas.openxmlformats.org/officeDocument/2006/relationships/notesSlide" Target="../notesSlides/notesSlide45.xml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70.xml"/><Relationship Id="rId7" Type="http://schemas.openxmlformats.org/officeDocument/2006/relationships/image" Target="../media/image10.wmf"/><Relationship Id="rId2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778.xml"/><Relationship Id="rId13" Type="http://schemas.openxmlformats.org/officeDocument/2006/relationships/tags" Target="../tags/tag783.xml"/><Relationship Id="rId18" Type="http://schemas.openxmlformats.org/officeDocument/2006/relationships/tags" Target="../tags/tag788.xml"/><Relationship Id="rId3" Type="http://schemas.openxmlformats.org/officeDocument/2006/relationships/tags" Target="../tags/tag773.xml"/><Relationship Id="rId21" Type="http://schemas.openxmlformats.org/officeDocument/2006/relationships/tags" Target="../tags/tag791.xml"/><Relationship Id="rId7" Type="http://schemas.openxmlformats.org/officeDocument/2006/relationships/tags" Target="../tags/tag777.xml"/><Relationship Id="rId12" Type="http://schemas.openxmlformats.org/officeDocument/2006/relationships/tags" Target="../tags/tag782.xml"/><Relationship Id="rId17" Type="http://schemas.openxmlformats.org/officeDocument/2006/relationships/tags" Target="../tags/tag787.xml"/><Relationship Id="rId25" Type="http://schemas.openxmlformats.org/officeDocument/2006/relationships/image" Target="../media/image3.jpeg"/><Relationship Id="rId2" Type="http://schemas.openxmlformats.org/officeDocument/2006/relationships/tags" Target="../tags/tag772.xml"/><Relationship Id="rId16" Type="http://schemas.openxmlformats.org/officeDocument/2006/relationships/tags" Target="../tags/tag786.xml"/><Relationship Id="rId20" Type="http://schemas.openxmlformats.org/officeDocument/2006/relationships/tags" Target="../tags/tag790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11" Type="http://schemas.openxmlformats.org/officeDocument/2006/relationships/tags" Target="../tags/tag781.xml"/><Relationship Id="rId24" Type="http://schemas.openxmlformats.org/officeDocument/2006/relationships/notesSlide" Target="../notesSlides/notesSlide49.xml"/><Relationship Id="rId5" Type="http://schemas.openxmlformats.org/officeDocument/2006/relationships/tags" Target="../tags/tag775.xml"/><Relationship Id="rId15" Type="http://schemas.openxmlformats.org/officeDocument/2006/relationships/tags" Target="../tags/tag78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80.xml"/><Relationship Id="rId19" Type="http://schemas.openxmlformats.org/officeDocument/2006/relationships/tags" Target="../tags/tag789.xml"/><Relationship Id="rId4" Type="http://schemas.openxmlformats.org/officeDocument/2006/relationships/tags" Target="../tags/tag774.xml"/><Relationship Id="rId9" Type="http://schemas.openxmlformats.org/officeDocument/2006/relationships/tags" Target="../tags/tag779.xml"/><Relationship Id="rId14" Type="http://schemas.openxmlformats.org/officeDocument/2006/relationships/tags" Target="../tags/tag784.xml"/><Relationship Id="rId22" Type="http://schemas.openxmlformats.org/officeDocument/2006/relationships/tags" Target="../tags/tag79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98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00.xml"/><Relationship Id="rId4" Type="http://schemas.openxmlformats.org/officeDocument/2006/relationships/tags" Target="../tags/tag799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26" Type="http://schemas.openxmlformats.org/officeDocument/2006/relationships/tags" Target="../tags/tag826.xml"/><Relationship Id="rId39" Type="http://schemas.openxmlformats.org/officeDocument/2006/relationships/tags" Target="../tags/tag839.xml"/><Relationship Id="rId21" Type="http://schemas.openxmlformats.org/officeDocument/2006/relationships/tags" Target="../tags/tag821.xml"/><Relationship Id="rId34" Type="http://schemas.openxmlformats.org/officeDocument/2006/relationships/tags" Target="../tags/tag834.xml"/><Relationship Id="rId42" Type="http://schemas.openxmlformats.org/officeDocument/2006/relationships/tags" Target="../tags/tag842.xml"/><Relationship Id="rId47" Type="http://schemas.openxmlformats.org/officeDocument/2006/relationships/tags" Target="../tags/tag847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807.xml"/><Relationship Id="rId2" Type="http://schemas.openxmlformats.org/officeDocument/2006/relationships/tags" Target="../tags/tag802.xml"/><Relationship Id="rId16" Type="http://schemas.openxmlformats.org/officeDocument/2006/relationships/tags" Target="../tags/tag816.xml"/><Relationship Id="rId29" Type="http://schemas.openxmlformats.org/officeDocument/2006/relationships/tags" Target="../tags/tag829.xml"/><Relationship Id="rId11" Type="http://schemas.openxmlformats.org/officeDocument/2006/relationships/tags" Target="../tags/tag811.xml"/><Relationship Id="rId24" Type="http://schemas.openxmlformats.org/officeDocument/2006/relationships/tags" Target="../tags/tag824.xml"/><Relationship Id="rId32" Type="http://schemas.openxmlformats.org/officeDocument/2006/relationships/tags" Target="../tags/tag832.xml"/><Relationship Id="rId37" Type="http://schemas.openxmlformats.org/officeDocument/2006/relationships/tags" Target="../tags/tag837.xml"/><Relationship Id="rId40" Type="http://schemas.openxmlformats.org/officeDocument/2006/relationships/tags" Target="../tags/tag840.xml"/><Relationship Id="rId45" Type="http://schemas.openxmlformats.org/officeDocument/2006/relationships/tags" Target="../tags/tag845.xml"/><Relationship Id="rId5" Type="http://schemas.openxmlformats.org/officeDocument/2006/relationships/tags" Target="../tags/tag805.xml"/><Relationship Id="rId15" Type="http://schemas.openxmlformats.org/officeDocument/2006/relationships/tags" Target="../tags/tag815.xml"/><Relationship Id="rId23" Type="http://schemas.openxmlformats.org/officeDocument/2006/relationships/tags" Target="../tags/tag823.xml"/><Relationship Id="rId28" Type="http://schemas.openxmlformats.org/officeDocument/2006/relationships/tags" Target="../tags/tag828.xml"/><Relationship Id="rId36" Type="http://schemas.openxmlformats.org/officeDocument/2006/relationships/tags" Target="../tags/tag836.xml"/><Relationship Id="rId49" Type="http://schemas.openxmlformats.org/officeDocument/2006/relationships/tags" Target="../tags/tag849.xml"/><Relationship Id="rId10" Type="http://schemas.openxmlformats.org/officeDocument/2006/relationships/tags" Target="../tags/tag810.xml"/><Relationship Id="rId19" Type="http://schemas.openxmlformats.org/officeDocument/2006/relationships/tags" Target="../tags/tag819.xml"/><Relationship Id="rId31" Type="http://schemas.openxmlformats.org/officeDocument/2006/relationships/tags" Target="../tags/tag831.xml"/><Relationship Id="rId44" Type="http://schemas.openxmlformats.org/officeDocument/2006/relationships/tags" Target="../tags/tag844.xml"/><Relationship Id="rId52" Type="http://schemas.openxmlformats.org/officeDocument/2006/relationships/image" Target="../media/image3.jpeg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tags" Target="../tags/tag814.xml"/><Relationship Id="rId22" Type="http://schemas.openxmlformats.org/officeDocument/2006/relationships/tags" Target="../tags/tag822.xml"/><Relationship Id="rId27" Type="http://schemas.openxmlformats.org/officeDocument/2006/relationships/tags" Target="../tags/tag827.xml"/><Relationship Id="rId30" Type="http://schemas.openxmlformats.org/officeDocument/2006/relationships/tags" Target="../tags/tag830.xml"/><Relationship Id="rId35" Type="http://schemas.openxmlformats.org/officeDocument/2006/relationships/tags" Target="../tags/tag835.xml"/><Relationship Id="rId43" Type="http://schemas.openxmlformats.org/officeDocument/2006/relationships/tags" Target="../tags/tag843.xml"/><Relationship Id="rId48" Type="http://schemas.openxmlformats.org/officeDocument/2006/relationships/tags" Target="../tags/tag848.xml"/><Relationship Id="rId8" Type="http://schemas.openxmlformats.org/officeDocument/2006/relationships/tags" Target="../tags/tag808.xml"/><Relationship Id="rId51" Type="http://schemas.openxmlformats.org/officeDocument/2006/relationships/notesSlide" Target="../notesSlides/notesSlide52.xml"/><Relationship Id="rId3" Type="http://schemas.openxmlformats.org/officeDocument/2006/relationships/tags" Target="../tags/tag803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5" Type="http://schemas.openxmlformats.org/officeDocument/2006/relationships/tags" Target="../tags/tag825.xml"/><Relationship Id="rId33" Type="http://schemas.openxmlformats.org/officeDocument/2006/relationships/tags" Target="../tags/tag833.xml"/><Relationship Id="rId38" Type="http://schemas.openxmlformats.org/officeDocument/2006/relationships/tags" Target="../tags/tag838.xml"/><Relationship Id="rId46" Type="http://schemas.openxmlformats.org/officeDocument/2006/relationships/tags" Target="../tags/tag846.xml"/><Relationship Id="rId20" Type="http://schemas.openxmlformats.org/officeDocument/2006/relationships/tags" Target="../tags/tag820.xml"/><Relationship Id="rId41" Type="http://schemas.openxmlformats.org/officeDocument/2006/relationships/tags" Target="../tags/tag841.xml"/><Relationship Id="rId1" Type="http://schemas.openxmlformats.org/officeDocument/2006/relationships/tags" Target="../tags/tag801.xml"/><Relationship Id="rId6" Type="http://schemas.openxmlformats.org/officeDocument/2006/relationships/tags" Target="../tags/tag80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57.xml"/><Relationship Id="rId13" Type="http://schemas.openxmlformats.org/officeDocument/2006/relationships/tags" Target="../tags/tag862.xml"/><Relationship Id="rId3" Type="http://schemas.openxmlformats.org/officeDocument/2006/relationships/tags" Target="../tags/tag852.xml"/><Relationship Id="rId7" Type="http://schemas.openxmlformats.org/officeDocument/2006/relationships/tags" Target="../tags/tag856.xml"/><Relationship Id="rId12" Type="http://schemas.openxmlformats.org/officeDocument/2006/relationships/tags" Target="../tags/tag861.xml"/><Relationship Id="rId2" Type="http://schemas.openxmlformats.org/officeDocument/2006/relationships/tags" Target="../tags/tag851.xml"/><Relationship Id="rId16" Type="http://schemas.openxmlformats.org/officeDocument/2006/relationships/image" Target="../media/image3.jpeg"/><Relationship Id="rId1" Type="http://schemas.openxmlformats.org/officeDocument/2006/relationships/tags" Target="../tags/tag850.xml"/><Relationship Id="rId6" Type="http://schemas.openxmlformats.org/officeDocument/2006/relationships/tags" Target="../tags/tag855.xml"/><Relationship Id="rId11" Type="http://schemas.openxmlformats.org/officeDocument/2006/relationships/tags" Target="../tags/tag860.xml"/><Relationship Id="rId5" Type="http://schemas.openxmlformats.org/officeDocument/2006/relationships/tags" Target="../tags/tag854.xml"/><Relationship Id="rId15" Type="http://schemas.openxmlformats.org/officeDocument/2006/relationships/notesSlide" Target="../notesSlides/notesSlide53.xml"/><Relationship Id="rId10" Type="http://schemas.openxmlformats.org/officeDocument/2006/relationships/tags" Target="../tags/tag859.xml"/><Relationship Id="rId4" Type="http://schemas.openxmlformats.org/officeDocument/2006/relationships/tags" Target="../tags/tag853.xml"/><Relationship Id="rId9" Type="http://schemas.openxmlformats.org/officeDocument/2006/relationships/tags" Target="../tags/tag858.xml"/><Relationship Id="rId1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70.xml"/><Relationship Id="rId13" Type="http://schemas.openxmlformats.org/officeDocument/2006/relationships/tags" Target="../tags/tag875.xml"/><Relationship Id="rId3" Type="http://schemas.openxmlformats.org/officeDocument/2006/relationships/tags" Target="../tags/tag865.xml"/><Relationship Id="rId7" Type="http://schemas.openxmlformats.org/officeDocument/2006/relationships/tags" Target="../tags/tag869.xml"/><Relationship Id="rId12" Type="http://schemas.openxmlformats.org/officeDocument/2006/relationships/tags" Target="../tags/tag874.xml"/><Relationship Id="rId2" Type="http://schemas.openxmlformats.org/officeDocument/2006/relationships/tags" Target="../tags/tag864.xml"/><Relationship Id="rId16" Type="http://schemas.openxmlformats.org/officeDocument/2006/relationships/image" Target="../media/image3.jpeg"/><Relationship Id="rId1" Type="http://schemas.openxmlformats.org/officeDocument/2006/relationships/tags" Target="../tags/tag863.xml"/><Relationship Id="rId6" Type="http://schemas.openxmlformats.org/officeDocument/2006/relationships/tags" Target="../tags/tag868.xml"/><Relationship Id="rId11" Type="http://schemas.openxmlformats.org/officeDocument/2006/relationships/tags" Target="../tags/tag873.xml"/><Relationship Id="rId5" Type="http://schemas.openxmlformats.org/officeDocument/2006/relationships/tags" Target="../tags/tag867.xml"/><Relationship Id="rId15" Type="http://schemas.openxmlformats.org/officeDocument/2006/relationships/notesSlide" Target="../notesSlides/notesSlide54.xml"/><Relationship Id="rId10" Type="http://schemas.openxmlformats.org/officeDocument/2006/relationships/tags" Target="../tags/tag872.xml"/><Relationship Id="rId4" Type="http://schemas.openxmlformats.org/officeDocument/2006/relationships/tags" Target="../tags/tag866.xml"/><Relationship Id="rId9" Type="http://schemas.openxmlformats.org/officeDocument/2006/relationships/tags" Target="../tags/tag871.xml"/><Relationship Id="rId1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880.xml"/><Relationship Id="rId7" Type="http://schemas.openxmlformats.org/officeDocument/2006/relationships/image" Target="../media/image3.jpeg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884.xml"/><Relationship Id="rId2" Type="http://schemas.openxmlformats.org/officeDocument/2006/relationships/tags" Target="../tags/tag883.xml"/><Relationship Id="rId1" Type="http://schemas.openxmlformats.org/officeDocument/2006/relationships/tags" Target="../tags/tag88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887.xml"/><Relationship Id="rId7" Type="http://schemas.openxmlformats.org/officeDocument/2006/relationships/image" Target="../media/image3.jpeg"/><Relationship Id="rId2" Type="http://schemas.openxmlformats.org/officeDocument/2006/relationships/tags" Target="../tags/tag886.xml"/><Relationship Id="rId1" Type="http://schemas.openxmlformats.org/officeDocument/2006/relationships/tags" Target="../tags/tag885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8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891.xml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899.xml"/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3" Type="http://schemas.openxmlformats.org/officeDocument/2006/relationships/tags" Target="../tags/tag894.xml"/><Relationship Id="rId21" Type="http://schemas.openxmlformats.org/officeDocument/2006/relationships/tags" Target="../tags/tag912.xml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image" Target="../media/image3.jpeg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0" Type="http://schemas.openxmlformats.org/officeDocument/2006/relationships/tags" Target="../tags/tag911.xml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notesSlide" Target="../notesSlides/notesSlide60.xml"/><Relationship Id="rId5" Type="http://schemas.openxmlformats.org/officeDocument/2006/relationships/tags" Target="../tags/tag896.xml"/><Relationship Id="rId15" Type="http://schemas.openxmlformats.org/officeDocument/2006/relationships/tags" Target="../tags/tag90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01.xml"/><Relationship Id="rId19" Type="http://schemas.openxmlformats.org/officeDocument/2006/relationships/tags" Target="../tags/tag910.xml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tags" Target="../tags/tag9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5.xml"/><Relationship Id="rId1" Type="http://schemas.openxmlformats.org/officeDocument/2006/relationships/tags" Target="../tags/tag914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7.xml"/><Relationship Id="rId1" Type="http://schemas.openxmlformats.org/officeDocument/2006/relationships/tags" Target="../tags/tag91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9.xml"/><Relationship Id="rId1" Type="http://schemas.openxmlformats.org/officeDocument/2006/relationships/tags" Target="../tags/tag918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922.xml"/><Relationship Id="rId2" Type="http://schemas.openxmlformats.org/officeDocument/2006/relationships/tags" Target="../tags/tag921.xml"/><Relationship Id="rId1" Type="http://schemas.openxmlformats.org/officeDocument/2006/relationships/tags" Target="../tags/tag920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935.xml"/><Relationship Id="rId18" Type="http://schemas.openxmlformats.org/officeDocument/2006/relationships/tags" Target="../tags/tag940.xml"/><Relationship Id="rId26" Type="http://schemas.openxmlformats.org/officeDocument/2006/relationships/tags" Target="../tags/tag948.xml"/><Relationship Id="rId21" Type="http://schemas.openxmlformats.org/officeDocument/2006/relationships/tags" Target="../tags/tag943.xml"/><Relationship Id="rId34" Type="http://schemas.openxmlformats.org/officeDocument/2006/relationships/tags" Target="../tags/tag956.xml"/><Relationship Id="rId7" Type="http://schemas.openxmlformats.org/officeDocument/2006/relationships/tags" Target="../tags/tag929.xml"/><Relationship Id="rId12" Type="http://schemas.openxmlformats.org/officeDocument/2006/relationships/tags" Target="../tags/tag934.xml"/><Relationship Id="rId17" Type="http://schemas.openxmlformats.org/officeDocument/2006/relationships/tags" Target="../tags/tag939.xml"/><Relationship Id="rId25" Type="http://schemas.openxmlformats.org/officeDocument/2006/relationships/tags" Target="../tags/tag947.xml"/><Relationship Id="rId33" Type="http://schemas.openxmlformats.org/officeDocument/2006/relationships/tags" Target="../tags/tag955.xml"/><Relationship Id="rId38" Type="http://schemas.openxmlformats.org/officeDocument/2006/relationships/image" Target="../media/image3.jpeg"/><Relationship Id="rId2" Type="http://schemas.openxmlformats.org/officeDocument/2006/relationships/tags" Target="../tags/tag924.xml"/><Relationship Id="rId16" Type="http://schemas.openxmlformats.org/officeDocument/2006/relationships/tags" Target="../tags/tag938.xml"/><Relationship Id="rId20" Type="http://schemas.openxmlformats.org/officeDocument/2006/relationships/tags" Target="../tags/tag942.xml"/><Relationship Id="rId29" Type="http://schemas.openxmlformats.org/officeDocument/2006/relationships/tags" Target="../tags/tag951.xml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11" Type="http://schemas.openxmlformats.org/officeDocument/2006/relationships/tags" Target="../tags/tag933.xml"/><Relationship Id="rId24" Type="http://schemas.openxmlformats.org/officeDocument/2006/relationships/tags" Target="../tags/tag946.xml"/><Relationship Id="rId32" Type="http://schemas.openxmlformats.org/officeDocument/2006/relationships/tags" Target="../tags/tag954.xml"/><Relationship Id="rId37" Type="http://schemas.openxmlformats.org/officeDocument/2006/relationships/notesSlide" Target="../notesSlides/notesSlide65.xml"/><Relationship Id="rId5" Type="http://schemas.openxmlformats.org/officeDocument/2006/relationships/tags" Target="../tags/tag927.xml"/><Relationship Id="rId15" Type="http://schemas.openxmlformats.org/officeDocument/2006/relationships/tags" Target="../tags/tag937.xml"/><Relationship Id="rId23" Type="http://schemas.openxmlformats.org/officeDocument/2006/relationships/tags" Target="../tags/tag945.xml"/><Relationship Id="rId28" Type="http://schemas.openxmlformats.org/officeDocument/2006/relationships/tags" Target="../tags/tag95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32.xml"/><Relationship Id="rId19" Type="http://schemas.openxmlformats.org/officeDocument/2006/relationships/tags" Target="../tags/tag941.xml"/><Relationship Id="rId31" Type="http://schemas.openxmlformats.org/officeDocument/2006/relationships/tags" Target="../tags/tag953.xml"/><Relationship Id="rId4" Type="http://schemas.openxmlformats.org/officeDocument/2006/relationships/tags" Target="../tags/tag926.xml"/><Relationship Id="rId9" Type="http://schemas.openxmlformats.org/officeDocument/2006/relationships/tags" Target="../tags/tag931.xml"/><Relationship Id="rId14" Type="http://schemas.openxmlformats.org/officeDocument/2006/relationships/tags" Target="../tags/tag936.xml"/><Relationship Id="rId22" Type="http://schemas.openxmlformats.org/officeDocument/2006/relationships/tags" Target="../tags/tag944.xml"/><Relationship Id="rId27" Type="http://schemas.openxmlformats.org/officeDocument/2006/relationships/tags" Target="../tags/tag949.xml"/><Relationship Id="rId30" Type="http://schemas.openxmlformats.org/officeDocument/2006/relationships/tags" Target="../tags/tag952.xml"/><Relationship Id="rId35" Type="http://schemas.openxmlformats.org/officeDocument/2006/relationships/tags" Target="../tags/tag957.xml"/><Relationship Id="rId8" Type="http://schemas.openxmlformats.org/officeDocument/2006/relationships/tags" Target="../tags/tag930.xml"/><Relationship Id="rId3" Type="http://schemas.openxmlformats.org/officeDocument/2006/relationships/tags" Target="../tags/tag925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26" Type="http://schemas.openxmlformats.org/officeDocument/2006/relationships/tags" Target="../tags/tag983.xml"/><Relationship Id="rId21" Type="http://schemas.openxmlformats.org/officeDocument/2006/relationships/tags" Target="../tags/tag978.xml"/><Relationship Id="rId34" Type="http://schemas.openxmlformats.org/officeDocument/2006/relationships/tags" Target="../tags/tag991.xml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5" Type="http://schemas.openxmlformats.org/officeDocument/2006/relationships/tags" Target="../tags/tag982.xml"/><Relationship Id="rId33" Type="http://schemas.openxmlformats.org/officeDocument/2006/relationships/tags" Target="../tags/tag990.xml"/><Relationship Id="rId38" Type="http://schemas.openxmlformats.org/officeDocument/2006/relationships/image" Target="../media/image3.jpeg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29" Type="http://schemas.openxmlformats.org/officeDocument/2006/relationships/tags" Target="../tags/tag986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24" Type="http://schemas.openxmlformats.org/officeDocument/2006/relationships/tags" Target="../tags/tag981.xml"/><Relationship Id="rId32" Type="http://schemas.openxmlformats.org/officeDocument/2006/relationships/tags" Target="../tags/tag989.xml"/><Relationship Id="rId37" Type="http://schemas.openxmlformats.org/officeDocument/2006/relationships/notesSlide" Target="../notesSlides/notesSlide66.xml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tags" Target="../tags/tag980.xml"/><Relationship Id="rId28" Type="http://schemas.openxmlformats.org/officeDocument/2006/relationships/tags" Target="../tags/tag98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31" Type="http://schemas.openxmlformats.org/officeDocument/2006/relationships/tags" Target="../tags/tag988.xml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tags" Target="../tags/tag979.xml"/><Relationship Id="rId27" Type="http://schemas.openxmlformats.org/officeDocument/2006/relationships/tags" Target="../tags/tag984.xml"/><Relationship Id="rId30" Type="http://schemas.openxmlformats.org/officeDocument/2006/relationships/tags" Target="../tags/tag987.xml"/><Relationship Id="rId35" Type="http://schemas.openxmlformats.org/officeDocument/2006/relationships/tags" Target="../tags/tag992.xml"/><Relationship Id="rId8" Type="http://schemas.openxmlformats.org/officeDocument/2006/relationships/tags" Target="../tags/tag965.xml"/><Relationship Id="rId3" Type="http://schemas.openxmlformats.org/officeDocument/2006/relationships/tags" Target="../tags/tag9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95.xml"/><Relationship Id="rId7" Type="http://schemas.openxmlformats.org/officeDocument/2006/relationships/tags" Target="../tags/tag999.xml"/><Relationship Id="rId2" Type="http://schemas.openxmlformats.org/officeDocument/2006/relationships/tags" Target="../tags/tag994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5" Type="http://schemas.openxmlformats.org/officeDocument/2006/relationships/tags" Target="../tags/tag997.xml"/><Relationship Id="rId10" Type="http://schemas.openxmlformats.org/officeDocument/2006/relationships/image" Target="../media/image3.jpeg"/><Relationship Id="rId4" Type="http://schemas.openxmlformats.org/officeDocument/2006/relationships/tags" Target="../tags/tag996.xml"/><Relationship Id="rId9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8.xml"/><Relationship Id="rId3" Type="http://schemas.openxmlformats.org/officeDocument/2006/relationships/tags" Target="../tags/tag10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01.xm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5" Type="http://schemas.openxmlformats.org/officeDocument/2006/relationships/tags" Target="../tags/tag1004.xml"/><Relationship Id="rId4" Type="http://schemas.openxmlformats.org/officeDocument/2006/relationships/tags" Target="../tags/tag1003.xml"/><Relationship Id="rId9" Type="http://schemas.openxmlformats.org/officeDocument/2006/relationships/image" Target="../media/image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08.xml"/><Relationship Id="rId7" Type="http://schemas.openxmlformats.org/officeDocument/2006/relationships/tags" Target="../tags/tag1012.xml"/><Relationship Id="rId2" Type="http://schemas.openxmlformats.org/officeDocument/2006/relationships/tags" Target="../tags/tag1007.xml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5" Type="http://schemas.openxmlformats.org/officeDocument/2006/relationships/tags" Target="../tags/tag1010.xml"/><Relationship Id="rId10" Type="http://schemas.openxmlformats.org/officeDocument/2006/relationships/image" Target="../media/image3.jpeg"/><Relationship Id="rId4" Type="http://schemas.openxmlformats.org/officeDocument/2006/relationships/tags" Target="../tags/tag1009.xml"/><Relationship Id="rId9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26" Type="http://schemas.openxmlformats.org/officeDocument/2006/relationships/tags" Target="../tags/tag1038.xml"/><Relationship Id="rId21" Type="http://schemas.openxmlformats.org/officeDocument/2006/relationships/tags" Target="../tags/tag1033.xml"/><Relationship Id="rId34" Type="http://schemas.openxmlformats.org/officeDocument/2006/relationships/tags" Target="../tags/tag1046.xml"/><Relationship Id="rId7" Type="http://schemas.openxmlformats.org/officeDocument/2006/relationships/tags" Target="../tags/tag1019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25" Type="http://schemas.openxmlformats.org/officeDocument/2006/relationships/tags" Target="../tags/tag1037.xml"/><Relationship Id="rId33" Type="http://schemas.openxmlformats.org/officeDocument/2006/relationships/tags" Target="../tags/tag1045.xml"/><Relationship Id="rId38" Type="http://schemas.openxmlformats.org/officeDocument/2006/relationships/image" Target="../media/image3.jpeg"/><Relationship Id="rId2" Type="http://schemas.openxmlformats.org/officeDocument/2006/relationships/tags" Target="../tags/tag1014.xml"/><Relationship Id="rId16" Type="http://schemas.openxmlformats.org/officeDocument/2006/relationships/tags" Target="../tags/tag1028.xml"/><Relationship Id="rId20" Type="http://schemas.openxmlformats.org/officeDocument/2006/relationships/tags" Target="../tags/tag1032.xml"/><Relationship Id="rId29" Type="http://schemas.openxmlformats.org/officeDocument/2006/relationships/tags" Target="../tags/tag1041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24" Type="http://schemas.openxmlformats.org/officeDocument/2006/relationships/tags" Target="../tags/tag1036.xml"/><Relationship Id="rId32" Type="http://schemas.openxmlformats.org/officeDocument/2006/relationships/tags" Target="../tags/tag1044.xml"/><Relationship Id="rId37" Type="http://schemas.openxmlformats.org/officeDocument/2006/relationships/notesSlide" Target="../notesSlides/notesSlide70.xml"/><Relationship Id="rId5" Type="http://schemas.openxmlformats.org/officeDocument/2006/relationships/tags" Target="../tags/tag1017.xml"/><Relationship Id="rId15" Type="http://schemas.openxmlformats.org/officeDocument/2006/relationships/tags" Target="../tags/tag1027.xml"/><Relationship Id="rId23" Type="http://schemas.openxmlformats.org/officeDocument/2006/relationships/tags" Target="../tags/tag1035.xml"/><Relationship Id="rId28" Type="http://schemas.openxmlformats.org/officeDocument/2006/relationships/tags" Target="../tags/tag104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022.xml"/><Relationship Id="rId19" Type="http://schemas.openxmlformats.org/officeDocument/2006/relationships/tags" Target="../tags/tag1031.xml"/><Relationship Id="rId31" Type="http://schemas.openxmlformats.org/officeDocument/2006/relationships/tags" Target="../tags/tag1043.xml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tags" Target="../tags/tag1026.xml"/><Relationship Id="rId22" Type="http://schemas.openxmlformats.org/officeDocument/2006/relationships/tags" Target="../tags/tag1034.xml"/><Relationship Id="rId27" Type="http://schemas.openxmlformats.org/officeDocument/2006/relationships/tags" Target="../tags/tag1039.xml"/><Relationship Id="rId30" Type="http://schemas.openxmlformats.org/officeDocument/2006/relationships/tags" Target="../tags/tag1042.xml"/><Relationship Id="rId35" Type="http://schemas.openxmlformats.org/officeDocument/2006/relationships/tags" Target="../tags/tag1047.xml"/><Relationship Id="rId8" Type="http://schemas.openxmlformats.org/officeDocument/2006/relationships/tags" Target="../tags/tag1020.xml"/><Relationship Id="rId3" Type="http://schemas.openxmlformats.org/officeDocument/2006/relationships/tags" Target="../tags/tag101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50.xml"/><Relationship Id="rId7" Type="http://schemas.openxmlformats.org/officeDocument/2006/relationships/tags" Target="../tags/tag1054.xml"/><Relationship Id="rId2" Type="http://schemas.openxmlformats.org/officeDocument/2006/relationships/tags" Target="../tags/tag1049.xml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5" Type="http://schemas.openxmlformats.org/officeDocument/2006/relationships/tags" Target="../tags/tag1052.xml"/><Relationship Id="rId10" Type="http://schemas.openxmlformats.org/officeDocument/2006/relationships/image" Target="../media/image3.jpeg"/><Relationship Id="rId4" Type="http://schemas.openxmlformats.org/officeDocument/2006/relationships/tags" Target="../tags/tag1051.xml"/><Relationship Id="rId9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8.xml"/><Relationship Id="rId1" Type="http://schemas.openxmlformats.org/officeDocument/2006/relationships/tags" Target="../tags/tag1057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66.xml"/><Relationship Id="rId13" Type="http://schemas.openxmlformats.org/officeDocument/2006/relationships/tags" Target="../tags/tag1071.xml"/><Relationship Id="rId18" Type="http://schemas.openxmlformats.org/officeDocument/2006/relationships/notesSlide" Target="../notesSlides/notesSlide74.xml"/><Relationship Id="rId3" Type="http://schemas.openxmlformats.org/officeDocument/2006/relationships/tags" Target="../tags/tag1061.xml"/><Relationship Id="rId7" Type="http://schemas.openxmlformats.org/officeDocument/2006/relationships/tags" Target="../tags/tag1065.xml"/><Relationship Id="rId12" Type="http://schemas.openxmlformats.org/officeDocument/2006/relationships/tags" Target="../tags/tag107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60.xml"/><Relationship Id="rId16" Type="http://schemas.openxmlformats.org/officeDocument/2006/relationships/tags" Target="../tags/tag1074.xml"/><Relationship Id="rId1" Type="http://schemas.openxmlformats.org/officeDocument/2006/relationships/tags" Target="../tags/tag1059.xml"/><Relationship Id="rId6" Type="http://schemas.openxmlformats.org/officeDocument/2006/relationships/tags" Target="../tags/tag1064.xml"/><Relationship Id="rId11" Type="http://schemas.openxmlformats.org/officeDocument/2006/relationships/tags" Target="../tags/tag1069.xml"/><Relationship Id="rId5" Type="http://schemas.openxmlformats.org/officeDocument/2006/relationships/tags" Target="../tags/tag1063.xml"/><Relationship Id="rId15" Type="http://schemas.openxmlformats.org/officeDocument/2006/relationships/tags" Target="../tags/tag1073.xml"/><Relationship Id="rId10" Type="http://schemas.openxmlformats.org/officeDocument/2006/relationships/tags" Target="../tags/tag1068.xml"/><Relationship Id="rId19" Type="http://schemas.openxmlformats.org/officeDocument/2006/relationships/image" Target="../media/image3.jpeg"/><Relationship Id="rId4" Type="http://schemas.openxmlformats.org/officeDocument/2006/relationships/tags" Target="../tags/tag1062.xml"/><Relationship Id="rId9" Type="http://schemas.openxmlformats.org/officeDocument/2006/relationships/tags" Target="../tags/tag1067.xml"/><Relationship Id="rId14" Type="http://schemas.openxmlformats.org/officeDocument/2006/relationships/tags" Target="../tags/tag107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82.xml"/><Relationship Id="rId13" Type="http://schemas.openxmlformats.org/officeDocument/2006/relationships/tags" Target="../tags/tag1087.xml"/><Relationship Id="rId18" Type="http://schemas.openxmlformats.org/officeDocument/2006/relationships/tags" Target="../tags/tag109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077.xml"/><Relationship Id="rId21" Type="http://schemas.openxmlformats.org/officeDocument/2006/relationships/tags" Target="../tags/tag1095.xml"/><Relationship Id="rId7" Type="http://schemas.openxmlformats.org/officeDocument/2006/relationships/tags" Target="../tags/tag1081.xml"/><Relationship Id="rId12" Type="http://schemas.openxmlformats.org/officeDocument/2006/relationships/tags" Target="../tags/tag1086.xml"/><Relationship Id="rId17" Type="http://schemas.openxmlformats.org/officeDocument/2006/relationships/tags" Target="../tags/tag1091.xml"/><Relationship Id="rId25" Type="http://schemas.openxmlformats.org/officeDocument/2006/relationships/tags" Target="../tags/tag1099.xml"/><Relationship Id="rId2" Type="http://schemas.openxmlformats.org/officeDocument/2006/relationships/tags" Target="../tags/tag1076.xml"/><Relationship Id="rId16" Type="http://schemas.openxmlformats.org/officeDocument/2006/relationships/tags" Target="../tags/tag1090.xml"/><Relationship Id="rId20" Type="http://schemas.openxmlformats.org/officeDocument/2006/relationships/tags" Target="../tags/tag1094.xml"/><Relationship Id="rId1" Type="http://schemas.openxmlformats.org/officeDocument/2006/relationships/tags" Target="../tags/tag1075.xml"/><Relationship Id="rId6" Type="http://schemas.openxmlformats.org/officeDocument/2006/relationships/tags" Target="../tags/tag1080.xml"/><Relationship Id="rId11" Type="http://schemas.openxmlformats.org/officeDocument/2006/relationships/tags" Target="../tags/tag1085.xml"/><Relationship Id="rId24" Type="http://schemas.openxmlformats.org/officeDocument/2006/relationships/tags" Target="../tags/tag1098.xml"/><Relationship Id="rId5" Type="http://schemas.openxmlformats.org/officeDocument/2006/relationships/tags" Target="../tags/tag1079.xml"/><Relationship Id="rId15" Type="http://schemas.openxmlformats.org/officeDocument/2006/relationships/tags" Target="../tags/tag1089.xml"/><Relationship Id="rId23" Type="http://schemas.openxmlformats.org/officeDocument/2006/relationships/tags" Target="../tags/tag1097.xml"/><Relationship Id="rId28" Type="http://schemas.openxmlformats.org/officeDocument/2006/relationships/image" Target="../media/image3.jpeg"/><Relationship Id="rId10" Type="http://schemas.openxmlformats.org/officeDocument/2006/relationships/tags" Target="../tags/tag1084.xml"/><Relationship Id="rId19" Type="http://schemas.openxmlformats.org/officeDocument/2006/relationships/tags" Target="../tags/tag1093.xml"/><Relationship Id="rId4" Type="http://schemas.openxmlformats.org/officeDocument/2006/relationships/tags" Target="../tags/tag1078.xml"/><Relationship Id="rId9" Type="http://schemas.openxmlformats.org/officeDocument/2006/relationships/tags" Target="../tags/tag1083.xml"/><Relationship Id="rId14" Type="http://schemas.openxmlformats.org/officeDocument/2006/relationships/tags" Target="../tags/tag1088.xml"/><Relationship Id="rId22" Type="http://schemas.openxmlformats.org/officeDocument/2006/relationships/tags" Target="../tags/tag1096.xml"/><Relationship Id="rId27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107.xml"/><Relationship Id="rId13" Type="http://schemas.openxmlformats.org/officeDocument/2006/relationships/tags" Target="../tags/tag1112.xml"/><Relationship Id="rId18" Type="http://schemas.openxmlformats.org/officeDocument/2006/relationships/notesSlide" Target="../notesSlides/notesSlide76.xml"/><Relationship Id="rId3" Type="http://schemas.openxmlformats.org/officeDocument/2006/relationships/tags" Target="../tags/tag1102.xml"/><Relationship Id="rId7" Type="http://schemas.openxmlformats.org/officeDocument/2006/relationships/tags" Target="../tags/tag1106.xml"/><Relationship Id="rId12" Type="http://schemas.openxmlformats.org/officeDocument/2006/relationships/tags" Target="../tags/tag11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01.xml"/><Relationship Id="rId16" Type="http://schemas.openxmlformats.org/officeDocument/2006/relationships/tags" Target="../tags/tag1115.xml"/><Relationship Id="rId1" Type="http://schemas.openxmlformats.org/officeDocument/2006/relationships/tags" Target="../tags/tag1100.xml"/><Relationship Id="rId6" Type="http://schemas.openxmlformats.org/officeDocument/2006/relationships/tags" Target="../tags/tag1105.xml"/><Relationship Id="rId11" Type="http://schemas.openxmlformats.org/officeDocument/2006/relationships/tags" Target="../tags/tag1110.xml"/><Relationship Id="rId5" Type="http://schemas.openxmlformats.org/officeDocument/2006/relationships/tags" Target="../tags/tag1104.xml"/><Relationship Id="rId15" Type="http://schemas.openxmlformats.org/officeDocument/2006/relationships/tags" Target="../tags/tag1114.xml"/><Relationship Id="rId10" Type="http://schemas.openxmlformats.org/officeDocument/2006/relationships/tags" Target="../tags/tag1109.xml"/><Relationship Id="rId19" Type="http://schemas.openxmlformats.org/officeDocument/2006/relationships/image" Target="../media/image3.jpeg"/><Relationship Id="rId4" Type="http://schemas.openxmlformats.org/officeDocument/2006/relationships/tags" Target="../tags/tag1103.xml"/><Relationship Id="rId9" Type="http://schemas.openxmlformats.org/officeDocument/2006/relationships/tags" Target="../tags/tag1108.xml"/><Relationship Id="rId14" Type="http://schemas.openxmlformats.org/officeDocument/2006/relationships/tags" Target="../tags/tag111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123.xml"/><Relationship Id="rId13" Type="http://schemas.openxmlformats.org/officeDocument/2006/relationships/tags" Target="../tags/tag1128.xml"/><Relationship Id="rId18" Type="http://schemas.openxmlformats.org/officeDocument/2006/relationships/tags" Target="../tags/tag1133.xml"/><Relationship Id="rId3" Type="http://schemas.openxmlformats.org/officeDocument/2006/relationships/tags" Target="../tags/tag1118.xml"/><Relationship Id="rId21" Type="http://schemas.openxmlformats.org/officeDocument/2006/relationships/tags" Target="../tags/tag1136.xml"/><Relationship Id="rId7" Type="http://schemas.openxmlformats.org/officeDocument/2006/relationships/tags" Target="../tags/tag1122.xml"/><Relationship Id="rId12" Type="http://schemas.openxmlformats.org/officeDocument/2006/relationships/tags" Target="../tags/tag1127.xml"/><Relationship Id="rId17" Type="http://schemas.openxmlformats.org/officeDocument/2006/relationships/tags" Target="../tags/tag1132.xml"/><Relationship Id="rId25" Type="http://schemas.openxmlformats.org/officeDocument/2006/relationships/image" Target="../media/image3.jpeg"/><Relationship Id="rId2" Type="http://schemas.openxmlformats.org/officeDocument/2006/relationships/tags" Target="../tags/tag1117.xml"/><Relationship Id="rId16" Type="http://schemas.openxmlformats.org/officeDocument/2006/relationships/tags" Target="../tags/tag1131.xml"/><Relationship Id="rId20" Type="http://schemas.openxmlformats.org/officeDocument/2006/relationships/tags" Target="../tags/tag1135.xml"/><Relationship Id="rId1" Type="http://schemas.openxmlformats.org/officeDocument/2006/relationships/tags" Target="../tags/tag1116.xml"/><Relationship Id="rId6" Type="http://schemas.openxmlformats.org/officeDocument/2006/relationships/tags" Target="../tags/tag1121.xml"/><Relationship Id="rId11" Type="http://schemas.openxmlformats.org/officeDocument/2006/relationships/tags" Target="../tags/tag1126.xml"/><Relationship Id="rId24" Type="http://schemas.openxmlformats.org/officeDocument/2006/relationships/notesSlide" Target="../notesSlides/notesSlide77.xml"/><Relationship Id="rId5" Type="http://schemas.openxmlformats.org/officeDocument/2006/relationships/tags" Target="../tags/tag1120.xml"/><Relationship Id="rId15" Type="http://schemas.openxmlformats.org/officeDocument/2006/relationships/tags" Target="../tags/tag113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125.xml"/><Relationship Id="rId19" Type="http://schemas.openxmlformats.org/officeDocument/2006/relationships/tags" Target="../tags/tag1134.xml"/><Relationship Id="rId4" Type="http://schemas.openxmlformats.org/officeDocument/2006/relationships/tags" Target="../tags/tag1119.xml"/><Relationship Id="rId9" Type="http://schemas.openxmlformats.org/officeDocument/2006/relationships/tags" Target="../tags/tag1124.xml"/><Relationship Id="rId14" Type="http://schemas.openxmlformats.org/officeDocument/2006/relationships/tags" Target="../tags/tag1129.xml"/><Relationship Id="rId22" Type="http://schemas.openxmlformats.org/officeDocument/2006/relationships/tags" Target="../tags/tag113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140.xml"/><Relationship Id="rId7" Type="http://schemas.openxmlformats.org/officeDocument/2006/relationships/image" Target="../media/image3.jpeg"/><Relationship Id="rId2" Type="http://schemas.openxmlformats.org/officeDocument/2006/relationships/tags" Target="../tags/tag1139.xml"/><Relationship Id="rId1" Type="http://schemas.openxmlformats.org/officeDocument/2006/relationships/tags" Target="../tags/tag1138.x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3.xml"/><Relationship Id="rId1" Type="http://schemas.openxmlformats.org/officeDocument/2006/relationships/tags" Target="../tags/tag1142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146.xml"/><Relationship Id="rId2" Type="http://schemas.openxmlformats.org/officeDocument/2006/relationships/tags" Target="../tags/tag1145.xml"/><Relationship Id="rId1" Type="http://schemas.openxmlformats.org/officeDocument/2006/relationships/tags" Target="../tags/tag114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tags" Target="../tags/tag1159.xml"/><Relationship Id="rId18" Type="http://schemas.openxmlformats.org/officeDocument/2006/relationships/tags" Target="../tags/tag1164.xml"/><Relationship Id="rId26" Type="http://schemas.openxmlformats.org/officeDocument/2006/relationships/tags" Target="../tags/tag1172.xml"/><Relationship Id="rId39" Type="http://schemas.openxmlformats.org/officeDocument/2006/relationships/notesSlide" Target="../notesSlides/notesSlide81.xml"/><Relationship Id="rId21" Type="http://schemas.openxmlformats.org/officeDocument/2006/relationships/tags" Target="../tags/tag1167.xml"/><Relationship Id="rId34" Type="http://schemas.openxmlformats.org/officeDocument/2006/relationships/tags" Target="../tags/tag1180.xml"/><Relationship Id="rId7" Type="http://schemas.openxmlformats.org/officeDocument/2006/relationships/tags" Target="../tags/tag1153.xml"/><Relationship Id="rId12" Type="http://schemas.openxmlformats.org/officeDocument/2006/relationships/tags" Target="../tags/tag1158.xml"/><Relationship Id="rId17" Type="http://schemas.openxmlformats.org/officeDocument/2006/relationships/tags" Target="../tags/tag1163.xml"/><Relationship Id="rId25" Type="http://schemas.openxmlformats.org/officeDocument/2006/relationships/tags" Target="../tags/tag1171.xml"/><Relationship Id="rId33" Type="http://schemas.openxmlformats.org/officeDocument/2006/relationships/tags" Target="../tags/tag1179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148.xml"/><Relationship Id="rId16" Type="http://schemas.openxmlformats.org/officeDocument/2006/relationships/tags" Target="../tags/tag1162.xml"/><Relationship Id="rId20" Type="http://schemas.openxmlformats.org/officeDocument/2006/relationships/tags" Target="../tags/tag1166.xml"/><Relationship Id="rId29" Type="http://schemas.openxmlformats.org/officeDocument/2006/relationships/tags" Target="../tags/tag1175.xml"/><Relationship Id="rId1" Type="http://schemas.openxmlformats.org/officeDocument/2006/relationships/tags" Target="../tags/tag1147.xml"/><Relationship Id="rId6" Type="http://schemas.openxmlformats.org/officeDocument/2006/relationships/tags" Target="../tags/tag1152.xml"/><Relationship Id="rId11" Type="http://schemas.openxmlformats.org/officeDocument/2006/relationships/tags" Target="../tags/tag1157.xml"/><Relationship Id="rId24" Type="http://schemas.openxmlformats.org/officeDocument/2006/relationships/tags" Target="../tags/tag1170.xml"/><Relationship Id="rId32" Type="http://schemas.openxmlformats.org/officeDocument/2006/relationships/tags" Target="../tags/tag1178.xml"/><Relationship Id="rId37" Type="http://schemas.openxmlformats.org/officeDocument/2006/relationships/tags" Target="../tags/tag1183.xml"/><Relationship Id="rId40" Type="http://schemas.openxmlformats.org/officeDocument/2006/relationships/image" Target="../media/image3.jpeg"/><Relationship Id="rId5" Type="http://schemas.openxmlformats.org/officeDocument/2006/relationships/tags" Target="../tags/tag1151.xml"/><Relationship Id="rId15" Type="http://schemas.openxmlformats.org/officeDocument/2006/relationships/tags" Target="../tags/tag1161.xml"/><Relationship Id="rId23" Type="http://schemas.openxmlformats.org/officeDocument/2006/relationships/tags" Target="../tags/tag1169.xml"/><Relationship Id="rId28" Type="http://schemas.openxmlformats.org/officeDocument/2006/relationships/tags" Target="../tags/tag1174.xml"/><Relationship Id="rId36" Type="http://schemas.openxmlformats.org/officeDocument/2006/relationships/tags" Target="../tags/tag1182.xml"/><Relationship Id="rId10" Type="http://schemas.openxmlformats.org/officeDocument/2006/relationships/tags" Target="../tags/tag1156.xml"/><Relationship Id="rId19" Type="http://schemas.openxmlformats.org/officeDocument/2006/relationships/tags" Target="../tags/tag1165.xml"/><Relationship Id="rId31" Type="http://schemas.openxmlformats.org/officeDocument/2006/relationships/tags" Target="../tags/tag1177.xml"/><Relationship Id="rId4" Type="http://schemas.openxmlformats.org/officeDocument/2006/relationships/tags" Target="../tags/tag1150.xml"/><Relationship Id="rId9" Type="http://schemas.openxmlformats.org/officeDocument/2006/relationships/tags" Target="../tags/tag1155.xml"/><Relationship Id="rId14" Type="http://schemas.openxmlformats.org/officeDocument/2006/relationships/tags" Target="../tags/tag1160.xml"/><Relationship Id="rId22" Type="http://schemas.openxmlformats.org/officeDocument/2006/relationships/tags" Target="../tags/tag1168.xml"/><Relationship Id="rId27" Type="http://schemas.openxmlformats.org/officeDocument/2006/relationships/tags" Target="../tags/tag1173.xml"/><Relationship Id="rId30" Type="http://schemas.openxmlformats.org/officeDocument/2006/relationships/tags" Target="../tags/tag1176.xml"/><Relationship Id="rId35" Type="http://schemas.openxmlformats.org/officeDocument/2006/relationships/tags" Target="../tags/tag1181.xml"/><Relationship Id="rId8" Type="http://schemas.openxmlformats.org/officeDocument/2006/relationships/tags" Target="../tags/tag1154.xml"/><Relationship Id="rId3" Type="http://schemas.openxmlformats.org/officeDocument/2006/relationships/tags" Target="../tags/tag1149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tags" Target="../tags/tag1196.xml"/><Relationship Id="rId18" Type="http://schemas.openxmlformats.org/officeDocument/2006/relationships/tags" Target="../tags/tag1201.xml"/><Relationship Id="rId26" Type="http://schemas.openxmlformats.org/officeDocument/2006/relationships/tags" Target="../tags/tag1209.xml"/><Relationship Id="rId39" Type="http://schemas.openxmlformats.org/officeDocument/2006/relationships/tags" Target="../tags/tag1222.xml"/><Relationship Id="rId21" Type="http://schemas.openxmlformats.org/officeDocument/2006/relationships/tags" Target="../tags/tag1204.xml"/><Relationship Id="rId34" Type="http://schemas.openxmlformats.org/officeDocument/2006/relationships/tags" Target="../tags/tag1217.xml"/><Relationship Id="rId42" Type="http://schemas.openxmlformats.org/officeDocument/2006/relationships/tags" Target="../tags/tag1225.xml"/><Relationship Id="rId47" Type="http://schemas.openxmlformats.org/officeDocument/2006/relationships/image" Target="../media/image3.jpeg"/><Relationship Id="rId7" Type="http://schemas.openxmlformats.org/officeDocument/2006/relationships/tags" Target="../tags/tag1190.xml"/><Relationship Id="rId2" Type="http://schemas.openxmlformats.org/officeDocument/2006/relationships/tags" Target="../tags/tag1185.xml"/><Relationship Id="rId16" Type="http://schemas.openxmlformats.org/officeDocument/2006/relationships/tags" Target="../tags/tag1199.xml"/><Relationship Id="rId29" Type="http://schemas.openxmlformats.org/officeDocument/2006/relationships/tags" Target="../tags/tag1212.xml"/><Relationship Id="rId1" Type="http://schemas.openxmlformats.org/officeDocument/2006/relationships/tags" Target="../tags/tag1184.xml"/><Relationship Id="rId6" Type="http://schemas.openxmlformats.org/officeDocument/2006/relationships/tags" Target="../tags/tag1189.xml"/><Relationship Id="rId11" Type="http://schemas.openxmlformats.org/officeDocument/2006/relationships/tags" Target="../tags/tag1194.xml"/><Relationship Id="rId24" Type="http://schemas.openxmlformats.org/officeDocument/2006/relationships/tags" Target="../tags/tag1207.xml"/><Relationship Id="rId32" Type="http://schemas.openxmlformats.org/officeDocument/2006/relationships/tags" Target="../tags/tag1215.xml"/><Relationship Id="rId37" Type="http://schemas.openxmlformats.org/officeDocument/2006/relationships/tags" Target="../tags/tag1220.xml"/><Relationship Id="rId40" Type="http://schemas.openxmlformats.org/officeDocument/2006/relationships/tags" Target="../tags/tag1223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188.xml"/><Relationship Id="rId15" Type="http://schemas.openxmlformats.org/officeDocument/2006/relationships/tags" Target="../tags/tag1198.xml"/><Relationship Id="rId23" Type="http://schemas.openxmlformats.org/officeDocument/2006/relationships/tags" Target="../tags/tag1206.xml"/><Relationship Id="rId28" Type="http://schemas.openxmlformats.org/officeDocument/2006/relationships/tags" Target="../tags/tag1211.xml"/><Relationship Id="rId36" Type="http://schemas.openxmlformats.org/officeDocument/2006/relationships/tags" Target="../tags/tag1219.xml"/><Relationship Id="rId10" Type="http://schemas.openxmlformats.org/officeDocument/2006/relationships/tags" Target="../tags/tag1193.xml"/><Relationship Id="rId19" Type="http://schemas.openxmlformats.org/officeDocument/2006/relationships/tags" Target="../tags/tag1202.xml"/><Relationship Id="rId31" Type="http://schemas.openxmlformats.org/officeDocument/2006/relationships/tags" Target="../tags/tag1214.xml"/><Relationship Id="rId44" Type="http://schemas.openxmlformats.org/officeDocument/2006/relationships/tags" Target="../tags/tag1227.xml"/><Relationship Id="rId4" Type="http://schemas.openxmlformats.org/officeDocument/2006/relationships/tags" Target="../tags/tag1187.xml"/><Relationship Id="rId9" Type="http://schemas.openxmlformats.org/officeDocument/2006/relationships/tags" Target="../tags/tag1192.xml"/><Relationship Id="rId14" Type="http://schemas.openxmlformats.org/officeDocument/2006/relationships/tags" Target="../tags/tag1197.xml"/><Relationship Id="rId22" Type="http://schemas.openxmlformats.org/officeDocument/2006/relationships/tags" Target="../tags/tag1205.xml"/><Relationship Id="rId27" Type="http://schemas.openxmlformats.org/officeDocument/2006/relationships/tags" Target="../tags/tag1210.xml"/><Relationship Id="rId30" Type="http://schemas.openxmlformats.org/officeDocument/2006/relationships/tags" Target="../tags/tag1213.xml"/><Relationship Id="rId35" Type="http://schemas.openxmlformats.org/officeDocument/2006/relationships/tags" Target="../tags/tag1218.xml"/><Relationship Id="rId43" Type="http://schemas.openxmlformats.org/officeDocument/2006/relationships/tags" Target="../tags/tag1226.xml"/><Relationship Id="rId8" Type="http://schemas.openxmlformats.org/officeDocument/2006/relationships/tags" Target="../tags/tag1191.xml"/><Relationship Id="rId3" Type="http://schemas.openxmlformats.org/officeDocument/2006/relationships/tags" Target="../tags/tag1186.xml"/><Relationship Id="rId12" Type="http://schemas.openxmlformats.org/officeDocument/2006/relationships/tags" Target="../tags/tag1195.xml"/><Relationship Id="rId17" Type="http://schemas.openxmlformats.org/officeDocument/2006/relationships/tags" Target="../tags/tag1200.xml"/><Relationship Id="rId25" Type="http://schemas.openxmlformats.org/officeDocument/2006/relationships/tags" Target="../tags/tag1208.xml"/><Relationship Id="rId33" Type="http://schemas.openxmlformats.org/officeDocument/2006/relationships/tags" Target="../tags/tag1216.xml"/><Relationship Id="rId38" Type="http://schemas.openxmlformats.org/officeDocument/2006/relationships/tags" Target="../tags/tag1221.xml"/><Relationship Id="rId46" Type="http://schemas.openxmlformats.org/officeDocument/2006/relationships/notesSlide" Target="../notesSlides/notesSlide82.xml"/><Relationship Id="rId20" Type="http://schemas.openxmlformats.org/officeDocument/2006/relationships/tags" Target="../tags/tag1203.xml"/><Relationship Id="rId41" Type="http://schemas.openxmlformats.org/officeDocument/2006/relationships/tags" Target="../tags/tag1224.xml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tags" Target="../tags/tag1240.xml"/><Relationship Id="rId18" Type="http://schemas.openxmlformats.org/officeDocument/2006/relationships/tags" Target="../tags/tag1245.xml"/><Relationship Id="rId26" Type="http://schemas.openxmlformats.org/officeDocument/2006/relationships/tags" Target="../tags/tag1253.xml"/><Relationship Id="rId39" Type="http://schemas.openxmlformats.org/officeDocument/2006/relationships/tags" Target="../tags/tag1266.xml"/><Relationship Id="rId21" Type="http://schemas.openxmlformats.org/officeDocument/2006/relationships/tags" Target="../tags/tag1248.xml"/><Relationship Id="rId34" Type="http://schemas.openxmlformats.org/officeDocument/2006/relationships/tags" Target="../tags/tag1261.xml"/><Relationship Id="rId42" Type="http://schemas.openxmlformats.org/officeDocument/2006/relationships/tags" Target="../tags/tag1269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1234.xml"/><Relationship Id="rId2" Type="http://schemas.openxmlformats.org/officeDocument/2006/relationships/tags" Target="../tags/tag1229.xml"/><Relationship Id="rId16" Type="http://schemas.openxmlformats.org/officeDocument/2006/relationships/tags" Target="../tags/tag1243.xml"/><Relationship Id="rId29" Type="http://schemas.openxmlformats.org/officeDocument/2006/relationships/tags" Target="../tags/tag1256.xml"/><Relationship Id="rId11" Type="http://schemas.openxmlformats.org/officeDocument/2006/relationships/tags" Target="../tags/tag1238.xml"/><Relationship Id="rId24" Type="http://schemas.openxmlformats.org/officeDocument/2006/relationships/tags" Target="../tags/tag1251.xml"/><Relationship Id="rId32" Type="http://schemas.openxmlformats.org/officeDocument/2006/relationships/tags" Target="../tags/tag1259.xml"/><Relationship Id="rId37" Type="http://schemas.openxmlformats.org/officeDocument/2006/relationships/tags" Target="../tags/tag1264.xml"/><Relationship Id="rId40" Type="http://schemas.openxmlformats.org/officeDocument/2006/relationships/tags" Target="../tags/tag1267.xml"/><Relationship Id="rId45" Type="http://schemas.openxmlformats.org/officeDocument/2006/relationships/tags" Target="../tags/tag1272.xml"/><Relationship Id="rId5" Type="http://schemas.openxmlformats.org/officeDocument/2006/relationships/tags" Target="../tags/tag1232.xml"/><Relationship Id="rId15" Type="http://schemas.openxmlformats.org/officeDocument/2006/relationships/tags" Target="../tags/tag1242.xml"/><Relationship Id="rId23" Type="http://schemas.openxmlformats.org/officeDocument/2006/relationships/tags" Target="../tags/tag1250.xml"/><Relationship Id="rId28" Type="http://schemas.openxmlformats.org/officeDocument/2006/relationships/tags" Target="../tags/tag1255.xml"/><Relationship Id="rId36" Type="http://schemas.openxmlformats.org/officeDocument/2006/relationships/tags" Target="../tags/tag1263.xml"/><Relationship Id="rId49" Type="http://schemas.openxmlformats.org/officeDocument/2006/relationships/image" Target="../media/image3.jpeg"/><Relationship Id="rId10" Type="http://schemas.openxmlformats.org/officeDocument/2006/relationships/tags" Target="../tags/tag1237.xml"/><Relationship Id="rId19" Type="http://schemas.openxmlformats.org/officeDocument/2006/relationships/tags" Target="../tags/tag1246.xml"/><Relationship Id="rId31" Type="http://schemas.openxmlformats.org/officeDocument/2006/relationships/tags" Target="../tags/tag1258.xml"/><Relationship Id="rId44" Type="http://schemas.openxmlformats.org/officeDocument/2006/relationships/tags" Target="../tags/tag1271.xml"/><Relationship Id="rId4" Type="http://schemas.openxmlformats.org/officeDocument/2006/relationships/tags" Target="../tags/tag1231.xml"/><Relationship Id="rId9" Type="http://schemas.openxmlformats.org/officeDocument/2006/relationships/tags" Target="../tags/tag1236.xml"/><Relationship Id="rId14" Type="http://schemas.openxmlformats.org/officeDocument/2006/relationships/tags" Target="../tags/tag1241.xml"/><Relationship Id="rId22" Type="http://schemas.openxmlformats.org/officeDocument/2006/relationships/tags" Target="../tags/tag1249.xml"/><Relationship Id="rId27" Type="http://schemas.openxmlformats.org/officeDocument/2006/relationships/tags" Target="../tags/tag1254.xml"/><Relationship Id="rId30" Type="http://schemas.openxmlformats.org/officeDocument/2006/relationships/tags" Target="../tags/tag1257.xml"/><Relationship Id="rId35" Type="http://schemas.openxmlformats.org/officeDocument/2006/relationships/tags" Target="../tags/tag1262.xml"/><Relationship Id="rId43" Type="http://schemas.openxmlformats.org/officeDocument/2006/relationships/tags" Target="../tags/tag1270.xml"/><Relationship Id="rId48" Type="http://schemas.openxmlformats.org/officeDocument/2006/relationships/notesSlide" Target="../notesSlides/notesSlide83.xml"/><Relationship Id="rId8" Type="http://schemas.openxmlformats.org/officeDocument/2006/relationships/tags" Target="../tags/tag1235.xml"/><Relationship Id="rId3" Type="http://schemas.openxmlformats.org/officeDocument/2006/relationships/tags" Target="../tags/tag1230.xml"/><Relationship Id="rId12" Type="http://schemas.openxmlformats.org/officeDocument/2006/relationships/tags" Target="../tags/tag1239.xml"/><Relationship Id="rId17" Type="http://schemas.openxmlformats.org/officeDocument/2006/relationships/tags" Target="../tags/tag1244.xml"/><Relationship Id="rId25" Type="http://schemas.openxmlformats.org/officeDocument/2006/relationships/tags" Target="../tags/tag1252.xml"/><Relationship Id="rId33" Type="http://schemas.openxmlformats.org/officeDocument/2006/relationships/tags" Target="../tags/tag1260.xml"/><Relationship Id="rId38" Type="http://schemas.openxmlformats.org/officeDocument/2006/relationships/tags" Target="../tags/tag1265.xml"/><Relationship Id="rId46" Type="http://schemas.openxmlformats.org/officeDocument/2006/relationships/tags" Target="../tags/tag1273.xml"/><Relationship Id="rId20" Type="http://schemas.openxmlformats.org/officeDocument/2006/relationships/tags" Target="../tags/tag1247.xml"/><Relationship Id="rId41" Type="http://schemas.openxmlformats.org/officeDocument/2006/relationships/tags" Target="../tags/tag1268.xml"/><Relationship Id="rId1" Type="http://schemas.openxmlformats.org/officeDocument/2006/relationships/tags" Target="../tags/tag1228.xml"/><Relationship Id="rId6" Type="http://schemas.openxmlformats.org/officeDocument/2006/relationships/tags" Target="../tags/tag1233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tags" Target="../tags/tag1286.xml"/><Relationship Id="rId18" Type="http://schemas.openxmlformats.org/officeDocument/2006/relationships/tags" Target="../tags/tag1291.xml"/><Relationship Id="rId26" Type="http://schemas.openxmlformats.org/officeDocument/2006/relationships/tags" Target="../tags/tag1299.xml"/><Relationship Id="rId39" Type="http://schemas.openxmlformats.org/officeDocument/2006/relationships/tags" Target="../tags/tag1312.xml"/><Relationship Id="rId21" Type="http://schemas.openxmlformats.org/officeDocument/2006/relationships/tags" Target="../tags/tag1294.xml"/><Relationship Id="rId34" Type="http://schemas.openxmlformats.org/officeDocument/2006/relationships/tags" Target="../tags/tag1307.xml"/><Relationship Id="rId42" Type="http://schemas.openxmlformats.org/officeDocument/2006/relationships/tags" Target="../tags/tag1315.xml"/><Relationship Id="rId47" Type="http://schemas.openxmlformats.org/officeDocument/2006/relationships/tags" Target="../tags/tag1320.xml"/><Relationship Id="rId50" Type="http://schemas.openxmlformats.org/officeDocument/2006/relationships/image" Target="../media/image3.jpeg"/><Relationship Id="rId7" Type="http://schemas.openxmlformats.org/officeDocument/2006/relationships/tags" Target="../tags/tag1280.xml"/><Relationship Id="rId2" Type="http://schemas.openxmlformats.org/officeDocument/2006/relationships/tags" Target="../tags/tag1275.xml"/><Relationship Id="rId16" Type="http://schemas.openxmlformats.org/officeDocument/2006/relationships/tags" Target="../tags/tag1289.xml"/><Relationship Id="rId29" Type="http://schemas.openxmlformats.org/officeDocument/2006/relationships/tags" Target="../tags/tag1302.xml"/><Relationship Id="rId11" Type="http://schemas.openxmlformats.org/officeDocument/2006/relationships/tags" Target="../tags/tag1284.xml"/><Relationship Id="rId24" Type="http://schemas.openxmlformats.org/officeDocument/2006/relationships/tags" Target="../tags/tag1297.xml"/><Relationship Id="rId32" Type="http://schemas.openxmlformats.org/officeDocument/2006/relationships/tags" Target="../tags/tag1305.xml"/><Relationship Id="rId37" Type="http://schemas.openxmlformats.org/officeDocument/2006/relationships/tags" Target="../tags/tag1310.xml"/><Relationship Id="rId40" Type="http://schemas.openxmlformats.org/officeDocument/2006/relationships/tags" Target="../tags/tag1313.xml"/><Relationship Id="rId45" Type="http://schemas.openxmlformats.org/officeDocument/2006/relationships/tags" Target="../tags/tag1318.xml"/><Relationship Id="rId5" Type="http://schemas.openxmlformats.org/officeDocument/2006/relationships/tags" Target="../tags/tag1278.xml"/><Relationship Id="rId15" Type="http://schemas.openxmlformats.org/officeDocument/2006/relationships/tags" Target="../tags/tag1288.xml"/><Relationship Id="rId23" Type="http://schemas.openxmlformats.org/officeDocument/2006/relationships/tags" Target="../tags/tag1296.xml"/><Relationship Id="rId28" Type="http://schemas.openxmlformats.org/officeDocument/2006/relationships/tags" Target="../tags/tag1301.xml"/><Relationship Id="rId36" Type="http://schemas.openxmlformats.org/officeDocument/2006/relationships/tags" Target="../tags/tag1309.xml"/><Relationship Id="rId49" Type="http://schemas.openxmlformats.org/officeDocument/2006/relationships/notesSlide" Target="../notesSlides/notesSlide84.xml"/><Relationship Id="rId10" Type="http://schemas.openxmlformats.org/officeDocument/2006/relationships/tags" Target="../tags/tag1283.xml"/><Relationship Id="rId19" Type="http://schemas.openxmlformats.org/officeDocument/2006/relationships/tags" Target="../tags/tag1292.xml"/><Relationship Id="rId31" Type="http://schemas.openxmlformats.org/officeDocument/2006/relationships/tags" Target="../tags/tag1304.xml"/><Relationship Id="rId44" Type="http://schemas.openxmlformats.org/officeDocument/2006/relationships/tags" Target="../tags/tag1317.xml"/><Relationship Id="rId4" Type="http://schemas.openxmlformats.org/officeDocument/2006/relationships/tags" Target="../tags/tag1277.xml"/><Relationship Id="rId9" Type="http://schemas.openxmlformats.org/officeDocument/2006/relationships/tags" Target="../tags/tag1282.xml"/><Relationship Id="rId14" Type="http://schemas.openxmlformats.org/officeDocument/2006/relationships/tags" Target="../tags/tag1287.xml"/><Relationship Id="rId22" Type="http://schemas.openxmlformats.org/officeDocument/2006/relationships/tags" Target="../tags/tag1295.xml"/><Relationship Id="rId27" Type="http://schemas.openxmlformats.org/officeDocument/2006/relationships/tags" Target="../tags/tag1300.xml"/><Relationship Id="rId30" Type="http://schemas.openxmlformats.org/officeDocument/2006/relationships/tags" Target="../tags/tag1303.xml"/><Relationship Id="rId35" Type="http://schemas.openxmlformats.org/officeDocument/2006/relationships/tags" Target="../tags/tag1308.xml"/><Relationship Id="rId43" Type="http://schemas.openxmlformats.org/officeDocument/2006/relationships/tags" Target="../tags/tag1316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281.xml"/><Relationship Id="rId3" Type="http://schemas.openxmlformats.org/officeDocument/2006/relationships/tags" Target="../tags/tag1276.xml"/><Relationship Id="rId12" Type="http://schemas.openxmlformats.org/officeDocument/2006/relationships/tags" Target="../tags/tag1285.xml"/><Relationship Id="rId17" Type="http://schemas.openxmlformats.org/officeDocument/2006/relationships/tags" Target="../tags/tag1290.xml"/><Relationship Id="rId25" Type="http://schemas.openxmlformats.org/officeDocument/2006/relationships/tags" Target="../tags/tag1298.xml"/><Relationship Id="rId33" Type="http://schemas.openxmlformats.org/officeDocument/2006/relationships/tags" Target="../tags/tag1306.xml"/><Relationship Id="rId38" Type="http://schemas.openxmlformats.org/officeDocument/2006/relationships/tags" Target="../tags/tag1311.xml"/><Relationship Id="rId46" Type="http://schemas.openxmlformats.org/officeDocument/2006/relationships/tags" Target="../tags/tag1319.xml"/><Relationship Id="rId20" Type="http://schemas.openxmlformats.org/officeDocument/2006/relationships/tags" Target="../tags/tag1293.xml"/><Relationship Id="rId41" Type="http://schemas.openxmlformats.org/officeDocument/2006/relationships/tags" Target="../tags/tag1314.xml"/><Relationship Id="rId1" Type="http://schemas.openxmlformats.org/officeDocument/2006/relationships/tags" Target="../tags/tag1274.xml"/><Relationship Id="rId6" Type="http://schemas.openxmlformats.org/officeDocument/2006/relationships/tags" Target="../tags/tag1279.xml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tags" Target="../tags/tag1333.xml"/><Relationship Id="rId18" Type="http://schemas.openxmlformats.org/officeDocument/2006/relationships/tags" Target="../tags/tag1338.xml"/><Relationship Id="rId26" Type="http://schemas.openxmlformats.org/officeDocument/2006/relationships/tags" Target="../tags/tag1346.xml"/><Relationship Id="rId39" Type="http://schemas.openxmlformats.org/officeDocument/2006/relationships/tags" Target="../tags/tag1359.xml"/><Relationship Id="rId21" Type="http://schemas.openxmlformats.org/officeDocument/2006/relationships/tags" Target="../tags/tag1341.xml"/><Relationship Id="rId34" Type="http://schemas.openxmlformats.org/officeDocument/2006/relationships/tags" Target="../tags/tag1354.xml"/><Relationship Id="rId42" Type="http://schemas.openxmlformats.org/officeDocument/2006/relationships/tags" Target="../tags/tag1362.xml"/><Relationship Id="rId47" Type="http://schemas.openxmlformats.org/officeDocument/2006/relationships/tags" Target="../tags/tag1367.xml"/><Relationship Id="rId50" Type="http://schemas.openxmlformats.org/officeDocument/2006/relationships/tags" Target="../tags/tag1370.xml"/><Relationship Id="rId7" Type="http://schemas.openxmlformats.org/officeDocument/2006/relationships/tags" Target="../tags/tag1327.xml"/><Relationship Id="rId2" Type="http://schemas.openxmlformats.org/officeDocument/2006/relationships/tags" Target="../tags/tag1322.xml"/><Relationship Id="rId16" Type="http://schemas.openxmlformats.org/officeDocument/2006/relationships/tags" Target="../tags/tag1336.xml"/><Relationship Id="rId29" Type="http://schemas.openxmlformats.org/officeDocument/2006/relationships/tags" Target="../tags/tag1349.xml"/><Relationship Id="rId11" Type="http://schemas.openxmlformats.org/officeDocument/2006/relationships/tags" Target="../tags/tag1331.xml"/><Relationship Id="rId24" Type="http://schemas.openxmlformats.org/officeDocument/2006/relationships/tags" Target="../tags/tag1344.xml"/><Relationship Id="rId32" Type="http://schemas.openxmlformats.org/officeDocument/2006/relationships/tags" Target="../tags/tag1352.xml"/><Relationship Id="rId37" Type="http://schemas.openxmlformats.org/officeDocument/2006/relationships/tags" Target="../tags/tag1357.xml"/><Relationship Id="rId40" Type="http://schemas.openxmlformats.org/officeDocument/2006/relationships/tags" Target="../tags/tag1360.xml"/><Relationship Id="rId45" Type="http://schemas.openxmlformats.org/officeDocument/2006/relationships/tags" Target="../tags/tag1365.xml"/><Relationship Id="rId53" Type="http://schemas.openxmlformats.org/officeDocument/2006/relationships/image" Target="../media/image3.jpeg"/><Relationship Id="rId5" Type="http://schemas.openxmlformats.org/officeDocument/2006/relationships/tags" Target="../tags/tag1325.xml"/><Relationship Id="rId10" Type="http://schemas.openxmlformats.org/officeDocument/2006/relationships/tags" Target="../tags/tag1330.xml"/><Relationship Id="rId19" Type="http://schemas.openxmlformats.org/officeDocument/2006/relationships/tags" Target="../tags/tag1339.xml"/><Relationship Id="rId31" Type="http://schemas.openxmlformats.org/officeDocument/2006/relationships/tags" Target="../tags/tag1351.xml"/><Relationship Id="rId44" Type="http://schemas.openxmlformats.org/officeDocument/2006/relationships/tags" Target="../tags/tag1364.xml"/><Relationship Id="rId52" Type="http://schemas.openxmlformats.org/officeDocument/2006/relationships/notesSlide" Target="../notesSlides/notesSlide85.xml"/><Relationship Id="rId4" Type="http://schemas.openxmlformats.org/officeDocument/2006/relationships/tags" Target="../tags/tag1324.xml"/><Relationship Id="rId9" Type="http://schemas.openxmlformats.org/officeDocument/2006/relationships/tags" Target="../tags/tag1329.xml"/><Relationship Id="rId14" Type="http://schemas.openxmlformats.org/officeDocument/2006/relationships/tags" Target="../tags/tag1334.xml"/><Relationship Id="rId22" Type="http://schemas.openxmlformats.org/officeDocument/2006/relationships/tags" Target="../tags/tag1342.xml"/><Relationship Id="rId27" Type="http://schemas.openxmlformats.org/officeDocument/2006/relationships/tags" Target="../tags/tag1347.xml"/><Relationship Id="rId30" Type="http://schemas.openxmlformats.org/officeDocument/2006/relationships/tags" Target="../tags/tag1350.xml"/><Relationship Id="rId35" Type="http://schemas.openxmlformats.org/officeDocument/2006/relationships/tags" Target="../tags/tag1355.xml"/><Relationship Id="rId43" Type="http://schemas.openxmlformats.org/officeDocument/2006/relationships/tags" Target="../tags/tag1363.xml"/><Relationship Id="rId48" Type="http://schemas.openxmlformats.org/officeDocument/2006/relationships/tags" Target="../tags/tag1368.xml"/><Relationship Id="rId8" Type="http://schemas.openxmlformats.org/officeDocument/2006/relationships/tags" Target="../tags/tag1328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323.xml"/><Relationship Id="rId12" Type="http://schemas.openxmlformats.org/officeDocument/2006/relationships/tags" Target="../tags/tag1332.xml"/><Relationship Id="rId17" Type="http://schemas.openxmlformats.org/officeDocument/2006/relationships/tags" Target="../tags/tag1337.xml"/><Relationship Id="rId25" Type="http://schemas.openxmlformats.org/officeDocument/2006/relationships/tags" Target="../tags/tag1345.xml"/><Relationship Id="rId33" Type="http://schemas.openxmlformats.org/officeDocument/2006/relationships/tags" Target="../tags/tag1353.xml"/><Relationship Id="rId38" Type="http://schemas.openxmlformats.org/officeDocument/2006/relationships/tags" Target="../tags/tag1358.xml"/><Relationship Id="rId46" Type="http://schemas.openxmlformats.org/officeDocument/2006/relationships/tags" Target="../tags/tag1366.xml"/><Relationship Id="rId20" Type="http://schemas.openxmlformats.org/officeDocument/2006/relationships/tags" Target="../tags/tag1340.xml"/><Relationship Id="rId41" Type="http://schemas.openxmlformats.org/officeDocument/2006/relationships/tags" Target="../tags/tag1361.xml"/><Relationship Id="rId1" Type="http://schemas.openxmlformats.org/officeDocument/2006/relationships/tags" Target="../tags/tag1321.xml"/><Relationship Id="rId6" Type="http://schemas.openxmlformats.org/officeDocument/2006/relationships/tags" Target="../tags/tag1326.xml"/><Relationship Id="rId15" Type="http://schemas.openxmlformats.org/officeDocument/2006/relationships/tags" Target="../tags/tag1335.xml"/><Relationship Id="rId23" Type="http://schemas.openxmlformats.org/officeDocument/2006/relationships/tags" Target="../tags/tag1343.xml"/><Relationship Id="rId28" Type="http://schemas.openxmlformats.org/officeDocument/2006/relationships/tags" Target="../tags/tag1348.xml"/><Relationship Id="rId36" Type="http://schemas.openxmlformats.org/officeDocument/2006/relationships/tags" Target="../tags/tag1356.xml"/><Relationship Id="rId49" Type="http://schemas.openxmlformats.org/officeDocument/2006/relationships/tags" Target="../tags/tag13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373.xml"/><Relationship Id="rId7" Type="http://schemas.openxmlformats.org/officeDocument/2006/relationships/image" Target="../media/image3.jpeg"/><Relationship Id="rId2" Type="http://schemas.openxmlformats.org/officeDocument/2006/relationships/tags" Target="../tags/tag1372.xml"/><Relationship Id="rId1" Type="http://schemas.openxmlformats.org/officeDocument/2006/relationships/tags" Target="../tags/tag1371.xml"/><Relationship Id="rId6" Type="http://schemas.openxmlformats.org/officeDocument/2006/relationships/notesSlide" Target="../notesSlides/notesSlide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6.xml"/><Relationship Id="rId1" Type="http://schemas.openxmlformats.org/officeDocument/2006/relationships/tags" Target="../tags/tag137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7.xml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tags" Target="../tags/tag1389.xml"/><Relationship Id="rId18" Type="http://schemas.openxmlformats.org/officeDocument/2006/relationships/tags" Target="../tags/tag1394.xml"/><Relationship Id="rId26" Type="http://schemas.openxmlformats.org/officeDocument/2006/relationships/tags" Target="../tags/tag1402.xml"/><Relationship Id="rId39" Type="http://schemas.openxmlformats.org/officeDocument/2006/relationships/tags" Target="../tags/tag1415.xml"/><Relationship Id="rId21" Type="http://schemas.openxmlformats.org/officeDocument/2006/relationships/tags" Target="../tags/tag1397.xml"/><Relationship Id="rId34" Type="http://schemas.openxmlformats.org/officeDocument/2006/relationships/tags" Target="../tags/tag1410.xml"/><Relationship Id="rId42" Type="http://schemas.openxmlformats.org/officeDocument/2006/relationships/tags" Target="../tags/tag1418.xml"/><Relationship Id="rId7" Type="http://schemas.openxmlformats.org/officeDocument/2006/relationships/tags" Target="../tags/tag1383.xml"/><Relationship Id="rId2" Type="http://schemas.openxmlformats.org/officeDocument/2006/relationships/tags" Target="../tags/tag1378.xml"/><Relationship Id="rId16" Type="http://schemas.openxmlformats.org/officeDocument/2006/relationships/tags" Target="../tags/tag1392.xml"/><Relationship Id="rId29" Type="http://schemas.openxmlformats.org/officeDocument/2006/relationships/tags" Target="../tags/tag1405.xml"/><Relationship Id="rId1" Type="http://schemas.openxmlformats.org/officeDocument/2006/relationships/tags" Target="../tags/tag1377.xml"/><Relationship Id="rId6" Type="http://schemas.openxmlformats.org/officeDocument/2006/relationships/tags" Target="../tags/tag1382.xml"/><Relationship Id="rId11" Type="http://schemas.openxmlformats.org/officeDocument/2006/relationships/tags" Target="../tags/tag1387.xml"/><Relationship Id="rId24" Type="http://schemas.openxmlformats.org/officeDocument/2006/relationships/tags" Target="../tags/tag1400.xml"/><Relationship Id="rId32" Type="http://schemas.openxmlformats.org/officeDocument/2006/relationships/tags" Target="../tags/tag1408.xml"/><Relationship Id="rId37" Type="http://schemas.openxmlformats.org/officeDocument/2006/relationships/tags" Target="../tags/tag1413.xml"/><Relationship Id="rId40" Type="http://schemas.openxmlformats.org/officeDocument/2006/relationships/tags" Target="../tags/tag1416.xml"/><Relationship Id="rId45" Type="http://schemas.openxmlformats.org/officeDocument/2006/relationships/image" Target="../media/image3.jpeg"/><Relationship Id="rId5" Type="http://schemas.openxmlformats.org/officeDocument/2006/relationships/tags" Target="../tags/tag1381.xml"/><Relationship Id="rId15" Type="http://schemas.openxmlformats.org/officeDocument/2006/relationships/tags" Target="../tags/tag1391.xml"/><Relationship Id="rId23" Type="http://schemas.openxmlformats.org/officeDocument/2006/relationships/tags" Target="../tags/tag1399.xml"/><Relationship Id="rId28" Type="http://schemas.openxmlformats.org/officeDocument/2006/relationships/tags" Target="../tags/tag1404.xml"/><Relationship Id="rId36" Type="http://schemas.openxmlformats.org/officeDocument/2006/relationships/tags" Target="../tags/tag1412.xml"/><Relationship Id="rId10" Type="http://schemas.openxmlformats.org/officeDocument/2006/relationships/tags" Target="../tags/tag1386.xml"/><Relationship Id="rId19" Type="http://schemas.openxmlformats.org/officeDocument/2006/relationships/tags" Target="../tags/tag1395.xml"/><Relationship Id="rId31" Type="http://schemas.openxmlformats.org/officeDocument/2006/relationships/tags" Target="../tags/tag1407.xml"/><Relationship Id="rId44" Type="http://schemas.openxmlformats.org/officeDocument/2006/relationships/notesSlide" Target="../notesSlides/notesSlide88.xml"/><Relationship Id="rId4" Type="http://schemas.openxmlformats.org/officeDocument/2006/relationships/tags" Target="../tags/tag1380.xml"/><Relationship Id="rId9" Type="http://schemas.openxmlformats.org/officeDocument/2006/relationships/tags" Target="../tags/tag1385.xml"/><Relationship Id="rId14" Type="http://schemas.openxmlformats.org/officeDocument/2006/relationships/tags" Target="../tags/tag1390.xml"/><Relationship Id="rId22" Type="http://schemas.openxmlformats.org/officeDocument/2006/relationships/tags" Target="../tags/tag1398.xml"/><Relationship Id="rId27" Type="http://schemas.openxmlformats.org/officeDocument/2006/relationships/tags" Target="../tags/tag1403.xml"/><Relationship Id="rId30" Type="http://schemas.openxmlformats.org/officeDocument/2006/relationships/tags" Target="../tags/tag1406.xml"/><Relationship Id="rId35" Type="http://schemas.openxmlformats.org/officeDocument/2006/relationships/tags" Target="../tags/tag1411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1384.xml"/><Relationship Id="rId3" Type="http://schemas.openxmlformats.org/officeDocument/2006/relationships/tags" Target="../tags/tag1379.xml"/><Relationship Id="rId12" Type="http://schemas.openxmlformats.org/officeDocument/2006/relationships/tags" Target="../tags/tag1388.xml"/><Relationship Id="rId17" Type="http://schemas.openxmlformats.org/officeDocument/2006/relationships/tags" Target="../tags/tag1393.xml"/><Relationship Id="rId25" Type="http://schemas.openxmlformats.org/officeDocument/2006/relationships/tags" Target="../tags/tag1401.xml"/><Relationship Id="rId33" Type="http://schemas.openxmlformats.org/officeDocument/2006/relationships/tags" Target="../tags/tag1409.xml"/><Relationship Id="rId38" Type="http://schemas.openxmlformats.org/officeDocument/2006/relationships/tags" Target="../tags/tag1414.xml"/><Relationship Id="rId20" Type="http://schemas.openxmlformats.org/officeDocument/2006/relationships/tags" Target="../tags/tag1396.xml"/><Relationship Id="rId41" Type="http://schemas.openxmlformats.org/officeDocument/2006/relationships/tags" Target="../tags/tag14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0.xml"/><Relationship Id="rId1" Type="http://schemas.openxmlformats.org/officeDocument/2006/relationships/tags" Target="../tags/tag1419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9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0.xml"/><Relationship Id="rId3" Type="http://schemas.openxmlformats.org/officeDocument/2006/relationships/tags" Target="../tags/tag14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22.xml"/><Relationship Id="rId1" Type="http://schemas.openxmlformats.org/officeDocument/2006/relationships/tags" Target="../tags/tag1421.xml"/><Relationship Id="rId6" Type="http://schemas.openxmlformats.org/officeDocument/2006/relationships/tags" Target="../tags/tag1426.xml"/><Relationship Id="rId5" Type="http://schemas.openxmlformats.org/officeDocument/2006/relationships/tags" Target="../tags/tag1425.xml"/><Relationship Id="rId4" Type="http://schemas.openxmlformats.org/officeDocument/2006/relationships/tags" Target="../tags/tag1424.xml"/><Relationship Id="rId9" Type="http://schemas.openxmlformats.org/officeDocument/2006/relationships/image" Target="../media/image3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429.xml"/><Relationship Id="rId2" Type="http://schemas.openxmlformats.org/officeDocument/2006/relationships/tags" Target="../tags/tag1428.xml"/><Relationship Id="rId1" Type="http://schemas.openxmlformats.org/officeDocument/2006/relationships/tags" Target="../tags/tag1427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91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1.xml"/><Relationship Id="rId1" Type="http://schemas.openxmlformats.org/officeDocument/2006/relationships/tags" Target="../tags/tag1430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1434.xml"/><Relationship Id="rId7" Type="http://schemas.openxmlformats.org/officeDocument/2006/relationships/image" Target="../media/image3.jpeg"/><Relationship Id="rId2" Type="http://schemas.openxmlformats.org/officeDocument/2006/relationships/tags" Target="../tags/tag1433.xml"/><Relationship Id="rId1" Type="http://schemas.openxmlformats.org/officeDocument/2006/relationships/tags" Target="../tags/tag1432.xml"/><Relationship Id="rId6" Type="http://schemas.openxmlformats.org/officeDocument/2006/relationships/notesSlide" Target="../notesSlides/notesSlide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7.xml"/><Relationship Id="rId1" Type="http://schemas.openxmlformats.org/officeDocument/2006/relationships/tags" Target="../tags/tag143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9.xml"/><Relationship Id="rId1" Type="http://schemas.openxmlformats.org/officeDocument/2006/relationships/tags" Target="../tags/tag1438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2800" noProof="0" dirty="0" smtClean="0">
                <a:latin typeface="Constantia" panose="02030602050306030303" pitchFamily="18" charset="0"/>
              </a:rPr>
              <a:t>Prof. Dr. Bertrand Meyer</a:t>
            </a:r>
            <a:endParaRPr lang="de-CH" noProof="0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1"/>
            <a:ext cx="7301344" cy="186732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Constantia" panose="02030602050306030303" pitchFamily="18" charset="0"/>
            </a:endParaRPr>
          </a:p>
          <a:p>
            <a:r>
              <a:rPr lang="de-CH" sz="8600" noProof="0" dirty="0" smtClean="0">
                <a:solidFill>
                  <a:srgbClr val="3E609E"/>
                </a:solidFill>
                <a:latin typeface="Constantia" panose="02030602050306030303" pitchFamily="18" charset="0"/>
              </a:rPr>
              <a:t>Lektion 15: Topologisches Sortieren</a:t>
            </a:r>
          </a:p>
          <a:p>
            <a:endParaRPr lang="de-CH" sz="8600" noProof="0" dirty="0" smtClean="0">
              <a:solidFill>
                <a:srgbClr val="3E609E"/>
              </a:solidFill>
              <a:latin typeface="Constantia" panose="02030602050306030303" pitchFamily="18" charset="0"/>
            </a:endParaRPr>
          </a:p>
          <a:p>
            <a:r>
              <a:rPr lang="de-CH" sz="8600" i="1" noProof="0" dirty="0" smtClean="0">
                <a:solidFill>
                  <a:srgbClr val="3E609E"/>
                </a:solidFill>
                <a:latin typeface="Constantia" panose="02030602050306030303" pitchFamily="18" charset="0"/>
              </a:rPr>
              <a:t>Teil 1: Problemstellung und mathematische Basis</a:t>
            </a:r>
          </a:p>
          <a:p>
            <a:r>
              <a:rPr lang="de-CH" sz="8600" i="1" noProof="0" dirty="0" smtClean="0">
                <a:solidFill>
                  <a:srgbClr val="3E609E"/>
                </a:solidFill>
                <a:latin typeface="Constantia" panose="02030602050306030303" pitchFamily="18" charset="0"/>
              </a:rPr>
              <a:t>Teil 2: Algorithmus und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Rechtecke mit Überlappungsauflagen</a:t>
            </a:r>
            <a:endParaRPr lang="de-CH" noProof="0" dirty="0"/>
          </a:p>
        </p:txBody>
      </p:sp>
      <p:sp>
        <p:nvSpPr>
          <p:cNvPr id="329755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14325" y="1250950"/>
            <a:ext cx="7646988" cy="966788"/>
          </a:xfrm>
          <a:noFill/>
          <a:ln/>
        </p:spPr>
        <p:txBody>
          <a:bodyPr/>
          <a:lstStyle/>
          <a:p>
            <a:r>
              <a:rPr lang="de-CH" noProof="0" dirty="0" smtClean="0"/>
              <a:t>Bedingungen: </a:t>
            </a:r>
            <a:r>
              <a:rPr lang="de-CH" noProof="0" dirty="0" smtClean="0">
                <a:solidFill>
                  <a:srgbClr val="0000FF"/>
                </a:solidFill>
              </a:rPr>
              <a:t>[B, A], [D, A], [A, C], [B, D], [D, C]</a:t>
            </a:r>
            <a:endParaRPr lang="de-CH" noProof="0" dirty="0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2488" y="3667125"/>
            <a:ext cx="3187700" cy="1582738"/>
            <a:chOff x="537" y="2310"/>
            <a:chExt cx="2008" cy="997"/>
          </a:xfrm>
        </p:grpSpPr>
        <p:sp>
          <p:nvSpPr>
            <p:cNvPr id="329733" name="AutoShap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7" y="2352"/>
              <a:ext cx="2008" cy="955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34" name="Text Box 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37" y="2310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B</a:t>
              </a:r>
            </a:p>
          </p:txBody>
        </p:sp>
      </p:grpSp>
      <p:grpSp>
        <p:nvGrpSpPr>
          <p:cNvPr id="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25750" y="3211513"/>
            <a:ext cx="2505075" cy="1128712"/>
            <a:chOff x="1780" y="2023"/>
            <a:chExt cx="1578" cy="711"/>
          </a:xfrm>
        </p:grpSpPr>
        <p:sp>
          <p:nvSpPr>
            <p:cNvPr id="329736" name="AutoShape 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80" y="2065"/>
              <a:ext cx="1578" cy="669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37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95" y="2023"/>
              <a:ext cx="2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latin typeface="Constantia" panose="02030602050306030303" pitchFamily="18" charset="0"/>
                </a:rPr>
                <a:t>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36700" y="3438525"/>
            <a:ext cx="2049463" cy="1431925"/>
            <a:chOff x="968" y="2166"/>
            <a:chExt cx="1291" cy="902"/>
          </a:xfrm>
        </p:grpSpPr>
        <p:sp>
          <p:nvSpPr>
            <p:cNvPr id="329739" name="AutoShap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68" y="2208"/>
              <a:ext cx="1291" cy="8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40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30" y="216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371725" y="2844800"/>
            <a:ext cx="1973263" cy="889000"/>
            <a:chOff x="1494" y="1792"/>
            <a:chExt cx="1243" cy="560"/>
          </a:xfrm>
        </p:grpSpPr>
        <p:sp>
          <p:nvSpPr>
            <p:cNvPr id="329742" name="AutoShap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4" y="1826"/>
              <a:ext cx="1243" cy="5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43" name="Text Box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94" y="1792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C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13450" y="3071813"/>
            <a:ext cx="2201863" cy="1268412"/>
            <a:chOff x="3788" y="1935"/>
            <a:chExt cx="1387" cy="799"/>
          </a:xfrm>
        </p:grpSpPr>
        <p:sp>
          <p:nvSpPr>
            <p:cNvPr id="329745" name="AutoShap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88" y="1969"/>
              <a:ext cx="1387" cy="765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9746" name="Text Box 1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88" y="193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84868" y="4313017"/>
            <a:ext cx="2590800" cy="3904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noProof="0" dirty="0" smtClean="0"/>
              <a:t>Zyklen detektieren</a:t>
            </a:r>
            <a:endParaRPr lang="de-CH" noProof="0" dirty="0"/>
          </a:p>
        </p:txBody>
      </p:sp>
      <p:sp>
        <p:nvSpPr>
          <p:cNvPr id="465925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Zyklen detektieren</a:t>
            </a:r>
            <a:endParaRPr lang="de-CH" noProof="0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Um die Abfrage </a:t>
            </a:r>
            <a:r>
              <a:rPr lang="de-CH" dirty="0" smtClean="0">
                <a:solidFill>
                  <a:srgbClr val="A50021"/>
                </a:solidFill>
              </a:rPr>
              <a:t>“Keine Elemente übrig”</a:t>
            </a:r>
            <a:r>
              <a:rPr lang="de-CH" dirty="0" smtClean="0"/>
              <a:t> zu implementieren, merken wir uns die Anzahl der abgearbeiteten Elemente und vergleichen diese am Ende mit der ursprünglichen Anzahl Elemente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Datenstrukturen: Zusammenfassung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 bestimmten Element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A50021"/>
                </a:solidFill>
              </a:rPr>
              <a:t>	--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4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71281" y="198511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9693" y="751622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1281" y="1161197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1281" y="1545372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6303" y="172158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6303" y="206448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16303" y="1259622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8366" y="848460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6916" y="94154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3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407942" y="801842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6916" y="2201243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16916" y="1747218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6" name="Line 3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16916" y="128916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41085" y="2026991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75409" y="2046470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30001" y="1593261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24283" y="1141143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81406" y="19550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70371" y="1496920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4678" y="103556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89780" y="195301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27" name="Group 38"/>
          <p:cNvGrpSpPr/>
          <p:nvPr/>
        </p:nvGrpSpPr>
        <p:grpSpPr>
          <a:xfrm>
            <a:off x="7684921" y="2703617"/>
            <a:ext cx="625567" cy="1262488"/>
            <a:chOff x="4700718" y="2670175"/>
            <a:chExt cx="660400" cy="1820863"/>
          </a:xfrm>
        </p:grpSpPr>
        <p:sp>
          <p:nvSpPr>
            <p:cNvPr id="28" name="Rectangle 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2" name="Text Box 5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70819" y="345145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3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70819" y="3719759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4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70819" y="3088858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35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64083" y="2765550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36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81608" y="2672408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7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19708" y="3324871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8" name="Text Box 6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05420" y="2996258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39" name="Text Box 6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19708" y="3639196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40" name="Freeform 15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41" name="AutoShape 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63551" y="5561032"/>
              <a:ext cx="1258207" cy="53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27251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8670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28670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8670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509538" y="447006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53" name="Text Box 1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509538" y="4886905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54" name="Text Box 1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09538" y="4039533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55" name="Text Box 2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501026" y="360680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56" name="Text Box 2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35040" y="4555193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46390" y="4987926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46390" y="4140554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37877" y="3707822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Initialisierung</a:t>
            </a:r>
            <a:endParaRPr lang="de-CH" noProof="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Alle Elemente </a:t>
            </a:r>
            <a:r>
              <a:rPr lang="de-CH" dirty="0" smtClean="0"/>
              <a:t>und alle Bedingungen müssen abgearbeitet werden, um diese Datenstrukturen zu erzeugen.</a:t>
            </a:r>
          </a:p>
          <a:p>
            <a:endParaRPr lang="de-CH" noProof="0" dirty="0" smtClean="0"/>
          </a:p>
          <a:p>
            <a:r>
              <a:rPr lang="de-CH" noProof="0" dirty="0" smtClean="0"/>
              <a:t>Dies ist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m </a:t>
            </a:r>
            <a:r>
              <a:rPr lang="de-CH" noProof="0" dirty="0" smtClean="0">
                <a:solidFill>
                  <a:srgbClr val="A50021"/>
                </a:solidFill>
              </a:rPr>
              <a:t>+ 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dirty="0" smtClean="0"/>
              <a:t>.</a:t>
            </a:r>
            <a:endParaRPr lang="de-CH" noProof="0" dirty="0" smtClean="0">
              <a:solidFill>
                <a:srgbClr val="0000FF"/>
              </a:solidFill>
            </a:endParaRPr>
          </a:p>
          <a:p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Dies gilt auch für den restlichen Algorithmus.</a:t>
            </a:r>
          </a:p>
          <a:p>
            <a:endParaRPr lang="de-CH" noProof="0" dirty="0" smtClean="0"/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43930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989013"/>
            <a:ext cx="6886575" cy="914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125" y="5040313"/>
            <a:ext cx="87407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>
                <a:latin typeface="Constantia" panose="02030602050306030303" pitchFamily="18" charset="0"/>
              </a:rPr>
              <a:t>Effizienz</a:t>
            </a:r>
            <a:r>
              <a:rPr lang="en-US" sz="2400" dirty="0" smtClean="0">
                <a:latin typeface="Constantia" panose="02030602050306030303" pitchFamily="18" charset="0"/>
              </a:rPr>
              <a:t>: Das </a:t>
            </a:r>
            <a:r>
              <a:rPr lang="en-US" dirty="0" err="1" smtClean="0">
                <a:latin typeface="Constantia" panose="02030602050306030303" pitchFamily="18" charset="0"/>
              </a:rPr>
              <a:t>Beste</a:t>
            </a:r>
            <a:r>
              <a:rPr lang="en-US" dirty="0" smtClean="0">
                <a:latin typeface="Constantia" panose="02030602050306030303" pitchFamily="18" charset="0"/>
              </a:rPr>
              <a:t>, das </a:t>
            </a:r>
            <a:r>
              <a:rPr lang="en-US" dirty="0" err="1" smtClean="0">
                <a:latin typeface="Constantia" panose="02030602050306030303" pitchFamily="18" charset="0"/>
              </a:rPr>
              <a:t>wir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uns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erhoffen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können</a:t>
            </a:r>
            <a:r>
              <a:rPr lang="en-US" dirty="0" smtClean="0">
                <a:latin typeface="Constantia" panose="02030602050306030303" pitchFamily="18" charset="0"/>
              </a:rPr>
              <a:t>: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 err="1" smtClean="0">
                <a:latin typeface="Constantia" panose="02030602050306030303" pitchFamily="18" charset="0"/>
              </a:rPr>
              <a:t>Wenn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latin typeface="Constantia" panose="02030602050306030303" pitchFamily="18" charset="0"/>
              </a:rPr>
              <a:t> und </a:t>
            </a: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gegeben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verwenden</a:t>
            </a:r>
            <a:r>
              <a:rPr lang="en-US" sz="2400" dirty="0" smtClean="0">
                <a:latin typeface="Constantia" panose="02030602050306030303" pitchFamily="18" charset="0"/>
              </a:rPr>
              <a:t>, </a:t>
            </a:r>
            <a:r>
              <a:rPr lang="en-US" sz="2400" dirty="0" err="1" smtClean="0">
                <a:latin typeface="Constantia" panose="02030602050306030303" pitchFamily="18" charset="0"/>
              </a:rPr>
              <a:t>können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O</a:t>
            </a: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 </a:t>
            </a:r>
            <a:r>
              <a:rPr lang="en-US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+ </a:t>
            </a: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nicht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erreichen</a:t>
            </a:r>
            <a:r>
              <a:rPr lang="en-US" dirty="0" smtClean="0">
                <a:latin typeface="Constantia" panose="02030602050306030303" pitchFamily="18" charset="0"/>
              </a:rPr>
              <a:t>!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1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7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3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4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81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82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83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84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5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22901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2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4865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 bestimmten Element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A50021"/>
                </a:solidFill>
              </a:rPr>
              <a:t>	--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60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665" y="202935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5077" y="79586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6665" y="120544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665" y="158961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9671" y="17658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9671" y="21087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9671" y="1303866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67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1734" y="892704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68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2300" y="9857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63326" y="846086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72301" y="2245487"/>
            <a:ext cx="206521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72301" y="1333409"/>
            <a:ext cx="1032607" cy="458053"/>
            <a:chOff x="6547845" y="2129801"/>
            <a:chExt cx="1453454" cy="458053"/>
          </a:xfrm>
        </p:grpSpPr>
        <p:sp>
          <p:nvSpPr>
            <p:cNvPr id="72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6547845" y="2587854"/>
              <a:ext cx="145345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73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547845" y="2129801"/>
              <a:ext cx="1453453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74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8777" y="207123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5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3101" y="2090714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7693" y="163750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975" y="1185387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9098" y="199932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79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8063" y="1541164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80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92370" y="107980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81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5939" y="1988788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82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83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4" name="AutoShap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5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63551" y="5561032"/>
              <a:ext cx="1258207" cy="53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7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9559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8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978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9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978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0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978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1846" y="447006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92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846" y="4886905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93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846" y="4039533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94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73334" y="360680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95" name="Text Box 2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7348" y="4555193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96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8698" y="4987926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97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18698" y="4140554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98" name="Text Box 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10185" y="3707822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99" name="Group 38"/>
          <p:cNvGrpSpPr/>
          <p:nvPr/>
        </p:nvGrpSpPr>
        <p:grpSpPr>
          <a:xfrm>
            <a:off x="7183489" y="2718365"/>
            <a:ext cx="625567" cy="1262488"/>
            <a:chOff x="4700718" y="2670175"/>
            <a:chExt cx="660400" cy="1820863"/>
          </a:xfrm>
        </p:grpSpPr>
        <p:sp>
          <p:nvSpPr>
            <p:cNvPr id="100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0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0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0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04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69387" y="3466206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05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9387" y="3734507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06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69387" y="3103606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07" name="Text Box 5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62651" y="278029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08" name="Text Box 5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0176" y="268715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09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318276" y="3339619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10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03988" y="301100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111" name="Text Box 6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8276" y="3653944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7" y="115888"/>
            <a:ext cx="8252505" cy="435655"/>
          </a:xfrm>
        </p:spPr>
        <p:txBody>
          <a:bodyPr/>
          <a:lstStyle/>
          <a:p>
            <a:r>
              <a:rPr lang="de-CH" sz="2400" noProof="0" dirty="0" smtClean="0"/>
              <a:t>Programmübersetzung: eine nützliche </a:t>
            </a:r>
            <a:r>
              <a:rPr lang="de-CH" sz="2400" dirty="0" smtClean="0">
                <a:solidFill>
                  <a:srgbClr val="A50021"/>
                </a:solidFill>
              </a:rPr>
              <a:t>Heuristik</a:t>
            </a:r>
            <a:r>
              <a:rPr lang="de-CH" sz="2400" noProof="0" dirty="0" smtClean="0"/>
              <a:t>.</a:t>
            </a:r>
            <a:endParaRPr lang="de-CH" sz="2400" noProof="0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noProof="0" dirty="0" smtClean="0"/>
              <a:t>Die </a:t>
            </a:r>
            <a:r>
              <a:rPr lang="de-CH" sz="2000" dirty="0" smtClean="0"/>
              <a:t>Datenstruktur ist, so wie sie gegeben ist, meist nicht die geeignetste für einen spezifischen Algorithmus</a:t>
            </a:r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Um einen effizienten Algorithmus zu erhalten, müssen wir sie in eine speziell geeignete Form bringen</a:t>
            </a:r>
          </a:p>
          <a:p>
            <a:endParaRPr lang="de-CH" sz="2000" noProof="0" dirty="0" smtClean="0"/>
          </a:p>
          <a:p>
            <a:r>
              <a:rPr lang="de-CH" sz="2000" noProof="0" dirty="0" smtClean="0"/>
              <a:t>Wir können dies </a:t>
            </a:r>
            <a:r>
              <a:rPr lang="de-CH" sz="2000" noProof="0" dirty="0" smtClean="0">
                <a:solidFill>
                  <a:srgbClr val="A50021"/>
                </a:solidFill>
              </a:rPr>
              <a:t>“übersetzen”</a:t>
            </a:r>
            <a:r>
              <a:rPr lang="de-CH" sz="2000" noProof="0" dirty="0" smtClean="0"/>
              <a:t> der Daten nennen</a:t>
            </a:r>
          </a:p>
          <a:p>
            <a:endParaRPr lang="de-CH" sz="2000" noProof="0" dirty="0" smtClean="0"/>
          </a:p>
          <a:p>
            <a:r>
              <a:rPr lang="de-CH" sz="2000" noProof="0" dirty="0" smtClean="0"/>
              <a:t>Oft ist diese „Übersetzung“ </a:t>
            </a:r>
            <a:r>
              <a:rPr lang="de-CH" sz="2000" dirty="0" smtClean="0"/>
              <a:t>(Initialisierung) </a:t>
            </a:r>
            <a:r>
              <a:rPr lang="de-CH" sz="2000" noProof="0" dirty="0" smtClean="0"/>
              <a:t>genauso teuer wie das wirkliche Abarbeiten, manchmal sogar noch teurer. Aber dies stellt kein Problem dar, falls es die Gesamtkosten reduziert</a:t>
            </a:r>
          </a:p>
          <a:p>
            <a:endParaRPr lang="de-CH" sz="2000" noProof="0" dirty="0" smtClean="0"/>
          </a:p>
          <a:p>
            <a:endParaRPr lang="de-CH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weitere Lektion</a:t>
            </a:r>
            <a:endParaRPr lang="de-CH" noProof="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573750"/>
            <a:ext cx="8964612" cy="6095498"/>
          </a:xfrm>
        </p:spPr>
        <p:txBody>
          <a:bodyPr/>
          <a:lstStyle/>
          <a:p>
            <a:pPr defTabSz="442913"/>
            <a:r>
              <a:rPr lang="de-CH" sz="2000" dirty="0" smtClean="0"/>
              <a:t>E</a:t>
            </a:r>
            <a:r>
              <a:rPr lang="de-CH" sz="2000" noProof="0" dirty="0" smtClean="0"/>
              <a:t>s kann durchaus OK sein, Informationen in unseren Datenstrukturen zu duplizieren</a:t>
            </a:r>
          </a:p>
          <a:p>
            <a:pPr defTabSz="442913"/>
            <a:endParaRPr lang="de-CH" sz="2000" dirty="0"/>
          </a:p>
          <a:p>
            <a:pPr defTabSz="442913"/>
            <a:r>
              <a:rPr lang="de-CH" sz="2000" noProof="0" dirty="0" smtClean="0"/>
              <a:t>Ursprüngliche Datensgtrukturen: ohne duplizierten Information</a:t>
            </a:r>
          </a:p>
          <a:p>
            <a:pPr defTabSz="442913"/>
            <a:r>
              <a:rPr lang="de-CH" i="1" dirty="0" smtClean="0">
                <a:solidFill>
                  <a:srgbClr val="0000FF"/>
                </a:solidFill>
              </a:rPr>
              <a:t>	</a:t>
            </a:r>
            <a:endParaRPr lang="de-CH" noProof="0" dirty="0"/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4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Rectangle 4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4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6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7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69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70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2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73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5" name="Text Box 4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6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Rectangle 5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Rectangle 5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0" name="Rectangle 5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82" name="Text Box 5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83" name="Text Box 5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84" name="Text Box 6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85" name="Text Box 6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7" name="Text Box 6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3239" y="2226568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Datenstrukturen: mit duplizierter Information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9613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r>
              <a:rPr lang="de-CH" sz="2000" dirty="0">
                <a:solidFill>
                  <a:srgbClr val="A50021"/>
                </a:solidFill>
              </a:rPr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</a:t>
            </a:r>
            <a:br>
              <a:rPr lang="de-CH" sz="2000" dirty="0" smtClean="0">
                <a:solidFill>
                  <a:srgbClr val="A50021"/>
                </a:solidFill>
              </a:rPr>
            </a:br>
            <a:r>
              <a:rPr lang="de-CH" sz="2000" dirty="0" smtClean="0">
                <a:solidFill>
                  <a:srgbClr val="A50021"/>
                </a:solidFill>
              </a:rPr>
              <a:t>	-- bestimmten Element 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4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665" y="202935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5077" y="79586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6665" y="120544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665" y="158961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9671" y="17658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9671" y="21087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9671" y="1303866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1734" y="892704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2300" y="9857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3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63326" y="846086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72301" y="2245487"/>
            <a:ext cx="206521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72301" y="1333409"/>
            <a:ext cx="1032607" cy="458053"/>
            <a:chOff x="6547845" y="2129801"/>
            <a:chExt cx="1453454" cy="458053"/>
          </a:xfrm>
        </p:grpSpPr>
        <p:sp>
          <p:nvSpPr>
            <p:cNvPr id="15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6547845" y="2587854"/>
              <a:ext cx="145345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6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547845" y="2129801"/>
              <a:ext cx="1453453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8777" y="207123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3101" y="2090714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7693" y="163750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975" y="1185387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9098" y="199932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8063" y="1541164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92370" y="1088276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5939" y="199725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3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40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41" name="AutoShap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63551" y="5561032"/>
              <a:ext cx="1258207" cy="53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8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9559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978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978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978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1846" y="447006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53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846" y="4886905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54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846" y="4039533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55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73334" y="3606800"/>
            <a:ext cx="49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56" name="Text Box 2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7348" y="4555193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8698" y="4987926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18698" y="4140554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10185" y="3707822"/>
            <a:ext cx="49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60" name="Group 38"/>
          <p:cNvGrpSpPr/>
          <p:nvPr/>
        </p:nvGrpSpPr>
        <p:grpSpPr>
          <a:xfrm>
            <a:off x="7183489" y="2718365"/>
            <a:ext cx="625567" cy="1262488"/>
            <a:chOff x="4700718" y="2670175"/>
            <a:chExt cx="660400" cy="1820863"/>
          </a:xfrm>
        </p:grpSpPr>
        <p:sp>
          <p:nvSpPr>
            <p:cNvPr id="61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4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65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69387" y="3466206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6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9387" y="3734507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67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69387" y="3103606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68" name="Text Box 5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62651" y="278029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69" name="Text Box 5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0176" y="268715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70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318276" y="3339619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71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03988" y="301100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72" name="Text Box 6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8276" y="3653944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430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Schlüsselkonzepte</a:t>
            </a:r>
            <a:endParaRPr lang="de-CH" noProof="0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de-CH" noProof="0" dirty="0" smtClean="0"/>
              <a:t>Ein sehr interessanter Algorithmus, der für verschiedenste Anwendungen nützlich ist</a:t>
            </a:r>
          </a:p>
          <a:p>
            <a:pPr lvl="1"/>
            <a:r>
              <a:rPr lang="de-CH" noProof="0" dirty="0" smtClean="0"/>
              <a:t>Mathematische Basis: Binäre Relationen</a:t>
            </a:r>
          </a:p>
          <a:p>
            <a:pPr lvl="1"/>
            <a:r>
              <a:rPr lang="de-CH" noProof="0" dirty="0" smtClean="0"/>
              <a:t>Transitive Hülle, </a:t>
            </a:r>
            <a:r>
              <a:rPr lang="de-CH" dirty="0" smtClean="0"/>
              <a:t>reflexive transitive</a:t>
            </a:r>
            <a:r>
              <a:rPr lang="de-CH" noProof="0" dirty="0" smtClean="0"/>
              <a:t> Hülle</a:t>
            </a:r>
          </a:p>
          <a:p>
            <a:pPr lvl="1"/>
            <a:r>
              <a:rPr lang="de-CH" noProof="0" dirty="0" smtClean="0"/>
              <a:t>Algorithmus: Datenstrukturen anpassen ist der Schlüssel zum Erfolg</a:t>
            </a:r>
          </a:p>
          <a:p>
            <a:pPr lvl="1"/>
            <a:r>
              <a:rPr lang="de-CH" noProof="0" dirty="0" smtClean="0"/>
              <a:t>“</a:t>
            </a:r>
            <a:r>
              <a:rPr lang="de-CH" noProof="0" dirty="0" err="1" smtClean="0"/>
              <a:t>Übersetzungs”strategie</a:t>
            </a:r>
            <a:endParaRPr lang="de-CH" noProof="0" dirty="0" smtClean="0"/>
          </a:p>
          <a:p>
            <a:pPr lvl="1"/>
            <a:r>
              <a:rPr lang="de-CH" noProof="0" dirty="0" smtClean="0"/>
              <a:t>Initialisierung kann genauso teuer sein wie das eigentliche Abarbeiten!</a:t>
            </a:r>
          </a:p>
          <a:p>
            <a:pPr lvl="1"/>
            <a:r>
              <a:rPr lang="de-CH" noProof="0" dirty="0" smtClean="0"/>
              <a:t>Der Algorithmus ist nicht genug</a:t>
            </a:r>
            <a:r>
              <a:rPr lang="de-CH" noProof="0" smtClean="0"/>
              <a:t>: Wir </a:t>
            </a:r>
            <a:r>
              <a:rPr lang="de-CH" noProof="0" dirty="0" smtClean="0"/>
              <a:t>brauchen ein API!  (</a:t>
            </a:r>
            <a:r>
              <a:rPr lang="de-CH" dirty="0" smtClean="0"/>
              <a:t>praktisch</a:t>
            </a:r>
            <a:r>
              <a:rPr lang="de-CH" noProof="0" dirty="0" smtClean="0"/>
              <a:t>, erweiterbar, wiederverwertbar)</a:t>
            </a:r>
          </a:p>
          <a:p>
            <a:pPr lvl="1"/>
            <a:r>
              <a:rPr lang="de-CH" noProof="0" dirty="0" smtClean="0"/>
              <a:t>Dies ist der Unterschied zwischen Algorithmen und Software-Engineering!</a:t>
            </a:r>
          </a:p>
          <a:p>
            <a:pPr lvl="1"/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7375" y="77388"/>
            <a:ext cx="8585650" cy="435655"/>
          </a:xfrm>
        </p:spPr>
        <p:txBody>
          <a:bodyPr/>
          <a:lstStyle/>
          <a:p>
            <a:r>
              <a:rPr lang="de-CH" dirty="0" smtClean="0"/>
              <a:t>Rechtecke mit Überlappungsauflagen darstellen</a:t>
            </a:r>
            <a:endParaRPr lang="de-CH" noProof="0" dirty="0"/>
          </a:p>
        </p:txBody>
      </p:sp>
      <p:sp>
        <p:nvSpPr>
          <p:cNvPr id="331799" name="Rectangle 2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14325" y="1250950"/>
            <a:ext cx="7646988" cy="966788"/>
          </a:xfrm>
          <a:noFill/>
          <a:ln/>
        </p:spPr>
        <p:txBody>
          <a:bodyPr/>
          <a:lstStyle/>
          <a:p>
            <a:r>
              <a:rPr lang="de-CH" noProof="0" dirty="0" smtClean="0"/>
              <a:t>Bedingungen: </a:t>
            </a:r>
            <a:r>
              <a:rPr lang="de-CH" noProof="0" dirty="0" smtClean="0">
                <a:solidFill>
                  <a:srgbClr val="0000FF"/>
                </a:solidFill>
              </a:rPr>
              <a:t>[B, A], [D, A], [A, C], [B, D], [D, C]</a:t>
            </a:r>
          </a:p>
          <a:p>
            <a:r>
              <a:rPr lang="de-CH" noProof="0" dirty="0" smtClean="0"/>
              <a:t>Mögliche Reihenfolge der Anzeige:</a:t>
            </a:r>
            <a:endParaRPr lang="de-CH" noProof="0" dirty="0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2488" y="3667125"/>
            <a:ext cx="3187700" cy="1582738"/>
            <a:chOff x="537" y="2310"/>
            <a:chExt cx="2008" cy="997"/>
          </a:xfrm>
        </p:grpSpPr>
        <p:sp>
          <p:nvSpPr>
            <p:cNvPr id="331780" name="AutoShap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7" y="2352"/>
              <a:ext cx="2008" cy="955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81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7" y="2310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25750" y="3211513"/>
            <a:ext cx="2505075" cy="1128712"/>
            <a:chOff x="1780" y="2023"/>
            <a:chExt cx="1578" cy="711"/>
          </a:xfrm>
        </p:grpSpPr>
        <p:sp>
          <p:nvSpPr>
            <p:cNvPr id="331783" name="AutoShap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80" y="2065"/>
              <a:ext cx="1578" cy="669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84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95" y="2023"/>
              <a:ext cx="2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latin typeface="Constantia" panose="02030602050306030303" pitchFamily="18" charset="0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36700" y="3438525"/>
            <a:ext cx="2049463" cy="1431925"/>
            <a:chOff x="968" y="2166"/>
            <a:chExt cx="1291" cy="902"/>
          </a:xfrm>
        </p:grpSpPr>
        <p:sp>
          <p:nvSpPr>
            <p:cNvPr id="331786" name="AutoShap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68" y="2208"/>
              <a:ext cx="1291" cy="8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87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30" y="216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A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371725" y="2844800"/>
            <a:ext cx="1973263" cy="889000"/>
            <a:chOff x="1494" y="1792"/>
            <a:chExt cx="1243" cy="560"/>
          </a:xfrm>
        </p:grpSpPr>
        <p:sp>
          <p:nvSpPr>
            <p:cNvPr id="331789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94" y="1826"/>
              <a:ext cx="1243" cy="5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90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94" y="1792"/>
              <a:ext cx="2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C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13450" y="3071813"/>
            <a:ext cx="2201863" cy="1268412"/>
            <a:chOff x="3788" y="1935"/>
            <a:chExt cx="1387" cy="799"/>
          </a:xfrm>
        </p:grpSpPr>
        <p:sp>
          <p:nvSpPr>
            <p:cNvPr id="331792" name="AutoShap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88" y="1969"/>
              <a:ext cx="1387" cy="765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1793" name="Text Box 1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88" y="193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  <a:latin typeface="Constantia" panose="02030602050306030303" pitchFamily="18" charset="0"/>
                </a:rPr>
                <a:t>E</a:t>
              </a:r>
            </a:p>
          </p:txBody>
        </p:sp>
      </p:grpSp>
      <p:sp>
        <p:nvSpPr>
          <p:cNvPr id="331794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46438" y="211772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41750" y="211772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331796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37063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32375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31798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27688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Constantia" panose="02030602050306030303" pitchFamily="18" charset="0"/>
              </a:rPr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028566" y="5559228"/>
            <a:ext cx="2971673" cy="987227"/>
            <a:chOff x="5764088" y="5502584"/>
            <a:chExt cx="3236151" cy="1043871"/>
          </a:xfrm>
        </p:grpSpPr>
        <p:sp>
          <p:nvSpPr>
            <p:cNvPr id="38" name="AutoShap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04548" y="5888437"/>
              <a:ext cx="1383559" cy="658018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9" name="Text Box 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64088" y="5859498"/>
              <a:ext cx="366941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993300"/>
                  </a:solidFill>
                  <a:latin typeface="Constantia" panose="02030602050306030303" pitchFamily="18" charset="0"/>
                </a:rPr>
                <a:t>B</a:t>
              </a:r>
            </a:p>
          </p:txBody>
        </p:sp>
        <p:sp>
          <p:nvSpPr>
            <p:cNvPr id="36" name="AutoShape 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661004" y="5690688"/>
              <a:ext cx="1087279" cy="460957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384880" y="5661749"/>
              <a:ext cx="400107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latin typeface="Constantia" panose="02030602050306030303" pitchFamily="18" charset="0"/>
                </a:rPr>
                <a:t>D</a:t>
              </a:r>
            </a:p>
          </p:txBody>
        </p:sp>
        <p:sp>
          <p:nvSpPr>
            <p:cNvPr id="34" name="AutoShap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101517" y="5789218"/>
              <a:ext cx="889530" cy="5925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16035" y="5760279"/>
              <a:ext cx="368685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A</a:t>
              </a:r>
            </a:p>
          </p:txBody>
        </p:sp>
        <p:sp>
          <p:nvSpPr>
            <p:cNvPr id="32" name="AutoShap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63943" y="5526011"/>
              <a:ext cx="856456" cy="3624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3926" y="5502584"/>
              <a:ext cx="366941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993300"/>
                  </a:solidFill>
                  <a:latin typeface="Constantia" panose="02030602050306030303" pitchFamily="18" charset="0"/>
                </a:rPr>
                <a:t>C</a:t>
              </a:r>
            </a:p>
          </p:txBody>
        </p:sp>
        <p:sp>
          <p:nvSpPr>
            <p:cNvPr id="30" name="AutoShape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44563" y="5624542"/>
              <a:ext cx="955676" cy="527103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>
                <a:latin typeface="Constantia" panose="02030602050306030303" pitchFamily="18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44563" y="5601115"/>
              <a:ext cx="352975" cy="39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993300"/>
                  </a:solidFill>
                  <a:latin typeface="Constantia" panose="02030602050306030303" pitchFamily="18" charset="0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4" grpId="0"/>
      <p:bldP spid="331795" grpId="0"/>
      <p:bldP spid="331796" grpId="0"/>
      <p:bldP spid="331797" grpId="0"/>
      <p:bldP spid="33179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Lehre in </a:t>
            </a:r>
            <a:r>
              <a:rPr lang="de-CH" noProof="0" dirty="0" smtClean="0"/>
              <a:t>Sachen Software-Engineering</a:t>
            </a:r>
            <a:endParaRPr lang="de-CH" noProof="0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Gute Algorithmen sind nicht genug</a:t>
            </a:r>
          </a:p>
          <a:p>
            <a:endParaRPr lang="de-CH" noProof="0" dirty="0" smtClean="0"/>
          </a:p>
          <a:p>
            <a:r>
              <a:rPr lang="de-CH" noProof="0" dirty="0" smtClean="0"/>
              <a:t>Wir müssen eine Lösung mit einer klaren Schnittstelle (API) zur </a:t>
            </a:r>
            <a:r>
              <a:rPr lang="de-CH" dirty="0" smtClean="0"/>
              <a:t>V</a:t>
            </a:r>
            <a:r>
              <a:rPr lang="de-CH" noProof="0" dirty="0" err="1" smtClean="0"/>
              <a:t>erfügung</a:t>
            </a:r>
            <a:r>
              <a:rPr lang="de-CH" noProof="0" dirty="0" smtClean="0"/>
              <a:t> stellen, die einfach zu benutzen ist</a:t>
            </a:r>
          </a:p>
          <a:p>
            <a:endParaRPr lang="de-CH" noProof="0" dirty="0" smtClean="0"/>
          </a:p>
          <a:p>
            <a:r>
              <a:rPr lang="de-CH" noProof="0" dirty="0" smtClean="0"/>
              <a:t>Muster (Patterns) in Komponenten überführen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33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9045" y="2070021"/>
            <a:ext cx="485775" cy="3640771"/>
          </a:xfrm>
          <a:prstGeom prst="roundRect">
            <a:avLst>
              <a:gd name="adj" fmla="val 16667"/>
            </a:avLst>
          </a:prstGeom>
          <a:solidFill>
            <a:srgbClr val="00FF99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359758" name="AutoShape 33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747" y="1617985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00FF99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9" name="AutoShape 3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64518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0" name="AutoShape 3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4605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1" name="AutoShape 3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64693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2" name="AutoShape 3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4031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3" name="AutoShape 3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35531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4" name="AutoShape 34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35444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65" name="AutoShape 3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6944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 Beispiel in </a:t>
            </a:r>
            <a:r>
              <a:rPr lang="de-CH" noProof="0" dirty="0" err="1" smtClean="0"/>
              <a:t>EiffelStudio</a:t>
            </a:r>
            <a:endParaRPr lang="de-CH" noProof="0" dirty="0"/>
          </a:p>
        </p:txBody>
      </p:sp>
      <p:grpSp>
        <p:nvGrpSpPr>
          <p:cNvPr id="2" name="Group 23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830912" y="1992312"/>
            <a:ext cx="5605462" cy="3760788"/>
            <a:chOff x="827" y="570"/>
            <a:chExt cx="4395" cy="3065"/>
          </a:xfrm>
        </p:grpSpPr>
        <p:sp>
          <p:nvSpPr>
            <p:cNvPr id="359661" name="Line 23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2" name="Line 23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3" name="Line 23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4" name="Line 24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5" name="Line 24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6" name="Line 242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7" name="Line 243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8" name="Line 2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69" name="Line 245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0" name="Line 246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1" name="Line 247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2" name="Line 248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3" name="Line 24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4" name="Line 250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5" name="Line 251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9676" name="Line 252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59681" name="Text Box 25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7175" y="664143"/>
            <a:ext cx="854392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lnSpc>
                <a:spcPct val="50000"/>
              </a:lnSpc>
              <a:spcBef>
                <a:spcPct val="50000"/>
              </a:spcBef>
              <a:tabLst>
                <a:tab pos="1790700" algn="l"/>
              </a:tabLst>
            </a:pPr>
            <a:r>
              <a:rPr lang="de-CH" sz="2400" dirty="0" smtClean="0">
                <a:latin typeface="Constantia" panose="02030602050306030303" pitchFamily="18" charset="0"/>
              </a:rPr>
              <a:t>Um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de-CH" sz="3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f</a:t>
            </a:r>
            <a:r>
              <a:rPr lang="de-CH" sz="2400" dirty="0" smtClean="0">
                <a:latin typeface="Constantia" panose="02030602050306030303" pitchFamily="18" charset="0"/>
              </a:rPr>
              <a:t> mit </a:t>
            </a:r>
            <a:r>
              <a:rPr lang="de-CH" dirty="0" smtClean="0">
                <a:latin typeface="Constantia" panose="02030602050306030303" pitchFamily="18" charset="0"/>
              </a:rPr>
              <a:t>dynamischem Binden zu implementieren,</a:t>
            </a:r>
          </a:p>
          <a:p>
            <a:pPr marL="342900" indent="-342900" defTabSz="504825">
              <a:lnSpc>
                <a:spcPct val="50000"/>
              </a:lnSpc>
              <a:spcBef>
                <a:spcPct val="50000"/>
              </a:spcBef>
              <a:tabLst>
                <a:tab pos="1790700" algn="l"/>
              </a:tabLst>
            </a:pPr>
            <a:r>
              <a:rPr lang="de-CH" dirty="0" smtClean="0">
                <a:latin typeface="Constantia" panose="02030602050306030303" pitchFamily="18" charset="0"/>
              </a:rPr>
              <a:t>brauchen wir eine Tabelle der Routinen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359682" name="Text Box 2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65434" y="1525803"/>
            <a:ext cx="134302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tabLst>
                <a:tab pos="1790700" algn="l"/>
              </a:tabLst>
            </a:pPr>
            <a:r>
              <a:rPr lang="en-US" kern="0" dirty="0">
                <a:solidFill>
                  <a:srgbClr val="0000FF"/>
                </a:solidFill>
                <a:latin typeface="Constantia" panose="02030602050306030303" pitchFamily="18" charset="0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sz="18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Routinen</a:t>
            </a:r>
            <a:endParaRPr lang="en-US" sz="18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59683" name="Text Box 2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00976" y="2020113"/>
            <a:ext cx="1207484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504825">
              <a:tabLst>
                <a:tab pos="1790700" algn="l"/>
              </a:tabLst>
            </a:pP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  <a:cs typeface="Times New Roman" pitchFamily="18" charset="0"/>
                <a:sym typeface="Symbol" pitchFamily="18" charset="2"/>
              </a:rPr>
              <a:t> </a:t>
            </a:r>
            <a:r>
              <a:rPr lang="en-US" sz="18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Klassen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/>
            </a:r>
            <a:b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(</a:t>
            </a:r>
            <a:r>
              <a:rPr lang="en-US" sz="18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Typen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solidFill>
                <a:srgbClr val="0000FF"/>
              </a:solidFill>
              <a:latin typeface="Constantia" panose="02030602050306030303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9684" name="Text Box 26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57844" y="1639887"/>
            <a:ext cx="49530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put</a:t>
            </a:r>
          </a:p>
        </p:txBody>
      </p:sp>
      <p:sp>
        <p:nvSpPr>
          <p:cNvPr id="359685" name="Text Box 26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9424" y="4082847"/>
            <a:ext cx="175260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LINKED_LIST</a:t>
            </a:r>
            <a:endParaRPr lang="en-US" sz="2000" i="1" baseline="-25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59686" name="Line 26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56629" y="2123442"/>
            <a:ext cx="0" cy="20288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87" name="Line 26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118894" y="4232382"/>
            <a:ext cx="2762250" cy="95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89" name="Oval 26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79058" y="6384886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0" name="Text Box 26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8145" y="6192798"/>
            <a:ext cx="1085850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 err="1" smtClean="0">
                <a:latin typeface="Constantia" panose="02030602050306030303" pitchFamily="18" charset="0"/>
              </a:rPr>
              <a:t>Routinen</a:t>
            </a:r>
            <a:r>
              <a:rPr lang="en-US" sz="1800" dirty="0" smtClean="0">
                <a:latin typeface="Constantia" panose="02030602050306030303" pitchFamily="18" charset="0"/>
              </a:rPr>
              <a:t>- </a:t>
            </a:r>
            <a:r>
              <a:rPr lang="en-US" sz="1800" dirty="0" err="1" smtClean="0">
                <a:latin typeface="Constantia" panose="02030602050306030303" pitchFamily="18" charset="0"/>
              </a:rPr>
              <a:t>zeiger</a:t>
            </a:r>
            <a:endParaRPr lang="en-US" sz="1800" dirty="0">
              <a:latin typeface="Constantia" panose="02030602050306030303" pitchFamily="18" charset="0"/>
            </a:endParaRPr>
          </a:p>
        </p:txBody>
      </p:sp>
      <p:sp>
        <p:nvSpPr>
          <p:cNvPr id="359691" name="Rectangle 26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62473" y="6220721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2" name="Text Box 26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78678" y="6220721"/>
            <a:ext cx="604341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Void</a:t>
            </a:r>
          </a:p>
        </p:txBody>
      </p:sp>
      <p:sp>
        <p:nvSpPr>
          <p:cNvPr id="359694" name="Oval 27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71062" y="47561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5" name="Oval 27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28212" y="287020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6" name="Rectangle 27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0077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7" name="Rectangle 27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07212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8" name="Rectangle 27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15237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99" name="Rectangle 27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85162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0" name="Rectangle 27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29699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1" name="Rectangle 27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53772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2" name="Rectangle 27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245749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3" name="Rectangle 27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5377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6" name="Rectangle 28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00077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8" name="Rectangle 28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15237" y="46831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09" name="Rectangle 28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75637" y="46831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0" name="Rectangle 28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0666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2" name="Rectangle 28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45749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3" name="Rectangle 28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5377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5" name="Rectangle 29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000774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6" name="Rectangle 29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707212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7" name="Rectangle 29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15237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18" name="Rectangle 29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075637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0" name="Rectangle 29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537724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1" name="Rectangle 29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5749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4" name="Rectangle 30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00077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5" name="Rectangle 30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07212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6" name="Rectangle 30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415237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7" name="Rectangle 30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23262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8" name="Rectangle 30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797139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29" name="Rectangle 30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53772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0" name="Rectangle 30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5749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1" name="Rectangle 30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95377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3" name="Rectangle 3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00774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5" name="Rectangle 311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415237" y="27971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6" name="Rectangle 31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23262" y="27971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39" name="Rectangle 31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5749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0" name="Rectangle 316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953774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2" name="Rectangle 31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000774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3" name="Rectangle 31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707212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4" name="Rectangle 32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415237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5" name="Rectangle 321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123262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6" name="Rectangle 322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816189" y="21304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7" name="Rectangle 32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537724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48" name="Rectangle 32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245749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0" name="Oval 32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881277" y="28606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1" name="Oval 32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009337" y="41179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2" name="Oval 32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837387" y="47180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753" name="Oval 32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018862" y="22415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7" name="Text Box 26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42085" y="2823293"/>
            <a:ext cx="896969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CHAIN</a:t>
            </a:r>
            <a:endParaRPr lang="en-US" sz="2000" i="1" baseline="-25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166668" y="2932799"/>
            <a:ext cx="2714609" cy="15355"/>
          </a:xfrm>
          <a:prstGeom prst="lin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693" name="Oval 26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789762" y="286798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9688" name="Oval 264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882972" y="41560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5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3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3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000"/>
                                        <p:tgtEl>
                                          <p:spTgt spid="3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000"/>
                                        <p:tgtEl>
                                          <p:spTgt spid="3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3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3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3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2000"/>
                                        <p:tgtEl>
                                          <p:spTgt spid="3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35975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6747E-7 L -8.33333E-7 -0.03609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-0.09445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359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8834E-6 L -2.22222E-6 -0.09417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0403E-6 L 0.00052 -0.0951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76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23 L -0.00191 0.09561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35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3313E-6 L 4.44444E-6 0.1901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5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0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4378E-6 L -0.0007 0.1853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59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25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1.38889E-6 0.18333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9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254 L -0.00416 -0.1821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5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359758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2638E-6 L 4.72222E-6 0.02129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59758" grpId="0" animBg="1"/>
      <p:bldP spid="359758" grpId="1" animBg="1"/>
      <p:bldP spid="359758" grpId="2" animBg="1"/>
      <p:bldP spid="359758" grpId="3" animBg="1"/>
      <p:bldP spid="359758" grpId="4" animBg="1"/>
      <p:bldP spid="359758" grpId="5" animBg="1"/>
      <p:bldP spid="359759" grpId="0" animBg="1"/>
      <p:bldP spid="359760" grpId="0" animBg="1"/>
      <p:bldP spid="359761" grpId="0" animBg="1"/>
      <p:bldP spid="359762" grpId="0" animBg="1"/>
      <p:bldP spid="359763" grpId="0" animBg="1"/>
      <p:bldP spid="359764" grpId="0" animBg="1"/>
      <p:bldP spid="359765" grpId="0" animBg="1"/>
      <p:bldP spid="359685" grpId="0"/>
      <p:bldP spid="359686" grpId="0" animBg="1"/>
      <p:bldP spid="359686" grpId="1" animBg="1"/>
      <p:bldP spid="359687" grpId="0" animBg="1"/>
      <p:bldP spid="359687" grpId="1" animBg="1"/>
      <p:bldP spid="359689" grpId="0" animBg="1"/>
      <p:bldP spid="359690" grpId="0"/>
      <p:bldP spid="359691" grpId="0" animBg="1"/>
      <p:bldP spid="359692" grpId="0"/>
      <p:bldP spid="359694" grpId="0" animBg="1"/>
      <p:bldP spid="359695" grpId="0" animBg="1"/>
      <p:bldP spid="359696" grpId="0" animBg="1"/>
      <p:bldP spid="359697" grpId="0" animBg="1"/>
      <p:bldP spid="359698" grpId="0" animBg="1"/>
      <p:bldP spid="359699" grpId="0" animBg="1"/>
      <p:bldP spid="359700" grpId="0" animBg="1"/>
      <p:bldP spid="359700" grpId="1" animBg="1"/>
      <p:bldP spid="359701" grpId="0" animBg="1"/>
      <p:bldP spid="359702" grpId="0" animBg="1"/>
      <p:bldP spid="359703" grpId="0" animBg="1"/>
      <p:bldP spid="359706" grpId="0" animBg="1"/>
      <p:bldP spid="359708" grpId="0" animBg="1"/>
      <p:bldP spid="359709" grpId="0" animBg="1"/>
      <p:bldP spid="359710" grpId="0" animBg="1"/>
      <p:bldP spid="359712" grpId="0" animBg="1"/>
      <p:bldP spid="359713" grpId="0" animBg="1"/>
      <p:bldP spid="359715" grpId="0" animBg="1"/>
      <p:bldP spid="359716" grpId="0" animBg="1"/>
      <p:bldP spid="359717" grpId="0" animBg="1"/>
      <p:bldP spid="359718" grpId="0" animBg="1"/>
      <p:bldP spid="359720" grpId="0" animBg="1"/>
      <p:bldP spid="359721" grpId="0" animBg="1"/>
      <p:bldP spid="359724" grpId="0" animBg="1"/>
      <p:bldP spid="359725" grpId="0" animBg="1"/>
      <p:bldP spid="359726" grpId="0" animBg="1"/>
      <p:bldP spid="359727" grpId="0" animBg="1"/>
      <p:bldP spid="359728" grpId="0" animBg="1"/>
      <p:bldP spid="359729" grpId="0" animBg="1"/>
      <p:bldP spid="359730" grpId="0" animBg="1"/>
      <p:bldP spid="359731" grpId="0" animBg="1"/>
      <p:bldP spid="359733" grpId="0" animBg="1"/>
      <p:bldP spid="359735" grpId="0" animBg="1"/>
      <p:bldP spid="359736" grpId="0" animBg="1"/>
      <p:bldP spid="359739" grpId="0" animBg="1"/>
      <p:bldP spid="359740" grpId="0" animBg="1"/>
      <p:bldP spid="359742" grpId="0" animBg="1"/>
      <p:bldP spid="359743" grpId="0" animBg="1"/>
      <p:bldP spid="359744" grpId="0" animBg="1"/>
      <p:bldP spid="359745" grpId="0" animBg="1"/>
      <p:bldP spid="359746" grpId="0" animBg="1"/>
      <p:bldP spid="359746" grpId="1" animBg="1"/>
      <p:bldP spid="359747" grpId="0" animBg="1"/>
      <p:bldP spid="359748" grpId="0" animBg="1"/>
      <p:bldP spid="359750" grpId="0" animBg="1"/>
      <p:bldP spid="359750" grpId="1" animBg="1"/>
      <p:bldP spid="359751" grpId="0" animBg="1"/>
      <p:bldP spid="359752" grpId="0" animBg="1"/>
      <p:bldP spid="359753" grpId="0" animBg="1"/>
      <p:bldP spid="87" grpId="0"/>
      <p:bldP spid="87" grpId="1"/>
      <p:bldP spid="359693" grpId="0" animBg="1"/>
      <p:bldP spid="359688" grpId="0" animBg="1"/>
      <p:bldP spid="3596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Übung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Finden Sie im </a:t>
            </a:r>
            <a:r>
              <a:rPr lang="de-CH" dirty="0" err="1" smtClean="0"/>
              <a:t>EiffelStudio</a:t>
            </a:r>
            <a:r>
              <a:rPr lang="de-CH" dirty="0" smtClean="0"/>
              <a:t>-Quellcode die Namen der Datenstrukturen, die die Tabelle oder Tabellen der vorhergehenden Folie darstellen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4659313" cy="435600"/>
          </a:xfrm>
        </p:spPr>
        <p:txBody>
          <a:bodyPr/>
          <a:lstStyle/>
          <a:p>
            <a:r>
              <a:rPr lang="de-CH" noProof="0" dirty="0" smtClean="0"/>
              <a:t>Die Problemstellung</a:t>
            </a:r>
            <a:endParaRPr lang="de-CH" noProof="0" dirty="0"/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1" y="2193148"/>
            <a:ext cx="8768079" cy="435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de-CH" sz="2000" spc="-1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Partielle Ordnung</a:t>
            </a:r>
            <a:r>
              <a:rPr lang="de-CH" sz="2000" spc="-100" dirty="0" smtClean="0">
                <a:latin typeface="Constantia" panose="02030602050306030303" pitchFamily="18" charset="0"/>
              </a:rPr>
              <a:t>: Ordnungsbedingung zwischen Elementen einer Menge, z.B.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  <a:p>
            <a:pPr marL="342900" indent="-342900"/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Totale Ordnung</a:t>
            </a:r>
            <a:r>
              <a:rPr lang="de-CH" sz="2000" dirty="0" smtClean="0">
                <a:latin typeface="Constantia" panose="02030602050306030303" pitchFamily="18" charset="0"/>
              </a:rPr>
              <a:t>: Eine Sequenz, die alle Elemente der Menge beinhaltet</a:t>
            </a:r>
          </a:p>
          <a:p>
            <a:pPr marL="342900" indent="-342900"/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Kompatibel</a:t>
            </a:r>
            <a:r>
              <a:rPr lang="de-CH" sz="2000" dirty="0" smtClean="0">
                <a:latin typeface="Constantia" panose="02030602050306030303" pitchFamily="18" charset="0"/>
              </a:rPr>
              <a:t>: Die Sequenz berücksichtigt alle Ordnungsbedingungen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, Medikament,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Medikament,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Politik, Medikament, Essen, Abwaschen,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: </a:t>
            </a:r>
            <a:r>
              <a:rPr lang="de-CH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not OK</a:t>
            </a:r>
            <a:endParaRPr lang="de-CH" sz="2000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153611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149" y="920750"/>
            <a:ext cx="7421077" cy="105560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CH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Aus einer gegebenen partiellen Ordnung eine kompatible totale Ordnung produzieren</a:t>
            </a:r>
            <a:endParaRPr lang="de-CH" sz="28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Als Graph dargestellt</a:t>
            </a:r>
            <a:endParaRPr lang="de-CH" noProof="0" dirty="0"/>
          </a:p>
        </p:txBody>
      </p:sp>
      <p:sp>
        <p:nvSpPr>
          <p:cNvPr id="1843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2689" y="4760277"/>
            <a:ext cx="7965250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</a:t>
            </a:r>
            <a:r>
              <a:rPr lang="de-CH" sz="2000" dirty="0" smtClean="0">
                <a:latin typeface="Constantia" panose="02030602050306030303" pitchFamily="18" charset="0"/>
              </a:rPr>
              <a:t>”</a:t>
            </a:r>
            <a:br>
              <a:rPr lang="de-CH" sz="2000" dirty="0" smtClean="0">
                <a:latin typeface="Constantia" panose="02030602050306030303" pitchFamily="18" charset="0"/>
              </a:rPr>
            </a:br>
            <a:r>
              <a:rPr lang="de-CH" sz="2000" dirty="0" smtClean="0">
                <a:latin typeface="Constantia" panose="02030602050306030303" pitchFamily="18" charset="0"/>
              </a:rPr>
              <a:t>“</a:t>
            </a:r>
            <a:r>
              <a:rPr lang="de-CH" sz="2000" dirty="0">
                <a:latin typeface="Constantia" panose="02030602050306030303" pitchFamily="18" charset="0"/>
              </a:rPr>
              <a:t>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</a:t>
            </a:r>
            <a:r>
              <a:rPr lang="de-CH" sz="2000" dirty="0" smtClean="0">
                <a:latin typeface="Constantia" panose="02030602050306030303" pitchFamily="18" charset="0"/>
              </a:rPr>
              <a:t>”</a:t>
            </a:r>
            <a:br>
              <a:rPr lang="de-CH" sz="2000" dirty="0" smtClean="0">
                <a:latin typeface="Constantia" panose="02030602050306030303" pitchFamily="18" charset="0"/>
              </a:rPr>
            </a:br>
            <a:r>
              <a:rPr lang="de-CH" sz="2000" dirty="0" smtClean="0">
                <a:latin typeface="Constantia" panose="02030602050306030303" pitchFamily="18" charset="0"/>
              </a:rPr>
              <a:t>“</a:t>
            </a:r>
            <a:r>
              <a:rPr lang="de-CH" sz="2000" dirty="0">
                <a:latin typeface="Constantia" panose="02030602050306030303" pitchFamily="18" charset="0"/>
              </a:rPr>
              <a:t>Das Medikament muss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</a:t>
            </a:r>
            <a:r>
              <a:rPr lang="de-CH" sz="2000" dirty="0" smtClean="0">
                <a:latin typeface="Constantia" panose="02030602050306030303" pitchFamily="18" charset="0"/>
              </a:rPr>
              <a:t>”</a:t>
            </a:r>
            <a:br>
              <a:rPr lang="de-CH" sz="2000" dirty="0" smtClean="0">
                <a:latin typeface="Constantia" panose="02030602050306030303" pitchFamily="18" charset="0"/>
              </a:rPr>
            </a:br>
            <a:r>
              <a:rPr lang="de-CH" sz="2000" dirty="0" smtClean="0">
                <a:latin typeface="Constantia" panose="02030602050306030303" pitchFamily="18" charset="0"/>
              </a:rPr>
              <a:t>“</a:t>
            </a:r>
            <a:r>
              <a:rPr lang="de-CH" sz="2000" dirty="0">
                <a:latin typeface="Constantia" panose="02030602050306030303" pitchFamily="18" charset="0"/>
              </a:rPr>
              <a:t>Das Essen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93838" y="1455738"/>
            <a:ext cx="1939925" cy="2579687"/>
            <a:chOff x="941" y="917"/>
            <a:chExt cx="1853" cy="1625"/>
          </a:xfrm>
        </p:grpSpPr>
        <p:sp>
          <p:nvSpPr>
            <p:cNvPr id="184330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77" y="917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8433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941" y="1768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8433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17925" y="2736850"/>
            <a:ext cx="2068513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4334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275" y="1608138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Üetliberg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26" y="3427413"/>
            <a:ext cx="19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Medikament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39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192838" y="2738438"/>
            <a:ext cx="20685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434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66712" y="2970213"/>
            <a:ext cx="199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Essen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3125" y="2970313"/>
            <a:ext cx="190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Abwaschen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91413" y="29527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Politik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9430" y="132335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86765" y="401080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4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53821" y="264663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5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88503" y="26429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6" name="Oval 7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93450" y="26243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Manchmal gibt es keine Lösung</a:t>
            </a:r>
            <a:endParaRPr lang="de-CH" noProof="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58838" y="1328738"/>
            <a:ext cx="7235825" cy="4281230"/>
          </a:xfrm>
        </p:spPr>
        <p:txBody>
          <a:bodyPr/>
          <a:lstStyle/>
          <a:p>
            <a:pPr lvl="1"/>
            <a:r>
              <a:rPr lang="de-CH" i="1" noProof="0" dirty="0" smtClean="0"/>
              <a:t>“</a:t>
            </a:r>
            <a:r>
              <a:rPr lang="de-CH" sz="2800" i="1" noProof="0" dirty="0" smtClean="0"/>
              <a:t>Die Einführung der </a:t>
            </a:r>
            <a:r>
              <a:rPr lang="de-CH" sz="2800" i="1" dirty="0" smtClean="0">
                <a:solidFill>
                  <a:srgbClr val="993300"/>
                </a:solidFill>
              </a:rPr>
              <a:t>R</a:t>
            </a:r>
            <a:r>
              <a:rPr lang="de-CH" sz="2800" i="1" noProof="0" dirty="0" err="1" smtClean="0">
                <a:solidFill>
                  <a:srgbClr val="993300"/>
                </a:solidFill>
              </a:rPr>
              <a:t>ekursion</a:t>
            </a:r>
            <a:r>
              <a:rPr lang="de-CH" sz="2800" i="1" noProof="0" dirty="0" smtClean="0">
                <a:solidFill>
                  <a:srgbClr val="993300"/>
                </a:solidFill>
              </a:rPr>
              <a:t> </a:t>
            </a:r>
            <a:r>
              <a:rPr lang="de-CH" sz="2800" i="1" dirty="0" smtClean="0"/>
              <a:t>erfordert, dass die Studenten </a:t>
            </a:r>
            <a:r>
              <a:rPr lang="de-CH" sz="2800" i="1" dirty="0" smtClean="0">
                <a:solidFill>
                  <a:srgbClr val="993300"/>
                </a:solidFill>
              </a:rPr>
              <a:t>Stapel </a:t>
            </a:r>
            <a:r>
              <a:rPr lang="de-CH" sz="2800" i="1" noProof="0" dirty="0" smtClean="0"/>
              <a:t>kennen“</a:t>
            </a:r>
          </a:p>
          <a:p>
            <a:pPr lvl="1"/>
            <a:endParaRPr lang="de-CH" sz="2800" i="1" noProof="0" dirty="0" smtClean="0"/>
          </a:p>
          <a:p>
            <a:pPr lvl="1"/>
            <a:r>
              <a:rPr lang="de-CH" sz="2800" i="1" noProof="0" dirty="0" smtClean="0"/>
              <a:t>“</a:t>
            </a:r>
            <a:r>
              <a:rPr lang="de-CH" sz="2800" i="1" dirty="0" smtClean="0">
                <a:solidFill>
                  <a:srgbClr val="993300"/>
                </a:solidFill>
              </a:rPr>
              <a:t>Abstrakte Datentypen</a:t>
            </a:r>
            <a:r>
              <a:rPr lang="de-CH" sz="2800" i="1" dirty="0" smtClean="0">
                <a:solidFill>
                  <a:srgbClr val="A50021"/>
                </a:solidFill>
              </a:rPr>
              <a:t> </a:t>
            </a:r>
            <a:r>
              <a:rPr lang="de-CH" sz="2800" i="1" noProof="0" dirty="0" smtClean="0"/>
              <a:t>müssen vor </a:t>
            </a:r>
            <a:r>
              <a:rPr lang="de-CH" sz="2800" i="1" dirty="0" smtClean="0">
                <a:solidFill>
                  <a:srgbClr val="993300"/>
                </a:solidFill>
              </a:rPr>
              <a:t>Stapel</a:t>
            </a:r>
            <a:r>
              <a:rPr lang="de-CH" sz="2800" i="1" noProof="0" dirty="0" smtClean="0">
                <a:solidFill>
                  <a:srgbClr val="993300"/>
                </a:solidFill>
              </a:rPr>
              <a:t> </a:t>
            </a:r>
            <a:r>
              <a:rPr lang="de-CH" sz="2800" i="1" noProof="0" dirty="0" smtClean="0"/>
              <a:t>behandelt werden</a:t>
            </a:r>
            <a:r>
              <a:rPr lang="de-CH" sz="2800" i="1" dirty="0" smtClean="0"/>
              <a:t>“</a:t>
            </a:r>
            <a:endParaRPr lang="de-CH" sz="2800" i="1" noProof="0" dirty="0" smtClean="0">
              <a:solidFill>
                <a:srgbClr val="A50021"/>
              </a:solidFill>
            </a:endParaRPr>
          </a:p>
          <a:p>
            <a:pPr lvl="1"/>
            <a:endParaRPr lang="de-CH" sz="2800" i="1" noProof="0" dirty="0" smtClean="0"/>
          </a:p>
          <a:p>
            <a:pPr lvl="1"/>
            <a:r>
              <a:rPr lang="de-CH" sz="2800" i="1" noProof="0" dirty="0" smtClean="0"/>
              <a:t>“</a:t>
            </a:r>
            <a:r>
              <a:rPr lang="de-CH" sz="2800" i="1" dirty="0" smtClean="0">
                <a:solidFill>
                  <a:srgbClr val="993300"/>
                </a:solidFill>
              </a:rPr>
              <a:t>Abstrakte Datentypen</a:t>
            </a:r>
            <a:r>
              <a:rPr lang="de-CH" sz="2800" i="1" dirty="0" smtClean="0">
                <a:solidFill>
                  <a:srgbClr val="A50021"/>
                </a:solidFill>
              </a:rPr>
              <a:t> </a:t>
            </a:r>
            <a:r>
              <a:rPr lang="de-CH" sz="2800" i="1" noProof="0" dirty="0" smtClean="0"/>
              <a:t>beruhen auf </a:t>
            </a:r>
            <a:r>
              <a:rPr lang="de-CH" sz="2800" i="1" dirty="0" smtClean="0">
                <a:solidFill>
                  <a:srgbClr val="993300"/>
                </a:solidFill>
              </a:rPr>
              <a:t>R</a:t>
            </a:r>
            <a:r>
              <a:rPr lang="de-CH" sz="2800" i="1" noProof="0" dirty="0" err="1" smtClean="0">
                <a:solidFill>
                  <a:srgbClr val="993300"/>
                </a:solidFill>
              </a:rPr>
              <a:t>ekursion</a:t>
            </a:r>
            <a:r>
              <a:rPr lang="de-CH" sz="2800" i="1" noProof="0" dirty="0" smtClean="0"/>
              <a:t>”</a:t>
            </a:r>
          </a:p>
          <a:p>
            <a:endParaRPr lang="de-CH" sz="2800" noProof="0" dirty="0" smtClean="0"/>
          </a:p>
          <a:p>
            <a:r>
              <a:rPr lang="de-CH" noProof="0" dirty="0" smtClean="0"/>
              <a:t>Die Bedingungen erzeugen einen </a:t>
            </a:r>
            <a:r>
              <a:rPr lang="de-CH" b="1" noProof="0" dirty="0" smtClean="0">
                <a:solidFill>
                  <a:srgbClr val="993300"/>
                </a:solidFill>
              </a:rPr>
              <a:t>Zyklus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noProof="0" dirty="0" smtClean="0"/>
              <a:t>(Kreis)</a:t>
            </a:r>
            <a:endParaRPr lang="de-CH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dirty="0"/>
              <a:t>Manchmal gibt es keine Lösung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4" y="1413013"/>
            <a:ext cx="6791039" cy="489936"/>
          </a:xfrm>
          <a:prstGeom prst="roundRect">
            <a:avLst/>
          </a:prstGeom>
          <a:solidFill>
            <a:srgbClr val="99FF99"/>
          </a:solidFill>
          <a:ln>
            <a:solidFill>
              <a:srgbClr val="9933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tIns="0" rIns="0" bIns="0"/>
          <a:lstStyle/>
          <a:p>
            <a:pPr marL="0" indent="0"/>
            <a:r>
              <a:rPr lang="de-CH" dirty="0" smtClean="0"/>
              <a:t>Ein </a:t>
            </a:r>
            <a:r>
              <a:rPr lang="de-CH" b="1" dirty="0" smtClean="0">
                <a:solidFill>
                  <a:srgbClr val="993300"/>
                </a:solidFill>
              </a:rPr>
              <a:t>Lehrer</a:t>
            </a:r>
            <a:r>
              <a:rPr lang="de-CH" dirty="0" smtClean="0"/>
              <a:t> ist eine Person, die </a:t>
            </a:r>
            <a:r>
              <a:rPr lang="de-CH" i="1" dirty="0" smtClean="0"/>
              <a:t>Studenten</a:t>
            </a:r>
            <a:r>
              <a:rPr lang="de-CH" dirty="0" smtClean="0"/>
              <a:t> lehrt</a:t>
            </a:r>
            <a:endParaRPr lang="de-CH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767" y="2726948"/>
            <a:ext cx="8030834" cy="48993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Student</a:t>
            </a:r>
            <a:r>
              <a:rPr lang="de-CH" dirty="0" smtClean="0">
                <a:latin typeface="Constantia" panose="02030602050306030303" pitchFamily="18" charset="0"/>
              </a:rPr>
              <a:t> ist eine Person, die in einer </a:t>
            </a:r>
            <a:r>
              <a:rPr lang="de-CH" i="1" dirty="0" smtClean="0"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studiert</a:t>
            </a:r>
            <a:endParaRPr lang="de-CH" sz="2000" dirty="0" smtClean="0">
              <a:latin typeface="Constantia" panose="020306020503060303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766" y="3925553"/>
            <a:ext cx="8376824" cy="489936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Eine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ist eine Lehr- und Forschungsinstitution</a:t>
            </a:r>
            <a:endParaRPr lang="de-CH" sz="2000" dirty="0" smtClean="0">
              <a:latin typeface="Constantia" panose="020306020503060303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766" y="5198299"/>
            <a:ext cx="8121978" cy="864750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Eine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ist eine Institution, in der </a:t>
            </a:r>
            <a:r>
              <a:rPr lang="de-CH" i="1" dirty="0" smtClean="0">
                <a:latin typeface="Constantia" panose="02030602050306030303" pitchFamily="18" charset="0"/>
              </a:rPr>
              <a:t>Lehrer</a:t>
            </a:r>
            <a:r>
              <a:rPr lang="de-CH" dirty="0" smtClean="0">
                <a:latin typeface="Constantia" panose="02030602050306030303" pitchFamily="18" charset="0"/>
              </a:rPr>
              <a:t> </a:t>
            </a:r>
            <a:r>
              <a:rPr lang="de-CH" i="1" dirty="0" smtClean="0">
                <a:latin typeface="Constantia" panose="02030602050306030303" pitchFamily="18" charset="0"/>
              </a:rPr>
              <a:t>Studenten</a:t>
            </a:r>
            <a:r>
              <a:rPr lang="de-CH" dirty="0" smtClean="0">
                <a:latin typeface="Constantia" panose="02030602050306030303" pitchFamily="18" charset="0"/>
              </a:rPr>
              <a:t> lehren</a:t>
            </a:r>
            <a:endParaRPr lang="de-CH" sz="2000" i="1" dirty="0" smtClean="0">
              <a:latin typeface="Constantia" panose="020306020503060303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273" y="3930737"/>
            <a:ext cx="7873547" cy="4899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Eine </a:t>
            </a:r>
            <a:r>
              <a:rPr lang="de-CH" b="1" dirty="0">
                <a:solidFill>
                  <a:schemeClr val="bg2"/>
                </a:solidFill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solidFill>
                  <a:schemeClr val="bg2"/>
                </a:solidFill>
                <a:latin typeface="Constantia" panose="02030602050306030303" pitchFamily="18" charset="0"/>
              </a:rPr>
              <a:t> ist eine Lehr- und Forschungsinstitution</a:t>
            </a:r>
            <a:endParaRPr lang="de-CH" sz="2000" dirty="0" smtClean="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593653" y="3725678"/>
            <a:ext cx="7727091" cy="889686"/>
          </a:xfrm>
          <a:prstGeom prst="lin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680149" y="3820412"/>
            <a:ext cx="7727091" cy="889686"/>
          </a:xfrm>
          <a:prstGeom prst="lin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23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08375" y="997894"/>
            <a:ext cx="5311775" cy="4954122"/>
            <a:chOff x="3586163" y="1876821"/>
            <a:chExt cx="5311775" cy="4208067"/>
          </a:xfrm>
        </p:grpSpPr>
        <p:sp>
          <p:nvSpPr>
            <p:cNvPr id="197641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86163" y="1876821"/>
              <a:ext cx="5311775" cy="4208067"/>
            </a:xfrm>
            <a:prstGeom prst="roundRect">
              <a:avLst>
                <a:gd name="adj" fmla="val 3643"/>
              </a:avLst>
            </a:prstGeom>
            <a:solidFill>
              <a:srgbClr val="99FF99"/>
            </a:solidFill>
            <a:ln w="9525">
              <a:solidFill>
                <a:srgbClr val="990000">
                  <a:alpha val="34000"/>
                </a:srgbClr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 sz="2000">
                <a:latin typeface="Constantia" panose="02030602050306030303" pitchFamily="18" charset="0"/>
              </a:endParaRPr>
            </a:p>
          </p:txBody>
        </p:sp>
        <p:sp>
          <p:nvSpPr>
            <p:cNvPr id="19764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43313" y="5629276"/>
              <a:ext cx="419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b="1" dirty="0">
                  <a:solidFill>
                    <a:schemeClr val="accent2"/>
                  </a:solidFill>
                  <a:latin typeface="Constantia" panose="02030602050306030303" pitchFamily="18" charset="0"/>
                </a:rPr>
                <a:t>end</a:t>
              </a:r>
              <a:endParaRPr lang="en-US" sz="2000" b="1" i="1" dirty="0">
                <a:solidFill>
                  <a:schemeClr val="accent2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97640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43313" y="2025017"/>
              <a:ext cx="419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b="1" dirty="0">
                  <a:solidFill>
                    <a:schemeClr val="accent2"/>
                  </a:solidFill>
                  <a:latin typeface="Constantia" panose="02030602050306030303" pitchFamily="18" charset="0"/>
                </a:rPr>
                <a:t>class</a:t>
              </a:r>
              <a:r>
                <a:rPr lang="en-US" sz="20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20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ANORDENBAR</a:t>
              </a:r>
              <a:r>
                <a:rPr lang="en-US" sz="2000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[</a:t>
              </a:r>
              <a:r>
                <a:rPr lang="en-US" sz="20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G</a:t>
              </a:r>
              <a:r>
                <a:rPr lang="en-US" sz="11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] </a:t>
              </a:r>
              <a:r>
                <a:rPr lang="en-US" sz="2000" b="1" dirty="0">
                  <a:solidFill>
                    <a:schemeClr val="accent2"/>
                  </a:solidFill>
                  <a:latin typeface="Constantia" panose="02030602050306030303" pitchFamily="18" charset="0"/>
                </a:rPr>
                <a:t>feature</a:t>
              </a:r>
              <a:endParaRPr lang="en-US" sz="2000" b="1" i="1" dirty="0">
                <a:solidFill>
                  <a:schemeClr val="accent2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97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(1)</a:t>
            </a:r>
            <a:endParaRPr lang="de-CH" noProof="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6063" y="1106573"/>
            <a:ext cx="3121853" cy="3214575"/>
          </a:xfrm>
        </p:spPr>
        <p:txBody>
          <a:bodyPr/>
          <a:lstStyle/>
          <a:p>
            <a:r>
              <a:rPr lang="de-CH" sz="1800" noProof="0" dirty="0" smtClean="0">
                <a:solidFill>
                  <a:srgbClr val="993300"/>
                </a:solidFill>
              </a:rPr>
              <a:t>Gegeben</a:t>
            </a:r>
            <a:r>
              <a:rPr lang="de-CH" sz="1800" noProof="0" dirty="0" smtClean="0"/>
              <a:t>: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pPr marL="444500" indent="-176213"/>
            <a:r>
              <a:rPr lang="en-US" sz="1800" dirty="0" smtClean="0"/>
              <a:t>	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Typ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dirty="0" smtClean="0">
              <a:solidFill>
                <a:srgbClr val="0000FF"/>
              </a:solidFill>
            </a:endParaRPr>
          </a:p>
          <a:p>
            <a:pPr marL="444500" indent="-444500"/>
            <a:r>
              <a:rPr lang="en-US" sz="1800" dirty="0" smtClean="0"/>
              <a:t>	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Menge</a:t>
            </a:r>
            <a:r>
              <a:rPr lang="en-US" sz="1800" dirty="0" smtClean="0"/>
              <a:t> von </a:t>
            </a:r>
            <a:r>
              <a:rPr lang="en-US" sz="1800" dirty="0" err="1" smtClean="0"/>
              <a:t>Elementen</a:t>
            </a:r>
            <a:r>
              <a:rPr lang="en-US" sz="1800" dirty="0" smtClean="0"/>
              <a:t> </a:t>
            </a:r>
            <a:r>
              <a:rPr lang="en-US" sz="1800" dirty="0" err="1" smtClean="0"/>
              <a:t>vom</a:t>
            </a:r>
            <a:r>
              <a:rPr lang="en-US" sz="1800" dirty="0" smtClean="0"/>
              <a:t> </a:t>
            </a:r>
            <a:r>
              <a:rPr lang="en-US" sz="1800" dirty="0" err="1" smtClean="0"/>
              <a:t>Typ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G</a:t>
            </a:r>
          </a:p>
          <a:p>
            <a:endParaRPr lang="en-US" sz="1800" i="1" dirty="0" smtClean="0">
              <a:solidFill>
                <a:srgbClr val="0000FF"/>
              </a:solidFill>
            </a:endParaRPr>
          </a:p>
          <a:p>
            <a:pPr marL="444500"/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Menge</a:t>
            </a:r>
            <a:r>
              <a:rPr lang="en-US" sz="1800" dirty="0" smtClean="0"/>
              <a:t> von </a:t>
            </a:r>
            <a:r>
              <a:rPr lang="en-US" sz="1800" dirty="0" err="1" smtClean="0"/>
              <a:t>Bedingungen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</a:t>
            </a:r>
            <a:r>
              <a:rPr lang="en-US" sz="1800" dirty="0" err="1" smtClean="0"/>
              <a:t>diesen</a:t>
            </a:r>
            <a:r>
              <a:rPr lang="en-US" sz="1800" dirty="0" smtClean="0"/>
              <a:t> </a:t>
            </a:r>
            <a:r>
              <a:rPr lang="en-US" sz="1800" dirty="0" err="1" smtClean="0"/>
              <a:t>Elementen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endParaRPr lang="de-CH" sz="1800" i="1" noProof="0" dirty="0">
              <a:solidFill>
                <a:srgbClr val="0000FF"/>
              </a:solidFill>
            </a:endParaRPr>
          </a:p>
        </p:txBody>
      </p:sp>
      <p:sp>
        <p:nvSpPr>
          <p:cNvPr id="1976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063" y="4179887"/>
            <a:ext cx="3190875" cy="24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n-US" sz="2000" dirty="0" smtClean="0">
              <a:solidFill>
                <a:srgbClr val="A50021"/>
              </a:solidFill>
              <a:latin typeface="Constantia" panose="02030602050306030303" pitchFamily="18" charset="0"/>
            </a:endParaRPr>
          </a:p>
          <a:p>
            <a:pPr marL="342900" indent="-342900"/>
            <a:r>
              <a:rPr lang="en-US" sz="20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Benötigt</a:t>
            </a:r>
            <a:r>
              <a:rPr lang="en-US" sz="2000" dirty="0" smtClean="0">
                <a:latin typeface="Constantia" panose="02030602050306030303" pitchFamily="18" charset="0"/>
              </a:rPr>
              <a:t>:</a:t>
            </a:r>
            <a:endParaRPr lang="en-US" sz="2000" dirty="0">
              <a:latin typeface="Constantia" panose="02030602050306030303" pitchFamily="18" charset="0"/>
            </a:endParaRPr>
          </a:p>
          <a:p>
            <a:pPr marL="442913" indent="-342900"/>
            <a:r>
              <a:rPr lang="en-US" sz="2000" dirty="0" smtClean="0">
                <a:latin typeface="Constantia" panose="02030602050306030303" pitchFamily="18" charset="0"/>
              </a:rPr>
              <a:t>	</a:t>
            </a:r>
            <a:r>
              <a:rPr lang="en-US" sz="2000" dirty="0" err="1" smtClean="0">
                <a:latin typeface="Constantia" panose="02030602050306030303" pitchFamily="18" charset="0"/>
              </a:rPr>
              <a:t>Eine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Aufzählung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der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latin typeface="Constantia" panose="02030602050306030303" pitchFamily="18" charset="0"/>
              </a:rPr>
              <a:t> in </a:t>
            </a:r>
            <a:r>
              <a:rPr lang="en-US" sz="2000" dirty="0" err="1" smtClean="0">
                <a:latin typeface="Constantia" panose="02030602050306030303" pitchFamily="18" charset="0"/>
              </a:rPr>
              <a:t>einer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zu</a:t>
            </a:r>
            <a:r>
              <a:rPr lang="en-US" sz="2000" dirty="0" smtClean="0">
                <a:latin typeface="Constantia" panose="02030602050306030303" pitchFamily="18" charset="0"/>
              </a:rPr>
              <a:t> den </a:t>
            </a:r>
            <a:r>
              <a:rPr lang="en-US" sz="2000" dirty="0" err="1" smtClean="0"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kompatiblen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Ordnung</a:t>
            </a:r>
            <a:endParaRPr lang="en-US" sz="2000" i="1" dirty="0">
              <a:latin typeface="Constantia" panose="02030602050306030303" pitchFamily="18" charset="0"/>
            </a:endParaRPr>
          </a:p>
        </p:txBody>
      </p:sp>
      <p:sp>
        <p:nvSpPr>
          <p:cNvPr id="1976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70325" y="2422972"/>
            <a:ext cx="4398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ru-RU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LIST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TUPLE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G, G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]]</a:t>
            </a:r>
            <a:endParaRPr lang="en-US" sz="2000" b="1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97643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0325" y="3181797"/>
            <a:ext cx="49498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topsort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LIST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</a:p>
          <a:p>
            <a:pPr marL="342900" indent="-342900"/>
            <a:r>
              <a:rPr lang="en-US" sz="2000" b="1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-- </a:t>
            </a:r>
            <a:r>
              <a:rPr lang="en-US" sz="20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Alle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in </a:t>
            </a:r>
            <a:r>
              <a:rPr lang="en-US" sz="20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einer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Ordnung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-- die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erfüllt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endParaRPr lang="en-US" sz="2000" dirty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marL="342900" indent="-342900">
              <a:lnSpc>
                <a:spcPct val="50000"/>
              </a:lnSpc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...</a:t>
            </a:r>
          </a:p>
          <a:p>
            <a:pPr marL="342900" indent="-342900"/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ensure</a:t>
            </a:r>
          </a:p>
          <a:p>
            <a:pPr marL="342900" indent="-342900"/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  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Result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b="1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97650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0325" y="1740347"/>
            <a:ext cx="4398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LIST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endParaRPr lang="en-US" sz="2000" b="1" i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2" grpId="0"/>
      <p:bldP spid="197643" grpId="0"/>
      <p:bldP spid="19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 wenig mathematischer Hintergrund…</a:t>
            </a:r>
            <a:endParaRPr lang="de-CH" noProof="0" dirty="0"/>
          </a:p>
        </p:txBody>
      </p:sp>
      <p:pic>
        <p:nvPicPr>
          <p:cNvPr id="155652" name="Picture 4" descr="2sqzwbmb[1]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76338" y="412750"/>
            <a:ext cx="6527800" cy="6450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135812" cy="435600"/>
          </a:xfrm>
        </p:spPr>
        <p:txBody>
          <a:bodyPr/>
          <a:lstStyle/>
          <a:p>
            <a:r>
              <a:rPr lang="de-CH" noProof="0" dirty="0" smtClean="0"/>
              <a:t>Plan</a:t>
            </a:r>
            <a:endParaRPr lang="de-CH" noProof="0" dirty="0"/>
          </a:p>
        </p:txBody>
      </p:sp>
      <p:sp>
        <p:nvSpPr>
          <p:cNvPr id="181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8400" y="2148252"/>
            <a:ext cx="8042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Teil1: </a:t>
            </a:r>
            <a:r>
              <a:rPr lang="en-US" sz="28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Problemstellung</a:t>
            </a:r>
            <a:r>
              <a:rPr lang="en-US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und </a:t>
            </a:r>
            <a:r>
              <a:rPr lang="en-US" sz="28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mathematische</a:t>
            </a:r>
            <a:r>
              <a:rPr lang="en-US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Basis</a:t>
            </a:r>
            <a:endParaRPr lang="it-IT" sz="28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400" y="3206663"/>
            <a:ext cx="8042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Teil2: Software </a:t>
            </a:r>
            <a:r>
              <a:rPr lang="en-US" sz="28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implementierung</a:t>
            </a:r>
            <a:endParaRPr lang="it-IT" sz="28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Binäre Relationen auf einer Menge</a:t>
            </a:r>
            <a:endParaRPr lang="de-CH" noProof="0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1920" y="1217613"/>
            <a:ext cx="8900160" cy="528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noProof="0" dirty="0" smtClean="0"/>
              <a:t>Eine Eigenschaft zwischen zwei Elementen der Menge, die entweder erfüllt oder nicht erfüllt ist.</a:t>
            </a: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Beispielrelationen auf einer Menge von Personen </a:t>
            </a:r>
            <a:r>
              <a:rPr lang="de-CH" i="1" noProof="0" dirty="0" smtClean="0">
                <a:solidFill>
                  <a:srgbClr val="0000FF"/>
                </a:solidFill>
              </a:rPr>
              <a:t>PERSON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>
              <a:lnSpc>
                <a:spcPct val="10000"/>
              </a:lnSpc>
            </a:pPr>
            <a:endParaRPr lang="de-CH" noProof="0" dirty="0" smtClean="0"/>
          </a:p>
          <a:p>
            <a:pPr marL="534988" lvl="1" indent="-268288"/>
            <a:r>
              <a:rPr lang="de-CH" b="1" i="1" noProof="0" dirty="0" smtClean="0">
                <a:solidFill>
                  <a:srgbClr val="006600"/>
                </a:solidFill>
              </a:rPr>
              <a:t>Mutter </a:t>
            </a:r>
            <a:r>
              <a:rPr lang="de-CH" noProof="0" dirty="0" smtClean="0"/>
              <a:t>: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de-CH" i="1" noProof="0" dirty="0" smtClean="0"/>
              <a:t> </a:t>
            </a:r>
            <a:r>
              <a:rPr lang="de-CH" b="1" i="1" u="sng" dirty="0" smtClean="0">
                <a:solidFill>
                  <a:srgbClr val="006600"/>
                </a:solidFill>
              </a:rPr>
              <a:t>Mutter</a:t>
            </a:r>
            <a:r>
              <a:rPr lang="de-CH" i="1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b</a:t>
            </a:r>
            <a:r>
              <a:rPr lang="de-CH" noProof="0" dirty="0" smtClean="0"/>
              <a:t> ist erfüllt genau dann, wenn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de-CH" noProof="0" dirty="0" smtClean="0"/>
              <a:t> die Mutter von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b</a:t>
            </a:r>
            <a:r>
              <a:rPr lang="de-CH" noProof="0" dirty="0" smtClean="0"/>
              <a:t> ist</a:t>
            </a:r>
            <a:endParaRPr lang="de-CH" i="1" noProof="0" dirty="0" smtClean="0"/>
          </a:p>
          <a:p>
            <a:pPr marL="534988" lvl="1" indent="-268288"/>
            <a:r>
              <a:rPr lang="de-CH" b="1" i="1" noProof="0" dirty="0" smtClean="0">
                <a:solidFill>
                  <a:srgbClr val="006600"/>
                </a:solidFill>
              </a:rPr>
              <a:t>Vater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Kind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Schwester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Geschwister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  <a:endParaRPr lang="de-CH" sz="8400" noProof="0" dirty="0" smtClean="0"/>
          </a:p>
          <a:p>
            <a:pPr marL="534988" lvl="1" indent="-268288"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Notation: </a:t>
            </a:r>
            <a:r>
              <a:rPr lang="de-CH" i="1" noProof="0" dirty="0" smtClean="0">
                <a:solidFill>
                  <a:srgbClr val="0000FF"/>
                </a:solidFill>
              </a:rPr>
              <a:t>a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b</a:t>
            </a:r>
            <a:r>
              <a:rPr lang="de-CH" noProof="0" dirty="0" smtClean="0"/>
              <a:t>, um auszudrücken, dass </a:t>
            </a:r>
            <a:r>
              <a:rPr lang="de-CH" b="1" i="1" dirty="0" smtClean="0">
                <a:solidFill>
                  <a:srgbClr val="006600"/>
                </a:solidFill>
              </a:rPr>
              <a:t>r</a:t>
            </a:r>
            <a:r>
              <a:rPr lang="de-CH" noProof="0" dirty="0" smtClean="0"/>
              <a:t> für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noProof="0" dirty="0" smtClean="0"/>
              <a:t> und </a:t>
            </a:r>
            <a:r>
              <a:rPr lang="de-CH" i="1" dirty="0" smtClean="0">
                <a:solidFill>
                  <a:srgbClr val="0000FF"/>
                </a:solidFill>
              </a:rPr>
              <a:t>b </a:t>
            </a:r>
            <a:r>
              <a:rPr lang="de-CH" dirty="0" smtClean="0"/>
              <a:t>gilt.</a:t>
            </a:r>
            <a:endParaRPr lang="de-CH" noProof="0" dirty="0"/>
          </a:p>
        </p:txBody>
      </p:sp>
      <p:sp>
        <p:nvSpPr>
          <p:cNvPr id="158725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6880" y="5323205"/>
            <a:ext cx="5842985" cy="40862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Constantia" panose="02030602050306030303" pitchFamily="18" charset="0"/>
              </a:rPr>
              <a:t>Bemerkung</a:t>
            </a:r>
            <a:r>
              <a:rPr lang="en-US" sz="1800" dirty="0" smtClean="0">
                <a:latin typeface="Constantia" panose="02030602050306030303" pitchFamily="18" charset="0"/>
              </a:rPr>
              <a:t>: </a:t>
            </a:r>
            <a:r>
              <a:rPr lang="en-US" sz="1800" dirty="0" err="1" smtClean="0">
                <a:latin typeface="Constantia" panose="02030602050306030303" pitchFamily="18" charset="0"/>
              </a:rPr>
              <a:t>Relationen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werden</a:t>
            </a:r>
            <a:r>
              <a:rPr lang="en-US" sz="1800" dirty="0" smtClean="0">
                <a:latin typeface="Constantia" panose="02030602050306030303" pitchFamily="18" charset="0"/>
              </a:rPr>
              <a:t> in </a:t>
            </a:r>
            <a:r>
              <a:rPr lang="en-US" sz="1800" b="1" dirty="0" err="1" smtClean="0">
                <a:solidFill>
                  <a:srgbClr val="006600"/>
                </a:solidFill>
                <a:latin typeface="Constantia" panose="02030602050306030303" pitchFamily="18" charset="0"/>
              </a:rPr>
              <a:t>grün</a:t>
            </a:r>
            <a:r>
              <a:rPr lang="en-US" sz="1800" dirty="0" smtClean="0">
                <a:latin typeface="Constantia" panose="02030602050306030303" pitchFamily="18" charset="0"/>
              </a:rPr>
              <a:t>  </a:t>
            </a:r>
            <a:r>
              <a:rPr lang="en-US" sz="1800" dirty="0" err="1" smtClean="0">
                <a:latin typeface="Constantia" panose="02030602050306030303" pitchFamily="18" charset="0"/>
              </a:rPr>
              <a:t>dargestellt</a:t>
            </a:r>
            <a:r>
              <a:rPr lang="en-US" sz="1800" dirty="0" smtClean="0">
                <a:latin typeface="Constantia" panose="02030602050306030303" pitchFamily="18" charset="0"/>
              </a:rPr>
              <a:t>.</a:t>
            </a:r>
            <a:endParaRPr lang="en-US" sz="1800" b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Beispiel: Die </a:t>
            </a:r>
            <a:r>
              <a:rPr lang="de-CH" i="1" dirty="0" smtClean="0">
                <a:solidFill>
                  <a:srgbClr val="006600"/>
                </a:solidFill>
              </a:rPr>
              <a:t>vor</a:t>
            </a:r>
            <a:r>
              <a:rPr lang="de-CH" noProof="0" dirty="0" smtClean="0"/>
              <a:t>-Relation</a:t>
            </a:r>
            <a:endParaRPr lang="de-CH" noProof="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15900" y="1047750"/>
            <a:ext cx="8351838" cy="3770740"/>
          </a:xfrm>
        </p:spPr>
        <p:txBody>
          <a:bodyPr/>
          <a:lstStyle/>
          <a:p>
            <a:r>
              <a:rPr lang="de-CH" sz="2000" noProof="0" dirty="0" smtClean="0"/>
              <a:t>Die Menge:</a:t>
            </a:r>
          </a:p>
          <a:p>
            <a:pPr lvl="1">
              <a:buFont typeface="Wingdings" pitchFamily="2" charset="2"/>
              <a:buNone/>
            </a:pPr>
            <a:r>
              <a:rPr lang="de-CH" sz="2200" i="1" dirty="0" smtClean="0"/>
              <a:t>Aufgaben </a:t>
            </a:r>
            <a:r>
              <a:rPr lang="de-CH" sz="2200" noProof="0" dirty="0" smtClean="0"/>
              <a:t>=</a:t>
            </a:r>
          </a:p>
          <a:p>
            <a:pPr lvl="1">
              <a:buFont typeface="Wingdings" pitchFamily="2" charset="2"/>
              <a:buNone/>
            </a:pPr>
            <a:r>
              <a:rPr lang="de-CH" sz="2200" dirty="0" smtClean="0"/>
              <a:t>	</a:t>
            </a:r>
            <a:r>
              <a:rPr lang="de-CH" sz="2200" noProof="0" dirty="0" smtClean="0"/>
              <a:t>{</a:t>
            </a:r>
            <a:r>
              <a:rPr lang="de-CH" sz="2200" i="1" noProof="0" dirty="0" smtClean="0"/>
              <a:t>Politik</a:t>
            </a:r>
            <a:r>
              <a:rPr lang="de-CH" sz="2200" noProof="0" dirty="0" smtClean="0"/>
              <a:t>, </a:t>
            </a:r>
            <a:r>
              <a:rPr lang="de-CH" sz="2200" i="1" dirty="0" smtClean="0"/>
              <a:t>Essen</a:t>
            </a:r>
            <a:r>
              <a:rPr lang="de-CH" sz="2200" noProof="0" dirty="0" smtClean="0"/>
              <a:t>, </a:t>
            </a:r>
            <a:r>
              <a:rPr lang="de-CH" sz="2200" i="1" noProof="0" dirty="0" smtClean="0"/>
              <a:t>Medikament</a:t>
            </a:r>
            <a:r>
              <a:rPr lang="de-CH" sz="2200" noProof="0" dirty="0" smtClean="0"/>
              <a:t>, </a:t>
            </a:r>
            <a:r>
              <a:rPr lang="de-CH" sz="2200" i="1" dirty="0" smtClean="0"/>
              <a:t>Abwaschen</a:t>
            </a:r>
            <a:r>
              <a:rPr lang="de-CH" sz="2200" noProof="0" dirty="0" smtClean="0"/>
              <a:t>,</a:t>
            </a:r>
            <a:r>
              <a:rPr lang="de-CH" sz="2200" i="1" noProof="0" dirty="0" smtClean="0"/>
              <a:t> </a:t>
            </a:r>
            <a:r>
              <a:rPr lang="de-CH" sz="2200" i="1" noProof="0" dirty="0" err="1" smtClean="0"/>
              <a:t>Üetliberg</a:t>
            </a:r>
            <a:r>
              <a:rPr lang="de-CH" sz="2200" noProof="0" dirty="0" smtClean="0"/>
              <a:t>}</a:t>
            </a:r>
          </a:p>
          <a:p>
            <a:pPr lvl="1">
              <a:buFont typeface="Wingdings" pitchFamily="2" charset="2"/>
              <a:buNone/>
            </a:pPr>
            <a:endParaRPr lang="de-CH" sz="2200" i="1" noProof="0" dirty="0" smtClean="0"/>
          </a:p>
          <a:p>
            <a:r>
              <a:rPr lang="de-CH" sz="2000" noProof="0" dirty="0" smtClean="0"/>
              <a:t>Die </a:t>
            </a:r>
            <a:r>
              <a:rPr lang="de-CH" sz="2000" dirty="0" smtClean="0"/>
              <a:t>einschränkende Relation: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CH" i="1" noProof="0" dirty="0" smtClean="0"/>
              <a:t>Abwaschen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Politik</a:t>
            </a:r>
          </a:p>
          <a:p>
            <a:pPr lvl="1">
              <a:buFont typeface="Wingdings" pitchFamily="2" charset="2"/>
              <a:buNone/>
            </a:pPr>
            <a:r>
              <a:rPr lang="de-CH" i="1" dirty="0" err="1"/>
              <a:t>Üetliberg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E</a:t>
            </a:r>
            <a:r>
              <a:rPr lang="de-CH" i="1" dirty="0" err="1"/>
              <a:t>ssen</a:t>
            </a:r>
            <a:endParaRPr lang="de-CH" i="1" dirty="0"/>
          </a:p>
          <a:p>
            <a:pPr lvl="1">
              <a:buFont typeface="Wingdings" pitchFamily="2" charset="2"/>
              <a:buNone/>
            </a:pPr>
            <a:r>
              <a:rPr lang="de-CH" i="1" dirty="0"/>
              <a:t>Medikament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Essen</a:t>
            </a:r>
          </a:p>
          <a:p>
            <a:pPr lvl="1">
              <a:buFont typeface="Wingdings" pitchFamily="2" charset="2"/>
              <a:buNone/>
            </a:pPr>
            <a:r>
              <a:rPr lang="de-CH" i="1" dirty="0"/>
              <a:t>Essen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Abwaschen</a:t>
            </a:r>
          </a:p>
          <a:p>
            <a:pPr lvl="1">
              <a:buFont typeface="Wingdings" pitchFamily="2" charset="2"/>
              <a:buNone/>
            </a:pPr>
            <a:endParaRPr lang="de-CH" i="1" noProof="0" dirty="0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504" y="4959052"/>
            <a:ext cx="8019288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Einige spezielle Relationen auf einer Menge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255713"/>
            <a:ext cx="8318500" cy="3509962"/>
          </a:xfrm>
        </p:spPr>
        <p:txBody>
          <a:bodyPr/>
          <a:lstStyle/>
          <a:p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jedes Paar von Elementen in 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/>
              <a:t> erfüllt</a:t>
            </a:r>
          </a:p>
          <a:p>
            <a:endParaRPr lang="de-CH" b="1" i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jedes Element </a:t>
            </a:r>
            <a:r>
              <a:rPr lang="de-CH" dirty="0" smtClean="0"/>
              <a:t>in 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/>
              <a:t> und sich selbst erfüllt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b="1" noProof="0" dirty="0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kein Paar von Elementen in </a:t>
            </a:r>
            <a:r>
              <a:rPr lang="de-CH" i="1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/>
              <a:t>erfüllt</a:t>
            </a:r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111829" cy="435600"/>
          </a:xfrm>
        </p:spPr>
        <p:txBody>
          <a:bodyPr/>
          <a:lstStyle/>
          <a:p>
            <a:r>
              <a:rPr lang="de-CH" sz="2600" noProof="0" dirty="0" smtClean="0"/>
              <a:t>Relationen: präzisere mathematische </a:t>
            </a:r>
            <a:r>
              <a:rPr lang="de-CH" sz="2600" dirty="0" smtClean="0"/>
              <a:t>Betrachtung</a:t>
            </a:r>
            <a:endParaRPr lang="de-CH" sz="2600" noProof="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12724" y="1076325"/>
            <a:ext cx="8251767" cy="738188"/>
          </a:xfrm>
        </p:spPr>
        <p:txBody>
          <a:bodyPr/>
          <a:lstStyle/>
          <a:p>
            <a:r>
              <a:rPr lang="de-CH" noProof="0" dirty="0" smtClean="0"/>
              <a:t>Wir betrachten eine Relation </a:t>
            </a:r>
            <a:r>
              <a:rPr lang="de-CH" b="1" i="1" noProof="0" dirty="0" smtClean="0">
                <a:solidFill>
                  <a:srgbClr val="006600"/>
                </a:solidFill>
              </a:rPr>
              <a:t>r</a:t>
            </a:r>
            <a:r>
              <a:rPr lang="de-CH" noProof="0" dirty="0" smtClean="0"/>
              <a:t> auf einer Menge </a:t>
            </a:r>
            <a:r>
              <a:rPr lang="de-CH" i="1" noProof="0" dirty="0" smtClean="0">
                <a:solidFill>
                  <a:srgbClr val="0000FF"/>
                </a:solidFill>
              </a:rPr>
              <a:t>P</a:t>
            </a:r>
            <a:r>
              <a:rPr lang="de-CH" noProof="0" dirty="0" smtClean="0"/>
              <a:t> als:</a:t>
            </a:r>
            <a:endParaRPr lang="de-CH" noProof="0" dirty="0"/>
          </a:p>
        </p:txBody>
      </p:sp>
      <p:sp>
        <p:nvSpPr>
          <p:cNvPr id="1597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62062" y="2866498"/>
            <a:ext cx="6619875" cy="112371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buClr>
                <a:srgbClr val="990000"/>
              </a:buClr>
            </a:pPr>
            <a:r>
              <a:rPr lang="en-US" dirty="0" err="1" smtClean="0">
                <a:latin typeface="Constantia" panose="02030602050306030303" pitchFamily="18" charset="0"/>
              </a:rPr>
              <a:t>Eine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Menge</a:t>
            </a:r>
            <a:r>
              <a:rPr lang="en-US" b="1" dirty="0" smtClean="0">
                <a:latin typeface="Constantia" panose="02030602050306030303" pitchFamily="18" charset="0"/>
              </a:rPr>
              <a:t> von </a:t>
            </a:r>
            <a:r>
              <a:rPr lang="en-US" b="1" dirty="0" err="1" smtClean="0">
                <a:latin typeface="Constantia" panose="02030602050306030303" pitchFamily="18" charset="0"/>
              </a:rPr>
              <a:t>Paaren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aus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 x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,</a:t>
            </a:r>
          </a:p>
          <a:p>
            <a:pPr>
              <a:buClr>
                <a:srgbClr val="990000"/>
              </a:buClr>
            </a:pPr>
            <a:r>
              <a:rPr lang="en-US" dirty="0" smtClean="0">
                <a:latin typeface="Constantia" panose="02030602050306030303" pitchFamily="18" charset="0"/>
              </a:rPr>
              <a:t>die </a:t>
            </a:r>
            <a:r>
              <a:rPr lang="en-US" dirty="0" err="1" smtClean="0">
                <a:latin typeface="Constantia" panose="02030602050306030303" pitchFamily="18" charset="0"/>
              </a:rPr>
              <a:t>alle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Paare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] </a:t>
            </a:r>
            <a:r>
              <a:rPr lang="en-US" dirty="0" err="1" smtClean="0">
                <a:latin typeface="Constantia" panose="02030602050306030303" pitchFamily="18" charset="0"/>
              </a:rPr>
              <a:t>enthält</a:t>
            </a:r>
            <a:r>
              <a:rPr lang="en-US" dirty="0" smtClean="0">
                <a:latin typeface="Constantia" panose="02030602050306030303" pitchFamily="18" charset="0"/>
              </a:rPr>
              <a:t>, so </a:t>
            </a:r>
            <a:r>
              <a:rPr lang="en-US" dirty="0" err="1" smtClean="0">
                <a:latin typeface="Constantia" panose="02030602050306030303" pitchFamily="18" charset="0"/>
              </a:rPr>
              <a:t>dass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x </a:t>
            </a:r>
            <a:r>
              <a:rPr lang="en-US" sz="2400" b="1" i="1" u="sng" dirty="0">
                <a:solidFill>
                  <a:srgbClr val="0000FF"/>
                </a:solidFill>
                <a:latin typeface="Constantia" panose="02030602050306030303" pitchFamily="18" charset="0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endParaRPr lang="en-US" sz="24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7499" y="4653280"/>
            <a:ext cx="8086271" cy="15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en-US" sz="2800" dirty="0" err="1" smtClean="0">
                <a:latin typeface="Constantia" panose="02030602050306030303" pitchFamily="18" charset="0"/>
              </a:rPr>
              <a:t>Dann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err="1" smtClean="0">
                <a:latin typeface="Constantia" panose="02030602050306030303" pitchFamily="18" charset="0"/>
              </a:rPr>
              <a:t>heisst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Constantia" panose="02030602050306030303" pitchFamily="18" charset="0"/>
              </a:rPr>
              <a:t>x </a:t>
            </a:r>
            <a:r>
              <a:rPr lang="en-US" sz="2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800" i="1" dirty="0">
                <a:solidFill>
                  <a:srgbClr val="0000FF"/>
                </a:solidFill>
                <a:latin typeface="Constantia" panose="02030602050306030303" pitchFamily="18" charset="0"/>
              </a:rPr>
              <a:t> y </a:t>
            </a:r>
            <a:r>
              <a:rPr lang="en-US" sz="2800" dirty="0" err="1" smtClean="0">
                <a:latin typeface="Constantia" panose="02030602050306030303" pitchFamily="18" charset="0"/>
              </a:rPr>
              <a:t>nichts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err="1" smtClean="0">
                <a:latin typeface="Constantia" panose="02030602050306030303" pitchFamily="18" charset="0"/>
              </a:rPr>
              <a:t>anderes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err="1" smtClean="0">
                <a:latin typeface="Constantia" panose="02030602050306030303" pitchFamily="18" charset="0"/>
              </a:rPr>
              <a:t>als</a:t>
            </a:r>
            <a:r>
              <a:rPr lang="en-US" sz="2800" dirty="0" smtClean="0"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800" i="1" dirty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dirty="0">
                <a:solidFill>
                  <a:srgbClr val="0000FF"/>
                </a:solidFill>
                <a:latin typeface="Constantia" panose="02030602050306030303" pitchFamily="18" charset="0"/>
              </a:rPr>
              <a:t>] </a:t>
            </a:r>
            <a:r>
              <a:rPr lang="en-US" sz="4000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</a:t>
            </a:r>
            <a:r>
              <a:rPr lang="en-US" sz="2800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endParaRPr lang="en-US" sz="2800" b="1" i="1" dirty="0">
              <a:solidFill>
                <a:srgbClr val="006600"/>
              </a:solidFill>
              <a:latin typeface="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sz="2800" b="1" i="1" dirty="0">
              <a:solidFill>
                <a:srgbClr val="006600"/>
              </a:solidFill>
              <a:latin typeface="Constantia" panose="02030602050306030303" pitchFamily="18" charset="0"/>
            </a:endParaRPr>
          </a:p>
          <a:p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Siehe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Beispiele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auf der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nächsten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Folie</a:t>
            </a:r>
            <a:endParaRPr lang="en-US" sz="2400" b="1" i="1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sz="2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81763" y="1996076"/>
            <a:ext cx="2531277" cy="328613"/>
          </a:xfrm>
          <a:prstGeom prst="wedgeRoundRectCallout">
            <a:avLst>
              <a:gd name="adj1" fmla="val -31941"/>
              <a:gd name="adj2" fmla="val 266423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>
                <a:latin typeface="Constantia" panose="02030602050306030303" pitchFamily="18" charset="0"/>
              </a:rPr>
              <a:t>Kartesisches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Produkt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Relation ist eine Menge: Beispiele</a:t>
            </a:r>
            <a:endParaRPr lang="de-CH" noProof="0" dirty="0"/>
          </a:p>
        </p:txBody>
      </p:sp>
      <p:sp>
        <p:nvSpPr>
          <p:cNvPr id="187400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74320" y="998538"/>
            <a:ext cx="8614093" cy="5337175"/>
          </a:xfrm>
          <a:noFill/>
          <a:ln/>
        </p:spPr>
        <p:txBody>
          <a:bodyPr/>
          <a:lstStyle/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son</a:t>
            </a:r>
            <a:r>
              <a:rPr lang="de-CH" noProof="0" dirty="0" smtClean="0"/>
              <a:t> 				=	</a:t>
            </a:r>
            <a:r>
              <a:rPr lang="de-CH" noProof="0" dirty="0" smtClean="0">
                <a:solidFill>
                  <a:srgbClr val="0000FF"/>
                </a:solidFill>
              </a:rPr>
              <a:t>{[Charles, Elizabeth], [Charles, Philip],</a:t>
            </a: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		 </a:t>
            </a:r>
            <a:r>
              <a:rPr lang="de-CH" sz="8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[William, Charles], [Harry, Charles]}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 			=	</a:t>
            </a:r>
            <a:r>
              <a:rPr lang="de-CH" noProof="0" dirty="0" smtClean="0">
                <a:solidFill>
                  <a:srgbClr val="0000FF"/>
                </a:solidFill>
              </a:rPr>
              <a:t>{[0, 0], [1, 1], [2, 2], [3, 3], [4, 4], …}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17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	=	</a:t>
            </a:r>
            <a:r>
              <a:rPr lang="de-CH" noProof="0" dirty="0" smtClean="0">
                <a:solidFill>
                  <a:srgbClr val="0000FF"/>
                </a:solidFill>
              </a:rPr>
              <a:t>{[0, 0], [0, 1], [0, 2], [0, 3], [0,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 			 </a:t>
            </a:r>
            <a:r>
              <a:rPr lang="de-CH" sz="12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[1, 0], [1, 1], [1, 2], [1, 3], [1,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 			 </a:t>
            </a:r>
            <a:r>
              <a:rPr lang="de-CH" sz="12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[2, 0], [2, 1], [2, 2], [2, 3], [2,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			 … }</a:t>
            </a:r>
          </a:p>
          <a:p>
            <a:pPr defTabSz="246063">
              <a:lnSpc>
                <a:spcPct val="11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i="1" noProof="0" dirty="0" smtClean="0">
                <a:solidFill>
                  <a:srgbClr val="0000FF"/>
                </a:solidFill>
              </a:rPr>
              <a:t>				</a:t>
            </a:r>
            <a:r>
              <a:rPr lang="de-CH" noProof="0" dirty="0" smtClean="0"/>
              <a:t>=</a:t>
            </a:r>
            <a:r>
              <a:rPr lang="de-CH" b="1" i="1" noProof="0" dirty="0" smtClean="0">
                <a:solidFill>
                  <a:srgbClr val="0000FF"/>
                </a:solidFill>
              </a:rPr>
              <a:t> 	</a:t>
            </a:r>
            <a:r>
              <a:rPr lang="de-CH" noProof="0" dirty="0" smtClean="0">
                <a:solidFill>
                  <a:srgbClr val="3333FF"/>
                </a:solidFill>
              </a:rPr>
              <a:t> ℕ</a:t>
            </a:r>
            <a:r>
              <a:rPr lang="de-CH" i="1" noProof="0" dirty="0" smtClean="0">
                <a:solidFill>
                  <a:srgbClr val="0000FF"/>
                </a:solidFill>
              </a:rPr>
              <a:t>  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x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endParaRPr lang="de-CH" b="1" i="1" noProof="0" dirty="0" smtClean="0">
              <a:solidFill>
                <a:srgbClr val="0000FF"/>
              </a:solidFill>
            </a:endParaRPr>
          </a:p>
          <a:p>
            <a:pPr defTabSz="187325">
              <a:lnSpc>
                <a:spcPct val="150000"/>
              </a:lnSpc>
              <a:tabLst>
                <a:tab pos="801688" algn="l"/>
                <a:tab pos="982663" algn="l"/>
                <a:tab pos="1258888" algn="l"/>
                <a:tab pos="2239963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		</a:t>
            </a:r>
            <a:r>
              <a:rPr lang="de-CH" noProof="0" dirty="0" smtClean="0"/>
              <a:t>=        </a:t>
            </a:r>
            <a:r>
              <a:rPr lang="de-CH" noProof="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</a:t>
            </a:r>
          </a:p>
          <a:p>
            <a:pPr defTabSz="187325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</a:tabLst>
            </a:pPr>
            <a:r>
              <a:rPr lang="de-CH" noProof="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					</a:t>
            </a:r>
            <a:r>
              <a:rPr lang="de-CH" noProof="0" dirty="0" smtClean="0"/>
              <a:t>=</a:t>
            </a:r>
            <a:r>
              <a:rPr lang="de-CH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de-CH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      </a:t>
            </a:r>
            <a:r>
              <a:rPr lang="de-CH" noProof="0" dirty="0" smtClean="0">
                <a:solidFill>
                  <a:srgbClr val="0000FF"/>
                </a:solidFill>
              </a:rPr>
              <a:t>{ }</a:t>
            </a:r>
            <a:endParaRPr lang="de-CH" noProof="0" dirty="0"/>
          </a:p>
        </p:txBody>
      </p:sp>
      <p:sp>
        <p:nvSpPr>
          <p:cNvPr id="187401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8675" y="1529730"/>
            <a:ext cx="2157412" cy="328613"/>
          </a:xfrm>
          <a:prstGeom prst="wedgeRoundRectCallout">
            <a:avLst>
              <a:gd name="adj1" fmla="val -40875"/>
              <a:gd name="adj2" fmla="val 194926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>
                <a:latin typeface="Constantia" panose="02030602050306030303" pitchFamily="18" charset="0"/>
              </a:rPr>
              <a:t>Natürliche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Zahlen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47" name="AutoShape 17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855677"/>
            <a:ext cx="5638800" cy="5494790"/>
          </a:xfrm>
          <a:prstGeom prst="roundRect">
            <a:avLst>
              <a:gd name="adj" fmla="val 12168"/>
            </a:avLst>
          </a:prstGeom>
          <a:solidFill>
            <a:srgbClr val="FF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42" name="AutoShape 16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43144">
            <a:off x="3519534" y="-244012"/>
            <a:ext cx="332790" cy="7676319"/>
          </a:xfrm>
          <a:prstGeom prst="roundRect">
            <a:avLst>
              <a:gd name="adj" fmla="val 16667"/>
            </a:avLst>
          </a:prstGeom>
          <a:solidFill>
            <a:srgbClr val="99FF99">
              <a:alpha val="78000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Illustration der Relationen</a:t>
            </a:r>
            <a:endParaRPr lang="de-CH" noProof="0" dirty="0"/>
          </a:p>
        </p:txBody>
      </p:sp>
      <p:sp>
        <p:nvSpPr>
          <p:cNvPr id="35738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084263" y="6156049"/>
            <a:ext cx="5954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8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034393" y="721453"/>
            <a:ext cx="40344" cy="54171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897063" y="973124"/>
            <a:ext cx="4062412" cy="5182926"/>
            <a:chOff x="1897063" y="1834874"/>
            <a:chExt cx="4062412" cy="4321175"/>
          </a:xfrm>
        </p:grpSpPr>
        <p:sp>
          <p:nvSpPr>
            <p:cNvPr id="357382" name="Line 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18970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3" name="Line 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35353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4" name="Line 8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346575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5" name="Line 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51482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6" name="Line 1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5959475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57389" name="Line 1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71621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57391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6200000">
            <a:off x="3711575" y="1928536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92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6200000">
            <a:off x="3711575" y="1131611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93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>
            <a:off x="3711575" y="334686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94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6200000">
            <a:off x="3711575" y="-462239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16200000">
            <a:off x="3711575" y="2725461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0" name="Oval 8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67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6" name="Oval 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815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7" name="Oval 9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7213" y="6080752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8" name="Oval 9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1600" y="6080752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69" name="Oval 9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54400" y="6080752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0" name="Oval 9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6080752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1" name="Oval 9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43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6" name="Oval 10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667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7" name="Oval 10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815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8" name="Oval 10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7213" y="20920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79" name="Oval 10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41600" y="20920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0" name="Oval 10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54400" y="20920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1" name="Oval 10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20920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2" name="Oval 10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943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6" name="Oval 11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667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7" name="Oval 11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815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8" name="Oval 11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27213" y="288579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89" name="Oval 11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41600" y="288579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0" name="Oval 11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454400" y="288579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1" name="Oval 1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67200" y="288579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2" name="Oval 11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943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6" name="Oval 12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667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7" name="Oval 12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0815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8" name="Oval 1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27213" y="36795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499" name="Oval 12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41600" y="36795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0" name="Oval 1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54400" y="36795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1" name="Oval 12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67200" y="36795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2" name="Oval 12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43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6" name="Oval 13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9667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7" name="Oval 13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815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8" name="Oval 13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27213" y="447488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09" name="Oval 13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41600" y="447488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0" name="Oval 13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454400" y="447488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1" name="Oval 13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267200" y="447488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2" name="Oval 13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8943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6" name="Oval 1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667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7" name="Oval 14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0815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8" name="Oval 14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827213" y="526863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19" name="Oval 14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641600" y="526863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20" name="Oval 14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454400" y="526863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21" name="Oval 14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67200" y="526863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22" name="Oval 14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943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7526" name="Text Box 150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66775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357528" name="Text Box 15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681163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57529" name="Text Box 153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495550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57530" name="Text Box 154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309938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357531" name="Text Box 155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938713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>
                <a:latin typeface="Constantia" panose="02030602050306030303" pitchFamily="18" charset="0"/>
              </a:rPr>
              <a:t>5</a:t>
            </a:r>
          </a:p>
        </p:txBody>
      </p:sp>
      <p:sp>
        <p:nvSpPr>
          <p:cNvPr id="357532" name="Text Box 156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753100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6</a:t>
            </a:r>
          </a:p>
        </p:txBody>
      </p:sp>
      <p:sp>
        <p:nvSpPr>
          <p:cNvPr id="357535" name="Text Box 15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69028" y="5159099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57536" name="Text Box 16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69028" y="4365349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57537" name="Text Box 16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69028" y="357001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357538" name="Text Box 162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69028" y="277626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Constantia" panose="02030602050306030303" pitchFamily="18" charset="0"/>
              </a:rPr>
              <a:t>4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57539" name="Text Box 16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9028" y="198251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Constantia" panose="02030602050306030303" pitchFamily="18" charset="0"/>
              </a:rPr>
              <a:t>5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57540" name="Text Box 16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69028" y="595443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357541" name="Text Box 16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124325" y="6375546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357548" name="AutoShape 17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656388" y="3314424"/>
            <a:ext cx="2409825" cy="5095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Constantia" panose="02030602050306030303" pitchFamily="18" charset="0"/>
              </a:rPr>
              <a:t>universal</a:t>
            </a:r>
            <a:r>
              <a:rPr lang="en-US" sz="2400" b="1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ℕ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rot="16200000">
            <a:off x="3687806" y="-1241018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Oval 10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9681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Oval 101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0829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Oval 10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28611" y="1313270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0" name="Oval 103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642998" y="1313270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1" name="Oval 10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455798" y="1313270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2" name="Oval 10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268598" y="1313270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3" name="Oval 10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957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4" name="Text Box 163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45259" y="1203732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Constantia" panose="02030602050306030303" pitchFamily="18" charset="0"/>
              </a:rPr>
              <a:t>6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384022" y="411061"/>
            <a:ext cx="947955" cy="369115"/>
          </a:xfrm>
          <a:prstGeom prst="roundRect">
            <a:avLst/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  <a:effectLst>
            <a:outerShdw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357543" name="AutoShape 16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606040" y="424226"/>
            <a:ext cx="1443038" cy="4286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6600"/>
                </a:solidFill>
                <a:latin typeface="Constantia" panose="02030602050306030303" pitchFamily="18" charset="0"/>
              </a:rPr>
              <a:t>id</a:t>
            </a:r>
            <a:r>
              <a:rPr lang="en-US" sz="2400" b="1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ℕ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5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5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547" grpId="0" animBg="1"/>
      <p:bldP spid="357542" grpId="0" animBg="1"/>
      <p:bldP spid="357548" grpId="0" animBg="1"/>
      <p:bldP spid="3575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Beispiel: Die </a:t>
            </a:r>
            <a:r>
              <a:rPr lang="de-CH" i="1" noProof="0" dirty="0" smtClean="0">
                <a:solidFill>
                  <a:srgbClr val="006600"/>
                </a:solidFill>
              </a:rPr>
              <a:t>vor</a:t>
            </a:r>
            <a:r>
              <a:rPr lang="de-CH" dirty="0" smtClean="0"/>
              <a:t>-R</a:t>
            </a:r>
            <a:r>
              <a:rPr lang="de-CH" noProof="0" dirty="0" err="1" smtClean="0"/>
              <a:t>elation</a:t>
            </a:r>
            <a:endParaRPr lang="de-CH" noProof="0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69863" y="882595"/>
            <a:ext cx="8955087" cy="5499155"/>
          </a:xfrm>
        </p:spPr>
        <p:txBody>
          <a:bodyPr/>
          <a:lstStyle/>
          <a:p>
            <a:endParaRPr lang="de-CH" i="1" noProof="0" dirty="0" smtClean="0">
              <a:solidFill>
                <a:srgbClr val="0000FF"/>
              </a:solidFill>
            </a:endParaRPr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Unsere Menge:</a:t>
            </a:r>
          </a:p>
          <a:p>
            <a:pPr lvl="1">
              <a:buFont typeface="Wingdings" pitchFamily="2" charset="2"/>
              <a:buNone/>
            </a:pPr>
            <a:r>
              <a:rPr lang="de-CH" i="1" noProof="0" dirty="0" err="1" smtClean="0">
                <a:solidFill>
                  <a:srgbClr val="3333FF"/>
                </a:solidFill>
              </a:rPr>
              <a:t>elemente</a:t>
            </a:r>
            <a:r>
              <a:rPr lang="de-CH" noProof="0" dirty="0" smtClean="0">
                <a:solidFill>
                  <a:srgbClr val="3333FF"/>
                </a:solidFill>
              </a:rPr>
              <a:t> = 	{</a:t>
            </a:r>
            <a:r>
              <a:rPr lang="de-CH" i="1" noProof="0" dirty="0" smtClean="0">
                <a:solidFill>
                  <a:srgbClr val="3333FF"/>
                </a:solidFill>
              </a:rPr>
              <a:t>Politik</a:t>
            </a:r>
            <a:r>
              <a:rPr lang="de-CH" noProof="0" dirty="0" smtClean="0">
                <a:solidFill>
                  <a:srgbClr val="3333FF"/>
                </a:solidFill>
              </a:rPr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Essen</a:t>
            </a:r>
            <a:r>
              <a:rPr lang="de-CH" noProof="0" dirty="0" smtClean="0">
                <a:solidFill>
                  <a:srgbClr val="3333FF"/>
                </a:solidFill>
              </a:rPr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Medikament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	</a:t>
            </a:r>
            <a:r>
              <a:rPr lang="de-CH" i="1" noProof="0" dirty="0" smtClean="0">
                <a:solidFill>
                  <a:srgbClr val="3333FF"/>
                </a:solidFill>
              </a:rPr>
              <a:t>Abwaschen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Üetliberg</a:t>
            </a:r>
            <a:r>
              <a:rPr lang="de-CH" noProof="0" dirty="0" smtClean="0">
                <a:solidFill>
                  <a:srgbClr val="3333FF"/>
                </a:solidFill>
              </a:rPr>
              <a:t>}</a:t>
            </a:r>
          </a:p>
          <a:p>
            <a:pPr lvl="1">
              <a:buFont typeface="Wingdings" pitchFamily="2" charset="2"/>
              <a:buNone/>
            </a:pPr>
            <a:endParaRPr lang="de-CH" i="1" noProof="0" dirty="0" smtClean="0"/>
          </a:p>
          <a:p>
            <a:r>
              <a:rPr lang="de-CH" noProof="0" dirty="0" smtClean="0"/>
              <a:t>Die einschränkende Relation: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CH" b="1" i="1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	</a:t>
            </a:r>
            <a:r>
              <a:rPr lang="de-CH" noProof="0" dirty="0" smtClean="0"/>
              <a:t>=</a:t>
            </a:r>
            <a:r>
              <a:rPr lang="de-CH" i="1" noProof="0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{[</a:t>
            </a:r>
            <a:r>
              <a:rPr lang="de-CH" i="1" noProof="0" dirty="0" smtClean="0">
                <a:solidFill>
                  <a:srgbClr val="3333FF"/>
                </a:solidFill>
              </a:rPr>
              <a:t>Abwaschen, Politik</a:t>
            </a:r>
            <a:r>
              <a:rPr lang="de-CH" noProof="0" dirty="0" smtClean="0">
                <a:solidFill>
                  <a:srgbClr val="3333FF"/>
                </a:solidFill>
              </a:rPr>
              <a:t>],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Üetliberg, Essen</a:t>
            </a:r>
            <a:r>
              <a:rPr lang="de-CH" noProof="0" dirty="0" smtClean="0">
                <a:solidFill>
                  <a:srgbClr val="3333FF"/>
                </a:solidFill>
              </a:rPr>
              <a:t>], 			[</a:t>
            </a:r>
            <a:r>
              <a:rPr lang="de-CH" i="1" noProof="0" dirty="0" smtClean="0">
                <a:solidFill>
                  <a:srgbClr val="3333FF"/>
                </a:solidFill>
              </a:rPr>
              <a:t>Medikament, Essen</a:t>
            </a:r>
            <a:r>
              <a:rPr lang="de-CH" noProof="0" dirty="0" smtClean="0">
                <a:solidFill>
                  <a:srgbClr val="3333FF"/>
                </a:solidFill>
              </a:rPr>
              <a:t>], [</a:t>
            </a:r>
            <a:r>
              <a:rPr lang="de-CH" i="1" noProof="0" dirty="0" smtClean="0">
                <a:solidFill>
                  <a:srgbClr val="3333FF"/>
                </a:solidFill>
              </a:rPr>
              <a:t>Essen, Abwaschen</a:t>
            </a:r>
            <a:r>
              <a:rPr lang="de-CH" noProof="0" dirty="0" smtClean="0">
                <a:solidFill>
                  <a:srgbClr val="3333FF"/>
                </a:solidFill>
              </a:rPr>
              <a:t>]}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None/>
            </a:pPr>
            <a:endParaRPr lang="de-CH" i="1" noProof="0" dirty="0"/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1" y="1094727"/>
            <a:ext cx="8156448" cy="1335436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Als Graph dargestellt</a:t>
            </a:r>
            <a:endParaRPr lang="de-CH" noProof="0" dirty="0"/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93838" y="1455738"/>
            <a:ext cx="1939925" cy="2579687"/>
            <a:chOff x="941" y="917"/>
            <a:chExt cx="1853" cy="1625"/>
          </a:xfrm>
        </p:grpSpPr>
        <p:sp>
          <p:nvSpPr>
            <p:cNvPr id="184330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77" y="917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8433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941" y="1768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84333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17925" y="2736850"/>
            <a:ext cx="2068513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4334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1608138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Üetliberg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926" y="3427413"/>
            <a:ext cx="19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Medikament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39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92838" y="2738438"/>
            <a:ext cx="20685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434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66712" y="2970213"/>
            <a:ext cx="199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Essen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93125" y="2970313"/>
            <a:ext cx="190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Abwaschen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91413" y="29527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Politik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09430" y="132335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86765" y="401080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4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53821" y="264663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5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88503" y="26429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6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93450" y="26243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275" y="4825478"/>
            <a:ext cx="8156448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  <a:br>
              <a:rPr lang="de-CH" sz="2000" dirty="0">
                <a:latin typeface="Constantia" panose="02030602050306030303" pitchFamily="18" charset="0"/>
              </a:rPr>
            </a:b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Einfache Operationen auf eine Menge</a:t>
            </a:r>
            <a:endParaRPr lang="de-CH" noProof="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61988" y="1550987"/>
            <a:ext cx="8264298" cy="4145137"/>
          </a:xfrm>
        </p:spPr>
        <p:txBody>
          <a:bodyPr/>
          <a:lstStyle/>
          <a:p>
            <a:r>
              <a:rPr lang="de-CH" b="1" i="1" noProof="0" dirty="0" smtClean="0">
                <a:solidFill>
                  <a:srgbClr val="006600"/>
                </a:solidFill>
              </a:rPr>
              <a:t>Gatte </a:t>
            </a:r>
            <a:r>
              <a:rPr lang="de-CH" noProof="0" dirty="0" smtClean="0">
                <a:solidFill>
                  <a:srgbClr val="0000FF"/>
                </a:solidFill>
              </a:rPr>
              <a:t>= </a:t>
            </a:r>
            <a:r>
              <a:rPr lang="de-CH" b="1" i="1" dirty="0" smtClean="0">
                <a:solidFill>
                  <a:srgbClr val="006600"/>
                </a:solidFill>
              </a:rPr>
              <a:t>Ehefrau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i="1" noProof="0" dirty="0" smtClean="0">
                <a:solidFill>
                  <a:srgbClr val="006600"/>
                </a:solidFill>
              </a:rPr>
              <a:t>Ehemann</a:t>
            </a:r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Geschwister </a:t>
            </a:r>
            <a:r>
              <a:rPr lang="de-CH" noProof="0" dirty="0" smtClean="0">
                <a:solidFill>
                  <a:srgbClr val="0000FF"/>
                </a:solidFill>
              </a:rPr>
              <a:t> = </a:t>
            </a:r>
            <a:r>
              <a:rPr lang="de-CH" b="1" i="1" dirty="0" smtClean="0">
                <a:solidFill>
                  <a:srgbClr val="006600"/>
                </a:solidFill>
              </a:rPr>
              <a:t>Schwester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i="1" noProof="0" dirty="0" smtClean="0">
                <a:solidFill>
                  <a:srgbClr val="006600"/>
                </a:solidFill>
              </a:rPr>
              <a:t>Bruder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Person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endParaRPr lang="de-CH" noProof="0" dirty="0" smtClean="0"/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Schwester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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b="1" i="1" dirty="0" smtClean="0">
                <a:solidFill>
                  <a:srgbClr val="006600"/>
                </a:solidFill>
              </a:rPr>
              <a:t>Geschwister</a:t>
            </a:r>
            <a:endParaRPr lang="de-CH" b="1" i="1" noProof="0" dirty="0" smtClean="0">
              <a:solidFill>
                <a:srgbClr val="006600"/>
              </a:solidFill>
            </a:endParaRPr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Vater 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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b="1" i="1" dirty="0" smtClean="0">
                <a:solidFill>
                  <a:srgbClr val="006600"/>
                </a:solidFill>
              </a:rPr>
              <a:t>Vorfahre</a:t>
            </a:r>
            <a:endParaRPr lang="de-CH" b="1" i="1" noProof="0" dirty="0" smtClean="0">
              <a:solidFill>
                <a:srgbClr val="006600"/>
              </a:solidFill>
            </a:endParaRPr>
          </a:p>
          <a:p>
            <a:endParaRPr lang="de-CH" b="1" i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err="1" smtClean="0">
                <a:solidFill>
                  <a:srgbClr val="0000FF"/>
                </a:solidFill>
              </a:rPr>
              <a:t>x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X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endParaRPr lang="de-CH" noProof="0" dirty="0" smtClean="0"/>
          </a:p>
          <a:p>
            <a:r>
              <a:rPr lang="de-CH" b="1" noProof="0" dirty="0" err="1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</a:t>
            </a:r>
            <a:endParaRPr lang="de-CH" b="1" i="1" noProof="0" dirty="0" smtClean="0">
              <a:solidFill>
                <a:srgbClr val="0000FF"/>
              </a:solidFill>
            </a:endParaRPr>
          </a:p>
          <a:p>
            <a:endParaRPr lang="de-CH" b="1" i="1" noProof="0" dirty="0">
              <a:solidFill>
                <a:srgbClr val="0000FF"/>
              </a:solidFill>
            </a:endParaRPr>
          </a:p>
        </p:txBody>
      </p:sp>
      <p:sp>
        <p:nvSpPr>
          <p:cNvPr id="196613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7588" y="786039"/>
            <a:ext cx="2761932" cy="626066"/>
          </a:xfrm>
          <a:prstGeom prst="wedgeRoundRectCallout">
            <a:avLst>
              <a:gd name="adj1" fmla="val -22475"/>
              <a:gd name="adj2" fmla="val 198642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Constantia" panose="02030602050306030303" pitchFamily="18" charset="0"/>
              </a:rPr>
              <a:t>K</a:t>
            </a:r>
            <a:r>
              <a:rPr lang="en-US" sz="1800" dirty="0" err="1" smtClean="0">
                <a:latin typeface="Constantia" panose="02030602050306030303" pitchFamily="18" charset="0"/>
              </a:rPr>
              <a:t>onvention</a:t>
            </a:r>
            <a:r>
              <a:rPr lang="en-US" sz="1800" dirty="0">
                <a:latin typeface="Constantia" panose="02030602050306030303" pitchFamily="18" charset="0"/>
              </a:rPr>
              <a:t>: </a:t>
            </a:r>
            <a:r>
              <a:rPr lang="en-US" sz="1800" dirty="0" err="1" smtClean="0">
                <a:latin typeface="Constantia" panose="02030602050306030303" pitchFamily="18" charset="0"/>
              </a:rPr>
              <a:t>Sie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sind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ihr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eigenes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Geschwister</a:t>
            </a:r>
            <a:r>
              <a:rPr lang="en-US" sz="1800" dirty="0" smtClean="0">
                <a:latin typeface="Constantia" panose="02030602050306030303" pitchFamily="18" charset="0"/>
              </a:rPr>
              <a:t>.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Zusammensetzung (Komposition)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Falls 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dirty="0" smtClean="0"/>
              <a:t> und </a:t>
            </a:r>
            <a:r>
              <a:rPr lang="de-CH" dirty="0" smtClean="0">
                <a:solidFill>
                  <a:srgbClr val="0000FF"/>
                </a:solidFill>
              </a:rPr>
              <a:t>s</a:t>
            </a:r>
            <a:r>
              <a:rPr lang="de-CH" dirty="0" smtClean="0"/>
              <a:t> </a:t>
            </a:r>
            <a:r>
              <a:rPr lang="de-CH" dirty="0"/>
              <a:t>R</a:t>
            </a:r>
            <a:r>
              <a:rPr lang="de-CH" dirty="0" smtClean="0"/>
              <a:t>elationen sind, ist deren </a:t>
            </a:r>
            <a:r>
              <a:rPr lang="de-CH" b="1" dirty="0" smtClean="0">
                <a:solidFill>
                  <a:srgbClr val="990000"/>
                </a:solidFill>
              </a:rPr>
              <a:t>Zusammensetzung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r ; s</a:t>
            </a:r>
            <a:endParaRPr lang="de-CH" dirty="0"/>
          </a:p>
          <a:p>
            <a:r>
              <a:rPr lang="de-CH" dirty="0" smtClean="0"/>
              <a:t>die Relation </a:t>
            </a:r>
            <a:r>
              <a:rPr lang="de-CH" dirty="0" smtClean="0">
                <a:solidFill>
                  <a:srgbClr val="0000FF"/>
                </a:solidFill>
              </a:rPr>
              <a:t>t</a:t>
            </a:r>
            <a:r>
              <a:rPr lang="de-CH" dirty="0" smtClean="0"/>
              <a:t>, so dass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a </a:t>
            </a:r>
            <a:r>
              <a:rPr lang="de-CH" u="sng" dirty="0" smtClean="0">
                <a:solidFill>
                  <a:srgbClr val="0000FF"/>
                </a:solidFill>
              </a:rPr>
              <a:t>t</a:t>
            </a:r>
            <a:r>
              <a:rPr lang="de-CH" dirty="0" smtClean="0">
                <a:solidFill>
                  <a:srgbClr val="0000FF"/>
                </a:solidFill>
              </a:rPr>
              <a:t> c</a:t>
            </a:r>
            <a:endParaRPr lang="de-CH" dirty="0"/>
          </a:p>
          <a:p>
            <a:r>
              <a:rPr lang="de-CH" dirty="0" smtClean="0"/>
              <a:t>dann und genau dann gilt, wenn ein Element </a:t>
            </a:r>
            <a:r>
              <a:rPr lang="de-CH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 existiert, so dass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a </a:t>
            </a:r>
            <a:r>
              <a:rPr lang="de-CH" u="sng" dirty="0" smtClean="0">
                <a:solidFill>
                  <a:srgbClr val="0000FF"/>
                </a:solidFill>
              </a:rPr>
              <a:t>r</a:t>
            </a:r>
            <a:r>
              <a:rPr lang="de-CH" dirty="0" smtClean="0">
                <a:solidFill>
                  <a:srgbClr val="0000FF"/>
                </a:solidFill>
              </a:rPr>
              <a:t> b 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 b </a:t>
            </a:r>
            <a:r>
              <a:rPr lang="en-US" u="sng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c</a:t>
            </a:r>
          </a:p>
          <a:p>
            <a:endParaRPr lang="en-US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de-CH" dirty="0" smtClean="0"/>
              <a:t>Besondere Fälle: Potenzen</a:t>
            </a:r>
          </a:p>
          <a:p>
            <a:r>
              <a:rPr lang="de-CH" dirty="0"/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1</a:t>
            </a:r>
            <a:r>
              <a:rPr lang="de-CH" dirty="0">
                <a:solidFill>
                  <a:srgbClr val="0000FF"/>
                </a:solidFill>
              </a:rPr>
              <a:t>	= 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 smtClean="0"/>
          </a:p>
          <a:p>
            <a:r>
              <a:rPr lang="de-CH" dirty="0"/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2</a:t>
            </a:r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= r ; r</a:t>
            </a:r>
          </a:p>
          <a:p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3</a:t>
            </a:r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= </a:t>
            </a:r>
            <a:r>
              <a:rPr lang="de-CH" dirty="0">
                <a:solidFill>
                  <a:srgbClr val="0000FF"/>
                </a:solidFill>
              </a:rPr>
              <a:t>r</a:t>
            </a:r>
            <a:r>
              <a:rPr lang="de-CH" sz="2800" baseline="30000" dirty="0">
                <a:solidFill>
                  <a:srgbClr val="0000FF"/>
                </a:solidFill>
              </a:rPr>
              <a:t>2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dirty="0">
                <a:solidFill>
                  <a:srgbClr val="0000FF"/>
                </a:solidFill>
              </a:rPr>
              <a:t>; </a:t>
            </a:r>
            <a:r>
              <a:rPr lang="de-CH" dirty="0" smtClean="0">
                <a:solidFill>
                  <a:srgbClr val="0000FF"/>
                </a:solidFill>
              </a:rPr>
              <a:t>r 	= </a:t>
            </a:r>
            <a:r>
              <a:rPr lang="de-CH" dirty="0">
                <a:solidFill>
                  <a:srgbClr val="0000FF"/>
                </a:solidFill>
              </a:rPr>
              <a:t>r ; </a:t>
            </a:r>
            <a:r>
              <a:rPr lang="de-CH" dirty="0" smtClean="0">
                <a:solidFill>
                  <a:srgbClr val="0000FF"/>
                </a:solidFill>
              </a:rPr>
              <a:t>r ; r</a:t>
            </a:r>
          </a:p>
          <a:p>
            <a:r>
              <a:rPr lang="de-CH" dirty="0" smtClean="0"/>
              <a:t>usw</a:t>
            </a:r>
            <a:r>
              <a:rPr lang="de-CH" dirty="0"/>
              <a:t>.</a:t>
            </a:r>
            <a:endParaRPr lang="de-CH" dirty="0" smtClean="0">
              <a:solidFill>
                <a:srgbClr val="0000FF"/>
              </a:solidFill>
            </a:endParaRPr>
          </a:p>
          <a:p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endParaRPr lang="de-C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135812" cy="435600"/>
          </a:xfrm>
        </p:spPr>
        <p:txBody>
          <a:bodyPr/>
          <a:lstStyle/>
          <a:p>
            <a:r>
              <a:rPr lang="de-CH" noProof="0" smtClean="0"/>
              <a:t>“Topologisches Sortieren”</a:t>
            </a:r>
            <a:endParaRPr lang="de-CH" noProof="0"/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9391" y="1439757"/>
            <a:ext cx="8816829" cy="183880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Aus einer gegebenen partiellen Ordnung</a:t>
            </a:r>
            <a:b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</a:br>
            <a: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/>
            </a:r>
            <a:b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</a:br>
            <a:r>
              <a:rPr lang="de-CH" sz="3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eine kompatible totale Ordnung produzieren</a:t>
            </a:r>
            <a:endParaRPr lang="de-CH" sz="34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1062038"/>
            <a:ext cx="8574088" cy="4333875"/>
          </a:xfrm>
          <a:prstGeom prst="roundRect">
            <a:avLst>
              <a:gd name="adj" fmla="val 78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Mögliche Eigenschaften einer Relation</a:t>
            </a:r>
            <a:endParaRPr lang="de-CH" noProof="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66725" y="1185863"/>
            <a:ext cx="8294688" cy="4151681"/>
          </a:xfrm>
        </p:spPr>
        <p:txBody>
          <a:bodyPr/>
          <a:lstStyle/>
          <a:p>
            <a:r>
              <a:rPr lang="de-CH" sz="2200" noProof="0" dirty="0" smtClean="0"/>
              <a:t>(Auf einer Menge </a:t>
            </a:r>
            <a:r>
              <a:rPr lang="de-CH" sz="2200" i="1" noProof="0" dirty="0" smtClean="0">
                <a:solidFill>
                  <a:srgbClr val="0000FF"/>
                </a:solidFill>
              </a:rPr>
              <a:t>X</a:t>
            </a:r>
            <a:r>
              <a:rPr lang="de-CH" sz="2200" noProof="0" dirty="0" smtClean="0"/>
              <a:t>. Alle </a:t>
            </a:r>
            <a:r>
              <a:rPr lang="de-CH" sz="2200" dirty="0" smtClean="0"/>
              <a:t>Definitionen müssen für </a:t>
            </a:r>
            <a:r>
              <a:rPr lang="de-CH" sz="2200" dirty="0" smtClean="0">
                <a:solidFill>
                  <a:srgbClr val="993300"/>
                </a:solidFill>
              </a:rPr>
              <a:t>jedes</a:t>
            </a:r>
            <a:r>
              <a:rPr lang="de-CH" sz="2200" dirty="0" smtClean="0">
                <a:solidFill>
                  <a:srgbClr val="A50021"/>
                </a:solidFill>
              </a:rPr>
              <a:t> </a:t>
            </a:r>
            <a:r>
              <a:rPr lang="de-CH" sz="2200" dirty="0" smtClean="0">
                <a:solidFill>
                  <a:srgbClr val="993300"/>
                </a:solidFill>
              </a:rPr>
              <a:t>Element </a:t>
            </a:r>
            <a:r>
              <a:rPr lang="de-CH" sz="2200" dirty="0" smtClean="0"/>
              <a:t>von </a:t>
            </a:r>
            <a:r>
              <a:rPr lang="de-CH" sz="2200" i="1" dirty="0" smtClean="0">
                <a:solidFill>
                  <a:srgbClr val="0000FF"/>
                </a:solidFill>
              </a:rPr>
              <a:t>X</a:t>
            </a:r>
            <a:r>
              <a:rPr lang="de-CH" sz="2200" dirty="0" smtClean="0"/>
              <a:t> erfüllt sein.)</a:t>
            </a:r>
            <a:endParaRPr lang="de-CH" sz="2200" noProof="0" dirty="0" smtClean="0"/>
          </a:p>
          <a:p>
            <a:pPr>
              <a:tabLst>
                <a:tab pos="446088" algn="l"/>
                <a:tab pos="2774950" algn="l"/>
              </a:tabLst>
            </a:pPr>
            <a:endParaRPr lang="de-CH" sz="2200" noProof="0" dirty="0" smtClean="0"/>
          </a:p>
          <a:p>
            <a:pPr>
              <a:spcAft>
                <a:spcPct val="20000"/>
              </a:spcAft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993300"/>
                </a:solidFill>
              </a:rPr>
              <a:t>Total</a:t>
            </a:r>
            <a:r>
              <a:rPr lang="de-CH" sz="2200" noProof="0" dirty="0" smtClean="0"/>
              <a:t>*: 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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de-CH" sz="2200" noProof="0" dirty="0" smtClean="0">
                <a:solidFill>
                  <a:srgbClr val="0000FF"/>
                </a:solidFill>
              </a:rPr>
              <a:t>((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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))</a:t>
            </a:r>
            <a:endParaRPr lang="de-CH" sz="2200" noProof="0" dirty="0" smtClean="0"/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Reflexiv</a:t>
            </a:r>
            <a:r>
              <a:rPr lang="de-CH" sz="2200" noProof="0" dirty="0" smtClean="0"/>
              <a:t>:	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dirty="0" err="1" smtClean="0">
                <a:solidFill>
                  <a:srgbClr val="A50021"/>
                </a:solidFill>
              </a:rPr>
              <a:t>I</a:t>
            </a:r>
            <a:r>
              <a:rPr lang="de-CH" sz="2200" noProof="0" dirty="0" err="1" smtClean="0">
                <a:solidFill>
                  <a:srgbClr val="A50021"/>
                </a:solidFill>
              </a:rPr>
              <a:t>rreflexiv</a:t>
            </a:r>
            <a:r>
              <a:rPr lang="de-CH" sz="2200" noProof="0" dirty="0" smtClean="0"/>
              <a:t>:	</a:t>
            </a:r>
            <a:r>
              <a:rPr lang="de-CH" sz="2200" b="1" noProof="0" dirty="0" smtClean="0"/>
              <a:t>not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endParaRPr lang="de-CH" sz="22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A50021"/>
                </a:solidFill>
              </a:rPr>
              <a:t>A</a:t>
            </a:r>
            <a:r>
              <a:rPr lang="de-CH" sz="2200" dirty="0" err="1" smtClean="0">
                <a:solidFill>
                  <a:srgbClr val="A50021"/>
                </a:solidFill>
              </a:rPr>
              <a:t>nti</a:t>
            </a:r>
            <a:r>
              <a:rPr lang="de-CH" sz="2200" noProof="0" dirty="0" smtClean="0">
                <a:solidFill>
                  <a:srgbClr val="A50021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noProof="0" dirty="0" smtClean="0">
                <a:solidFill>
                  <a:srgbClr val="0000FF"/>
                </a:solidFill>
              </a:rPr>
              <a:t>=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</a:p>
          <a:p>
            <a:pPr>
              <a:lnSpc>
                <a:spcPct val="12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993300"/>
                </a:solidFill>
              </a:rPr>
              <a:t>A</a:t>
            </a:r>
            <a:r>
              <a:rPr lang="de-CH" sz="2200" dirty="0" smtClean="0">
                <a:solidFill>
                  <a:srgbClr val="993300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b="1" noProof="0" dirty="0" smtClean="0"/>
              <a:t>not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((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))</a:t>
            </a:r>
          </a:p>
          <a:p>
            <a:pPr>
              <a:lnSpc>
                <a:spcPct val="13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Transitiv</a:t>
            </a:r>
            <a:r>
              <a:rPr lang="de-CH" sz="2200" noProof="0" dirty="0" smtClean="0"/>
              <a:t>: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c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c</a:t>
            </a:r>
            <a:endParaRPr lang="de-CH" sz="2200" i="1" noProof="0" dirty="0">
              <a:solidFill>
                <a:srgbClr val="0000FF"/>
              </a:solidFill>
            </a:endParaRPr>
          </a:p>
        </p:txBody>
      </p:sp>
      <p:sp>
        <p:nvSpPr>
          <p:cNvPr id="188422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2544" y="5639584"/>
            <a:ext cx="5945776" cy="102155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 smtClean="0">
                <a:latin typeface="Constantia" panose="02030602050306030303" pitchFamily="18" charset="0"/>
              </a:rPr>
              <a:t>*Die Definition von “total” </a:t>
            </a:r>
            <a:r>
              <a:rPr lang="en-US" sz="1800" dirty="0" err="1" smtClean="0">
                <a:latin typeface="Constantia" panose="02030602050306030303" pitchFamily="18" charset="0"/>
              </a:rPr>
              <a:t>ist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spezifisch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für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diese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Diskussion</a:t>
            </a:r>
            <a:r>
              <a:rPr lang="en-US" sz="1800" dirty="0" smtClean="0">
                <a:latin typeface="Constantia" panose="02030602050306030303" pitchFamily="18" charset="0"/>
              </a:rPr>
              <a:t> (</a:t>
            </a:r>
            <a:r>
              <a:rPr lang="en-US" sz="1800" dirty="0" err="1" smtClean="0">
                <a:latin typeface="Constantia" panose="02030602050306030303" pitchFamily="18" charset="0"/>
              </a:rPr>
              <a:t>es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gibt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dafür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keine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Standarddefinition</a:t>
            </a:r>
            <a:r>
              <a:rPr lang="en-US" sz="1800" dirty="0" smtClean="0">
                <a:latin typeface="Constantia" panose="02030602050306030303" pitchFamily="18" charset="0"/>
              </a:rPr>
              <a:t>).</a:t>
            </a:r>
            <a:br>
              <a:rPr lang="en-US" sz="1800" dirty="0" smtClean="0">
                <a:latin typeface="Constantia" panose="02030602050306030303" pitchFamily="18" charset="0"/>
              </a:rPr>
            </a:br>
            <a:r>
              <a:rPr lang="en-US" sz="1800" dirty="0" smtClean="0">
                <a:latin typeface="Constantia" panose="02030602050306030303" pitchFamily="18" charset="0"/>
              </a:rPr>
              <a:t>Die </a:t>
            </a:r>
            <a:r>
              <a:rPr lang="en-US" sz="1800" dirty="0" err="1" smtClean="0">
                <a:latin typeface="Constantia" panose="02030602050306030303" pitchFamily="18" charset="0"/>
              </a:rPr>
              <a:t>restlichen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Begriffe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sind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 smtClean="0">
                <a:latin typeface="Constantia" panose="02030602050306030303" pitchFamily="18" charset="0"/>
              </a:rPr>
              <a:t>standardisiert</a:t>
            </a:r>
            <a:r>
              <a:rPr lang="en-US" sz="1800" dirty="0" smtClean="0">
                <a:latin typeface="Constantia" panose="02030602050306030303" pitchFamily="18" charset="0"/>
              </a:rPr>
              <a:t>.</a:t>
            </a:r>
            <a:endParaRPr lang="en-US" sz="18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Beispiele (auf einer Menge von Personen)</a:t>
            </a:r>
            <a:endParaRPr lang="de-CH" noProof="0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8349" y="1168400"/>
            <a:ext cx="2181679" cy="566738"/>
          </a:xfrm>
        </p:spPr>
        <p:txBody>
          <a:bodyPr/>
          <a:lstStyle/>
          <a:p>
            <a:r>
              <a:rPr lang="de-CH" i="1" noProof="0" dirty="0" smtClean="0">
                <a:solidFill>
                  <a:srgbClr val="006600"/>
                </a:solidFill>
              </a:rPr>
              <a:t>Geschwister</a:t>
            </a:r>
            <a:endParaRPr lang="de-CH" i="1" noProof="0" dirty="0">
              <a:solidFill>
                <a:srgbClr val="006600"/>
              </a:solidFill>
            </a:endParaRPr>
          </a:p>
        </p:txBody>
      </p:sp>
      <p:sp>
        <p:nvSpPr>
          <p:cNvPr id="189444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343" y="3757827"/>
            <a:ext cx="6435725" cy="2767013"/>
          </a:xfrm>
          <a:prstGeom prst="roundRect">
            <a:avLst>
              <a:gd name="adj" fmla="val 101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Total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dirty="0" smtClean="0">
              <a:latin typeface="Constantia" panose="02030602050306030303" pitchFamily="18" charset="0"/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Reflexiv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Irreflexiv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b="1" dirty="0" smtClean="0">
                <a:latin typeface="Constantia" panose="02030602050306030303" pitchFamily="18" charset="0"/>
              </a:rPr>
              <a:t>not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Symmetrisch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Asymmetrisch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b="1" dirty="0" smtClean="0">
                <a:latin typeface="Constantia" panose="02030602050306030303" pitchFamily="18" charset="0"/>
              </a:rPr>
              <a:t>not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2000" i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Transitiv</a:t>
            </a:r>
            <a:r>
              <a:rPr lang="en-US" sz="2000" dirty="0" smtClean="0">
                <a:latin typeface="Constantia" panose="02030602050306030303" pitchFamily="18" charset="0"/>
              </a:rPr>
              <a:t>:	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1212850"/>
            <a:ext cx="4570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smtClean="0">
                <a:latin typeface="Constantia" panose="02030602050306030303" pitchFamily="18" charset="0"/>
              </a:rPr>
              <a:t>Reflexiv, </a:t>
            </a:r>
            <a:r>
              <a:rPr lang="en-US" sz="2000" dirty="0" err="1" smtClean="0">
                <a:latin typeface="Constantia" panose="02030602050306030303" pitchFamily="18" charset="0"/>
              </a:rPr>
              <a:t>symmetrisch</a:t>
            </a:r>
            <a:r>
              <a:rPr lang="en-US" sz="2000" dirty="0" smtClean="0">
                <a:latin typeface="Constantia" panose="02030602050306030303" pitchFamily="18" charset="0"/>
              </a:rPr>
              <a:t>, </a:t>
            </a:r>
            <a:r>
              <a:rPr lang="en-US" sz="2000" dirty="0" err="1" smtClean="0">
                <a:latin typeface="Constantia" panose="02030602050306030303" pitchFamily="18" charset="0"/>
              </a:rPr>
              <a:t>transitiv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89461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8350" y="1658938"/>
            <a:ext cx="17541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400" i="1" dirty="0" err="1" smtClean="0">
                <a:solidFill>
                  <a:srgbClr val="006600"/>
                </a:solidFill>
                <a:latin typeface="Constantia" panose="02030602050306030303" pitchFamily="18" charset="0"/>
              </a:rPr>
              <a:t>Schwester</a:t>
            </a:r>
            <a:endParaRPr lang="en-US" sz="2400" i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189462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6388" y="1703388"/>
            <a:ext cx="394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irreflexiv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89466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24325" y="2117725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reflexiv</a:t>
            </a:r>
            <a:r>
              <a:rPr lang="en-US" sz="2000" dirty="0" smtClean="0">
                <a:latin typeface="Constantia" panose="02030602050306030303" pitchFamily="18" charset="0"/>
              </a:rPr>
              <a:t>, </a:t>
            </a:r>
            <a:r>
              <a:rPr lang="en-US" sz="2000" dirty="0" err="1" smtClean="0">
                <a:latin typeface="Constantia" panose="02030602050306030303" pitchFamily="18" charset="0"/>
              </a:rPr>
              <a:t>antisymmetrisch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76288" y="2073275"/>
            <a:ext cx="8348662" cy="1290638"/>
            <a:chOff x="489" y="1341"/>
            <a:chExt cx="5259" cy="813"/>
          </a:xfrm>
        </p:grpSpPr>
        <p:sp>
          <p:nvSpPr>
            <p:cNvPr id="189465" name="Rectangle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341"/>
              <a:ext cx="190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i="1" dirty="0" err="1" smtClean="0">
                  <a:solidFill>
                    <a:srgbClr val="006600"/>
                  </a:solidFill>
                  <a:latin typeface="Constantia" panose="02030602050306030303" pitchFamily="18" charset="0"/>
                </a:rPr>
                <a:t>Familienoberhaupt</a:t>
              </a:r>
              <a:endParaRPr lang="en-US" sz="2400" i="1" dirty="0">
                <a:solidFill>
                  <a:srgbClr val="0066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9467" name="Text Box 2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09" y="1572"/>
              <a:ext cx="293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onstantia" panose="02030602050306030303" pitchFamily="18" charset="0"/>
                </a:rPr>
                <a:t>(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a </a:t>
              </a:r>
              <a:r>
                <a:rPr lang="en-US" sz="1800" b="1" i="1" u="sng" dirty="0" err="1" smtClean="0">
                  <a:solidFill>
                    <a:srgbClr val="990000"/>
                  </a:solidFill>
                  <a:latin typeface="Constantia" panose="02030602050306030303" pitchFamily="18" charset="0"/>
                </a:rPr>
                <a:t>Familienoberhaupt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b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heisst</a:t>
              </a:r>
              <a:r>
                <a:rPr lang="en-US" sz="1800" dirty="0" smtClean="0">
                  <a:latin typeface="Constantia" panose="02030602050306030303" pitchFamily="18" charset="0"/>
                </a:rPr>
                <a:t>,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dass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a</a:t>
              </a:r>
              <a:r>
                <a:rPr lang="en-US" sz="1800" dirty="0" smtClean="0">
                  <a:latin typeface="Constantia" panose="02030602050306030303" pitchFamily="18" charset="0"/>
                </a:rPr>
                <a:t> das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Oberhaupt</a:t>
              </a:r>
              <a:r>
                <a:rPr lang="en-US" sz="1800" dirty="0" smtClean="0">
                  <a:latin typeface="Constantia" panose="02030602050306030303" pitchFamily="18" charset="0"/>
                </a:rPr>
                <a:t> von </a:t>
              </a: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b</a:t>
              </a:r>
              <a:r>
                <a:rPr lang="en-US" sz="1800" dirty="0" smtClean="0">
                  <a:latin typeface="Constantia" panose="02030602050306030303" pitchFamily="18" charset="0"/>
                </a:rPr>
                <a:t>’s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Familie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ist</a:t>
              </a:r>
              <a:r>
                <a:rPr lang="en-US" sz="1800" dirty="0" smtClean="0">
                  <a:latin typeface="Constantia" panose="02030602050306030303" pitchFamily="18" charset="0"/>
                </a:rPr>
                <a:t>.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Ein</a:t>
              </a:r>
              <a:r>
                <a:rPr lang="en-US" sz="1800" dirty="0" smtClean="0">
                  <a:latin typeface="Constantia" panose="02030602050306030303" pitchFamily="18" charset="0"/>
                </a:rPr>
                <a:t>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Oberhaupt</a:t>
              </a:r>
              <a:r>
                <a:rPr lang="en-US" sz="1800" dirty="0" smtClean="0">
                  <a:latin typeface="Constantia" panose="02030602050306030303" pitchFamily="18" charset="0"/>
                </a:rPr>
                <a:t> pro </a:t>
              </a:r>
              <a:r>
                <a:rPr lang="en-US" sz="1800" dirty="0" err="1" smtClean="0">
                  <a:latin typeface="Constantia" panose="02030602050306030303" pitchFamily="18" charset="0"/>
                </a:rPr>
                <a:t>Familie</a:t>
              </a:r>
              <a:r>
                <a:rPr lang="en-US" sz="1800" dirty="0">
                  <a:latin typeface="Constantia" panose="02030602050306030303" pitchFamily="18" charset="0"/>
                </a:rPr>
                <a:t>.</a:t>
              </a:r>
              <a:r>
                <a:rPr lang="en-US" sz="1800" dirty="0" smtClean="0">
                  <a:latin typeface="Constantia" panose="02030602050306030303" pitchFamily="18" charset="0"/>
                </a:rPr>
                <a:t>)</a:t>
              </a:r>
              <a:endParaRPr lang="en-US" sz="1800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189469" name="Rectangle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7875" y="3286781"/>
            <a:ext cx="17541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Mutter</a:t>
            </a:r>
            <a:endParaRPr lang="en-US" sz="2400" i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189470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25913" y="3331231"/>
            <a:ext cx="371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asymmetrisch</a:t>
            </a:r>
            <a:r>
              <a:rPr lang="en-US" sz="2000" dirty="0" smtClean="0">
                <a:latin typeface="Constantia" panose="02030602050306030303" pitchFamily="18" charset="0"/>
              </a:rPr>
              <a:t>, </a:t>
            </a:r>
            <a:r>
              <a:rPr lang="en-US" sz="2000" dirty="0" err="1" smtClean="0">
                <a:latin typeface="Constantia" panose="02030602050306030303" pitchFamily="18" charset="0"/>
              </a:rPr>
              <a:t>irreflexiv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5" grpId="0"/>
      <p:bldP spid="189461" grpId="0" build="p"/>
      <p:bldP spid="189462" grpId="0"/>
      <p:bldP spid="189466" grpId="0"/>
      <p:bldP spid="189469" grpId="0" build="p"/>
      <p:bldP spid="1894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7963" y="971550"/>
            <a:ext cx="3348037" cy="2818130"/>
          </a:xfrm>
          <a:noFill/>
          <a:ln/>
        </p:spPr>
        <p:txBody>
          <a:bodyPr/>
          <a:lstStyle/>
          <a:p>
            <a:pPr>
              <a:lnSpc>
                <a:spcPct val="99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de-CH" spc="-100" noProof="0" dirty="0" smtClean="0"/>
              <a:t>Eine Relation ist eine </a:t>
            </a:r>
            <a:r>
              <a:rPr lang="de-CH" spc="-100" dirty="0" smtClean="0">
                <a:solidFill>
                  <a:srgbClr val="993300"/>
                </a:solidFill>
              </a:rPr>
              <a:t>strikte totale Ordnung</a:t>
            </a:r>
            <a:r>
              <a:rPr lang="de-CH" spc="-100" dirty="0" smtClean="0">
                <a:solidFill>
                  <a:srgbClr val="A50021"/>
                </a:solidFill>
              </a:rPr>
              <a:t> </a:t>
            </a:r>
            <a:r>
              <a:rPr lang="de-CH" spc="-100" noProof="0" dirty="0" smtClean="0"/>
              <a:t>falls sie folgende Eigenschaften </a:t>
            </a:r>
            <a:r>
              <a:rPr lang="de-CH" spc="-100" dirty="0" smtClean="0"/>
              <a:t>erfüllt:</a:t>
            </a:r>
            <a:endParaRPr lang="de-CH" spc="-100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Total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err="1" smtClean="0"/>
              <a:t>Irreflexiv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Transitiv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endParaRPr lang="de-CH" noProof="0" dirty="0"/>
          </a:p>
        </p:txBody>
      </p:sp>
      <p:sp>
        <p:nvSpPr>
          <p:cNvPr id="190517" name="Line 5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3238" y="4943793"/>
            <a:ext cx="8277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18" name="Oval 5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3613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19" name="Oval 5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70675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0" name="Oval 5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9188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1" name="Oval 5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6350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2" name="Oval 5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43513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3" name="Oval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97838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0524" name="Text Box 6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638" y="3888105"/>
            <a:ext cx="857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smtClean="0">
                <a:latin typeface="Constantia" panose="02030602050306030303" pitchFamily="18" charset="0"/>
              </a:rPr>
              <a:t> Beispiel: “</a:t>
            </a:r>
            <a:r>
              <a:rPr lang="de-CH" dirty="0" smtClean="0">
                <a:latin typeface="Constantia" panose="02030602050306030303" pitchFamily="18" charset="0"/>
              </a:rPr>
              <a:t>kleiner als</a:t>
            </a:r>
            <a:r>
              <a:rPr lang="de-CH" sz="2400" dirty="0" smtClean="0">
                <a:latin typeface="Constantia" panose="02030602050306030303" pitchFamily="18" charset="0"/>
              </a:rPr>
              <a:t>” </a:t>
            </a:r>
            <a:r>
              <a:rPr lang="de-CH" sz="2400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de-CH" sz="2400" dirty="0" smtClean="0">
                <a:latin typeface="Constantia" panose="02030602050306030303" pitchFamily="18" charset="0"/>
              </a:rPr>
              <a:t> auf natürlichen Zahlen</a:t>
            </a:r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190525" name="Text Box 6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5126355"/>
            <a:ext cx="84407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	          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1            0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2,            0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3,         0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4,               ...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           		      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2             1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3           1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4,               ...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                    		  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3          2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4,              ...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	                                              </a:t>
            </a:r>
            <a:r>
              <a:rPr lang="en-US" sz="2800" b="1" dirty="0">
                <a:solidFill>
                  <a:srgbClr val="0000FF"/>
                </a:solidFill>
                <a:latin typeface="Constantia" panose="02030602050306030303" pitchFamily="18" charset="0"/>
              </a:rPr>
              <a:t>...</a:t>
            </a:r>
          </a:p>
        </p:txBody>
      </p:sp>
      <p:sp>
        <p:nvSpPr>
          <p:cNvPr id="190526" name="Rectangle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04888" y="4488180"/>
            <a:ext cx="165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190527" name="Rectangle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2525" y="4488180"/>
            <a:ext cx="96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90528" name="Rectangle 6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0163" y="4488180"/>
            <a:ext cx="14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90529" name="Rectangle 6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57800" y="4488180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90530" name="Rectangle 6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75438" y="4488180"/>
            <a:ext cx="163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90531" name="Rectangle 6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93075" y="4488180"/>
            <a:ext cx="14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</p:txBody>
      </p:sp>
      <p:sp>
        <p:nvSpPr>
          <p:cNvPr id="20" name="AutoShap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78647" y="948328"/>
            <a:ext cx="5343433" cy="2475592"/>
          </a:xfrm>
          <a:prstGeom prst="roundRect">
            <a:avLst>
              <a:gd name="adj" fmla="val 101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Total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 smtClean="0">
              <a:latin typeface="Constantia" panose="02030602050306030303" pitchFamily="18" charset="0"/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Asymmetrisch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1800" i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800" dirty="0" smtClean="0">
                <a:latin typeface="Constantia" panose="02030602050306030303" pitchFamily="18" charset="0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Theorem</a:t>
            </a:r>
            <a:endParaRPr lang="de-CH" noProof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4679" y="1884363"/>
            <a:ext cx="8789581" cy="596567"/>
          </a:xfrm>
        </p:spPr>
        <p:txBody>
          <a:bodyPr/>
          <a:lstStyle/>
          <a:p>
            <a:r>
              <a:rPr lang="de-CH" sz="2800" noProof="0" dirty="0" smtClean="0"/>
              <a:t>Eine strikte (totale) </a:t>
            </a:r>
            <a:r>
              <a:rPr lang="de-CH" sz="2800" noProof="0" dirty="0" err="1" smtClean="0"/>
              <a:t>Ordnungsrelatio</a:t>
            </a:r>
            <a:r>
              <a:rPr lang="de-CH" sz="2800" dirty="0" smtClean="0"/>
              <a:t>n</a:t>
            </a:r>
            <a:r>
              <a:rPr lang="de-CH" sz="2800" noProof="0" dirty="0" smtClean="0"/>
              <a:t> ist </a:t>
            </a:r>
            <a:r>
              <a:rPr lang="de-CH" sz="2800" dirty="0" smtClean="0">
                <a:solidFill>
                  <a:srgbClr val="993300"/>
                </a:solidFill>
              </a:rPr>
              <a:t>asymmetrisch</a:t>
            </a:r>
            <a:endParaRPr lang="de-CH" sz="2800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7964" y="971550"/>
            <a:ext cx="3458026" cy="29908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de-CH" noProof="0" dirty="0" smtClean="0"/>
              <a:t>Eine Relation ist eine </a:t>
            </a:r>
            <a:r>
              <a:rPr lang="de-CH" dirty="0" smtClean="0">
                <a:solidFill>
                  <a:srgbClr val="993300"/>
                </a:solidFill>
              </a:rPr>
              <a:t>strikte totale Ordnungsrelation</a:t>
            </a:r>
            <a:r>
              <a:rPr lang="de-CH" dirty="0" smtClean="0"/>
              <a:t>, f</a:t>
            </a:r>
            <a:r>
              <a:rPr lang="de-CH" noProof="0" dirty="0" err="1" smtClean="0"/>
              <a:t>alls</a:t>
            </a:r>
            <a:r>
              <a:rPr lang="de-CH" noProof="0" dirty="0" smtClean="0"/>
              <a:t> sie folgende Eigenschaften </a:t>
            </a:r>
            <a:r>
              <a:rPr lang="de-CH" dirty="0" smtClean="0"/>
              <a:t>erfüllt: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Total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err="1" smtClean="0"/>
              <a:t>Irreflexiv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Transitiv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endParaRPr lang="de-CH" noProof="0" dirty="0"/>
          </a:p>
        </p:txBody>
      </p:sp>
      <p:sp>
        <p:nvSpPr>
          <p:cNvPr id="22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0214" y="4094163"/>
            <a:ext cx="66436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Theorem: Eine strikte (totale) Ordnungsrelation ist </a:t>
            </a: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anose="02030602050306030303" pitchFamily="18" charset="0"/>
              </a:rPr>
              <a:t>asymmetrisch</a:t>
            </a: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.</a:t>
            </a:r>
            <a:endParaRPr kumimoji="0" lang="de-CH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23" name="AutoShape 5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65990" y="912585"/>
            <a:ext cx="5335398" cy="2309333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Total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       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 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  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i="1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 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 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 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9" name="AutoShape 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7741" y="2560425"/>
            <a:ext cx="2193905" cy="3889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218137" name="AutoShap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27787" y="149783"/>
            <a:ext cx="1953875" cy="3678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38" name="AutoShap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36147" y="3469640"/>
            <a:ext cx="1481539" cy="3603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34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27564" y="5609388"/>
            <a:ext cx="722312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33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47056" y="5124584"/>
            <a:ext cx="722313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32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4662130"/>
            <a:ext cx="722313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14" name="AutoShap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prstGeom prst="roundRect">
            <a:avLst>
              <a:gd name="adj" fmla="val 16667"/>
            </a:avLst>
          </a:prstGeom>
          <a:ln/>
        </p:spPr>
        <p:txBody>
          <a:bodyPr/>
          <a:lstStyle/>
          <a:p>
            <a:r>
              <a:rPr lang="de-CH" noProof="0" dirty="0" smtClean="0"/>
              <a:t>Totale Ordnungsrelation ( nicht-strikt )</a:t>
            </a:r>
            <a:endParaRPr lang="de-CH" noProof="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  <p:custDataLst>
              <p:tags r:id="rId8"/>
            </p:custDataLst>
          </p:nvPr>
        </p:nvSpPr>
        <p:spPr>
          <a:xfrm>
            <a:off x="85726" y="585788"/>
            <a:ext cx="3635670" cy="3021012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</a:t>
            </a:r>
            <a:r>
              <a:rPr lang="de-CH" sz="2000" dirty="0" smtClean="0">
                <a:solidFill>
                  <a:srgbClr val="A50021"/>
                </a:solidFill>
              </a:rPr>
              <a:t>nicht-strikte Ordnungsrelation</a:t>
            </a:r>
            <a:r>
              <a:rPr lang="de-CH" sz="2000" noProof="0" dirty="0" smtClean="0"/>
              <a:t>, falls </a:t>
            </a:r>
            <a:r>
              <a:rPr lang="de-CH" sz="2000" dirty="0" smtClean="0"/>
              <a:t>sie folgende Eigenschaften hat:</a:t>
            </a:r>
            <a:endParaRPr lang="de-CH" sz="2000" noProof="0" dirty="0" smtClean="0"/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Reflexiv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Transitiv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Antisymmetrisch</a:t>
            </a:r>
            <a:endParaRPr lang="de-CH" sz="2000" noProof="0" dirty="0"/>
          </a:p>
        </p:txBody>
      </p:sp>
      <p:sp>
        <p:nvSpPr>
          <p:cNvPr id="218117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2263" y="4489133"/>
            <a:ext cx="8277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18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2638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19" name="Oval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89700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0" name="Oval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8213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1" name="Oval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35375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2" name="Oval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62538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3" name="Oval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16863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8124" name="Text Box 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663" y="3393440"/>
            <a:ext cx="857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smtClean="0">
                <a:latin typeface="Constantia" panose="02030602050306030303" pitchFamily="18" charset="0"/>
              </a:rPr>
              <a:t> Beispiel: “kleiner als oder gleich”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≤</a:t>
            </a:r>
            <a:r>
              <a:rPr lang="de-CH" sz="2400" dirty="0" smtClean="0">
                <a:latin typeface="Constantia" panose="02030602050306030303" pitchFamily="18" charset="0"/>
              </a:rPr>
              <a:t> auf natürlichen Zahlen</a:t>
            </a:r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0188" y="4612958"/>
            <a:ext cx="84407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 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0            0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1,            0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2,        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3,        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0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4, ...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                      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1,            1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2,        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3,        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1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4, ...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                  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2,           2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3,          2 </a:t>
            </a:r>
            <a:r>
              <a:rPr lang="en-US" sz="2000" dirty="0">
                <a:solidFill>
                  <a:srgbClr val="006600"/>
                </a:solidFill>
                <a:latin typeface="Constantia" panose="02030602050306030303" pitchFamily="18" charset="0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4, ...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	                            </a:t>
            </a:r>
            <a:r>
              <a:rPr lang="en-US" sz="2800" b="1" dirty="0">
                <a:solidFill>
                  <a:srgbClr val="0000FF"/>
                </a:solidFill>
                <a:latin typeface="Constantia" panose="02030602050306030303" pitchFamily="18" charset="0"/>
              </a:rPr>
              <a:t>...</a:t>
            </a:r>
          </a:p>
        </p:txBody>
      </p:sp>
      <p:sp>
        <p:nvSpPr>
          <p:cNvPr id="218126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3913" y="4033520"/>
            <a:ext cx="165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18127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41550" y="4033520"/>
            <a:ext cx="96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18128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9188" y="4033520"/>
            <a:ext cx="14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18129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76825" y="4033520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1813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94463" y="4033520"/>
            <a:ext cx="163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18131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12100" y="4033520"/>
            <a:ext cx="14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</p:txBody>
      </p:sp>
      <p:sp>
        <p:nvSpPr>
          <p:cNvPr id="29" name="AutoShape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50632" y="884921"/>
            <a:ext cx="5291364" cy="2309333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</a:t>
            </a:r>
            <a:r>
              <a:rPr lang="en-US" sz="1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otal</a:t>
            </a:r>
            <a:r>
              <a:rPr lang="en-US" sz="1800" dirty="0">
                <a:latin typeface="Constantia" panose="02030602050306030303" pitchFamily="18" charset="0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i="1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</a:p>
        </p:txBody>
      </p:sp>
      <p:sp>
        <p:nvSpPr>
          <p:cNvPr id="30" name="AutoShap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88720" y="2200990"/>
            <a:ext cx="5048024" cy="340192"/>
          </a:xfrm>
          <a:prstGeom prst="rect">
            <a:avLst/>
          </a:prstGeom>
          <a:solidFill>
            <a:srgbClr val="FFFF66">
              <a:alpha val="32000"/>
            </a:srgbClr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69863" y="1228725"/>
            <a:ext cx="4502150" cy="19605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strikte </a:t>
            </a:r>
            <a:r>
              <a:rPr lang="de-CH" sz="2000" dirty="0" smtClean="0"/>
              <a:t>totale Ordnungsrelation, falls sie folgende Eigenschaften erfüllt: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</a:t>
            </a:r>
            <a:r>
              <a:rPr lang="de-CH" sz="2000" noProof="0" dirty="0" err="1" smtClean="0"/>
              <a:t>Irreflexiv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Transitiv</a:t>
            </a:r>
            <a:endParaRPr lang="de-CH" sz="2000" noProof="0" dirty="0"/>
          </a:p>
        </p:txBody>
      </p:sp>
      <p:sp>
        <p:nvSpPr>
          <p:cNvPr id="7" name="AutoShape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0430" y="4117179"/>
            <a:ext cx="5335398" cy="2530509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Total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800" dirty="0"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i="1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rgbClr val="993300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Asymmetrisch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b="1" dirty="0" smtClean="0">
                <a:latin typeface="Constantia" panose="02030602050306030303" pitchFamily="18" charset="0"/>
              </a:rPr>
              <a:t>not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))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800" dirty="0" smtClean="0">
                <a:latin typeface="Constantia" panose="02030602050306030303" pitchFamily="18" charset="0"/>
              </a:rPr>
              <a:t>:</a:t>
            </a:r>
            <a:r>
              <a:rPr lang="en-US" sz="1800" dirty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latin typeface="Constantia" panose="02030602050306030303" pitchFamily="18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Partielle Ordnungsrelation (strikt)</a:t>
            </a:r>
            <a:endParaRPr lang="de-CH" noProof="0" dirty="0"/>
          </a:p>
        </p:txBody>
      </p:sp>
      <p:sp>
        <p:nvSpPr>
          <p:cNvPr id="191588" name="Rectangle 100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69862" y="1228725"/>
            <a:ext cx="4402137" cy="19605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</a:t>
            </a:r>
            <a:r>
              <a:rPr lang="de-CH" sz="2000" dirty="0" smtClean="0">
                <a:solidFill>
                  <a:srgbClr val="993300"/>
                </a:solidFill>
              </a:rPr>
              <a:t>strikte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>
                <a:solidFill>
                  <a:srgbClr val="993300"/>
                </a:solidFill>
              </a:rPr>
              <a:t>partielle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>
                <a:solidFill>
                  <a:srgbClr val="993300"/>
                </a:solidFill>
              </a:rPr>
              <a:t>Ordnungsrelation</a:t>
            </a:r>
            <a:r>
              <a:rPr lang="de-CH" sz="2000" dirty="0" smtClean="0"/>
              <a:t>, falls sie folgende Eigenschaften erfüllt: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</a:t>
            </a:r>
            <a:r>
              <a:rPr lang="de-CH" sz="2000" dirty="0" smtClean="0"/>
              <a:t>i</a:t>
            </a:r>
            <a:r>
              <a:rPr lang="de-CH" sz="2000" noProof="0" dirty="0" err="1" smtClean="0"/>
              <a:t>rreflexiv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transitiv</a:t>
            </a:r>
            <a:endParaRPr lang="de-CH" sz="2000" noProof="0" dirty="0"/>
          </a:p>
        </p:txBody>
      </p:sp>
      <p:grpSp>
        <p:nvGrpSpPr>
          <p:cNvPr id="2" name="Group 4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6063" y="3382964"/>
            <a:ext cx="4116387" cy="2932113"/>
            <a:chOff x="155" y="2131"/>
            <a:chExt cx="2593" cy="1847"/>
          </a:xfrm>
        </p:grpSpPr>
        <p:sp>
          <p:nvSpPr>
            <p:cNvPr id="191501" name="Line 1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866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02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381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03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896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04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411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05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52" y="2310"/>
              <a:ext cx="1" cy="16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06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72" y="2616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07" name="Rectangle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8" y="2428"/>
              <a:ext cx="257" cy="155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Constantia" panose="02030602050306030303" pitchFamily="18" charset="0"/>
                </a:rPr>
                <a:t>[1, 2]</a:t>
              </a:r>
              <a:endParaRPr lang="en-US" sz="1600">
                <a:latin typeface="Constantia" panose="02030602050306030303" pitchFamily="18" charset="0"/>
              </a:endParaRPr>
            </a:p>
          </p:txBody>
        </p:sp>
        <p:sp>
          <p:nvSpPr>
            <p:cNvPr id="191508" name="Rectangle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5" y="3109"/>
              <a:ext cx="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1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sp>
          <p:nvSpPr>
            <p:cNvPr id="191509" name="Rectangle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5" y="2540"/>
              <a:ext cx="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2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sp>
          <p:nvSpPr>
            <p:cNvPr id="191510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70" y="3163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11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2" y="2617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14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19" y="2637"/>
              <a:ext cx="100" cy="233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b</a:t>
              </a:r>
              <a:endParaRPr lang="en-US" sz="2400">
                <a:latin typeface="Constantia" panose="02030602050306030303" pitchFamily="18" charset="0"/>
              </a:endParaRPr>
            </a:p>
          </p:txBody>
        </p:sp>
        <p:sp>
          <p:nvSpPr>
            <p:cNvPr id="191515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93" y="3164"/>
              <a:ext cx="100" cy="233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a</a:t>
              </a:r>
              <a:endParaRPr lang="en-US" sz="2400">
                <a:latin typeface="Constantia" panose="02030602050306030303" pitchFamily="18" charset="0"/>
              </a:endParaRPr>
            </a:p>
          </p:txBody>
        </p:sp>
        <p:sp>
          <p:nvSpPr>
            <p:cNvPr id="191516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8" y="2991"/>
              <a:ext cx="265" cy="155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Constantia" panose="02030602050306030303" pitchFamily="18" charset="0"/>
                </a:rPr>
                <a:t>[0, 1]</a:t>
              </a:r>
              <a:endParaRPr lang="en-US" sz="1600">
                <a:latin typeface="Constantia" panose="02030602050306030303" pitchFamily="18" charset="0"/>
              </a:endParaRPr>
            </a:p>
          </p:txBody>
        </p:sp>
        <p:sp>
          <p:nvSpPr>
            <p:cNvPr id="191517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5" y="2131"/>
              <a:ext cx="5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i="1">
                  <a:solidFill>
                    <a:srgbClr val="0000FF"/>
                  </a:solidFill>
                  <a:latin typeface="Constantia" panose="02030602050306030303" pitchFamily="18" charset="0"/>
                </a:rPr>
                <a:t>y</a:t>
              </a:r>
            </a:p>
          </p:txBody>
        </p:sp>
        <p:sp>
          <p:nvSpPr>
            <p:cNvPr id="191518" name="Line 3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74" y="3766"/>
              <a:ext cx="24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19" name="Line 3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1466" y="3766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20" name="Rectangle 3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71" y="3685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i="1">
                  <a:solidFill>
                    <a:srgbClr val="0000FF"/>
                  </a:solidFill>
                  <a:latin typeface="Constantia" panose="02030602050306030303" pitchFamily="18" charset="0"/>
                </a:rPr>
                <a:t>x</a:t>
              </a:r>
            </a:p>
          </p:txBody>
        </p:sp>
        <p:sp>
          <p:nvSpPr>
            <p:cNvPr id="191521" name="Line 3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08" y="3755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22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40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23" name="Line 3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54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24" name="Line 36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1369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25" name="Rectangle 3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1" y="3757"/>
              <a:ext cx="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  <a:latin typeface="Constantia" panose="02030602050306030303" pitchFamily="18" charset="0"/>
                </a:rPr>
                <a:t>0</a:t>
              </a:r>
              <a:endParaRPr lang="en-US">
                <a:latin typeface="Constantia" panose="02030602050306030303" pitchFamily="18" charset="0"/>
              </a:endParaRPr>
            </a:p>
          </p:txBody>
        </p:sp>
        <p:sp>
          <p:nvSpPr>
            <p:cNvPr id="191526" name="Rectangle 3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3" y="3862"/>
              <a:ext cx="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1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sp>
          <p:nvSpPr>
            <p:cNvPr id="191527" name="Rectangle 3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38" y="3862"/>
              <a:ext cx="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2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sp>
          <p:nvSpPr>
            <p:cNvPr id="191528" name="Rectangle 4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853" y="3862"/>
              <a:ext cx="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nstantia" panose="02030602050306030303" pitchFamily="18" charset="0"/>
                </a:rPr>
                <a:t>3</a:t>
              </a:r>
              <a:endParaRPr lang="en-US" sz="1200">
                <a:latin typeface="Constantia" panose="02030602050306030303" pitchFamily="18" charset="0"/>
              </a:endParaRP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960" y="3528"/>
              <a:ext cx="283" cy="433"/>
              <a:chOff x="4948" y="2017"/>
              <a:chExt cx="283" cy="433"/>
            </a:xfrm>
          </p:grpSpPr>
          <p:sp>
            <p:nvSpPr>
              <p:cNvPr id="191530" name="Rectangle 42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948" y="2017"/>
                <a:ext cx="283" cy="155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600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[3, 0]</a:t>
                </a:r>
                <a:endParaRPr lang="en-US" sz="1600">
                  <a:latin typeface="Constantia" panose="02030602050306030303" pitchFamily="18" charset="0"/>
                </a:endParaRPr>
              </a:p>
            </p:txBody>
          </p:sp>
          <p:sp>
            <p:nvSpPr>
              <p:cNvPr id="191532" name="Rectangle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961" y="2217"/>
                <a:ext cx="89" cy="233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Constantia" panose="02030602050306030303" pitchFamily="18" charset="0"/>
                  </a:rPr>
                  <a:t>c</a:t>
                </a:r>
                <a:endParaRPr lang="en-US" sz="240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91533" name="Rectangle 4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462" y="2428"/>
              <a:ext cx="286" cy="155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Constantia" panose="02030602050306030303" pitchFamily="18" charset="0"/>
                </a:rPr>
                <a:t>[4, 2]</a:t>
              </a:r>
              <a:endParaRPr lang="en-US" sz="1600">
                <a:latin typeface="Constantia" panose="02030602050306030303" pitchFamily="18" charset="0"/>
              </a:endParaRPr>
            </a:p>
          </p:txBody>
        </p:sp>
        <p:sp>
          <p:nvSpPr>
            <p:cNvPr id="191535" name="Rectangle 4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473" y="2637"/>
              <a:ext cx="101" cy="233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d</a:t>
              </a:r>
              <a:endParaRPr lang="en-US" sz="2400">
                <a:latin typeface="Constantia" panose="02030602050306030303" pitchFamily="18" charset="0"/>
              </a:endParaRPr>
            </a:p>
          </p:txBody>
        </p:sp>
      </p:grpSp>
      <p:sp>
        <p:nvSpPr>
          <p:cNvPr id="191537" name="AutoShap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95845" y="3895721"/>
            <a:ext cx="4178306" cy="2430645"/>
          </a:xfrm>
          <a:prstGeom prst="roundRect">
            <a:avLst>
              <a:gd name="adj" fmla="val 11855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Beispiel</a:t>
            </a:r>
            <a:r>
              <a:rPr lang="en-US" sz="2000" dirty="0" smtClean="0">
                <a:latin typeface="Constantia" panose="02030602050306030303" pitchFamily="18" charset="0"/>
              </a:rPr>
              <a:t>: </a:t>
            </a:r>
            <a:r>
              <a:rPr lang="en-US" sz="2000" dirty="0" smtClean="0">
                <a:latin typeface="Constantia" panose="02030602050306030303" pitchFamily="18" charset="0"/>
              </a:rPr>
              <a:t>Relation </a:t>
            </a:r>
            <a:r>
              <a:rPr lang="en-US" sz="2000" dirty="0" err="1" smtClean="0">
                <a:latin typeface="Constantia" panose="02030602050306030303" pitchFamily="18" charset="0"/>
              </a:rPr>
              <a:t>zwischen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Punkten</a:t>
            </a:r>
            <a:r>
              <a:rPr lang="en-US" sz="2000" dirty="0" smtClean="0">
                <a:latin typeface="Constantia" panose="02030602050306030303" pitchFamily="18" charset="0"/>
              </a:rPr>
              <a:t> in </a:t>
            </a:r>
            <a:r>
              <a:rPr lang="en-US" sz="2000" dirty="0" err="1" smtClean="0">
                <a:latin typeface="Constantia" panose="02030602050306030303" pitchFamily="18" charset="0"/>
              </a:rPr>
              <a:t>einer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Ebene</a:t>
            </a:r>
            <a:r>
              <a:rPr lang="en-US" sz="2000" dirty="0" smtClean="0">
                <a:latin typeface="Constantia" panose="02030602050306030303" pitchFamily="18" charset="0"/>
              </a:rPr>
              <a:t>:</a:t>
            </a:r>
            <a:endParaRPr lang="en-US" sz="2000" dirty="0">
              <a:latin typeface="Constantia" panose="02030602050306030303" pitchFamily="18" charset="0"/>
            </a:endParaRPr>
          </a:p>
          <a:p>
            <a:pPr marL="720725" lvl="1" indent="-360363">
              <a:buClr>
                <a:srgbClr val="990000"/>
              </a:buClr>
              <a:buSzPct val="80000"/>
            </a:pPr>
            <a:r>
              <a:rPr lang="en-US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     </a:t>
            </a:r>
            <a:r>
              <a:rPr lang="en-US" sz="2000" i="1" dirty="0">
                <a:solidFill>
                  <a:srgbClr val="0033CC"/>
                </a:solidFill>
                <a:latin typeface="Constantia" panose="02030602050306030303" pitchFamily="18" charset="0"/>
              </a:rPr>
              <a:t>q</a:t>
            </a:r>
            <a:r>
              <a:rPr lang="en-US" sz="2000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falls:</a:t>
            </a:r>
            <a:endParaRPr lang="en-US" sz="2000" dirty="0">
              <a:latin typeface="Constantia" panose="02030602050306030303" pitchFamily="18" charset="0"/>
            </a:endParaRPr>
          </a:p>
          <a:p>
            <a:pPr marL="990600" lvl="2" indent="-269875"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i="1" baseline="-25000" dirty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&lt;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</a:p>
          <a:p>
            <a:pPr marL="990600" lvl="2" indent="-269875"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&lt;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endParaRPr lang="en-US" sz="2800" i="1" baseline="-25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5594335" y="4747064"/>
            <a:ext cx="354013" cy="461805"/>
            <a:chOff x="3519" y="2871"/>
            <a:chExt cx="223" cy="262"/>
          </a:xfrm>
        </p:grpSpPr>
        <p:sp>
          <p:nvSpPr>
            <p:cNvPr id="191539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19" y="2871"/>
              <a:ext cx="22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191540" name="Oval 5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4" y="2927"/>
              <a:ext cx="177" cy="15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79766" y="2089868"/>
            <a:ext cx="1031875" cy="344488"/>
            <a:chOff x="1090399" y="1654175"/>
            <a:chExt cx="1031875" cy="344488"/>
          </a:xfrm>
        </p:grpSpPr>
        <p:sp>
          <p:nvSpPr>
            <p:cNvPr id="191589" name="AutoShape 10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98336" y="1658938"/>
              <a:ext cx="1023938" cy="339725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72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91" name="Line 10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90399" y="1654175"/>
              <a:ext cx="10160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1592" name="Line 10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1099924" y="1663700"/>
              <a:ext cx="10160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51" name="Oval 7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68182" y="4051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2" name="Oval 7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144" y="49232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3" name="Oval 8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6112" y="587420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4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5157" y="4051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5" name="AutoShape 5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6499" y="1119667"/>
            <a:ext cx="4572000" cy="1524921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Constantia" panose="02030602050306030303" pitchFamily="18" charset="0"/>
              </a:rPr>
              <a:t>Total</a:t>
            </a:r>
            <a:r>
              <a:rPr lang="en-US" sz="1600" dirty="0">
                <a:latin typeface="Constantia" panose="02030602050306030303" pitchFamily="18" charset="0"/>
              </a:rPr>
              <a:t>:	</a:t>
            </a:r>
            <a:r>
              <a:rPr lang="en-US" sz="1600" dirty="0" smtClean="0">
                <a:latin typeface="Constantia" panose="02030602050306030303" pitchFamily="18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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 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Constantia" panose="02030602050306030303" pitchFamily="18" charset="0"/>
              </a:rPr>
              <a:t>Irreflexiv</a:t>
            </a:r>
            <a:r>
              <a:rPr lang="en-US" sz="1600" dirty="0" smtClean="0">
                <a:latin typeface="Constantia" panose="02030602050306030303" pitchFamily="18" charset="0"/>
              </a:rPr>
              <a:t>:</a:t>
            </a:r>
            <a:r>
              <a:rPr lang="en-US" sz="1600" dirty="0">
                <a:latin typeface="Constantia" panose="02030602050306030303" pitchFamily="18" charset="0"/>
              </a:rPr>
              <a:t>	</a:t>
            </a:r>
            <a:r>
              <a:rPr lang="en-US" sz="1600" dirty="0" smtClean="0">
                <a:latin typeface="Constantia" panose="02030602050306030303" pitchFamily="18" charset="0"/>
              </a:rPr>
              <a:t>  </a:t>
            </a:r>
            <a:r>
              <a:rPr lang="en-US" sz="1600" b="1" dirty="0" smtClean="0">
                <a:latin typeface="Constantia" panose="02030602050306030303" pitchFamily="18" charset="0"/>
              </a:rPr>
              <a:t>not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i="1" dirty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Constantia" panose="02030602050306030303" pitchFamily="18" charset="0"/>
              </a:rPr>
              <a:t>Symmetrisch</a:t>
            </a:r>
            <a:r>
              <a:rPr lang="en-US" sz="1600" dirty="0" smtClean="0">
                <a:latin typeface="Constantia" panose="02030602050306030303" pitchFamily="18" charset="0"/>
              </a:rPr>
              <a:t>:</a:t>
            </a:r>
            <a:r>
              <a:rPr lang="en-US" sz="1600" dirty="0">
                <a:latin typeface="Constantia" panose="02030602050306030303" pitchFamily="18" charset="0"/>
              </a:rPr>
              <a:t>	</a:t>
            </a:r>
            <a:r>
              <a:rPr lang="en-US" sz="1600" dirty="0" smtClean="0">
                <a:latin typeface="Constantia" panose="02030602050306030303" pitchFamily="18" charset="0"/>
              </a:rPr>
              <a:t>  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 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Antisymmetrisch</a:t>
            </a:r>
            <a:r>
              <a:rPr lang="en-US" sz="1600" dirty="0" smtClean="0">
                <a:latin typeface="Constantia" panose="02030602050306030303" pitchFamily="18" charset="0"/>
              </a:rPr>
              <a:t>:</a:t>
            </a: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a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Constantia" panose="02030602050306030303" pitchFamily="18" charset="0"/>
              </a:rPr>
              <a:t>Transitiv</a:t>
            </a:r>
            <a:r>
              <a:rPr lang="en-US" sz="1600" dirty="0" smtClean="0">
                <a:latin typeface="Constantia" panose="02030602050306030303" pitchFamily="18" charset="0"/>
              </a:rPr>
              <a:t>:</a:t>
            </a:r>
            <a:r>
              <a:rPr lang="en-US" sz="1600" dirty="0">
                <a:latin typeface="Constantia" panose="02030602050306030303" pitchFamily="18" charset="0"/>
              </a:rPr>
              <a:t>	</a:t>
            </a:r>
            <a:r>
              <a:rPr lang="en-US" sz="1600" dirty="0" smtClean="0">
                <a:latin typeface="Constantia" panose="02030602050306030303" pitchFamily="18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  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  <a:r>
              <a:rPr lang="en-US" sz="16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 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Constantia" panose="02030602050306030303" pitchFamily="18" charset="0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Theoreme</a:t>
            </a:r>
            <a:endParaRPr lang="de-CH" noProof="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268413"/>
            <a:ext cx="8713787" cy="2628900"/>
          </a:xfrm>
        </p:spPr>
        <p:txBody>
          <a:bodyPr/>
          <a:lstStyle/>
          <a:p>
            <a:r>
              <a:rPr lang="de-CH" noProof="0" dirty="0" smtClean="0"/>
              <a:t>Eine strikte                Ordnungsrelation ist </a:t>
            </a:r>
            <a:r>
              <a:rPr lang="de-CH" dirty="0" smtClean="0">
                <a:solidFill>
                  <a:srgbClr val="800000"/>
                </a:solidFill>
              </a:rPr>
              <a:t>asymmetrisch</a:t>
            </a:r>
            <a:endParaRPr lang="de-CH" noProof="0" dirty="0">
              <a:solidFill>
                <a:srgbClr val="800000"/>
              </a:solidFill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41581" y="1261325"/>
            <a:ext cx="1501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latin typeface="Constantia" panose="02030602050306030303" pitchFamily="18" charset="0"/>
              </a:rPr>
              <a:t>(</a:t>
            </a:r>
            <a:r>
              <a:rPr lang="en-US" sz="2400" dirty="0" err="1" smtClean="0">
                <a:latin typeface="Constantia" panose="02030602050306030303" pitchFamily="18" charset="0"/>
              </a:rPr>
              <a:t>totale</a:t>
            </a:r>
            <a:r>
              <a:rPr lang="en-US" sz="2400" dirty="0" smtClean="0">
                <a:latin typeface="Constantia" panose="02030602050306030303" pitchFamily="18" charset="0"/>
              </a:rPr>
              <a:t>)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01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5838" y="1261325"/>
            <a:ext cx="1285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partielle</a:t>
            </a:r>
            <a:endParaRPr lang="en-US" sz="24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220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2004" y="4445000"/>
            <a:ext cx="8624509" cy="21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CH" sz="2400" dirty="0" smtClean="0">
                <a:latin typeface="Constantia" panose="02030602050306030303" pitchFamily="18" charset="0"/>
              </a:rPr>
              <a:t>Eine totale Ordnungsrelation ist (auch!) eine partielle</a:t>
            </a:r>
            <a:r>
              <a:rPr lang="de-CH" dirty="0" smtClean="0"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latin typeface="Constantia" panose="02030602050306030303" pitchFamily="18" charset="0"/>
              </a:rPr>
              <a:t>Ordnungsrelation</a:t>
            </a:r>
          </a:p>
          <a:p>
            <a:pPr marL="342900" indent="-342900"/>
            <a:endParaRPr lang="de-CH" sz="2400" dirty="0" smtClean="0">
              <a:latin typeface="Constantia" panose="02030602050306030303" pitchFamily="18" charset="0"/>
            </a:endParaRPr>
          </a:p>
          <a:p>
            <a:pPr marL="342900" indent="-342900"/>
            <a:r>
              <a:rPr lang="de-CH" sz="2400" dirty="0" smtClean="0">
                <a:latin typeface="Constantia" panose="02030602050306030303" pitchFamily="18" charset="0"/>
              </a:rPr>
              <a:t>(“partiell” heisst eigentlich </a:t>
            </a:r>
            <a:r>
              <a:rPr lang="de-CH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möglicherweise</a:t>
            </a:r>
            <a:r>
              <a:rPr lang="de-CH" sz="2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latin typeface="Constantia" panose="02030602050306030303" pitchFamily="18" charset="0"/>
              </a:rPr>
              <a:t>partiell)</a:t>
            </a:r>
            <a:endParaRPr lang="de-CH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/>
      <p:bldP spid="220165" grpId="0"/>
      <p:bldP spid="2201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6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Beispiel einer partiellen Ordnung</a:t>
            </a:r>
            <a:endParaRPr lang="de-CH" noProof="0" dirty="0"/>
          </a:p>
        </p:txBody>
      </p:sp>
      <p:sp>
        <p:nvSpPr>
          <p:cNvPr id="311312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925" y="4094163"/>
            <a:ext cx="344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Hier</a:t>
            </a:r>
            <a:r>
              <a:rPr lang="en-US" sz="2000" dirty="0" smtClean="0">
                <a:latin typeface="Constantia" panose="02030602050306030303" pitchFamily="18" charset="0"/>
              </a:rPr>
              <a:t> gilt: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11314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87346" y="4828462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15996" y="4844337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2488" y="4090988"/>
            <a:ext cx="4429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Keine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Verbindung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zwischen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und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und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r>
              <a:rPr lang="en-US" sz="1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42038" y="4814174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0688" y="4830049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311326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00875" y="4823699"/>
            <a:ext cx="793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noch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11327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30750" y="4822112"/>
            <a:ext cx="1958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z.B</a:t>
            </a:r>
            <a:r>
              <a:rPr lang="en-US" sz="2000" dirty="0" smtClean="0">
                <a:latin typeface="Constantia" panose="02030602050306030303" pitchFamily="18" charset="0"/>
              </a:rPr>
              <a:t>. </a:t>
            </a:r>
            <a:r>
              <a:rPr lang="en-US" sz="2000" dirty="0" err="1" smtClean="0">
                <a:latin typeface="Constantia" panose="02030602050306030303" pitchFamily="18" charset="0"/>
              </a:rPr>
              <a:t>Weder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11328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29" name="Line 3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0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1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2" name="Line 3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3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4" name="Rectangle 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41450" y="1267601"/>
            <a:ext cx="408766" cy="2462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tantia" panose="02030602050306030303" pitchFamily="18" charset="0"/>
              </a:rPr>
              <a:t>[1, 2]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311335" name="Rectangle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6063" y="2430463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36" name="Rectangle 4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6063" y="1527175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37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38" name="Line 4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3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3575" y="2176232"/>
            <a:ext cx="419987" cy="2462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tantia" panose="02030602050306030303" pitchFamily="18" charset="0"/>
              </a:rPr>
              <a:t>[0, 1]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311344" name="Rectangle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5938" y="877888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311345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6" name="Line 5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7" name="Line 5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8" name="Line 5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1349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8463" y="3459163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311350" name="Rectangle 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06513" y="3625850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51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124075" y="3625850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52" name="Rectangle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41638" y="3625850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1354" name="Rectangle 5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1500" y="3095625"/>
            <a:ext cx="448841" cy="2462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nstantia" panose="02030602050306030303" pitchFamily="18" charset="0"/>
              </a:rPr>
              <a:t>[3, 0]</a:t>
            </a:r>
            <a:endParaRPr lang="en-US" sz="1600">
              <a:latin typeface="Constantia" panose="02030602050306030303" pitchFamily="18" charset="0"/>
            </a:endParaRPr>
          </a:p>
        </p:txBody>
      </p:sp>
      <p:sp>
        <p:nvSpPr>
          <p:cNvPr id="311357" name="Rectangle 6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08425" y="1267601"/>
            <a:ext cx="453650" cy="24622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tantia" panose="02030602050306030303" pitchFamily="18" charset="0"/>
              </a:rPr>
              <a:t>[4, 2]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311378" name="Text Box 8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2263" y="46434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grpSp>
        <p:nvGrpSpPr>
          <p:cNvPr id="3" name="Group 83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84217" y="4665666"/>
            <a:ext cx="354013" cy="461963"/>
            <a:chOff x="774" y="1582"/>
            <a:chExt cx="223" cy="291"/>
          </a:xfrm>
        </p:grpSpPr>
        <p:sp>
          <p:nvSpPr>
            <p:cNvPr id="311380" name="Text Box 84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74" y="1582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11381" name="Oval 8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11382" name="Text Box 8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50913" y="46593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grpSp>
        <p:nvGrpSpPr>
          <p:cNvPr id="4" name="Group 8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22263" y="5099054"/>
            <a:ext cx="987425" cy="484188"/>
            <a:chOff x="3071" y="2627"/>
            <a:chExt cx="622" cy="305"/>
          </a:xfrm>
        </p:grpSpPr>
        <p:sp>
          <p:nvSpPr>
            <p:cNvPr id="311384" name="Text Box 88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a</a:t>
              </a:r>
            </a:p>
          </p:txBody>
        </p:sp>
        <p:grpSp>
          <p:nvGrpSpPr>
            <p:cNvPr id="5" name="Group 89"/>
            <p:cNvGrpSpPr>
              <a:grpSpLocks/>
            </p:cNvGrpSpPr>
            <p:nvPr/>
          </p:nvGrpSpPr>
          <p:grpSpPr bwMode="auto">
            <a:xfrm>
              <a:off x="3299" y="2641"/>
              <a:ext cx="223" cy="291"/>
              <a:chOff x="774" y="1582"/>
              <a:chExt cx="223" cy="291"/>
            </a:xfrm>
          </p:grpSpPr>
          <p:sp>
            <p:nvSpPr>
              <p:cNvPr id="311386" name="Text Box 90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774" y="1582"/>
                <a:ext cx="22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Constantia" panose="02030602050306030303" pitchFamily="18" charset="0"/>
                    <a:cs typeface="Arial" charset="0"/>
                  </a:rPr>
                  <a:t>&lt;</a:t>
                </a:r>
              </a:p>
            </p:txBody>
          </p:sp>
          <p:sp>
            <p:nvSpPr>
              <p:cNvPr id="311387" name="Oval 9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11388" name="Text Box 9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d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458913" y="4659317"/>
            <a:ext cx="987425" cy="484188"/>
            <a:chOff x="3071" y="2627"/>
            <a:chExt cx="622" cy="305"/>
          </a:xfrm>
        </p:grpSpPr>
        <p:sp>
          <p:nvSpPr>
            <p:cNvPr id="311390" name="Text Box 94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c</a:t>
              </a:r>
            </a:p>
          </p:txBody>
        </p: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3299" y="2641"/>
              <a:ext cx="223" cy="291"/>
              <a:chOff x="774" y="1582"/>
              <a:chExt cx="223" cy="291"/>
            </a:xfrm>
          </p:grpSpPr>
          <p:sp>
            <p:nvSpPr>
              <p:cNvPr id="311392" name="Text Box 96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774" y="1582"/>
                <a:ext cx="22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Constantia" panose="02030602050306030303" pitchFamily="18" charset="0"/>
                    <a:cs typeface="Arial" charset="0"/>
                  </a:rPr>
                  <a:t>&lt;</a:t>
                </a:r>
              </a:p>
            </p:txBody>
          </p:sp>
          <p:sp>
            <p:nvSpPr>
              <p:cNvPr id="311393" name="Oval 9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11394" name="Text Box 98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Constantia" panose="02030602050306030303" pitchFamily="18" charset="0"/>
                </a:rPr>
                <a:t>d</a:t>
              </a:r>
            </a:p>
          </p:txBody>
        </p:sp>
      </p:grpSp>
      <p:grpSp>
        <p:nvGrpSpPr>
          <p:cNvPr id="8" name="Group 99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6473832" y="4804652"/>
            <a:ext cx="354014" cy="461963"/>
            <a:chOff x="767" y="1582"/>
            <a:chExt cx="223" cy="291"/>
          </a:xfrm>
        </p:grpSpPr>
        <p:sp>
          <p:nvSpPr>
            <p:cNvPr id="311396" name="Text Box 10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67" y="1582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1139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9" name="Group 103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7919138" y="4793541"/>
            <a:ext cx="354013" cy="461963"/>
            <a:chOff x="774" y="1582"/>
            <a:chExt cx="223" cy="291"/>
          </a:xfrm>
        </p:grpSpPr>
        <p:sp>
          <p:nvSpPr>
            <p:cNvPr id="311400" name="Text Box 10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4" y="1582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11401" name="Oval 10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11406" name="AutoShape 11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72188" y="1228725"/>
            <a:ext cx="2216150" cy="15986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60363" indent="-268288"/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    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latin typeface="Constantia" panose="02030602050306030303" pitchFamily="18" charset="0"/>
              </a:rPr>
              <a:t>falls:</a:t>
            </a:r>
            <a:endParaRPr lang="en-US" sz="2000" dirty="0">
              <a:latin typeface="Constantia" panose="02030602050306030303" pitchFamily="18" charset="0"/>
            </a:endParaRPr>
          </a:p>
          <a:p>
            <a:pPr marL="360363" lvl="2" indent="-268288">
              <a:lnSpc>
                <a:spcPct val="120000"/>
              </a:lnSpc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i="1" baseline="-25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&lt;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</a:p>
          <a:p>
            <a:pPr marL="360363" lvl="2" indent="-268288">
              <a:lnSpc>
                <a:spcPct val="120000"/>
              </a:lnSpc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 &lt; </a:t>
            </a: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  <a:latin typeface="Constantia" panose="02030602050306030303" pitchFamily="18" charset="0"/>
              </a:rPr>
              <a:t>q</a:t>
            </a:r>
            <a:endParaRPr lang="en-US" sz="2800" i="1" baseline="-25000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11408" name="Text Box 11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65298" y="1281118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311409" name="Oval 11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00402" y="1370018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83050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75012" y="241052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Oval 8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940980" y="336151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Oval 8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750025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4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081088" y="1773238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9" name="Rectangle 4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23888" y="251777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0" name="Rectangle 5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32138" y="34131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1" name="Rectangle 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925888" y="168116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istt09a.gif (21534 octets)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0" y="1169988"/>
            <a:ext cx="4578350" cy="2565400"/>
          </a:xfrm>
        </p:spPr>
      </p:pic>
      <p:pic>
        <p:nvPicPr>
          <p:cNvPr id="226311" name="Picture 7" descr="Histt09b.gif (23183 octets)"/>
          <p:cNvPicPr>
            <a:picLocks noGrp="1" noChangeAspect="1" noChangeArrowheads="1"/>
          </p:cNvPicPr>
          <p:nvPr>
            <p:ph sz="quarter" idx="4294967295"/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4672013" y="3781425"/>
            <a:ext cx="4471987" cy="2852738"/>
          </a:xfrm>
          <a:noFill/>
          <a:ln/>
        </p:spPr>
      </p:pic>
      <p:pic>
        <p:nvPicPr>
          <p:cNvPr id="22630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3038" y="1401763"/>
            <a:ext cx="27559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557" y="58103"/>
            <a:ext cx="39830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8925" y="5900738"/>
            <a:ext cx="24288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1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72013" y="230744"/>
            <a:ext cx="2125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i="1" dirty="0">
                <a:latin typeface="Constantia" panose="02030602050306030303" pitchFamily="18" charset="0"/>
              </a:rPr>
              <a:t>by </a:t>
            </a:r>
            <a:r>
              <a:rPr lang="en-US" sz="1800" i="1" dirty="0" err="1">
                <a:latin typeface="Constantia" panose="02030602050306030303" pitchFamily="18" charset="0"/>
              </a:rPr>
              <a:t>Caran</a:t>
            </a:r>
            <a:r>
              <a:rPr lang="en-US" sz="1800" i="1" dirty="0">
                <a:latin typeface="Constantia" panose="02030602050306030303" pitchFamily="18" charset="0"/>
              </a:rPr>
              <a:t> </a:t>
            </a:r>
            <a:r>
              <a:rPr lang="en-US" sz="1800" i="1" dirty="0" err="1">
                <a:latin typeface="Constantia" panose="02030602050306030303" pitchFamily="18" charset="0"/>
              </a:rPr>
              <a:t>d’Ache</a:t>
            </a:r>
            <a:endParaRPr lang="en-US" sz="1800" i="1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6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Mögliche topologische </a:t>
            </a:r>
            <a:r>
              <a:rPr lang="de-CH" dirty="0" smtClean="0"/>
              <a:t>Sortierungen</a:t>
            </a:r>
            <a:endParaRPr lang="de-CH" noProof="0" dirty="0"/>
          </a:p>
        </p:txBody>
      </p:sp>
      <p:sp>
        <p:nvSpPr>
          <p:cNvPr id="313372" name="Line 2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3" name="Line 2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4" name="Line 3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5" name="Line 3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6" name="Line 3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7" name="Line 3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78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430463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79" name="Rectangle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063" y="1527175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80" name="Line 3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81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84" name="Rectangl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1088" y="1773238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13385" name="Rectangle 4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888" y="251777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13386" name="Rectangle 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5938" y="877888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313387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8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89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90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391" name="Rectangle 4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8463" y="3459163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313392" name="Rectangle 4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06513" y="3625850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93" name="Rectangle 4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24075" y="3625850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94" name="Rectangle 5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41638" y="3625850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13396" name="Rectangle 5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32138" y="34131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13398" name="Rectangle 5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25888" y="168116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13399" name="Freeform 55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25475" y="1152525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0" name="Freeform 56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25475" y="1141413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19050" cap="rnd" cmpd="sng">
            <a:solidFill>
              <a:srgbClr val="0080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2" name="Freeform 5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92138" y="2565400"/>
            <a:ext cx="241935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0" y="146"/>
              </a:cxn>
              <a:cxn ang="0">
                <a:pos x="758" y="357"/>
              </a:cxn>
              <a:cxn ang="0">
                <a:pos x="1254" y="547"/>
              </a:cxn>
              <a:cxn ang="0">
                <a:pos x="1465" y="583"/>
              </a:cxn>
              <a:cxn ang="0">
                <a:pos x="1524" y="554"/>
              </a:cxn>
            </a:cxnLst>
            <a:rect l="0" t="0" r="r" b="b"/>
            <a:pathLst>
              <a:path w="1524" h="585">
                <a:moveTo>
                  <a:pt x="0" y="0"/>
                </a:moveTo>
                <a:cubicBezTo>
                  <a:pt x="97" y="43"/>
                  <a:pt x="194" y="87"/>
                  <a:pt x="320" y="146"/>
                </a:cubicBezTo>
                <a:cubicBezTo>
                  <a:pt x="446" y="205"/>
                  <a:pt x="602" y="290"/>
                  <a:pt x="758" y="357"/>
                </a:cubicBezTo>
                <a:cubicBezTo>
                  <a:pt x="914" y="424"/>
                  <a:pt x="1136" y="509"/>
                  <a:pt x="1254" y="547"/>
                </a:cubicBezTo>
                <a:cubicBezTo>
                  <a:pt x="1372" y="585"/>
                  <a:pt x="1420" y="582"/>
                  <a:pt x="1465" y="583"/>
                </a:cubicBezTo>
                <a:cubicBezTo>
                  <a:pt x="1510" y="584"/>
                  <a:pt x="1516" y="559"/>
                  <a:pt x="1524" y="554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3" name="Freeform 59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411288" y="1493838"/>
            <a:ext cx="1603375" cy="1960562"/>
          </a:xfrm>
          <a:custGeom>
            <a:avLst/>
            <a:gdLst/>
            <a:ahLst/>
            <a:cxnLst>
              <a:cxn ang="0">
                <a:pos x="1005" y="1235"/>
              </a:cxn>
              <a:cxn ang="0">
                <a:pos x="937" y="1107"/>
              </a:cxn>
              <a:cxn ang="0">
                <a:pos x="569" y="763"/>
              </a:cxn>
              <a:cxn ang="0">
                <a:pos x="269" y="483"/>
              </a:cxn>
              <a:cxn ang="0">
                <a:pos x="85" y="291"/>
              </a:cxn>
              <a:cxn ang="0">
                <a:pos x="1" y="135"/>
              </a:cxn>
              <a:cxn ang="0">
                <a:pos x="77" y="47"/>
              </a:cxn>
              <a:cxn ang="0">
                <a:pos x="193" y="19"/>
              </a:cxn>
              <a:cxn ang="0">
                <a:pos x="337" y="3"/>
              </a:cxn>
              <a:cxn ang="0">
                <a:pos x="401" y="3"/>
              </a:cxn>
            </a:cxnLst>
            <a:rect l="0" t="0" r="r" b="b"/>
            <a:pathLst>
              <a:path w="1010" h="1235">
                <a:moveTo>
                  <a:pt x="1005" y="1235"/>
                </a:moveTo>
                <a:cubicBezTo>
                  <a:pt x="1007" y="1210"/>
                  <a:pt x="1010" y="1186"/>
                  <a:pt x="937" y="1107"/>
                </a:cubicBezTo>
                <a:cubicBezTo>
                  <a:pt x="864" y="1028"/>
                  <a:pt x="680" y="867"/>
                  <a:pt x="569" y="763"/>
                </a:cubicBezTo>
                <a:cubicBezTo>
                  <a:pt x="458" y="659"/>
                  <a:pt x="350" y="562"/>
                  <a:pt x="269" y="483"/>
                </a:cubicBezTo>
                <a:cubicBezTo>
                  <a:pt x="188" y="404"/>
                  <a:pt x="130" y="349"/>
                  <a:pt x="85" y="291"/>
                </a:cubicBezTo>
                <a:cubicBezTo>
                  <a:pt x="40" y="233"/>
                  <a:pt x="2" y="176"/>
                  <a:pt x="1" y="135"/>
                </a:cubicBezTo>
                <a:cubicBezTo>
                  <a:pt x="0" y="94"/>
                  <a:pt x="45" y="66"/>
                  <a:pt x="77" y="47"/>
                </a:cubicBezTo>
                <a:cubicBezTo>
                  <a:pt x="109" y="28"/>
                  <a:pt x="150" y="26"/>
                  <a:pt x="193" y="19"/>
                </a:cubicBezTo>
                <a:cubicBezTo>
                  <a:pt x="236" y="12"/>
                  <a:pt x="302" y="6"/>
                  <a:pt x="337" y="3"/>
                </a:cubicBezTo>
                <a:cubicBezTo>
                  <a:pt x="372" y="0"/>
                  <a:pt x="386" y="1"/>
                  <a:pt x="401" y="3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4" name="Freeform 60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2028825" y="1498600"/>
            <a:ext cx="36274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20"/>
              </a:cxn>
              <a:cxn ang="0">
                <a:pos x="1020" y="84"/>
              </a:cxn>
              <a:cxn ang="0">
                <a:pos x="1316" y="116"/>
              </a:cxn>
              <a:cxn ang="0">
                <a:pos x="1600" y="172"/>
              </a:cxn>
              <a:cxn ang="0">
                <a:pos x="1844" y="236"/>
              </a:cxn>
              <a:cxn ang="0">
                <a:pos x="2212" y="340"/>
              </a:cxn>
              <a:cxn ang="0">
                <a:pos x="2280" y="360"/>
              </a:cxn>
            </a:cxnLst>
            <a:rect l="0" t="0" r="r" b="b"/>
            <a:pathLst>
              <a:path w="2285" h="361">
                <a:moveTo>
                  <a:pt x="0" y="0"/>
                </a:moveTo>
                <a:cubicBezTo>
                  <a:pt x="115" y="3"/>
                  <a:pt x="230" y="6"/>
                  <a:pt x="400" y="20"/>
                </a:cubicBezTo>
                <a:cubicBezTo>
                  <a:pt x="570" y="34"/>
                  <a:pt x="867" y="68"/>
                  <a:pt x="1020" y="84"/>
                </a:cubicBezTo>
                <a:cubicBezTo>
                  <a:pt x="1173" y="100"/>
                  <a:pt x="1219" y="101"/>
                  <a:pt x="1316" y="116"/>
                </a:cubicBezTo>
                <a:cubicBezTo>
                  <a:pt x="1413" y="131"/>
                  <a:pt x="1512" y="152"/>
                  <a:pt x="1600" y="172"/>
                </a:cubicBezTo>
                <a:cubicBezTo>
                  <a:pt x="1688" y="192"/>
                  <a:pt x="1742" y="208"/>
                  <a:pt x="1844" y="236"/>
                </a:cubicBezTo>
                <a:cubicBezTo>
                  <a:pt x="1946" y="264"/>
                  <a:pt x="2139" y="319"/>
                  <a:pt x="2212" y="340"/>
                </a:cubicBezTo>
                <a:cubicBezTo>
                  <a:pt x="2285" y="361"/>
                  <a:pt x="2282" y="360"/>
                  <a:pt x="2280" y="36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5" name="Freeform 61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7013" y="1443038"/>
            <a:ext cx="4616450" cy="1973262"/>
          </a:xfrm>
          <a:custGeom>
            <a:avLst/>
            <a:gdLst/>
            <a:ahLst/>
            <a:cxnLst>
              <a:cxn ang="0">
                <a:pos x="1761" y="1243"/>
              </a:cxn>
              <a:cxn ang="0">
                <a:pos x="183" y="669"/>
              </a:cxn>
              <a:cxn ang="0">
                <a:pos x="661" y="96"/>
              </a:cxn>
              <a:cxn ang="0">
                <a:pos x="2239" y="96"/>
              </a:cxn>
              <a:cxn ang="0">
                <a:pos x="2908" y="574"/>
              </a:cxn>
            </a:cxnLst>
            <a:rect l="0" t="0" r="r" b="b"/>
            <a:pathLst>
              <a:path w="2908" h="1243">
                <a:moveTo>
                  <a:pt x="1761" y="1243"/>
                </a:moveTo>
                <a:cubicBezTo>
                  <a:pt x="1063" y="1051"/>
                  <a:pt x="366" y="860"/>
                  <a:pt x="183" y="669"/>
                </a:cubicBezTo>
                <a:cubicBezTo>
                  <a:pt x="0" y="478"/>
                  <a:pt x="318" y="192"/>
                  <a:pt x="661" y="96"/>
                </a:cubicBezTo>
                <a:cubicBezTo>
                  <a:pt x="1004" y="0"/>
                  <a:pt x="1865" y="16"/>
                  <a:pt x="2239" y="96"/>
                </a:cubicBezTo>
                <a:cubicBezTo>
                  <a:pt x="2613" y="176"/>
                  <a:pt x="2797" y="494"/>
                  <a:pt x="2908" y="5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09" name="Freeform 65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22275" y="1503363"/>
            <a:ext cx="2579688" cy="1901825"/>
          </a:xfrm>
          <a:custGeom>
            <a:avLst/>
            <a:gdLst/>
            <a:ahLst/>
            <a:cxnLst>
              <a:cxn ang="0">
                <a:pos x="1625" y="1198"/>
              </a:cxn>
              <a:cxn ang="0">
                <a:pos x="1296" y="1111"/>
              </a:cxn>
              <a:cxn ang="0">
                <a:pos x="711" y="938"/>
              </a:cxn>
              <a:cxn ang="0">
                <a:pos x="317" y="778"/>
              </a:cxn>
              <a:cxn ang="0">
                <a:pos x="75" y="654"/>
              </a:cxn>
              <a:cxn ang="0">
                <a:pos x="11" y="563"/>
              </a:cxn>
              <a:cxn ang="0">
                <a:pos x="11" y="448"/>
              </a:cxn>
              <a:cxn ang="0">
                <a:pos x="71" y="330"/>
              </a:cxn>
              <a:cxn ang="0">
                <a:pos x="276" y="170"/>
              </a:cxn>
              <a:cxn ang="0">
                <a:pos x="433" y="95"/>
              </a:cxn>
              <a:cxn ang="0">
                <a:pos x="575" y="63"/>
              </a:cxn>
              <a:cxn ang="0">
                <a:pos x="758" y="22"/>
              </a:cxn>
              <a:cxn ang="0">
                <a:pos x="944" y="0"/>
              </a:cxn>
            </a:cxnLst>
            <a:rect l="0" t="0" r="r" b="b"/>
            <a:pathLst>
              <a:path w="1625" h="1198">
                <a:moveTo>
                  <a:pt x="1625" y="1198"/>
                </a:moveTo>
                <a:cubicBezTo>
                  <a:pt x="1536" y="1176"/>
                  <a:pt x="1448" y="1154"/>
                  <a:pt x="1296" y="1111"/>
                </a:cubicBezTo>
                <a:cubicBezTo>
                  <a:pt x="1144" y="1068"/>
                  <a:pt x="874" y="993"/>
                  <a:pt x="711" y="938"/>
                </a:cubicBezTo>
                <a:cubicBezTo>
                  <a:pt x="548" y="883"/>
                  <a:pt x="423" y="825"/>
                  <a:pt x="317" y="778"/>
                </a:cubicBezTo>
                <a:cubicBezTo>
                  <a:pt x="211" y="731"/>
                  <a:pt x="126" y="690"/>
                  <a:pt x="75" y="654"/>
                </a:cubicBezTo>
                <a:cubicBezTo>
                  <a:pt x="24" y="618"/>
                  <a:pt x="22" y="597"/>
                  <a:pt x="11" y="563"/>
                </a:cubicBezTo>
                <a:cubicBezTo>
                  <a:pt x="0" y="529"/>
                  <a:pt x="1" y="487"/>
                  <a:pt x="11" y="448"/>
                </a:cubicBezTo>
                <a:cubicBezTo>
                  <a:pt x="21" y="409"/>
                  <a:pt x="27" y="376"/>
                  <a:pt x="71" y="330"/>
                </a:cubicBezTo>
                <a:cubicBezTo>
                  <a:pt x="115" y="284"/>
                  <a:pt x="216" y="209"/>
                  <a:pt x="276" y="170"/>
                </a:cubicBezTo>
                <a:cubicBezTo>
                  <a:pt x="336" y="131"/>
                  <a:pt x="383" y="113"/>
                  <a:pt x="433" y="95"/>
                </a:cubicBezTo>
                <a:cubicBezTo>
                  <a:pt x="483" y="77"/>
                  <a:pt x="521" y="75"/>
                  <a:pt x="575" y="63"/>
                </a:cubicBezTo>
                <a:cubicBezTo>
                  <a:pt x="629" y="51"/>
                  <a:pt x="697" y="32"/>
                  <a:pt x="758" y="22"/>
                </a:cubicBezTo>
                <a:cubicBezTo>
                  <a:pt x="819" y="12"/>
                  <a:pt x="905" y="5"/>
                  <a:pt x="94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11" name="Freeform 6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905000" y="1482725"/>
            <a:ext cx="2906713" cy="8826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53" y="11"/>
              </a:cxn>
              <a:cxn ang="0">
                <a:pos x="1198" y="80"/>
              </a:cxn>
              <a:cxn ang="0">
                <a:pos x="1534" y="250"/>
              </a:cxn>
              <a:cxn ang="0">
                <a:pos x="1712" y="410"/>
              </a:cxn>
              <a:cxn ang="0">
                <a:pos x="1831" y="556"/>
              </a:cxn>
            </a:cxnLst>
            <a:rect l="0" t="0" r="r" b="b"/>
            <a:pathLst>
              <a:path w="1831" h="556">
                <a:moveTo>
                  <a:pt x="0" y="16"/>
                </a:moveTo>
                <a:cubicBezTo>
                  <a:pt x="176" y="8"/>
                  <a:pt x="353" y="0"/>
                  <a:pt x="553" y="11"/>
                </a:cubicBezTo>
                <a:cubicBezTo>
                  <a:pt x="753" y="22"/>
                  <a:pt x="1035" y="40"/>
                  <a:pt x="1198" y="80"/>
                </a:cubicBezTo>
                <a:cubicBezTo>
                  <a:pt x="1361" y="120"/>
                  <a:pt x="1448" y="195"/>
                  <a:pt x="1534" y="250"/>
                </a:cubicBezTo>
                <a:cubicBezTo>
                  <a:pt x="1620" y="305"/>
                  <a:pt x="1662" y="359"/>
                  <a:pt x="1712" y="410"/>
                </a:cubicBezTo>
                <a:cubicBezTo>
                  <a:pt x="1762" y="461"/>
                  <a:pt x="1806" y="526"/>
                  <a:pt x="1831" y="55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14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2263" y="4643436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13416" name="Text Box 7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58455" y="4659311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313417" name="Oval 7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6913" y="4757736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18" name="Text Box 7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50913" y="4659311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313420" name="Text Box 7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2263" y="509904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13422" name="Text Box 7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5576" y="5114923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313423" name="Oval 7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96913" y="5213348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24" name="Text Box 8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950913" y="511492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313426" name="Text Box 8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458913" y="4659317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313428" name="Text Box 8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782226" y="4675192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313429" name="Oval 8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3563" y="4773617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13430" name="Text Box 8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087563" y="4675192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57" name="Oval 7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83050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Oval 7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75012" y="241052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Oval 8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940980" y="336151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Oval 8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50025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19485" y="1205786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972261" y="1205786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66" name="Rectangle 5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426641" y="1205786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67" name="Rectangle 5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05066" y="1205786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68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529272" y="18615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69" name="Rectangle 5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982048" y="18615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0" name="Rectangle 5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436428" y="18615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1" name="Rectangle 5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914853" y="1861525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2" name="Rectangle 5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587995" y="254942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73" name="Rectangle 5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040771" y="2549423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74" name="Rectangle 5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495151" y="254942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75" name="Rectangle 5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73576" y="254942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3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99" grpId="0" animBg="1"/>
      <p:bldP spid="313399" grpId="1" animBg="1"/>
      <p:bldP spid="313400" grpId="0" animBg="1"/>
      <p:bldP spid="313402" grpId="0" animBg="1"/>
      <p:bldP spid="313403" grpId="0" animBg="1"/>
      <p:bldP spid="313404" grpId="0" animBg="1"/>
      <p:bldP spid="313405" grpId="0" animBg="1"/>
      <p:bldP spid="313409" grpId="0" animBg="1"/>
      <p:bldP spid="313409" grpId="1" animBg="1"/>
      <p:bldP spid="313411" grpId="0" animBg="1"/>
      <p:bldP spid="313411" grpId="1" animBg="1"/>
      <p:bldP spid="61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5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Topologisches Sortieren verstanden</a:t>
            </a:r>
            <a:endParaRPr lang="de-CH" noProof="0" dirty="0"/>
          </a:p>
        </p:txBody>
      </p:sp>
      <p:sp>
        <p:nvSpPr>
          <p:cNvPr id="192598" name="Text Box 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4075" y="1682750"/>
            <a:ext cx="4233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Hier ist die Relation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   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192599" name="Line 8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0" name="Line 8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1" name="Line 8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2" name="Line 9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3" name="Line 9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4" name="Line 9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6" name="Rectangle 9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063" y="2430463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07" name="Rectangle 9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6063" y="1527175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08" name="Line 9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09" name="Line 9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12" name="Rectangle 10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57288" y="1682750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192613" name="Rectangle 10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888" y="251777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192615" name="Rectangle 10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5938" y="877888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192616" name="Line 10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17" name="Line 10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18" name="Line 10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19" name="Line 10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20" name="Rectangle 10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8463" y="3459163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92621" name="Rectangle 10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06513" y="3625850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22" name="Rectangle 11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24075" y="3625850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23" name="Rectangle 1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1638" y="3625850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192627" name="Rectangle 11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35313" y="34131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192630" name="Rectangle 1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25888" y="168116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192631" name="Text Box 1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6975" y="4524375"/>
            <a:ext cx="5108575" cy="163449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r>
              <a:rPr lang="de-CH" sz="2400" dirty="0" smtClean="0">
                <a:latin typeface="Constantia" panose="02030602050306030303" pitchFamily="18" charset="0"/>
              </a:rPr>
              <a:t>Wir suchen eine totale Ordnungsrelation </a:t>
            </a: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</a:t>
            </a:r>
            <a:r>
              <a:rPr lang="de-CH" sz="2400" dirty="0" smtClean="0">
                <a:latin typeface="Constantia" panose="02030602050306030303" pitchFamily="18" charset="0"/>
              </a:rPr>
              <a:t>, so dass</a:t>
            </a:r>
          </a:p>
          <a:p>
            <a:r>
              <a:rPr lang="de-CH" dirty="0" smtClean="0">
                <a:latin typeface="Constantia" panose="02030602050306030303" pitchFamily="18" charset="0"/>
              </a:rPr>
              <a:t>                             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sz="2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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</a:t>
            </a:r>
            <a:endParaRPr lang="de-CH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2633" name="Text Box 12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13081" y="5580900"/>
            <a:ext cx="354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192634" name="Oval 12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64239" y="5685854"/>
            <a:ext cx="280987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37" name="Freeform 125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558569" y="1130223"/>
            <a:ext cx="4857750" cy="2376488"/>
          </a:xfrm>
          <a:custGeom>
            <a:avLst/>
            <a:gdLst>
              <a:gd name="connsiteX0" fmla="*/ 0 w 3060"/>
              <a:gd name="connsiteY0" fmla="*/ 860 h 1436"/>
              <a:gd name="connsiteX1" fmla="*/ 478 w 3060"/>
              <a:gd name="connsiteY1" fmla="*/ 278 h 1436"/>
              <a:gd name="connsiteX2" fmla="*/ 1482 w 3060"/>
              <a:gd name="connsiteY2" fmla="*/ 1434 h 1436"/>
              <a:gd name="connsiteX3" fmla="*/ 2056 w 3060"/>
              <a:gd name="connsiteY3" fmla="*/ 287 h 1436"/>
              <a:gd name="connsiteX4" fmla="*/ 3060 w 3060"/>
              <a:gd name="connsiteY4" fmla="*/ 0 h 1436"/>
              <a:gd name="connsiteX0" fmla="*/ 0 w 3060"/>
              <a:gd name="connsiteY0" fmla="*/ 860 h 1497"/>
              <a:gd name="connsiteX1" fmla="*/ 478 w 3060"/>
              <a:gd name="connsiteY1" fmla="*/ 278 h 1497"/>
              <a:gd name="connsiteX2" fmla="*/ 1482 w 3060"/>
              <a:gd name="connsiteY2" fmla="*/ 1495 h 1497"/>
              <a:gd name="connsiteX3" fmla="*/ 2056 w 3060"/>
              <a:gd name="connsiteY3" fmla="*/ 287 h 1497"/>
              <a:gd name="connsiteX4" fmla="*/ 3060 w 3060"/>
              <a:gd name="connsiteY4" fmla="*/ 0 h 1497"/>
              <a:gd name="connsiteX0" fmla="*/ 0 w 3060"/>
              <a:gd name="connsiteY0" fmla="*/ 860 h 1497"/>
              <a:gd name="connsiteX1" fmla="*/ 478 w 3060"/>
              <a:gd name="connsiteY1" fmla="*/ 278 h 1497"/>
              <a:gd name="connsiteX2" fmla="*/ 1482 w 3060"/>
              <a:gd name="connsiteY2" fmla="*/ 1495 h 1497"/>
              <a:gd name="connsiteX3" fmla="*/ 2056 w 3060"/>
              <a:gd name="connsiteY3" fmla="*/ 287 h 1497"/>
              <a:gd name="connsiteX4" fmla="*/ 3060 w 3060"/>
              <a:gd name="connsiteY4" fmla="*/ 0 h 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" h="1497">
                <a:moveTo>
                  <a:pt x="0" y="860"/>
                </a:moveTo>
                <a:cubicBezTo>
                  <a:pt x="115" y="549"/>
                  <a:pt x="231" y="172"/>
                  <a:pt x="478" y="278"/>
                </a:cubicBezTo>
                <a:cubicBezTo>
                  <a:pt x="725" y="384"/>
                  <a:pt x="1219" y="1494"/>
                  <a:pt x="1482" y="1495"/>
                </a:cubicBezTo>
                <a:cubicBezTo>
                  <a:pt x="1745" y="1497"/>
                  <a:pt x="1793" y="536"/>
                  <a:pt x="2056" y="287"/>
                </a:cubicBezTo>
                <a:cubicBezTo>
                  <a:pt x="2319" y="38"/>
                  <a:pt x="2893" y="48"/>
                  <a:pt x="3060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2638" name="Text Box 12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64075" y="2882900"/>
            <a:ext cx="431006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Eine Lösung ist: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grpSp>
        <p:nvGrpSpPr>
          <p:cNvPr id="2" name="Group 83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719426" y="1687516"/>
            <a:ext cx="354013" cy="461963"/>
            <a:chOff x="774" y="1582"/>
            <a:chExt cx="223" cy="291"/>
          </a:xfrm>
        </p:grpSpPr>
        <p:sp>
          <p:nvSpPr>
            <p:cNvPr id="192596" name="Text Box 8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4" y="1582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192597" name="Oval 8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59" name="Oval 7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245879" y="151664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Oval 7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37841" y="238818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Oval 8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03809" y="3339171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Oval 8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12854" y="151664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Text Box 7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22263" y="4643436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4" name="Text Box 7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58455" y="4659311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65" name="Oval 7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6913" y="4757736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6" name="Text Box 7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950913" y="4659311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7" name="Text Box 7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2263" y="509904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8" name="Text Box 7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45576" y="5114923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69" name="Oval 7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96913" y="5213348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Text Box 8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50913" y="511492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1" name="Text Box 8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458913" y="4659317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72" name="Text Box 8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782226" y="4675192"/>
            <a:ext cx="35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&lt;</a:t>
            </a:r>
          </a:p>
        </p:txBody>
      </p:sp>
      <p:sp>
        <p:nvSpPr>
          <p:cNvPr id="73" name="Oval 8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833563" y="4773617"/>
            <a:ext cx="280988" cy="2984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Text Box 8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87563" y="4675192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37" grpId="0" animBg="1"/>
      <p:bldP spid="1926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1513" y="115200"/>
            <a:ext cx="8599715" cy="435600"/>
          </a:xfrm>
        </p:spPr>
        <p:txBody>
          <a:bodyPr>
            <a:noAutofit/>
          </a:bodyPr>
          <a:lstStyle/>
          <a:p>
            <a:r>
              <a:rPr lang="de-CH" sz="2600" dirty="0" smtClean="0"/>
              <a:t>T</a:t>
            </a:r>
            <a:r>
              <a:rPr lang="de-CH" sz="2600" noProof="0" dirty="0" err="1" smtClean="0"/>
              <a:t>opologisches</a:t>
            </a:r>
            <a:r>
              <a:rPr lang="de-CH" sz="2600" noProof="0" dirty="0" smtClean="0"/>
              <a:t> Sortieren: Endgültige Problemstellung</a:t>
            </a:r>
            <a:endParaRPr lang="de-CH" sz="2600" noProof="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1076325"/>
            <a:ext cx="8142287" cy="1441450"/>
          </a:xfrm>
        </p:spPr>
        <p:txBody>
          <a:bodyPr/>
          <a:lstStyle/>
          <a:p>
            <a:pPr marL="0" indent="0"/>
            <a:r>
              <a:rPr lang="de-CH" sz="2800" b="1" noProof="0" dirty="0" smtClean="0">
                <a:solidFill>
                  <a:srgbClr val="993300"/>
                </a:solidFill>
              </a:rPr>
              <a:t>Aus einer partiellen Ordnung eine kompatible totale Ordnung erzeugen</a:t>
            </a:r>
            <a:endParaRPr lang="de-CH" sz="2800" b="1" noProof="0" dirty="0">
              <a:solidFill>
                <a:srgbClr val="993300"/>
              </a:solidFill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912" y="3063875"/>
            <a:ext cx="8216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nstantia" panose="02030602050306030303" pitchFamily="18" charset="0"/>
              </a:rPr>
              <a:t>wobei</a:t>
            </a:r>
            <a:r>
              <a:rPr lang="en-US" sz="2800" dirty="0" smtClean="0">
                <a:latin typeface="Constantia" panose="02030602050306030303" pitchFamily="18" charset="0"/>
              </a:rPr>
              <a:t>:</a:t>
            </a:r>
            <a:endParaRPr lang="en-US" sz="2800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onstantia" panose="0203060205030603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de-CH" sz="2800" dirty="0" smtClean="0">
                <a:latin typeface="Constantia" panose="02030602050306030303" pitchFamily="18" charset="0"/>
              </a:rPr>
              <a:t>Eine partielle Ordnung </a:t>
            </a:r>
            <a:r>
              <a:rPr lang="de-CH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de-CH" sz="2800" dirty="0" smtClean="0">
                <a:latin typeface="Constantia" panose="02030602050306030303" pitchFamily="18" charset="0"/>
              </a:rPr>
              <a:t> ist genau dann kompatibel mit einer totalen Ordnung </a:t>
            </a:r>
            <a:r>
              <a:rPr lang="de-CH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</a:t>
            </a:r>
            <a:r>
              <a:rPr lang="de-CH" sz="2800" dirty="0" smtClean="0">
                <a:latin typeface="Constantia" panose="02030602050306030303" pitchFamily="18" charset="0"/>
              </a:rPr>
              <a:t>, wenn</a:t>
            </a:r>
          </a:p>
          <a:p>
            <a:pPr>
              <a:lnSpc>
                <a:spcPct val="90000"/>
              </a:lnSpc>
            </a:pPr>
            <a:r>
              <a:rPr lang="de-CH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		 </a:t>
            </a:r>
            <a:endParaRPr lang="de-CH" sz="2800" dirty="0">
              <a:latin typeface="Constantia" panose="0203060205030603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53360" y="5364480"/>
            <a:ext cx="1574800" cy="6705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  <a:r>
              <a:rPr lang="en-US" sz="28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 </a:t>
            </a:r>
            <a:r>
              <a:rPr lang="en-US" sz="2800" i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t</a:t>
            </a: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sz="2800" noProof="0" dirty="0" smtClean="0"/>
              <a:t>Von Bedingungen zu partiellen Ordnungen</a:t>
            </a:r>
            <a:endParaRPr lang="de-CH" sz="2800" noProof="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25462" y="1327150"/>
            <a:ext cx="8173265" cy="4699939"/>
          </a:xfrm>
        </p:spPr>
        <p:txBody>
          <a:bodyPr/>
          <a:lstStyle/>
          <a:p>
            <a:r>
              <a:rPr lang="de-CH" noProof="0" dirty="0" smtClean="0"/>
              <a:t>Ist eine </a:t>
            </a:r>
            <a:r>
              <a:rPr lang="de-CH" dirty="0" smtClean="0"/>
              <a:t>durch folgende Menge von Bedingungen definierte Relation, wie zum Beispiel</a:t>
            </a:r>
            <a:endParaRPr lang="de-CH" noProof="0" dirty="0" smtClean="0"/>
          </a:p>
          <a:p>
            <a:r>
              <a:rPr lang="de-CH" b="1" i="1" noProof="0" dirty="0" smtClean="0">
                <a:solidFill>
                  <a:srgbClr val="0000FF"/>
                </a:solidFill>
              </a:rPr>
              <a:t>	</a:t>
            </a:r>
            <a:r>
              <a:rPr lang="de-CH" b="1" i="1" noProof="0" dirty="0" smtClean="0">
                <a:solidFill>
                  <a:srgbClr val="006600"/>
                </a:solidFill>
              </a:rPr>
              <a:t>bedingungen</a:t>
            </a:r>
            <a:r>
              <a:rPr lang="de-CH" i="1" noProof="0" dirty="0" smtClean="0">
                <a:solidFill>
                  <a:srgbClr val="0000FF"/>
                </a:solidFill>
              </a:rPr>
              <a:t> =</a:t>
            </a:r>
            <a:br>
              <a:rPr lang="de-CH" i="1" noProof="0" dirty="0" smtClean="0">
                <a:solidFill>
                  <a:srgbClr val="0000FF"/>
                </a:solidFill>
              </a:rPr>
            </a:br>
            <a:r>
              <a:rPr lang="de-CH" i="1" noProof="0" dirty="0" smtClean="0">
                <a:solidFill>
                  <a:srgbClr val="0000FF"/>
                </a:solidFill>
              </a:rPr>
              <a:t>		</a:t>
            </a:r>
            <a:r>
              <a:rPr lang="de-CH" noProof="0" dirty="0" smtClean="0">
                <a:solidFill>
                  <a:srgbClr val="0000FF"/>
                </a:solidFill>
              </a:rPr>
              <a:t>{[</a:t>
            </a:r>
            <a:r>
              <a:rPr lang="de-CH" i="1" noProof="0" dirty="0" smtClean="0">
                <a:solidFill>
                  <a:srgbClr val="0000FF"/>
                </a:solidFill>
              </a:rPr>
              <a:t>Abwaschen, Politik</a:t>
            </a:r>
            <a:r>
              <a:rPr lang="de-CH" noProof="0" dirty="0" smtClean="0">
                <a:solidFill>
                  <a:srgbClr val="0000FF"/>
                </a:solidFill>
              </a:rPr>
              <a:t>],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Üetliberg, Essen</a:t>
            </a:r>
            <a:r>
              <a:rPr lang="de-CH" noProof="0" dirty="0" smtClean="0">
                <a:solidFill>
                  <a:srgbClr val="0000FF"/>
                </a:solidFill>
              </a:rPr>
              <a:t>],		</a:t>
            </a:r>
            <a:r>
              <a:rPr lang="de-CH" noProof="0" dirty="0" smtClean="0">
                <a:solidFill>
                  <a:srgbClr val="0000FF"/>
                </a:solidFill>
              </a:rPr>
              <a:t>	[</a:t>
            </a:r>
            <a:r>
              <a:rPr lang="de-CH" i="1" noProof="0" dirty="0" smtClean="0">
                <a:solidFill>
                  <a:srgbClr val="0000FF"/>
                </a:solidFill>
              </a:rPr>
              <a:t>Medikament, Essen</a:t>
            </a:r>
            <a:r>
              <a:rPr lang="de-CH" noProof="0" dirty="0" smtClean="0">
                <a:solidFill>
                  <a:srgbClr val="0000FF"/>
                </a:solidFill>
              </a:rPr>
              <a:t>], [</a:t>
            </a:r>
            <a:r>
              <a:rPr lang="de-CH" i="1" noProof="0" dirty="0" smtClean="0">
                <a:solidFill>
                  <a:srgbClr val="0000FF"/>
                </a:solidFill>
              </a:rPr>
              <a:t>Essen, Abwaschen</a:t>
            </a:r>
            <a:r>
              <a:rPr lang="de-CH" noProof="0" dirty="0" smtClean="0">
                <a:solidFill>
                  <a:srgbClr val="0000FF"/>
                </a:solidFill>
              </a:rPr>
              <a:t>]}</a:t>
            </a:r>
          </a:p>
          <a:p>
            <a:endParaRPr lang="de-CH" noProof="0" dirty="0" smtClean="0"/>
          </a:p>
          <a:p>
            <a:r>
              <a:rPr lang="de-CH" dirty="0" smtClean="0"/>
              <a:t>i</a:t>
            </a:r>
            <a:r>
              <a:rPr lang="de-CH" noProof="0" dirty="0" err="1" smtClean="0"/>
              <a:t>mmer</a:t>
            </a:r>
            <a:r>
              <a:rPr lang="de-CH" noProof="0" dirty="0" smtClean="0"/>
              <a:t> eine partielle Ordnung?</a:t>
            </a:r>
          </a:p>
          <a:p>
            <a:endParaRPr lang="de-CH" noProof="0" dirty="0">
              <a:solidFill>
                <a:srgbClr val="0000FF"/>
              </a:solidFill>
            </a:endParaRPr>
          </a:p>
        </p:txBody>
      </p:sp>
      <p:sp>
        <p:nvSpPr>
          <p:cNvPr id="19559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90308" y="4276725"/>
            <a:ext cx="1330942" cy="700184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5593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563938" y="5046566"/>
            <a:ext cx="1330942" cy="700184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5595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19688" y="5006975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559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1950" y="436245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>
                <a:solidFill>
                  <a:srgbClr val="0000FF"/>
                </a:solidFill>
                <a:latin typeface="Constantia" panose="02030602050306030303" pitchFamily="18" charset="0"/>
              </a:rPr>
              <a:t>Üetliberg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53074" y="5399088"/>
            <a:ext cx="1355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Medikament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5599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853238" y="5006975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560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1250" y="5138738"/>
            <a:ext cx="111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Essen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87143" y="5133975"/>
            <a:ext cx="1349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Abwaschen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5602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89521" y="5130800"/>
            <a:ext cx="1021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Politik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41202" y="4177986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60458" y="5701797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29222" y="493690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" name="Oval 7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12786" y="4934338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27826" y="494378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10513" cy="435600"/>
          </a:xfrm>
        </p:spPr>
        <p:txBody>
          <a:bodyPr/>
          <a:lstStyle/>
          <a:p>
            <a:r>
              <a:rPr lang="de-CH" sz="2800" noProof="0" dirty="0" smtClean="0"/>
              <a:t>Potenzen und transitive Hülle von Relationen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69863" y="885825"/>
            <a:ext cx="8723312" cy="1136650"/>
          </a:xfrm>
        </p:spPr>
        <p:txBody>
          <a:bodyPr/>
          <a:lstStyle/>
          <a:p>
            <a:pPr marL="533400" indent="-533400"/>
            <a:endParaRPr lang="de-CH" i="1" noProof="0" dirty="0" smtClean="0">
              <a:solidFill>
                <a:srgbClr val="006600"/>
              </a:solidFill>
            </a:endParaRP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6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+1 </a:t>
            </a:r>
            <a:r>
              <a:rPr lang="de-CH" i="1" noProof="0" dirty="0" smtClean="0">
                <a:solidFill>
                  <a:srgbClr val="0000FF"/>
                </a:solidFill>
              </a:rPr>
              <a:t>=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      </a:t>
            </a:r>
            <a:r>
              <a:rPr lang="de-CH" noProof="0" dirty="0" smtClean="0"/>
              <a:t>wobei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noProof="0" dirty="0" smtClean="0"/>
              <a:t> die Zusammensetzung ist</a:t>
            </a:r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/>
          </a:p>
        </p:txBody>
      </p:sp>
      <p:sp>
        <p:nvSpPr>
          <p:cNvPr id="198668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9325" y="251777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Ü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5350" y="345893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M</a:t>
            </a: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19500" y="2392363"/>
            <a:ext cx="4737100" cy="1470025"/>
            <a:chOff x="2280" y="1550"/>
            <a:chExt cx="2984" cy="926"/>
          </a:xfrm>
        </p:grpSpPr>
        <p:sp>
          <p:nvSpPr>
            <p:cNvPr id="198664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65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67" name="Line 1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71" name="Line 1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76813" y="3294063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198673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00825" y="32893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198674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67738" y="2936875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</a:p>
        </p:txBody>
      </p:sp>
      <p:grpSp>
        <p:nvGrpSpPr>
          <p:cNvPr id="3" name="Group 3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14738" y="2392363"/>
            <a:ext cx="4737100" cy="1470025"/>
            <a:chOff x="2280" y="1550"/>
            <a:chExt cx="2984" cy="926"/>
          </a:xfrm>
        </p:grpSpPr>
        <p:sp>
          <p:nvSpPr>
            <p:cNvPr id="198687" name="Line 3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88" name="Line 3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89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198690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198699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64513" y="4867275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339966"/>
                </a:solidFill>
                <a:latin typeface="Constantia" panose="02030602050306030303" pitchFamily="18" charset="0"/>
              </a:rPr>
              <a:t>r</a:t>
            </a:r>
            <a:r>
              <a:rPr lang="en-US" sz="900" i="1" dirty="0">
                <a:solidFill>
                  <a:srgbClr val="339966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 dirty="0">
                <a:solidFill>
                  <a:srgbClr val="339966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98701" name="Freeform 4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673475" y="2401888"/>
            <a:ext cx="2989263" cy="6810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00" y="30"/>
              </a:cxn>
              <a:cxn ang="0">
                <a:pos x="1678" y="188"/>
              </a:cxn>
              <a:cxn ang="0">
                <a:pos x="1883" y="429"/>
              </a:cxn>
            </a:cxnLst>
            <a:rect l="0" t="0" r="r" b="b"/>
            <a:pathLst>
              <a:path w="1883" h="429">
                <a:moveTo>
                  <a:pt x="0" y="10"/>
                </a:moveTo>
                <a:cubicBezTo>
                  <a:pt x="200" y="13"/>
                  <a:pt x="920" y="0"/>
                  <a:pt x="1200" y="30"/>
                </a:cubicBezTo>
                <a:cubicBezTo>
                  <a:pt x="1480" y="60"/>
                  <a:pt x="1565" y="121"/>
                  <a:pt x="1678" y="188"/>
                </a:cubicBezTo>
                <a:cubicBezTo>
                  <a:pt x="1792" y="255"/>
                  <a:pt x="1840" y="379"/>
                  <a:pt x="1883" y="429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04" name="Freeform 4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086350" y="3152775"/>
            <a:ext cx="3224213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486"/>
              </a:cxn>
              <a:cxn ang="0">
                <a:pos x="1650" y="393"/>
              </a:cxn>
              <a:cxn ang="0">
                <a:pos x="2031" y="41"/>
              </a:cxn>
            </a:cxnLst>
            <a:rect l="0" t="0" r="r" b="b"/>
            <a:pathLst>
              <a:path w="2031" h="551">
                <a:moveTo>
                  <a:pt x="0" y="0"/>
                </a:moveTo>
                <a:cubicBezTo>
                  <a:pt x="125" y="81"/>
                  <a:pt x="479" y="421"/>
                  <a:pt x="754" y="486"/>
                </a:cubicBezTo>
                <a:cubicBezTo>
                  <a:pt x="1029" y="551"/>
                  <a:pt x="1437" y="467"/>
                  <a:pt x="1650" y="393"/>
                </a:cubicBezTo>
                <a:cubicBezTo>
                  <a:pt x="1863" y="319"/>
                  <a:pt x="1952" y="114"/>
                  <a:pt x="2031" y="41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05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62925" y="523875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98707" name="Freeform 51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665538" y="3259138"/>
            <a:ext cx="4751387" cy="1020762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509" y="560"/>
              </a:cxn>
              <a:cxn ang="0">
                <a:pos x="1145" y="638"/>
              </a:cxn>
              <a:cxn ang="0">
                <a:pos x="2101" y="590"/>
              </a:cxn>
              <a:cxn ang="0">
                <a:pos x="2705" y="360"/>
              </a:cxn>
              <a:cxn ang="0">
                <a:pos x="2993" y="0"/>
              </a:cxn>
            </a:cxnLst>
            <a:rect l="0" t="0" r="r" b="b"/>
            <a:pathLst>
              <a:path w="2993" h="643">
                <a:moveTo>
                  <a:pt x="0" y="411"/>
                </a:moveTo>
                <a:cubicBezTo>
                  <a:pt x="85" y="436"/>
                  <a:pt x="318" y="522"/>
                  <a:pt x="509" y="560"/>
                </a:cubicBezTo>
                <a:cubicBezTo>
                  <a:pt x="700" y="598"/>
                  <a:pt x="880" y="633"/>
                  <a:pt x="1145" y="638"/>
                </a:cubicBezTo>
                <a:cubicBezTo>
                  <a:pt x="1410" y="643"/>
                  <a:pt x="1841" y="636"/>
                  <a:pt x="2101" y="590"/>
                </a:cubicBezTo>
                <a:cubicBezTo>
                  <a:pt x="2361" y="544"/>
                  <a:pt x="2556" y="458"/>
                  <a:pt x="2705" y="360"/>
                </a:cubicBezTo>
                <a:cubicBezTo>
                  <a:pt x="2854" y="262"/>
                  <a:pt x="2933" y="75"/>
                  <a:pt x="299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08" name="Freeform 52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736975" y="2146300"/>
            <a:ext cx="4697413" cy="9080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088" y="17"/>
              </a:cxn>
              <a:cxn ang="0">
                <a:pos x="2078" y="68"/>
              </a:cxn>
              <a:cxn ang="0">
                <a:pos x="2686" y="289"/>
              </a:cxn>
              <a:cxn ang="0">
                <a:pos x="2959" y="572"/>
              </a:cxn>
            </a:cxnLst>
            <a:rect l="0" t="0" r="r" b="b"/>
            <a:pathLst>
              <a:path w="2959" h="572">
                <a:moveTo>
                  <a:pt x="0" y="169"/>
                </a:moveTo>
                <a:cubicBezTo>
                  <a:pt x="370" y="102"/>
                  <a:pt x="742" y="34"/>
                  <a:pt x="1088" y="17"/>
                </a:cubicBezTo>
                <a:cubicBezTo>
                  <a:pt x="1435" y="0"/>
                  <a:pt x="1812" y="23"/>
                  <a:pt x="2078" y="68"/>
                </a:cubicBezTo>
                <a:cubicBezTo>
                  <a:pt x="2344" y="113"/>
                  <a:pt x="2539" y="205"/>
                  <a:pt x="2686" y="289"/>
                </a:cubicBezTo>
                <a:cubicBezTo>
                  <a:pt x="2833" y="373"/>
                  <a:pt x="2902" y="513"/>
                  <a:pt x="2959" y="572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09" name="Text Box 5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51813" y="56864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FF9900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rgbClr val="FF99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rgbClr val="FF9900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98712" name="Freeform 56"/>
          <p:cNvSpPr>
            <a:spLocks/>
          </p:cNvSpPr>
          <p:nvPr>
            <p:custDataLst>
              <p:tags r:id="rId17"/>
            </p:custDataLst>
          </p:nvPr>
        </p:nvSpPr>
        <p:spPr bwMode="auto">
          <a:xfrm flipV="1">
            <a:off x="3709988" y="3251200"/>
            <a:ext cx="2954337" cy="6746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129" y="24"/>
              </a:cxn>
              <a:cxn ang="0">
                <a:pos x="1587" y="173"/>
              </a:cxn>
              <a:cxn ang="0">
                <a:pos x="1783" y="399"/>
              </a:cxn>
            </a:cxnLst>
            <a:rect l="0" t="0" r="r" b="b"/>
            <a:pathLst>
              <a:path w="1783" h="399">
                <a:moveTo>
                  <a:pt x="0" y="26"/>
                </a:moveTo>
                <a:cubicBezTo>
                  <a:pt x="188" y="26"/>
                  <a:pt x="864" y="0"/>
                  <a:pt x="1129" y="24"/>
                </a:cubicBezTo>
                <a:cubicBezTo>
                  <a:pt x="1394" y="48"/>
                  <a:pt x="1478" y="110"/>
                  <a:pt x="1587" y="173"/>
                </a:cubicBezTo>
                <a:cubicBezTo>
                  <a:pt x="1696" y="236"/>
                  <a:pt x="1742" y="352"/>
                  <a:pt x="1783" y="399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98713" name="Text Box 5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700" y="4364099"/>
            <a:ext cx="6619875" cy="2031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tabLst>
                <a:tab pos="1790700" algn="l"/>
              </a:tabLst>
            </a:pPr>
            <a:r>
              <a:rPr lang="en-US" sz="2400" dirty="0">
                <a:latin typeface="Constantia" panose="02030602050306030303" pitchFamily="18" charset="0"/>
              </a:rPr>
              <a:t>Transitive </a:t>
            </a:r>
            <a:r>
              <a:rPr lang="en-US" sz="2400" dirty="0" err="1" smtClean="0">
                <a:latin typeface="Constantia" panose="02030602050306030303" pitchFamily="18" charset="0"/>
              </a:rPr>
              <a:t>Hülle</a:t>
            </a:r>
            <a:r>
              <a:rPr lang="en-US" sz="2400" dirty="0" smtClean="0">
                <a:latin typeface="Constantia" panose="02030602050306030303" pitchFamily="18" charset="0"/>
              </a:rPr>
              <a:t> 		(</a:t>
            </a:r>
            <a:r>
              <a:rPr lang="en-US" sz="2400" i="1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Transitive closure</a:t>
            </a:r>
            <a:r>
              <a:rPr lang="en-US" sz="2400" dirty="0" smtClean="0">
                <a:latin typeface="Constantia" panose="02030602050306030303" pitchFamily="18" charset="0"/>
              </a:rPr>
              <a:t>)</a:t>
            </a:r>
            <a:endParaRPr lang="en-US" sz="2400" dirty="0">
              <a:latin typeface="Constantia" panose="02030602050306030303" pitchFamily="18" charset="0"/>
            </a:endParaRPr>
          </a:p>
          <a:p>
            <a:pPr marL="342900" indent="-342900" defTabSz="504825">
              <a:tabLst>
                <a:tab pos="1790700" algn="l"/>
              </a:tabLst>
            </a:pPr>
            <a:r>
              <a:rPr lang="en-US" sz="2400" i="1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+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=        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1  </a:t>
            </a:r>
            <a:r>
              <a:rPr lang="en-US" sz="24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en-US" sz="2400" i="1" dirty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Constantia" panose="02030602050306030303" pitchFamily="18" charset="0"/>
              </a:rPr>
              <a:t>2  </a:t>
            </a:r>
            <a:r>
              <a:rPr lang="en-US" sz="2400" b="1" dirty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...</a:t>
            </a:r>
          </a:p>
          <a:p>
            <a:pPr marL="342900" indent="-342900" defTabSz="504825">
              <a:tabLst>
                <a:tab pos="1790700" algn="l"/>
              </a:tabLst>
            </a:pP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	-- </a:t>
            </a:r>
            <a:r>
              <a:rPr lang="en-US" dirty="0" err="1" smtClean="0">
                <a:latin typeface="Constantia" panose="02030602050306030303" pitchFamily="18" charset="0"/>
              </a:rPr>
              <a:t>I</a:t>
            </a:r>
            <a:r>
              <a:rPr lang="en-US" sz="2400" dirty="0" err="1" smtClean="0">
                <a:latin typeface="Constantia" panose="02030602050306030303" pitchFamily="18" charset="0"/>
              </a:rPr>
              <a:t>mmer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transitiv</a:t>
            </a:r>
            <a:endParaRPr lang="en-US" sz="2400" dirty="0">
              <a:latin typeface="Constantia" panose="02030602050306030303" pitchFamily="18" charset="0"/>
            </a:endParaRPr>
          </a:p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4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89919" y="231136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" name="Oval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26729" y="3782471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6" name="Oval 7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61519" y="302132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" name="Oval 7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71372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8" name="Oval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403528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9" grpId="0"/>
      <p:bldP spid="198701" grpId="0" animBg="1"/>
      <p:bldP spid="198704" grpId="0" animBg="1"/>
      <p:bldP spid="198705" grpId="0"/>
      <p:bldP spid="198705" grpId="1"/>
      <p:bldP spid="198707" grpId="0" animBg="1"/>
      <p:bldP spid="198708" grpId="0" animBg="1"/>
      <p:bldP spid="198709" grpId="0"/>
      <p:bldP spid="198709" grpId="1"/>
      <p:bldP spid="198712" grpId="0" animBg="1"/>
      <p:bldP spid="1987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10513" cy="435600"/>
          </a:xfrm>
        </p:spPr>
        <p:txBody>
          <a:bodyPr/>
          <a:lstStyle/>
          <a:p>
            <a:r>
              <a:rPr lang="de-CH" sz="2800" noProof="0" dirty="0" smtClean="0">
                <a:solidFill>
                  <a:srgbClr val="800000"/>
                </a:solidFill>
              </a:rPr>
              <a:t>Reflexive</a:t>
            </a:r>
            <a:r>
              <a:rPr lang="de-CH" sz="2800" noProof="0" dirty="0" smtClean="0"/>
              <a:t> transitive Hülle</a:t>
            </a:r>
            <a:endParaRPr lang="de-CH" sz="2800" noProof="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69863" y="885825"/>
            <a:ext cx="8723312" cy="5432425"/>
          </a:xfrm>
        </p:spPr>
        <p:txBody>
          <a:bodyPr/>
          <a:lstStyle/>
          <a:p>
            <a:pPr marL="533400" indent="-533400"/>
            <a:endParaRPr lang="de-CH" i="1" noProof="0" dirty="0" smtClean="0">
              <a:solidFill>
                <a:srgbClr val="006600"/>
              </a:solidFill>
            </a:endParaRP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6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+1 </a:t>
            </a:r>
            <a:r>
              <a:rPr lang="de-CH" i="1" noProof="0" dirty="0" smtClean="0">
                <a:solidFill>
                  <a:srgbClr val="0000FF"/>
                </a:solidFill>
              </a:rPr>
              <a:t>=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      </a:t>
            </a:r>
            <a:r>
              <a:rPr lang="de-CH" noProof="0" dirty="0" smtClean="0"/>
              <a:t>wobei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noProof="0" dirty="0" smtClean="0"/>
              <a:t> die Zusammensetzung ist</a:t>
            </a:r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>
              <a:spcBef>
                <a:spcPts val="0"/>
              </a:spcBef>
            </a:pPr>
            <a:endParaRPr lang="de-CH" noProof="0" dirty="0" smtClean="0"/>
          </a:p>
          <a:p>
            <a:pPr marL="533400" indent="-533400"/>
            <a:r>
              <a:rPr lang="de-CH" noProof="0" dirty="0" smtClean="0"/>
              <a:t>Transitive Hülle</a:t>
            </a: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 </a:t>
            </a:r>
            <a:r>
              <a:rPr lang="de-CH" i="1" noProof="0" dirty="0" smtClean="0">
                <a:solidFill>
                  <a:srgbClr val="0000FF"/>
                </a:solidFill>
              </a:rPr>
              <a:t>=        </a:t>
            </a:r>
            <a:r>
              <a:rPr lang="de-CH" baseline="30000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1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aseline="30000" noProof="0" dirty="0" smtClean="0">
                <a:solidFill>
                  <a:srgbClr val="0000FF"/>
                </a:solidFill>
              </a:rPr>
              <a:t>  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2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 </a:t>
            </a:r>
            <a:r>
              <a:rPr lang="de-CH" i="1" noProof="0" dirty="0" smtClean="0">
                <a:solidFill>
                  <a:srgbClr val="0000FF"/>
                </a:solidFill>
              </a:rPr>
              <a:t>... </a:t>
            </a:r>
            <a:r>
              <a:rPr lang="de-CH" noProof="0" dirty="0" smtClean="0"/>
              <a:t>im</a:t>
            </a:r>
            <a:r>
              <a:rPr lang="de-CH" dirty="0" err="1" smtClean="0"/>
              <a:t>mer</a:t>
            </a:r>
            <a:r>
              <a:rPr lang="de-CH" dirty="0" smtClean="0"/>
              <a:t> transitiv</a:t>
            </a:r>
            <a:endParaRPr lang="de-CH" noProof="0" dirty="0"/>
          </a:p>
        </p:txBody>
      </p:sp>
      <p:sp>
        <p:nvSpPr>
          <p:cNvPr id="3205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9325" y="251777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Ü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5350" y="3433763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M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76813" y="3294063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0825" y="32893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320525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67738" y="2936875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614738" y="2392363"/>
            <a:ext cx="4737100" cy="1470025"/>
            <a:chOff x="2280" y="1550"/>
            <a:chExt cx="2984" cy="926"/>
          </a:xfrm>
        </p:grpSpPr>
        <p:sp>
          <p:nvSpPr>
            <p:cNvPr id="320527" name="Line 1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28" name="Line 16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29" name="Line 1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30" name="Line 18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20531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64513" y="4867275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339966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rgbClr val="339966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rgbClr val="339966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20532" name="Freeform 2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73475" y="2401888"/>
            <a:ext cx="2989263" cy="6810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00" y="30"/>
              </a:cxn>
              <a:cxn ang="0">
                <a:pos x="1678" y="188"/>
              </a:cxn>
              <a:cxn ang="0">
                <a:pos x="1883" y="429"/>
              </a:cxn>
            </a:cxnLst>
            <a:rect l="0" t="0" r="r" b="b"/>
            <a:pathLst>
              <a:path w="1883" h="429">
                <a:moveTo>
                  <a:pt x="0" y="10"/>
                </a:moveTo>
                <a:cubicBezTo>
                  <a:pt x="200" y="13"/>
                  <a:pt x="920" y="0"/>
                  <a:pt x="1200" y="30"/>
                </a:cubicBezTo>
                <a:cubicBezTo>
                  <a:pt x="1480" y="60"/>
                  <a:pt x="1565" y="121"/>
                  <a:pt x="1678" y="188"/>
                </a:cubicBezTo>
                <a:cubicBezTo>
                  <a:pt x="1792" y="255"/>
                  <a:pt x="1840" y="379"/>
                  <a:pt x="1883" y="429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33" name="Freeform 2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086350" y="3152775"/>
            <a:ext cx="3224213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486"/>
              </a:cxn>
              <a:cxn ang="0">
                <a:pos x="1650" y="393"/>
              </a:cxn>
              <a:cxn ang="0">
                <a:pos x="2031" y="41"/>
              </a:cxn>
            </a:cxnLst>
            <a:rect l="0" t="0" r="r" b="b"/>
            <a:pathLst>
              <a:path w="2031" h="551">
                <a:moveTo>
                  <a:pt x="0" y="0"/>
                </a:moveTo>
                <a:cubicBezTo>
                  <a:pt x="125" y="81"/>
                  <a:pt x="479" y="421"/>
                  <a:pt x="754" y="486"/>
                </a:cubicBezTo>
                <a:cubicBezTo>
                  <a:pt x="1029" y="551"/>
                  <a:pt x="1437" y="467"/>
                  <a:pt x="1650" y="393"/>
                </a:cubicBezTo>
                <a:cubicBezTo>
                  <a:pt x="1863" y="319"/>
                  <a:pt x="1952" y="114"/>
                  <a:pt x="2031" y="41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34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62925" y="523875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320535" name="Freeform 23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665538" y="3259138"/>
            <a:ext cx="4751387" cy="1020762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509" y="560"/>
              </a:cxn>
              <a:cxn ang="0">
                <a:pos x="1145" y="638"/>
              </a:cxn>
              <a:cxn ang="0">
                <a:pos x="2101" y="590"/>
              </a:cxn>
              <a:cxn ang="0">
                <a:pos x="2705" y="360"/>
              </a:cxn>
              <a:cxn ang="0">
                <a:pos x="2993" y="0"/>
              </a:cxn>
            </a:cxnLst>
            <a:rect l="0" t="0" r="r" b="b"/>
            <a:pathLst>
              <a:path w="2993" h="643">
                <a:moveTo>
                  <a:pt x="0" y="411"/>
                </a:moveTo>
                <a:cubicBezTo>
                  <a:pt x="85" y="436"/>
                  <a:pt x="318" y="522"/>
                  <a:pt x="509" y="560"/>
                </a:cubicBezTo>
                <a:cubicBezTo>
                  <a:pt x="700" y="598"/>
                  <a:pt x="880" y="633"/>
                  <a:pt x="1145" y="638"/>
                </a:cubicBezTo>
                <a:cubicBezTo>
                  <a:pt x="1410" y="643"/>
                  <a:pt x="1841" y="636"/>
                  <a:pt x="2101" y="590"/>
                </a:cubicBezTo>
                <a:cubicBezTo>
                  <a:pt x="2361" y="544"/>
                  <a:pt x="2556" y="458"/>
                  <a:pt x="2705" y="360"/>
                </a:cubicBezTo>
                <a:cubicBezTo>
                  <a:pt x="2854" y="262"/>
                  <a:pt x="2933" y="75"/>
                  <a:pt x="2993" y="0"/>
                </a:cubicBezTo>
              </a:path>
            </a:pathLst>
          </a:custGeom>
          <a:noFill/>
          <a:ln w="22225" cap="flat">
            <a:solidFill>
              <a:srgbClr val="FF99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36" name="Freeform 2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736975" y="2146300"/>
            <a:ext cx="4697413" cy="9080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088" y="17"/>
              </a:cxn>
              <a:cxn ang="0">
                <a:pos x="2078" y="68"/>
              </a:cxn>
              <a:cxn ang="0">
                <a:pos x="2686" y="289"/>
              </a:cxn>
              <a:cxn ang="0">
                <a:pos x="2959" y="572"/>
              </a:cxn>
            </a:cxnLst>
            <a:rect l="0" t="0" r="r" b="b"/>
            <a:pathLst>
              <a:path w="2959" h="572">
                <a:moveTo>
                  <a:pt x="0" y="169"/>
                </a:moveTo>
                <a:cubicBezTo>
                  <a:pt x="370" y="102"/>
                  <a:pt x="742" y="34"/>
                  <a:pt x="1088" y="17"/>
                </a:cubicBezTo>
                <a:cubicBezTo>
                  <a:pt x="1435" y="0"/>
                  <a:pt x="1812" y="23"/>
                  <a:pt x="2078" y="68"/>
                </a:cubicBezTo>
                <a:cubicBezTo>
                  <a:pt x="2344" y="113"/>
                  <a:pt x="2539" y="205"/>
                  <a:pt x="2686" y="289"/>
                </a:cubicBezTo>
                <a:cubicBezTo>
                  <a:pt x="2833" y="373"/>
                  <a:pt x="2902" y="513"/>
                  <a:pt x="2959" y="572"/>
                </a:cubicBezTo>
              </a:path>
            </a:pathLst>
          </a:custGeom>
          <a:noFill/>
          <a:ln w="22225" cap="flat">
            <a:solidFill>
              <a:srgbClr val="FF99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37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51813" y="56864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FF9900"/>
                </a:solidFill>
                <a:latin typeface="Constantia" panose="02030602050306030303" pitchFamily="18" charset="0"/>
              </a:rPr>
              <a:t>r</a:t>
            </a:r>
            <a:r>
              <a:rPr lang="en-US" sz="900" i="1">
                <a:solidFill>
                  <a:srgbClr val="FF9900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rgbClr val="FF9900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320538" name="Freeform 26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3709988" y="3251200"/>
            <a:ext cx="2954337" cy="6746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129" y="24"/>
              </a:cxn>
              <a:cxn ang="0">
                <a:pos x="1587" y="173"/>
              </a:cxn>
              <a:cxn ang="0">
                <a:pos x="1783" y="399"/>
              </a:cxn>
            </a:cxnLst>
            <a:rect l="0" t="0" r="r" b="b"/>
            <a:pathLst>
              <a:path w="1783" h="399">
                <a:moveTo>
                  <a:pt x="0" y="26"/>
                </a:moveTo>
                <a:cubicBezTo>
                  <a:pt x="188" y="26"/>
                  <a:pt x="864" y="0"/>
                  <a:pt x="1129" y="24"/>
                </a:cubicBezTo>
                <a:cubicBezTo>
                  <a:pt x="1394" y="48"/>
                  <a:pt x="1478" y="110"/>
                  <a:pt x="1587" y="173"/>
                </a:cubicBezTo>
                <a:cubicBezTo>
                  <a:pt x="1696" y="236"/>
                  <a:pt x="1742" y="352"/>
                  <a:pt x="1783" y="399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4" name="Freeform 32"/>
          <p:cNvSpPr>
            <a:spLocks/>
          </p:cNvSpPr>
          <p:nvPr>
            <p:custDataLst>
              <p:tags r:id="rId17"/>
            </p:custDataLst>
          </p:nvPr>
        </p:nvSpPr>
        <p:spPr bwMode="auto">
          <a:xfrm rot="11515574">
            <a:off x="3421063" y="189230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5" name="Freeform 33"/>
          <p:cNvSpPr>
            <a:spLocks/>
          </p:cNvSpPr>
          <p:nvPr>
            <p:custDataLst>
              <p:tags r:id="rId18"/>
            </p:custDataLst>
          </p:nvPr>
        </p:nvSpPr>
        <p:spPr bwMode="auto">
          <a:xfrm rot="5983419">
            <a:off x="3074194" y="3615532"/>
            <a:ext cx="425450" cy="417512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6" name="Freeform 34"/>
          <p:cNvSpPr>
            <a:spLocks/>
          </p:cNvSpPr>
          <p:nvPr>
            <p:custDataLst>
              <p:tags r:id="rId19"/>
            </p:custDataLst>
          </p:nvPr>
        </p:nvSpPr>
        <p:spPr bwMode="auto">
          <a:xfrm rot="11515574">
            <a:off x="4878388" y="263525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7" name="Freeform 35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1515574">
            <a:off x="6599238" y="260985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8" name="Freeform 36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1515574">
            <a:off x="8320088" y="2543175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0549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66100" y="4459288"/>
            <a:ext cx="754063" cy="44267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  <a:r>
              <a:rPr lang="en-US" sz="800" i="1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320551" name="AutoShape 3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6850" y="5427980"/>
            <a:ext cx="7873359" cy="122586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de-CH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r</a:t>
            </a:r>
            <a:r>
              <a:rPr lang="de-CH" sz="24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eflexive</a:t>
            </a:r>
            <a:r>
              <a:rPr lang="de-CH" sz="2400" dirty="0" smtClean="0">
                <a:latin typeface="Constantia" panose="02030602050306030303" pitchFamily="18" charset="0"/>
              </a:rPr>
              <a:t> transitive Hülle:</a:t>
            </a:r>
          </a:p>
          <a:p>
            <a:pPr>
              <a:spcBef>
                <a:spcPts val="0"/>
              </a:spcBef>
            </a:pPr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*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0  </a:t>
            </a:r>
            <a:r>
              <a:rPr lang="de-CH" sz="24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1  </a:t>
            </a:r>
            <a:r>
              <a:rPr lang="de-CH" sz="24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</a:t>
            </a:r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2  </a:t>
            </a:r>
            <a:r>
              <a:rPr lang="de-CH" sz="2400" b="1" dirty="0" smtClean="0">
                <a:solidFill>
                  <a:srgbClr val="0000FF"/>
                </a:solidFill>
                <a:latin typeface="Constantia" panose="02030602050306030303" pitchFamily="18" charset="0"/>
                <a:sym typeface="Symbol" pitchFamily="18" charset="2"/>
              </a:rPr>
              <a:t>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...</a:t>
            </a: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	</a:t>
            </a:r>
            <a:r>
              <a:rPr lang="de-CH" dirty="0" smtClean="0">
                <a:latin typeface="Constantia" panose="02030602050306030303" pitchFamily="18" charset="0"/>
              </a:rPr>
              <a:t>-- Immer transitiv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b="1" dirty="0" smtClean="0">
                <a:latin typeface="Constantia" panose="02030602050306030303" pitchFamily="18" charset="0"/>
              </a:rPr>
              <a:t>u</a:t>
            </a:r>
            <a:r>
              <a:rPr lang="de-CH" sz="2400" b="1" dirty="0" smtClean="0">
                <a:latin typeface="Constantia" panose="02030602050306030303" pitchFamily="18" charset="0"/>
              </a:rPr>
              <a:t>nd </a:t>
            </a:r>
            <a:r>
              <a:rPr lang="de-CH" sz="2400" b="1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reflexiv</a:t>
            </a:r>
            <a:endParaRPr lang="de-CH" b="1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320552" name="AutoShape 4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9863" y="760668"/>
            <a:ext cx="8549594" cy="5107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de-CH" sz="24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r</a:t>
            </a:r>
            <a:r>
              <a:rPr lang="de-CH" sz="1200" dirty="0" smtClean="0">
                <a:latin typeface="Constantia" panose="02030602050306030303" pitchFamily="18" charset="0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0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de-CH" sz="2400" i="1" dirty="0" err="1" smtClean="0">
                <a:solidFill>
                  <a:srgbClr val="006600"/>
                </a:solidFill>
                <a:latin typeface="Constantia" panose="02030602050306030303" pitchFamily="18" charset="0"/>
              </a:rPr>
              <a:t>id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	   </a:t>
            </a:r>
            <a:r>
              <a:rPr lang="de-CH" sz="2400" dirty="0" smtClean="0">
                <a:latin typeface="Constantia" panose="02030602050306030303" pitchFamily="18" charset="0"/>
              </a:rPr>
              <a:t>wobei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X</a:t>
            </a:r>
            <a:r>
              <a:rPr lang="de-CH" sz="2400" dirty="0" smtClean="0">
                <a:latin typeface="Constantia" panose="02030602050306030303" pitchFamily="18" charset="0"/>
              </a:rPr>
              <a:t> die </a:t>
            </a:r>
            <a:r>
              <a:rPr lang="de-CH" dirty="0" smtClean="0">
                <a:latin typeface="Constantia" panose="02030602050306030303" pitchFamily="18" charset="0"/>
              </a:rPr>
              <a:t>zugrunde liegende Menge ist</a:t>
            </a:r>
            <a:endParaRPr lang="de-CH" b="1" dirty="0">
              <a:latin typeface="Constantia" panose="02030602050306030303" pitchFamily="18" charset="0"/>
            </a:endParaRPr>
          </a:p>
        </p:txBody>
      </p:sp>
      <p:grpSp>
        <p:nvGrpSpPr>
          <p:cNvPr id="3" name="Group 6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608388" y="2147888"/>
            <a:ext cx="4819650" cy="2133600"/>
            <a:chOff x="2273" y="1481"/>
            <a:chExt cx="3036" cy="1344"/>
          </a:xfrm>
        </p:grpSpPr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273" y="1636"/>
              <a:ext cx="2984" cy="926"/>
              <a:chOff x="2280" y="1550"/>
              <a:chExt cx="2984" cy="926"/>
            </a:xfrm>
          </p:grpSpPr>
          <p:sp>
            <p:nvSpPr>
              <p:cNvPr id="320565" name="Line 53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297" y="1550"/>
                <a:ext cx="838" cy="44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320566" name="Line 5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280" y="2035"/>
                <a:ext cx="838" cy="44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320567" name="Line 5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260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320568" name="Line 56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352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20569" name="Freeform 5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310" y="1642"/>
              <a:ext cx="1883" cy="4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00" y="30"/>
                </a:cxn>
                <a:cxn ang="0">
                  <a:pos x="1678" y="188"/>
                </a:cxn>
                <a:cxn ang="0">
                  <a:pos x="1883" y="429"/>
                </a:cxn>
              </a:cxnLst>
              <a:rect l="0" t="0" r="r" b="b"/>
              <a:pathLst>
                <a:path w="1883" h="429">
                  <a:moveTo>
                    <a:pt x="0" y="10"/>
                  </a:moveTo>
                  <a:cubicBezTo>
                    <a:pt x="200" y="13"/>
                    <a:pt x="920" y="0"/>
                    <a:pt x="1200" y="30"/>
                  </a:cubicBezTo>
                  <a:cubicBezTo>
                    <a:pt x="1480" y="60"/>
                    <a:pt x="1565" y="121"/>
                    <a:pt x="1678" y="188"/>
                  </a:cubicBezTo>
                  <a:cubicBezTo>
                    <a:pt x="1792" y="255"/>
                    <a:pt x="1840" y="379"/>
                    <a:pt x="1883" y="42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70" name="Freeform 5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200" y="2115"/>
              <a:ext cx="203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4" y="486"/>
                </a:cxn>
                <a:cxn ang="0">
                  <a:pos x="1650" y="393"/>
                </a:cxn>
                <a:cxn ang="0">
                  <a:pos x="2031" y="41"/>
                </a:cxn>
              </a:cxnLst>
              <a:rect l="0" t="0" r="r" b="b"/>
              <a:pathLst>
                <a:path w="2031" h="551">
                  <a:moveTo>
                    <a:pt x="0" y="0"/>
                  </a:moveTo>
                  <a:cubicBezTo>
                    <a:pt x="125" y="81"/>
                    <a:pt x="479" y="421"/>
                    <a:pt x="754" y="486"/>
                  </a:cubicBezTo>
                  <a:cubicBezTo>
                    <a:pt x="1029" y="551"/>
                    <a:pt x="1437" y="467"/>
                    <a:pt x="1650" y="393"/>
                  </a:cubicBezTo>
                  <a:cubicBezTo>
                    <a:pt x="1863" y="319"/>
                    <a:pt x="1952" y="114"/>
                    <a:pt x="2031" y="41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71" name="Freeform 59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305" y="2182"/>
              <a:ext cx="2993" cy="64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509" y="560"/>
                </a:cxn>
                <a:cxn ang="0">
                  <a:pos x="1145" y="638"/>
                </a:cxn>
                <a:cxn ang="0">
                  <a:pos x="2101" y="590"/>
                </a:cxn>
                <a:cxn ang="0">
                  <a:pos x="2705" y="360"/>
                </a:cxn>
                <a:cxn ang="0">
                  <a:pos x="2993" y="0"/>
                </a:cxn>
              </a:cxnLst>
              <a:rect l="0" t="0" r="r" b="b"/>
              <a:pathLst>
                <a:path w="2993" h="643">
                  <a:moveTo>
                    <a:pt x="0" y="411"/>
                  </a:moveTo>
                  <a:cubicBezTo>
                    <a:pt x="85" y="436"/>
                    <a:pt x="318" y="522"/>
                    <a:pt x="509" y="560"/>
                  </a:cubicBezTo>
                  <a:cubicBezTo>
                    <a:pt x="700" y="598"/>
                    <a:pt x="880" y="633"/>
                    <a:pt x="1145" y="638"/>
                  </a:cubicBezTo>
                  <a:cubicBezTo>
                    <a:pt x="1410" y="643"/>
                    <a:pt x="1841" y="636"/>
                    <a:pt x="2101" y="590"/>
                  </a:cubicBezTo>
                  <a:cubicBezTo>
                    <a:pt x="2361" y="544"/>
                    <a:pt x="2556" y="458"/>
                    <a:pt x="2705" y="360"/>
                  </a:cubicBezTo>
                  <a:cubicBezTo>
                    <a:pt x="2854" y="262"/>
                    <a:pt x="2933" y="75"/>
                    <a:pt x="2993" y="0"/>
                  </a:cubicBezTo>
                </a:path>
              </a:pathLst>
            </a:custGeom>
            <a:noFill/>
            <a:ln w="22225" cap="flat">
              <a:solidFill>
                <a:srgbClr val="FF990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72" name="Freeform 60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0" y="1481"/>
              <a:ext cx="2959" cy="5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88" y="17"/>
                </a:cxn>
                <a:cxn ang="0">
                  <a:pos x="2078" y="68"/>
                </a:cxn>
                <a:cxn ang="0">
                  <a:pos x="2686" y="289"/>
                </a:cxn>
                <a:cxn ang="0">
                  <a:pos x="2959" y="572"/>
                </a:cxn>
              </a:cxnLst>
              <a:rect l="0" t="0" r="r" b="b"/>
              <a:pathLst>
                <a:path w="2959" h="572">
                  <a:moveTo>
                    <a:pt x="0" y="169"/>
                  </a:moveTo>
                  <a:cubicBezTo>
                    <a:pt x="370" y="102"/>
                    <a:pt x="742" y="34"/>
                    <a:pt x="1088" y="17"/>
                  </a:cubicBezTo>
                  <a:cubicBezTo>
                    <a:pt x="1435" y="0"/>
                    <a:pt x="1812" y="23"/>
                    <a:pt x="2078" y="68"/>
                  </a:cubicBezTo>
                  <a:cubicBezTo>
                    <a:pt x="2344" y="113"/>
                    <a:pt x="2539" y="205"/>
                    <a:pt x="2686" y="289"/>
                  </a:cubicBezTo>
                  <a:cubicBezTo>
                    <a:pt x="2833" y="373"/>
                    <a:pt x="2902" y="513"/>
                    <a:pt x="2959" y="572"/>
                  </a:cubicBezTo>
                </a:path>
              </a:pathLst>
            </a:custGeom>
            <a:noFill/>
            <a:ln w="22225" cap="flat">
              <a:solidFill>
                <a:srgbClr val="FF990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0573" name="Freeform 6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2333" y="2177"/>
              <a:ext cx="1861" cy="4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129" y="24"/>
                </a:cxn>
                <a:cxn ang="0">
                  <a:pos x="1587" y="173"/>
                </a:cxn>
                <a:cxn ang="0">
                  <a:pos x="1783" y="399"/>
                </a:cxn>
              </a:cxnLst>
              <a:rect l="0" t="0" r="r" b="b"/>
              <a:pathLst>
                <a:path w="1783" h="399">
                  <a:moveTo>
                    <a:pt x="0" y="26"/>
                  </a:moveTo>
                  <a:cubicBezTo>
                    <a:pt x="188" y="26"/>
                    <a:pt x="864" y="0"/>
                    <a:pt x="1129" y="24"/>
                  </a:cubicBezTo>
                  <a:cubicBezTo>
                    <a:pt x="1394" y="48"/>
                    <a:pt x="1478" y="110"/>
                    <a:pt x="1587" y="173"/>
                  </a:cubicBezTo>
                  <a:cubicBezTo>
                    <a:pt x="1696" y="236"/>
                    <a:pt x="1742" y="352"/>
                    <a:pt x="1783" y="39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46" name="Oval 7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97353" y="231136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7" name="Oval 7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34163" y="375730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" name="Oval 7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968953" y="302132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Oval 7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78806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Oval 7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410962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" fill="hold"/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4" grpId="0" animBg="1"/>
      <p:bldP spid="320545" grpId="0" animBg="1"/>
      <p:bldP spid="320546" grpId="0" animBg="1"/>
      <p:bldP spid="320547" grpId="0" animBg="1"/>
      <p:bldP spid="320548" grpId="0" animBg="1"/>
      <p:bldP spid="320549" grpId="0" animBg="1"/>
      <p:bldP spid="320549" grpId="1" animBg="1"/>
      <p:bldP spid="320551" grpId="0" animBg="1"/>
      <p:bldP spid="32055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53" name="AutoShape 10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7268" y="1980844"/>
            <a:ext cx="2955925" cy="488036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tIns="108000" bIns="108000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120062" cy="435600"/>
          </a:xfrm>
        </p:spPr>
        <p:txBody>
          <a:bodyPr/>
          <a:lstStyle/>
          <a:p>
            <a:r>
              <a:rPr lang="de-CH" noProof="0" dirty="0" smtClean="0">
                <a:solidFill>
                  <a:srgbClr val="800000"/>
                </a:solidFill>
              </a:rPr>
              <a:t>Azyklische</a:t>
            </a:r>
            <a:r>
              <a:rPr lang="de-CH" noProof="0" dirty="0" smtClean="0"/>
              <a:t> </a:t>
            </a:r>
            <a:r>
              <a:rPr lang="de-CH" dirty="0" err="1" smtClean="0"/>
              <a:t>R</a:t>
            </a:r>
            <a:r>
              <a:rPr lang="de-CH" noProof="0" dirty="0" err="1" smtClean="0"/>
              <a:t>elation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54340" y="1978996"/>
            <a:ext cx="3917659" cy="507781"/>
          </a:xfrm>
        </p:spPr>
        <p:txBody>
          <a:bodyPr bIns="180000"/>
          <a:lstStyle/>
          <a:p>
            <a:r>
              <a:rPr lang="de-CH" i="1" noProof="0" dirty="0" smtClean="0">
                <a:solidFill>
                  <a:srgbClr val="0000FF"/>
                </a:solidFill>
              </a:rPr>
              <a:t>	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900" i="1" noProof="0" dirty="0" smtClean="0">
                <a:solidFill>
                  <a:srgbClr val="0000FF"/>
                </a:solidFill>
              </a:rPr>
              <a:t> </a:t>
            </a:r>
            <a:r>
              <a:rPr lang="de-CH" sz="2800" baseline="30000" noProof="0" dirty="0" smtClean="0">
                <a:solidFill>
                  <a:srgbClr val="0000FF"/>
                </a:solidFill>
              </a:rPr>
              <a:t>+</a:t>
            </a:r>
            <a:r>
              <a:rPr lang="de-CH" baseline="30000" noProof="0" dirty="0" smtClean="0">
                <a:solidFill>
                  <a:srgbClr val="0000FF"/>
                </a:solidFill>
              </a:rPr>
              <a:t>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  </a:t>
            </a:r>
            <a:r>
              <a:rPr lang="de-CH" b="1" i="1" noProof="0" dirty="0" err="1" smtClean="0">
                <a:solidFill>
                  <a:srgbClr val="800000"/>
                </a:solidFill>
              </a:rPr>
              <a:t>id</a:t>
            </a:r>
            <a:r>
              <a:rPr lang="de-CH" i="1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>
                <a:solidFill>
                  <a:srgbClr val="800000"/>
                </a:solidFill>
              </a:rPr>
              <a:t>[</a:t>
            </a:r>
            <a:r>
              <a:rPr lang="de-CH" i="1" noProof="0" dirty="0" smtClean="0">
                <a:solidFill>
                  <a:srgbClr val="800000"/>
                </a:solidFill>
              </a:rPr>
              <a:t>X</a:t>
            </a:r>
            <a:r>
              <a:rPr lang="de-CH" sz="1600" i="1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>
                <a:solidFill>
                  <a:srgbClr val="800000"/>
                </a:solidFill>
              </a:rPr>
              <a:t>]</a:t>
            </a:r>
            <a:r>
              <a:rPr lang="de-CH" noProof="0" dirty="0" smtClean="0">
                <a:solidFill>
                  <a:srgbClr val="0000FF"/>
                </a:solidFill>
              </a:rPr>
              <a:t>   = 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</a:t>
            </a:r>
            <a:endParaRPr lang="de-CH" b="1" noProof="0" dirty="0" smtClean="0">
              <a:sym typeface="Symbol" pitchFamily="18" charset="2"/>
            </a:endParaRPr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/>
          </a:p>
        </p:txBody>
      </p:sp>
      <p:sp>
        <p:nvSpPr>
          <p:cNvPr id="206951" name="Text Box 10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2495" y="5584872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i="1" dirty="0" err="1" smtClean="0">
                <a:solidFill>
                  <a:schemeClr val="accent2"/>
                </a:solidFill>
                <a:latin typeface="Constantia" panose="02030602050306030303" pitchFamily="18" charset="0"/>
              </a:rPr>
              <a:t>vor</a:t>
            </a:r>
            <a:r>
              <a:rPr lang="en-US" sz="2400" b="1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en-US" sz="3600" baseline="3000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+</a:t>
            </a:r>
            <a:endParaRPr lang="en-US" sz="2400" baseline="30000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206952" name="Text Box 10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36690" y="5620750"/>
            <a:ext cx="128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i="1" dirty="0">
                <a:solidFill>
                  <a:srgbClr val="A50021"/>
                </a:solidFill>
                <a:latin typeface="Constantia" panose="02030602050306030303" pitchFamily="18" charset="0"/>
              </a:rPr>
              <a:t>id</a:t>
            </a: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A50021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X</a:t>
            </a:r>
            <a:r>
              <a:rPr lang="en-US" sz="2400" dirty="0">
                <a:solidFill>
                  <a:srgbClr val="A50021"/>
                </a:solidFill>
                <a:latin typeface="Constantia" panose="02030602050306030303" pitchFamily="18" charset="0"/>
              </a:rPr>
              <a:t>]</a:t>
            </a:r>
          </a:p>
        </p:txBody>
      </p:sp>
      <p:sp>
        <p:nvSpPr>
          <p:cNvPr id="206992" name="Text Box 1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89325" y="3498262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Ü</a:t>
            </a:r>
          </a:p>
        </p:txBody>
      </p:sp>
      <p:sp>
        <p:nvSpPr>
          <p:cNvPr id="206993" name="Text Box 1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5350" y="441425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M</a:t>
            </a:r>
          </a:p>
        </p:txBody>
      </p:sp>
      <p:sp>
        <p:nvSpPr>
          <p:cNvPr id="206994" name="Text Box 14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76813" y="4274550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206995" name="Text Box 1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00825" y="4269787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06996" name="Text Box 1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67738" y="3917362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Constantia" panose="02030602050306030303" pitchFamily="18" charset="0"/>
              </a:rPr>
              <a:t>P</a:t>
            </a:r>
          </a:p>
        </p:txBody>
      </p:sp>
      <p:sp>
        <p:nvSpPr>
          <p:cNvPr id="207012" name="Freeform 164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11515574">
            <a:off x="3421063" y="287278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7013" name="Freeform 165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5983419">
            <a:off x="3074194" y="4596019"/>
            <a:ext cx="425450" cy="417512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7014" name="Freeform 166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11515574">
            <a:off x="4878388" y="361573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7015" name="Freeform 167"/>
          <p:cNvSpPr>
            <a:spLocks/>
          </p:cNvSpPr>
          <p:nvPr>
            <p:custDataLst>
              <p:tags r:id="rId14"/>
            </p:custDataLst>
          </p:nvPr>
        </p:nvSpPr>
        <p:spPr bwMode="auto">
          <a:xfrm rot="11515574">
            <a:off x="6599238" y="359033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7016" name="Freeform 16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1515574">
            <a:off x="8320088" y="3523662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" name="Group 16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608388" y="3128375"/>
            <a:ext cx="4819650" cy="2133600"/>
            <a:chOff x="2273" y="1481"/>
            <a:chExt cx="3036" cy="1344"/>
          </a:xfrm>
        </p:grpSpPr>
        <p:grpSp>
          <p:nvGrpSpPr>
            <p:cNvPr id="3" name="Group 170"/>
            <p:cNvGrpSpPr>
              <a:grpSpLocks/>
            </p:cNvGrpSpPr>
            <p:nvPr/>
          </p:nvGrpSpPr>
          <p:grpSpPr bwMode="auto">
            <a:xfrm>
              <a:off x="2273" y="1636"/>
              <a:ext cx="2984" cy="926"/>
              <a:chOff x="2280" y="1550"/>
              <a:chExt cx="2984" cy="926"/>
            </a:xfrm>
          </p:grpSpPr>
          <p:sp>
            <p:nvSpPr>
              <p:cNvPr id="207019" name="Line 17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297" y="1550"/>
                <a:ext cx="838" cy="4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207020" name="Line 172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280" y="2035"/>
                <a:ext cx="838" cy="4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207021" name="Line 173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260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  <p:sp>
            <p:nvSpPr>
              <p:cNvPr id="207022" name="Line 17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352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207023" name="Freeform 17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310" y="1642"/>
              <a:ext cx="1883" cy="4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00" y="30"/>
                </a:cxn>
                <a:cxn ang="0">
                  <a:pos x="1678" y="188"/>
                </a:cxn>
                <a:cxn ang="0">
                  <a:pos x="1883" y="429"/>
                </a:cxn>
              </a:cxnLst>
              <a:rect l="0" t="0" r="r" b="b"/>
              <a:pathLst>
                <a:path w="1883" h="429">
                  <a:moveTo>
                    <a:pt x="0" y="10"/>
                  </a:moveTo>
                  <a:cubicBezTo>
                    <a:pt x="200" y="13"/>
                    <a:pt x="920" y="0"/>
                    <a:pt x="1200" y="30"/>
                  </a:cubicBezTo>
                  <a:cubicBezTo>
                    <a:pt x="1480" y="60"/>
                    <a:pt x="1565" y="121"/>
                    <a:pt x="1678" y="188"/>
                  </a:cubicBezTo>
                  <a:cubicBezTo>
                    <a:pt x="1792" y="255"/>
                    <a:pt x="1840" y="379"/>
                    <a:pt x="1883" y="42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7024" name="Freeform 17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00" y="2115"/>
              <a:ext cx="203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4" y="486"/>
                </a:cxn>
                <a:cxn ang="0">
                  <a:pos x="1650" y="393"/>
                </a:cxn>
                <a:cxn ang="0">
                  <a:pos x="2031" y="41"/>
                </a:cxn>
              </a:cxnLst>
              <a:rect l="0" t="0" r="r" b="b"/>
              <a:pathLst>
                <a:path w="2031" h="551">
                  <a:moveTo>
                    <a:pt x="0" y="0"/>
                  </a:moveTo>
                  <a:cubicBezTo>
                    <a:pt x="125" y="81"/>
                    <a:pt x="479" y="421"/>
                    <a:pt x="754" y="486"/>
                  </a:cubicBezTo>
                  <a:cubicBezTo>
                    <a:pt x="1029" y="551"/>
                    <a:pt x="1437" y="467"/>
                    <a:pt x="1650" y="393"/>
                  </a:cubicBezTo>
                  <a:cubicBezTo>
                    <a:pt x="1863" y="319"/>
                    <a:pt x="1952" y="114"/>
                    <a:pt x="2031" y="41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7025" name="Freeform 17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305" y="2182"/>
              <a:ext cx="2993" cy="64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509" y="560"/>
                </a:cxn>
                <a:cxn ang="0">
                  <a:pos x="1145" y="638"/>
                </a:cxn>
                <a:cxn ang="0">
                  <a:pos x="2101" y="590"/>
                </a:cxn>
                <a:cxn ang="0">
                  <a:pos x="2705" y="360"/>
                </a:cxn>
                <a:cxn ang="0">
                  <a:pos x="2993" y="0"/>
                </a:cxn>
              </a:cxnLst>
              <a:rect l="0" t="0" r="r" b="b"/>
              <a:pathLst>
                <a:path w="2993" h="643">
                  <a:moveTo>
                    <a:pt x="0" y="411"/>
                  </a:moveTo>
                  <a:cubicBezTo>
                    <a:pt x="85" y="436"/>
                    <a:pt x="318" y="522"/>
                    <a:pt x="509" y="560"/>
                  </a:cubicBezTo>
                  <a:cubicBezTo>
                    <a:pt x="700" y="598"/>
                    <a:pt x="880" y="633"/>
                    <a:pt x="1145" y="638"/>
                  </a:cubicBezTo>
                  <a:cubicBezTo>
                    <a:pt x="1410" y="643"/>
                    <a:pt x="1841" y="636"/>
                    <a:pt x="2101" y="590"/>
                  </a:cubicBezTo>
                  <a:cubicBezTo>
                    <a:pt x="2361" y="544"/>
                    <a:pt x="2556" y="458"/>
                    <a:pt x="2705" y="360"/>
                  </a:cubicBezTo>
                  <a:cubicBezTo>
                    <a:pt x="2854" y="262"/>
                    <a:pt x="2933" y="75"/>
                    <a:pt x="2993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7026" name="Freeform 17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350" y="1481"/>
              <a:ext cx="2959" cy="5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88" y="17"/>
                </a:cxn>
                <a:cxn ang="0">
                  <a:pos x="2078" y="68"/>
                </a:cxn>
                <a:cxn ang="0">
                  <a:pos x="2686" y="289"/>
                </a:cxn>
                <a:cxn ang="0">
                  <a:pos x="2959" y="572"/>
                </a:cxn>
              </a:cxnLst>
              <a:rect l="0" t="0" r="r" b="b"/>
              <a:pathLst>
                <a:path w="2959" h="572">
                  <a:moveTo>
                    <a:pt x="0" y="169"/>
                  </a:moveTo>
                  <a:cubicBezTo>
                    <a:pt x="370" y="102"/>
                    <a:pt x="742" y="34"/>
                    <a:pt x="1088" y="17"/>
                  </a:cubicBezTo>
                  <a:cubicBezTo>
                    <a:pt x="1435" y="0"/>
                    <a:pt x="1812" y="23"/>
                    <a:pt x="2078" y="68"/>
                  </a:cubicBezTo>
                  <a:cubicBezTo>
                    <a:pt x="2344" y="113"/>
                    <a:pt x="2539" y="205"/>
                    <a:pt x="2686" y="289"/>
                  </a:cubicBezTo>
                  <a:cubicBezTo>
                    <a:pt x="2833" y="373"/>
                    <a:pt x="2902" y="513"/>
                    <a:pt x="2959" y="5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7027" name="Freeform 17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2333" y="2177"/>
              <a:ext cx="1861" cy="4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129" y="24"/>
                </a:cxn>
                <a:cxn ang="0">
                  <a:pos x="1587" y="173"/>
                </a:cxn>
                <a:cxn ang="0">
                  <a:pos x="1783" y="399"/>
                </a:cxn>
              </a:cxnLst>
              <a:rect l="0" t="0" r="r" b="b"/>
              <a:pathLst>
                <a:path w="1783" h="399">
                  <a:moveTo>
                    <a:pt x="0" y="26"/>
                  </a:moveTo>
                  <a:cubicBezTo>
                    <a:pt x="188" y="26"/>
                    <a:pt x="864" y="0"/>
                    <a:pt x="1129" y="24"/>
                  </a:cubicBezTo>
                  <a:cubicBezTo>
                    <a:pt x="1394" y="48"/>
                    <a:pt x="1478" y="110"/>
                    <a:pt x="1587" y="173"/>
                  </a:cubicBezTo>
                  <a:cubicBezTo>
                    <a:pt x="1696" y="236"/>
                    <a:pt x="1742" y="352"/>
                    <a:pt x="1783" y="399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207028" name="Text Box 18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012" y="860425"/>
            <a:ext cx="76832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Eine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Relation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r</a:t>
            </a:r>
            <a:r>
              <a:rPr lang="en-US" sz="2400" dirty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dirty="0" smtClean="0">
                <a:latin typeface="Constantia" panose="02030602050306030303" pitchFamily="18" charset="0"/>
                <a:cs typeface="Arial" charset="0"/>
              </a:rPr>
              <a:t>auf </a:t>
            </a:r>
            <a:r>
              <a:rPr lang="en-US" dirty="0" err="1" smtClean="0">
                <a:latin typeface="Constantia" panose="02030602050306030303" pitchFamily="18" charset="0"/>
                <a:cs typeface="Arial" charset="0"/>
              </a:rPr>
              <a:t>einer</a:t>
            </a:r>
            <a:r>
              <a:rPr lang="en-US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  <a:cs typeface="Arial" charset="0"/>
              </a:rPr>
              <a:t>Menge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  <a:cs typeface="Arial" charset="0"/>
              </a:rPr>
              <a:t>X</a:t>
            </a:r>
            <a:r>
              <a:rPr lang="en-US" sz="2400" dirty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ist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azyklisch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genau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dann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, </a:t>
            </a:r>
            <a:r>
              <a:rPr lang="en-US" sz="2400" dirty="0" err="1" smtClean="0">
                <a:latin typeface="Constantia" panose="02030602050306030303" pitchFamily="18" charset="0"/>
                <a:cs typeface="Arial" charset="0"/>
              </a:rPr>
              <a:t>wenn</a:t>
            </a:r>
            <a:r>
              <a:rPr lang="en-US" sz="2400" dirty="0" smtClean="0">
                <a:latin typeface="Constantia" panose="02030602050306030303" pitchFamily="18" charset="0"/>
                <a:cs typeface="Arial" charset="0"/>
              </a:rPr>
              <a:t>:</a:t>
            </a:r>
            <a:endParaRPr lang="en-US" sz="2400" dirty="0"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34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82485" y="328441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19295" y="473035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6" name="Oval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4085" y="399437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" name="Oval 7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63938" y="4016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8" name="Oval 7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96094" y="4016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" fill="hold"/>
                                        <p:tgtEl>
                                          <p:spTgt spid="2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" fill="hold"/>
                                        <p:tgtEl>
                                          <p:spTgt spid="2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" fill="hold"/>
                                        <p:tgtEl>
                                          <p:spTgt spid="2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" fill="hold"/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" fill="hold"/>
                                        <p:tgtEl>
                                          <p:spTgt spid="2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2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2" grpId="0"/>
      <p:bldP spid="206952" grpId="1"/>
      <p:bldP spid="207012" grpId="0" animBg="1"/>
      <p:bldP spid="207012" grpId="1" animBg="1"/>
      <p:bldP spid="207013" grpId="0" animBg="1"/>
      <p:bldP spid="207013" grpId="1" animBg="1"/>
      <p:bldP spid="207014" grpId="0" animBg="1"/>
      <p:bldP spid="207014" grpId="1" animBg="1"/>
      <p:bldP spid="207015" grpId="0" animBg="1"/>
      <p:bldP spid="207015" grpId="1" animBg="1"/>
      <p:bldP spid="207016" grpId="0" animBg="1"/>
      <p:bldP spid="20701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600" noProof="0" dirty="0" smtClean="0"/>
              <a:t>Azyklische Relationen und partielle Ordnungen</a:t>
            </a:r>
            <a:endParaRPr lang="de-CH" sz="2600" noProof="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2100" y="1217613"/>
            <a:ext cx="8501063" cy="4987925"/>
          </a:xfrm>
        </p:spPr>
        <p:txBody>
          <a:bodyPr/>
          <a:lstStyle/>
          <a:p>
            <a:r>
              <a:rPr lang="de-CH" noProof="0" dirty="0" smtClean="0">
                <a:solidFill>
                  <a:srgbClr val="800000"/>
                </a:solidFill>
              </a:rPr>
              <a:t>Theoreme</a:t>
            </a:r>
            <a:r>
              <a:rPr lang="de-CH" noProof="0" dirty="0" smtClean="0"/>
              <a:t>:</a:t>
            </a:r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Jede (strikte) Ordnungsrelation ist azyklisch</a:t>
            </a:r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endParaRPr lang="de-CH" noProof="0" dirty="0" smtClean="0"/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Eine Relation ist azyklisch genau </a:t>
            </a:r>
            <a:r>
              <a:rPr lang="de-CH" dirty="0" smtClean="0"/>
              <a:t>dann wenn </a:t>
            </a:r>
            <a:r>
              <a:rPr lang="de-CH" noProof="0" dirty="0" smtClean="0"/>
              <a:t>ihre transitive Hülle eine (strikte) Ordnung ist</a:t>
            </a:r>
            <a:br>
              <a:rPr lang="de-CH" noProof="0" dirty="0" smtClean="0"/>
            </a:b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000" noProof="0" dirty="0" smtClean="0"/>
              <a:t>(auch: Genau dann, </a:t>
            </a:r>
            <a:r>
              <a:rPr lang="de-CH" sz="2000" dirty="0" smtClean="0"/>
              <a:t>wenn ihre reflexive transitive Hülle eine nicht-strikte partielle Ordnung ist)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Von den Bedingungen zur partiellen Ordnung</a:t>
            </a:r>
            <a:endParaRPr lang="de-CH" noProof="0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03225" y="1166813"/>
            <a:ext cx="7556500" cy="4227512"/>
          </a:xfrm>
        </p:spPr>
        <p:txBody>
          <a:bodyPr/>
          <a:lstStyle/>
          <a:p>
            <a:r>
              <a:rPr lang="de-CH" sz="2000" dirty="0" smtClean="0"/>
              <a:t>Unsere</a:t>
            </a:r>
            <a:r>
              <a:rPr lang="de-CH" sz="2000" noProof="0" dirty="0" smtClean="0"/>
              <a:t> partielle Ordnungsrelation ist </a:t>
            </a:r>
            <a:r>
              <a:rPr lang="de-CH" sz="2000" b="1" i="1" noProof="0" dirty="0" smtClean="0">
                <a:solidFill>
                  <a:srgbClr val="006600"/>
                </a:solidFill>
              </a:rPr>
              <a:t>vor</a:t>
            </a:r>
            <a:r>
              <a:rPr lang="de-CH" sz="1000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200" baseline="8000" noProof="0" dirty="0" smtClean="0">
                <a:solidFill>
                  <a:srgbClr val="0000FF"/>
                </a:solidFill>
              </a:rPr>
              <a:t>+</a:t>
            </a:r>
            <a:endParaRPr lang="de-CH" sz="2000" b="1" baseline="8000" noProof="0" dirty="0" smtClean="0">
              <a:solidFill>
                <a:srgbClr val="0000FF"/>
              </a:solidFill>
            </a:endParaRPr>
          </a:p>
          <a:p>
            <a:r>
              <a:rPr lang="de-CH" sz="2000" b="1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smtClean="0">
                <a:solidFill>
                  <a:srgbClr val="006600"/>
                </a:solidFill>
              </a:rPr>
              <a:t>vor</a:t>
            </a:r>
            <a:r>
              <a:rPr lang="de-CH" sz="2000" i="1" noProof="0" dirty="0" smtClean="0">
                <a:solidFill>
                  <a:srgbClr val="0000FF"/>
                </a:solidFill>
              </a:rPr>
              <a:t> =</a:t>
            </a:r>
            <a:br>
              <a:rPr lang="de-CH" sz="2000" i="1" noProof="0" dirty="0" smtClean="0">
                <a:solidFill>
                  <a:srgbClr val="0000FF"/>
                </a:solidFill>
              </a:rPr>
            </a:br>
            <a:r>
              <a:rPr lang="de-CH" sz="2000" i="1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0000FF"/>
                </a:solidFill>
              </a:rPr>
              <a:t>{[</a:t>
            </a:r>
            <a:r>
              <a:rPr lang="de-CH" sz="2000" i="1" noProof="0" dirty="0" smtClean="0">
                <a:solidFill>
                  <a:srgbClr val="0000FF"/>
                </a:solidFill>
              </a:rPr>
              <a:t>Abwaschen, Politik</a:t>
            </a:r>
            <a:r>
              <a:rPr lang="de-CH" sz="2000" noProof="0" dirty="0" smtClean="0">
                <a:solidFill>
                  <a:srgbClr val="0000FF"/>
                </a:solidFill>
              </a:rPr>
              <a:t>],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Üetliberg</a:t>
            </a:r>
            <a:r>
              <a:rPr lang="de-CH" sz="2000" i="1" noProof="0" dirty="0" smtClean="0">
                <a:solidFill>
                  <a:srgbClr val="0000FF"/>
                </a:solidFill>
              </a:rPr>
              <a:t>, Essen</a:t>
            </a:r>
            <a:r>
              <a:rPr lang="de-CH" sz="2000" noProof="0" dirty="0" smtClean="0">
                <a:solidFill>
                  <a:srgbClr val="0000FF"/>
                </a:solidFill>
              </a:rPr>
              <a:t>],			</a:t>
            </a:r>
            <a:r>
              <a:rPr lang="de-CH" sz="2000" noProof="0" dirty="0" smtClean="0">
                <a:solidFill>
                  <a:srgbClr val="0000FF"/>
                </a:solidFill>
              </a:rPr>
              <a:t>	 [</a:t>
            </a:r>
            <a:r>
              <a:rPr lang="de-CH" sz="2000" i="1" noProof="0" dirty="0" smtClean="0">
                <a:solidFill>
                  <a:srgbClr val="0000FF"/>
                </a:solidFill>
              </a:rPr>
              <a:t>Medikament, Essen</a:t>
            </a:r>
            <a:r>
              <a:rPr lang="de-CH" sz="2000" noProof="0" dirty="0" smtClean="0">
                <a:solidFill>
                  <a:srgbClr val="0000FF"/>
                </a:solidFill>
              </a:rPr>
              <a:t>], [</a:t>
            </a:r>
            <a:r>
              <a:rPr lang="de-CH" sz="2000" i="1" noProof="0" dirty="0" smtClean="0">
                <a:solidFill>
                  <a:srgbClr val="0000FF"/>
                </a:solidFill>
              </a:rPr>
              <a:t>Essen, Abwaschen</a:t>
            </a:r>
            <a:r>
              <a:rPr lang="de-CH" sz="2000" noProof="0" dirty="0" smtClean="0">
                <a:solidFill>
                  <a:srgbClr val="0000FF"/>
                </a:solidFill>
              </a:rPr>
              <a:t>]}</a:t>
            </a:r>
          </a:p>
          <a:p>
            <a:endParaRPr lang="de-CH" sz="2000" noProof="0" dirty="0" smtClean="0"/>
          </a:p>
          <a:p>
            <a:endParaRPr lang="de-CH" sz="2000" noProof="0" dirty="0">
              <a:solidFill>
                <a:srgbClr val="0000FF"/>
              </a:solidFill>
            </a:endParaRPr>
          </a:p>
        </p:txBody>
      </p:sp>
      <p:sp>
        <p:nvSpPr>
          <p:cNvPr id="201775" name="Line 4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49438" y="3395663"/>
            <a:ext cx="1330325" cy="700087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76" name="Line 4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822450" y="4165600"/>
            <a:ext cx="1330325" cy="70008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77" name="Line 4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78200" y="4125913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78" name="Line 5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1750" y="4125913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17688" y="3411538"/>
            <a:ext cx="4737100" cy="1470025"/>
            <a:chOff x="2280" y="1550"/>
            <a:chExt cx="2984" cy="926"/>
          </a:xfrm>
        </p:grpSpPr>
        <p:sp>
          <p:nvSpPr>
            <p:cNvPr id="201781" name="Line 5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1782" name="Line 5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1783" name="Line 5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01784" name="Line 5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201785" name="Freeform 5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092325" y="3452813"/>
            <a:ext cx="2619375" cy="588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5" y="48"/>
              </a:cxn>
              <a:cxn ang="0">
                <a:pos x="1530" y="287"/>
              </a:cxn>
              <a:cxn ang="0">
                <a:pos x="1578" y="334"/>
              </a:cxn>
            </a:cxnLst>
            <a:rect l="0" t="0" r="r" b="b"/>
            <a:pathLst>
              <a:path w="1665" h="335">
                <a:moveTo>
                  <a:pt x="0" y="0"/>
                </a:moveTo>
                <a:cubicBezTo>
                  <a:pt x="255" y="0"/>
                  <a:pt x="510" y="0"/>
                  <a:pt x="765" y="48"/>
                </a:cubicBezTo>
                <a:cubicBezTo>
                  <a:pt x="1020" y="96"/>
                  <a:pt x="1395" y="239"/>
                  <a:pt x="1530" y="287"/>
                </a:cubicBezTo>
                <a:cubicBezTo>
                  <a:pt x="1665" y="335"/>
                  <a:pt x="1621" y="334"/>
                  <a:pt x="1578" y="334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86" name="Freeform 58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2166938" y="4337050"/>
            <a:ext cx="2544762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5" y="48"/>
              </a:cxn>
              <a:cxn ang="0">
                <a:pos x="1530" y="287"/>
              </a:cxn>
              <a:cxn ang="0">
                <a:pos x="1578" y="334"/>
              </a:cxn>
            </a:cxnLst>
            <a:rect l="0" t="0" r="r" b="b"/>
            <a:pathLst>
              <a:path w="1665" h="335">
                <a:moveTo>
                  <a:pt x="0" y="0"/>
                </a:moveTo>
                <a:cubicBezTo>
                  <a:pt x="255" y="0"/>
                  <a:pt x="510" y="0"/>
                  <a:pt x="765" y="48"/>
                </a:cubicBezTo>
                <a:cubicBezTo>
                  <a:pt x="1020" y="96"/>
                  <a:pt x="1395" y="239"/>
                  <a:pt x="1530" y="287"/>
                </a:cubicBezTo>
                <a:cubicBezTo>
                  <a:pt x="1665" y="335"/>
                  <a:pt x="1621" y="334"/>
                  <a:pt x="1578" y="334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87" name="Freeform 5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513138" y="4337050"/>
            <a:ext cx="2919412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2" y="383"/>
              </a:cxn>
              <a:cxn ang="0">
                <a:pos x="1530" y="287"/>
              </a:cxn>
              <a:cxn ang="0">
                <a:pos x="1865" y="0"/>
              </a:cxn>
            </a:cxnLst>
            <a:rect l="0" t="0" r="r" b="b"/>
            <a:pathLst>
              <a:path w="1865" h="431">
                <a:moveTo>
                  <a:pt x="0" y="0"/>
                </a:moveTo>
                <a:cubicBezTo>
                  <a:pt x="183" y="167"/>
                  <a:pt x="367" y="335"/>
                  <a:pt x="622" y="383"/>
                </a:cubicBezTo>
                <a:cubicBezTo>
                  <a:pt x="877" y="431"/>
                  <a:pt x="1323" y="351"/>
                  <a:pt x="1530" y="287"/>
                </a:cubicBezTo>
                <a:cubicBezTo>
                  <a:pt x="1737" y="223"/>
                  <a:pt x="1801" y="111"/>
                  <a:pt x="1865" y="0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88" name="Freeform 60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016125" y="4440238"/>
            <a:ext cx="4402138" cy="860425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1052" y="526"/>
              </a:cxn>
              <a:cxn ang="0">
                <a:pos x="2008" y="478"/>
              </a:cxn>
              <a:cxn ang="0">
                <a:pos x="2582" y="239"/>
              </a:cxn>
              <a:cxn ang="0">
                <a:pos x="2773" y="0"/>
              </a:cxn>
            </a:cxnLst>
            <a:rect l="0" t="0" r="r" b="b"/>
            <a:pathLst>
              <a:path w="2773" h="542">
                <a:moveTo>
                  <a:pt x="0" y="382"/>
                </a:moveTo>
                <a:cubicBezTo>
                  <a:pt x="358" y="446"/>
                  <a:pt x="717" y="510"/>
                  <a:pt x="1052" y="526"/>
                </a:cubicBezTo>
                <a:cubicBezTo>
                  <a:pt x="1387" y="542"/>
                  <a:pt x="1753" y="526"/>
                  <a:pt x="2008" y="478"/>
                </a:cubicBezTo>
                <a:cubicBezTo>
                  <a:pt x="2263" y="430"/>
                  <a:pt x="2455" y="319"/>
                  <a:pt x="2582" y="239"/>
                </a:cubicBezTo>
                <a:cubicBezTo>
                  <a:pt x="2709" y="159"/>
                  <a:pt x="2741" y="79"/>
                  <a:pt x="277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89" name="Freeform 61"/>
          <p:cNvSpPr>
            <a:spLocks/>
          </p:cNvSpPr>
          <p:nvPr>
            <p:custDataLst>
              <p:tags r:id="rId12"/>
            </p:custDataLst>
          </p:nvPr>
        </p:nvSpPr>
        <p:spPr bwMode="auto">
          <a:xfrm flipV="1">
            <a:off x="1939925" y="3149600"/>
            <a:ext cx="4554538" cy="911225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1052" y="526"/>
              </a:cxn>
              <a:cxn ang="0">
                <a:pos x="2008" y="478"/>
              </a:cxn>
              <a:cxn ang="0">
                <a:pos x="2582" y="239"/>
              </a:cxn>
              <a:cxn ang="0">
                <a:pos x="2773" y="0"/>
              </a:cxn>
            </a:cxnLst>
            <a:rect l="0" t="0" r="r" b="b"/>
            <a:pathLst>
              <a:path w="2773" h="542">
                <a:moveTo>
                  <a:pt x="0" y="382"/>
                </a:moveTo>
                <a:cubicBezTo>
                  <a:pt x="358" y="446"/>
                  <a:pt x="717" y="510"/>
                  <a:pt x="1052" y="526"/>
                </a:cubicBezTo>
                <a:cubicBezTo>
                  <a:pt x="1387" y="542"/>
                  <a:pt x="1753" y="526"/>
                  <a:pt x="2008" y="478"/>
                </a:cubicBezTo>
                <a:cubicBezTo>
                  <a:pt x="2263" y="430"/>
                  <a:pt x="2455" y="319"/>
                  <a:pt x="2582" y="239"/>
                </a:cubicBezTo>
                <a:cubicBezTo>
                  <a:pt x="2709" y="159"/>
                  <a:pt x="2741" y="79"/>
                  <a:pt x="277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01790" name="Text Box 6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5033" y="3487738"/>
            <a:ext cx="1373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Üetliberg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1791" name="Text Box 6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5686" y="4524375"/>
            <a:ext cx="174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Medikament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1792" name="Text Box 6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98750" y="426402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Essen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1793" name="Text Box 6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5975" y="4195763"/>
            <a:ext cx="1578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Abwaschen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1794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61150" y="4219575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Politik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3" name="Oval 7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09046" y="3300756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4" name="Oval 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28302" y="4824567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5" name="Oval 7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97066" y="405967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6" name="Oval 7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0630" y="4057108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7" name="Oval 7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95670" y="406655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85" grpId="0" animBg="1"/>
      <p:bldP spid="201786" grpId="0" animBg="1"/>
      <p:bldP spid="201787" grpId="0" animBg="1"/>
      <p:bldP spid="201788" grpId="0" animBg="1"/>
      <p:bldP spid="20178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Was wir gesehen haben</a:t>
            </a:r>
            <a:endParaRPr lang="de-CH" noProof="0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780176"/>
            <a:ext cx="8739187" cy="5721292"/>
          </a:xfrm>
        </p:spPr>
        <p:txBody>
          <a:bodyPr/>
          <a:lstStyle/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Das Problem des topologischen Sortierens und seine Anwendungen</a:t>
            </a:r>
          </a:p>
          <a:p>
            <a:pPr marL="357188" indent="-357188">
              <a:lnSpc>
                <a:spcPct val="90000"/>
              </a:lnSpc>
            </a:pPr>
            <a:endParaRPr lang="de-CH" sz="1600" noProof="0" dirty="0" smtClean="0"/>
          </a:p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Mathematischer Hintergrund: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Relationen als Mengen von Paaren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Eigenschaften einer Relation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Ordnungsrelationen: partiell/total, strikt/nicht-strikt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Transitive und reflexive transitive Hüllen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Die Beziehung zwischen </a:t>
            </a:r>
            <a:r>
              <a:rPr lang="de-CH" b="1" dirty="0" smtClean="0">
                <a:solidFill>
                  <a:srgbClr val="993300"/>
                </a:solidFill>
              </a:rPr>
              <a:t>azyklischen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dirty="0" smtClean="0"/>
              <a:t>und </a:t>
            </a:r>
            <a:r>
              <a:rPr lang="de-CH" b="1" dirty="0" smtClean="0">
                <a:solidFill>
                  <a:srgbClr val="993300"/>
                </a:solidFill>
              </a:rPr>
              <a:t>Ordnungs</a:t>
            </a:r>
            <a:r>
              <a:rPr lang="de-CH" dirty="0" smtClean="0"/>
              <a:t>relationen</a:t>
            </a:r>
            <a:endParaRPr lang="de-CH" noProof="0" dirty="0" smtClean="0"/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Die Grundidee des topologischen Sortierens</a:t>
            </a:r>
          </a:p>
          <a:p>
            <a:pPr marL="357188" lvl="1" indent="-357188">
              <a:lnSpc>
                <a:spcPct val="90000"/>
              </a:lnSpc>
            </a:pPr>
            <a:endParaRPr lang="de-CH" noProof="0" dirty="0" smtClean="0"/>
          </a:p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Als Nächstes: Wie man es implementiert: 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Effizient: </a:t>
            </a:r>
            <a:r>
              <a:rPr lang="de-CH" b="1" noProof="0" dirty="0" smtClean="0">
                <a:solidFill>
                  <a:srgbClr val="3333FF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>
                <a:solidFill>
                  <a:srgbClr val="3333FF"/>
                </a:solidFill>
              </a:rPr>
              <a:t> +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noProof="0" dirty="0" smtClean="0"/>
              <a:t>für </a:t>
            </a:r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/>
              <a:t> Bedingungen </a:t>
            </a:r>
            <a:r>
              <a:rPr lang="de-CH" dirty="0" smtClean="0"/>
              <a:t>und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/>
              <a:t> </a:t>
            </a:r>
            <a:r>
              <a:rPr lang="de-CH" dirty="0" smtClean="0"/>
              <a:t>Elemente</a:t>
            </a:r>
            <a:endParaRPr lang="de-CH" noProof="0" dirty="0" smtClean="0"/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Gutes Software-Engineering: effektives API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4659313" cy="435600"/>
          </a:xfrm>
        </p:spPr>
        <p:txBody>
          <a:bodyPr/>
          <a:lstStyle/>
          <a:p>
            <a:r>
              <a:rPr lang="de-CH" noProof="0" dirty="0" smtClean="0"/>
              <a:t>Die Problemstellung</a:t>
            </a:r>
            <a:endParaRPr lang="de-CH" noProof="0" dirty="0"/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062" y="784478"/>
            <a:ext cx="8768079" cy="18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de-CH" sz="2000" spc="-1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Partielle Ordnung</a:t>
            </a:r>
            <a:r>
              <a:rPr lang="de-CH" sz="2000" spc="-100" dirty="0" smtClean="0">
                <a:latin typeface="Constantia" panose="02030602050306030303" pitchFamily="18" charset="0"/>
              </a:rPr>
              <a:t>: Ordnungsbedingungen zwischen Elementen einer Menge, z.B.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“Das Abwaschen kommt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der politischen Diskussion”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“Die Wanderung auf den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kommt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“Das Medikament muss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Essen eingenommen werden”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>
                <a:latin typeface="Constantia" panose="02030602050306030303" pitchFamily="18" charset="0"/>
              </a:rPr>
              <a:t>“Das Essen kommt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vor</a:t>
            </a: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dem Abwaschen”</a:t>
            </a:r>
          </a:p>
          <a:p>
            <a:pPr marL="342900" indent="-342900"/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endParaRPr lang="de-CH" sz="2000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2858" y="5410379"/>
            <a:ext cx="7421077" cy="105560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CH" sz="28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Aus einer gegebenen partiellen Ordnung eine kompatible totale Ordnung produzieren</a:t>
            </a:r>
            <a:endParaRPr lang="de-CH" sz="28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965" y="2852175"/>
            <a:ext cx="8768079" cy="4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Totale Ordnung</a:t>
            </a:r>
            <a:r>
              <a:rPr lang="de-CH" sz="2000" dirty="0" smtClean="0">
                <a:latin typeface="Constantia" panose="02030602050306030303" pitchFamily="18" charset="0"/>
              </a:rPr>
              <a:t>: Eine Sequenz, die alle Elemente der Menge beinhaltet</a:t>
            </a:r>
          </a:p>
          <a:p>
            <a:pPr marL="342900" indent="-342900"/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endParaRPr lang="de-CH" sz="2000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6062" y="3486482"/>
            <a:ext cx="8768079" cy="16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Kompatibel</a:t>
            </a:r>
            <a:r>
              <a:rPr lang="de-CH" sz="2000" dirty="0" smtClean="0">
                <a:latin typeface="Constantia" panose="02030602050306030303" pitchFamily="18" charset="0"/>
              </a:rPr>
              <a:t>: Die Sequenz berücksichtigt alle Ordnungsbedingungen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, Medikament,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>
                <a:latin typeface="Constantia" panose="02030602050306030303" pitchFamily="18" charset="0"/>
              </a:rPr>
              <a:t>Medikament, </a:t>
            </a:r>
            <a:r>
              <a:rPr lang="de-CH" sz="2000" dirty="0" err="1"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de-CH" sz="2000" i="1" dirty="0">
                <a:solidFill>
                  <a:srgbClr val="008000"/>
                </a:solidFill>
                <a:latin typeface="Constantia" panose="02030602050306030303" pitchFamily="18" charset="0"/>
              </a:rPr>
              <a:t>Politik, Medikament, Essen, Abwaschen, </a:t>
            </a:r>
            <a:r>
              <a:rPr lang="de-CH" sz="2000" i="1" dirty="0" err="1">
                <a:solidFill>
                  <a:srgbClr val="008000"/>
                </a:solidFill>
                <a:latin typeface="Constantia" panose="02030602050306030303" pitchFamily="18" charset="0"/>
              </a:rPr>
              <a:t>Üetliberg</a:t>
            </a:r>
            <a:r>
              <a:rPr lang="de-CH" sz="2000" dirty="0">
                <a:latin typeface="Constantia" panose="02030602050306030303" pitchFamily="18" charset="0"/>
              </a:rPr>
              <a:t> : </a:t>
            </a:r>
            <a:r>
              <a:rPr lang="de-CH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not OK</a:t>
            </a:r>
            <a:endParaRPr lang="de-CH" sz="2000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</a:rPr>
            </a:br>
            <a:r>
              <a:rPr lang="de-CH" noProof="0" dirty="0" smtClean="0">
                <a:solidFill>
                  <a:srgbClr val="990000"/>
                </a:solidFill>
              </a:rPr>
              <a:t/>
            </a:r>
            <a:br>
              <a:rPr lang="de-CH" noProof="0" dirty="0" smtClean="0">
                <a:solidFill>
                  <a:srgbClr val="990000"/>
                </a:solidFill>
              </a:rPr>
            </a:br>
            <a:r>
              <a:rPr lang="de-CH" sz="2800" noProof="0" dirty="0" smtClean="0"/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54687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</a:endParaRPr>
          </a:p>
          <a:p>
            <a:pPr>
              <a:spcBef>
                <a:spcPct val="50000"/>
              </a:spcBef>
            </a:pPr>
            <a:r>
              <a:rPr lang="de-CH" sz="4800" noProof="0" dirty="0" smtClean="0">
                <a:solidFill>
                  <a:srgbClr val="3E609E"/>
                </a:solidFill>
              </a:rPr>
              <a:t>Lektion 15: Topologisches Sortieren </a:t>
            </a:r>
          </a:p>
          <a:p>
            <a:pPr>
              <a:spcBef>
                <a:spcPct val="50000"/>
              </a:spcBef>
            </a:pPr>
            <a:r>
              <a:rPr lang="de-CH" sz="4800" noProof="0" dirty="0" smtClean="0">
                <a:solidFill>
                  <a:srgbClr val="3E609E"/>
                </a:solidFill>
              </a:rPr>
              <a:t>Teil 2: Algorithmus und </a:t>
            </a:r>
            <a:r>
              <a:rPr lang="de-CH" sz="4800" noProof="0" dirty="0" err="1" smtClean="0">
                <a:solidFill>
                  <a:srgbClr val="3E609E"/>
                </a:solidFill>
              </a:rPr>
              <a:t>Implementation</a:t>
            </a:r>
            <a:endParaRPr lang="de-CH" sz="4800" noProof="0" dirty="0">
              <a:solidFill>
                <a:srgbClr val="3E60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Zurück zu Software</a:t>
            </a:r>
            <a:endParaRPr lang="de-CH" noProof="0" dirty="0"/>
          </a:p>
        </p:txBody>
      </p:sp>
      <p:pic>
        <p:nvPicPr>
          <p:cNvPr id="289795" name="Picture 3" descr="2sqzwbmb[1]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176338" y="412750"/>
            <a:ext cx="6527800" cy="6450013"/>
          </a:xfrm>
          <a:noFill/>
          <a:ln/>
        </p:spPr>
      </p:pic>
      <p:pic>
        <p:nvPicPr>
          <p:cNvPr id="289796" name="Picture 4" descr="Edvard%20Munch%20The%20Scream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075935" y="536765"/>
            <a:ext cx="4687329" cy="632449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2731" y="1357657"/>
            <a:ext cx="37221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487" y="3112354"/>
            <a:ext cx="3706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3736" y="2223122"/>
            <a:ext cx="3177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8339" y="2181177"/>
            <a:ext cx="30489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239" y="3204634"/>
            <a:ext cx="37702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37569" y="2189564"/>
            <a:ext cx="34336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84616" y="2760016"/>
            <a:ext cx="42030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Grundidee des Algorithmus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topsort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84429" y="1690434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98909" y="2790364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202052" y="2697761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</a:t>
            </a:r>
            <a:r>
              <a:rPr lang="de-CH" dirty="0" smtClean="0"/>
              <a:t>erster Versuch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88769" y="1268413"/>
            <a:ext cx="2835662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noProof="0" dirty="0" smtClean="0">
                <a:solidFill>
                  <a:srgbClr val="A50021"/>
                </a:solidFill>
              </a:rPr>
              <a:t>Gegeben</a:t>
            </a:r>
            <a:r>
              <a:rPr lang="de-CH" sz="1800" noProof="0" dirty="0" smtClean="0"/>
              <a:t>:</a:t>
            </a:r>
          </a:p>
          <a:p>
            <a:pPr>
              <a:lnSpc>
                <a:spcPct val="80000"/>
              </a:lnSpc>
            </a:pPr>
            <a:endParaRPr lang="de-CH" sz="1800" noProof="0" dirty="0" smtClean="0"/>
          </a:p>
          <a:p>
            <a:r>
              <a:rPr lang="de-CH" sz="1800" noProof="0" dirty="0" smtClean="0"/>
              <a:t>Ein Typ </a:t>
            </a:r>
            <a:r>
              <a:rPr lang="de-CH" sz="1800" i="1" noProof="0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r>
              <a:rPr lang="de-CH" sz="1800" noProof="0" dirty="0" smtClean="0"/>
              <a:t>Eine Menge von Elementen des Typs </a:t>
            </a:r>
            <a:r>
              <a:rPr lang="de-CH" sz="1800" i="1" noProof="0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r>
              <a:rPr lang="de-CH" sz="1800" noProof="0" dirty="0" smtClean="0"/>
              <a:t>Eine Relation </a:t>
            </a:r>
            <a:r>
              <a:rPr lang="de-CH" sz="18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800" noProof="0" dirty="0" smtClean="0"/>
              <a:t>  </a:t>
            </a:r>
            <a:r>
              <a:rPr lang="de-CH" sz="1800" dirty="0" smtClean="0"/>
              <a:t>auf diesen Elemente</a:t>
            </a:r>
            <a:endParaRPr lang="de-CH" sz="1800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de-CH" sz="1800" noProof="0" dirty="0" smtClean="0">
              <a:solidFill>
                <a:srgbClr val="A50021"/>
              </a:solidFill>
            </a:endParaRPr>
          </a:p>
          <a:p>
            <a:r>
              <a:rPr lang="de-CH" sz="1800" noProof="0" dirty="0" smtClean="0">
                <a:solidFill>
                  <a:srgbClr val="A50021"/>
                </a:solidFill>
              </a:rPr>
              <a:t>Benötigt</a:t>
            </a:r>
            <a:r>
              <a:rPr lang="de-CH" sz="1800" noProof="0" dirty="0" smtClean="0"/>
              <a:t>:</a:t>
            </a:r>
          </a:p>
          <a:p>
            <a:endParaRPr lang="de-CH" sz="1800" noProof="0" dirty="0" smtClean="0"/>
          </a:p>
          <a:p>
            <a:r>
              <a:rPr lang="de-CH" sz="1800" noProof="0" dirty="0" smtClean="0"/>
              <a:t>Eine Aufzählung der Elemente, kompatibel mit </a:t>
            </a:r>
            <a:r>
              <a:rPr lang="de-CH" sz="1800" i="1" noProof="0" dirty="0" smtClean="0">
                <a:solidFill>
                  <a:srgbClr val="0000FF"/>
                </a:solidFill>
              </a:rPr>
              <a:t>bedingungen</a:t>
            </a:r>
            <a:endParaRPr lang="de-CH" sz="1800" noProof="0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2858530" y="1268412"/>
            <a:ext cx="6150533" cy="5281243"/>
          </a:xfrm>
          <a:prstGeom prst="roundRect">
            <a:avLst>
              <a:gd name="adj" fmla="val 4425"/>
            </a:avLst>
          </a:prstGeom>
          <a:solidFill>
            <a:srgbClr val="99FF99"/>
          </a:solidFill>
          <a:ln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TOPOLOGISCH_SORTIER</a:t>
            </a:r>
            <a:r>
              <a:rPr lang="de-CH" sz="2000" b="1" i="1" dirty="0" smtClean="0">
                <a:solidFill>
                  <a:srgbClr val="A50021"/>
                </a:solidFill>
              </a:rPr>
              <a:t>BAR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topologisch_sortiert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noProof="0" dirty="0" smtClean="0"/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		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zyklus_frei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ensure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 kompatibel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2000" noProof="0" dirty="0" smtClean="0">
                <a:solidFill>
                  <a:srgbClr val="0000FF"/>
                </a:solidFill>
              </a:rPr>
              <a:t>, 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2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57" y="2422524"/>
            <a:ext cx="2814418" cy="3222902"/>
          </a:xfrm>
          <a:prstGeom prst="roundRect">
            <a:avLst>
              <a:gd name="adj" fmla="val 9641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 smtClean="0">
              <a:latin typeface="Constantia" panose="02030602050306030303" pitchFamily="18" charset="0"/>
            </a:endParaRPr>
          </a:p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(verbessert)</a:t>
            </a:r>
            <a:endParaRPr lang="de-CH" noProof="0" dirty="0"/>
          </a:p>
        </p:txBody>
      </p:sp>
      <p:sp>
        <p:nvSpPr>
          <p:cNvPr id="425988" name="Rectangle 4"/>
          <p:cNvSpPr>
            <a:spLocks noGrp="1" noChangeArrowheads="1"/>
          </p:cNvSpPr>
          <p:nvPr>
            <p:ph sz="half" idx="1"/>
            <p:custDataLst>
              <p:tags r:id="rId3"/>
            </p:custDataLst>
          </p:nvPr>
        </p:nvSpPr>
        <p:spPr>
          <a:xfrm>
            <a:off x="2949147" y="1268413"/>
            <a:ext cx="6104238" cy="5228080"/>
          </a:xfrm>
          <a:prstGeom prst="roundRect">
            <a:avLst>
              <a:gd name="adj" fmla="val 4840"/>
            </a:avLst>
          </a:prstGeom>
          <a:solidFill>
            <a:srgbClr val="99FF99"/>
          </a:solidFill>
          <a:ln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TOPOLOGISCH_SORTIER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ER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err="1" smtClean="0">
                <a:solidFill>
                  <a:srgbClr val="A50021"/>
                </a:solidFill>
              </a:rPr>
              <a:t>sequenz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b="1" noProof="0" dirty="0" smtClean="0">
                <a:solidFill>
                  <a:srgbClr val="A50021"/>
                </a:solidFill>
              </a:rPr>
              <a:t>: 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LINKED_LIST</a:t>
            </a:r>
            <a:r>
              <a:rPr lang="de-CH" sz="2000" b="1" noProof="0" dirty="0" smtClean="0">
                <a:solidFill>
                  <a:srgbClr val="A50021"/>
                </a:solidFill>
              </a:rPr>
              <a:t> [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G</a:t>
            </a:r>
            <a:r>
              <a:rPr lang="de-CH" sz="1400" b="1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b="1" noProof="0" dirty="0" smtClean="0">
                <a:solidFill>
                  <a:srgbClr val="A50021"/>
                </a:solidFill>
              </a:rPr>
              <a:t>]</a:t>
            </a:r>
            <a:endParaRPr lang="de-CH" sz="2000" b="1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noProof="0" dirty="0" smtClean="0"/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		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zyklus_frei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ensure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 kompatibel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b="1" i="1" noProof="0" dirty="0" err="1" smtClean="0">
                <a:solidFill>
                  <a:srgbClr val="A50021"/>
                </a:solidFill>
              </a:rPr>
              <a:t>sequenz</a:t>
            </a:r>
            <a:r>
              <a:rPr lang="de-CH" sz="2000" noProof="0" dirty="0" smtClean="0">
                <a:solidFill>
                  <a:srgbClr val="0000FF"/>
                </a:solidFill>
              </a:rPr>
              <a:t>, 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42599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325" y="2500313"/>
            <a:ext cx="26606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900" dirty="0" err="1" smtClean="0">
                <a:latin typeface="Constantia" panose="02030602050306030303" pitchFamily="18" charset="0"/>
              </a:rPr>
              <a:t>Wir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benutzen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statt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einer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Funktion</a:t>
            </a:r>
            <a:r>
              <a:rPr lang="en-US" sz="1900" dirty="0" smtClean="0">
                <a:latin typeface="Constantia" panose="02030602050306030303" pitchFamily="18" charset="0"/>
              </a:rPr>
              <a:t>  </a:t>
            </a:r>
            <a:r>
              <a:rPr lang="en-US" sz="19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topologisch_sortiert</a:t>
            </a:r>
            <a:r>
              <a:rPr lang="en-US" sz="7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900" dirty="0" smtClean="0">
                <a:latin typeface="Constantia" panose="02030602050306030303" pitchFamily="18" charset="0"/>
              </a:rPr>
              <a:t>:</a:t>
            </a:r>
            <a:endParaRPr lang="en-US" sz="1900" dirty="0">
              <a:latin typeface="Constantia" panose="02030602050306030303" pitchFamily="18" charset="0"/>
            </a:endParaRPr>
          </a:p>
        </p:txBody>
      </p:sp>
      <p:sp>
        <p:nvSpPr>
          <p:cNvPr id="42599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70288"/>
            <a:ext cx="3026229" cy="17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900" dirty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Eine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Prozedur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sortiere</a:t>
            </a:r>
            <a:endParaRPr lang="en-US" sz="1900" dirty="0">
              <a:latin typeface="Constantia" panose="02030602050306030303" pitchFamily="18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900" dirty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Ein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Attribut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b="1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sequenz</a:t>
            </a:r>
            <a:r>
              <a:rPr lang="en-US" sz="1900" dirty="0" smtClean="0">
                <a:latin typeface="Constantia" panose="02030602050306030303" pitchFamily="18" charset="0"/>
              </a:rPr>
              <a:t> (</a:t>
            </a:r>
            <a:r>
              <a:rPr lang="en-US" sz="1900" dirty="0" err="1" smtClean="0">
                <a:latin typeface="Constantia" panose="02030602050306030303" pitchFamily="18" charset="0"/>
              </a:rPr>
              <a:t>gesetzt</a:t>
            </a:r>
            <a:r>
              <a:rPr lang="en-US" sz="1900" dirty="0" smtClean="0">
                <a:latin typeface="Constantia" panose="02030602050306030303" pitchFamily="18" charset="0"/>
              </a:rPr>
              <a:t> von </a:t>
            </a:r>
            <a:r>
              <a:rPr lang="en-US" sz="1900" b="1" i="1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sortiere</a:t>
            </a:r>
            <a:r>
              <a:rPr lang="en-US" sz="1900" dirty="0" smtClean="0">
                <a:latin typeface="Constantia" panose="02030602050306030303" pitchFamily="18" charset="0"/>
              </a:rPr>
              <a:t>), welches das </a:t>
            </a:r>
            <a:r>
              <a:rPr lang="en-US" sz="1900" dirty="0" err="1" smtClean="0">
                <a:latin typeface="Constantia" panose="02030602050306030303" pitchFamily="18" charset="0"/>
              </a:rPr>
              <a:t>Resultat</a:t>
            </a:r>
            <a:r>
              <a:rPr lang="en-US" sz="1900" dirty="0" smtClean="0">
                <a:latin typeface="Constantia" panose="02030602050306030303" pitchFamily="18" charset="0"/>
              </a:rPr>
              <a:t> </a:t>
            </a:r>
            <a:r>
              <a:rPr lang="en-US" sz="1900" dirty="0" err="1" smtClean="0">
                <a:latin typeface="Constantia" panose="02030602050306030303" pitchFamily="18" charset="0"/>
              </a:rPr>
              <a:t>enthält</a:t>
            </a:r>
            <a:endParaRPr lang="en-US" sz="19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Fehlende Eindeutigkeit</a:t>
            </a:r>
            <a:endParaRPr lang="de-CH" noProof="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noProof="0" dirty="0" smtClean="0"/>
              <a:t>Im Allgemeinen gibt es mehrere </a:t>
            </a:r>
            <a:r>
              <a:rPr lang="de-CH" sz="2000" dirty="0" smtClean="0"/>
              <a:t>L</a:t>
            </a:r>
            <a:r>
              <a:rPr lang="de-CH" sz="2000" noProof="0" dirty="0" err="1" smtClean="0"/>
              <a:t>ösungen</a:t>
            </a:r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>
              <a:sym typeface="Wingdings" pitchFamily="2" charset="2"/>
            </a:endParaRPr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In der Praxis benutzt das topologische Sortieren ein Optimierungskriterium, um zwischen möglichen Lösungen zu entscheiden.</a:t>
            </a:r>
            <a:endParaRPr lang="de-CH" sz="2000" noProof="0" dirty="0"/>
          </a:p>
        </p:txBody>
      </p:sp>
      <p:sp>
        <p:nvSpPr>
          <p:cNvPr id="43" name="Line 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84500" y="1717093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2063" y="1717093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19625" y="1717093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37188" y="1717093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68525" y="1682168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" name="Line 3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1525" y="2167943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Rectangle 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5788" y="2950581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50" name="Rectangle 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5788" y="2047293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51" name="Line 3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7100" y="3036306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2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20900" y="2169531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0813" y="2293356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4" name="Rectangle 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3613" y="303789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5663" y="1398006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85950" y="3993568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37000" y="399356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565450" y="3976106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383013" y="3976106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8188" y="3979281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16238" y="4145968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33800" y="4145968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51363" y="4145968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64" name="Rectangle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41863" y="3933243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35613" y="2201281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66" name="Freeform 55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835200" y="1672643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Freeform 56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835200" y="1661531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19050" cap="rnd" cmpd="sng">
            <a:solidFill>
              <a:srgbClr val="0080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Freeform 5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801863" y="3085518"/>
            <a:ext cx="241935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0" y="146"/>
              </a:cxn>
              <a:cxn ang="0">
                <a:pos x="758" y="357"/>
              </a:cxn>
              <a:cxn ang="0">
                <a:pos x="1254" y="547"/>
              </a:cxn>
              <a:cxn ang="0">
                <a:pos x="1465" y="583"/>
              </a:cxn>
              <a:cxn ang="0">
                <a:pos x="1524" y="554"/>
              </a:cxn>
            </a:cxnLst>
            <a:rect l="0" t="0" r="r" b="b"/>
            <a:pathLst>
              <a:path w="1524" h="585">
                <a:moveTo>
                  <a:pt x="0" y="0"/>
                </a:moveTo>
                <a:cubicBezTo>
                  <a:pt x="97" y="43"/>
                  <a:pt x="194" y="87"/>
                  <a:pt x="320" y="146"/>
                </a:cubicBezTo>
                <a:cubicBezTo>
                  <a:pt x="446" y="205"/>
                  <a:pt x="602" y="290"/>
                  <a:pt x="758" y="357"/>
                </a:cubicBezTo>
                <a:cubicBezTo>
                  <a:pt x="914" y="424"/>
                  <a:pt x="1136" y="509"/>
                  <a:pt x="1254" y="547"/>
                </a:cubicBezTo>
                <a:cubicBezTo>
                  <a:pt x="1372" y="585"/>
                  <a:pt x="1420" y="582"/>
                  <a:pt x="1465" y="583"/>
                </a:cubicBezTo>
                <a:cubicBezTo>
                  <a:pt x="1510" y="584"/>
                  <a:pt x="1516" y="559"/>
                  <a:pt x="1524" y="554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Freeform 59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21013" y="2013956"/>
            <a:ext cx="1603375" cy="1960562"/>
          </a:xfrm>
          <a:custGeom>
            <a:avLst/>
            <a:gdLst/>
            <a:ahLst/>
            <a:cxnLst>
              <a:cxn ang="0">
                <a:pos x="1005" y="1235"/>
              </a:cxn>
              <a:cxn ang="0">
                <a:pos x="937" y="1107"/>
              </a:cxn>
              <a:cxn ang="0">
                <a:pos x="569" y="763"/>
              </a:cxn>
              <a:cxn ang="0">
                <a:pos x="269" y="483"/>
              </a:cxn>
              <a:cxn ang="0">
                <a:pos x="85" y="291"/>
              </a:cxn>
              <a:cxn ang="0">
                <a:pos x="1" y="135"/>
              </a:cxn>
              <a:cxn ang="0">
                <a:pos x="77" y="47"/>
              </a:cxn>
              <a:cxn ang="0">
                <a:pos x="193" y="19"/>
              </a:cxn>
              <a:cxn ang="0">
                <a:pos x="337" y="3"/>
              </a:cxn>
              <a:cxn ang="0">
                <a:pos x="401" y="3"/>
              </a:cxn>
            </a:cxnLst>
            <a:rect l="0" t="0" r="r" b="b"/>
            <a:pathLst>
              <a:path w="1010" h="1235">
                <a:moveTo>
                  <a:pt x="1005" y="1235"/>
                </a:moveTo>
                <a:cubicBezTo>
                  <a:pt x="1007" y="1210"/>
                  <a:pt x="1010" y="1186"/>
                  <a:pt x="937" y="1107"/>
                </a:cubicBezTo>
                <a:cubicBezTo>
                  <a:pt x="864" y="1028"/>
                  <a:pt x="680" y="867"/>
                  <a:pt x="569" y="763"/>
                </a:cubicBezTo>
                <a:cubicBezTo>
                  <a:pt x="458" y="659"/>
                  <a:pt x="350" y="562"/>
                  <a:pt x="269" y="483"/>
                </a:cubicBezTo>
                <a:cubicBezTo>
                  <a:pt x="188" y="404"/>
                  <a:pt x="130" y="349"/>
                  <a:pt x="85" y="291"/>
                </a:cubicBezTo>
                <a:cubicBezTo>
                  <a:pt x="40" y="233"/>
                  <a:pt x="2" y="176"/>
                  <a:pt x="1" y="135"/>
                </a:cubicBezTo>
                <a:cubicBezTo>
                  <a:pt x="0" y="94"/>
                  <a:pt x="45" y="66"/>
                  <a:pt x="77" y="47"/>
                </a:cubicBezTo>
                <a:cubicBezTo>
                  <a:pt x="109" y="28"/>
                  <a:pt x="150" y="26"/>
                  <a:pt x="193" y="19"/>
                </a:cubicBezTo>
                <a:cubicBezTo>
                  <a:pt x="236" y="12"/>
                  <a:pt x="302" y="6"/>
                  <a:pt x="337" y="3"/>
                </a:cubicBezTo>
                <a:cubicBezTo>
                  <a:pt x="372" y="0"/>
                  <a:pt x="386" y="1"/>
                  <a:pt x="401" y="3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Freeform 60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38550" y="2018718"/>
            <a:ext cx="36274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20"/>
              </a:cxn>
              <a:cxn ang="0">
                <a:pos x="1020" y="84"/>
              </a:cxn>
              <a:cxn ang="0">
                <a:pos x="1316" y="116"/>
              </a:cxn>
              <a:cxn ang="0">
                <a:pos x="1600" y="172"/>
              </a:cxn>
              <a:cxn ang="0">
                <a:pos x="1844" y="236"/>
              </a:cxn>
              <a:cxn ang="0">
                <a:pos x="2212" y="340"/>
              </a:cxn>
              <a:cxn ang="0">
                <a:pos x="2280" y="360"/>
              </a:cxn>
            </a:cxnLst>
            <a:rect l="0" t="0" r="r" b="b"/>
            <a:pathLst>
              <a:path w="2285" h="361">
                <a:moveTo>
                  <a:pt x="0" y="0"/>
                </a:moveTo>
                <a:cubicBezTo>
                  <a:pt x="115" y="3"/>
                  <a:pt x="230" y="6"/>
                  <a:pt x="400" y="20"/>
                </a:cubicBezTo>
                <a:cubicBezTo>
                  <a:pt x="570" y="34"/>
                  <a:pt x="867" y="68"/>
                  <a:pt x="1020" y="84"/>
                </a:cubicBezTo>
                <a:cubicBezTo>
                  <a:pt x="1173" y="100"/>
                  <a:pt x="1219" y="101"/>
                  <a:pt x="1316" y="116"/>
                </a:cubicBezTo>
                <a:cubicBezTo>
                  <a:pt x="1413" y="131"/>
                  <a:pt x="1512" y="152"/>
                  <a:pt x="1600" y="172"/>
                </a:cubicBezTo>
                <a:cubicBezTo>
                  <a:pt x="1688" y="192"/>
                  <a:pt x="1742" y="208"/>
                  <a:pt x="1844" y="236"/>
                </a:cubicBezTo>
                <a:cubicBezTo>
                  <a:pt x="1946" y="264"/>
                  <a:pt x="2139" y="319"/>
                  <a:pt x="2212" y="340"/>
                </a:cubicBezTo>
                <a:cubicBezTo>
                  <a:pt x="2285" y="361"/>
                  <a:pt x="2282" y="360"/>
                  <a:pt x="2280" y="36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Freeform 61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36738" y="1963156"/>
            <a:ext cx="4616450" cy="1973262"/>
          </a:xfrm>
          <a:custGeom>
            <a:avLst/>
            <a:gdLst/>
            <a:ahLst/>
            <a:cxnLst>
              <a:cxn ang="0">
                <a:pos x="1761" y="1243"/>
              </a:cxn>
              <a:cxn ang="0">
                <a:pos x="183" y="669"/>
              </a:cxn>
              <a:cxn ang="0">
                <a:pos x="661" y="96"/>
              </a:cxn>
              <a:cxn ang="0">
                <a:pos x="2239" y="96"/>
              </a:cxn>
              <a:cxn ang="0">
                <a:pos x="2908" y="574"/>
              </a:cxn>
            </a:cxnLst>
            <a:rect l="0" t="0" r="r" b="b"/>
            <a:pathLst>
              <a:path w="2908" h="1243">
                <a:moveTo>
                  <a:pt x="1761" y="1243"/>
                </a:moveTo>
                <a:cubicBezTo>
                  <a:pt x="1063" y="1051"/>
                  <a:pt x="366" y="860"/>
                  <a:pt x="183" y="669"/>
                </a:cubicBezTo>
                <a:cubicBezTo>
                  <a:pt x="0" y="478"/>
                  <a:pt x="318" y="192"/>
                  <a:pt x="661" y="96"/>
                </a:cubicBezTo>
                <a:cubicBezTo>
                  <a:pt x="1004" y="0"/>
                  <a:pt x="1865" y="16"/>
                  <a:pt x="2239" y="96"/>
                </a:cubicBezTo>
                <a:cubicBezTo>
                  <a:pt x="2613" y="176"/>
                  <a:pt x="2797" y="494"/>
                  <a:pt x="2908" y="5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2" name="Freeform 65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32000" y="2023481"/>
            <a:ext cx="2579688" cy="1901825"/>
          </a:xfrm>
          <a:custGeom>
            <a:avLst/>
            <a:gdLst/>
            <a:ahLst/>
            <a:cxnLst>
              <a:cxn ang="0">
                <a:pos x="1625" y="1198"/>
              </a:cxn>
              <a:cxn ang="0">
                <a:pos x="1296" y="1111"/>
              </a:cxn>
              <a:cxn ang="0">
                <a:pos x="711" y="938"/>
              </a:cxn>
              <a:cxn ang="0">
                <a:pos x="317" y="778"/>
              </a:cxn>
              <a:cxn ang="0">
                <a:pos x="75" y="654"/>
              </a:cxn>
              <a:cxn ang="0">
                <a:pos x="11" y="563"/>
              </a:cxn>
              <a:cxn ang="0">
                <a:pos x="11" y="448"/>
              </a:cxn>
              <a:cxn ang="0">
                <a:pos x="71" y="330"/>
              </a:cxn>
              <a:cxn ang="0">
                <a:pos x="276" y="170"/>
              </a:cxn>
              <a:cxn ang="0">
                <a:pos x="433" y="95"/>
              </a:cxn>
              <a:cxn ang="0">
                <a:pos x="575" y="63"/>
              </a:cxn>
              <a:cxn ang="0">
                <a:pos x="758" y="22"/>
              </a:cxn>
              <a:cxn ang="0">
                <a:pos x="944" y="0"/>
              </a:cxn>
            </a:cxnLst>
            <a:rect l="0" t="0" r="r" b="b"/>
            <a:pathLst>
              <a:path w="1625" h="1198">
                <a:moveTo>
                  <a:pt x="1625" y="1198"/>
                </a:moveTo>
                <a:cubicBezTo>
                  <a:pt x="1536" y="1176"/>
                  <a:pt x="1448" y="1154"/>
                  <a:pt x="1296" y="1111"/>
                </a:cubicBezTo>
                <a:cubicBezTo>
                  <a:pt x="1144" y="1068"/>
                  <a:pt x="874" y="993"/>
                  <a:pt x="711" y="938"/>
                </a:cubicBezTo>
                <a:cubicBezTo>
                  <a:pt x="548" y="883"/>
                  <a:pt x="423" y="825"/>
                  <a:pt x="317" y="778"/>
                </a:cubicBezTo>
                <a:cubicBezTo>
                  <a:pt x="211" y="731"/>
                  <a:pt x="126" y="690"/>
                  <a:pt x="75" y="654"/>
                </a:cubicBezTo>
                <a:cubicBezTo>
                  <a:pt x="24" y="618"/>
                  <a:pt x="22" y="597"/>
                  <a:pt x="11" y="563"/>
                </a:cubicBezTo>
                <a:cubicBezTo>
                  <a:pt x="0" y="529"/>
                  <a:pt x="1" y="487"/>
                  <a:pt x="11" y="448"/>
                </a:cubicBezTo>
                <a:cubicBezTo>
                  <a:pt x="21" y="409"/>
                  <a:pt x="27" y="376"/>
                  <a:pt x="71" y="330"/>
                </a:cubicBezTo>
                <a:cubicBezTo>
                  <a:pt x="115" y="284"/>
                  <a:pt x="216" y="209"/>
                  <a:pt x="276" y="170"/>
                </a:cubicBezTo>
                <a:cubicBezTo>
                  <a:pt x="336" y="131"/>
                  <a:pt x="383" y="113"/>
                  <a:pt x="433" y="95"/>
                </a:cubicBezTo>
                <a:cubicBezTo>
                  <a:pt x="483" y="77"/>
                  <a:pt x="521" y="75"/>
                  <a:pt x="575" y="63"/>
                </a:cubicBezTo>
                <a:cubicBezTo>
                  <a:pt x="629" y="51"/>
                  <a:pt x="697" y="32"/>
                  <a:pt x="758" y="22"/>
                </a:cubicBezTo>
                <a:cubicBezTo>
                  <a:pt x="819" y="12"/>
                  <a:pt x="905" y="5"/>
                  <a:pt x="94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3" name="Freeform 67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114725" y="2002843"/>
            <a:ext cx="2906713" cy="8826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53" y="11"/>
              </a:cxn>
              <a:cxn ang="0">
                <a:pos x="1198" y="80"/>
              </a:cxn>
              <a:cxn ang="0">
                <a:pos x="1534" y="250"/>
              </a:cxn>
              <a:cxn ang="0">
                <a:pos x="1712" y="410"/>
              </a:cxn>
              <a:cxn ang="0">
                <a:pos x="1831" y="556"/>
              </a:cxn>
            </a:cxnLst>
            <a:rect l="0" t="0" r="r" b="b"/>
            <a:pathLst>
              <a:path w="1831" h="556">
                <a:moveTo>
                  <a:pt x="0" y="16"/>
                </a:moveTo>
                <a:cubicBezTo>
                  <a:pt x="176" y="8"/>
                  <a:pt x="353" y="0"/>
                  <a:pt x="553" y="11"/>
                </a:cubicBezTo>
                <a:cubicBezTo>
                  <a:pt x="753" y="22"/>
                  <a:pt x="1035" y="40"/>
                  <a:pt x="1198" y="80"/>
                </a:cubicBezTo>
                <a:cubicBezTo>
                  <a:pt x="1361" y="120"/>
                  <a:pt x="1448" y="195"/>
                  <a:pt x="1534" y="250"/>
                </a:cubicBezTo>
                <a:cubicBezTo>
                  <a:pt x="1620" y="305"/>
                  <a:pt x="1662" y="359"/>
                  <a:pt x="1712" y="410"/>
                </a:cubicBezTo>
                <a:cubicBezTo>
                  <a:pt x="1762" y="461"/>
                  <a:pt x="1806" y="526"/>
                  <a:pt x="1831" y="55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92775" y="205910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4737" y="293064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Oval 8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150705" y="38816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Oval 8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959750" y="205910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29210" y="1725904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79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181986" y="1725904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80" name="Rectangle 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36366" y="1725904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81" name="Rectangle 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114791" y="1725904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008000"/>
              </a:solidFill>
              <a:latin typeface="Constantia" panose="02030602050306030303" pitchFamily="18" charset="0"/>
            </a:endParaRPr>
          </a:p>
        </p:txBody>
      </p:sp>
      <p:sp>
        <p:nvSpPr>
          <p:cNvPr id="82" name="Rectangle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38997" y="2381643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3" name="Rectangle 5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91773" y="238164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4" name="Rectangle 5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646153" y="238164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5" name="Rectangle 5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124578" y="238164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6" name="Rectangle 5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97720" y="3069541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87" name="Rectangle 5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250496" y="3069541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c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88" name="Rectangle 5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704876" y="3069541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b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  <p:sp>
        <p:nvSpPr>
          <p:cNvPr id="89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183301" y="3069541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Constantia" panose="02030602050306030303" pitchFamily="18" charset="0"/>
              </a:rPr>
              <a:t>d</a:t>
            </a:r>
            <a:endParaRPr lang="en-US" sz="2400" dirty="0">
              <a:solidFill>
                <a:srgbClr val="CC99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6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partielle Ordnung ist azyklisch</a:t>
            </a:r>
            <a:endParaRPr lang="de-CH" noProof="0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2087563"/>
            <a:ext cx="8713787" cy="3803650"/>
          </a:xfrm>
        </p:spPr>
        <p:txBody>
          <a:bodyPr/>
          <a:lstStyle/>
          <a:p>
            <a:endParaRPr lang="de-CH" sz="2000" baseline="-25000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r>
              <a:rPr lang="de-CH" noProof="0" dirty="0" smtClean="0"/>
              <a:t>Muss eine Partielle Ordnung sein: Keine Zyklen in der transitiven Hülle von</a:t>
            </a:r>
            <a:r>
              <a:rPr lang="de-CH" noProof="0" dirty="0" smtClean="0">
                <a:sym typeface="Wingdings" pitchFamily="2" charset="2"/>
              </a:rPr>
              <a:t> </a:t>
            </a:r>
            <a:r>
              <a:rPr lang="de-CH" b="1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</a:p>
          <a:p>
            <a:pPr lvl="1"/>
            <a:r>
              <a:rPr lang="de-CH" noProof="0" dirty="0" smtClean="0"/>
              <a:t>Das heisst es gibt keine zirkuläre Liste der Form</a:t>
            </a:r>
          </a:p>
          <a:p>
            <a:pPr lvl="2"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A50021"/>
                </a:solidFill>
              </a:rPr>
              <a:t>		e</a:t>
            </a:r>
            <a:r>
              <a:rPr lang="de-CH" baseline="-25000" noProof="0" dirty="0" smtClean="0">
                <a:solidFill>
                  <a:srgbClr val="A50021"/>
                </a:solidFill>
              </a:rPr>
              <a:t>0</a:t>
            </a:r>
            <a:r>
              <a:rPr lang="de-CH" noProof="0" dirty="0" smtClean="0">
                <a:solidFill>
                  <a:srgbClr val="A50021"/>
                </a:solidFill>
              </a:rPr>
              <a:t>  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1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   …  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i="1" baseline="-25000" noProof="0" dirty="0" smtClean="0">
                <a:solidFill>
                  <a:srgbClr val="A50021"/>
                </a:solidFill>
                <a:sym typeface="Wingdings" pitchFamily="2" charset="2"/>
              </a:rPr>
              <a:t>n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0</a:t>
            </a:r>
            <a:endParaRPr lang="de-CH" b="1" i="1" noProof="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de-CH" baseline="-25000" noProof="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de-CH" sz="2000" baseline="-25000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endParaRPr lang="de-CH" sz="2000" noProof="0" dirty="0" smtClean="0"/>
          </a:p>
          <a:p>
            <a:r>
              <a:rPr lang="de-CH" noProof="0" dirty="0" smtClean="0"/>
              <a:t>Falls es einen solchen Zyklus gibt, existiert keine </a:t>
            </a:r>
            <a:r>
              <a:rPr lang="de-CH" dirty="0" smtClean="0"/>
              <a:t>Lösung für das Problem!</a:t>
            </a:r>
            <a:endParaRPr lang="de-CH" noProof="0" dirty="0"/>
          </a:p>
        </p:txBody>
      </p:sp>
      <p:grpSp>
        <p:nvGrpSpPr>
          <p:cNvPr id="7" name="Group 6"/>
          <p:cNvGrpSpPr/>
          <p:nvPr/>
        </p:nvGrpSpPr>
        <p:grpSpPr>
          <a:xfrm>
            <a:off x="2425778" y="3615944"/>
            <a:ext cx="361950" cy="457200"/>
            <a:chOff x="7491346" y="841571"/>
            <a:chExt cx="361950" cy="457200"/>
          </a:xfrm>
        </p:grpSpPr>
        <p:sp>
          <p:nvSpPr>
            <p:cNvPr id="286724" name="Text Box 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286725" name="Oval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28672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738" y="142875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Constantia" panose="02030602050306030303" pitchFamily="18" charset="0"/>
              </a:rPr>
              <a:t>Die Relation</a:t>
            </a:r>
            <a:r>
              <a:rPr lang="en-US" sz="2400" dirty="0" smtClean="0">
                <a:latin typeface="Constantia" panose="02030602050306030303" pitchFamily="18" charset="0"/>
              </a:rPr>
              <a:t>     :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63828" y="1398928"/>
            <a:ext cx="361950" cy="457200"/>
            <a:chOff x="7491346" y="841571"/>
            <a:chExt cx="361950" cy="457200"/>
          </a:xfrm>
        </p:grpSpPr>
        <p:sp>
          <p:nvSpPr>
            <p:cNvPr id="22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23" name="Oval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44927" y="3615944"/>
            <a:ext cx="361950" cy="457200"/>
            <a:chOff x="7491346" y="841571"/>
            <a:chExt cx="361950" cy="457200"/>
          </a:xfrm>
        </p:grpSpPr>
        <p:sp>
          <p:nvSpPr>
            <p:cNvPr id="25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26" name="Oval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39394" y="3612099"/>
            <a:ext cx="361950" cy="457200"/>
            <a:chOff x="7491346" y="841571"/>
            <a:chExt cx="361950" cy="457200"/>
          </a:xfrm>
        </p:grpSpPr>
        <p:sp>
          <p:nvSpPr>
            <p:cNvPr id="28" name="Text 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29" name="Oval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90050" y="3611811"/>
            <a:ext cx="361950" cy="457200"/>
            <a:chOff x="7491346" y="841571"/>
            <a:chExt cx="361950" cy="457200"/>
          </a:xfrm>
        </p:grpSpPr>
        <p:sp>
          <p:nvSpPr>
            <p:cNvPr id="31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32" name="Oval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1612" y="2916753"/>
            <a:ext cx="3140203" cy="517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Zyklen</a:t>
            </a:r>
            <a:endParaRPr lang="de-CH" noProof="0" dirty="0"/>
          </a:p>
        </p:txBody>
      </p:sp>
      <p:sp>
        <p:nvSpPr>
          <p:cNvPr id="293892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5902" y="678242"/>
            <a:ext cx="9078097" cy="6273800"/>
          </a:xfrm>
        </p:spPr>
        <p:txBody>
          <a:bodyPr/>
          <a:lstStyle/>
          <a:p>
            <a:r>
              <a:rPr lang="de-CH" dirty="0" smtClean="0"/>
              <a:t>Bei der topologischen Sortierung erhalten wir nicht die eigentliche Relation    , sondern eine Relation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bedingungen</a:t>
            </a:r>
            <a:r>
              <a:rPr lang="de-CH" noProof="0" dirty="0" smtClean="0"/>
              <a:t>, durch eine Menge von Paaren wie</a:t>
            </a:r>
          </a:p>
          <a:p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sz="1800" noProof="0" dirty="0" smtClean="0">
                <a:solidFill>
                  <a:srgbClr val="008000"/>
                </a:solidFill>
              </a:rPr>
              <a:t>{[</a:t>
            </a:r>
            <a:r>
              <a:rPr lang="de-CH" sz="1800" i="1" noProof="0" dirty="0" smtClean="0">
                <a:solidFill>
                  <a:srgbClr val="008000"/>
                </a:solidFill>
              </a:rPr>
              <a:t>Abwaschen,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Hinaus</a:t>
            </a:r>
            <a:r>
              <a:rPr lang="de-CH" sz="1800" noProof="0" dirty="0" smtClean="0">
                <a:solidFill>
                  <a:srgbClr val="008000"/>
                </a:solidFill>
              </a:rPr>
              <a:t>],</a:t>
            </a:r>
            <a:r>
              <a:rPr lang="de-CH" sz="18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noProof="0" dirty="0" smtClean="0">
                <a:solidFill>
                  <a:srgbClr val="008000"/>
                </a:solidFill>
              </a:rPr>
              <a:t>[</a:t>
            </a:r>
            <a:r>
              <a:rPr lang="de-CH" sz="1800" i="1" noProof="0" dirty="0" smtClean="0">
                <a:solidFill>
                  <a:srgbClr val="008000"/>
                </a:solidFill>
              </a:rPr>
              <a:t>Museum,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</a:t>
            </a:r>
            <a:r>
              <a:rPr lang="de-CH" sz="1800" noProof="0" dirty="0" smtClean="0">
                <a:solidFill>
                  <a:srgbClr val="008000"/>
                </a:solidFill>
              </a:rPr>
              <a:t>], [</a:t>
            </a:r>
            <a:r>
              <a:rPr lang="de-CH" sz="1800" i="1" noProof="0" dirty="0" smtClean="0">
                <a:solidFill>
                  <a:srgbClr val="008000"/>
                </a:solidFill>
              </a:rPr>
              <a:t>Medikament,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</a:t>
            </a:r>
            <a:r>
              <a:rPr lang="de-CH" sz="1800" noProof="0" dirty="0" smtClean="0">
                <a:solidFill>
                  <a:srgbClr val="008000"/>
                </a:solidFill>
              </a:rPr>
              <a:t>], [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Abwaschen</a:t>
            </a:r>
            <a:r>
              <a:rPr lang="de-CH" sz="1800" noProof="0" dirty="0" smtClean="0">
                <a:solidFill>
                  <a:srgbClr val="008000"/>
                </a:solidFill>
              </a:rPr>
              <a:t>]}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CH" noProof="0" dirty="0" smtClean="0"/>
              <a:t>Die Relation, an der wir interessiert sind, ist:</a:t>
            </a:r>
          </a:p>
          <a:p>
            <a:pPr>
              <a:lnSpc>
                <a:spcPct val="60000"/>
              </a:lnSpc>
            </a:pPr>
            <a:r>
              <a:rPr lang="de-CH" noProof="0" dirty="0" smtClean="0"/>
              <a:t>  			      </a:t>
            </a:r>
            <a:r>
              <a:rPr lang="de-CH" noProof="0" dirty="0" smtClean="0">
                <a:solidFill>
                  <a:srgbClr val="0000FF"/>
                </a:solidFill>
                <a:sym typeface="Wingdings" pitchFamily="2" charset="2"/>
              </a:rPr>
              <a:t>=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   bedingungen</a:t>
            </a:r>
            <a:r>
              <a:rPr lang="de-CH" sz="1600" i="1" noProof="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CH" sz="3600" baseline="30000" noProof="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endParaRPr lang="de-CH" noProof="0" dirty="0" smtClean="0"/>
          </a:p>
          <a:p>
            <a:pPr>
              <a:lnSpc>
                <a:spcPct val="30000"/>
              </a:lnSpc>
            </a:pPr>
            <a:endParaRPr lang="de-CH" noProof="0" dirty="0" smtClean="0"/>
          </a:p>
          <a:p>
            <a:r>
              <a:rPr lang="de-CH" noProof="0" dirty="0" smtClean="0"/>
              <a:t> </a:t>
            </a:r>
          </a:p>
          <a:p>
            <a:endParaRPr lang="de-CH" dirty="0" smtClean="0"/>
          </a:p>
          <a:p>
            <a:pPr>
              <a:spcBef>
                <a:spcPts val="0"/>
              </a:spcBef>
            </a:pPr>
            <a:r>
              <a:rPr lang="de-CH" noProof="0" dirty="0" smtClean="0"/>
              <a:t>     ist azyklisch </a:t>
            </a:r>
            <a:r>
              <a:rPr lang="de-CH" noProof="0" dirty="0" err="1" smtClean="0"/>
              <a:t>gdw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noProof="0" dirty="0" smtClean="0"/>
              <a:t> keine Paare der Form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de-CH" i="1" noProof="0" dirty="0" smtClean="0">
                <a:solidFill>
                  <a:srgbClr val="A50021"/>
                </a:solidFill>
              </a:rPr>
              <a:t>     </a:t>
            </a:r>
            <a:r>
              <a:rPr lang="de-CH" noProof="0" dirty="0" smtClean="0">
                <a:solidFill>
                  <a:srgbClr val="A50021"/>
                </a:solidFill>
              </a:rPr>
              <a:t>{[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</a:rPr>
              <a:t>0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1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],  </a:t>
            </a:r>
            <a:r>
              <a:rPr lang="de-CH" noProof="0" dirty="0" smtClean="0">
                <a:solidFill>
                  <a:srgbClr val="A50021"/>
                </a:solidFill>
              </a:rPr>
              <a:t>[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</a:rPr>
              <a:t>1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2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],  …,  </a:t>
            </a:r>
            <a:r>
              <a:rPr lang="de-CH" noProof="0" dirty="0" smtClean="0">
                <a:solidFill>
                  <a:srgbClr val="A50021"/>
                </a:solidFill>
              </a:rPr>
              <a:t>[</a:t>
            </a:r>
            <a:r>
              <a:rPr lang="de-CH" i="1" noProof="0" dirty="0" err="1" smtClean="0">
                <a:solidFill>
                  <a:srgbClr val="A50021"/>
                </a:solidFill>
              </a:rPr>
              <a:t>f</a:t>
            </a:r>
            <a:r>
              <a:rPr lang="de-CH" i="1" baseline="-25000" noProof="0" dirty="0" err="1" smtClean="0">
                <a:solidFill>
                  <a:srgbClr val="A50021"/>
                </a:solidFill>
              </a:rPr>
              <a:t>m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0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]}</a:t>
            </a:r>
            <a:endParaRPr lang="de-CH" noProof="0" dirty="0" smtClean="0"/>
          </a:p>
          <a:p>
            <a:pPr>
              <a:spcBef>
                <a:spcPts val="1200"/>
              </a:spcBef>
            </a:pPr>
            <a:r>
              <a:rPr lang="de-CH" dirty="0" smtClean="0"/>
              <a:t>e</a:t>
            </a:r>
            <a:r>
              <a:rPr lang="de-CH" noProof="0" dirty="0" err="1" smtClean="0"/>
              <a:t>nthält</a:t>
            </a:r>
            <a:endParaRPr lang="de-CH" dirty="0"/>
          </a:p>
          <a:p>
            <a:pPr>
              <a:spcBef>
                <a:spcPts val="1200"/>
              </a:spcBef>
            </a:pPr>
            <a:r>
              <a:rPr lang="de-CH" noProof="0" dirty="0" smtClean="0"/>
              <a:t>Falls ein solcher Zyklus existiert, kann es keine mit </a:t>
            </a:r>
            <a:r>
              <a:rPr lang="de-CH" i="1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noProof="0" dirty="0" smtClean="0"/>
              <a:t> kompatible Ordnung geben</a:t>
            </a:r>
            <a:endParaRPr lang="de-CH" noProof="0" dirty="0"/>
          </a:p>
        </p:txBody>
      </p: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13049" y="2959616"/>
            <a:ext cx="355293" cy="461963"/>
            <a:chOff x="865" y="703"/>
            <a:chExt cx="215" cy="291"/>
          </a:xfrm>
        </p:grpSpPr>
        <p:sp>
          <p:nvSpPr>
            <p:cNvPr id="293897" name="Text Box 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65" y="703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293898" name="Oval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6795" y="4345386"/>
            <a:ext cx="361950" cy="457200"/>
            <a:chOff x="865" y="703"/>
            <a:chExt cx="228" cy="288"/>
          </a:xfrm>
        </p:grpSpPr>
        <p:sp>
          <p:nvSpPr>
            <p:cNvPr id="293900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293901" name="Oval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293902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21604" y="3477305"/>
            <a:ext cx="1478869" cy="682625"/>
          </a:xfrm>
          <a:prstGeom prst="wedgeRoundRectCallout">
            <a:avLst>
              <a:gd name="adj1" fmla="val -175717"/>
              <a:gd name="adj2" fmla="val -63023"/>
              <a:gd name="adj3" fmla="val 16667"/>
            </a:avLst>
          </a:prstGeom>
          <a:solidFill>
            <a:srgbClr val="99FF99">
              <a:alpha val="4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44000" tIns="0" rIns="0" bIns="0"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Partielle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Ordnung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293903" name="AutoShap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700" y="3611449"/>
            <a:ext cx="1384299" cy="414338"/>
          </a:xfrm>
          <a:prstGeom prst="wedgeRoundRectCallout">
            <a:avLst>
              <a:gd name="adj1" fmla="val 106238"/>
              <a:gd name="adj2" fmla="val -125685"/>
              <a:gd name="adj3" fmla="val 16667"/>
            </a:avLst>
          </a:prstGeom>
          <a:solidFill>
            <a:srgbClr val="99FF99">
              <a:alpha val="4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44000" tIns="0" rIns="0" bIns="0"/>
          <a:lstStyle/>
          <a:p>
            <a:r>
              <a:rPr lang="en-US" sz="2000" dirty="0" err="1" smtClean="0">
                <a:latin typeface="Constantia" panose="02030602050306030303" pitchFamily="18" charset="0"/>
              </a:rPr>
              <a:t>Azyklisch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33631" y="1038998"/>
            <a:ext cx="361950" cy="457200"/>
            <a:chOff x="7491346" y="841571"/>
            <a:chExt cx="361950" cy="457200"/>
          </a:xfrm>
        </p:grpSpPr>
        <p:sp>
          <p:nvSpPr>
            <p:cNvPr id="17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91346" y="841571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Constantia" panose="02030602050306030303" pitchFamily="18" charset="0"/>
                  <a:cs typeface="Arial" charset="0"/>
                </a:rPr>
                <a:t>&lt;</a:t>
              </a:r>
            </a:p>
          </p:txBody>
        </p:sp>
        <p:sp>
          <p:nvSpPr>
            <p:cNvPr id="18" name="Oval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528580" y="948078"/>
              <a:ext cx="280988" cy="29845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2" grpId="0" animBg="1"/>
      <p:bldP spid="29390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(Erinnerung)</a:t>
            </a:r>
            <a:endParaRPr lang="de-CH" noProof="0" dirty="0"/>
          </a:p>
        </p:txBody>
      </p:sp>
      <p:sp>
        <p:nvSpPr>
          <p:cNvPr id="6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3244" y="1268413"/>
            <a:ext cx="6125820" cy="5228080"/>
          </a:xfrm>
          <a:prstGeom prst="roundRect">
            <a:avLst>
              <a:gd name="adj" fmla="val 4840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class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TOPOLOGISCH_SORTIER</a:t>
            </a:r>
            <a:r>
              <a:rPr lang="en-US" sz="2000" b="1" i="1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ER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LINKED_LIST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TUPLE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G, 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]]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LINKED_LIST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: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LINKED_LIST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[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G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]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sortiere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require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zyklus_frei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)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do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...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ensure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kompatibel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(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)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end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7900" y="1484228"/>
            <a:ext cx="4632068" cy="83060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Ursprüngliche Annahme</a:t>
            </a:r>
            <a:endParaRPr lang="de-CH" noProof="0" dirty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33363" y="1035050"/>
            <a:ext cx="8713787" cy="3824288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sortiere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/>
              <a:t>		 </a:t>
            </a:r>
            <a:r>
              <a:rPr lang="de-CH" i="1" noProof="0" dirty="0" err="1" smtClean="0">
                <a:solidFill>
                  <a:srgbClr val="A50021"/>
                </a:solidFill>
              </a:rPr>
              <a:t>zyklus_frei</a:t>
            </a:r>
            <a:r>
              <a:rPr lang="de-CH" noProof="0" dirty="0" smtClean="0">
                <a:solidFill>
                  <a:srgbClr val="A50021"/>
                </a:solidFill>
              </a:rPr>
              <a:t> (</a:t>
            </a:r>
            <a:r>
              <a:rPr lang="de-CH" i="1" noProof="0" dirty="0" smtClean="0">
                <a:solidFill>
                  <a:srgbClr val="A50021"/>
                </a:solidFill>
              </a:rPr>
              <a:t>bedingungen</a:t>
            </a:r>
            <a:r>
              <a:rPr lang="de-CH" noProof="0" dirty="0" smtClean="0">
                <a:solidFill>
                  <a:srgbClr val="A50021"/>
                </a:solidFill>
              </a:rPr>
              <a:t>)</a:t>
            </a:r>
            <a:endParaRPr lang="de-CH" i="1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</a:t>
            </a:r>
            <a:r>
              <a:rPr lang="de-CH" dirty="0">
                <a:solidFill>
                  <a:srgbClr val="0000FF"/>
                </a:solidFill>
              </a:rPr>
              <a:t/>
            </a:r>
            <a:br>
              <a:rPr lang="de-CH" dirty="0">
                <a:solidFill>
                  <a:srgbClr val="0000FF"/>
                </a:solidFill>
              </a:rPr>
            </a:b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...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ensure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	 kompatibel</a:t>
            </a:r>
            <a:r>
              <a:rPr lang="de-CH" noProof="0" dirty="0" smtClean="0">
                <a:solidFill>
                  <a:srgbClr val="0000FF"/>
                </a:solidFill>
              </a:rPr>
              <a:t> (</a:t>
            </a:r>
            <a:r>
              <a:rPr lang="de-CH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noProof="0" dirty="0" smtClean="0">
                <a:solidFill>
                  <a:srgbClr val="0000FF"/>
                </a:solidFill>
              </a:rPr>
              <a:t>,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/>
              <a:t>Dies nimmt an, dass der Input keine </a:t>
            </a:r>
            <a:r>
              <a:rPr lang="de-CH" dirty="0" smtClean="0"/>
              <a:t>Zyklen beinhaltet</a:t>
            </a: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endParaRPr lang="de-CH" noProof="0" dirty="0"/>
          </a:p>
        </p:txBody>
      </p:sp>
      <p:sp>
        <p:nvSpPr>
          <p:cNvPr id="29491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2" y="5074617"/>
            <a:ext cx="8671558" cy="1438573"/>
          </a:xfrm>
          <a:prstGeom prst="roundRect">
            <a:avLst>
              <a:gd name="adj" fmla="val 7647"/>
            </a:avLst>
          </a:prstGeom>
          <a:solidFill>
            <a:srgbClr val="FFFF66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400" dirty="0" err="1" smtClean="0">
                <a:latin typeface="Constantia" panose="02030602050306030303" pitchFamily="18" charset="0"/>
              </a:rPr>
              <a:t>Eine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solche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Annahme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ist</a:t>
            </a:r>
            <a:r>
              <a:rPr lang="en-US" dirty="0" smtClean="0">
                <a:latin typeface="Constantia" panose="02030602050306030303" pitchFamily="18" charset="0"/>
              </a:rPr>
              <a:t> in der Praxis </a:t>
            </a:r>
            <a:r>
              <a:rPr lang="en-US" dirty="0" err="1" smtClean="0">
                <a:latin typeface="Constantia" panose="02030602050306030303" pitchFamily="18" charset="0"/>
              </a:rPr>
              <a:t>nicht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durchsetzbar</a:t>
            </a:r>
            <a:endParaRPr lang="en-US" sz="2400" dirty="0">
              <a:latin typeface="Constantia" panose="02030602050306030303" pitchFamily="18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sz="2400" b="1" dirty="0" err="1" smtClean="0">
                <a:latin typeface="Constantia" panose="02030602050306030303" pitchFamily="18" charset="0"/>
              </a:rPr>
              <a:t>Im</a:t>
            </a:r>
            <a:r>
              <a:rPr lang="en-US" sz="2400" b="1" dirty="0" smtClean="0">
                <a:latin typeface="Constantia" panose="02030602050306030303" pitchFamily="18" charset="0"/>
              </a:rPr>
              <a:t> </a:t>
            </a:r>
            <a:r>
              <a:rPr lang="en-US" sz="2400" b="1" dirty="0" err="1" smtClean="0">
                <a:latin typeface="Constantia" panose="02030602050306030303" pitchFamily="18" charset="0"/>
              </a:rPr>
              <a:t>Speziellen</a:t>
            </a:r>
            <a:r>
              <a:rPr lang="en-US" sz="2400" b="1" dirty="0" smtClean="0">
                <a:latin typeface="Constantia" panose="02030602050306030303" pitchFamily="18" charset="0"/>
              </a:rPr>
              <a:t>: Das </a:t>
            </a:r>
            <a:r>
              <a:rPr lang="en-US" b="1" dirty="0" err="1" smtClean="0">
                <a:latin typeface="Constantia" panose="02030602050306030303" pitchFamily="18" charset="0"/>
              </a:rPr>
              <a:t>Finden</a:t>
            </a:r>
            <a:r>
              <a:rPr lang="en-US" b="1" dirty="0" smtClean="0">
                <a:latin typeface="Constantia" panose="02030602050306030303" pitchFamily="18" charset="0"/>
              </a:rPr>
              <a:t> von </a:t>
            </a:r>
            <a:r>
              <a:rPr lang="en-US" b="1" dirty="0" err="1" smtClean="0">
                <a:latin typeface="Constantia" panose="02030602050306030303" pitchFamily="18" charset="0"/>
              </a:rPr>
              <a:t>Zyklen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ist</a:t>
            </a:r>
            <a:r>
              <a:rPr lang="en-US" b="1" dirty="0" smtClean="0">
                <a:latin typeface="Constantia" panose="02030602050306030303" pitchFamily="18" charset="0"/>
              </a:rPr>
              <a:t> in </a:t>
            </a:r>
            <a:r>
              <a:rPr lang="en-US" b="1" dirty="0" err="1" smtClean="0">
                <a:latin typeface="Constantia" panose="02030602050306030303" pitchFamily="18" charset="0"/>
              </a:rPr>
              <a:t>Wirklichkeit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gleich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schwierig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wie</a:t>
            </a:r>
            <a:r>
              <a:rPr lang="en-US" b="1" dirty="0" smtClean="0">
                <a:latin typeface="Constantia" panose="02030602050306030303" pitchFamily="18" charset="0"/>
              </a:rPr>
              <a:t> das </a:t>
            </a:r>
            <a:r>
              <a:rPr lang="en-US" b="1" dirty="0" err="1" smtClean="0">
                <a:latin typeface="Constantia" panose="02030602050306030303" pitchFamily="18" charset="0"/>
              </a:rPr>
              <a:t>topologische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b="1" dirty="0" err="1" smtClean="0">
                <a:latin typeface="Constantia" panose="02030602050306030303" pitchFamily="18" charset="0"/>
              </a:rPr>
              <a:t>Sortieren</a:t>
            </a:r>
            <a:r>
              <a:rPr lang="en-US" b="1" dirty="0" smtClean="0">
                <a:latin typeface="Constantia" panose="02030602050306030303" pitchFamily="18" charset="0"/>
              </a:rPr>
              <a:t>!</a:t>
            </a:r>
            <a:endParaRPr lang="en-US" sz="2400" b="1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Warum dieses Beispiel wichtig ist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713678"/>
            <a:ext cx="9144000" cy="5728397"/>
          </a:xfrm>
        </p:spPr>
        <p:txBody>
          <a:bodyPr/>
          <a:lstStyle/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Häufiges Problem, präsent in vielen verschiedenen Gebieten 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Interessanter, nicht trivialer (aber auch nicht zu komplizierter) Algorithmus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Erläutert die Techniken von Algorithmen, Datenstrukturen, Komplexität und anderen Themen der letzten Lektion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Erklärt Techniken des Software-Engineerings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Beschreibt wichtige mathematische Konzepte: binäre Relationen und im Speziellen Ordnungsrelationen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Es ist einfach schön!</a:t>
            </a:r>
          </a:p>
          <a:p>
            <a:endParaRPr lang="de-CH" noProof="0" dirty="0" smtClean="0">
              <a:solidFill>
                <a:srgbClr val="990000"/>
              </a:solidFill>
            </a:endParaRPr>
          </a:p>
          <a:p>
            <a:r>
              <a:rPr lang="de-CH" noProof="0" dirty="0" smtClean="0">
                <a:solidFill>
                  <a:srgbClr val="993300"/>
                </a:solidFill>
              </a:rPr>
              <a:t>Heute: Problemstellung und mathematische Basis</a:t>
            </a:r>
          </a:p>
          <a:p>
            <a:r>
              <a:rPr lang="de-CH" noProof="0" dirty="0" smtClean="0">
                <a:solidFill>
                  <a:srgbClr val="993300"/>
                </a:solidFill>
              </a:rPr>
              <a:t>Nächstes Mal: Algorithmus und Konzept im Detail</a:t>
            </a:r>
            <a:endParaRPr lang="de-CH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Der Umgang mit Zyklen</a:t>
            </a:r>
            <a:endParaRPr lang="de-CH" noProof="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1613" y="1014413"/>
            <a:ext cx="8442325" cy="1889125"/>
          </a:xfrm>
        </p:spPr>
        <p:txBody>
          <a:bodyPr/>
          <a:lstStyle/>
          <a:p>
            <a:r>
              <a:rPr lang="de-CH" noProof="0" dirty="0" smtClean="0"/>
              <a:t>Wir nehmen </a:t>
            </a:r>
            <a:r>
              <a:rPr lang="de-CH" dirty="0" smtClean="0"/>
              <a:t>gar nichts an, sondern </a:t>
            </a:r>
            <a:r>
              <a:rPr lang="de-CH" noProof="0" dirty="0" smtClean="0"/>
              <a:t>finden die Zyklen als Nebenprodukt beim topologischen Sortieren.</a:t>
            </a:r>
          </a:p>
          <a:p>
            <a:endParaRPr lang="de-CH" noProof="0" dirty="0" smtClean="0"/>
          </a:p>
          <a:p>
            <a:r>
              <a:rPr lang="de-CH" noProof="0" dirty="0" smtClean="0"/>
              <a:t>Das Schema </a:t>
            </a:r>
            <a:r>
              <a:rPr lang="de-CH" dirty="0" smtClean="0"/>
              <a:t>für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sortiere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ergibt sich also zu:</a:t>
            </a:r>
            <a:endParaRPr lang="de-CH" noProof="0" dirty="0"/>
          </a:p>
        </p:txBody>
      </p:sp>
      <p:sp>
        <p:nvSpPr>
          <p:cNvPr id="14438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0487" y="3173413"/>
            <a:ext cx="5366884" cy="2556605"/>
          </a:xfrm>
          <a:prstGeom prst="roundRect">
            <a:avLst>
              <a:gd name="adj" fmla="val 11403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--“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Versuche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topologische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Sortierung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;</a:t>
            </a:r>
            <a:r>
              <a:rPr lang="en-US" sz="2200" dirty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en-US" sz="2200" dirty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werden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berücksichtigt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.”</a:t>
            </a:r>
            <a:endParaRPr lang="en-US" sz="2200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solidFill>
                <a:srgbClr val="CC0000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kern="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if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“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gefunden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” </a:t>
            </a:r>
            <a:r>
              <a:rPr lang="en-US" sz="2200" b="1" kern="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then</a:t>
            </a:r>
            <a:endParaRPr lang="en-US" sz="2200" b="1" kern="0" dirty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>
                <a:latin typeface="Constantia" panose="02030602050306030303" pitchFamily="18" charset="0"/>
              </a:rPr>
              <a:t>	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”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ausgeben</a:t>
            </a:r>
            <a:r>
              <a:rPr lang="en-US" sz="2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”</a:t>
            </a:r>
            <a:endParaRPr lang="en-US" sz="2200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kern="0" dirty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5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" y="822407"/>
            <a:ext cx="7927975" cy="5580000"/>
          </a:xfrm>
          <a:prstGeom prst="roundRect">
            <a:avLst>
              <a:gd name="adj" fmla="val 3476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class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TOPOLOGISCH_SORTIERER </a:t>
            </a:r>
            <a:r>
              <a:rPr lang="en-US" sz="2000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feature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 LINKED_LIST 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TUPLE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G, 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 LINKED_LIST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 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LINKED_LIST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i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180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end</a:t>
            </a: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(vorher)</a:t>
            </a:r>
            <a:endParaRPr lang="de-CH" noProof="0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sz="half" idx="1"/>
            <p:custDataLst>
              <p:tags r:id="rId3"/>
            </p:custDataLst>
          </p:nvPr>
        </p:nvSpPr>
        <p:spPr>
          <a:xfrm>
            <a:off x="565630" y="822407"/>
            <a:ext cx="7927975" cy="5580000"/>
          </a:xfrm>
          <a:prstGeom prst="roundRect">
            <a:avLst>
              <a:gd name="adj" fmla="val 3083"/>
            </a:avLst>
          </a:prstGeom>
          <a:noFill/>
          <a:ln>
            <a:solidFill>
              <a:srgbClr val="0000FF"/>
            </a:solidFill>
          </a:ln>
        </p:spPr>
        <p:txBody>
          <a:bodyPr/>
          <a:lstStyle/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TOPOLOGISCH_SORTIERER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 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429066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5988" y="2952000"/>
            <a:ext cx="7560000" cy="30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sortiere</a:t>
            </a:r>
            <a:endParaRPr lang="en-US" sz="2000" b="1" dirty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	require</a:t>
            </a:r>
            <a:endParaRPr lang="en-US" sz="2000" dirty="0"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latin typeface="Constantia" panose="02030602050306030303" pitchFamily="18" charset="0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zyklus_frei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do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...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	ensure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70000"/>
              </a:lnSpc>
              <a:spcBef>
                <a:spcPts val="28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29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9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9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9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9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9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9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9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9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9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290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5" grpId="0" build="p" animBg="1"/>
      <p:bldP spid="429059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" y="822407"/>
            <a:ext cx="7927975" cy="5580000"/>
          </a:xfrm>
          <a:prstGeom prst="roundRect">
            <a:avLst>
              <a:gd name="adj" fmla="val 3476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class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TOPOLOGISCH_SORTIERER </a:t>
            </a:r>
            <a:r>
              <a:rPr lang="en-US" sz="2000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feature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 LINKED_LIST 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TUPLE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G, 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 LINKED_LIST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i="1" dirty="0" smtClean="0">
                <a:solidFill>
                  <a:srgbClr val="C0C0C0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: 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LINKED_LIST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Constantia" panose="02030602050306030303" pitchFamily="18" charset="0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i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Constantia" panose="02030602050306030303" pitchFamily="18" charset="0"/>
              </a:rPr>
              <a:t>	</a:t>
            </a:r>
          </a:p>
          <a:p>
            <a:pPr algn="l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dirty="0">
              <a:solidFill>
                <a:srgbClr val="C0C0C0"/>
              </a:solidFill>
              <a:latin typeface="Constantia" panose="02030602050306030303" pitchFamily="18" charset="0"/>
            </a:endParaRPr>
          </a:p>
          <a:p>
            <a:pPr algn="l">
              <a:spcBef>
                <a:spcPts val="300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Constantia" panose="02030602050306030303" pitchFamily="18" charset="0"/>
              </a:rPr>
              <a:t>end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725675" y="5062388"/>
            <a:ext cx="5449496" cy="68765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88272" y="3233854"/>
            <a:ext cx="5904448" cy="57986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(endgültig)</a:t>
            </a:r>
            <a:endParaRPr lang="de-CH" noProof="0" dirty="0"/>
          </a:p>
        </p:txBody>
      </p:sp>
      <p:sp>
        <p:nvSpPr>
          <p:cNvPr id="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5988" y="2952000"/>
            <a:ext cx="7560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sortiere</a:t>
            </a:r>
            <a:endParaRPr lang="en-US" sz="2000" b="1" dirty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	require</a:t>
            </a:r>
            <a:endParaRPr lang="en-US" sz="2000" dirty="0">
              <a:latin typeface="Constantia" panose="02030602050306030303" pitchFamily="18" charset="0"/>
            </a:endParaRPr>
          </a:p>
          <a:p>
            <a:pPr>
              <a:lnSpc>
                <a:spcPct val="40000"/>
              </a:lnSpc>
            </a:pPr>
            <a:r>
              <a:rPr lang="en-US" sz="2000" dirty="0">
                <a:latin typeface="Constantia" panose="02030602050306030303" pitchFamily="18" charset="0"/>
              </a:rPr>
              <a:t>		</a:t>
            </a:r>
            <a:r>
              <a:rPr lang="en-US" sz="2000" dirty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--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Keine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Vorbedingung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in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dieser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Version</a:t>
            </a:r>
            <a:endParaRPr lang="en-US" sz="2000" dirty="0">
              <a:solidFill>
                <a:srgbClr val="A50021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do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	...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	ensure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		“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sequenz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enthält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, die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zu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Beginn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			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nicht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in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einen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Zyklus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involviert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sind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.”</a:t>
            </a:r>
            <a:endParaRPr lang="en-US" sz="2000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2000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2731" y="1357657"/>
            <a:ext cx="37221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487" y="3112354"/>
            <a:ext cx="3706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3736" y="2223122"/>
            <a:ext cx="3177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8339" y="2181177"/>
            <a:ext cx="30489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239" y="3204634"/>
            <a:ext cx="37702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37569" y="2189564"/>
            <a:ext cx="34336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84616" y="2760016"/>
            <a:ext cx="42030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Erinnerung: Die Grundidee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topsort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84429" y="1690436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98909" y="2790367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219305" y="2718847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6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0"/>
                            </p:stCondLst>
                            <p:childTnLst>
                              <p:par>
                                <p:cTn id="44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3" dur="3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6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00"/>
                            </p:stCondLst>
                            <p:childTnLst>
                              <p:par>
                                <p:cTn id="92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3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97" dur="3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Das grundsätzliche Schleifenschema</a:t>
            </a:r>
            <a:endParaRPr lang="de-CH" noProof="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2080" y="878114"/>
            <a:ext cx="8839200" cy="5644924"/>
          </a:xfrm>
        </p:spPr>
        <p:txBody>
          <a:bodyPr/>
          <a:lstStyle/>
          <a:p>
            <a:r>
              <a:rPr lang="de-CH" noProof="0" dirty="0" smtClean="0"/>
              <a:t>…</a:t>
            </a:r>
          </a:p>
          <a:p>
            <a:pPr defTabSz="538163">
              <a:tabLst>
                <a:tab pos="447675" algn="l"/>
              </a:tabLst>
            </a:pPr>
            <a:r>
              <a:rPr lang="de-CH" b="1" noProof="0" dirty="0" err="1" smtClean="0"/>
              <a:t>loop</a:t>
            </a:r>
            <a:endParaRPr lang="de-CH" b="1" noProof="0" dirty="0" smtClean="0"/>
          </a:p>
          <a:p>
            <a:pPr defTabSz="538163">
              <a:tabLst>
                <a:tab pos="447675" algn="l"/>
              </a:tabLst>
            </a:pPr>
            <a:r>
              <a:rPr lang="de-CH" noProof="0" dirty="0" smtClean="0"/>
              <a:t>	</a:t>
            </a:r>
            <a:r>
              <a:rPr lang="de-CH" spc="-100" noProof="0" dirty="0" smtClean="0">
                <a:solidFill>
                  <a:srgbClr val="993300"/>
                </a:solidFill>
              </a:rPr>
              <a:t>“Finde ein Element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i="1" spc="-100" noProof="0" dirty="0" err="1" smtClean="0">
                <a:solidFill>
                  <a:srgbClr val="0000FF"/>
                </a:solidFill>
              </a:rPr>
              <a:t>next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dirty="0" smtClean="0">
                <a:solidFill>
                  <a:srgbClr val="A50021"/>
                </a:solidFill>
              </a:rPr>
              <a:t>in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i="1" spc="-100" noProof="0" dirty="0" err="1" smtClean="0">
                <a:solidFill>
                  <a:srgbClr val="0000FF"/>
                </a:solidFill>
              </a:rPr>
              <a:t>elemente</a:t>
            </a:r>
            <a:r>
              <a:rPr lang="de-CH" spc="-100" noProof="0" dirty="0" smtClean="0">
                <a:solidFill>
                  <a:srgbClr val="993300"/>
                </a:solidFill>
              </a:rPr>
              <a:t>, </a:t>
            </a:r>
            <a:r>
              <a:rPr lang="de-CH" spc="-100" dirty="0" smtClean="0">
                <a:solidFill>
                  <a:srgbClr val="993300"/>
                </a:solidFill>
              </a:rPr>
              <a:t>für das </a:t>
            </a:r>
            <a:r>
              <a:rPr lang="de-CH" i="1" spc="-100" noProof="0" dirty="0" smtClean="0">
                <a:solidFill>
                  <a:srgbClr val="0000FF"/>
                </a:solidFill>
              </a:rPr>
              <a:t>bedingungen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br>
              <a:rPr lang="de-CH" spc="-100" noProof="0" dirty="0" smtClean="0">
                <a:solidFill>
                  <a:srgbClr val="CC0000"/>
                </a:solidFill>
              </a:rPr>
            </a:br>
            <a:r>
              <a:rPr lang="de-CH" spc="-100" noProof="0" dirty="0" smtClean="0">
                <a:solidFill>
                  <a:srgbClr val="CC0000"/>
                </a:solidFill>
              </a:rPr>
              <a:t>	</a:t>
            </a:r>
            <a:r>
              <a:rPr lang="de-CH" spc="-100" noProof="0" dirty="0" smtClean="0">
                <a:solidFill>
                  <a:srgbClr val="993300"/>
                </a:solidFill>
              </a:rPr>
              <a:t>keine P</a:t>
            </a:r>
            <a:r>
              <a:rPr lang="de-CH" spc="-100" dirty="0" err="1" smtClean="0">
                <a:solidFill>
                  <a:srgbClr val="993300"/>
                </a:solidFill>
              </a:rPr>
              <a:t>aare</a:t>
            </a:r>
            <a:r>
              <a:rPr lang="de-CH" spc="-100" dirty="0" smtClean="0">
                <a:solidFill>
                  <a:srgbClr val="993300"/>
                </a:solidFill>
              </a:rPr>
              <a:t> der Form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noProof="0" dirty="0" smtClean="0">
                <a:solidFill>
                  <a:srgbClr val="0000FF"/>
                </a:solidFill>
              </a:rPr>
              <a:t>[</a:t>
            </a:r>
            <a:r>
              <a:rPr lang="de-CH" i="1" spc="-100" noProof="0" dirty="0" smtClean="0">
                <a:solidFill>
                  <a:srgbClr val="0000FF"/>
                </a:solidFill>
              </a:rPr>
              <a:t>x</a:t>
            </a:r>
            <a:r>
              <a:rPr lang="de-CH" spc="-100" noProof="0" dirty="0" smtClean="0">
                <a:solidFill>
                  <a:srgbClr val="0000FF"/>
                </a:solidFill>
              </a:rPr>
              <a:t>, </a:t>
            </a:r>
            <a:r>
              <a:rPr lang="de-CH" i="1" spc="-100" noProof="0" dirty="0" smtClean="0">
                <a:solidFill>
                  <a:srgbClr val="0000FF"/>
                </a:solidFill>
              </a:rPr>
              <a:t>next</a:t>
            </a:r>
            <a:r>
              <a:rPr lang="de-CH" spc="-100" noProof="0" dirty="0" smtClean="0">
                <a:solidFill>
                  <a:srgbClr val="0000FF"/>
                </a:solidFill>
              </a:rPr>
              <a:t>]</a:t>
            </a:r>
            <a:r>
              <a:rPr lang="de-CH" spc="-100" dirty="0" smtClean="0">
                <a:solidFill>
                  <a:srgbClr val="CC0000"/>
                </a:solidFill>
              </a:rPr>
              <a:t> </a:t>
            </a:r>
            <a:r>
              <a:rPr lang="de-CH" spc="-100" dirty="0" smtClean="0">
                <a:solidFill>
                  <a:srgbClr val="993300"/>
                </a:solidFill>
              </a:rPr>
              <a:t>beinhaltet</a:t>
            </a:r>
            <a:r>
              <a:rPr lang="de-CH" dirty="0" smtClean="0">
                <a:solidFill>
                  <a:srgbClr val="A50021"/>
                </a:solidFill>
              </a:rPr>
              <a:t>”</a:t>
            </a:r>
            <a:endParaRPr lang="de-CH" spc="-100" dirty="0" smtClean="0">
              <a:solidFill>
                <a:srgbClr val="993300"/>
              </a:solidFill>
            </a:endParaRPr>
          </a:p>
          <a:p>
            <a:pPr defTabSz="538163">
              <a:tabLst>
                <a:tab pos="447675" algn="l"/>
              </a:tabLst>
            </a:pPr>
            <a:endParaRPr lang="de-CH" noProof="0" dirty="0" smtClean="0">
              <a:solidFill>
                <a:srgbClr val="CC0000"/>
              </a:solidFill>
            </a:endParaRPr>
          </a:p>
          <a:p>
            <a:pPr defTabSz="538163">
              <a:lnSpc>
                <a:spcPct val="80000"/>
              </a:lnSpc>
              <a:tabLst>
                <a:tab pos="44767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2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extend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</a:p>
          <a:p>
            <a:pPr defTabSz="538163">
              <a:lnSpc>
                <a:spcPct val="80000"/>
              </a:lnSpc>
              <a:tabLst>
                <a:tab pos="447675" algn="l"/>
              </a:tabLst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 defTabSz="538163">
              <a:tabLst>
                <a:tab pos="447675" algn="l"/>
              </a:tabLst>
            </a:pPr>
            <a:r>
              <a:rPr lang="de-CH" noProof="0" dirty="0" smtClean="0">
                <a:solidFill>
                  <a:srgbClr val="CC0000"/>
                </a:solidFill>
              </a:rPr>
              <a:t>	</a:t>
            </a:r>
            <a:r>
              <a:rPr lang="de-CH" noProof="0" dirty="0" smtClean="0">
                <a:solidFill>
                  <a:srgbClr val="993300"/>
                </a:solidFill>
              </a:rPr>
              <a:t>“Lösche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aus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elemente</a:t>
            </a:r>
            <a:r>
              <a:rPr lang="de-CH" noProof="0" dirty="0" smtClean="0">
                <a:solidFill>
                  <a:srgbClr val="A50021"/>
                </a:solidFill>
              </a:rPr>
              <a:t>,</a:t>
            </a:r>
            <a:r>
              <a:rPr lang="de-CH" noProof="0" dirty="0" smtClean="0">
                <a:solidFill>
                  <a:srgbClr val="993300"/>
                </a:solidFill>
              </a:rPr>
              <a:t> und entferne alle Paare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der Form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next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y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aus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”</a:t>
            </a:r>
          </a:p>
          <a:p>
            <a:pPr defTabSz="538163">
              <a:tabLst>
                <a:tab pos="447675" algn="l"/>
              </a:tabLst>
            </a:pPr>
            <a:r>
              <a:rPr lang="de-CH" b="1" noProof="0" dirty="0" smtClean="0"/>
              <a:t>end</a:t>
            </a:r>
            <a:endParaRPr lang="de-CH" sz="32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Schleifeninvariante</a:t>
            </a:r>
            <a:endParaRPr lang="de-CH" noProof="0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8" y="878114"/>
            <a:ext cx="8594725" cy="3375104"/>
          </a:xfrm>
        </p:spPr>
        <p:txBody>
          <a:bodyPr/>
          <a:lstStyle/>
          <a:p>
            <a:endParaRPr lang="de-CH" noProof="0" dirty="0" smtClean="0"/>
          </a:p>
          <a:p>
            <a:r>
              <a:rPr lang="de-CH" noProof="0" dirty="0" smtClean="0"/>
              <a:t>Invariante in unserem ersten Versuch: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	“</a:t>
            </a:r>
            <a:r>
              <a:rPr lang="de-CH" i="1" dirty="0">
                <a:solidFill>
                  <a:srgbClr val="0000FF"/>
                </a:solidFill>
              </a:rPr>
              <a:t>bedingungen</a:t>
            </a:r>
            <a:r>
              <a:rPr lang="de-CH" sz="1050" i="1" dirty="0">
                <a:solidFill>
                  <a:srgbClr val="0000FF"/>
                </a:solidFill>
              </a:rPr>
              <a:t> </a:t>
            </a:r>
            <a:r>
              <a:rPr lang="de-CH" sz="3600" baseline="20000" dirty="0">
                <a:solidFill>
                  <a:srgbClr val="0000FF"/>
                </a:solidFill>
              </a:rPr>
              <a:t>+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3300"/>
                </a:solidFill>
              </a:rPr>
              <a:t>enthält keine Zyklen”</a:t>
            </a:r>
          </a:p>
          <a:p>
            <a:endParaRPr lang="de-CH" noProof="0" dirty="0" smtClean="0"/>
          </a:p>
          <a:p>
            <a:r>
              <a:rPr lang="de-CH" noProof="0" dirty="0" smtClean="0"/>
              <a:t>Invariante in der verbesserten Architektur: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	“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050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aseline="20000" noProof="0" dirty="0" smtClean="0">
                <a:solidFill>
                  <a:srgbClr val="0000FF"/>
                </a:solidFill>
              </a:rPr>
              <a:t>+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3300"/>
                </a:solidFill>
              </a:rPr>
              <a:t>enthält keine Zyklen, die nicht 	ursprünglich schon enthalten waren</a:t>
            </a:r>
            <a:r>
              <a:rPr lang="de-CH" noProof="0" dirty="0" smtClean="0">
                <a:solidFill>
                  <a:srgbClr val="993300"/>
                </a:solidFill>
              </a:rPr>
              <a:t>”</a:t>
            </a:r>
          </a:p>
          <a:p>
            <a:endParaRPr lang="de-CH" noProof="0" dirty="0" smtClean="0">
              <a:solidFill>
                <a:srgbClr val="A5002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531" y="4330087"/>
            <a:ext cx="8560966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en-US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Allgemeiner</a:t>
            </a:r>
            <a:r>
              <a:rPr lang="en-US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en-US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	</a:t>
            </a:r>
            <a:r>
              <a:rPr lang="de-CH" i="1" dirty="0">
                <a:solidFill>
                  <a:srgbClr val="0000FF"/>
                </a:solidFill>
                <a:latin typeface="Constantia" panose="02030602050306030303" pitchFamily="18" charset="0"/>
              </a:rPr>
              <a:t> bedingungen</a:t>
            </a:r>
            <a:r>
              <a:rPr lang="de-CH" sz="105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3600" baseline="20000" dirty="0">
                <a:solidFill>
                  <a:srgbClr val="0000FF"/>
                </a:solidFill>
                <a:latin typeface="Constantia" panose="02030602050306030303" pitchFamily="18" charset="0"/>
              </a:rPr>
              <a:t>+</a:t>
            </a:r>
            <a:r>
              <a:rPr lang="en-US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ist</a:t>
            </a: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eine</a:t>
            </a: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Teilmenge</a:t>
            </a: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des</a:t>
            </a:r>
            <a:b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</a:b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	</a:t>
            </a:r>
            <a:r>
              <a:rPr lang="en-US" i="1" kern="0" dirty="0" err="1" smtClean="0">
                <a:solidFill>
                  <a:srgbClr val="993300"/>
                </a:solidFill>
                <a:latin typeface="Constantia" panose="02030602050306030303" pitchFamily="18" charset="0"/>
              </a:rPr>
              <a:t>ursprünglichen</a:t>
            </a:r>
            <a:r>
              <a:rPr lang="en-US" i="1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en-US" kern="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 </a:t>
            </a:r>
            <a:r>
              <a:rPr lang="en-US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6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3600" kern="0" baseline="30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+</a:t>
            </a:r>
            <a:endParaRPr lang="en-US" kern="0" dirty="0" smtClean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Terminologie</a:t>
            </a:r>
            <a:endParaRPr lang="de-CH" noProof="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Falls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/>
              <a:t> </a:t>
            </a:r>
            <a:r>
              <a:rPr lang="de-CH" dirty="0" smtClean="0"/>
              <a:t>ein Paar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x, y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, beinhaltet, sagen wir</a:t>
            </a:r>
          </a:p>
          <a:p>
            <a:endParaRPr lang="de-CH" noProof="0" dirty="0" smtClean="0"/>
          </a:p>
          <a:p>
            <a:pPr lvl="1"/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/>
              <a:t> ist ein </a:t>
            </a:r>
            <a:r>
              <a:rPr lang="de-CH" b="1" dirty="0" smtClean="0">
                <a:solidFill>
                  <a:srgbClr val="993300"/>
                </a:solidFill>
              </a:rPr>
              <a:t>Vorgänger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noProof="0" dirty="0" smtClean="0"/>
              <a:t>von </a:t>
            </a:r>
            <a:r>
              <a:rPr lang="de-CH" i="1" noProof="0" dirty="0" smtClean="0">
                <a:solidFill>
                  <a:srgbClr val="0000FF"/>
                </a:solidFill>
              </a:rPr>
              <a:t>y</a:t>
            </a:r>
          </a:p>
          <a:p>
            <a:pPr lvl="1">
              <a:buFont typeface="Wingdings" pitchFamily="2" charset="2"/>
              <a:buNone/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 lvl="1"/>
            <a:r>
              <a:rPr lang="de-CH" i="1" noProof="0" dirty="0" smtClean="0">
                <a:solidFill>
                  <a:srgbClr val="0000FF"/>
                </a:solidFill>
              </a:rPr>
              <a:t>y</a:t>
            </a:r>
            <a:r>
              <a:rPr lang="de-CH" noProof="0" dirty="0" smtClean="0"/>
              <a:t> ist </a:t>
            </a:r>
            <a:r>
              <a:rPr lang="de-CH" dirty="0" smtClean="0"/>
              <a:t>ein</a:t>
            </a:r>
            <a:r>
              <a:rPr lang="de-CH" noProof="0" dirty="0" smtClean="0"/>
              <a:t> </a:t>
            </a:r>
            <a:r>
              <a:rPr lang="de-CH" b="1" dirty="0" smtClean="0">
                <a:solidFill>
                  <a:srgbClr val="993300"/>
                </a:solidFill>
              </a:rPr>
              <a:t>Nachfolger </a:t>
            </a:r>
            <a:r>
              <a:rPr lang="de-CH" dirty="0" err="1" smtClean="0"/>
              <a:t>vo</a:t>
            </a:r>
            <a:r>
              <a:rPr lang="de-CH" noProof="0" dirty="0" smtClean="0"/>
              <a:t>n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endParaRPr lang="de-CH" i="1" noProof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2995" y="3459864"/>
            <a:ext cx="6149975" cy="128111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Das Schema des </a:t>
            </a:r>
            <a:r>
              <a:rPr lang="de-CH" noProof="0" dirty="0" err="1" smtClean="0"/>
              <a:t>Algoritmus</a:t>
            </a:r>
            <a:endParaRPr lang="de-CH" noProof="0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850" y="845503"/>
            <a:ext cx="8772979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sortiere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do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from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en-US" sz="1800" b="1" kern="0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create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{...}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.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make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en-US" sz="1800" b="1" kern="0" dirty="0" smtClean="0">
                <a:latin typeface="Constantia" panose="02030602050306030303" pitchFamily="18" charset="0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invariant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enthält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nur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ursprüngliche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Zyklen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and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i="1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kompatibel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mit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Clr>
                <a:srgbClr val="8B0000"/>
              </a:buClr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ursprünglichen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Elemente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sind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oder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until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noProof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Jedes</a:t>
            </a:r>
            <a:r>
              <a:rPr lang="en-US" sz="1800" kern="0" noProof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Element von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hat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einen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Vorgänger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next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:=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Ein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Element von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ohne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Vorgängern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sequenz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.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extend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next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Lösche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next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aus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buClr>
                <a:srgbClr val="8B0000"/>
              </a:buClr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Lösche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Paare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[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next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]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aus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variant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	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Grösse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von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if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Keine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übrig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then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Berichte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,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dass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das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topologische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Sortieren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abgeschlossen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else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  <a:r>
              <a:rPr lang="de-CH" sz="18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Melde Zyklen in den übrigen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bedingungen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 und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</a:rPr>
              <a:t>elemente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</a:rPr>
              <a:t>”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		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tantia" panose="02030602050306030303" pitchFamily="18" charset="0"/>
              </a:rPr>
              <a:t>	end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Den Algorithmus implementieren</a:t>
            </a:r>
            <a:endParaRPr lang="de-CH" noProof="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727700" y="1879568"/>
            <a:ext cx="3273425" cy="828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noProof="0" dirty="0" smtClean="0"/>
              <a:t>(Anzahl Elemente: </a:t>
            </a:r>
            <a:r>
              <a:rPr lang="de-CH" sz="1800" i="1" noProof="0" dirty="0" smtClean="0">
                <a:solidFill>
                  <a:srgbClr val="0000FF"/>
                </a:solidFill>
              </a:rPr>
              <a:t>n</a:t>
            </a:r>
          </a:p>
          <a:p>
            <a:pPr>
              <a:lnSpc>
                <a:spcPct val="80000"/>
              </a:lnSpc>
            </a:pPr>
            <a:r>
              <a:rPr lang="de-CH" sz="1800" noProof="0" dirty="0" smtClean="0"/>
              <a:t>Anzahl Bedingungen: </a:t>
            </a:r>
            <a:r>
              <a:rPr lang="de-CH" sz="1800" i="1" noProof="0" dirty="0" smtClean="0">
                <a:solidFill>
                  <a:srgbClr val="0000FF"/>
                </a:solidFill>
              </a:rPr>
              <a:t>m</a:t>
            </a:r>
            <a:r>
              <a:rPr lang="de-CH" sz="1800" noProof="0" dirty="0" smtClean="0"/>
              <a:t>)</a:t>
            </a:r>
          </a:p>
          <a:p>
            <a:pPr>
              <a:lnSpc>
                <a:spcPct val="80000"/>
              </a:lnSpc>
            </a:pPr>
            <a:endParaRPr lang="de-CH" sz="1800" noProof="0" dirty="0"/>
          </a:p>
        </p:txBody>
      </p:sp>
      <p:sp>
        <p:nvSpPr>
          <p:cNvPr id="216072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803" y="1900983"/>
            <a:ext cx="5417677" cy="8350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91278" y="1907516"/>
            <a:ext cx="6294437" cy="828675"/>
            <a:chOff x="2689" y="865"/>
            <a:chExt cx="2771" cy="522"/>
          </a:xfrm>
        </p:grpSpPr>
        <p:sp>
          <p:nvSpPr>
            <p:cNvPr id="216069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89" y="1126"/>
              <a:ext cx="27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i="1" dirty="0" err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bedingungen</a:t>
              </a:r>
              <a:r>
                <a:rPr lang="en-US" sz="12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: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LINKED_LIST </a:t>
              </a: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[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TUPLE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[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G, G</a:t>
              </a:r>
              <a:r>
                <a:rPr lang="en-US" sz="12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]]</a:t>
              </a:r>
              <a:endParaRPr lang="en-US" sz="1800" b="1" i="1" dirty="0">
                <a:solidFill>
                  <a:schemeClr val="accent2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216070" name="Rectangle 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89" y="865"/>
              <a:ext cx="27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i="1" dirty="0" err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elemente</a:t>
              </a:r>
              <a:r>
                <a:rPr lang="en-US" sz="12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: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i="1">
                  <a:solidFill>
                    <a:srgbClr val="0000FF"/>
                  </a:solidFill>
                  <a:latin typeface="Constantia" panose="02030602050306030303" pitchFamily="18" charset="0"/>
                </a:rPr>
                <a:t>LINKED_LIST </a:t>
              </a:r>
              <a:r>
                <a:rPr lang="en-US" sz="1800" i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[</a:t>
              </a:r>
              <a:r>
                <a:rPr lang="en-US" sz="18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G</a:t>
              </a:r>
              <a:r>
                <a:rPr lang="en-US" sz="1200" i="1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Constantia" panose="02030602050306030303" pitchFamily="18" charset="0"/>
                </a:rPr>
                <a:t>]</a:t>
              </a:r>
              <a:endParaRPr lang="en-US" sz="1800" b="1" i="1" dirty="0">
                <a:solidFill>
                  <a:schemeClr val="accent2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21607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663" y="1000125"/>
            <a:ext cx="8651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latin typeface="Constantia" panose="02030602050306030303" pitchFamily="18" charset="0"/>
              </a:rPr>
              <a:t>Wir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beginnen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mit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diesen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Datenstrukturen</a:t>
            </a:r>
            <a:r>
              <a:rPr lang="en-US" dirty="0" smtClean="0">
                <a:latin typeface="Constantia" panose="02030602050306030303" pitchFamily="18" charset="0"/>
              </a:rPr>
              <a:t>, die den Input </a:t>
            </a:r>
            <a:r>
              <a:rPr lang="en-US" dirty="0" err="1" smtClean="0">
                <a:latin typeface="Constantia" panose="02030602050306030303" pitchFamily="18" charset="0"/>
              </a:rPr>
              <a:t>direkt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widerspiegeln</a:t>
            </a:r>
            <a:r>
              <a:rPr lang="en-US" dirty="0" smtClean="0">
                <a:latin typeface="Constantia" panose="02030602050306030303" pitchFamily="18" charset="0"/>
              </a:rPr>
              <a:t>: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1607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8405" y="3938588"/>
            <a:ext cx="424104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Constantia" panose="02030602050306030303" pitchFamily="18" charset="0"/>
              </a:rPr>
              <a:t>Beispiel:</a:t>
            </a:r>
            <a:endParaRPr lang="en-US" sz="2000" dirty="0">
              <a:latin typeface="Constantia" panose="02030602050306030303" pitchFamily="18" charset="0"/>
            </a:endParaRPr>
          </a:p>
          <a:p>
            <a:pPr lvl="1" algn="l"/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lvl="1" algn="l"/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</a:p>
          <a:p>
            <a:pPr lvl="1" algn="l"/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a, d</a:t>
            </a:r>
            <a:r>
              <a:rPr lang="en-US" sz="12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b, d</a:t>
            </a:r>
            <a:r>
              <a:rPr lang="en-US" sz="12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2000" i="1" dirty="0">
                <a:solidFill>
                  <a:srgbClr val="0000FF"/>
                </a:solidFill>
                <a:latin typeface="Constantia" panose="02030602050306030303" pitchFamily="18" charset="0"/>
              </a:rPr>
              <a:t>c,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6127" name="Line 6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0975" y="32924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28" name="Line 6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68538" y="32924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29" name="Line 6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86100" y="32924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30" name="Line 6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03663" y="32924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31" name="Line 6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35000" y="32575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32" name="Line 6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08000" y="37433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33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2263" y="4525963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216134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2263" y="3622675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216135" name="Line 7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63575" y="46116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36" name="Line 7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7375" y="37449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37" name="Oval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35088" y="363537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38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7050" y="450691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39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33488" y="3778250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216140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0088" y="461327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16141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2138" y="2973388"/>
            <a:ext cx="86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de-CH" sz="1400" i="1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endParaRPr lang="de-CH" sz="1400" i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6142" name="Line 7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2425" y="55689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43" name="Line 7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403475" y="55689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44" name="Line 8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431925" y="55514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45" name="Line 8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249488" y="55514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46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4663" y="5554663"/>
            <a:ext cx="10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>
                <a:solidFill>
                  <a:srgbClr val="000000"/>
                </a:solidFill>
                <a:latin typeface="Constantia" panose="02030602050306030303" pitchFamily="18" charset="0"/>
              </a:rPr>
              <a:t>0</a:t>
            </a:r>
            <a:endParaRPr lang="en-US" sz="1800">
              <a:latin typeface="Constantia" panose="02030602050306030303" pitchFamily="18" charset="0"/>
            </a:endParaRPr>
          </a:p>
        </p:txBody>
      </p:sp>
      <p:sp>
        <p:nvSpPr>
          <p:cNvPr id="216147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82713" y="5721350"/>
            <a:ext cx="48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1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216148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00275" y="5721350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2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216149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17838" y="5721350"/>
            <a:ext cx="70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onstantia" panose="02030602050306030303" pitchFamily="18" charset="0"/>
              </a:rPr>
              <a:t>3</a:t>
            </a:r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216150" name="Oval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93018" y="545790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51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11513" y="5508625"/>
            <a:ext cx="14106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  <a:endParaRPr lang="en-US" sz="2400">
              <a:latin typeface="Constantia" panose="02030602050306030303" pitchFamily="18" charset="0"/>
            </a:endParaRPr>
          </a:p>
        </p:txBody>
      </p:sp>
      <p:sp>
        <p:nvSpPr>
          <p:cNvPr id="216152" name="Oval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02063" y="363537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16153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02088" y="3776663"/>
            <a:ext cx="16030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endParaRPr lang="en-US" sz="24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29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41463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0" name="Line 4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90875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1" name="Line 4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29175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26" name="Rectangle 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80038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20" name="Rectangle 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14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7563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04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325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221201" name="AutoShap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6663" y="989012"/>
            <a:ext cx="6886575" cy="91940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  <a:r>
              <a:rPr lang="en-US" sz="1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73" y="451945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21205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927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09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9841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21212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5481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21215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5165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16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6079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1218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89773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21221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91402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22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2316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1224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57564" y="4525938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221227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37640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28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8554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1232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225" y="5484813"/>
            <a:ext cx="820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>
                <a:latin typeface="Constantia" panose="02030602050306030303" pitchFamily="18" charset="0"/>
              </a:rPr>
              <a:t>Effizienz</a:t>
            </a:r>
            <a:r>
              <a:rPr lang="en-US" sz="2400" dirty="0" smtClean="0">
                <a:latin typeface="Constantia" panose="02030602050306030303" pitchFamily="18" charset="0"/>
              </a:rPr>
              <a:t>: Das </a:t>
            </a:r>
            <a:r>
              <a:rPr lang="en-US" sz="2400" dirty="0" err="1" smtClean="0">
                <a:latin typeface="Constantia" panose="02030602050306030303" pitchFamily="18" charset="0"/>
              </a:rPr>
              <a:t>Beste</a:t>
            </a:r>
            <a:r>
              <a:rPr lang="en-US" sz="2400" dirty="0" smtClean="0">
                <a:latin typeface="Constantia" panose="02030602050306030303" pitchFamily="18" charset="0"/>
              </a:rPr>
              <a:t>, </a:t>
            </a:r>
            <a:r>
              <a:rPr lang="en-US" dirty="0" smtClean="0">
                <a:latin typeface="Constantia" panose="02030602050306030303" pitchFamily="18" charset="0"/>
              </a:rPr>
              <a:t>das </a:t>
            </a:r>
            <a:r>
              <a:rPr lang="en-US" dirty="0" err="1" smtClean="0">
                <a:latin typeface="Constantia" panose="02030602050306030303" pitchFamily="18" charset="0"/>
              </a:rPr>
              <a:t>wir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uns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erhoffen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können</a:t>
            </a:r>
            <a:r>
              <a:rPr lang="en-US" dirty="0" smtClean="0">
                <a:latin typeface="Constantia" panose="02030602050306030303" pitchFamily="18" charset="0"/>
              </a:rPr>
              <a:t>, </a:t>
            </a:r>
            <a:r>
              <a:rPr lang="en-US" dirty="0" err="1" smtClean="0">
                <a:latin typeface="Constantia" panose="02030602050306030303" pitchFamily="18" charset="0"/>
              </a:rPr>
              <a:t>ist</a:t>
            </a:r>
            <a:r>
              <a:rPr lang="en-US" sz="2400" dirty="0" smtClean="0">
                <a:latin typeface="Constantia" panose="02030602050306030303" pitchFamily="18" charset="0"/>
              </a:rPr>
              <a:t>: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O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 </a:t>
            </a:r>
            <a:r>
              <a:rPr lang="en-US" sz="2400" dirty="0">
                <a:solidFill>
                  <a:srgbClr val="A50021"/>
                </a:solidFill>
                <a:latin typeface="Constantia" panose="02030602050306030303" pitchFamily="18" charset="0"/>
              </a:rPr>
              <a:t>+</a:t>
            </a: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1233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522788"/>
            <a:ext cx="2419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123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27183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7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8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39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40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1241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300022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21242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97791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221243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99220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1244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300022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21245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3065463"/>
            <a:ext cx="1930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1246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4892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21247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903663"/>
            <a:ext cx="304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Topologisches Sortieren: </a:t>
            </a:r>
            <a:r>
              <a:rPr lang="de-CH" dirty="0" smtClean="0"/>
              <a:t>Anwendungsbeispiele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3" y="1017588"/>
            <a:ext cx="8804133" cy="531971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„</a:t>
            </a:r>
            <a:r>
              <a:rPr lang="de-CH" dirty="0" smtClean="0"/>
              <a:t>Erzeuge aus einem Wörterbuch eine Liste von Definitionen („Glossar“), so dass kein Wort vor seiner Definition steht“</a:t>
            </a: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Erstellung eines kompletten Zeitablaufs für die Ausführung </a:t>
            </a:r>
            <a:r>
              <a:rPr lang="de-CH" dirty="0" smtClean="0"/>
              <a:t>von Aufgaben mit Ordnungsbedingungen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3300"/>
                </a:solidFill>
              </a:rPr>
              <a:t>(Häufige Anwendung: „</a:t>
            </a:r>
            <a:r>
              <a:rPr lang="de-CH" noProof="0" dirty="0" err="1" smtClean="0">
                <a:solidFill>
                  <a:srgbClr val="993300"/>
                </a:solidFill>
              </a:rPr>
              <a:t>Scheduling</a:t>
            </a:r>
            <a:r>
              <a:rPr lang="de-CH" noProof="0" dirty="0" smtClean="0">
                <a:solidFill>
                  <a:srgbClr val="993300"/>
                </a:solidFill>
              </a:rPr>
              <a:t>“ von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Unterhaltsarbeiten in der Industrie,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oft mit tausenden von Einschränkungen) </a:t>
            </a:r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Eine neue Version einer Klasse mit neuer Reihenfolge der Features generieren, so dass kein Feature ein anderes, vor ihm deklariertes aufruft</a:t>
            </a:r>
          </a:p>
          <a:p>
            <a:pPr lvl="1"/>
            <a:endParaRPr lang="de-CH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007599" y="5280210"/>
            <a:ext cx="2379344" cy="200443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366321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295644"/>
            <a:ext cx="6446248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4028355"/>
            <a:ext cx="3603029" cy="27364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2978" y="2874831"/>
            <a:ext cx="5463222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>
          <a:xfrm>
            <a:off x="417194" y="727025"/>
            <a:ext cx="8726805" cy="537368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 ohne Vorgängern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184636" y="4553855"/>
            <a:ext cx="7095763" cy="518887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4636" y="2068286"/>
            <a:ext cx="7560219" cy="92891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4637" y="3257233"/>
            <a:ext cx="7560219" cy="930138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5377" y="856706"/>
            <a:ext cx="7244851" cy="99386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</a:t>
            </a:r>
            <a:r>
              <a:rPr lang="de-CH" dirty="0" smtClean="0"/>
              <a:t>Operationen, die wir brauchen </a:t>
            </a:r>
            <a:r>
              <a:rPr lang="de-CH" noProof="0" dirty="0" smtClean="0"/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/>
              <a:t> mal)</a:t>
            </a:r>
            <a:endParaRPr lang="de-CH" noProof="0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/>
        <p:txBody>
          <a:bodyPr/>
          <a:lstStyle/>
          <a:p>
            <a:pPr lvl="1"/>
            <a:r>
              <a:rPr lang="de-CH" dirty="0" smtClean="0"/>
              <a:t>Herausfinden, ob es ein Element ohne Vorgängern gibt. (Und dann eines davon nehmen)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Ein gegebenes Element von der Menge der Elemente entfernen</a:t>
            </a: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Alle </a:t>
            </a:r>
            <a:r>
              <a:rPr lang="de-CH" dirty="0" smtClean="0"/>
              <a:t>Bedingungen, die mit einem gegebenen Element beginnen, aus der Menge der Bedingungen entfernen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Herausfinden, ob </a:t>
            </a:r>
            <a:r>
              <a:rPr lang="de-CH" dirty="0" smtClean="0"/>
              <a:t>noch ein Element vorhanden ist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Effizienz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/>
              <a:t>Das Beste, das wir uns erhoffen können</a:t>
            </a:r>
          </a:p>
          <a:p>
            <a:endParaRPr lang="de-CH" b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smtClean="0">
                <a:solidFill>
                  <a:srgbClr val="0000FF"/>
                </a:solidFill>
              </a:rPr>
              <a:t>		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m </a:t>
            </a:r>
            <a:r>
              <a:rPr lang="de-CH" noProof="0" dirty="0" smtClean="0">
                <a:solidFill>
                  <a:srgbClr val="A50021"/>
                </a:solidFill>
              </a:rPr>
              <a:t>+ 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</a:p>
          <a:p>
            <a:endParaRPr lang="de-CH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(da wir jede Bedingung und jedes Element mindestens einmal betrachten müssen)</a:t>
            </a:r>
            <a:endParaRPr lang="de-CH" noProof="0" dirty="0" smtClean="0">
              <a:solidFill>
                <a:srgbClr val="0000FF"/>
              </a:solidFill>
            </a:endParaRPr>
          </a:p>
          <a:p>
            <a:endParaRPr lang="de-CH" b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017587" y="5135507"/>
            <a:ext cx="2380242" cy="231150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191510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171167"/>
            <a:ext cx="4589145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3876358"/>
            <a:ext cx="3324225" cy="25082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79189" y="2700020"/>
            <a:ext cx="5540871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>
          <a:xfrm>
            <a:off x="417194" y="584872"/>
            <a:ext cx="8726805" cy="57888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 ohne Vorgängern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 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09057" y="2751589"/>
            <a:ext cx="1264627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69178" y="3877112"/>
            <a:ext cx="1216403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59390" y="4414008"/>
            <a:ext cx="1216403" cy="385894"/>
          </a:xfrm>
          <a:prstGeom prst="wedgeRoundRectCallout">
            <a:avLst>
              <a:gd name="adj1" fmla="val 110202"/>
              <a:gd name="adj2" fmla="val -5523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773849" y="2646094"/>
            <a:ext cx="1216403" cy="303923"/>
          </a:xfrm>
          <a:prstGeom prst="wedgeRoundRectCallout">
            <a:avLst>
              <a:gd name="adj1" fmla="val -51306"/>
              <a:gd name="adj2" fmla="val 11102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851456" y="4635386"/>
            <a:ext cx="1216403" cy="303923"/>
          </a:xfrm>
          <a:prstGeom prst="wedgeRoundRectCallout">
            <a:avLst>
              <a:gd name="adj1" fmla="val -86615"/>
              <a:gd name="adj2" fmla="val 9549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43930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989013"/>
            <a:ext cx="6886575" cy="914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], </a:t>
            </a:r>
            <a:r>
              <a:rPr lang="en-US" sz="24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24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125" y="5040313"/>
            <a:ext cx="874077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>
                <a:latin typeface="Constantia" panose="02030602050306030303" pitchFamily="18" charset="0"/>
              </a:rPr>
              <a:t>Effizienz</a:t>
            </a:r>
            <a:r>
              <a:rPr lang="en-US" sz="2400" dirty="0" smtClean="0">
                <a:latin typeface="Constantia" panose="02030602050306030303" pitchFamily="18" charset="0"/>
              </a:rPr>
              <a:t>:</a:t>
            </a:r>
            <a:r>
              <a:rPr lang="en-US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w</a:t>
            </a:r>
            <a:r>
              <a:rPr lang="en-US" sz="2400" dirty="0" err="1" smtClean="0">
                <a:latin typeface="Constantia" panose="02030602050306030303" pitchFamily="18" charset="0"/>
              </a:rPr>
              <a:t>enn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2400" dirty="0" smtClean="0">
                <a:latin typeface="Constantia" panose="02030602050306030303" pitchFamily="18" charset="0"/>
              </a:rPr>
              <a:t> und </a:t>
            </a: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gegeben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verwenden</a:t>
            </a:r>
            <a:r>
              <a:rPr lang="en-US" sz="2400" dirty="0" smtClean="0">
                <a:latin typeface="Constantia" panose="02030602050306030303" pitchFamily="18" charset="0"/>
              </a:rPr>
              <a:t>, </a:t>
            </a:r>
            <a:r>
              <a:rPr lang="en-US" sz="2400" dirty="0" err="1" smtClean="0">
                <a:latin typeface="Constantia" panose="02030602050306030303" pitchFamily="18" charset="0"/>
              </a:rPr>
              <a:t>können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wir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O</a:t>
            </a: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(</a:t>
            </a: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 </a:t>
            </a:r>
            <a:r>
              <a:rPr lang="en-US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+ </a:t>
            </a: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nicht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erreichen</a:t>
            </a:r>
            <a:r>
              <a:rPr lang="en-US" dirty="0" smtClean="0">
                <a:latin typeface="Constantia" panose="02030602050306030303" pitchFamily="18" charset="0"/>
              </a:rPr>
              <a:t>!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1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7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3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74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7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81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82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83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84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 smtClean="0"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5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22901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74043" y="5102848"/>
            <a:ext cx="2467328" cy="252922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191510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171167"/>
            <a:ext cx="6291263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3876358"/>
            <a:ext cx="3324225" cy="25082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79189" y="2700020"/>
            <a:ext cx="5540871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>
          <a:xfrm>
            <a:off x="417194" y="584872"/>
            <a:ext cx="8726805" cy="57888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 ohne Vorgängern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09057" y="2751589"/>
            <a:ext cx="1267182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69178" y="3877112"/>
            <a:ext cx="1216403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59390" y="4414008"/>
            <a:ext cx="1216403" cy="385894"/>
          </a:xfrm>
          <a:prstGeom prst="wedgeRoundRectCallout">
            <a:avLst>
              <a:gd name="adj1" fmla="val 110202"/>
              <a:gd name="adj2" fmla="val -5523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m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773849" y="2646094"/>
            <a:ext cx="1216403" cy="303923"/>
          </a:xfrm>
          <a:prstGeom prst="wedgeRoundRectCallout">
            <a:avLst>
              <a:gd name="adj1" fmla="val -51306"/>
              <a:gd name="adj2" fmla="val 11102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932736" y="4594746"/>
            <a:ext cx="1216403" cy="303923"/>
          </a:xfrm>
          <a:prstGeom prst="wedgeRoundRectCallout">
            <a:avLst>
              <a:gd name="adj1" fmla="val -84110"/>
              <a:gd name="adj2" fmla="val 10552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n</a:t>
            </a:r>
            <a:r>
              <a:rPr lang="fr-FR" sz="2400" kern="1200" dirty="0" smtClean="0">
                <a:latin typeface="Constantia" panose="02030602050306030303" pitchFamily="18" charset="0"/>
              </a:rPr>
              <a:t> mal</a:t>
            </a:r>
            <a:endParaRPr lang="fr-FR" sz="2400" kern="12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Den Algorithmus implementieren</a:t>
            </a:r>
            <a:endParaRPr lang="de-CH" noProof="0" dirty="0"/>
          </a:p>
        </p:txBody>
      </p:sp>
      <p:sp>
        <p:nvSpPr>
          <p:cNvPr id="219145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6063" y="1000125"/>
            <a:ext cx="8575675" cy="49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2400" dirty="0" smtClean="0">
                <a:latin typeface="Constantia" panose="02030602050306030303" pitchFamily="18" charset="0"/>
              </a:rPr>
              <a:t>Eine bessere interne Repräsentation wählen</a:t>
            </a:r>
          </a:p>
          <a:p>
            <a:pPr marL="339725" lvl="1" indent="-114300" algn="l"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latin typeface="Constantia" panose="02030602050306030303" pitchFamily="18" charset="0"/>
              </a:rPr>
              <a:t> Jedes Element hat eine Nummer (Dies erlaubt uns, Arrays zu benutzen)</a:t>
            </a:r>
          </a:p>
          <a:p>
            <a:pPr marL="339725" lvl="1" indent="-114300" algn="l"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endParaRPr lang="de-CH" sz="2400" dirty="0" smtClean="0">
              <a:latin typeface="Constantia" panose="02030602050306030303" pitchFamily="18" charset="0"/>
            </a:endParaRPr>
          </a:p>
          <a:p>
            <a:pPr marL="339725" lvl="1" indent="-114300" algn="l">
              <a:lnSpc>
                <a:spcPct val="120000"/>
              </a:lnSpc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dirty="0" smtClean="0">
                <a:latin typeface="Constantia" panose="02030602050306030303" pitchFamily="18" charset="0"/>
              </a:rPr>
              <a:t>Wir r</a:t>
            </a:r>
            <a:r>
              <a:rPr lang="de-CH" sz="2400" dirty="0" smtClean="0">
                <a:latin typeface="Constantia" panose="02030602050306030303" pitchFamily="18" charset="0"/>
              </a:rPr>
              <a:t>epräsentieren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de-CH" sz="2400" dirty="0" smtClean="0">
                <a:latin typeface="Constantia" panose="02030602050306030303" pitchFamily="18" charset="0"/>
              </a:rPr>
              <a:t> in einer Form, die dem entspricht, was wir von der Struktur wollen</a:t>
            </a:r>
            <a:r>
              <a:rPr lang="de-CH" dirty="0" smtClean="0">
                <a:latin typeface="Constantia" panose="02030602050306030303" pitchFamily="18" charset="0"/>
              </a:rPr>
              <a:t>:</a:t>
            </a:r>
            <a:endParaRPr lang="de-CH" sz="2400" dirty="0" smtClean="0">
              <a:latin typeface="Constantia" panose="02030602050306030303" pitchFamily="18" charset="0"/>
            </a:endParaRPr>
          </a:p>
          <a:p>
            <a:pPr marL="1027113" lvl="2" indent="-449263" algn="l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“Finde  </a:t>
            </a:r>
            <a:r>
              <a:rPr lang="de-CH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, so dass</a:t>
            </a:r>
            <a:r>
              <a:rPr lang="de-CH" sz="2400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kein Paar der Form</a:t>
            </a:r>
            <a:r>
              <a:rPr lang="de-CH" sz="2400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y, </a:t>
            </a:r>
            <a:r>
              <a:rPr lang="de-CH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de-CH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r>
              <a:rPr lang="de-CH" i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beinhaltet.”</a:t>
            </a:r>
          </a:p>
          <a:p>
            <a:pPr marL="1027113" lvl="2" indent="-449263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“Gegeben </a:t>
            </a:r>
            <a:r>
              <a:rPr lang="de-CH" sz="24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, lösche alle Paare der Form</a:t>
            </a:r>
            <a:b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</a:br>
            <a:r>
              <a:rPr lang="de-CH" sz="24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de-CH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de-CH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aus </a:t>
            </a:r>
            <a:r>
              <a:rPr lang="de-CH" sz="24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.</a:t>
            </a:r>
            <a:endParaRPr lang="de-CH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400" noProof="0" dirty="0" smtClean="0"/>
              <a:t>Schema des Algorithmus (</a:t>
            </a:r>
            <a:r>
              <a:rPr lang="de-CH" sz="2400" dirty="0" smtClean="0"/>
              <a:t>ohne Invariante und Variante)</a:t>
            </a:r>
            <a:endParaRPr lang="de-CH" sz="2400" noProof="0" dirty="0"/>
          </a:p>
        </p:txBody>
      </p:sp>
      <p:sp>
        <p:nvSpPr>
          <p:cNvPr id="45158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from create </a:t>
            </a:r>
            <a:r>
              <a:rPr lang="de-CH" sz="2000" noProof="0" dirty="0" smtClean="0">
                <a:solidFill>
                  <a:srgbClr val="0000FF"/>
                </a:solidFill>
              </a:rPr>
              <a:t>{...}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600" noProof="0" dirty="0" err="1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make</a:t>
            </a:r>
            <a:r>
              <a:rPr lang="de-CH" sz="2000" b="1" noProof="0" dirty="0" smtClean="0"/>
              <a:t>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noProof="0" dirty="0" smtClean="0">
                <a:solidFill>
                  <a:srgbClr val="A50021"/>
                </a:solidFill>
              </a:rPr>
              <a:t>“ </a:t>
            </a:r>
            <a:r>
              <a:rPr lang="de-CH" sz="2000" noProof="0" dirty="0" smtClean="0">
                <a:solidFill>
                  <a:srgbClr val="A50021"/>
                </a:solidFill>
              </a:rPr>
              <a:t>Jedes Element </a:t>
            </a:r>
            <a:r>
              <a:rPr lang="de-CH" sz="2000" dirty="0" smtClean="0">
                <a:solidFill>
                  <a:srgbClr val="A50021"/>
                </a:solidFill>
              </a:rPr>
              <a:t>von 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2000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noProof="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0000FF"/>
                </a:solidFill>
              </a:rPr>
              <a:t>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noProof="0" dirty="0" smtClean="0"/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noProof="0" dirty="0" smtClean="0"/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/>
              <a:t>			</a:t>
            </a: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A50021"/>
                </a:solidFill>
              </a:rPr>
              <a:t>”Berichte, dass das topologische Sortieren abgeschlossen ist”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else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 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26387" cy="435600"/>
          </a:xfrm>
        </p:spPr>
        <p:txBody>
          <a:bodyPr/>
          <a:lstStyle/>
          <a:p>
            <a:r>
              <a:rPr lang="de-CH" sz="2800" noProof="0" dirty="0" smtClean="0"/>
              <a:t>Datenstruktur 1: </a:t>
            </a:r>
            <a:r>
              <a:rPr lang="de-CH" sz="28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noProof="0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5888" y="1268413"/>
            <a:ext cx="8777287" cy="5113337"/>
          </a:xfrm>
        </p:spPr>
        <p:txBody>
          <a:bodyPr/>
          <a:lstStyle/>
          <a:p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r>
              <a:rPr lang="de-CH" sz="2000" noProof="0" dirty="0" smtClean="0">
                <a:solidFill>
                  <a:srgbClr val="A50021"/>
                </a:solidFill>
              </a:rPr>
              <a:t>		-- (Ersetzt die ursprüngliche Liste)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0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86113" y="2895600"/>
            <a:ext cx="668337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0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7700" y="3349625"/>
            <a:ext cx="668338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0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7700" y="3805238"/>
            <a:ext cx="668338" cy="45561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87700" y="4260850"/>
            <a:ext cx="668338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0177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8188" y="3804503"/>
            <a:ext cx="55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22017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8188" y="4243388"/>
            <a:ext cx="55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220179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8188" y="3351213"/>
            <a:ext cx="55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220180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8663" y="2895600"/>
            <a:ext cx="55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220183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97138" y="3894138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20184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09838" y="434975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20185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09838" y="3457575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20186" name="Text Box 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00313" y="3001963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20189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14588" y="4706938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20190" name="AutoShape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2338" y="5357812"/>
            <a:ext cx="4984976" cy="86832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756023" y="2532102"/>
            <a:ext cx="581025" cy="1757400"/>
            <a:chOff x="3756023" y="2532102"/>
            <a:chExt cx="581025" cy="1644651"/>
          </a:xfrm>
        </p:grpSpPr>
        <p:sp>
          <p:nvSpPr>
            <p:cNvPr id="31" name="Rectangle 2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757611" y="3765590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56023" y="2532102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57611" y="2941677"/>
              <a:ext cx="579437" cy="412750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757611" y="3325852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35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40188" y="2736890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6" name="Line 4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31214" y="2619492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72720" y="115200"/>
            <a:ext cx="8615680" cy="435600"/>
          </a:xfrm>
        </p:spPr>
        <p:txBody>
          <a:bodyPr/>
          <a:lstStyle/>
          <a:p>
            <a:r>
              <a:rPr lang="de-CH" sz="2800" noProof="0" dirty="0" smtClean="0"/>
              <a:t>Datenstruktur 2: </a:t>
            </a:r>
            <a:r>
              <a:rPr lang="de-CH" sz="28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i="1" noProof="0" dirty="0" smtClean="0">
                <a:solidFill>
                  <a:srgbClr val="A50021"/>
                </a:solidFill>
              </a:rPr>
              <a:t>nach</a:t>
            </a:r>
            <a:r>
              <a:rPr lang="de-CH" sz="2000" noProof="0" dirty="0" smtClean="0">
                <a:solidFill>
                  <a:srgbClr val="A50021"/>
                </a:solidFill>
              </a:rPr>
              <a:t> einem bestimmten Element </a:t>
            </a:r>
          </a:p>
          <a:p>
            <a:r>
              <a:rPr lang="de-CH" sz="2000" dirty="0" smtClean="0">
                <a:solidFill>
                  <a:srgbClr val="A50021"/>
                </a:solidFill>
              </a:rPr>
              <a:t>		-- vor</a:t>
            </a:r>
            <a:r>
              <a:rPr lang="de-CH" sz="2000" noProof="0" dirty="0" smtClean="0">
                <a:solidFill>
                  <a:srgbClr val="A50021"/>
                </a:solidFill>
              </a:rPr>
              <a:t>kommen müssen.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08313" y="3406390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8313" y="3897313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8313" y="3005138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8788" y="2549525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25299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40188" y="4056063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5297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1328" y="386873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5300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04678" y="387350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25298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01526" y="3883606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5301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58689" y="388836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25308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040188" y="3602038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5309" name="Rectangle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60293" y="3414713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5311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3643" y="3419476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25313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040188" y="3084513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5314" name="Rectangle 3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4600" y="289718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5315" name="Text Box 3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7950" y="290195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25326" name="Text Box 4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16238" y="4370388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25328" name="AutoShap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2338" y="5357812"/>
            <a:ext cx="5265102" cy="900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Das Glossar (Wörterbuch)-Beispiel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4" y="1413013"/>
            <a:ext cx="6791039" cy="489936"/>
          </a:xfrm>
          <a:prstGeom prst="roundRect">
            <a:avLst/>
          </a:prstGeom>
          <a:solidFill>
            <a:srgbClr val="99FF99"/>
          </a:solidFill>
          <a:ln>
            <a:solidFill>
              <a:srgbClr val="9933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tIns="0" rIns="0" bIns="0"/>
          <a:lstStyle/>
          <a:p>
            <a:pPr marL="0" indent="0"/>
            <a:r>
              <a:rPr lang="de-CH" dirty="0" smtClean="0"/>
              <a:t>Ein </a:t>
            </a:r>
            <a:r>
              <a:rPr lang="de-CH" b="1" dirty="0" smtClean="0">
                <a:solidFill>
                  <a:srgbClr val="993300"/>
                </a:solidFill>
              </a:rPr>
              <a:t>Lehrer</a:t>
            </a:r>
            <a:r>
              <a:rPr lang="de-CH" dirty="0" smtClean="0"/>
              <a:t> ist eine Person, die </a:t>
            </a:r>
            <a:r>
              <a:rPr lang="de-CH" i="1" dirty="0" smtClean="0"/>
              <a:t>Studenten</a:t>
            </a:r>
            <a:r>
              <a:rPr lang="de-CH" dirty="0" smtClean="0"/>
              <a:t> lehrt</a:t>
            </a:r>
            <a:endParaRPr lang="de-CH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766" y="2726948"/>
            <a:ext cx="8005667" cy="48993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Student</a:t>
            </a:r>
            <a:r>
              <a:rPr lang="de-CH" dirty="0" smtClean="0">
                <a:latin typeface="Constantia" panose="02030602050306030303" pitchFamily="18" charset="0"/>
              </a:rPr>
              <a:t> ist eine Person, die in einer </a:t>
            </a:r>
            <a:r>
              <a:rPr lang="de-CH" i="1" dirty="0" smtClean="0"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studiert</a:t>
            </a:r>
            <a:endParaRPr lang="de-CH" sz="2000" dirty="0" smtClean="0">
              <a:latin typeface="Constantia" panose="020306020503060303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766" y="3925553"/>
            <a:ext cx="7787553" cy="489936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latin typeface="Constantia" panose="02030602050306030303" pitchFamily="18" charset="0"/>
              </a:rPr>
              <a:t>Eine </a:t>
            </a:r>
            <a:r>
              <a:rPr lang="de-CH" b="1" dirty="0">
                <a:solidFill>
                  <a:srgbClr val="993300"/>
                </a:solidFill>
                <a:latin typeface="Constantia" panose="02030602050306030303" pitchFamily="18" charset="0"/>
              </a:rPr>
              <a:t>Universität</a:t>
            </a:r>
            <a:r>
              <a:rPr lang="de-CH" dirty="0" smtClean="0">
                <a:latin typeface="Constantia" panose="02030602050306030303" pitchFamily="18" charset="0"/>
              </a:rPr>
              <a:t> ist eine Lehr- und Forschungsinstitution</a:t>
            </a:r>
            <a:endParaRPr lang="de-CH" sz="20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204E-7 L -5.55556E-7 0.37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5378E-6 L 2.77778E-6 0.3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045E-7 L 2.5E-6 -0.380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6125" y="3883025"/>
            <a:ext cx="658813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32080" y="115200"/>
            <a:ext cx="8605520" cy="435600"/>
          </a:xfrm>
        </p:spPr>
        <p:txBody>
          <a:bodyPr/>
          <a:lstStyle/>
          <a:p>
            <a:r>
              <a:rPr lang="de-CH" sz="2800" noProof="0" dirty="0" smtClean="0"/>
              <a:t>Datenstruktur 3: </a:t>
            </a:r>
            <a:r>
              <a:rPr lang="de-CH" sz="28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630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71450" y="1268413"/>
            <a:ext cx="8972550" cy="5113337"/>
          </a:xfrm>
        </p:spPr>
        <p:txBody>
          <a:bodyPr/>
          <a:lstStyle/>
          <a:p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der Elemente, die </a:t>
            </a:r>
            <a:r>
              <a:rPr lang="de-CH" sz="2000" i="1" noProof="0" dirty="0" smtClean="0">
                <a:solidFill>
                  <a:srgbClr val="A50021"/>
                </a:solidFill>
              </a:rPr>
              <a:t>vor</a:t>
            </a:r>
            <a:r>
              <a:rPr lang="de-CH" sz="2000" noProof="0" dirty="0" smtClean="0">
                <a:solidFill>
                  <a:srgbClr val="A50021"/>
                </a:solidFill>
              </a:rPr>
              <a:t> einem </a:t>
            </a:r>
            <a:r>
              <a:rPr lang="de-CH" sz="2000" dirty="0" smtClean="0">
                <a:solidFill>
                  <a:srgbClr val="A50021"/>
                </a:solidFill>
              </a:rPr>
              <a:t>bestimmten </a:t>
            </a:r>
          </a:p>
          <a:p>
            <a:r>
              <a:rPr lang="de-CH" sz="2000" dirty="0" smtClean="0">
                <a:solidFill>
                  <a:srgbClr val="A50021"/>
                </a:solidFill>
              </a:rPr>
              <a:t>		-- Element vorkommen müssen.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63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4538" y="2517775"/>
            <a:ext cx="658812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63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6125" y="2971800"/>
            <a:ext cx="658813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63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86125" y="3427413"/>
            <a:ext cx="658813" cy="455612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26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6675" y="3525607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6675" y="3971925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06675" y="3079750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263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7150" y="2624138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26330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30588" y="3473450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26331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30588" y="3910013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26332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30588" y="3017838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26333" name="Text Box 2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1063" y="2562225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26336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90750" y="4338638"/>
            <a:ext cx="275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26337" name="AutoShap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2338" y="5357812"/>
            <a:ext cx="5397182" cy="900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 {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b, 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{[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b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a,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b, d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], [</a:t>
            </a:r>
            <a:r>
              <a:rPr lang="en-US" sz="1800" i="1" dirty="0">
                <a:solidFill>
                  <a:srgbClr val="0000FF"/>
                </a:solidFill>
                <a:latin typeface="Constantia" panose="02030602050306030303" pitchFamily="18" charset="0"/>
              </a:rPr>
              <a:t>c, d</a:t>
            </a:r>
            <a:r>
              <a:rPr lang="en-US" sz="1000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tantia" panose="02030602050306030303" pitchFamily="18" charset="0"/>
              </a:rPr>
              <a:t>]}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0" grpId="0"/>
      <p:bldP spid="226331" grpId="0"/>
      <p:bldP spid="226332" grpId="0"/>
      <p:bldP spid="22633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2731" y="1357657"/>
            <a:ext cx="37221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487" y="3112354"/>
            <a:ext cx="3706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3736" y="2223122"/>
            <a:ext cx="31771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8339" y="2181177"/>
            <a:ext cx="304892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239" y="3204634"/>
            <a:ext cx="37702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37569" y="2189564"/>
            <a:ext cx="34336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84616" y="2760016"/>
            <a:ext cx="42030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Grundidee (nochmals)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Constantia" panose="02030602050306030303" pitchFamily="18" charset="0"/>
              </a:rPr>
              <a:t>topsort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  <a:latin typeface="Constantia" panose="02030602050306030303" pitchFamily="18" charset="0"/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Constantia" panose="02030602050306030303" pitchFamily="18" charset="0"/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84429" y="1649794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98909" y="2771496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202052" y="2707921"/>
            <a:ext cx="299762" cy="3877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latin typeface="Constantia" panose="02030602050306030303" pitchFamily="18" charset="0"/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00"/>
                            </p:stCondLst>
                            <p:childTnLst>
                              <p:par>
                                <p:cTn id="68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3" dur="3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0"/>
                            </p:stCondLst>
                            <p:childTnLst>
                              <p:par>
                                <p:cTn id="80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00"/>
                            </p:stCondLst>
                            <p:childTnLst>
                              <p:par>
                                <p:cTn id="92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97" dur="3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8391" y="2571731"/>
            <a:ext cx="5505228" cy="36663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5683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5442" y="1983416"/>
            <a:ext cx="6246404" cy="3663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500" noProof="0" dirty="0" smtClean="0"/>
              <a:t>Einen „Kandidaten“ finden (Element ohne Vorgängern)</a:t>
            </a:r>
            <a:endParaRPr lang="de-CH" sz="2500" noProof="0" dirty="0"/>
          </a:p>
        </p:txBody>
      </p:sp>
      <p:sp>
        <p:nvSpPr>
          <p:cNvPr id="455685" name="Rectangle 5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196850" y="1008063"/>
            <a:ext cx="8774430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from create </a:t>
            </a:r>
            <a:r>
              <a:rPr lang="de-CH" sz="2000" noProof="0" dirty="0" smtClean="0">
                <a:solidFill>
                  <a:srgbClr val="0000FF"/>
                </a:solidFill>
              </a:rPr>
              <a:t>{...}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600" noProof="0" dirty="0" err="1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make</a:t>
            </a:r>
            <a:r>
              <a:rPr lang="de-CH" sz="2000" b="1" noProof="0" dirty="0" smtClean="0"/>
              <a:t>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0000FF"/>
                </a:solidFill>
              </a:rPr>
              <a:t>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dirty="0" smtClean="0"/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”Berichte, dass das topologische Sortieren 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spc="-100" dirty="0" smtClean="0">
                <a:solidFill>
                  <a:srgbClr val="0000FF"/>
                </a:solidFill>
              </a:rPr>
              <a:t>bedingungen </a:t>
            </a:r>
            <a:r>
              <a:rPr lang="de-CH" sz="2000" spc="-100" dirty="0" smtClean="0">
                <a:solidFill>
                  <a:srgbClr val="A50021"/>
                </a:solidFill>
              </a:rPr>
              <a:t> und </a:t>
            </a:r>
            <a:r>
              <a:rPr lang="de-CH" sz="2000" i="1" spc="-100" dirty="0" err="1" smtClean="0">
                <a:solidFill>
                  <a:srgbClr val="0000FF"/>
                </a:solidFill>
              </a:rPr>
              <a:t>elemente</a:t>
            </a:r>
            <a:r>
              <a:rPr lang="de-CH" sz="2000" spc="-100" dirty="0" smtClean="0">
                <a:solidFill>
                  <a:srgbClr val="A50021"/>
                </a:solidFill>
              </a:rPr>
              <a:t>”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  <p:bldP spid="45568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(1)</a:t>
            </a:r>
            <a:endParaRPr lang="de-CH" noProof="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2241" y="1268413"/>
            <a:ext cx="8991600" cy="5113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dirty="0" smtClean="0"/>
              <a:t>Wir i</a:t>
            </a:r>
            <a:r>
              <a:rPr lang="de-CH" noProof="0" dirty="0" err="1" smtClean="0"/>
              <a:t>mplementieren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next </a:t>
            </a:r>
            <a:r>
              <a:rPr lang="de-CH" noProof="0" dirty="0" smtClean="0">
                <a:solidFill>
                  <a:srgbClr val="0000FF"/>
                </a:solidFill>
              </a:rPr>
              <a:t>:=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dirty="0" smtClean="0">
                <a:solidFill>
                  <a:srgbClr val="A50021"/>
                </a:solidFill>
              </a:rPr>
              <a:t>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dirty="0" smtClean="0">
                <a:solidFill>
                  <a:srgbClr val="A50021"/>
                </a:solidFill>
              </a:rPr>
              <a:t>“</a:t>
            </a:r>
            <a:endParaRPr lang="de-CH" sz="2800" noProof="0" dirty="0" smtClean="0"/>
          </a:p>
          <a:p>
            <a:pPr>
              <a:lnSpc>
                <a:spcPct val="30000"/>
              </a:lnSpc>
              <a:tabLst>
                <a:tab pos="447675" algn="l"/>
                <a:tab pos="630238" algn="l"/>
              </a:tabLst>
            </a:pPr>
            <a:endParaRPr lang="de-CH" sz="2800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noProof="0" dirty="0" smtClean="0"/>
              <a:t>als:</a:t>
            </a:r>
          </a:p>
          <a:p>
            <a:pPr>
              <a:lnSpc>
                <a:spcPct val="40000"/>
              </a:lnSpc>
              <a:tabLst>
                <a:tab pos="447675" algn="l"/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120000"/>
              </a:lnSpc>
              <a:tabLst>
                <a:tab pos="447675" algn="l"/>
                <a:tab pos="630238" algn="l"/>
              </a:tabLst>
            </a:pPr>
            <a:r>
              <a:rPr lang="de-CH" noProof="0" dirty="0" smtClean="0"/>
              <a:t>	Sei </a:t>
            </a:r>
            <a:r>
              <a:rPr lang="de-CH" i="1" noProof="0" dirty="0" smtClean="0">
                <a:solidFill>
                  <a:srgbClr val="0000FF"/>
                </a:solidFill>
              </a:rPr>
              <a:t>next </a:t>
            </a:r>
            <a:r>
              <a:rPr lang="de-CH" dirty="0" smtClean="0"/>
              <a:t>ein noch nicht abgearbeiteter Integer</a:t>
            </a:r>
            <a:r>
              <a:rPr lang="de-CH" noProof="0" dirty="0" smtClean="0"/>
              <a:t>, so dass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noProof="0" dirty="0" smtClean="0">
                <a:solidFill>
                  <a:srgbClr val="0000FF"/>
                </a:solidFill>
              </a:rPr>
              <a:t> [</a:t>
            </a:r>
            <a:r>
              <a:rPr lang="de-CH" i="1" noProof="0" dirty="0" smtClean="0">
                <a:solidFill>
                  <a:srgbClr val="0000FF"/>
                </a:solidFill>
              </a:rPr>
              <a:t>next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 = 0</a:t>
            </a:r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dirty="0" smtClean="0"/>
              <a:t>Dies benötigt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noProof="0" dirty="0" smtClean="0"/>
              <a:t> </a:t>
            </a:r>
            <a:r>
              <a:rPr lang="de-CH" dirty="0" smtClean="0"/>
              <a:t>zum Suchen durch alle Indices: schlecht!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b="1" noProof="0" dirty="0" smtClean="0"/>
              <a:t>	</a:t>
            </a:r>
            <a:r>
              <a:rPr lang="de-CH" b="1" noProof="0" dirty="0" smtClean="0">
                <a:solidFill>
                  <a:srgbClr val="A50021"/>
                </a:solidFill>
              </a:rPr>
              <a:t>Aber Moment...</a:t>
            </a:r>
            <a:endParaRPr lang="de-CH" b="1" noProof="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1513" y="3310797"/>
            <a:ext cx="5605916" cy="702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800" noProof="0" dirty="0" smtClean="0"/>
              <a:t>Nachfolger löschen</a:t>
            </a:r>
            <a:endParaRPr lang="de-CH" sz="2800" noProof="0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6850" y="1008063"/>
            <a:ext cx="8754110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77" name="Rectangle 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78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Nachfolger löschen</a:t>
            </a:r>
            <a:endParaRPr lang="de-CH" noProof="0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80613" y="1039502"/>
            <a:ext cx="8424862" cy="5078412"/>
          </a:xfrm>
        </p:spPr>
        <p:txBody>
          <a:bodyPr/>
          <a:lstStyle/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i="1" noProof="0" dirty="0" smtClean="0">
              <a:solidFill>
                <a:srgbClr val="0000FF"/>
              </a:solidFill>
            </a:endParaRPr>
          </a:p>
          <a:p>
            <a:pPr defTabSz="360363">
              <a:lnSpc>
                <a:spcPct val="50000"/>
              </a:lnSpc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ziele</a:t>
            </a:r>
            <a:r>
              <a:rPr lang="de-CH" sz="2000" noProof="0" dirty="0" smtClean="0">
                <a:solidFill>
                  <a:srgbClr val="0000FF"/>
                </a:solidFill>
              </a:rPr>
              <a:t> := </a:t>
            </a:r>
            <a:r>
              <a:rPr lang="de-CH" sz="2000" i="1" noProof="0" dirty="0" smtClean="0">
                <a:solidFill>
                  <a:srgbClr val="0000FF"/>
                </a:solidFill>
              </a:rPr>
              <a:t>nachfolger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next</a:t>
            </a:r>
            <a:r>
              <a:rPr lang="de-CH" sz="18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across </a:t>
            </a:r>
            <a:r>
              <a:rPr lang="de-CH" sz="2000" i="1" noProof="0" dirty="0" smtClean="0">
                <a:solidFill>
                  <a:srgbClr val="0000FF"/>
                </a:solidFill>
              </a:rPr>
              <a:t>ziele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as</a:t>
            </a: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 	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:=</a:t>
            </a:r>
            <a:r>
              <a:rPr lang="de-CH" sz="2000" i="1" noProof="0" dirty="0" smtClean="0">
                <a:solidFill>
                  <a:srgbClr val="0000FF"/>
                </a:solidFill>
              </a:rPr>
              <a:t> c</a:t>
            </a:r>
            <a:r>
              <a:rPr lang="de-CH" sz="2000" noProof="0" dirty="0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] :=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230457" name="Text 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30458" name="Text Box 5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30459" name="Text Box 5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30460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30500" name="Text Box 10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8263" y="3484681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30501" name="Text Box 10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39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0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1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2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0502" name="Text Box 10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045021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30503" name="Text Box 10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0325" y="2663594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30518" name="Text Box 1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6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8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70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7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81" name="Text Box 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82" name="Text Box 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83" name="Text Box 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84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47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11024" y="2172642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564" y="1084332"/>
            <a:ext cx="7347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Wir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implementieren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endParaRPr lang="en-US" sz="2000" kern="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	“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Lösche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alle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Paare</a:t>
            </a:r>
            <a:r>
              <a:rPr lang="en-US" sz="200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y</a:t>
            </a:r>
            <a:r>
              <a:rPr lang="en-US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] </a:t>
            </a:r>
            <a:r>
              <a:rPr lang="en-US" sz="2000" dirty="0" err="1" smtClean="0">
                <a:solidFill>
                  <a:srgbClr val="A50021"/>
                </a:solidFill>
                <a:latin typeface="Constantia" panose="02030602050306030303" pitchFamily="18" charset="0"/>
              </a:rPr>
              <a:t>aus</a:t>
            </a:r>
            <a:r>
              <a:rPr lang="en-US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bedingungen</a:t>
            </a:r>
            <a:r>
              <a:rPr lang="en-US" sz="2000" kern="0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”</a:t>
            </a: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endParaRPr lang="en-US" sz="2000" kern="0" dirty="0" smtClean="0">
              <a:solidFill>
                <a:srgbClr val="A50021"/>
              </a:solidFill>
              <a:latin typeface="Constantia" panose="02030602050306030303" pitchFamily="18" charset="0"/>
            </a:endParaRP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als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Schleife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über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alle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Nachfolger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von </a:t>
            </a:r>
            <a:r>
              <a:rPr lang="en-US" sz="20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next</a:t>
            </a:r>
            <a:r>
              <a:rPr lang="en-US" sz="16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</a:t>
            </a:r>
            <a:endParaRPr lang="en-US" sz="2000" kern="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 bwMode="auto">
          <a:xfrm>
            <a:off x="458710" y="3542177"/>
            <a:ext cx="2907945" cy="34637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739468" y="3843557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880844" y="4758113"/>
            <a:ext cx="564680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1" name="Rectangle 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2" name="Rectangle 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44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5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6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7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4813" name="Rectangle 77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100800" y="1421101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dirty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C00000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4769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44770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4771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4772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244775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244776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244779" name="Text 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4784" name="Text Box 4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44785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4786" name="Text Box 5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44787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4814" name="Text Box 7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62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65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6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84382" y="293168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4777" name="Line 4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530790" y="2041525"/>
            <a:ext cx="305110" cy="198034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74" name="Text Box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75" name="Text Box 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76" name="Text Box 1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4806" name="Text Box 7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78" name="Text Box 7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72956" y="3490351"/>
            <a:ext cx="865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ziele</a:t>
            </a:r>
            <a:endParaRPr lang="en-US" sz="1800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748759" y="4369700"/>
            <a:ext cx="756407" cy="387200"/>
            <a:chOff x="6748759" y="4369700"/>
            <a:chExt cx="756407" cy="387200"/>
          </a:xfrm>
        </p:grpSpPr>
        <p:sp>
          <p:nvSpPr>
            <p:cNvPr id="79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7501317" y="4369700"/>
              <a:ext cx="3849" cy="38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0" name="Text Box 7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48759" y="4453248"/>
              <a:ext cx="7363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x</a:t>
              </a:r>
              <a:endParaRPr lang="en-US" sz="1800" i="1" dirty="0">
                <a:solidFill>
                  <a:srgbClr val="0000FF"/>
                </a:solidFill>
                <a:latin typeface="Constantia" panose="0203060205030603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27117E-6 L -4.72222E-6 0.044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41" grpId="0" animBg="1"/>
      <p:bldP spid="42" grpId="0" animBg="1"/>
      <p:bldP spid="42" grpId="1" animBg="1"/>
      <p:bldP spid="24477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 bwMode="auto">
          <a:xfrm>
            <a:off x="887587" y="5120951"/>
            <a:ext cx="5748009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5739468" y="3843557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880844" y="4733882"/>
            <a:ext cx="575475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5" name="Rectangle 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48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9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0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1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5819" name="Rectangle 59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Implement</a:t>
            </a: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bedingungen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all </a:t>
            </a:r>
            <a:r>
              <a:rPr lang="de-CH" sz="2000" noProof="0" dirty="0" err="1" smtClean="0">
                <a:solidFill>
                  <a:schemeClr val="bg1"/>
                </a:solidFill>
              </a:rPr>
              <a:t>pairs</a:t>
            </a:r>
            <a:r>
              <a:rPr lang="de-CH" sz="2000" noProof="0" dirty="0" smtClean="0">
                <a:solidFill>
                  <a:schemeClr val="bg1"/>
                </a:solidFill>
              </a:rPr>
              <a:t> [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as</a:t>
            </a:r>
            <a:r>
              <a:rPr lang="de-CH" sz="2000" noProof="0" dirty="0" smtClean="0">
                <a:solidFill>
                  <a:schemeClr val="bg1"/>
                </a:solidFill>
              </a:rPr>
              <a:t> a </a:t>
            </a:r>
            <a:r>
              <a:rPr lang="de-CH" sz="2000" noProof="0" dirty="0" err="1" smtClean="0">
                <a:solidFill>
                  <a:schemeClr val="bg1"/>
                </a:solidFill>
              </a:rPr>
              <a:t>loop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over</a:t>
            </a:r>
            <a:r>
              <a:rPr lang="de-CH" sz="2000" noProof="0" dirty="0" smtClean="0">
                <a:solidFill>
                  <a:schemeClr val="bg1"/>
                </a:solidFill>
              </a:rPr>
              <a:t>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of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576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577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5793" name="Text Box 3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45794" name="Text Box 3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5795" name="Text Box 3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5796" name="Text Box 3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5802" name="Text Box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5806" name="Text Box 4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51800" y="12366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45820" name="Text Box 6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1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2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4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6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Text Box 3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5807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553281" y="1441450"/>
            <a:ext cx="493882" cy="2568575"/>
          </a:xfrm>
          <a:custGeom>
            <a:avLst/>
            <a:gdLst>
              <a:gd name="connsiteX0" fmla="*/ 0 w 367"/>
              <a:gd name="connsiteY0" fmla="*/ 1618 h 1618"/>
              <a:gd name="connsiteX1" fmla="*/ 265 w 367"/>
              <a:gd name="connsiteY1" fmla="*/ 1336 h 1618"/>
              <a:gd name="connsiteX2" fmla="*/ 332 w 367"/>
              <a:gd name="connsiteY2" fmla="*/ 291 h 1618"/>
              <a:gd name="connsiteX3" fmla="*/ 56 w 367"/>
              <a:gd name="connsiteY3" fmla="*/ 0 h 1618"/>
              <a:gd name="connsiteX0" fmla="*/ 0 w 367"/>
              <a:gd name="connsiteY0" fmla="*/ 1618 h 1618"/>
              <a:gd name="connsiteX1" fmla="*/ 265 w 367"/>
              <a:gd name="connsiteY1" fmla="*/ 1336 h 1618"/>
              <a:gd name="connsiteX2" fmla="*/ 332 w 367"/>
              <a:gd name="connsiteY2" fmla="*/ 291 h 1618"/>
              <a:gd name="connsiteX3" fmla="*/ 56 w 367"/>
              <a:gd name="connsiteY3" fmla="*/ 0 h 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" h="1618">
                <a:moveTo>
                  <a:pt x="0" y="1618"/>
                </a:moveTo>
                <a:cubicBezTo>
                  <a:pt x="177" y="1562"/>
                  <a:pt x="180" y="1568"/>
                  <a:pt x="265" y="1336"/>
                </a:cubicBezTo>
                <a:cubicBezTo>
                  <a:pt x="349" y="1105"/>
                  <a:pt x="367" y="514"/>
                  <a:pt x="332" y="291"/>
                </a:cubicBezTo>
                <a:cubicBezTo>
                  <a:pt x="297" y="68"/>
                  <a:pt x="113" y="61"/>
                  <a:pt x="5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18741" y="2017286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73" name="Text Box 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18741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74" name="Text Box 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12391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75" name="Text Box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15566" y="12568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79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0" name="Line 4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001155" y="1331387"/>
            <a:ext cx="92278" cy="167780"/>
            <a:chOff x="7968114" y="702446"/>
            <a:chExt cx="146050" cy="207962"/>
          </a:xfrm>
        </p:grpSpPr>
        <p:sp>
          <p:nvSpPr>
            <p:cNvPr id="84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5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86" name="Text Box 7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748759" y="4369700"/>
            <a:ext cx="756407" cy="387200"/>
            <a:chOff x="6748759" y="4369700"/>
            <a:chExt cx="756407" cy="387200"/>
          </a:xfrm>
        </p:grpSpPr>
        <p:sp>
          <p:nvSpPr>
            <p:cNvPr id="92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7501317" y="4369700"/>
              <a:ext cx="3849" cy="38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3" name="Text Box 7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48759" y="4453248"/>
              <a:ext cx="7363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 dirty="0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x</a:t>
              </a:r>
              <a:endParaRPr lang="en-US" sz="1800" i="1" dirty="0">
                <a:solidFill>
                  <a:srgbClr val="0000FF"/>
                </a:solidFill>
                <a:latin typeface="Constantia" panose="0203060205030603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1412 L 0.00053 0.0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0007E-6 L 0.10226 3.900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087 0.0423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81" grpId="0" animBg="1"/>
      <p:bldP spid="52" grpId="0" animBg="1"/>
      <p:bldP spid="52" grpId="1" animBg="1"/>
      <p:bldP spid="245806" grpId="0"/>
      <p:bldP spid="24580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9" name="Rectangle 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52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3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4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5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6872" name="Rectangle 88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Implement</a:t>
            </a: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bedingungen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all </a:t>
            </a:r>
            <a:r>
              <a:rPr lang="de-CH" sz="2000" noProof="0" dirty="0" err="1" smtClean="0">
                <a:solidFill>
                  <a:schemeClr val="bg1"/>
                </a:solidFill>
              </a:rPr>
              <a:t>pairs</a:t>
            </a:r>
            <a:r>
              <a:rPr lang="de-CH" sz="2000" noProof="0" dirty="0" smtClean="0">
                <a:solidFill>
                  <a:schemeClr val="bg1"/>
                </a:solidFill>
              </a:rPr>
              <a:t> [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as</a:t>
            </a:r>
            <a:r>
              <a:rPr lang="de-CH" sz="2000" noProof="0" dirty="0" smtClean="0">
                <a:solidFill>
                  <a:schemeClr val="bg1"/>
                </a:solidFill>
              </a:rPr>
              <a:t> a </a:t>
            </a:r>
            <a:r>
              <a:rPr lang="de-CH" sz="2000" noProof="0" dirty="0" err="1" smtClean="0">
                <a:solidFill>
                  <a:schemeClr val="bg1"/>
                </a:solidFill>
              </a:rPr>
              <a:t>loop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over</a:t>
            </a:r>
            <a:r>
              <a:rPr lang="de-CH" sz="2000" noProof="0" dirty="0" smtClean="0">
                <a:solidFill>
                  <a:schemeClr val="bg1"/>
                </a:solidFill>
              </a:rPr>
              <a:t>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of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6817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21613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46818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6819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6820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6825" name="Text Box 4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6829" name="Text 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23225" y="12366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46835" name="Text Box 5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81975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6840" name="Text Box 5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46841" name="Text Box 5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6842" name="Text Box 5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46843" name="Text Box 5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6873" name="Text Box 8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6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01110" y="384832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8" name="Rectangle 1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55121" y="3852804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70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90075" y="3394302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73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84382" y="28767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6830" name="Freeform 46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830149" y="1442616"/>
            <a:ext cx="1022538" cy="2187997"/>
          </a:xfrm>
          <a:custGeom>
            <a:avLst/>
            <a:gdLst>
              <a:gd name="connsiteX0" fmla="*/ 0 w 7619"/>
              <a:gd name="connsiteY0" fmla="*/ 10000 h 10000"/>
              <a:gd name="connsiteX1" fmla="*/ 6441 w 7619"/>
              <a:gd name="connsiteY1" fmla="*/ 7938 h 10000"/>
              <a:gd name="connsiteX2" fmla="*/ 7071 w 7619"/>
              <a:gd name="connsiteY2" fmla="*/ 1886 h 10000"/>
              <a:gd name="connsiteX3" fmla="*/ 5138 w 7619"/>
              <a:gd name="connsiteY3" fmla="*/ 0 h 10000"/>
              <a:gd name="connsiteX0" fmla="*/ 0 w 10000"/>
              <a:gd name="connsiteY0" fmla="*/ 10000 h 10000"/>
              <a:gd name="connsiteX1" fmla="*/ 8454 w 10000"/>
              <a:gd name="connsiteY1" fmla="*/ 7938 h 10000"/>
              <a:gd name="connsiteX2" fmla="*/ 9281 w 10000"/>
              <a:gd name="connsiteY2" fmla="*/ 1886 h 10000"/>
              <a:gd name="connsiteX3" fmla="*/ 7466 w 10000"/>
              <a:gd name="connsiteY3" fmla="*/ 0 h 10000"/>
              <a:gd name="connsiteX0" fmla="*/ 0 w 10000"/>
              <a:gd name="connsiteY0" fmla="*/ 10112 h 10112"/>
              <a:gd name="connsiteX1" fmla="*/ 8454 w 10000"/>
              <a:gd name="connsiteY1" fmla="*/ 8050 h 10112"/>
              <a:gd name="connsiteX2" fmla="*/ 9281 w 10000"/>
              <a:gd name="connsiteY2" fmla="*/ 1998 h 10112"/>
              <a:gd name="connsiteX3" fmla="*/ 8099 w 10000"/>
              <a:gd name="connsiteY3" fmla="*/ 0 h 1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cubicBezTo>
                  <a:pt x="4481" y="9775"/>
                  <a:pt x="6908" y="9402"/>
                  <a:pt x="8454" y="8050"/>
                </a:cubicBezTo>
                <a:cubicBezTo>
                  <a:pt x="10000" y="6698"/>
                  <a:pt x="9340" y="3340"/>
                  <a:pt x="9281" y="1998"/>
                </a:cubicBezTo>
                <a:cubicBezTo>
                  <a:pt x="9222" y="656"/>
                  <a:pt x="8624" y="396"/>
                  <a:pt x="8099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930715" y="1383852"/>
            <a:ext cx="92278" cy="167780"/>
            <a:chOff x="7968114" y="702446"/>
            <a:chExt cx="146050" cy="207962"/>
          </a:xfrm>
        </p:grpSpPr>
        <p:sp>
          <p:nvSpPr>
            <p:cNvPr id="81" name="Line 3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2" name="Line 4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83" name="Text Box 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84" name="Text Box 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85" name="Text Box 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86" name="Text Box 1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955147" y="2040146"/>
            <a:ext cx="92278" cy="167780"/>
            <a:chOff x="7968114" y="702446"/>
            <a:chExt cx="146050" cy="207962"/>
          </a:xfrm>
        </p:grpSpPr>
        <p:sp>
          <p:nvSpPr>
            <p:cNvPr id="92" name="Line 3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3" name="Line 4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111635" y="1368352"/>
            <a:ext cx="92278" cy="167780"/>
            <a:chOff x="7968114" y="702446"/>
            <a:chExt cx="146050" cy="207962"/>
          </a:xfrm>
        </p:grpSpPr>
        <p:sp>
          <p:nvSpPr>
            <p:cNvPr id="98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9" name="Line 4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35" grpId="0"/>
      <p:bldP spid="24683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63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56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7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8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7894" name="Rectangle 86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7841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05738" y="1233488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47842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7843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5605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7844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247853" name="Text 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07350" y="1233488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47859" name="Text Box 5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66100" y="1233488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7863" name="Text Box 5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8500" y="1276350"/>
            <a:ext cx="339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 0</a:t>
            </a:r>
            <a:endParaRPr lang="en-US" sz="1800" b="1" dirty="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247868" name="Text Box 6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47869" name="Text Box 6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47870" name="Text Box 6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247871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7895" name="Text Box 8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67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8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0" name="Rectangle 1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72" name="Rectangle 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3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74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5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77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8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247854" name="Freeform 4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828162" y="1424904"/>
            <a:ext cx="1282453" cy="1712306"/>
          </a:xfrm>
          <a:custGeom>
            <a:avLst/>
            <a:gdLst>
              <a:gd name="connsiteX0" fmla="*/ 0 w 7533"/>
              <a:gd name="connsiteY0" fmla="*/ 10000 h 10000"/>
              <a:gd name="connsiteX1" fmla="*/ 6387 w 7533"/>
              <a:gd name="connsiteY1" fmla="*/ 7952 h 10000"/>
              <a:gd name="connsiteX2" fmla="*/ 6878 w 7533"/>
              <a:gd name="connsiteY2" fmla="*/ 1817 h 10000"/>
              <a:gd name="connsiteX3" fmla="*/ 4732 w 7533"/>
              <a:gd name="connsiteY3" fmla="*/ 0 h 10000"/>
              <a:gd name="connsiteX0" fmla="*/ 0 w 10000"/>
              <a:gd name="connsiteY0" fmla="*/ 10145 h 10145"/>
              <a:gd name="connsiteX1" fmla="*/ 8479 w 10000"/>
              <a:gd name="connsiteY1" fmla="*/ 8097 h 10145"/>
              <a:gd name="connsiteX2" fmla="*/ 9130 w 10000"/>
              <a:gd name="connsiteY2" fmla="*/ 1962 h 10145"/>
              <a:gd name="connsiteX3" fmla="*/ 6634 w 10000"/>
              <a:gd name="connsiteY3" fmla="*/ 0 h 10145"/>
              <a:gd name="connsiteX0" fmla="*/ 0 w 11122"/>
              <a:gd name="connsiteY0" fmla="*/ 10145 h 10145"/>
              <a:gd name="connsiteX1" fmla="*/ 8479 w 11122"/>
              <a:gd name="connsiteY1" fmla="*/ 8097 h 10145"/>
              <a:gd name="connsiteX2" fmla="*/ 11014 w 11122"/>
              <a:gd name="connsiteY2" fmla="*/ 4765 h 10145"/>
              <a:gd name="connsiteX3" fmla="*/ 9130 w 11122"/>
              <a:gd name="connsiteY3" fmla="*/ 1962 h 10145"/>
              <a:gd name="connsiteX4" fmla="*/ 6634 w 11122"/>
              <a:gd name="connsiteY4" fmla="*/ 0 h 10145"/>
              <a:gd name="connsiteX0" fmla="*/ 0 w 11169"/>
              <a:gd name="connsiteY0" fmla="*/ 10145 h 10145"/>
              <a:gd name="connsiteX1" fmla="*/ 8479 w 11169"/>
              <a:gd name="connsiteY1" fmla="*/ 8097 h 10145"/>
              <a:gd name="connsiteX2" fmla="*/ 11014 w 11169"/>
              <a:gd name="connsiteY2" fmla="*/ 4765 h 10145"/>
              <a:gd name="connsiteX3" fmla="*/ 9411 w 11169"/>
              <a:gd name="connsiteY3" fmla="*/ 1625 h 10145"/>
              <a:gd name="connsiteX4" fmla="*/ 6634 w 11169"/>
              <a:gd name="connsiteY4" fmla="*/ 0 h 10145"/>
              <a:gd name="connsiteX0" fmla="*/ 0 w 11169"/>
              <a:gd name="connsiteY0" fmla="*/ 10145 h 10145"/>
              <a:gd name="connsiteX1" fmla="*/ 8479 w 11169"/>
              <a:gd name="connsiteY1" fmla="*/ 8097 h 10145"/>
              <a:gd name="connsiteX2" fmla="*/ 11014 w 11169"/>
              <a:gd name="connsiteY2" fmla="*/ 4717 h 10145"/>
              <a:gd name="connsiteX3" fmla="*/ 9411 w 11169"/>
              <a:gd name="connsiteY3" fmla="*/ 1625 h 10145"/>
              <a:gd name="connsiteX4" fmla="*/ 6634 w 11169"/>
              <a:gd name="connsiteY4" fmla="*/ 0 h 10145"/>
              <a:gd name="connsiteX0" fmla="*/ 0 w 10184"/>
              <a:gd name="connsiteY0" fmla="*/ 10145 h 10145"/>
              <a:gd name="connsiteX1" fmla="*/ 8479 w 10184"/>
              <a:gd name="connsiteY1" fmla="*/ 8097 h 10145"/>
              <a:gd name="connsiteX2" fmla="*/ 10029 w 10184"/>
              <a:gd name="connsiteY2" fmla="*/ 4572 h 10145"/>
              <a:gd name="connsiteX3" fmla="*/ 9411 w 10184"/>
              <a:gd name="connsiteY3" fmla="*/ 1625 h 10145"/>
              <a:gd name="connsiteX4" fmla="*/ 6634 w 10184"/>
              <a:gd name="connsiteY4" fmla="*/ 0 h 10145"/>
              <a:gd name="connsiteX0" fmla="*/ 0 w 10258"/>
              <a:gd name="connsiteY0" fmla="*/ 10145 h 10145"/>
              <a:gd name="connsiteX1" fmla="*/ 8479 w 10258"/>
              <a:gd name="connsiteY1" fmla="*/ 8097 h 10145"/>
              <a:gd name="connsiteX2" fmla="*/ 10029 w 10258"/>
              <a:gd name="connsiteY2" fmla="*/ 4572 h 10145"/>
              <a:gd name="connsiteX3" fmla="*/ 9692 w 10258"/>
              <a:gd name="connsiteY3" fmla="*/ 1240 h 10145"/>
              <a:gd name="connsiteX4" fmla="*/ 6634 w 10258"/>
              <a:gd name="connsiteY4" fmla="*/ 0 h 10145"/>
              <a:gd name="connsiteX0" fmla="*/ 0 w 10680"/>
              <a:gd name="connsiteY0" fmla="*/ 10097 h 10097"/>
              <a:gd name="connsiteX1" fmla="*/ 8901 w 10680"/>
              <a:gd name="connsiteY1" fmla="*/ 8097 h 10097"/>
              <a:gd name="connsiteX2" fmla="*/ 10451 w 10680"/>
              <a:gd name="connsiteY2" fmla="*/ 4572 h 10097"/>
              <a:gd name="connsiteX3" fmla="*/ 10114 w 10680"/>
              <a:gd name="connsiteY3" fmla="*/ 1240 h 10097"/>
              <a:gd name="connsiteX4" fmla="*/ 7056 w 10680"/>
              <a:gd name="connsiteY4" fmla="*/ 0 h 10097"/>
              <a:gd name="connsiteX0" fmla="*/ 0 w 10794"/>
              <a:gd name="connsiteY0" fmla="*/ 10097 h 10097"/>
              <a:gd name="connsiteX1" fmla="*/ 8901 w 10794"/>
              <a:gd name="connsiteY1" fmla="*/ 8097 h 10097"/>
              <a:gd name="connsiteX2" fmla="*/ 10592 w 10794"/>
              <a:gd name="connsiteY2" fmla="*/ 4717 h 10097"/>
              <a:gd name="connsiteX3" fmla="*/ 10114 w 10794"/>
              <a:gd name="connsiteY3" fmla="*/ 1240 h 10097"/>
              <a:gd name="connsiteX4" fmla="*/ 7056 w 10794"/>
              <a:gd name="connsiteY4" fmla="*/ 0 h 10097"/>
              <a:gd name="connsiteX0" fmla="*/ 0 w 10794"/>
              <a:gd name="connsiteY0" fmla="*/ 10097 h 10097"/>
              <a:gd name="connsiteX1" fmla="*/ 8901 w 10794"/>
              <a:gd name="connsiteY1" fmla="*/ 8097 h 10097"/>
              <a:gd name="connsiteX2" fmla="*/ 10592 w 10794"/>
              <a:gd name="connsiteY2" fmla="*/ 4717 h 10097"/>
              <a:gd name="connsiteX3" fmla="*/ 10114 w 10794"/>
              <a:gd name="connsiteY3" fmla="*/ 1240 h 10097"/>
              <a:gd name="connsiteX4" fmla="*/ 7056 w 10794"/>
              <a:gd name="connsiteY4" fmla="*/ 0 h 10097"/>
              <a:gd name="connsiteX0" fmla="*/ 0 w 11638"/>
              <a:gd name="connsiteY0" fmla="*/ 10097 h 10097"/>
              <a:gd name="connsiteX1" fmla="*/ 8901 w 11638"/>
              <a:gd name="connsiteY1" fmla="*/ 8097 h 10097"/>
              <a:gd name="connsiteX2" fmla="*/ 11436 w 11638"/>
              <a:gd name="connsiteY2" fmla="*/ 4862 h 10097"/>
              <a:gd name="connsiteX3" fmla="*/ 10114 w 11638"/>
              <a:gd name="connsiteY3" fmla="*/ 1240 h 10097"/>
              <a:gd name="connsiteX4" fmla="*/ 7056 w 11638"/>
              <a:gd name="connsiteY4" fmla="*/ 0 h 10097"/>
              <a:gd name="connsiteX0" fmla="*/ 0 w 11638"/>
              <a:gd name="connsiteY0" fmla="*/ 10145 h 10145"/>
              <a:gd name="connsiteX1" fmla="*/ 8901 w 11638"/>
              <a:gd name="connsiteY1" fmla="*/ 8145 h 10145"/>
              <a:gd name="connsiteX2" fmla="*/ 11436 w 11638"/>
              <a:gd name="connsiteY2" fmla="*/ 4910 h 10145"/>
              <a:gd name="connsiteX3" fmla="*/ 10114 w 11638"/>
              <a:gd name="connsiteY3" fmla="*/ 1288 h 10145"/>
              <a:gd name="connsiteX4" fmla="*/ 7548 w 11638"/>
              <a:gd name="connsiteY4" fmla="*/ 0 h 10145"/>
              <a:gd name="connsiteX0" fmla="*/ 0 w 11146"/>
              <a:gd name="connsiteY0" fmla="*/ 10193 h 10193"/>
              <a:gd name="connsiteX1" fmla="*/ 8409 w 11146"/>
              <a:gd name="connsiteY1" fmla="*/ 8145 h 10193"/>
              <a:gd name="connsiteX2" fmla="*/ 10944 w 11146"/>
              <a:gd name="connsiteY2" fmla="*/ 4910 h 10193"/>
              <a:gd name="connsiteX3" fmla="*/ 9622 w 11146"/>
              <a:gd name="connsiteY3" fmla="*/ 1288 h 10193"/>
              <a:gd name="connsiteX4" fmla="*/ 7056 w 11146"/>
              <a:gd name="connsiteY4" fmla="*/ 0 h 1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" h="10193">
                <a:moveTo>
                  <a:pt x="0" y="10193"/>
                </a:moveTo>
                <a:cubicBezTo>
                  <a:pt x="4553" y="9856"/>
                  <a:pt x="6887" y="9509"/>
                  <a:pt x="8409" y="8145"/>
                </a:cubicBezTo>
                <a:cubicBezTo>
                  <a:pt x="9998" y="7256"/>
                  <a:pt x="10883" y="6535"/>
                  <a:pt x="10944" y="4910"/>
                </a:cubicBezTo>
                <a:cubicBezTo>
                  <a:pt x="11146" y="3767"/>
                  <a:pt x="10270" y="2106"/>
                  <a:pt x="9622" y="1288"/>
                </a:cubicBezTo>
                <a:cubicBezTo>
                  <a:pt x="8974" y="470"/>
                  <a:pt x="7654" y="381"/>
                  <a:pt x="7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60" name="Text Box 7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84" name="Text Box 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85" name="Text Box 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86" name="Text Box 1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963239" y="2019364"/>
            <a:ext cx="92278" cy="167780"/>
            <a:chOff x="7968114" y="702446"/>
            <a:chExt cx="146050" cy="207962"/>
          </a:xfrm>
        </p:grpSpPr>
        <p:sp>
          <p:nvSpPr>
            <p:cNvPr id="88" name="Line 39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9" name="Line 40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937768" y="1420462"/>
            <a:ext cx="92278" cy="167780"/>
            <a:chOff x="7968114" y="702446"/>
            <a:chExt cx="146050" cy="207962"/>
          </a:xfrm>
        </p:grpSpPr>
        <p:sp>
          <p:nvSpPr>
            <p:cNvPr id="91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2" name="Line 4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23885" y="1324644"/>
            <a:ext cx="92278" cy="167780"/>
            <a:chOff x="7968114" y="702446"/>
            <a:chExt cx="146050" cy="207962"/>
          </a:xfrm>
        </p:grpSpPr>
        <p:sp>
          <p:nvSpPr>
            <p:cNvPr id="94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5" name="Line 4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240512" y="1393733"/>
            <a:ext cx="92278" cy="167780"/>
            <a:chOff x="7968114" y="702446"/>
            <a:chExt cx="146050" cy="207962"/>
          </a:xfrm>
        </p:grpSpPr>
        <p:sp>
          <p:nvSpPr>
            <p:cNvPr id="97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8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63" grpId="0"/>
      <p:bldP spid="2478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Topologisches Sortieren: </a:t>
            </a:r>
            <a:r>
              <a:rPr lang="de-CH" dirty="0" smtClean="0"/>
              <a:t>Anwendungsbeispiele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3" y="1017588"/>
            <a:ext cx="8804133" cy="531971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„</a:t>
            </a:r>
            <a:r>
              <a:rPr lang="de-CH" dirty="0" smtClean="0"/>
              <a:t>Erzeuge aus einem Wörterbuch eine Liste von Definitionen („Glossar“), so dass kein Wort vor seiner Definition steht“</a:t>
            </a: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Erstellung eines kompletten Zeitablaufs für die Ausführung </a:t>
            </a:r>
            <a:r>
              <a:rPr lang="de-CH" dirty="0" smtClean="0"/>
              <a:t>von Aufgaben mit Ordnungsbedingungen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3300"/>
                </a:solidFill>
              </a:rPr>
              <a:t>(Häufige Anwendung: „</a:t>
            </a:r>
            <a:r>
              <a:rPr lang="de-CH" noProof="0" dirty="0" err="1" smtClean="0">
                <a:solidFill>
                  <a:srgbClr val="993300"/>
                </a:solidFill>
              </a:rPr>
              <a:t>Scheduling</a:t>
            </a:r>
            <a:r>
              <a:rPr lang="de-CH" noProof="0" dirty="0" smtClean="0">
                <a:solidFill>
                  <a:srgbClr val="993300"/>
                </a:solidFill>
              </a:rPr>
              <a:t>“ von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Unterhaltsarbeiten in der Industrie,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oft mit tausenden von Einschränkungen) </a:t>
            </a:r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Eine neue Version einer Klasse mit neuer Reihenfolge der Features generieren, so dass kein Feature ein anderes, vor ihm deklariertes aufruft</a:t>
            </a:r>
          </a:p>
          <a:p>
            <a:pPr lvl="1"/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3094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5763" y="2527953"/>
            <a:ext cx="5395277" cy="37780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230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5056" y="1971040"/>
            <a:ext cx="6224224" cy="3657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spc="-100" dirty="0" smtClean="0">
                <a:solidFill>
                  <a:srgbClr val="0000FF"/>
                </a:solidFill>
              </a:rPr>
              <a:t>bedingungen</a:t>
            </a:r>
            <a:r>
              <a:rPr lang="de-CH" sz="2000" spc="-100" dirty="0" smtClean="0">
                <a:solidFill>
                  <a:srgbClr val="A50021"/>
                </a:solidFill>
              </a:rPr>
              <a:t>  und  </a:t>
            </a:r>
            <a:r>
              <a:rPr lang="de-CH" sz="2000" i="1" spc="-100" dirty="0" err="1" smtClean="0">
                <a:solidFill>
                  <a:srgbClr val="0000FF"/>
                </a:solidFill>
              </a:rPr>
              <a:t>elemente</a:t>
            </a:r>
            <a:r>
              <a:rPr lang="de-CH" sz="2000" spc="-1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animBg="1"/>
      <p:bldP spid="48230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(1)</a:t>
            </a:r>
            <a:endParaRPr lang="de-CH" noProof="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1625" y="1268413"/>
            <a:ext cx="8842375" cy="5113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dirty="0" smtClean="0"/>
              <a:t>Wir implementieren</a:t>
            </a:r>
          </a:p>
          <a:p>
            <a:pPr>
              <a:lnSpc>
                <a:spcPct val="90000"/>
              </a:lnSpc>
              <a:tabLst>
                <a:tab pos="630238" algn="l"/>
              </a:tabLst>
            </a:pP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next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“Ein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dirty="0" smtClean="0">
                <a:solidFill>
                  <a:srgbClr val="A50021"/>
                </a:solidFill>
              </a:rPr>
              <a:t>“</a:t>
            </a:r>
            <a:endParaRPr lang="de-CH" sz="2800" dirty="0" smtClean="0"/>
          </a:p>
          <a:p>
            <a:pPr>
              <a:lnSpc>
                <a:spcPct val="30000"/>
              </a:lnSpc>
              <a:tabLst>
                <a:tab pos="630238" algn="l"/>
              </a:tabLst>
            </a:pPr>
            <a:endParaRPr lang="de-CH" sz="2800" dirty="0" smtClean="0"/>
          </a:p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dirty="0" smtClean="0"/>
              <a:t>als:</a:t>
            </a:r>
          </a:p>
          <a:p>
            <a:pPr>
              <a:lnSpc>
                <a:spcPct val="40000"/>
              </a:lnSpc>
              <a:tabLst>
                <a:tab pos="630238" algn="l"/>
              </a:tabLst>
            </a:pPr>
            <a:endParaRPr lang="de-CH" dirty="0" smtClean="0"/>
          </a:p>
          <a:p>
            <a:pPr>
              <a:lnSpc>
                <a:spcPct val="120000"/>
              </a:lnSpc>
              <a:tabLst>
                <a:tab pos="630238" algn="l"/>
              </a:tabLst>
            </a:pPr>
            <a:r>
              <a:rPr lang="de-CH" dirty="0" smtClean="0"/>
              <a:t>	Sei 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ein noch nicht abgearbeiteter Integer, so dass</a:t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dirty="0" smtClean="0">
                <a:solidFill>
                  <a:srgbClr val="0000FF"/>
                </a:solidFill>
              </a:rPr>
              <a:t> [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= 0</a:t>
            </a:r>
            <a:endParaRPr lang="de-CH" dirty="0" smtClean="0"/>
          </a:p>
          <a:p>
            <a:pPr>
              <a:lnSpc>
                <a:spcPct val="80000"/>
              </a:lnSpc>
              <a:tabLst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80000"/>
              </a:lnSpc>
              <a:tabLst>
                <a:tab pos="630238" algn="l"/>
              </a:tabLst>
            </a:pPr>
            <a:r>
              <a:rPr lang="de-CH" noProof="0" dirty="0" smtClean="0"/>
              <a:t>Wir haben gesagt:</a:t>
            </a:r>
          </a:p>
          <a:p>
            <a:pPr>
              <a:lnSpc>
                <a:spcPct val="80000"/>
              </a:lnSpc>
              <a:tabLst>
                <a:tab pos="630238" algn="l"/>
              </a:tabLst>
            </a:pPr>
            <a:endParaRPr lang="de-CH" noProof="0" dirty="0" smtClean="0"/>
          </a:p>
          <a:p>
            <a:pPr lvl="1">
              <a:lnSpc>
                <a:spcPct val="80000"/>
              </a:lnSpc>
              <a:tabLst>
                <a:tab pos="630238" algn="l"/>
              </a:tabLst>
            </a:pPr>
            <a:r>
              <a:rPr lang="de-CH" noProof="0" dirty="0" smtClean="0">
                <a:solidFill>
                  <a:srgbClr val="993300"/>
                </a:solidFill>
              </a:rPr>
              <a:t>“</a:t>
            </a:r>
            <a:r>
              <a:rPr lang="de-CH" dirty="0" smtClean="0">
                <a:solidFill>
                  <a:srgbClr val="993300"/>
                </a:solidFill>
              </a:rPr>
              <a:t>Es scheint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0000FF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noProof="0" dirty="0" smtClean="0">
                <a:solidFill>
                  <a:srgbClr val="993300"/>
                </a:solidFill>
              </a:rPr>
              <a:t> zu benötigen, um durch alle Indizes 	zu iterieren, aber Moment mal…“</a:t>
            </a:r>
            <a:endParaRPr lang="de-CH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 bwMode="auto">
          <a:xfrm>
            <a:off x="880844" y="5346676"/>
            <a:ext cx="564680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Nachfolger löschen</a:t>
            </a:r>
            <a:endParaRPr lang="de-CH" noProof="0" dirty="0"/>
          </a:p>
        </p:txBody>
      </p:sp>
      <p:sp>
        <p:nvSpPr>
          <p:cNvPr id="484406" name="Rectangle 5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Implement</a:t>
            </a: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bedingungen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all </a:t>
            </a:r>
            <a:r>
              <a:rPr lang="de-CH" sz="2000" noProof="0" dirty="0" err="1" smtClean="0">
                <a:solidFill>
                  <a:schemeClr val="bg1"/>
                </a:solidFill>
              </a:rPr>
              <a:t>pairs</a:t>
            </a:r>
            <a:r>
              <a:rPr lang="de-CH" sz="2000" noProof="0" dirty="0" smtClean="0">
                <a:solidFill>
                  <a:schemeClr val="bg1"/>
                </a:solidFill>
              </a:rPr>
              <a:t> [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as</a:t>
            </a:r>
            <a:r>
              <a:rPr lang="de-CH" sz="2000" noProof="0" dirty="0" smtClean="0">
                <a:solidFill>
                  <a:schemeClr val="bg1"/>
                </a:solidFill>
              </a:rPr>
              <a:t> a </a:t>
            </a:r>
            <a:r>
              <a:rPr lang="de-CH" sz="2000" noProof="0" dirty="0" err="1" smtClean="0">
                <a:solidFill>
                  <a:schemeClr val="bg1"/>
                </a:solidFill>
              </a:rPr>
              <a:t>loop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over</a:t>
            </a:r>
            <a:r>
              <a:rPr lang="de-CH" sz="2000" noProof="0" dirty="0" smtClean="0">
                <a:solidFill>
                  <a:schemeClr val="bg1"/>
                </a:solidFill>
              </a:rPr>
              <a:t>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of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5739468" y="4223881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909927" y="1675183"/>
            <a:ext cx="720000" cy="1262488"/>
            <a:chOff x="4700718" y="2670175"/>
            <a:chExt cx="660400" cy="1820863"/>
          </a:xfrm>
        </p:grpSpPr>
        <p:sp>
          <p:nvSpPr>
            <p:cNvPr id="83" name="Rectangle 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4" name="Rectangle 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5" name="Rectangl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86" name="Rectangle 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87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4242558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8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4755" y="300907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89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6343" y="3418645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0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6343" y="380282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91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5588" y="1616987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92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2269449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93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940837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94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583774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969386" y="2393916"/>
            <a:ext cx="92278" cy="167780"/>
            <a:chOff x="7968114" y="702446"/>
            <a:chExt cx="146050" cy="207962"/>
          </a:xfrm>
        </p:grpSpPr>
        <p:sp>
          <p:nvSpPr>
            <p:cNvPr id="96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  <p:sp>
          <p:nvSpPr>
            <p:cNvPr id="97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Constantia" panose="02030602050306030303" pitchFamily="18" charset="0"/>
              </a:endParaRPr>
            </a:p>
          </p:txBody>
        </p:sp>
      </p:grpSp>
      <p:sp>
        <p:nvSpPr>
          <p:cNvPr id="98" name="Text 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2264687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0</a:t>
            </a:r>
          </a:p>
        </p:txBody>
      </p:sp>
      <p:sp>
        <p:nvSpPr>
          <p:cNvPr id="99" name="Text Box 4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8263" y="398394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00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432684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01" name="Text Box 5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521987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02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0325" y="3110824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03" name="Text Box 7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11813" y="1420137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04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36620" y="31543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5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527646" y="3036988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6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4473559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7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67760" y="428623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08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01110" y="4248662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09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97958" y="4301102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0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55121" y="430586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11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136620" y="4019534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2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6725" y="3832209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90075" y="3760769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14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502009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5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1032" y="331468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6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84382" y="32442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17" name="Line 4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530790" y="2421849"/>
            <a:ext cx="305110" cy="198034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7464" y="2338887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19" name="Text Box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77464" y="2665898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20" name="Text Box 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71114" y="2032485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21" name="Text Box 1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65900" y="167075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22" name="Text Box 7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2673" y="2439678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23" name="Text Box 7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72956" y="3870675"/>
            <a:ext cx="865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ziele</a:t>
            </a:r>
            <a:endParaRPr lang="en-US" sz="1800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(2): auf der Stelle</a:t>
            </a:r>
            <a:endParaRPr lang="de-CH" noProof="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5656" y="878114"/>
            <a:ext cx="8885055" cy="5644924"/>
          </a:xfrm>
        </p:spPr>
        <p:txBody>
          <a:bodyPr/>
          <a:lstStyle/>
          <a:p>
            <a:pPr marL="355600" indent="-355600">
              <a:lnSpc>
                <a:spcPct val="90000"/>
              </a:lnSpc>
            </a:pP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/>
              <a:t>Wir e</a:t>
            </a:r>
            <a:r>
              <a:rPr lang="de-CH" sz="2200" noProof="0" dirty="0" err="1" smtClean="0"/>
              <a:t>rgänzen</a:t>
            </a:r>
            <a:endParaRPr lang="de-CH" sz="2200" noProof="0" dirty="0" smtClean="0"/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80000"/>
              </a:lnSpc>
            </a:pPr>
            <a:r>
              <a:rPr lang="de-CH" sz="2200" i="1" noProof="0" dirty="0" smtClean="0">
                <a:solidFill>
                  <a:srgbClr val="0000FF"/>
                </a:solidFill>
              </a:rPr>
              <a:t>	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:= 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− 1</a:t>
            </a:r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90000"/>
              </a:lnSpc>
            </a:pPr>
            <a:r>
              <a:rPr lang="de-CH" sz="2200" dirty="0" smtClean="0"/>
              <a:t>mit</a:t>
            </a:r>
            <a:r>
              <a:rPr lang="de-CH" sz="2200" noProof="0" dirty="0" smtClean="0"/>
              <a:t>:</a:t>
            </a:r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sz="2200" i="1" noProof="0" dirty="0" smtClean="0">
                <a:solidFill>
                  <a:srgbClr val="0000FF"/>
                </a:solidFill>
              </a:rPr>
              <a:t>	</a:t>
            </a:r>
            <a:r>
              <a:rPr lang="de-CH" sz="22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= 0 </a:t>
            </a:r>
            <a:r>
              <a:rPr lang="de-CH" sz="2200" b="1" noProof="0" dirty="0" smtClean="0">
                <a:solidFill>
                  <a:schemeClr val="accent2"/>
                </a:solidFill>
              </a:rPr>
              <a:t>then</a:t>
            </a:r>
            <a:br>
              <a:rPr lang="de-CH" sz="2200" b="1" noProof="0" dirty="0" smtClean="0">
                <a:solidFill>
                  <a:schemeClr val="accent2"/>
                </a:solidFill>
              </a:rPr>
            </a:br>
            <a:endParaRPr lang="de-CH" sz="2200" b="1" noProof="0" dirty="0" smtClean="0">
              <a:solidFill>
                <a:schemeClr val="accent2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sz="2200" noProof="0" dirty="0" smtClean="0">
                <a:solidFill>
                  <a:srgbClr val="A50021"/>
                </a:solidFill>
              </a:rPr>
              <a:t>				-- Wir haben einen Kandidaten gefunden! </a:t>
            </a:r>
          </a:p>
          <a:p>
            <a:pPr marL="355600" lvl="1" indent="-355600">
              <a:lnSpc>
                <a:spcPct val="40000"/>
              </a:lnSpc>
              <a:buFont typeface="Wingdings" pitchFamily="2" charset="2"/>
              <a:buNone/>
            </a:pPr>
            <a:r>
              <a:rPr lang="de-CH" sz="2200" noProof="0" dirty="0" smtClean="0">
                <a:solidFill>
                  <a:srgbClr val="A50021"/>
                </a:solidFill>
              </a:rPr>
              <a:t>			</a:t>
            </a:r>
            <a:r>
              <a:rPr lang="de-CH" sz="22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4400" noProof="0" dirty="0" smtClean="0">
                <a:solidFill>
                  <a:srgbClr val="0000FF"/>
                </a:solidFill>
              </a:rPr>
              <a:t>.</a:t>
            </a:r>
            <a:r>
              <a:rPr lang="de-CH" sz="2200" i="1" noProof="0" dirty="0" smtClean="0">
                <a:solidFill>
                  <a:srgbClr val="0000FF"/>
                </a:solidFill>
              </a:rPr>
              <a:t>put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br>
              <a:rPr lang="de-CH" sz="2200" noProof="0" dirty="0" smtClean="0">
                <a:solidFill>
                  <a:srgbClr val="0000FF"/>
                </a:solidFill>
              </a:rPr>
            </a:b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7926388" cy="435600"/>
          </a:xfrm>
        </p:spPr>
        <p:txBody>
          <a:bodyPr/>
          <a:lstStyle/>
          <a:p>
            <a:r>
              <a:rPr lang="de-CH" noProof="0" dirty="0" smtClean="0"/>
              <a:t>Datenstrukturen  4: Kandidaten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334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:</a:t>
            </a:r>
            <a:r>
              <a:rPr lang="de-CH" i="1" noProof="0" dirty="0" smtClean="0">
                <a:solidFill>
                  <a:srgbClr val="0000FF"/>
                </a:solidFill>
              </a:rPr>
              <a:t> STACK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0000FF"/>
                </a:solidFill>
              </a:rPr>
              <a:t>		</a:t>
            </a:r>
            <a:r>
              <a:rPr lang="de-CH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Anstelle eines Stapels kann </a:t>
            </a:r>
            <a:r>
              <a:rPr lang="de-CH" i="1" noProof="0" dirty="0" smtClean="0">
                <a:solidFill>
                  <a:srgbClr val="0000FF"/>
                </a:solidFill>
              </a:rPr>
              <a:t>kandidaten </a:t>
            </a:r>
            <a:r>
              <a:rPr lang="de-CH" dirty="0" smtClean="0"/>
              <a:t>auch eine andere </a:t>
            </a:r>
            <a:r>
              <a:rPr lang="de-CH" dirty="0" err="1" smtClean="0">
                <a:solidFill>
                  <a:srgbClr val="A50021"/>
                </a:solidFill>
              </a:rPr>
              <a:t>Dispenser</a:t>
            </a:r>
            <a:r>
              <a:rPr lang="de-CH" dirty="0" smtClean="0"/>
              <a:t>-Datenstruktur sein, </a:t>
            </a:r>
            <a:r>
              <a:rPr lang="de-CH" dirty="0" err="1" smtClean="0"/>
              <a:t>z.B</a:t>
            </a:r>
            <a:r>
              <a:rPr lang="de-CH" noProof="0" dirty="0" smtClean="0"/>
              <a:t>. </a:t>
            </a:r>
            <a:r>
              <a:rPr lang="de-CH" dirty="0" smtClean="0"/>
              <a:t>ein Warteschlange</a:t>
            </a: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Die Wahl wird bestimmen, welche topologische Sortierung wir erhalten, falls es mehrere Möglichkeiten gibt</a:t>
            </a:r>
            <a:endParaRPr lang="de-CH" noProof="0" dirty="0"/>
          </a:p>
        </p:txBody>
      </p:sp>
      <p:sp>
        <p:nvSpPr>
          <p:cNvPr id="233487" name="Freeform 1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66988" y="1909530"/>
            <a:ext cx="5367337" cy="2106612"/>
          </a:xfrm>
          <a:custGeom>
            <a:avLst/>
            <a:gdLst/>
            <a:ahLst/>
            <a:cxnLst>
              <a:cxn ang="0">
                <a:pos x="631" y="159"/>
              </a:cxn>
              <a:cxn ang="0">
                <a:pos x="46" y="885"/>
              </a:cxn>
              <a:cxn ang="0">
                <a:pos x="356" y="1938"/>
              </a:cxn>
              <a:cxn ang="0">
                <a:pos x="1721" y="1803"/>
              </a:cxn>
              <a:cxn ang="0">
                <a:pos x="1597" y="471"/>
              </a:cxn>
              <a:cxn ang="0">
                <a:pos x="994" y="52"/>
              </a:cxn>
              <a:cxn ang="0">
                <a:pos x="631" y="159"/>
              </a:cxn>
            </a:cxnLst>
            <a:rect l="0" t="0" r="r" b="b"/>
            <a:pathLst>
              <a:path w="1928" h="2091">
                <a:moveTo>
                  <a:pt x="631" y="159"/>
                </a:moveTo>
                <a:cubicBezTo>
                  <a:pt x="491" y="287"/>
                  <a:pt x="92" y="588"/>
                  <a:pt x="46" y="885"/>
                </a:cubicBezTo>
                <a:cubicBezTo>
                  <a:pt x="0" y="1182"/>
                  <a:pt x="77" y="1785"/>
                  <a:pt x="356" y="1938"/>
                </a:cubicBezTo>
                <a:cubicBezTo>
                  <a:pt x="635" y="2091"/>
                  <a:pt x="1514" y="2047"/>
                  <a:pt x="1721" y="1803"/>
                </a:cubicBezTo>
                <a:cubicBezTo>
                  <a:pt x="1928" y="1558"/>
                  <a:pt x="1718" y="763"/>
                  <a:pt x="1597" y="471"/>
                </a:cubicBezTo>
                <a:cubicBezTo>
                  <a:pt x="1476" y="179"/>
                  <a:pt x="1155" y="104"/>
                  <a:pt x="994" y="52"/>
                </a:cubicBezTo>
                <a:cubicBezTo>
                  <a:pt x="833" y="0"/>
                  <a:pt x="707" y="137"/>
                  <a:pt x="631" y="159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prst="divot"/>
            <a:bevelB w="762000"/>
          </a:sp3d>
        </p:spPr>
        <p:txBody>
          <a:bodyPr>
            <a:sp3d extrusionH="57150">
              <a:bevelT w="82550" h="38100" prst="coolSlant"/>
            </a:sp3d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233488" name="AutoShap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938" y="2515955"/>
            <a:ext cx="1927225" cy="393700"/>
          </a:xfrm>
          <a:prstGeom prst="rightArrow">
            <a:avLst>
              <a:gd name="adj1" fmla="val 50000"/>
              <a:gd name="adj2" fmla="val 1223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233489" name="AutoShap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 flipV="1">
            <a:off x="513539" y="3081105"/>
            <a:ext cx="1927225" cy="393700"/>
          </a:xfrm>
          <a:prstGeom prst="rightArrow">
            <a:avLst>
              <a:gd name="adj1" fmla="val 50000"/>
              <a:gd name="adj2" fmla="val 1223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A50021"/>
              </a:solidFill>
              <a:latin typeface="Constantia" panose="02030602050306030303" pitchFamily="18" charset="0"/>
            </a:endParaRPr>
          </a:p>
        </p:txBody>
      </p:sp>
      <p:sp>
        <p:nvSpPr>
          <p:cNvPr id="233490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03705" y="2730267"/>
            <a:ext cx="24376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kandidaten</a:t>
            </a:r>
            <a:endParaRPr lang="en-US" sz="32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045" y="2245112"/>
            <a:ext cx="77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put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966" y="3415990"/>
            <a:ext cx="16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item, remove</a:t>
            </a:r>
            <a:endParaRPr lang="en-US" sz="1800" i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4900" y="2549726"/>
            <a:ext cx="5244567" cy="411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6405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.”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(2)</a:t>
            </a:r>
            <a:endParaRPr lang="de-CH" noProof="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defTabSz="720725"/>
            <a:r>
              <a:rPr lang="de-CH" noProof="0" dirty="0" smtClean="0"/>
              <a:t>Wir implementieren</a:t>
            </a:r>
          </a:p>
          <a:p>
            <a:pPr defTabSz="720725"/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:=</a:t>
            </a:r>
            <a:r>
              <a:rPr lang="de-CH" i="1" noProof="0" dirty="0" smtClean="0">
                <a:solidFill>
                  <a:srgbClr val="0000FF"/>
                </a:solidFill>
              </a:rPr>
              <a:t>  </a:t>
            </a:r>
            <a:r>
              <a:rPr lang="de-CH" dirty="0" smtClean="0">
                <a:solidFill>
                  <a:srgbClr val="A50021"/>
                </a:solidFill>
              </a:rPr>
              <a:t>“Ein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noProof="0" dirty="0" smtClean="0">
                <a:solidFill>
                  <a:srgbClr val="A50021"/>
                </a:solidFill>
              </a:rPr>
              <a:t>”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r>
              <a:rPr lang="de-CH" sz="2800" noProof="0" dirty="0" smtClean="0"/>
              <a:t> </a:t>
            </a:r>
          </a:p>
          <a:p>
            <a:pPr defTabSz="720725"/>
            <a:r>
              <a:rPr lang="de-CH" dirty="0" smtClean="0"/>
              <a:t>falls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kandidaten</a:t>
            </a:r>
            <a:r>
              <a:rPr lang="de-CH" noProof="0" dirty="0" smtClean="0"/>
              <a:t> nicht leer ist, als:</a:t>
            </a:r>
          </a:p>
          <a:p>
            <a:pPr defTabSz="720725"/>
            <a:endParaRPr lang="de-CH" noProof="0" dirty="0" smtClean="0"/>
          </a:p>
          <a:p>
            <a:pPr defTabSz="720725">
              <a:lnSpc>
                <a:spcPct val="50000"/>
              </a:lnSpc>
            </a:pP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0000FF"/>
                </a:solidFill>
              </a:rPr>
              <a:t> :=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kandidaten</a:t>
            </a:r>
            <a:r>
              <a:rPr lang="de-CH" sz="44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item</a:t>
            </a:r>
            <a:endParaRPr lang="de-CH" i="1" noProof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3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66673" y="4305523"/>
            <a:ext cx="2634394" cy="4079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8450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6913" y="1915683"/>
            <a:ext cx="5712353" cy="500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8452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 animBg="1"/>
      <p:bldP spid="48845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(3)</a:t>
            </a:r>
            <a:endParaRPr lang="de-CH" noProof="0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Wir implementieren die </a:t>
            </a:r>
            <a:r>
              <a:rPr lang="de-CH" dirty="0" smtClean="0"/>
              <a:t>Abfrage</a:t>
            </a:r>
            <a:endParaRPr lang="de-CH" noProof="0" dirty="0" smtClean="0"/>
          </a:p>
          <a:p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dirty="0" smtClean="0">
                <a:solidFill>
                  <a:srgbClr val="A50021"/>
                </a:solidFill>
              </a:rPr>
              <a:t>	Jedes Element von </a:t>
            </a:r>
            <a:r>
              <a:rPr lang="de-CH" i="1" dirty="0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hat einen Vorgänger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als</a:t>
            </a:r>
          </a:p>
          <a:p>
            <a:pPr>
              <a:lnSpc>
                <a:spcPct val="80000"/>
              </a:lnSpc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rgbClr val="003366"/>
                </a:solidFill>
              </a:rPr>
              <a:t>not </a:t>
            </a:r>
            <a:r>
              <a:rPr lang="de-CH" i="1" noProof="0" dirty="0" err="1" smtClean="0">
                <a:solidFill>
                  <a:srgbClr val="0000FF"/>
                </a:solidFill>
              </a:rPr>
              <a:t>kandidaten</a:t>
            </a:r>
            <a:r>
              <a:rPr lang="de-CH" sz="32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is_empty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Um die Abfrage 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dirty="0" smtClean="0">
                <a:solidFill>
                  <a:srgbClr val="A50021"/>
                </a:solidFill>
              </a:rPr>
              <a:t>Keine Elemente übrig</a:t>
            </a:r>
            <a:r>
              <a:rPr lang="de-CH" noProof="0" dirty="0" smtClean="0">
                <a:solidFill>
                  <a:srgbClr val="A50021"/>
                </a:solidFill>
              </a:rPr>
              <a:t>”</a:t>
            </a:r>
            <a:r>
              <a:rPr lang="de-CH" noProof="0" dirty="0" smtClean="0"/>
              <a:t> zu implementieren, merken wir uns die Anzahl der abgearbeiteten Elemente und vergleichen diese am Ende mit der ursprünglichen Anzahl Elemente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9759" y="111792"/>
            <a:ext cx="8708570" cy="435655"/>
          </a:xfrm>
        </p:spPr>
        <p:txBody>
          <a:bodyPr/>
          <a:lstStyle/>
          <a:p>
            <a:r>
              <a:rPr lang="de-CH" sz="2800" noProof="0" dirty="0" smtClean="0"/>
              <a:t>Erinnerung: die benötigten </a:t>
            </a:r>
            <a:r>
              <a:rPr lang="de-CH" dirty="0" smtClean="0"/>
              <a:t>Operationen </a:t>
            </a:r>
            <a:r>
              <a:rPr lang="de-CH" sz="2800" noProof="0" dirty="0" smtClean="0"/>
              <a:t>(</a:t>
            </a:r>
            <a:r>
              <a:rPr lang="de-CH" sz="2800" i="1" noProof="0" dirty="0" smtClean="0">
                <a:solidFill>
                  <a:srgbClr val="A50021"/>
                </a:solidFill>
              </a:rPr>
              <a:t>n</a:t>
            </a:r>
            <a:r>
              <a:rPr lang="de-CH" sz="2800" noProof="0" dirty="0" smtClean="0"/>
              <a:t> mal)</a:t>
            </a:r>
            <a:endParaRPr lang="de-CH" sz="2800" noProof="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de-CH" dirty="0" smtClean="0"/>
              <a:t>Herausfinden, ob es ein Element ohne Vorgängern gibt. (Und dann eines davon nehmen)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Ein gegebenes Element von der Menge der Elemente entfernen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Alle Bedingungen, die mit einem gegebenen Element beginnen, aus der Menge der Bedingungen entfernen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Herausfinden, ob noch ein Element vorhanden ist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3911</Words>
  <Application>Microsoft Office PowerPoint</Application>
  <PresentationFormat>On-screen Show (4:3)</PresentationFormat>
  <Paragraphs>1896</Paragraphs>
  <Slides>110</Slides>
  <Notes>106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110</vt:i4>
      </vt:variant>
    </vt:vector>
  </HeadingPairs>
  <TitlesOfParts>
    <vt:vector size="123" baseType="lpstr">
      <vt:lpstr>Arial</vt:lpstr>
      <vt:lpstr>Arial Black</vt:lpstr>
      <vt:lpstr>Calibri</vt:lpstr>
      <vt:lpstr>Comic Sans MS</vt:lpstr>
      <vt:lpstr>Constantia</vt:lpstr>
      <vt:lpstr>ETH Light</vt:lpstr>
      <vt:lpstr>Symbol</vt:lpstr>
      <vt:lpstr>Times New Roman</vt:lpstr>
      <vt:lpstr>Verdana</vt:lpstr>
      <vt:lpstr>Wingdings</vt:lpstr>
      <vt:lpstr>ZapfDingbats</vt:lpstr>
      <vt:lpstr>1_TITLE</vt:lpstr>
      <vt:lpstr>NORMAL</vt:lpstr>
      <vt:lpstr>Einführung in die Programmierung  Prof. Dr. Bertrand Meyer</vt:lpstr>
      <vt:lpstr>Plan</vt:lpstr>
      <vt:lpstr>“Topologisches Sortieren”</vt:lpstr>
      <vt:lpstr>PowerPoint Presentation</vt:lpstr>
      <vt:lpstr>Die Problemstellung</vt:lpstr>
      <vt:lpstr>Warum dieses Beispiel wichtig ist</vt:lpstr>
      <vt:lpstr>Topologisches Sortieren: Anwendungsbeispiele</vt:lpstr>
      <vt:lpstr>Das Glossar (Wörterbuch)-Beispiel</vt:lpstr>
      <vt:lpstr>Topologisches Sortieren: Anwendungsbeispiele</vt:lpstr>
      <vt:lpstr>Rechtecke mit Überlappungsauflagen</vt:lpstr>
      <vt:lpstr>Rechtecke mit Überlappungsauflagen darstellen</vt:lpstr>
      <vt:lpstr>Ein Beispiel in EiffelStudio</vt:lpstr>
      <vt:lpstr>Eine Übung!</vt:lpstr>
      <vt:lpstr>Die Problemstellung</vt:lpstr>
      <vt:lpstr>Als Graph dargestellt</vt:lpstr>
      <vt:lpstr>Manchmal gibt es keine Lösung</vt:lpstr>
      <vt:lpstr>Manchmal gibt es keine Lösung</vt:lpstr>
      <vt:lpstr>Allgemeine Struktur (1)</vt:lpstr>
      <vt:lpstr>Ein wenig mathematischer Hintergrund…</vt:lpstr>
      <vt:lpstr>Binäre Relationen auf einer Menge</vt:lpstr>
      <vt:lpstr>Beispiel: Die vor-Relation</vt:lpstr>
      <vt:lpstr>Einige spezielle Relationen auf einer Menge X</vt:lpstr>
      <vt:lpstr>Relationen: präzisere mathematische Betrachtung</vt:lpstr>
      <vt:lpstr>Eine Relation ist eine Menge: Beispiele</vt:lpstr>
      <vt:lpstr>Illustration der Relationen</vt:lpstr>
      <vt:lpstr>Beispiel: Die vor-Relation</vt:lpstr>
      <vt:lpstr>Als Graph dargestellt</vt:lpstr>
      <vt:lpstr>Einfache Operationen auf eine Menge</vt:lpstr>
      <vt:lpstr>Zusammensetzung (Komposition)</vt:lpstr>
      <vt:lpstr>Mögliche Eigenschaften einer Relation</vt:lpstr>
      <vt:lpstr>Beispiele (auf einer Menge von Personen)</vt:lpstr>
      <vt:lpstr>Totale Ordnungsrelation (strikt)</vt:lpstr>
      <vt:lpstr>Theorem</vt:lpstr>
      <vt:lpstr>Totale Ordnungsrelation (strikt)</vt:lpstr>
      <vt:lpstr>Totale Ordnungsrelation ( nicht-strikt )</vt:lpstr>
      <vt:lpstr>Totale Ordnungsrelation (strikt)</vt:lpstr>
      <vt:lpstr>Partielle Ordnungsrelation (strikt)</vt:lpstr>
      <vt:lpstr>Theoreme</vt:lpstr>
      <vt:lpstr>Beispiel einer partiellen Ordnung</vt:lpstr>
      <vt:lpstr>Mögliche topologische Sortierungen</vt:lpstr>
      <vt:lpstr>Topologisches Sortieren verstanden</vt:lpstr>
      <vt:lpstr>Topologisches Sortieren: Endgültige Problemstellung</vt:lpstr>
      <vt:lpstr>Von Bedingungen zu partiellen Ordnungen</vt:lpstr>
      <vt:lpstr>Potenzen und transitive Hülle von Relationen</vt:lpstr>
      <vt:lpstr>Reflexive transitive Hülle</vt:lpstr>
      <vt:lpstr>Azyklische Relation </vt:lpstr>
      <vt:lpstr>Azyklische Relationen und partielle Ordnungen</vt:lpstr>
      <vt:lpstr>Von den Bedingungen zur partiellen Ordnung</vt:lpstr>
      <vt:lpstr>Was wir gesehen haben</vt:lpstr>
      <vt:lpstr>Einführung in die Programmierung  Prof. Dr. Bertrand Meyer</vt:lpstr>
      <vt:lpstr>Zurück zu Software</vt:lpstr>
      <vt:lpstr>Die Grundidee des Algorithmus</vt:lpstr>
      <vt:lpstr>Allgemeine Struktur (erster Versuch)</vt:lpstr>
      <vt:lpstr>Allgemeine Struktur (verbessert)</vt:lpstr>
      <vt:lpstr>Fehlende Eindeutigkeit</vt:lpstr>
      <vt:lpstr>Eine partielle Ordnung ist azyklisch</vt:lpstr>
      <vt:lpstr>Zyklen</vt:lpstr>
      <vt:lpstr>Allgemeine Struktur (Erinnerung)</vt:lpstr>
      <vt:lpstr>Ursprüngliche Annahme</vt:lpstr>
      <vt:lpstr>Der Umgang mit Zyklen</vt:lpstr>
      <vt:lpstr>Allgemeine Struktur (vorher)</vt:lpstr>
      <vt:lpstr>Allgemeine Struktur (endgültig)</vt:lpstr>
      <vt:lpstr>Erinnerung: Die Grundidee</vt:lpstr>
      <vt:lpstr>Das grundsätzliche Schleifenschema</vt:lpstr>
      <vt:lpstr>Die Schleifeninvariante</vt:lpstr>
      <vt:lpstr>Terminologie</vt:lpstr>
      <vt:lpstr>Das Schema des Algoritmus</vt:lpstr>
      <vt:lpstr>Den Algorithmus implementieren</vt:lpstr>
      <vt:lpstr>Datenstrukturen 1: ursprünglich</vt:lpstr>
      <vt:lpstr>Grundoperationen</vt:lpstr>
      <vt:lpstr>Die Operationen, die wir brauchen (n mal)</vt:lpstr>
      <vt:lpstr>Effizienz</vt:lpstr>
      <vt:lpstr>Grundoperationen</vt:lpstr>
      <vt:lpstr>Datenstrukturen 1: ursprünglich</vt:lpstr>
      <vt:lpstr>Grundoperationen</vt:lpstr>
      <vt:lpstr>Den Algorithmus implementieren</vt:lpstr>
      <vt:lpstr>Schema des Algorithmus (ohne Invariante und Variante)</vt:lpstr>
      <vt:lpstr>Datenstruktur 1: elemente repräsentieren</vt:lpstr>
      <vt:lpstr>Datenstruktur 2: bedingungen repräsentieren</vt:lpstr>
      <vt:lpstr>Datenstruktur 3: bedingungen repräsentieren</vt:lpstr>
      <vt:lpstr>Die Grundidee (nochmals)</vt:lpstr>
      <vt:lpstr>Einen „Kandidaten“ finden (Element ohne Vorgängern)</vt:lpstr>
      <vt:lpstr>Einen Kandidaten finden (1)</vt:lpstr>
      <vt:lpstr>Nachfolger löschen</vt:lpstr>
      <vt:lpstr>Nachfolger löschen</vt:lpstr>
      <vt:lpstr>Nachfolger löschen</vt:lpstr>
      <vt:lpstr>Nachfolger löschen</vt:lpstr>
      <vt:lpstr>Nachfolger löschen</vt:lpstr>
      <vt:lpstr>Nachfolger löschen</vt:lpstr>
      <vt:lpstr>Schema des Algorithmus</vt:lpstr>
      <vt:lpstr>Einen Kandidaten finden (1)</vt:lpstr>
      <vt:lpstr>Nachfolger löschen</vt:lpstr>
      <vt:lpstr>Einen Kandidaten finden (2): auf der Stelle</vt:lpstr>
      <vt:lpstr>Datenstrukturen  4: Kandidaten</vt:lpstr>
      <vt:lpstr>Schema des Algorithmus</vt:lpstr>
      <vt:lpstr>Einen Kandidaten finden (2)</vt:lpstr>
      <vt:lpstr>Schema des Algorithmus</vt:lpstr>
      <vt:lpstr>Einen Kandidaten finden (3)</vt:lpstr>
      <vt:lpstr>Erinnerung: die benötigten Operationen (n mal)</vt:lpstr>
      <vt:lpstr>Zyklen detektieren</vt:lpstr>
      <vt:lpstr>Zyklen detektieren</vt:lpstr>
      <vt:lpstr>Datenstrukturen: Zusammenfassung</vt:lpstr>
      <vt:lpstr>Initialisierung</vt:lpstr>
      <vt:lpstr>Datenstrukturen 1: ursprünglich</vt:lpstr>
      <vt:lpstr>Datenstrukturen 2</vt:lpstr>
      <vt:lpstr>Programmübersetzung: eine nützliche Heuristik.</vt:lpstr>
      <vt:lpstr>Eine weitere Lektion</vt:lpstr>
      <vt:lpstr>Datenstrukturen: mit duplizierter Information</vt:lpstr>
      <vt:lpstr>Schlüsselkonzepte</vt:lpstr>
      <vt:lpstr>Lehre in Sachen Software-Engineering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2132</cp:revision>
  <cp:lastPrinted>2014-12-08T08:10:29Z</cp:lastPrinted>
  <dcterms:created xsi:type="dcterms:W3CDTF">2010-06-30T14:17:24Z</dcterms:created>
  <dcterms:modified xsi:type="dcterms:W3CDTF">2014-12-09T07:01:28Z</dcterms:modified>
</cp:coreProperties>
</file>