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08" r:id="rId3"/>
    <p:sldId id="333" r:id="rId4"/>
    <p:sldId id="312" r:id="rId5"/>
    <p:sldId id="328" r:id="rId6"/>
    <p:sldId id="325" r:id="rId7"/>
    <p:sldId id="329" r:id="rId8"/>
    <p:sldId id="340" r:id="rId9"/>
    <p:sldId id="337" r:id="rId10"/>
    <p:sldId id="341" r:id="rId11"/>
    <p:sldId id="323" r:id="rId12"/>
    <p:sldId id="309" r:id="rId13"/>
    <p:sldId id="319" r:id="rId14"/>
    <p:sldId id="336" r:id="rId15"/>
    <p:sldId id="313" r:id="rId16"/>
    <p:sldId id="330" r:id="rId17"/>
    <p:sldId id="310" r:id="rId18"/>
    <p:sldId id="321" r:id="rId19"/>
    <p:sldId id="322" r:id="rId20"/>
    <p:sldId id="315" r:id="rId21"/>
    <p:sldId id="331" r:id="rId22"/>
    <p:sldId id="342" r:id="rId23"/>
    <p:sldId id="311" r:id="rId24"/>
    <p:sldId id="334" r:id="rId25"/>
    <p:sldId id="318" r:id="rId26"/>
    <p:sldId id="32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7926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93" autoAdjust="0"/>
  </p:normalViewPr>
  <p:slideViewPr>
    <p:cSldViewPr>
      <p:cViewPr>
        <p:scale>
          <a:sx n="70" d="100"/>
          <a:sy n="7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1CA43-CAF1-4E19-AE23-D54EC343DFFC}" type="datetimeFigureOut">
              <a:rPr lang="de-CH" smtClean="0"/>
              <a:pPr/>
              <a:t>27.11.2012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D156A-4220-4D4D-8D3C-909A897AA4D5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33519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Routine</a:t>
            </a:r>
            <a:r>
              <a:rPr lang="en-US" baseline="0" dirty="0" smtClean="0"/>
              <a:t> put of ARRAY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D156A-4220-4D4D-8D3C-909A897AA4D5}" type="slidenum">
              <a:rPr lang="de-CH" smtClean="0"/>
              <a:pPr/>
              <a:t>6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75D8-33AB-4413-A167-858A6BC11238}" type="datetime1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95" y="40833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68580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  <p:pic>
        <p:nvPicPr>
          <p:cNvPr id="11" name="Picture 16" descr="se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6668" y="338424"/>
            <a:ext cx="500132" cy="518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9722-F304-48C7-89F3-EC4C3C5A7C97}" type="datetime1">
              <a:rPr lang="en-US" smtClean="0"/>
              <a:pPr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6D93-3B9A-43CB-A6AF-671D46E94D73}" type="datetime1">
              <a:rPr lang="en-US" smtClean="0"/>
              <a:pPr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041775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9278-7788-4FC0-AE0F-9B5E73B3D91C}" type="datetime1">
              <a:rPr lang="en-US" smtClean="0"/>
              <a:pPr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35BD-8F1E-48DE-98AE-ACABE9178241}" type="datetime1">
              <a:rPr lang="en-US" smtClean="0"/>
              <a:pPr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27F9-64AC-4E44-9A48-58AF04DBB3CA}" type="datetime1">
              <a:rPr lang="en-US" smtClean="0"/>
              <a:pPr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AA4A-0F7B-4195-98EF-E61752F4F86B}" type="datetime1">
              <a:rPr lang="en-US" smtClean="0"/>
              <a:pPr/>
              <a:t>11/27/2012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AD9B-1230-4E2A-842E-F67B44E7D9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err="1" smtClean="0"/>
              <a:t>econd</a:t>
            </a:r>
            <a:r>
              <a:rPr lang="en-US" dirty="0" smtClean="0"/>
              <a:t>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0AA4A-0F7B-4195-98EF-E61752F4F86B}" type="datetime1">
              <a:rPr lang="en-US" smtClean="0"/>
              <a:pPr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7AD9B-1230-4E2A-842E-F67B44E7D9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16" descr="se_logo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86668" y="338424"/>
            <a:ext cx="500132" cy="51863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 userDrawn="1"/>
        </p:nvCxnSpPr>
        <p:spPr>
          <a:xfrm rot="10800000">
            <a:off x="457200" y="914400"/>
            <a:ext cx="822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boogie.codeplex.com/" TargetMode="External"/><Relationship Id="rId3" Type="http://schemas.openxmlformats.org/officeDocument/2006/relationships/hyperlink" Target="http://se.inf.ethz.ch/research/" TargetMode="External"/><Relationship Id="rId7" Type="http://schemas.openxmlformats.org/officeDocument/2006/relationships/hyperlink" Target="http://groups.csail.mit.edu/pag/daikon/" TargetMode="External"/><Relationship Id="rId2" Type="http://schemas.openxmlformats.org/officeDocument/2006/relationships/hyperlink" Target="http://se.inf.ethz.ch/research/ev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lang.org/" TargetMode="External"/><Relationship Id="rId5" Type="http://schemas.openxmlformats.org/officeDocument/2006/relationships/hyperlink" Target="http://www.cs.ucf.edu/~leavens/JML/" TargetMode="External"/><Relationship Id="rId4" Type="http://schemas.openxmlformats.org/officeDocument/2006/relationships/hyperlink" Target="http://research.microsoft.com/en-us/projects/contract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Automatic Verification</a:t>
            </a:r>
            <a:br>
              <a:rPr lang="en-US" dirty="0" smtClean="0"/>
            </a:br>
            <a:r>
              <a:rPr lang="en-US" dirty="0" smtClean="0"/>
              <a:t>of Computer Programs</a:t>
            </a:r>
            <a:endParaRPr lang="de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these slides contain advanced </a:t>
            </a:r>
            <a:br>
              <a:rPr lang="en-US" sz="2400" dirty="0" smtClean="0"/>
            </a:br>
            <a:r>
              <a:rPr lang="en-US" sz="2400" dirty="0" smtClean="0"/>
              <a:t>material and are optional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DAIKON example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Uses templates </a:t>
            </a:r>
            <a:r>
              <a:rPr lang="en-US" sz="2600" dirty="0" smtClean="0"/>
              <a:t>for inferred contracts, e.g.</a:t>
            </a:r>
          </a:p>
          <a:p>
            <a:endParaRPr lang="en-US" sz="2000" dirty="0"/>
          </a:p>
          <a:p>
            <a:r>
              <a:rPr lang="en-US" sz="2600" dirty="0" smtClean="0"/>
              <a:t>Program point: </a:t>
            </a:r>
            <a:r>
              <a:rPr lang="en-US" sz="2600" dirty="0" err="1">
                <a:latin typeface="Consolas" pitchFamily="49" charset="0"/>
                <a:cs typeface="Consolas" pitchFamily="49" charset="0"/>
              </a:rPr>
              <a:t>ACCOUNT.deposit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::ENTER</a:t>
            </a:r>
          </a:p>
          <a:p>
            <a:r>
              <a:rPr lang="en-US" sz="2600" dirty="0" smtClean="0"/>
              <a:t>Variables of interest: </a:t>
            </a:r>
            <a:r>
              <a:rPr lang="en-US" sz="2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balance</a:t>
            </a:r>
            <a:r>
              <a:rPr lang="en-US" sz="2600" dirty="0" smtClean="0"/>
              <a:t>, </a:t>
            </a:r>
            <a:r>
              <a:rPr lang="en-US" sz="26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amount</a:t>
            </a:r>
          </a:p>
          <a:p>
            <a:r>
              <a:rPr lang="en-US" sz="2600" dirty="0" smtClean="0"/>
              <a:t>Invariants:</a:t>
            </a:r>
          </a:p>
          <a:p>
            <a:pPr>
              <a:spcBef>
                <a:spcPts val="1800"/>
              </a:spcBef>
              <a:buNone/>
            </a:pP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	balance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000" dirty="0" err="1">
                <a:solidFill>
                  <a:srgbClr val="990000"/>
                </a:solidFill>
                <a:latin typeface="Consolas" pitchFamily="49" charset="0"/>
                <a:cs typeface="Consolas" pitchFamily="49" charset="0"/>
              </a:rPr>
              <a:t>const</a:t>
            </a:r>
            <a:endParaRPr lang="en-US" sz="2000" dirty="0">
              <a:solidFill>
                <a:srgbClr val="99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	balance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&gt;= </a:t>
            </a:r>
            <a:r>
              <a:rPr lang="en-US" sz="2000" dirty="0" err="1">
                <a:solidFill>
                  <a:srgbClr val="990000"/>
                </a:solidFill>
                <a:latin typeface="Consolas" pitchFamily="49" charset="0"/>
                <a:cs typeface="Consolas" pitchFamily="49" charset="0"/>
              </a:rPr>
              <a:t>const</a:t>
            </a:r>
            <a:endParaRPr lang="en-US" sz="2000" dirty="0">
              <a:solidFill>
                <a:srgbClr val="99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	amount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000" dirty="0" err="1">
                <a:solidFill>
                  <a:srgbClr val="990000"/>
                </a:solidFill>
                <a:latin typeface="Consolas" pitchFamily="49" charset="0"/>
                <a:cs typeface="Consolas" pitchFamily="49" charset="0"/>
              </a:rPr>
              <a:t>const</a:t>
            </a:r>
            <a:endParaRPr lang="en-US" sz="2000" dirty="0">
              <a:solidFill>
                <a:srgbClr val="99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	amount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&gt;= </a:t>
            </a:r>
            <a:r>
              <a:rPr lang="en-US" sz="2000" dirty="0" err="1">
                <a:solidFill>
                  <a:srgbClr val="990000"/>
                </a:solidFill>
                <a:latin typeface="Consolas" pitchFamily="49" charset="0"/>
                <a:cs typeface="Consolas" pitchFamily="49" charset="0"/>
              </a:rPr>
              <a:t>const</a:t>
            </a:r>
            <a:endParaRPr lang="en-US" sz="2000" dirty="0">
              <a:solidFill>
                <a:srgbClr val="99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	balance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amount</a:t>
            </a:r>
            <a:endParaRPr lang="en-US" sz="20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2944951"/>
            <a:ext cx="4191000" cy="44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Samples</a:t>
            </a:r>
            <a:endParaRPr lang="de-CH" sz="26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3581400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balance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0	</a:t>
            </a:r>
            <a:r>
              <a:rPr lang="en-US" sz="2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amount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10</a:t>
            </a:r>
            <a:endParaRPr lang="de-CH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4186535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balance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10	</a:t>
            </a:r>
            <a:r>
              <a:rPr lang="en-US" sz="2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amount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20</a:t>
            </a:r>
            <a:endParaRPr lang="de-CH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00" y="4800600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balance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30	</a:t>
            </a:r>
            <a:r>
              <a:rPr lang="en-US" sz="2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amount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1</a:t>
            </a:r>
            <a:endParaRPr lang="de-CH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43100" y="1581090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=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&gt;=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=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y</a:t>
            </a:r>
            <a:endParaRPr lang="de-CH" sz="20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09800" y="3614462"/>
            <a:ext cx="990600" cy="31487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39725" marR="0" indent="-339725" algn="ctr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0</a:t>
            </a:r>
            <a:endParaRPr kumimoji="0" lang="de-C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371725" y="4143970"/>
            <a:ext cx="990600" cy="31487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39725" marR="0" indent="-339725" algn="ctr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0</a:t>
            </a:r>
            <a:endParaRPr kumimoji="0" lang="de-C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057400" y="4682836"/>
            <a:ext cx="990600" cy="3463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39725" marR="0" indent="-339725" algn="ctr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10</a:t>
            </a:r>
            <a:endParaRPr kumimoji="0" lang="de-C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533400" y="5791200"/>
            <a:ext cx="2743200" cy="152400"/>
          </a:xfrm>
          <a:prstGeom prst="line">
            <a:avLst/>
          </a:prstGeom>
          <a:solidFill>
            <a:srgbClr val="FFFFCC"/>
          </a:solidFill>
          <a:ln w="63500" cap="flat" cmpd="sng" algn="ctr">
            <a:solidFill>
              <a:srgbClr val="FF0000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2209800" y="5197344"/>
            <a:ext cx="990600" cy="3463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39725" marR="0" indent="-339725" algn="ctr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10</a:t>
            </a:r>
            <a:endParaRPr kumimoji="0" lang="de-C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581025" y="3614462"/>
            <a:ext cx="2781300" cy="205063"/>
          </a:xfrm>
          <a:prstGeom prst="line">
            <a:avLst/>
          </a:prstGeom>
          <a:solidFill>
            <a:srgbClr val="FFFFCC"/>
          </a:solidFill>
          <a:ln w="63500" cap="flat" cmpd="sng" algn="ctr">
            <a:solidFill>
              <a:srgbClr val="FF0000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533400" y="4682836"/>
            <a:ext cx="2743200" cy="193964"/>
          </a:xfrm>
          <a:prstGeom prst="line">
            <a:avLst/>
          </a:prstGeom>
          <a:solidFill>
            <a:srgbClr val="FFFFCC"/>
          </a:solidFill>
          <a:ln w="63500" cap="flat" cmpd="sng" algn="ctr">
            <a:solidFill>
              <a:srgbClr val="FF0000">
                <a:alpha val="7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2209800" y="5200710"/>
            <a:ext cx="990600" cy="3463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39725" marR="0" indent="-339725" algn="ctr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cs typeface="Consolas" pitchFamily="49" charset="0"/>
              </a:rPr>
              <a:t>1</a:t>
            </a:r>
            <a:endParaRPr kumimoji="0" lang="de-C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289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Specification</a:t>
            </a:r>
            <a:r>
              <a:rPr lang="en-US" dirty="0" smtClean="0"/>
              <a:t> – Verification – Correction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xmlns="" val="322502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6" grpId="0" animBg="1"/>
      <p:bldP spid="17" grpId="0" animBg="1"/>
      <p:bldP spid="18" grpId="0" animBg="1"/>
      <p:bldP spid="21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contract inference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Infer precondition from </a:t>
            </a:r>
            <a:r>
              <a:rPr lang="en-US" dirty="0" err="1" smtClean="0"/>
              <a:t>postcondition</a:t>
            </a:r>
            <a:r>
              <a:rPr lang="en-US" dirty="0" smtClean="0"/>
              <a:t>/body</a:t>
            </a:r>
          </a:p>
          <a:p>
            <a:pPr lvl="1"/>
            <a:r>
              <a:rPr lang="en-US" dirty="0" smtClean="0"/>
              <a:t>Weakest precondition calculus</a:t>
            </a:r>
          </a:p>
          <a:p>
            <a:r>
              <a:rPr lang="en-US" dirty="0" smtClean="0"/>
              <a:t>Infer loop invariants from postcondition</a:t>
            </a:r>
          </a:p>
          <a:p>
            <a:pPr lvl="1"/>
            <a:r>
              <a:rPr lang="en-US" dirty="0" smtClean="0"/>
              <a:t>Generate mutations from </a:t>
            </a:r>
            <a:r>
              <a:rPr lang="en-US" dirty="0" err="1" smtClean="0"/>
              <a:t>postcondition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289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Specification</a:t>
            </a:r>
            <a:r>
              <a:rPr lang="en-US" dirty="0" smtClean="0"/>
              <a:t> – Verification – Correction</a:t>
            </a:r>
            <a:endParaRPr lang="de-CH" dirty="0"/>
          </a:p>
        </p:txBody>
      </p:sp>
      <p:sp>
        <p:nvSpPr>
          <p:cNvPr id="7" name="Rectangle 6"/>
          <p:cNvSpPr/>
          <p:nvPr/>
        </p:nvSpPr>
        <p:spPr>
          <a:xfrm>
            <a:off x="457200" y="3276600"/>
            <a:ext cx="3505200" cy="20036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 err="1">
                <a:solidFill>
                  <a:srgbClr val="0080FF"/>
                </a:solidFill>
                <a:latin typeface="Consolas" pitchFamily="49" charset="0"/>
                <a:cs typeface="Consolas" pitchFamily="49" charset="0"/>
              </a:rPr>
              <a:t>bubble_sort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ARRAY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[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])</a:t>
            </a:r>
            <a:endParaRPr lang="de-CH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require</a:t>
            </a:r>
            <a:endParaRPr lang="de-CH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</a:t>
            </a:r>
            <a:r>
              <a:rPr lang="en-US" b="1" dirty="0" err="1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count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0</a:t>
            </a:r>
            <a:endParaRPr lang="de-CH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ensure</a:t>
            </a:r>
            <a:endParaRPr lang="de-CH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  sorted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)</a:t>
            </a:r>
            <a:endParaRPr lang="de-CH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permutation 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,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old</a:t>
            </a:r>
            <a:r>
              <a:rPr lang="de-CH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</a:t>
            </a:r>
            <a:r>
              <a:rPr lang="de-CH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)</a:t>
            </a:r>
            <a:endParaRPr lang="de-CH" dirty="0">
              <a:latin typeface="Consolas" pitchFamily="49" charset="0"/>
              <a:ea typeface="Calibri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38600" y="3276600"/>
            <a:ext cx="3886200" cy="26391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from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:=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n 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until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1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invariant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1 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&lt;=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&lt;=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n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sorted 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[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i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+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1.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n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])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de-CH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permutation </a:t>
            </a:r>
            <a:r>
              <a:rPr lang="en-US" sz="1600" b="1" dirty="0" smtClean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old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)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loop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</a:t>
            </a:r>
            <a:r>
              <a:rPr lang="en-US" sz="1600" dirty="0" smtClean="0">
                <a:solidFill>
                  <a:srgbClr val="008040"/>
                </a:solidFill>
                <a:latin typeface="Consolas" pitchFamily="49" charset="0"/>
                <a:ea typeface="Calibri"/>
                <a:cs typeface="Consolas" pitchFamily="49" charset="0"/>
              </a:rPr>
              <a:t>-- move </a:t>
            </a:r>
            <a:r>
              <a:rPr lang="en-US" sz="1600" dirty="0">
                <a:solidFill>
                  <a:srgbClr val="008040"/>
                </a:solidFill>
                <a:latin typeface="Consolas" pitchFamily="49" charset="0"/>
                <a:ea typeface="Calibri"/>
                <a:cs typeface="Consolas" pitchFamily="49" charset="0"/>
              </a:rPr>
              <a:t>the largest </a:t>
            </a:r>
            <a:r>
              <a:rPr lang="en-US" sz="1600" dirty="0" smtClean="0">
                <a:solidFill>
                  <a:srgbClr val="008040"/>
                </a:solidFill>
                <a:latin typeface="Consolas" pitchFamily="49" charset="0"/>
                <a:ea typeface="Calibri"/>
                <a:cs typeface="Consolas" pitchFamily="49" charset="0"/>
              </a:rPr>
              <a:t>element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804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rgbClr val="008040"/>
                </a:solidFill>
                <a:latin typeface="Consolas" pitchFamily="49" charset="0"/>
                <a:ea typeface="Calibri"/>
                <a:cs typeface="Consolas" pitchFamily="49" charset="0"/>
              </a:rPr>
              <a:t> -- in </a:t>
            </a:r>
            <a:r>
              <a:rPr lang="en-US" sz="1600" dirty="0">
                <a:solidFill>
                  <a:srgbClr val="008040"/>
                </a:solidFill>
                <a:latin typeface="Consolas" pitchFamily="49" charset="0"/>
                <a:ea typeface="Calibri"/>
                <a:cs typeface="Consolas" pitchFamily="49" charset="0"/>
              </a:rPr>
              <a:t>1..i to position </a:t>
            </a:r>
            <a:r>
              <a:rPr lang="en-US" sz="1600" dirty="0" err="1" smtClean="0">
                <a:solidFill>
                  <a:srgbClr val="008040"/>
                </a:solidFill>
                <a:latin typeface="Consolas" pitchFamily="49" charset="0"/>
                <a:ea typeface="Calibri"/>
                <a:cs typeface="Consolas" pitchFamily="49" charset="0"/>
              </a:rPr>
              <a:t>i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r>
              <a:rPr lang="de-CH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end</a:t>
            </a:r>
            <a:endParaRPr lang="de-CH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86600" y="3371850"/>
            <a:ext cx="1676400" cy="533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Static analysis of program</a:t>
            </a:r>
            <a:endParaRPr lang="de-CH" dirty="0"/>
          </a:p>
        </p:txBody>
      </p:sp>
      <p:sp>
        <p:nvSpPr>
          <p:cNvPr id="11" name="Rectangle 10"/>
          <p:cNvSpPr/>
          <p:nvPr/>
        </p:nvSpPr>
        <p:spPr>
          <a:xfrm>
            <a:off x="7086600" y="4046782"/>
            <a:ext cx="1676400" cy="533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Mutation from </a:t>
            </a:r>
            <a:r>
              <a:rPr lang="en-US" dirty="0" err="1" smtClean="0"/>
              <a:t>postcondition</a:t>
            </a:r>
            <a:endParaRPr lang="de-CH" dirty="0"/>
          </a:p>
        </p:txBody>
      </p:sp>
      <p:sp>
        <p:nvSpPr>
          <p:cNvPr id="12" name="Rectangle 11"/>
          <p:cNvSpPr/>
          <p:nvPr/>
        </p:nvSpPr>
        <p:spPr>
          <a:xfrm>
            <a:off x="7086600" y="4720230"/>
            <a:ext cx="1676400" cy="533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Directly from </a:t>
            </a:r>
            <a:r>
              <a:rPr lang="en-US" dirty="0" err="1" smtClean="0"/>
              <a:t>postcondition</a:t>
            </a:r>
            <a:endParaRPr lang="de-CH" dirty="0"/>
          </a:p>
        </p:txBody>
      </p:sp>
      <p:cxnSp>
        <p:nvCxnSpPr>
          <p:cNvPr id="14" name="Straight Arrow Connector 13"/>
          <p:cNvCxnSpPr>
            <a:stCxn id="11" idx="1"/>
          </p:cNvCxnSpPr>
          <p:nvPr/>
        </p:nvCxnSpPr>
        <p:spPr>
          <a:xfrm flipH="1">
            <a:off x="6438900" y="4313482"/>
            <a:ext cx="647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1"/>
          </p:cNvCxnSpPr>
          <p:nvPr/>
        </p:nvCxnSpPr>
        <p:spPr>
          <a:xfrm flipH="1">
            <a:off x="5715000" y="3638550"/>
            <a:ext cx="1371600" cy="323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1"/>
          </p:cNvCxnSpPr>
          <p:nvPr/>
        </p:nvCxnSpPr>
        <p:spPr>
          <a:xfrm flipH="1" flipV="1">
            <a:off x="5638800" y="4720230"/>
            <a:ext cx="1447800" cy="266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Dynamic verification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Check that program satisfies its specification by </a:t>
            </a:r>
            <a:r>
              <a:rPr lang="de-CH" dirty="0" smtClean="0">
                <a:solidFill>
                  <a:srgbClr val="C00000"/>
                </a:solidFill>
              </a:rPr>
              <a:t>executing the program</a:t>
            </a:r>
          </a:p>
          <a:p>
            <a:r>
              <a:rPr lang="de-CH" dirty="0" smtClean="0"/>
              <a:t>Manual</a:t>
            </a:r>
          </a:p>
          <a:p>
            <a:pPr lvl="1"/>
            <a:r>
              <a:rPr lang="de-CH" dirty="0" smtClean="0"/>
              <a:t>Write </a:t>
            </a:r>
            <a:r>
              <a:rPr lang="de-CH" dirty="0" smtClean="0">
                <a:solidFill>
                  <a:srgbClr val="C00000"/>
                </a:solidFill>
              </a:rPr>
              <a:t>unit tests </a:t>
            </a:r>
            <a:r>
              <a:rPr lang="de-CH" dirty="0" smtClean="0"/>
              <a:t>(xUnit framework)</a:t>
            </a:r>
          </a:p>
          <a:p>
            <a:pPr lvl="1"/>
            <a:r>
              <a:rPr lang="de-CH" dirty="0" smtClean="0"/>
              <a:t>Execute program and click around</a:t>
            </a:r>
          </a:p>
          <a:p>
            <a:r>
              <a:rPr lang="de-CH" dirty="0" smtClean="0"/>
              <a:t>Automatic</a:t>
            </a:r>
          </a:p>
          <a:p>
            <a:pPr lvl="1"/>
            <a:r>
              <a:rPr lang="de-CH" dirty="0" smtClean="0"/>
              <a:t>Random testing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289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Specification – </a:t>
            </a:r>
            <a:r>
              <a:rPr lang="en-US" b="1" dirty="0" smtClean="0"/>
              <a:t>Verification</a:t>
            </a:r>
            <a:r>
              <a:rPr lang="en-US" dirty="0" smtClean="0"/>
              <a:t> – Correction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Automatic testing with contracts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 routine under test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Precondition</a:t>
            </a:r>
            <a:r>
              <a:rPr lang="en-US" dirty="0" smtClean="0"/>
              <a:t> used for </a:t>
            </a:r>
            <a:r>
              <a:rPr lang="en-US" dirty="0" smtClean="0">
                <a:solidFill>
                  <a:srgbClr val="C00000"/>
                </a:solidFill>
              </a:rPr>
              <a:t>input validation</a:t>
            </a:r>
          </a:p>
          <a:p>
            <a:pPr lvl="1"/>
            <a:r>
              <a:rPr lang="en-US" dirty="0" smtClean="0"/>
              <a:t>Test is valid if it passes precondition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Postcondition</a:t>
            </a:r>
            <a:r>
              <a:rPr lang="en-US" dirty="0" smtClean="0"/>
              <a:t> used as </a:t>
            </a:r>
            <a:r>
              <a:rPr lang="en-US" dirty="0" smtClean="0">
                <a:solidFill>
                  <a:srgbClr val="C00000"/>
                </a:solidFill>
              </a:rPr>
              <a:t>test oracle</a:t>
            </a:r>
          </a:p>
          <a:p>
            <a:pPr lvl="1"/>
            <a:r>
              <a:rPr lang="en-US" dirty="0" smtClean="0"/>
              <a:t>Test is successful if it passes postcondition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289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Specification – </a:t>
            </a:r>
            <a:r>
              <a:rPr lang="en-US" b="1" dirty="0" smtClean="0"/>
              <a:t>Verification</a:t>
            </a:r>
            <a:r>
              <a:rPr lang="en-US" dirty="0" smtClean="0"/>
              <a:t> – Correction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Automatic testing with contracts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57600" y="1371599"/>
            <a:ext cx="4572000" cy="262046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80FF"/>
                </a:solidFill>
                <a:latin typeface="Consolas" pitchFamily="49" charset="0"/>
                <a:cs typeface="Consolas" pitchFamily="49" charset="0"/>
              </a:rPr>
              <a:t>deposit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v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INTEGER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)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require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v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0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do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balance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:=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balance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v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ensure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    balance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old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balance </a:t>
            </a:r>
            <a:r>
              <a:rPr lang="en-US" b="1" dirty="0">
                <a:solidFill>
                  <a:srgbClr val="4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v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   </a:t>
            </a:r>
            <a:r>
              <a:rPr lang="de-CH" b="1" dirty="0">
                <a:solidFill>
                  <a:srgbClr val="000080"/>
                </a:solidFill>
                <a:latin typeface="Consolas" pitchFamily="49" charset="0"/>
                <a:ea typeface="Times New Roman"/>
                <a:cs typeface="Consolas" pitchFamily="49" charset="0"/>
              </a:rPr>
              <a:t>end</a:t>
            </a:r>
            <a:endParaRPr lang="de-CH" sz="2400" dirty="0">
              <a:latin typeface="Consolas" pitchFamily="49" charset="0"/>
              <a:ea typeface="Times New Roman"/>
              <a:cs typeface="Consolas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86200" y="2403664"/>
            <a:ext cx="4191000" cy="60960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Rounded Rectangle 7"/>
          <p:cNvSpPr/>
          <p:nvPr/>
        </p:nvSpPr>
        <p:spPr>
          <a:xfrm>
            <a:off x="914400" y="2354129"/>
            <a:ext cx="2438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dirty="0" smtClean="0"/>
              <a:t>Test Execution</a:t>
            </a:r>
            <a:endParaRPr lang="de-CH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914400" y="1365680"/>
            <a:ext cx="2438400" cy="6096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dirty="0" smtClean="0"/>
              <a:t>Test Input</a:t>
            </a:r>
            <a:endParaRPr lang="de-CH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914400" y="3352800"/>
            <a:ext cx="2438400" cy="6096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dirty="0" smtClean="0"/>
              <a:t>Test Oracle</a:t>
            </a:r>
            <a:endParaRPr lang="de-CH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3886200" y="3048000"/>
            <a:ext cx="4191000" cy="60960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ounded Rectangle 11"/>
          <p:cNvSpPr/>
          <p:nvPr/>
        </p:nvSpPr>
        <p:spPr>
          <a:xfrm>
            <a:off x="3886200" y="1760032"/>
            <a:ext cx="4191000" cy="609600"/>
          </a:xfrm>
          <a:prstGeom prst="round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74749809"/>
              </p:ext>
            </p:extLst>
          </p:nvPr>
        </p:nvGraphicFramePr>
        <p:xfrm>
          <a:off x="914400" y="4389120"/>
          <a:ext cx="7315200" cy="1706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48049"/>
                <a:gridCol w="2618072"/>
                <a:gridCol w="2849079"/>
              </a:tblGrid>
              <a:tr h="323850">
                <a:tc>
                  <a:txBody>
                    <a:bodyPr/>
                    <a:lstStyle/>
                    <a:p>
                      <a:endParaRPr lang="de-CH" sz="2200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CH" sz="2200" noProof="0" dirty="0" smtClean="0"/>
                        <a:t>Successful</a:t>
                      </a:r>
                      <a:endParaRPr lang="de-CH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200" noProof="0" dirty="0" smtClean="0"/>
                        <a:t>Failed</a:t>
                      </a:r>
                      <a:endParaRPr lang="de-CH" sz="2200" noProof="0" dirty="0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r>
                        <a:rPr lang="de-CH" sz="2200" b="1" noProof="0" dirty="0" err="1" smtClean="0">
                          <a:solidFill>
                            <a:schemeClr val="bg1"/>
                          </a:solidFill>
                        </a:rPr>
                        <a:t>Precondition</a:t>
                      </a:r>
                      <a:endParaRPr lang="de-CH" sz="2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200" b="1" noProof="0" dirty="0" smtClean="0">
                          <a:solidFill>
                            <a:srgbClr val="00B050"/>
                          </a:solidFill>
                        </a:rPr>
                        <a:t>Test valid</a:t>
                      </a:r>
                      <a:endParaRPr lang="de-CH" sz="22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200" noProof="0" dirty="0" smtClean="0"/>
                        <a:t>Test invalid</a:t>
                      </a:r>
                      <a:endParaRPr lang="de-CH" sz="2200" noProof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r>
                        <a:rPr lang="de-CH" sz="2200" b="1" noProof="0" dirty="0" smtClean="0">
                          <a:solidFill>
                            <a:schemeClr val="bg1"/>
                          </a:solidFill>
                        </a:rPr>
                        <a:t>Body</a:t>
                      </a:r>
                      <a:endParaRPr lang="de-CH" sz="2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200" noProof="0" dirty="0" smtClean="0"/>
                        <a:t>(see postcondition)</a:t>
                      </a:r>
                      <a:endParaRPr lang="de-CH" sz="2200" noProof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200" b="1" noProof="0" dirty="0" smtClean="0">
                          <a:solidFill>
                            <a:srgbClr val="FF0000"/>
                          </a:solidFill>
                        </a:rPr>
                        <a:t>Error in program</a:t>
                      </a:r>
                      <a:endParaRPr lang="de-CH" sz="22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r>
                        <a:rPr lang="de-CH" sz="2200" b="1" noProof="0" dirty="0" smtClean="0">
                          <a:solidFill>
                            <a:schemeClr val="bg1"/>
                          </a:solidFill>
                        </a:rPr>
                        <a:t>Postcondition</a:t>
                      </a:r>
                      <a:endParaRPr lang="de-CH" sz="2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200" b="1" noProof="0" dirty="0" smtClean="0">
                          <a:solidFill>
                            <a:srgbClr val="00B050"/>
                          </a:solidFill>
                        </a:rPr>
                        <a:t>Test succesful</a:t>
                      </a:r>
                      <a:endParaRPr lang="de-CH" sz="22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2200" b="1" noProof="0" dirty="0" smtClean="0">
                          <a:solidFill>
                            <a:srgbClr val="FF0000"/>
                          </a:solidFill>
                        </a:rPr>
                        <a:t>Error in program</a:t>
                      </a:r>
                      <a:endParaRPr lang="de-CH" sz="22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Straight Arrow Connector 16"/>
          <p:cNvCxnSpPr>
            <a:stCxn id="9" idx="2"/>
            <a:endCxn id="8" idx="0"/>
          </p:cNvCxnSpPr>
          <p:nvPr/>
        </p:nvCxnSpPr>
        <p:spPr>
          <a:xfrm>
            <a:off x="2133600" y="1975280"/>
            <a:ext cx="0" cy="3788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2"/>
            <a:endCxn id="10" idx="0"/>
          </p:cNvCxnSpPr>
          <p:nvPr/>
        </p:nvCxnSpPr>
        <p:spPr>
          <a:xfrm>
            <a:off x="2133600" y="2963729"/>
            <a:ext cx="0" cy="3890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6674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Random testing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random objects</a:t>
            </a:r>
          </a:p>
          <a:p>
            <a:pPr lvl="1"/>
            <a:r>
              <a:rPr lang="en-US" dirty="0" smtClean="0"/>
              <a:t>Call random creation procedure</a:t>
            </a:r>
          </a:p>
          <a:p>
            <a:pPr lvl="1"/>
            <a:r>
              <a:rPr lang="en-US" dirty="0" smtClean="0"/>
              <a:t>Call random commands</a:t>
            </a:r>
          </a:p>
          <a:p>
            <a:pPr lvl="1"/>
            <a:r>
              <a:rPr lang="en-US" dirty="0" smtClean="0"/>
              <a:t>For arguments, generate random input</a:t>
            </a:r>
          </a:p>
          <a:p>
            <a:r>
              <a:rPr lang="en-US" dirty="0" smtClean="0"/>
              <a:t>Basic types</a:t>
            </a:r>
          </a:p>
          <a:p>
            <a:pPr lvl="1"/>
            <a:r>
              <a:rPr lang="en-US" dirty="0" smtClean="0"/>
              <a:t>Random numbers</a:t>
            </a:r>
          </a:p>
          <a:p>
            <a:pPr lvl="1"/>
            <a:r>
              <a:rPr lang="en-US" dirty="0" smtClean="0"/>
              <a:t>Interesting values: </a:t>
            </a:r>
            <a:r>
              <a:rPr lang="en-US" dirty="0" err="1" smtClean="0"/>
              <a:t>max_value</a:t>
            </a:r>
            <a:r>
              <a:rPr lang="en-US" dirty="0" smtClean="0"/>
              <a:t>, 1, 0, -1,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289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Specification – </a:t>
            </a:r>
            <a:r>
              <a:rPr lang="en-US" b="1" dirty="0" smtClean="0"/>
              <a:t>Verification</a:t>
            </a:r>
            <a:r>
              <a:rPr lang="en-US" dirty="0" smtClean="0"/>
              <a:t> – Correction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AutoTest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Basic operation:</a:t>
            </a:r>
          </a:p>
          <a:p>
            <a:pPr lvl="1"/>
            <a:r>
              <a:rPr lang="en-US" dirty="0" smtClean="0"/>
              <a:t>Record sequence of calls made to create objects</a:t>
            </a:r>
          </a:p>
          <a:p>
            <a:pPr lvl="1"/>
            <a:r>
              <a:rPr lang="en-US" dirty="0" smtClean="0"/>
              <a:t>Call routine under test with different objects</a:t>
            </a:r>
          </a:p>
          <a:p>
            <a:pPr lvl="1"/>
            <a:r>
              <a:rPr lang="en-US" dirty="0" smtClean="0"/>
              <a:t>If execution is ok, this is a </a:t>
            </a:r>
            <a:r>
              <a:rPr lang="en-US" dirty="0" smtClean="0">
                <a:solidFill>
                  <a:srgbClr val="C00000"/>
                </a:solidFill>
              </a:rPr>
              <a:t>successful test case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a </a:t>
            </a:r>
            <a:r>
              <a:rPr lang="en-US" dirty="0" err="1" smtClean="0"/>
              <a:t>postcondition</a:t>
            </a:r>
            <a:r>
              <a:rPr lang="en-US" dirty="0" smtClean="0"/>
              <a:t> is violated</a:t>
            </a:r>
            <a:r>
              <a:rPr lang="en-US" dirty="0" smtClean="0"/>
              <a:t>, </a:t>
            </a:r>
            <a:r>
              <a:rPr lang="en-US" dirty="0" smtClean="0"/>
              <a:t>this is a </a:t>
            </a:r>
            <a:r>
              <a:rPr lang="en-US" dirty="0" smtClean="0">
                <a:solidFill>
                  <a:srgbClr val="C00000"/>
                </a:solidFill>
              </a:rPr>
              <a:t>failing test case</a:t>
            </a:r>
          </a:p>
          <a:p>
            <a:r>
              <a:rPr lang="en-US" dirty="0" smtClean="0"/>
              <a:t>Improve test case generation</a:t>
            </a:r>
          </a:p>
          <a:p>
            <a:pPr lvl="1"/>
            <a:r>
              <a:rPr lang="en-US" dirty="0" smtClean="0"/>
              <a:t>Smarter input selection </a:t>
            </a:r>
            <a:br>
              <a:rPr lang="en-US" dirty="0" smtClean="0"/>
            </a:br>
            <a:r>
              <a:rPr lang="en-US" dirty="0" smtClean="0"/>
              <a:t>(e.g</a:t>
            </a:r>
            <a:r>
              <a:rPr lang="en-US" dirty="0"/>
              <a:t>. </a:t>
            </a:r>
            <a:r>
              <a:rPr lang="en-US" dirty="0" smtClean="0"/>
              <a:t>use static analysis to select objects)</a:t>
            </a:r>
            <a:endParaRPr lang="en-US" dirty="0"/>
          </a:p>
          <a:p>
            <a:pPr lvl="1"/>
            <a:r>
              <a:rPr lang="en-US" dirty="0" smtClean="0"/>
              <a:t>Test case minimization (removing unnecessary calls)</a:t>
            </a:r>
            <a:endParaRPr lang="de-CH" dirty="0"/>
          </a:p>
          <a:p>
            <a:pPr lvl="1"/>
            <a:r>
              <a:rPr lang="en-US" dirty="0"/>
              <a:t>Build object pool</a:t>
            </a:r>
            <a:endParaRPr lang="de-CH" dirty="0"/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289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Specification – </a:t>
            </a:r>
            <a:r>
              <a:rPr lang="en-US" b="1" dirty="0" smtClean="0"/>
              <a:t>Verification</a:t>
            </a:r>
            <a:r>
              <a:rPr lang="en-US" dirty="0" smtClean="0"/>
              <a:t> – Correction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Static verification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Need a model of the programming language</a:t>
            </a:r>
          </a:p>
          <a:p>
            <a:pPr lvl="1"/>
            <a:r>
              <a:rPr lang="de-CH" dirty="0" smtClean="0"/>
              <a:t>What is the effect of an instruction</a:t>
            </a:r>
          </a:p>
          <a:p>
            <a:r>
              <a:rPr lang="de-CH" dirty="0" smtClean="0"/>
              <a:t>Translate program to a mathematical representation</a:t>
            </a:r>
          </a:p>
          <a:p>
            <a:r>
              <a:rPr lang="de-CH" dirty="0" smtClean="0"/>
              <a:t>Use an automatic or interactive theorem prover to check that specification is satisfied in </a:t>
            </a:r>
            <a:r>
              <a:rPr lang="de-CH" dirty="0" smtClean="0">
                <a:solidFill>
                  <a:srgbClr val="C00000"/>
                </a:solidFill>
              </a:rPr>
              <a:t>every possible execution</a:t>
            </a:r>
            <a:endParaRPr lang="de-CH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289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Specification – </a:t>
            </a:r>
            <a:r>
              <a:rPr lang="en-US" b="1" dirty="0" smtClean="0"/>
              <a:t>Verification</a:t>
            </a:r>
            <a:r>
              <a:rPr lang="en-US" dirty="0" smtClean="0"/>
              <a:t> – Correction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AutoProof</a:t>
            </a:r>
            <a:r>
              <a:rPr lang="en-US" dirty="0" smtClean="0"/>
              <a:t> process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544763"/>
          </a:xfrm>
        </p:spPr>
        <p:txBody>
          <a:bodyPr/>
          <a:lstStyle/>
          <a:p>
            <a:r>
              <a:rPr lang="en-US" dirty="0" smtClean="0"/>
              <a:t>Translates AST from </a:t>
            </a:r>
            <a:r>
              <a:rPr lang="en-US" dirty="0" err="1" smtClean="0"/>
              <a:t>EiffelStudio</a:t>
            </a:r>
            <a:r>
              <a:rPr lang="en-US" dirty="0" smtClean="0"/>
              <a:t> to Boogie</a:t>
            </a:r>
          </a:p>
          <a:p>
            <a:r>
              <a:rPr lang="en-US" dirty="0" smtClean="0"/>
              <a:t>Uses Boogie verifier to check Boogie files</a:t>
            </a:r>
          </a:p>
          <a:p>
            <a:r>
              <a:rPr lang="en-US" dirty="0" smtClean="0"/>
              <a:t>Traces verification errors back to Eiffel source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5" name="Group 24"/>
          <p:cNvGrpSpPr/>
          <p:nvPr/>
        </p:nvGrpSpPr>
        <p:grpSpPr>
          <a:xfrm>
            <a:off x="1104900" y="1411069"/>
            <a:ext cx="6934200" cy="1673662"/>
            <a:chOff x="1104900" y="1411069"/>
            <a:chExt cx="6934200" cy="1673662"/>
          </a:xfrm>
        </p:grpSpPr>
        <p:grpSp>
          <p:nvGrpSpPr>
            <p:cNvPr id="7" name="Group 18"/>
            <p:cNvGrpSpPr/>
            <p:nvPr/>
          </p:nvGrpSpPr>
          <p:grpSpPr>
            <a:xfrm>
              <a:off x="1104900" y="1676400"/>
              <a:ext cx="6934200" cy="1219200"/>
              <a:chOff x="685800" y="1371600"/>
              <a:chExt cx="6934200" cy="1219200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685800" y="1371600"/>
                <a:ext cx="1600200" cy="12192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 smtClean="0"/>
                  <a:t>EiffelStudio</a:t>
                </a:r>
                <a:endParaRPr lang="de-CH" sz="2000" dirty="0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2286000" y="1752600"/>
                <a:ext cx="10668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Rounded Rectangle 8"/>
              <p:cNvSpPr/>
              <p:nvPr/>
            </p:nvSpPr>
            <p:spPr>
              <a:xfrm>
                <a:off x="3352800" y="1371600"/>
                <a:ext cx="1600200" cy="12192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 smtClean="0"/>
                  <a:t>AutoProof</a:t>
                </a:r>
                <a:endParaRPr lang="de-CH" sz="2000" dirty="0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4953000" y="1752600"/>
                <a:ext cx="10668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ounded Rectangle 10"/>
              <p:cNvSpPr/>
              <p:nvPr/>
            </p:nvSpPr>
            <p:spPr>
              <a:xfrm>
                <a:off x="6019800" y="1371600"/>
                <a:ext cx="1600200" cy="12192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Boogie</a:t>
                </a:r>
                <a:endParaRPr lang="de-CH" sz="2000" dirty="0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 rot="10800000">
                <a:off x="2286000" y="2133600"/>
                <a:ext cx="10668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rot="10800000">
                <a:off x="4953000" y="2133600"/>
                <a:ext cx="10668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2895600" y="1411069"/>
              <a:ext cx="6511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Eiffel</a:t>
              </a:r>
            </a:p>
            <a:p>
              <a:pPr algn="ctr"/>
              <a:r>
                <a:rPr lang="en-US" dirty="0" smtClean="0"/>
                <a:t>AST</a:t>
              </a:r>
              <a:endParaRPr lang="de-CH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86400" y="1411069"/>
              <a:ext cx="8306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Boogie</a:t>
              </a:r>
              <a:endParaRPr lang="de-CH" dirty="0" smtClean="0"/>
            </a:p>
            <a:p>
              <a:pPr algn="ctr"/>
              <a:r>
                <a:rPr lang="en-US" dirty="0" smtClean="0"/>
                <a:t>File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86400" y="2438400"/>
              <a:ext cx="83067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Boogie</a:t>
              </a:r>
              <a:endParaRPr lang="de-CH" dirty="0" smtClean="0"/>
            </a:p>
            <a:p>
              <a:pPr algn="ctr"/>
              <a:r>
                <a:rPr lang="en-US" dirty="0" smtClean="0"/>
                <a:t>Errors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864124" y="2438400"/>
              <a:ext cx="7412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Eiffel</a:t>
              </a:r>
              <a:endParaRPr lang="de-CH" dirty="0" smtClean="0"/>
            </a:p>
            <a:p>
              <a:pPr algn="ctr"/>
              <a:r>
                <a:rPr lang="en-US" dirty="0" smtClean="0"/>
                <a:t>Errors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6289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Specification – </a:t>
            </a:r>
            <a:r>
              <a:rPr lang="en-US" b="1" dirty="0" smtClean="0"/>
              <a:t>Verification</a:t>
            </a:r>
            <a:r>
              <a:rPr lang="en-US" dirty="0" smtClean="0"/>
              <a:t> – Correction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AutoProof</a:t>
            </a:r>
            <a:r>
              <a:rPr lang="en-US" dirty="0" smtClean="0"/>
              <a:t> translation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3114675"/>
            <a:ext cx="7315200" cy="29337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implementation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APPLICATION.make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{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 </a:t>
            </a:r>
            <a:r>
              <a:rPr lang="en-US" b="1" dirty="0" err="1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var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a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entry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:</a:t>
            </a:r>
            <a:endParaRPr lang="en-US" dirty="0" smtClean="0">
              <a:solidFill>
                <a:srgbClr val="000000"/>
              </a:solidFill>
              <a:latin typeface="Consolas" pitchFamily="49" charset="0"/>
              <a:ea typeface="Times New Roman" pitchFamily="18" charset="0"/>
              <a:cs typeface="Consolas" pitchFamily="49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 </a:t>
            </a:r>
            <a:r>
              <a:rPr lang="en-US" b="1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havoc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a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;</a:t>
            </a:r>
            <a:endParaRPr lang="de-CH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 assume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!=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Void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&amp;&amp;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(!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Heap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[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$allocated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]);</a:t>
            </a:r>
            <a:endParaRPr lang="de-CH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 Heap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[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$allocated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]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:=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true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;</a:t>
            </a:r>
            <a:endParaRPr lang="de-CH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 Heap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[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$type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]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:=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ACCOUNT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;</a:t>
            </a:r>
            <a:endParaRPr lang="de-CH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 call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create.ACCOUNT.make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a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assert 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Heap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[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a</a:t>
            </a:r>
            <a:r>
              <a:rPr lang="en-US" dirty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ACCOUNT.balance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]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= 0;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tx1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1143000"/>
            <a:ext cx="7315200" cy="1905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80FF"/>
                </a:solidFill>
                <a:latin typeface="Consolas" pitchFamily="49" charset="0"/>
                <a:cs typeface="Consolas" pitchFamily="49" charset="0"/>
              </a:rPr>
              <a:t>make</a:t>
            </a:r>
            <a:endParaRPr lang="de-CH" dirty="0" smtClean="0">
              <a:solidFill>
                <a:srgbClr val="0080FF"/>
              </a:solidFill>
              <a:latin typeface="Consolas" pitchFamily="49" charset="0"/>
              <a:cs typeface="Consolas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 local</a:t>
            </a:r>
            <a:endParaRPr lang="de-CH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   a: </a:t>
            </a:r>
            <a:r>
              <a:rPr lang="en-US" dirty="0" smtClean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ACCOUNT</a:t>
            </a:r>
            <a:endParaRPr lang="de-CH" dirty="0" smtClean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 do</a:t>
            </a:r>
            <a:endParaRPr lang="de-CH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   create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a.make</a:t>
            </a:r>
            <a:endParaRPr lang="en-US" dirty="0" smtClean="0">
              <a:solidFill>
                <a:srgbClr val="000000"/>
              </a:solidFill>
              <a:latin typeface="Consolas" pitchFamily="49" charset="0"/>
              <a:ea typeface="Times New Roman" pitchFamily="18" charset="0"/>
              <a:cs typeface="Consolas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smtClean="0">
                <a:solidFill>
                  <a:srgbClr val="00008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check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a.balance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= 0 </a:t>
            </a:r>
            <a:r>
              <a:rPr lang="de-CH" b="1" dirty="0" smtClean="0">
                <a:solidFill>
                  <a:srgbClr val="00008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end</a:t>
            </a:r>
            <a:endParaRPr lang="de-CH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b="1" dirty="0" smtClean="0">
                <a:solidFill>
                  <a:srgbClr val="000080"/>
                </a:solidFill>
                <a:latin typeface="Consolas" pitchFamily="49" charset="0"/>
                <a:ea typeface="Times New Roman" pitchFamily="18" charset="0"/>
                <a:cs typeface="Consolas" pitchFamily="49" charset="0"/>
              </a:rPr>
              <a:t>  end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89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Specification – </a:t>
            </a:r>
            <a:r>
              <a:rPr lang="en-US" b="1" dirty="0" smtClean="0"/>
              <a:t>Verification</a:t>
            </a:r>
            <a:r>
              <a:rPr lang="en-US" dirty="0" smtClean="0"/>
              <a:t> – Correction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What is verification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Check correctness of the implementation given the specification</a:t>
            </a:r>
          </a:p>
          <a:p>
            <a:r>
              <a:rPr lang="de-CH" dirty="0" smtClean="0">
                <a:solidFill>
                  <a:srgbClr val="C00000"/>
                </a:solidFill>
              </a:rPr>
              <a:t>Static verification</a:t>
            </a:r>
          </a:p>
          <a:p>
            <a:pPr lvl="1"/>
            <a:r>
              <a:rPr lang="de-CH" dirty="0" smtClean="0"/>
              <a:t>Check correctness without executing the program</a:t>
            </a:r>
          </a:p>
          <a:p>
            <a:pPr lvl="1"/>
            <a:r>
              <a:rPr lang="de-CH" dirty="0" smtClean="0"/>
              <a:t>E.g. static type systems, theorem provers</a:t>
            </a:r>
          </a:p>
          <a:p>
            <a:r>
              <a:rPr lang="de-CH" dirty="0" smtClean="0">
                <a:solidFill>
                  <a:srgbClr val="C00000"/>
                </a:solidFill>
              </a:rPr>
              <a:t>Dynamic verification</a:t>
            </a:r>
          </a:p>
          <a:p>
            <a:pPr lvl="1"/>
            <a:r>
              <a:rPr lang="de-CH" dirty="0" smtClean="0"/>
              <a:t>Check correctness by executing the program</a:t>
            </a:r>
          </a:p>
          <a:p>
            <a:pPr lvl="1"/>
            <a:r>
              <a:rPr lang="de-CH" dirty="0" smtClean="0"/>
              <a:t>E.g. unit tests, automatic testing</a:t>
            </a:r>
          </a:p>
          <a:p>
            <a:r>
              <a:rPr lang="de-CH" dirty="0" smtClean="0">
                <a:solidFill>
                  <a:srgbClr val="C00000"/>
                </a:solidFill>
              </a:rPr>
              <a:t>Automatic verification</a:t>
            </a:r>
          </a:p>
          <a:p>
            <a:pPr lvl="1"/>
            <a:r>
              <a:rPr lang="de-CH" dirty="0" smtClean="0"/>
              <a:t>Push-button verification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Automatic Fault Correction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a test suite</a:t>
            </a:r>
          </a:p>
          <a:p>
            <a:pPr lvl="1"/>
            <a:r>
              <a:rPr lang="en-US" dirty="0" smtClean="0"/>
              <a:t>Manual or automatic</a:t>
            </a:r>
          </a:p>
          <a:p>
            <a:r>
              <a:rPr lang="en-US" dirty="0" smtClean="0"/>
              <a:t>Find and localize faults</a:t>
            </a:r>
          </a:p>
          <a:p>
            <a:pPr lvl="1"/>
            <a:r>
              <a:rPr lang="en-US" dirty="0" smtClean="0"/>
              <a:t>Failing test cases</a:t>
            </a:r>
          </a:p>
          <a:p>
            <a:pPr lvl="1"/>
            <a:r>
              <a:rPr lang="en-US" dirty="0" smtClean="0"/>
              <a:t>Static analysis</a:t>
            </a:r>
          </a:p>
          <a:p>
            <a:r>
              <a:rPr lang="en-US" dirty="0" smtClean="0"/>
              <a:t>Try fixes</a:t>
            </a:r>
          </a:p>
          <a:p>
            <a:pPr lvl="1"/>
            <a:r>
              <a:rPr lang="en-US" dirty="0" smtClean="0"/>
              <a:t>Apply fix templates with random code changes</a:t>
            </a:r>
          </a:p>
          <a:p>
            <a:r>
              <a:rPr lang="en-US" dirty="0" smtClean="0"/>
              <a:t>Validate fixes</a:t>
            </a:r>
          </a:p>
          <a:p>
            <a:pPr lvl="1"/>
            <a:r>
              <a:rPr lang="en-US" dirty="0" smtClean="0"/>
              <a:t>Run test suite again, now all tests have to pass</a:t>
            </a:r>
            <a:endParaRPr lang="de-CH" dirty="0"/>
          </a:p>
        </p:txBody>
      </p:sp>
      <p:sp>
        <p:nvSpPr>
          <p:cNvPr id="5" name="TextBox 4"/>
          <p:cNvSpPr txBox="1"/>
          <p:nvPr/>
        </p:nvSpPr>
        <p:spPr>
          <a:xfrm>
            <a:off x="26289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Specification – Verification – </a:t>
            </a:r>
            <a:r>
              <a:rPr lang="en-US" b="1" dirty="0" smtClean="0"/>
              <a:t>Correction</a:t>
            </a:r>
            <a:endParaRPr lang="de-C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AutoFix</a:t>
            </a:r>
            <a:r>
              <a:rPr lang="en-US" dirty="0" smtClean="0"/>
              <a:t>: model-based localization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Abstract state as </a:t>
            </a:r>
            <a:r>
              <a:rPr lang="en-US" dirty="0" err="1" smtClean="0"/>
              <a:t>boolean</a:t>
            </a:r>
            <a:r>
              <a:rPr lang="en-US" dirty="0" smtClean="0"/>
              <a:t> queries</a:t>
            </a:r>
          </a:p>
          <a:p>
            <a:r>
              <a:rPr lang="en-US" dirty="0" smtClean="0"/>
              <a:t>Find differences between passing and failing tests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289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Specification – Verification – </a:t>
            </a:r>
            <a:r>
              <a:rPr lang="en-US" b="1" dirty="0" smtClean="0"/>
              <a:t>Correction</a:t>
            </a:r>
            <a:endParaRPr lang="de-CH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35425" y="2336844"/>
            <a:ext cx="5464967" cy="37471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600" dirty="0" err="1" smtClean="0">
                <a:latin typeface="Comic Sans MS" pitchFamily="66" charset="0"/>
                <a:cs typeface="Consolas" pitchFamily="49" charset="0"/>
              </a:rPr>
              <a:t>move_item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(v: </a:t>
            </a:r>
            <a:r>
              <a:rPr lang="en-US" sz="1600" dirty="0" smtClean="0">
                <a:solidFill>
                  <a:srgbClr val="3A3AFF"/>
                </a:solidFill>
                <a:latin typeface="Comic Sans MS" pitchFamily="66" charset="0"/>
                <a:cs typeface="Consolas" pitchFamily="49" charset="0"/>
              </a:rPr>
              <a:t>G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) 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cs typeface="Consolas" pitchFamily="49" charset="0"/>
              </a:rPr>
              <a:t>        -- from TWO_WAY_SORTED_SET.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  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cs typeface="Consolas" pitchFamily="49" charset="0"/>
              </a:rPr>
              <a:t>-- Move `v' to the left of cursor.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require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v /=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Void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; has (v)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local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mic Sans MS" pitchFamily="66" charset="0"/>
                <a:cs typeface="Consolas" pitchFamily="49" charset="0"/>
              </a:rPr>
              <a:t>idx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: </a:t>
            </a:r>
            <a:r>
              <a:rPr lang="en-US" sz="1600" dirty="0" smtClean="0">
                <a:solidFill>
                  <a:srgbClr val="3A3AFF"/>
                </a:solidFill>
                <a:latin typeface="Comic Sans MS" pitchFamily="66" charset="0"/>
                <a:cs typeface="Consolas" pitchFamily="49" charset="0"/>
              </a:rPr>
              <a:t>INTEGER 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; found: </a:t>
            </a:r>
            <a:r>
              <a:rPr lang="en-US" sz="1600" dirty="0" smtClean="0">
                <a:solidFill>
                  <a:srgbClr val="3A3AFF"/>
                </a:solidFill>
                <a:latin typeface="Comic Sans MS" pitchFamily="66" charset="0"/>
                <a:cs typeface="Consolas" pitchFamily="49" charset="0"/>
              </a:rPr>
              <a:t>BOOLEAN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do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    </a:t>
            </a:r>
            <a:r>
              <a:rPr lang="en-US" sz="1600" dirty="0" err="1" smtClean="0">
                <a:latin typeface="Comic Sans MS" pitchFamily="66" charset="0"/>
                <a:cs typeface="Consolas" pitchFamily="49" charset="0"/>
              </a:rPr>
              <a:t>idx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:= index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   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from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start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until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found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or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after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loop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        found := (v = item)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       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if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not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found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then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forth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end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   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end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    remove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    </a:t>
            </a:r>
            <a:r>
              <a:rPr lang="en-US" sz="1600" dirty="0" err="1" smtClean="0">
                <a:latin typeface="Comic Sans MS" pitchFamily="66" charset="0"/>
                <a:cs typeface="Consolas" pitchFamily="49" charset="0"/>
              </a:rPr>
              <a:t>go_i_th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(</a:t>
            </a:r>
            <a:r>
              <a:rPr lang="en-US" sz="1600" dirty="0" err="1" smtClean="0">
                <a:latin typeface="Comic Sans MS" pitchFamily="66" charset="0"/>
                <a:cs typeface="Consolas" pitchFamily="49" charset="0"/>
              </a:rPr>
              <a:t>idx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)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  <a:cs typeface="Consolas" pitchFamily="49" charset="0"/>
            </a:endParaRP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    </a:t>
            </a:r>
            <a:r>
              <a:rPr lang="en-US" sz="1600" dirty="0" err="1" smtClean="0">
                <a:solidFill>
                  <a:srgbClr val="C00000"/>
                </a:solidFill>
                <a:latin typeface="Comic Sans MS" pitchFamily="66" charset="0"/>
                <a:cs typeface="Consolas" pitchFamily="49" charset="0"/>
              </a:rPr>
              <a:t>put_left</a:t>
            </a:r>
            <a:r>
              <a:rPr lang="en-US" sz="1600" dirty="0" smtClean="0">
                <a:solidFill>
                  <a:srgbClr val="C00000"/>
                </a:solidFill>
                <a:latin typeface="Comic Sans MS" pitchFamily="66" charset="0"/>
                <a:cs typeface="Consolas" pitchFamily="49" charset="0"/>
              </a:rPr>
              <a:t> (v)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end</a:t>
            </a:r>
            <a:endParaRPr lang="en-US" sz="1600" dirty="0">
              <a:solidFill>
                <a:srgbClr val="000080"/>
              </a:solidFill>
              <a:latin typeface="Comic Sans MS" pitchFamily="66" charset="0"/>
              <a:cs typeface="Consolas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25552" y="4441849"/>
            <a:ext cx="2133600" cy="1569660"/>
            <a:chOff x="-1066800" y="1317314"/>
            <a:chExt cx="1828800" cy="1569660"/>
          </a:xfrm>
        </p:grpSpPr>
        <p:sp>
          <p:nvSpPr>
            <p:cNvPr id="8" name="TextBox 7"/>
            <p:cNvSpPr txBox="1"/>
            <p:nvPr/>
          </p:nvSpPr>
          <p:spPr>
            <a:xfrm>
              <a:off x="-990600" y="1752600"/>
              <a:ext cx="1676400" cy="1077218"/>
            </a:xfrm>
            <a:prstGeom prst="rect">
              <a:avLst/>
            </a:prstGeom>
            <a:solidFill>
              <a:srgbClr val="92D05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0080"/>
                  </a:solidFill>
                  <a:latin typeface="Comic Sans MS" pitchFamily="66" charset="0"/>
                  <a:cs typeface="Consolas" pitchFamily="49" charset="0"/>
                </a:rPr>
                <a:t>not</a:t>
              </a:r>
              <a:r>
                <a:rPr lang="en-US" sz="1600" dirty="0" smtClean="0">
                  <a:latin typeface="Comic Sans MS" pitchFamily="66" charset="0"/>
                  <a:cs typeface="Consolas" pitchFamily="49" charset="0"/>
                </a:rPr>
                <a:t> </a:t>
              </a:r>
              <a:r>
                <a:rPr lang="en-US" sz="1600" dirty="0" err="1" smtClean="0">
                  <a:latin typeface="Comic Sans MS" pitchFamily="66" charset="0"/>
                  <a:cs typeface="Consolas" pitchFamily="49" charset="0"/>
                </a:rPr>
                <a:t>is_empty</a:t>
              </a:r>
              <a:endParaRPr lang="en-US" sz="1600" dirty="0" smtClean="0">
                <a:latin typeface="Comic Sans MS" pitchFamily="66" charset="0"/>
                <a:cs typeface="Consolas" pitchFamily="49" charset="0"/>
              </a:endParaRPr>
            </a:p>
            <a:p>
              <a:r>
                <a:rPr lang="en-US" sz="1600" dirty="0" smtClean="0">
                  <a:solidFill>
                    <a:srgbClr val="000080"/>
                  </a:solidFill>
                  <a:latin typeface="Comic Sans MS" pitchFamily="66" charset="0"/>
                  <a:cs typeface="Consolas" pitchFamily="49" charset="0"/>
                </a:rPr>
                <a:t>not</a:t>
              </a:r>
              <a:r>
                <a:rPr lang="en-US" sz="1600" dirty="0" smtClean="0">
                  <a:latin typeface="Comic Sans MS" pitchFamily="66" charset="0"/>
                  <a:cs typeface="Consolas" pitchFamily="49" charset="0"/>
                </a:rPr>
                <a:t> before</a:t>
              </a:r>
            </a:p>
            <a:p>
              <a:r>
                <a:rPr lang="en-US" sz="1600" dirty="0" smtClean="0">
                  <a:solidFill>
                    <a:srgbClr val="000080"/>
                  </a:solidFill>
                  <a:latin typeface="Comic Sans MS" pitchFamily="66" charset="0"/>
                  <a:cs typeface="Consolas" pitchFamily="49" charset="0"/>
                </a:rPr>
                <a:t>not</a:t>
              </a:r>
              <a:r>
                <a:rPr lang="en-US" sz="1600" dirty="0" smtClean="0">
                  <a:latin typeface="Comic Sans MS" pitchFamily="66" charset="0"/>
                  <a:cs typeface="Consolas" pitchFamily="49" charset="0"/>
                </a:rPr>
                <a:t> after</a:t>
              </a:r>
            </a:p>
            <a:p>
              <a:r>
                <a:rPr lang="en-US" sz="1600" dirty="0" smtClean="0">
                  <a:solidFill>
                    <a:srgbClr val="000080"/>
                  </a:solidFill>
                  <a:latin typeface="Comic Sans MS" pitchFamily="66" charset="0"/>
                  <a:cs typeface="Consolas" pitchFamily="49" charset="0"/>
                </a:rPr>
                <a:t>not</a:t>
              </a:r>
              <a:r>
                <a:rPr lang="en-US" sz="1600" dirty="0" smtClean="0">
                  <a:latin typeface="Comic Sans MS" pitchFamily="66" charset="0"/>
                  <a:cs typeface="Consolas" pitchFamily="49" charset="0"/>
                </a:rPr>
                <a:t> </a:t>
              </a:r>
              <a:r>
                <a:rPr lang="en-US" sz="1600" dirty="0" err="1" smtClean="0">
                  <a:latin typeface="Comic Sans MS" pitchFamily="66" charset="0"/>
                  <a:cs typeface="Consolas" pitchFamily="49" charset="0"/>
                </a:rPr>
                <a:t>isfirst</a:t>
              </a:r>
              <a:endParaRPr lang="en-US" sz="1600" dirty="0" smtClean="0">
                <a:latin typeface="Comic Sans MS" pitchFamily="66" charset="0"/>
                <a:cs typeface="Consolas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-1066800" y="1317314"/>
              <a:ext cx="18288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600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>
                      <a:alpha val="3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Constantia" pitchFamily="18" charset="0"/>
                </a:rPr>
                <a:t>1</a:t>
              </a:r>
              <a:endParaRPr lang="zh-CN" altLang="en-US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alpha val="3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81672" y="4700989"/>
            <a:ext cx="2133600" cy="1569660"/>
            <a:chOff x="-1828800" y="3255384"/>
            <a:chExt cx="1828800" cy="1569660"/>
          </a:xfrm>
        </p:grpSpPr>
        <p:sp>
          <p:nvSpPr>
            <p:cNvPr id="11" name="TextBox 10"/>
            <p:cNvSpPr txBox="1"/>
            <p:nvPr/>
          </p:nvSpPr>
          <p:spPr>
            <a:xfrm>
              <a:off x="-1752600" y="3657600"/>
              <a:ext cx="1676400" cy="1077218"/>
            </a:xfrm>
            <a:prstGeom prst="rect">
              <a:avLst/>
            </a:prstGeom>
            <a:solidFill>
              <a:srgbClr val="92D05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0080"/>
                  </a:solidFill>
                  <a:latin typeface="Comic Sans MS" pitchFamily="66" charset="0"/>
                  <a:cs typeface="Consolas" pitchFamily="49" charset="0"/>
                </a:rPr>
                <a:t>not</a:t>
              </a:r>
              <a:r>
                <a:rPr lang="en-US" sz="1600" dirty="0" smtClean="0">
                  <a:latin typeface="Comic Sans MS" pitchFamily="66" charset="0"/>
                  <a:cs typeface="Consolas" pitchFamily="49" charset="0"/>
                </a:rPr>
                <a:t> </a:t>
              </a:r>
              <a:r>
                <a:rPr lang="en-US" sz="1600" dirty="0" err="1" smtClean="0">
                  <a:latin typeface="Comic Sans MS" pitchFamily="66" charset="0"/>
                  <a:cs typeface="Consolas" pitchFamily="49" charset="0"/>
                </a:rPr>
                <a:t>is_empty</a:t>
              </a:r>
              <a:endParaRPr lang="en-US" sz="1600" dirty="0" smtClean="0">
                <a:latin typeface="Comic Sans MS" pitchFamily="66" charset="0"/>
                <a:cs typeface="Consolas" pitchFamily="49" charset="0"/>
              </a:endParaRPr>
            </a:p>
            <a:p>
              <a:r>
                <a:rPr lang="en-US" sz="1600" dirty="0">
                  <a:solidFill>
                    <a:srgbClr val="000080"/>
                  </a:solidFill>
                  <a:latin typeface="Comic Sans MS" pitchFamily="66" charset="0"/>
                  <a:cs typeface="Consolas" pitchFamily="49" charset="0"/>
                </a:rPr>
                <a:t>not</a:t>
              </a:r>
              <a:r>
                <a:rPr lang="en-US" sz="1600" dirty="0" smtClean="0">
                  <a:latin typeface="Comic Sans MS" pitchFamily="66" charset="0"/>
                  <a:cs typeface="Consolas" pitchFamily="49" charset="0"/>
                </a:rPr>
                <a:t> before </a:t>
              </a:r>
            </a:p>
            <a:p>
              <a:r>
                <a:rPr lang="en-US" sz="1600" dirty="0" smtClean="0">
                  <a:solidFill>
                    <a:srgbClr val="000080"/>
                  </a:solidFill>
                  <a:latin typeface="Comic Sans MS" pitchFamily="66" charset="0"/>
                  <a:cs typeface="Consolas" pitchFamily="49" charset="0"/>
                </a:rPr>
                <a:t>not</a:t>
              </a:r>
              <a:r>
                <a:rPr lang="en-US" sz="1600" dirty="0" smtClean="0">
                  <a:latin typeface="Comic Sans MS" pitchFamily="66" charset="0"/>
                  <a:cs typeface="Consolas" pitchFamily="49" charset="0"/>
                </a:rPr>
                <a:t> after </a:t>
              </a:r>
            </a:p>
            <a:p>
              <a:r>
                <a:rPr lang="en-US" sz="1600" dirty="0" err="1" smtClean="0">
                  <a:latin typeface="Comic Sans MS" pitchFamily="66" charset="0"/>
                  <a:cs typeface="Consolas" pitchFamily="49" charset="0"/>
                </a:rPr>
                <a:t>isfirst</a:t>
              </a:r>
              <a:endParaRPr lang="en-US" sz="1600" dirty="0" smtClean="0">
                <a:latin typeface="Comic Sans MS" pitchFamily="66" charset="0"/>
                <a:cs typeface="Consolas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-1828800" y="3255384"/>
              <a:ext cx="18288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600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>
                      <a:alpha val="3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Constantia" pitchFamily="18" charset="0"/>
                </a:rPr>
                <a:t>2</a:t>
              </a:r>
              <a:endParaRPr lang="zh-CN" altLang="en-US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alpha val="3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67727" y="4765699"/>
            <a:ext cx="2133600" cy="1629668"/>
            <a:chOff x="-1028700" y="3638550"/>
            <a:chExt cx="1828800" cy="1629668"/>
          </a:xfrm>
        </p:grpSpPr>
        <p:sp>
          <p:nvSpPr>
            <p:cNvPr id="14" name="TextBox 13"/>
            <p:cNvSpPr txBox="1"/>
            <p:nvPr/>
          </p:nvSpPr>
          <p:spPr>
            <a:xfrm>
              <a:off x="-990600" y="4191000"/>
              <a:ext cx="1676400" cy="1077218"/>
            </a:xfrm>
            <a:prstGeom prst="rect">
              <a:avLst/>
            </a:prstGeom>
            <a:solidFill>
              <a:srgbClr val="92D05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0080"/>
                  </a:solidFill>
                  <a:latin typeface="Comic Sans MS" pitchFamily="66" charset="0"/>
                  <a:cs typeface="Consolas" pitchFamily="49" charset="0"/>
                </a:rPr>
                <a:t>not</a:t>
              </a:r>
              <a:r>
                <a:rPr lang="en-US" sz="1600" dirty="0" smtClean="0">
                  <a:latin typeface="Comic Sans MS" pitchFamily="66" charset="0"/>
                  <a:cs typeface="Consolas" pitchFamily="49" charset="0"/>
                </a:rPr>
                <a:t> </a:t>
              </a:r>
              <a:r>
                <a:rPr lang="en-US" sz="1600" dirty="0" err="1" smtClean="0">
                  <a:latin typeface="Comic Sans MS" pitchFamily="66" charset="0"/>
                  <a:cs typeface="Consolas" pitchFamily="49" charset="0"/>
                </a:rPr>
                <a:t>is_empty</a:t>
              </a:r>
              <a:endParaRPr lang="en-US" sz="1600" dirty="0" smtClean="0">
                <a:latin typeface="Comic Sans MS" pitchFamily="66" charset="0"/>
                <a:cs typeface="Consolas" pitchFamily="49" charset="0"/>
              </a:endParaRPr>
            </a:p>
            <a:p>
              <a:r>
                <a:rPr lang="en-US" sz="1600" dirty="0">
                  <a:solidFill>
                    <a:srgbClr val="000080"/>
                  </a:solidFill>
                  <a:latin typeface="Comic Sans MS" pitchFamily="66" charset="0"/>
                  <a:cs typeface="Consolas" pitchFamily="49" charset="0"/>
                </a:rPr>
                <a:t>not</a:t>
              </a:r>
              <a:r>
                <a:rPr lang="en-US" sz="1600" dirty="0" smtClean="0">
                  <a:latin typeface="Comic Sans MS" pitchFamily="66" charset="0"/>
                  <a:cs typeface="Consolas" pitchFamily="49" charset="0"/>
                </a:rPr>
                <a:t> before</a:t>
              </a:r>
            </a:p>
            <a:p>
              <a:r>
                <a:rPr lang="en-US" sz="1600" dirty="0">
                  <a:solidFill>
                    <a:srgbClr val="000080"/>
                  </a:solidFill>
                  <a:latin typeface="Comic Sans MS" pitchFamily="66" charset="0"/>
                  <a:cs typeface="Consolas" pitchFamily="49" charset="0"/>
                </a:rPr>
                <a:t>not</a:t>
              </a:r>
              <a:r>
                <a:rPr lang="en-US" sz="1600" dirty="0" smtClean="0">
                  <a:latin typeface="Comic Sans MS" pitchFamily="66" charset="0"/>
                  <a:cs typeface="Consolas" pitchFamily="49" charset="0"/>
                </a:rPr>
                <a:t> after </a:t>
              </a:r>
            </a:p>
            <a:p>
              <a:r>
                <a:rPr lang="en-US" sz="1600" dirty="0" smtClean="0">
                  <a:latin typeface="Comic Sans MS" pitchFamily="66" charset="0"/>
                  <a:cs typeface="Consolas" pitchFamily="49" charset="0"/>
                </a:rPr>
                <a:t>sorted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-1028700" y="3638550"/>
              <a:ext cx="18288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600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>
                      <a:alpha val="3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Constantia" pitchFamily="18" charset="0"/>
                </a:rPr>
                <a:t>3</a:t>
              </a:r>
              <a:endParaRPr lang="zh-CN" altLang="en-US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alpha val="3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589712" y="4429209"/>
            <a:ext cx="2343150" cy="1569660"/>
            <a:chOff x="6867525" y="3695700"/>
            <a:chExt cx="1828800" cy="1569660"/>
          </a:xfrm>
        </p:grpSpPr>
        <p:sp>
          <p:nvSpPr>
            <p:cNvPr id="17" name="TextBox 16"/>
            <p:cNvSpPr txBox="1"/>
            <p:nvPr/>
          </p:nvSpPr>
          <p:spPr>
            <a:xfrm>
              <a:off x="6968360" y="4227825"/>
              <a:ext cx="1642240" cy="830997"/>
            </a:xfrm>
            <a:prstGeom prst="rect">
              <a:avLst/>
            </a:prstGeom>
            <a:solidFill>
              <a:srgbClr val="FF7C8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80"/>
                  </a:solidFill>
                  <a:latin typeface="Comic Sans MS" pitchFamily="66" charset="0"/>
                  <a:cs typeface="Consolas" pitchFamily="49" charset="0"/>
                </a:rPr>
                <a:t>not</a:t>
              </a:r>
              <a:r>
                <a:rPr lang="en-US" sz="1600" dirty="0" smtClean="0">
                  <a:latin typeface="Comic Sans MS" pitchFamily="66" charset="0"/>
                  <a:cs typeface="Consolas" pitchFamily="49" charset="0"/>
                </a:rPr>
                <a:t> </a:t>
              </a:r>
              <a:r>
                <a:rPr lang="en-US" sz="1600" dirty="0" err="1">
                  <a:latin typeface="Comic Sans MS" pitchFamily="66" charset="0"/>
                  <a:cs typeface="Consolas" pitchFamily="49" charset="0"/>
                </a:rPr>
                <a:t>is_empty</a:t>
              </a:r>
              <a:endParaRPr lang="en-US" sz="1600" dirty="0">
                <a:latin typeface="Comic Sans MS" pitchFamily="66" charset="0"/>
                <a:cs typeface="Consolas" pitchFamily="49" charset="0"/>
              </a:endParaRPr>
            </a:p>
            <a:p>
              <a:r>
                <a:rPr lang="en-US" sz="1600" dirty="0">
                  <a:latin typeface="Comic Sans MS" pitchFamily="66" charset="0"/>
                  <a:cs typeface="Consolas" pitchFamily="49" charset="0"/>
                </a:rPr>
                <a:t>before</a:t>
              </a:r>
            </a:p>
            <a:p>
              <a:r>
                <a:rPr lang="en-US" sz="1600" b="1" dirty="0">
                  <a:solidFill>
                    <a:srgbClr val="000080"/>
                  </a:solidFill>
                  <a:latin typeface="Comic Sans MS" pitchFamily="66" charset="0"/>
                  <a:cs typeface="Consolas" pitchFamily="49" charset="0"/>
                </a:rPr>
                <a:t>not</a:t>
              </a:r>
              <a:r>
                <a:rPr lang="en-US" sz="1600" dirty="0">
                  <a:latin typeface="Comic Sans MS" pitchFamily="66" charset="0"/>
                  <a:cs typeface="Consolas" pitchFamily="49" charset="0"/>
                </a:rPr>
                <a:t> after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67525" y="3695700"/>
              <a:ext cx="18288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600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>
                      <a:alpha val="3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Constantia" pitchFamily="18" charset="0"/>
                </a:rPr>
                <a:t>1</a:t>
              </a:r>
              <a:endParaRPr lang="zh-CN" altLang="en-US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alpha val="3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765354" y="4772109"/>
            <a:ext cx="2343150" cy="1569660"/>
            <a:chOff x="7848600" y="4526340"/>
            <a:chExt cx="1828800" cy="1569660"/>
          </a:xfrm>
        </p:grpSpPr>
        <p:sp>
          <p:nvSpPr>
            <p:cNvPr id="20" name="TextBox 19"/>
            <p:cNvSpPr txBox="1"/>
            <p:nvPr/>
          </p:nvSpPr>
          <p:spPr>
            <a:xfrm>
              <a:off x="7924800" y="4953000"/>
              <a:ext cx="1642240" cy="1077218"/>
            </a:xfrm>
            <a:prstGeom prst="rect">
              <a:avLst/>
            </a:prstGeom>
            <a:solidFill>
              <a:srgbClr val="FF7C8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80"/>
                  </a:solidFill>
                  <a:latin typeface="Comic Sans MS" pitchFamily="66" charset="0"/>
                  <a:cs typeface="Consolas" pitchFamily="49" charset="0"/>
                </a:rPr>
                <a:t>not</a:t>
              </a:r>
              <a:r>
                <a:rPr lang="en-US" sz="1600" dirty="0" smtClean="0">
                  <a:latin typeface="Comic Sans MS" pitchFamily="66" charset="0"/>
                  <a:cs typeface="Consolas" pitchFamily="49" charset="0"/>
                </a:rPr>
                <a:t> </a:t>
              </a:r>
              <a:r>
                <a:rPr lang="en-US" sz="1600" dirty="0" err="1">
                  <a:latin typeface="Comic Sans MS" pitchFamily="66" charset="0"/>
                  <a:cs typeface="Consolas" pitchFamily="49" charset="0"/>
                </a:rPr>
                <a:t>is_empty</a:t>
              </a:r>
              <a:endParaRPr lang="en-US" sz="1600" dirty="0">
                <a:latin typeface="Comic Sans MS" pitchFamily="66" charset="0"/>
                <a:cs typeface="Consolas" pitchFamily="49" charset="0"/>
              </a:endParaRPr>
            </a:p>
            <a:p>
              <a:r>
                <a:rPr lang="en-US" sz="1600" dirty="0">
                  <a:latin typeface="Comic Sans MS" pitchFamily="66" charset="0"/>
                  <a:cs typeface="Consolas" pitchFamily="49" charset="0"/>
                </a:rPr>
                <a:t>before</a:t>
              </a:r>
            </a:p>
            <a:p>
              <a:r>
                <a:rPr lang="en-US" sz="1600" b="1" dirty="0">
                  <a:solidFill>
                    <a:srgbClr val="000080"/>
                  </a:solidFill>
                  <a:latin typeface="Comic Sans MS" pitchFamily="66" charset="0"/>
                  <a:cs typeface="Consolas" pitchFamily="49" charset="0"/>
                </a:rPr>
                <a:t>not</a:t>
              </a:r>
              <a:r>
                <a:rPr lang="en-US" sz="1600" dirty="0">
                  <a:latin typeface="Comic Sans MS" pitchFamily="66" charset="0"/>
                  <a:cs typeface="Consolas" pitchFamily="49" charset="0"/>
                </a:rPr>
                <a:t> after</a:t>
              </a:r>
            </a:p>
            <a:p>
              <a:r>
                <a:rPr lang="en-US" sz="1600" dirty="0">
                  <a:latin typeface="Comic Sans MS" pitchFamily="66" charset="0"/>
                  <a:cs typeface="Consolas" pitchFamily="49" charset="0"/>
                </a:rPr>
                <a:t>sorted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848600" y="4526340"/>
              <a:ext cx="18288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600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3">
                      <a:alpha val="3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Constantia" pitchFamily="18" charset="0"/>
                </a:rPr>
                <a:t>2</a:t>
              </a:r>
              <a:endParaRPr lang="zh-CN" altLang="en-US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alpha val="3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nstantia" pitchFamily="18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681440" y="4753952"/>
            <a:ext cx="2304256" cy="1676400"/>
          </a:xfrm>
          <a:prstGeom prst="rect">
            <a:avLst/>
          </a:prstGeom>
          <a:gradFill flip="none" rotWithShape="1">
            <a:gsLst>
              <a:gs pos="0">
                <a:srgbClr val="FF2F34">
                  <a:shade val="30000"/>
                  <a:satMod val="115000"/>
                </a:srgbClr>
              </a:gs>
              <a:gs pos="50000">
                <a:srgbClr val="FF2F34">
                  <a:shade val="67500"/>
                  <a:satMod val="115000"/>
                </a:srgbClr>
              </a:gs>
              <a:gs pos="100000">
                <a:srgbClr val="FF2F34">
                  <a:shade val="100000"/>
                  <a:satMod val="115000"/>
                </a:srgbClr>
              </a:gs>
            </a:gsLst>
            <a:lin ang="1350000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Invar. from failing</a:t>
            </a:r>
          </a:p>
          <a:p>
            <a:endParaRPr lang="en-US" sz="1600" dirty="0" smtClean="0">
              <a:latin typeface="Comic Sans MS" pitchFamily="66" charset="0"/>
              <a:cs typeface="Consolas" pitchFamily="49" charset="0"/>
            </a:endParaRPr>
          </a:p>
          <a:p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not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  <a:cs typeface="Consolas" pitchFamily="49" charset="0"/>
              </a:rPr>
              <a:t> </a:t>
            </a:r>
            <a:r>
              <a:rPr lang="en-US" sz="1600" dirty="0" err="1">
                <a:latin typeface="Comic Sans MS" pitchFamily="66" charset="0"/>
                <a:cs typeface="Consolas" pitchFamily="49" charset="0"/>
              </a:rPr>
              <a:t>is_empty</a:t>
            </a:r>
            <a:endParaRPr lang="en-US" sz="1600" dirty="0">
              <a:latin typeface="Comic Sans MS" pitchFamily="66" charset="0"/>
              <a:cs typeface="Consolas" pitchFamily="49" charset="0"/>
            </a:endParaRPr>
          </a:p>
          <a:p>
            <a:r>
              <a:rPr lang="en-US" sz="1600" dirty="0">
                <a:latin typeface="Comic Sans MS" pitchFamily="66" charset="0"/>
                <a:cs typeface="Consolas" pitchFamily="49" charset="0"/>
              </a:rPr>
              <a:t>before</a:t>
            </a:r>
          </a:p>
          <a:p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not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after</a:t>
            </a:r>
          </a:p>
          <a:p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…</a:t>
            </a:r>
            <a:endParaRPr lang="en-US" sz="1600" dirty="0">
              <a:latin typeface="Comic Sans MS" pitchFamily="66" charset="0"/>
              <a:cs typeface="Consolas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1240" y="4735016"/>
            <a:ext cx="2304256" cy="1676400"/>
          </a:xfrm>
          <a:prstGeom prst="rect">
            <a:avLst/>
          </a:prstGeom>
          <a:gradFill flip="none" rotWithShape="1">
            <a:gsLst>
              <a:gs pos="0">
                <a:srgbClr val="7ABC32">
                  <a:shade val="30000"/>
                  <a:satMod val="115000"/>
                </a:srgbClr>
              </a:gs>
              <a:gs pos="50000">
                <a:srgbClr val="7ABC32">
                  <a:shade val="67500"/>
                  <a:satMod val="115000"/>
                </a:srgbClr>
              </a:gs>
              <a:gs pos="100000">
                <a:srgbClr val="7ABC32">
                  <a:shade val="100000"/>
                  <a:satMod val="115000"/>
                </a:srgbClr>
              </a:gs>
            </a:gsLst>
            <a:lin ang="13500000" scaled="1"/>
            <a:tileRect/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Invar. from passing</a:t>
            </a:r>
          </a:p>
          <a:p>
            <a:endParaRPr lang="en-US" sz="1600" dirty="0" smtClean="0">
              <a:solidFill>
                <a:srgbClr val="000080"/>
              </a:solidFill>
              <a:latin typeface="Comic Sans MS" pitchFamily="66" charset="0"/>
              <a:cs typeface="Consolas" pitchFamily="49" charset="0"/>
            </a:endParaRPr>
          </a:p>
          <a:p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not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  <a:cs typeface="Consolas" pitchFamily="49" charset="0"/>
              </a:rPr>
              <a:t> </a:t>
            </a:r>
            <a:r>
              <a:rPr lang="en-US" sz="1600" dirty="0" err="1">
                <a:latin typeface="Comic Sans MS" pitchFamily="66" charset="0"/>
                <a:cs typeface="Consolas" pitchFamily="49" charset="0"/>
              </a:rPr>
              <a:t>is_empty</a:t>
            </a:r>
            <a:endParaRPr lang="en-US" sz="1600" dirty="0">
              <a:latin typeface="Comic Sans MS" pitchFamily="66" charset="0"/>
              <a:cs typeface="Consolas" pitchFamily="49" charset="0"/>
            </a:endParaRPr>
          </a:p>
          <a:p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not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  <a:cs typeface="Consolas" pitchFamily="49" charset="0"/>
              </a:rPr>
              <a:t> </a:t>
            </a:r>
            <a:r>
              <a:rPr lang="en-US" sz="1600" dirty="0">
                <a:latin typeface="Comic Sans MS" pitchFamily="66" charset="0"/>
                <a:cs typeface="Consolas" pitchFamily="49" charset="0"/>
              </a:rPr>
              <a:t>before</a:t>
            </a:r>
          </a:p>
          <a:p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not</a:t>
            </a:r>
            <a:r>
              <a:rPr lang="en-US" sz="1600" dirty="0" smtClean="0">
                <a:solidFill>
                  <a:schemeClr val="tx2"/>
                </a:solidFill>
                <a:latin typeface="Comic Sans MS" pitchFamily="66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after</a:t>
            </a:r>
          </a:p>
          <a:p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…</a:t>
            </a:r>
            <a:endParaRPr lang="en-US" sz="1600" dirty="0">
              <a:latin typeface="Comic Sans MS" pitchFamily="66" charset="0"/>
              <a:cs typeface="Consolas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8138" y="5512503"/>
            <a:ext cx="8356350" cy="275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mic Sans MS" pitchFamily="66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181600" y="2276872"/>
            <a:ext cx="3749040" cy="914400"/>
            <a:chOff x="5334000" y="4953000"/>
            <a:chExt cx="3749040" cy="914400"/>
          </a:xfrm>
        </p:grpSpPr>
        <p:sp>
          <p:nvSpPr>
            <p:cNvPr id="26" name="Rectangle 25"/>
            <p:cNvSpPr/>
            <p:nvPr/>
          </p:nvSpPr>
          <p:spPr>
            <a:xfrm>
              <a:off x="5334000" y="4953000"/>
              <a:ext cx="374904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696200" y="5371545"/>
              <a:ext cx="371856" cy="418545"/>
            </a:xfrm>
            <a:prstGeom prst="rect">
              <a:avLst/>
            </a:prstGeom>
            <a:solidFill>
              <a:srgbClr val="85A5CC"/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924040" y="5371545"/>
              <a:ext cx="371856" cy="418545"/>
            </a:xfrm>
            <a:prstGeom prst="rect">
              <a:avLst/>
            </a:prstGeom>
            <a:solidFill>
              <a:srgbClr val="85A5CC"/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995416" y="5371545"/>
              <a:ext cx="371856" cy="418545"/>
            </a:xfrm>
            <a:prstGeom prst="rect">
              <a:avLst/>
            </a:prstGeom>
            <a:solidFill>
              <a:srgbClr val="85A5CC"/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437632" y="5371545"/>
              <a:ext cx="371856" cy="418545"/>
            </a:xfrm>
            <a:prstGeom prst="rect">
              <a:avLst/>
            </a:prstGeom>
            <a:noFill/>
            <a:ln w="19050">
              <a:solidFill>
                <a:srgbClr val="85A5CC"/>
              </a:solidFill>
              <a:prstDash val="sysDash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458200" y="5371545"/>
              <a:ext cx="371856" cy="418545"/>
            </a:xfrm>
            <a:prstGeom prst="rect">
              <a:avLst/>
            </a:prstGeom>
            <a:noFill/>
            <a:ln w="19050">
              <a:solidFill>
                <a:srgbClr val="85A5CC"/>
              </a:solidFill>
              <a:prstDash val="sysDash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mbria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58204" y="5371545"/>
              <a:ext cx="278892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ambria" pitchFamily="18" charset="0"/>
                </a:rPr>
                <a:t>…</a:t>
              </a:r>
              <a:endParaRPr lang="en-US" dirty="0">
                <a:solidFill>
                  <a:schemeClr val="tx1"/>
                </a:solidFill>
                <a:latin typeface="Cambria" pitchFamily="18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6367272" y="5476181"/>
              <a:ext cx="185928" cy="2181"/>
            </a:xfrm>
            <a:prstGeom prst="straightConnector1">
              <a:avLst/>
            </a:prstGeom>
            <a:ln w="19050">
              <a:solidFill>
                <a:srgbClr val="85A5C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6737096" y="5476181"/>
              <a:ext cx="185928" cy="2181"/>
            </a:xfrm>
            <a:prstGeom prst="straightConnector1">
              <a:avLst/>
            </a:prstGeom>
            <a:ln w="19050">
              <a:solidFill>
                <a:srgbClr val="85A5C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7295896" y="5476181"/>
              <a:ext cx="400304" cy="1588"/>
            </a:xfrm>
            <a:prstGeom prst="straightConnector1">
              <a:avLst/>
            </a:prstGeom>
            <a:ln w="19050">
              <a:solidFill>
                <a:srgbClr val="85A5C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6367272" y="5685453"/>
              <a:ext cx="185928" cy="2181"/>
            </a:xfrm>
            <a:prstGeom prst="straightConnector1">
              <a:avLst/>
            </a:prstGeom>
            <a:ln w="19050">
              <a:solidFill>
                <a:srgbClr val="85A5CC"/>
              </a:solidFill>
              <a:headEnd type="triangle" w="med" len="med"/>
              <a:tailEnd type="non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6737096" y="5685453"/>
              <a:ext cx="185928" cy="2181"/>
            </a:xfrm>
            <a:prstGeom prst="straightConnector1">
              <a:avLst/>
            </a:prstGeom>
            <a:ln w="19050">
              <a:solidFill>
                <a:srgbClr val="85A5CC"/>
              </a:solidFill>
              <a:headEnd type="triangle" w="med" len="med"/>
              <a:tailEnd type="non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7295896" y="5685453"/>
              <a:ext cx="400304" cy="1588"/>
            </a:xfrm>
            <a:prstGeom prst="straightConnector1">
              <a:avLst/>
            </a:prstGeom>
            <a:ln w="19050">
              <a:solidFill>
                <a:srgbClr val="85A5CC"/>
              </a:solidFill>
              <a:headEnd type="triangle" w="med" len="med"/>
              <a:tailEnd type="non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5437632" y="4953000"/>
              <a:ext cx="371856" cy="369332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ambria" pitchFamily="18" charset="0"/>
                </a:rPr>
                <a:t>0</a:t>
              </a:r>
              <a:endParaRPr lang="en-US" dirty="0">
                <a:solidFill>
                  <a:schemeClr val="tx1"/>
                </a:solidFill>
                <a:latin typeface="Cambria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995416" y="4953000"/>
              <a:ext cx="371856" cy="369332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ambria" pitchFamily="18" charset="0"/>
                </a:rPr>
                <a:t>1</a:t>
              </a:r>
              <a:endParaRPr lang="en-US" dirty="0">
                <a:solidFill>
                  <a:schemeClr val="tx1"/>
                </a:solidFill>
                <a:latin typeface="Cambria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24040" y="4953000"/>
              <a:ext cx="371856" cy="418545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ambria" pitchFamily="18" charset="0"/>
                </a:rPr>
                <a:t>count-1</a:t>
              </a:r>
              <a:endParaRPr lang="en-US" dirty="0">
                <a:solidFill>
                  <a:schemeClr val="tx1"/>
                </a:solidFill>
                <a:latin typeface="Cambria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696200" y="4953000"/>
              <a:ext cx="371856" cy="422632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ambria" pitchFamily="18" charset="0"/>
                </a:rPr>
                <a:t>count</a:t>
              </a:r>
              <a:endParaRPr lang="en-US" dirty="0">
                <a:solidFill>
                  <a:schemeClr val="tx1"/>
                </a:solidFill>
                <a:latin typeface="Cambria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458200" y="4953000"/>
              <a:ext cx="371856" cy="422632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ambria" pitchFamily="18" charset="0"/>
                </a:rPr>
                <a:t>count+1</a:t>
              </a:r>
              <a:endParaRPr lang="en-US" dirty="0">
                <a:solidFill>
                  <a:schemeClr val="tx1"/>
                </a:solidFill>
                <a:latin typeface="Cambria" pitchFamily="18" charset="0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8077200" y="5473067"/>
              <a:ext cx="381000" cy="1588"/>
            </a:xfrm>
            <a:prstGeom prst="straightConnector1">
              <a:avLst/>
            </a:prstGeom>
            <a:ln w="19050">
              <a:solidFill>
                <a:srgbClr val="85A5C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8077200" y="5682339"/>
              <a:ext cx="381000" cy="1588"/>
            </a:xfrm>
            <a:prstGeom prst="straightConnector1">
              <a:avLst/>
            </a:prstGeom>
            <a:ln w="19050">
              <a:solidFill>
                <a:srgbClr val="85A5CC"/>
              </a:solidFill>
              <a:headEnd type="triangle" w="med" len="med"/>
              <a:tailEnd type="non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5818632" y="5466080"/>
              <a:ext cx="185928" cy="2181"/>
            </a:xfrm>
            <a:prstGeom prst="straightConnector1">
              <a:avLst/>
            </a:prstGeom>
            <a:ln w="19050">
              <a:solidFill>
                <a:srgbClr val="85A5C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5818632" y="5675352"/>
              <a:ext cx="185928" cy="2181"/>
            </a:xfrm>
            <a:prstGeom prst="straightConnector1">
              <a:avLst/>
            </a:prstGeom>
            <a:ln w="19050">
              <a:solidFill>
                <a:srgbClr val="85A5CC"/>
              </a:solidFill>
              <a:headEnd type="triangle" w="med" len="med"/>
              <a:tailEnd type="non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6289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Specification – Verification – </a:t>
            </a:r>
            <a:r>
              <a:rPr lang="en-US" b="1" dirty="0" smtClean="0"/>
              <a:t>Correction</a:t>
            </a:r>
            <a:endParaRPr lang="de-CH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AutoFix</a:t>
            </a:r>
            <a:r>
              <a:rPr lang="en-US" dirty="0" smtClean="0"/>
              <a:t>: instantiating fixes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Fix schema for common fixes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6682680" y="2971800"/>
            <a:ext cx="609600" cy="60960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endParaRPr lang="en-US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9808" y="1711960"/>
            <a:ext cx="2819400" cy="13747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tabLst>
                <a:tab pos="233363" algn="l"/>
                <a:tab pos="457200" algn="l"/>
                <a:tab pos="690563" algn="l"/>
              </a:tabLst>
            </a:pP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if</a:t>
            </a:r>
            <a:r>
              <a:rPr lang="en-US" sz="1600" dirty="0">
                <a:latin typeface="Comic Sans MS" pitchFamily="66" charset="0"/>
                <a:cs typeface="Consolas" pitchFamily="49" charset="0"/>
              </a:rPr>
              <a:t> </a:t>
            </a:r>
            <a:r>
              <a:rPr lang="en-US" sz="1600" dirty="0" err="1">
                <a:latin typeface="Comic Sans MS" pitchFamily="66" charset="0"/>
                <a:cs typeface="Consolas" pitchFamily="49" charset="0"/>
              </a:rPr>
              <a:t>fail_condition</a:t>
            </a:r>
            <a:r>
              <a:rPr lang="en-US" sz="1600" dirty="0">
                <a:latin typeface="Comic Sans MS" pitchFamily="66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then</a:t>
            </a:r>
          </a:p>
          <a:p>
            <a:pPr>
              <a:lnSpc>
                <a:spcPts val="2000"/>
              </a:lnSpc>
              <a:tabLst>
                <a:tab pos="233363" algn="l"/>
                <a:tab pos="457200" algn="l"/>
                <a:tab pos="690563" algn="l"/>
              </a:tabLst>
            </a:pPr>
            <a:r>
              <a:rPr lang="en-US" sz="1600" dirty="0">
                <a:latin typeface="Comic Sans MS" pitchFamily="66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mic Sans MS" pitchFamily="66" charset="0"/>
                <a:cs typeface="Consolas" pitchFamily="49" charset="0"/>
              </a:rPr>
              <a:t>fixing_action</a:t>
            </a:r>
            <a:endParaRPr lang="en-US" sz="1600" dirty="0" smtClean="0">
              <a:latin typeface="Comic Sans MS" pitchFamily="66" charset="0"/>
              <a:cs typeface="Consolas" pitchFamily="49" charset="0"/>
            </a:endParaRPr>
          </a:p>
          <a:p>
            <a:pPr>
              <a:lnSpc>
                <a:spcPts val="2000"/>
              </a:lnSpc>
              <a:tabLst>
                <a:tab pos="233363" algn="l"/>
                <a:tab pos="457200" algn="l"/>
                <a:tab pos="690563" algn="l"/>
              </a:tabLst>
            </a:pP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else</a:t>
            </a:r>
          </a:p>
          <a:p>
            <a:pPr>
              <a:lnSpc>
                <a:spcPts val="2000"/>
              </a:lnSpc>
              <a:tabLst>
                <a:tab pos="233363" algn="l"/>
                <a:tab pos="457200" algn="l"/>
                <a:tab pos="690563" algn="l"/>
              </a:tabLst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mic Sans MS" pitchFamily="66" charset="0"/>
                <a:cs typeface="Consolas" pitchFamily="49" charset="0"/>
              </a:rPr>
              <a:t>original_instruction</a:t>
            </a:r>
            <a:endParaRPr lang="en-US" sz="1600" dirty="0" smtClean="0">
              <a:latin typeface="Comic Sans MS" pitchFamily="66" charset="0"/>
              <a:cs typeface="Consolas" pitchFamily="49" charset="0"/>
            </a:endParaRPr>
          </a:p>
          <a:p>
            <a:pPr>
              <a:lnSpc>
                <a:spcPts val="2000"/>
              </a:lnSpc>
              <a:tabLst>
                <a:tab pos="233363" algn="l"/>
                <a:tab pos="457200" algn="l"/>
                <a:tab pos="690563" algn="l"/>
              </a:tabLst>
            </a:pP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end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48808" y="1711960"/>
            <a:ext cx="2895600" cy="137473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tabLst>
                <a:tab pos="233363" algn="l"/>
                <a:tab pos="457200" algn="l"/>
                <a:tab pos="690563" algn="l"/>
              </a:tabLst>
            </a:pP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if</a:t>
            </a:r>
            <a:r>
              <a:rPr lang="en-US" sz="1600" dirty="0">
                <a:latin typeface="Comic Sans MS" pitchFamily="66" charset="0"/>
                <a:cs typeface="Consolas" pitchFamily="49" charset="0"/>
              </a:rPr>
              <a:t> </a:t>
            </a:r>
            <a:r>
              <a:rPr lang="en-US" sz="1600" dirty="0" err="1">
                <a:latin typeface="Comic Sans MS" pitchFamily="66" charset="0"/>
                <a:cs typeface="Consolas" pitchFamily="49" charset="0"/>
              </a:rPr>
              <a:t>fail_condition</a:t>
            </a:r>
            <a:r>
              <a:rPr lang="en-US" sz="1600" dirty="0">
                <a:latin typeface="Comic Sans MS" pitchFamily="66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then</a:t>
            </a:r>
          </a:p>
          <a:p>
            <a:pPr>
              <a:lnSpc>
                <a:spcPts val="2000"/>
              </a:lnSpc>
              <a:tabLst>
                <a:tab pos="233363" algn="l"/>
                <a:tab pos="457200" algn="l"/>
                <a:tab pos="690563" algn="l"/>
              </a:tabLst>
            </a:pPr>
            <a:r>
              <a:rPr lang="en-US" sz="1600" dirty="0">
                <a:latin typeface="Comic Sans MS" pitchFamily="66" charset="0"/>
                <a:cs typeface="Consolas" pitchFamily="49" charset="0"/>
              </a:rPr>
              <a:t>	</a:t>
            </a:r>
            <a:r>
              <a:rPr lang="en-US" sz="1600" dirty="0" err="1">
                <a:latin typeface="Comic Sans MS" pitchFamily="66" charset="0"/>
                <a:cs typeface="Consolas" pitchFamily="49" charset="0"/>
              </a:rPr>
              <a:t>fixing_action</a:t>
            </a:r>
            <a:endParaRPr lang="en-US" sz="1600" dirty="0">
              <a:latin typeface="Comic Sans MS" pitchFamily="66" charset="0"/>
              <a:cs typeface="Consolas" pitchFamily="49" charset="0"/>
            </a:endParaRPr>
          </a:p>
          <a:p>
            <a:pPr>
              <a:lnSpc>
                <a:spcPts val="2000"/>
              </a:lnSpc>
              <a:tabLst>
                <a:tab pos="233363" algn="l"/>
                <a:tab pos="457200" algn="l"/>
                <a:tab pos="690563" algn="l"/>
              </a:tabLst>
            </a:pP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end</a:t>
            </a:r>
          </a:p>
          <a:p>
            <a:pPr>
              <a:lnSpc>
                <a:spcPts val="2000"/>
              </a:lnSpc>
              <a:tabLst>
                <a:tab pos="233363" algn="l"/>
                <a:tab pos="457200" algn="l"/>
                <a:tab pos="690563" algn="l"/>
              </a:tabLst>
            </a:pPr>
            <a:r>
              <a:rPr lang="en-US" sz="1600" dirty="0" err="1" smtClean="0">
                <a:latin typeface="Comic Sans MS" pitchFamily="66" charset="0"/>
                <a:cs typeface="Consolas" pitchFamily="49" charset="0"/>
              </a:rPr>
              <a:t>original_instruction</a:t>
            </a:r>
            <a:endParaRPr lang="en-US" sz="1600" dirty="0" smtClean="0">
              <a:latin typeface="Comic Sans MS" pitchFamily="66" charset="0"/>
              <a:cs typeface="Consolas" pitchFamily="49" charset="0"/>
            </a:endParaRPr>
          </a:p>
          <a:p>
            <a:pPr>
              <a:lnSpc>
                <a:spcPts val="2000"/>
              </a:lnSpc>
              <a:tabLst>
                <a:tab pos="233363" algn="l"/>
                <a:tab pos="457200" algn="l"/>
                <a:tab pos="690563" algn="l"/>
              </a:tabLst>
            </a:pPr>
            <a:endParaRPr lang="en-US" sz="1600" dirty="0" smtClean="0">
              <a:latin typeface="Comic Sans MS" pitchFamily="66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6176" y="3605575"/>
            <a:ext cx="2817668" cy="111825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buNone/>
            </a:pPr>
            <a:r>
              <a:rPr lang="en-US" sz="1600" dirty="0" err="1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if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 </a:t>
            </a:r>
            <a:r>
              <a:rPr lang="en-US" sz="1600" dirty="0">
                <a:latin typeface="Comic Sans MS" pitchFamily="66" charset="0"/>
                <a:cs typeface="Consolas" pitchFamily="49" charset="0"/>
              </a:rPr>
              <a:t>before </a:t>
            </a:r>
            <a:r>
              <a:rPr lang="en-US" sz="1600" dirty="0" err="1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then</a:t>
            </a:r>
          </a:p>
          <a:p>
            <a:pPr>
              <a:lnSpc>
                <a:spcPts val="2000"/>
              </a:lnSpc>
              <a:buNone/>
            </a:pPr>
            <a:r>
              <a:rPr lang="en-US" sz="1600" dirty="0">
                <a:latin typeface="Comic Sans MS" pitchFamily="66" charset="0"/>
                <a:cs typeface="Consolas" pitchFamily="49" charset="0"/>
              </a:rPr>
              <a:t>    forth</a:t>
            </a:r>
          </a:p>
          <a:p>
            <a:pPr>
              <a:lnSpc>
                <a:spcPts val="2000"/>
              </a:lnSpc>
              <a:buNone/>
            </a:pP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end</a:t>
            </a:r>
          </a:p>
          <a:p>
            <a:pPr>
              <a:lnSpc>
                <a:spcPts val="2000"/>
              </a:lnSpc>
              <a:buNone/>
            </a:pPr>
            <a:r>
              <a:rPr lang="en-US" sz="1600" dirty="0" err="1" smtClean="0">
                <a:latin typeface="Comic Sans MS" pitchFamily="66" charset="0"/>
                <a:cs typeface="Consolas" pitchFamily="49" charset="0"/>
              </a:rPr>
              <a:t>put_left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(v)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92280" y="3124200"/>
            <a:ext cx="1600200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dirty="0" smtClean="0">
                <a:latin typeface="Comic Sans MS" pitchFamily="66" charset="0"/>
                <a:cs typeface="Calibri" pitchFamily="34" charset="0"/>
              </a:rPr>
              <a:t>Instantiate</a:t>
            </a:r>
            <a:endParaRPr lang="en-US" dirty="0">
              <a:latin typeface="Comic Sans MS" pitchFamily="66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1128" y="3284984"/>
            <a:ext cx="5181600" cy="325986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600" dirty="0" err="1" smtClean="0">
                <a:latin typeface="Comic Sans MS" pitchFamily="66" charset="0"/>
                <a:cs typeface="Consolas" pitchFamily="49" charset="0"/>
              </a:rPr>
              <a:t>move_item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(v: </a:t>
            </a:r>
            <a:r>
              <a:rPr lang="en-US" sz="1600" dirty="0" smtClean="0">
                <a:solidFill>
                  <a:srgbClr val="3A3AFF"/>
                </a:solidFill>
                <a:latin typeface="Comic Sans MS" pitchFamily="66" charset="0"/>
                <a:cs typeface="Consolas" pitchFamily="49" charset="0"/>
              </a:rPr>
              <a:t>G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) 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    require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v /=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Void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; has (v)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local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mic Sans MS" pitchFamily="66" charset="0"/>
                <a:cs typeface="Consolas" pitchFamily="49" charset="0"/>
              </a:rPr>
              <a:t>idx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: </a:t>
            </a:r>
            <a:r>
              <a:rPr lang="en-US" sz="1600" dirty="0" smtClean="0">
                <a:solidFill>
                  <a:srgbClr val="3A3AFF"/>
                </a:solidFill>
                <a:latin typeface="Comic Sans MS" pitchFamily="66" charset="0"/>
                <a:cs typeface="Consolas" pitchFamily="49" charset="0"/>
              </a:rPr>
              <a:t>INTEGER 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; found: </a:t>
            </a:r>
            <a:r>
              <a:rPr lang="en-US" sz="1600" dirty="0" smtClean="0">
                <a:solidFill>
                  <a:srgbClr val="3A3AFF"/>
                </a:solidFill>
                <a:latin typeface="Comic Sans MS" pitchFamily="66" charset="0"/>
                <a:cs typeface="Consolas" pitchFamily="49" charset="0"/>
              </a:rPr>
              <a:t>BOOLEAN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do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    </a:t>
            </a:r>
            <a:r>
              <a:rPr lang="en-US" sz="1600" dirty="0" err="1" smtClean="0">
                <a:latin typeface="Comic Sans MS" pitchFamily="66" charset="0"/>
                <a:cs typeface="Consolas" pitchFamily="49" charset="0"/>
              </a:rPr>
              <a:t>idx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:= index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   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from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start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until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found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or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after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loop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        found := (v = item)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       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if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not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found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then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forth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end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   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end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    remove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    </a:t>
            </a:r>
            <a:r>
              <a:rPr lang="en-US" sz="1600" dirty="0" err="1" smtClean="0">
                <a:latin typeface="Comic Sans MS" pitchFamily="66" charset="0"/>
                <a:cs typeface="Consolas" pitchFamily="49" charset="0"/>
              </a:rPr>
              <a:t>go_i_th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(</a:t>
            </a:r>
            <a:r>
              <a:rPr lang="en-US" sz="1600" dirty="0" err="1" smtClean="0">
                <a:latin typeface="Comic Sans MS" pitchFamily="66" charset="0"/>
                <a:cs typeface="Consolas" pitchFamily="49" charset="0"/>
              </a:rPr>
              <a:t>idx</a:t>
            </a: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)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  <a:cs typeface="Consolas" pitchFamily="49" charset="0"/>
            </a:endParaRP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    </a:t>
            </a:r>
            <a:r>
              <a:rPr lang="en-US" sz="1600" dirty="0" err="1" smtClean="0">
                <a:solidFill>
                  <a:srgbClr val="C00000"/>
                </a:solidFill>
                <a:latin typeface="Comic Sans MS" pitchFamily="66" charset="0"/>
                <a:cs typeface="Consolas" pitchFamily="49" charset="0"/>
              </a:rPr>
              <a:t>put_left</a:t>
            </a:r>
            <a:r>
              <a:rPr lang="en-US" sz="1600" dirty="0" smtClean="0">
                <a:solidFill>
                  <a:srgbClr val="C00000"/>
                </a:solidFill>
                <a:latin typeface="Comic Sans MS" pitchFamily="66" charset="0"/>
                <a:cs typeface="Consolas" pitchFamily="49" charset="0"/>
              </a:rPr>
              <a:t> (v)</a:t>
            </a:r>
          </a:p>
          <a:p>
            <a:pPr>
              <a:lnSpc>
                <a:spcPts val="1900"/>
              </a:lnSpc>
            </a:pPr>
            <a:r>
              <a:rPr lang="en-US" sz="1600" dirty="0" smtClean="0">
                <a:latin typeface="Comic Sans MS" pitchFamily="66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rgbClr val="000080"/>
                </a:solidFill>
                <a:latin typeface="Comic Sans MS" pitchFamily="66" charset="0"/>
                <a:cs typeface="Consolas" pitchFamily="49" charset="0"/>
              </a:rPr>
              <a:t>end</a:t>
            </a:r>
            <a:endParaRPr lang="en-US" sz="1600" dirty="0">
              <a:solidFill>
                <a:srgbClr val="000080"/>
              </a:solidFill>
              <a:latin typeface="Comic Sans MS" pitchFamily="66" charset="0"/>
              <a:cs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90112" y="5984240"/>
            <a:ext cx="1481688" cy="253072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endParaRPr lang="en-US">
              <a:latin typeface="Comic Sans MS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771800" y="3657600"/>
            <a:ext cx="3373328" cy="2363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771800" y="4725144"/>
            <a:ext cx="3384376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Demo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AutoTest</a:t>
            </a:r>
            <a:endParaRPr lang="en-US" dirty="0" smtClean="0"/>
          </a:p>
          <a:p>
            <a:r>
              <a:rPr lang="en-US" dirty="0" err="1" smtClean="0"/>
              <a:t>AutoProof</a:t>
            </a:r>
            <a:endParaRPr lang="en-US" dirty="0" smtClean="0"/>
          </a:p>
          <a:p>
            <a:r>
              <a:rPr lang="en-US" dirty="0" err="1" smtClean="0"/>
              <a:t>AutoFix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289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Specification – Verification – Correction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Eiffel Verification Environment (EVE)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Research branch of </a:t>
            </a:r>
            <a:r>
              <a:rPr lang="en-US" dirty="0" err="1" smtClean="0"/>
              <a:t>EiffelStudio</a:t>
            </a:r>
            <a:endParaRPr lang="en-US" dirty="0" smtClean="0"/>
          </a:p>
          <a:p>
            <a:r>
              <a:rPr lang="en-US" dirty="0" smtClean="0"/>
              <a:t>Integrates most tools developed by us</a:t>
            </a:r>
          </a:p>
          <a:p>
            <a:pPr lvl="1"/>
            <a:r>
              <a:rPr lang="en-US" dirty="0" err="1" smtClean="0"/>
              <a:t>AutoTest</a:t>
            </a:r>
            <a:r>
              <a:rPr lang="en-US" dirty="0" smtClean="0"/>
              <a:t> </a:t>
            </a:r>
            <a:r>
              <a:rPr lang="en-US" sz="2600" dirty="0" smtClean="0"/>
              <a:t>(dynamic verification)</a:t>
            </a:r>
          </a:p>
          <a:p>
            <a:pPr lvl="1"/>
            <a:r>
              <a:rPr lang="en-US" dirty="0" err="1" smtClean="0"/>
              <a:t>AutoProof</a:t>
            </a:r>
            <a:r>
              <a:rPr lang="en-US" dirty="0" smtClean="0"/>
              <a:t> </a:t>
            </a:r>
            <a:r>
              <a:rPr lang="en-US" sz="2600" dirty="0" smtClean="0">
                <a:solidFill>
                  <a:prstClr val="black"/>
                </a:solidFill>
              </a:rPr>
              <a:t>(static verification)</a:t>
            </a:r>
            <a:endParaRPr lang="en-US" dirty="0" smtClean="0"/>
          </a:p>
          <a:p>
            <a:pPr lvl="1"/>
            <a:r>
              <a:rPr lang="en-US" dirty="0" err="1" smtClean="0"/>
              <a:t>AutoFix</a:t>
            </a:r>
            <a:r>
              <a:rPr lang="en-US" dirty="0" smtClean="0"/>
              <a:t> </a:t>
            </a:r>
            <a:r>
              <a:rPr lang="en-US" sz="2600" dirty="0" smtClean="0">
                <a:solidFill>
                  <a:prstClr val="black"/>
                </a:solidFill>
              </a:rPr>
              <a:t>(fault correction)</a:t>
            </a:r>
            <a:endParaRPr lang="en-US" dirty="0" smtClean="0"/>
          </a:p>
          <a:p>
            <a:pPr lvl="1"/>
            <a:r>
              <a:rPr lang="en-US" dirty="0" err="1" smtClean="0"/>
              <a:t>AutoInfer</a:t>
            </a:r>
            <a:r>
              <a:rPr lang="en-US" dirty="0" smtClean="0"/>
              <a:t> </a:t>
            </a:r>
            <a:r>
              <a:rPr lang="en-US" sz="2600" dirty="0" smtClean="0">
                <a:solidFill>
                  <a:prstClr val="black"/>
                </a:solidFill>
              </a:rPr>
              <a:t>(dynamic contract inference)</a:t>
            </a:r>
            <a:endParaRPr lang="en-US" dirty="0" smtClean="0"/>
          </a:p>
          <a:p>
            <a:pPr lvl="1"/>
            <a:r>
              <a:rPr lang="en-US" dirty="0" err="1" smtClean="0"/>
              <a:t>MultiStar</a:t>
            </a:r>
            <a:r>
              <a:rPr lang="en-US" dirty="0" smtClean="0"/>
              <a:t> </a:t>
            </a:r>
            <a:r>
              <a:rPr lang="en-US" sz="2600" dirty="0" smtClean="0">
                <a:solidFill>
                  <a:prstClr val="black"/>
                </a:solidFill>
              </a:rPr>
              <a:t>(static verification)</a:t>
            </a:r>
            <a:endParaRPr lang="en-US" dirty="0" smtClean="0"/>
          </a:p>
          <a:p>
            <a:pPr lvl="1"/>
            <a:r>
              <a:rPr lang="en-US" dirty="0" err="1" smtClean="0"/>
              <a:t>AliasAnalysis</a:t>
            </a:r>
            <a:r>
              <a:rPr lang="en-US" dirty="0" smtClean="0"/>
              <a:t> </a:t>
            </a:r>
            <a:r>
              <a:rPr lang="en-US" sz="2600" dirty="0" smtClean="0">
                <a:solidFill>
                  <a:prstClr val="black"/>
                </a:solidFill>
              </a:rPr>
              <a:t>(static analysis)</a:t>
            </a:r>
            <a:endParaRPr lang="en-US" dirty="0" smtClean="0"/>
          </a:p>
          <a:p>
            <a:r>
              <a:rPr lang="en-US" dirty="0" smtClean="0"/>
              <a:t>Other tools currently not integrated</a:t>
            </a:r>
          </a:p>
          <a:p>
            <a:pPr lvl="1"/>
            <a:r>
              <a:rPr lang="en-US" dirty="0" smtClean="0"/>
              <a:t>CITADEL </a:t>
            </a:r>
            <a:r>
              <a:rPr lang="en-US" sz="2600" dirty="0" smtClean="0">
                <a:solidFill>
                  <a:prstClr val="black"/>
                </a:solidFill>
              </a:rPr>
              <a:t>(dynamic contract inference)</a:t>
            </a:r>
            <a:endParaRPr lang="en-US" dirty="0" smtClean="0"/>
          </a:p>
          <a:p>
            <a:pPr lvl="1"/>
            <a:r>
              <a:rPr lang="en-US" dirty="0" smtClean="0"/>
              <a:t>gin-pink </a:t>
            </a:r>
            <a:r>
              <a:rPr lang="en-US" sz="2600" dirty="0" smtClean="0">
                <a:solidFill>
                  <a:prstClr val="black"/>
                </a:solidFill>
              </a:rPr>
              <a:t>(static loop invariant inference)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Putting It All Together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2514600"/>
            <a:ext cx="1295400" cy="7620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EVE</a:t>
            </a:r>
            <a:endParaRPr lang="de-CH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4953000" y="2514600"/>
            <a:ext cx="14478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AutoTest</a:t>
            </a:r>
            <a:endParaRPr lang="de-CH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2667000" y="2514600"/>
            <a:ext cx="14478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AutoProof</a:t>
            </a:r>
            <a:r>
              <a:rPr lang="en-US" sz="2000" dirty="0" smtClean="0"/>
              <a:t> </a:t>
            </a:r>
            <a:r>
              <a:rPr lang="en-US" sz="2000" dirty="0" err="1" smtClean="0"/>
              <a:t>MultiStar</a:t>
            </a:r>
            <a:endParaRPr lang="de-CH" sz="2000" dirty="0"/>
          </a:p>
        </p:txBody>
      </p:sp>
      <p:cxnSp>
        <p:nvCxnSpPr>
          <p:cNvPr id="11" name="Straight Arrow Connector 10"/>
          <p:cNvCxnSpPr>
            <a:stCxn id="5" idx="3"/>
            <a:endCxn id="8" idx="1"/>
          </p:cNvCxnSpPr>
          <p:nvPr/>
        </p:nvCxnSpPr>
        <p:spPr>
          <a:xfrm>
            <a:off x="1828800" y="2895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2667000" y="5105400"/>
            <a:ext cx="14478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Element</a:t>
            </a:r>
          </a:p>
          <a:p>
            <a:pPr algn="ctr"/>
            <a:r>
              <a:rPr lang="en-US" sz="1600" dirty="0" smtClean="0"/>
              <a:t>Statically Verified</a:t>
            </a:r>
            <a:endParaRPr lang="de-CH" sz="1600" dirty="0"/>
          </a:p>
        </p:txBody>
      </p:sp>
      <p:cxnSp>
        <p:nvCxnSpPr>
          <p:cNvPr id="14" name="Straight Arrow Connector 13"/>
          <p:cNvCxnSpPr>
            <a:stCxn id="8" idx="2"/>
            <a:endCxn id="12" idx="0"/>
          </p:cNvCxnSpPr>
          <p:nvPr/>
        </p:nvCxnSpPr>
        <p:spPr>
          <a:xfrm>
            <a:off x="3390900" y="3276600"/>
            <a:ext cx="0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3"/>
            <a:endCxn id="7" idx="1"/>
          </p:cNvCxnSpPr>
          <p:nvPr/>
        </p:nvCxnSpPr>
        <p:spPr>
          <a:xfrm>
            <a:off x="4114800" y="2895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4953000" y="1219200"/>
            <a:ext cx="14478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AutoFix</a:t>
            </a:r>
            <a:endParaRPr lang="de-CH" sz="2000" dirty="0"/>
          </a:p>
        </p:txBody>
      </p:sp>
      <p:cxnSp>
        <p:nvCxnSpPr>
          <p:cNvPr id="24" name="Straight Arrow Connector 23"/>
          <p:cNvCxnSpPr>
            <a:stCxn id="7" idx="0"/>
            <a:endCxn id="23" idx="2"/>
          </p:cNvCxnSpPr>
          <p:nvPr/>
        </p:nvCxnSpPr>
        <p:spPr>
          <a:xfrm flipV="1">
            <a:off x="5676900" y="1981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4953000" y="5105400"/>
            <a:ext cx="1447800" cy="76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Manual Proof</a:t>
            </a:r>
          </a:p>
        </p:txBody>
      </p:sp>
      <p:cxnSp>
        <p:nvCxnSpPr>
          <p:cNvPr id="36" name="Straight Arrow Connector 35"/>
          <p:cNvCxnSpPr>
            <a:stCxn id="34" idx="1"/>
            <a:endCxn id="12" idx="3"/>
          </p:cNvCxnSpPr>
          <p:nvPr/>
        </p:nvCxnSpPr>
        <p:spPr>
          <a:xfrm flipH="1">
            <a:off x="4114800" y="54864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4953000" y="3810000"/>
            <a:ext cx="14478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CITADEL </a:t>
            </a:r>
            <a:r>
              <a:rPr lang="en-US" sz="2000" dirty="0" err="1" smtClean="0"/>
              <a:t>AutoInfer</a:t>
            </a:r>
            <a:endParaRPr lang="de-CH" sz="2000" dirty="0"/>
          </a:p>
        </p:txBody>
      </p:sp>
      <p:cxnSp>
        <p:nvCxnSpPr>
          <p:cNvPr id="55" name="Straight Arrow Connector 54"/>
          <p:cNvCxnSpPr>
            <a:stCxn id="7" idx="2"/>
            <a:endCxn id="51" idx="0"/>
          </p:cNvCxnSpPr>
          <p:nvPr/>
        </p:nvCxnSpPr>
        <p:spPr>
          <a:xfrm>
            <a:off x="5676900" y="3276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1" idx="2"/>
            <a:endCxn id="34" idx="0"/>
          </p:cNvCxnSpPr>
          <p:nvPr/>
        </p:nvCxnSpPr>
        <p:spPr>
          <a:xfrm>
            <a:off x="5676900" y="4572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3" idx="1"/>
            <a:endCxn id="8" idx="0"/>
          </p:cNvCxnSpPr>
          <p:nvPr/>
        </p:nvCxnSpPr>
        <p:spPr>
          <a:xfrm rot="10800000" flipV="1">
            <a:off x="3390900" y="1600200"/>
            <a:ext cx="1562100" cy="9144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7" name="Rounded Rectangle 86"/>
          <p:cNvSpPr/>
          <p:nvPr/>
        </p:nvSpPr>
        <p:spPr>
          <a:xfrm>
            <a:off x="7239000" y="1219200"/>
            <a:ext cx="1447800" cy="762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Manual Fixes</a:t>
            </a:r>
            <a:endParaRPr lang="de-CH" dirty="0"/>
          </a:p>
        </p:txBody>
      </p:sp>
      <p:cxnSp>
        <p:nvCxnSpPr>
          <p:cNvPr id="90" name="Straight Arrow Connector 89"/>
          <p:cNvCxnSpPr>
            <a:stCxn id="23" idx="3"/>
            <a:endCxn id="87" idx="1"/>
          </p:cNvCxnSpPr>
          <p:nvPr/>
        </p:nvCxnSpPr>
        <p:spPr>
          <a:xfrm>
            <a:off x="6400800" y="16002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51" idx="1"/>
          </p:cNvCxnSpPr>
          <p:nvPr/>
        </p:nvCxnSpPr>
        <p:spPr>
          <a:xfrm rot="10800000">
            <a:off x="3962400" y="3276600"/>
            <a:ext cx="990600" cy="914400"/>
          </a:xfrm>
          <a:prstGeom prst="bentConnector3">
            <a:avLst>
              <a:gd name="adj1" fmla="val 100046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1" name="Rounded Rectangle 140"/>
          <p:cNvSpPr/>
          <p:nvPr/>
        </p:nvSpPr>
        <p:spPr>
          <a:xfrm>
            <a:off x="7239000" y="2514600"/>
            <a:ext cx="14478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Element Dynamically</a:t>
            </a:r>
          </a:p>
          <a:p>
            <a:pPr algn="ctr"/>
            <a:r>
              <a:rPr lang="en-US" sz="1600" dirty="0" smtClean="0"/>
              <a:t>Verified</a:t>
            </a:r>
            <a:endParaRPr lang="de-CH" sz="1600" dirty="0"/>
          </a:p>
        </p:txBody>
      </p:sp>
      <p:cxnSp>
        <p:nvCxnSpPr>
          <p:cNvPr id="142" name="Straight Arrow Connector 141"/>
          <p:cNvCxnSpPr>
            <a:stCxn id="7" idx="3"/>
            <a:endCxn id="141" idx="1"/>
          </p:cNvCxnSpPr>
          <p:nvPr/>
        </p:nvCxnSpPr>
        <p:spPr>
          <a:xfrm>
            <a:off x="6400800" y="2895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14800" y="25908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proof failed</a:t>
            </a:r>
            <a:endParaRPr lang="de-CH" dirty="0"/>
          </a:p>
        </p:txBody>
      </p:sp>
      <p:sp>
        <p:nvSpPr>
          <p:cNvPr id="29" name="TextBox 28"/>
          <p:cNvSpPr txBox="1"/>
          <p:nvPr/>
        </p:nvSpPr>
        <p:spPr>
          <a:xfrm>
            <a:off x="6400800" y="25908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tests ok</a:t>
            </a:r>
            <a:endParaRPr lang="de-CH" dirty="0"/>
          </a:p>
        </p:txBody>
      </p:sp>
      <p:sp>
        <p:nvSpPr>
          <p:cNvPr id="30" name="TextBox 29"/>
          <p:cNvSpPr txBox="1"/>
          <p:nvPr/>
        </p:nvSpPr>
        <p:spPr>
          <a:xfrm>
            <a:off x="6400800" y="1295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 fix found</a:t>
            </a:r>
            <a:endParaRPr lang="de-CH" dirty="0"/>
          </a:p>
        </p:txBody>
      </p:sp>
      <p:sp>
        <p:nvSpPr>
          <p:cNvPr id="31" name="TextBox 30"/>
          <p:cNvSpPr txBox="1"/>
          <p:nvPr/>
        </p:nvSpPr>
        <p:spPr>
          <a:xfrm>
            <a:off x="3733800" y="1295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fix found</a:t>
            </a:r>
            <a:endParaRPr lang="de-CH" dirty="0"/>
          </a:p>
        </p:txBody>
      </p:sp>
      <p:sp>
        <p:nvSpPr>
          <p:cNvPr id="33" name="TextBox 32"/>
          <p:cNvSpPr txBox="1"/>
          <p:nvPr/>
        </p:nvSpPr>
        <p:spPr>
          <a:xfrm>
            <a:off x="5029200" y="2133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tests failed</a:t>
            </a:r>
            <a:endParaRPr lang="de-CH" dirty="0"/>
          </a:p>
        </p:txBody>
      </p:sp>
      <p:sp>
        <p:nvSpPr>
          <p:cNvPr id="35" name="TextBox 34"/>
          <p:cNvSpPr txBox="1"/>
          <p:nvPr/>
        </p:nvSpPr>
        <p:spPr>
          <a:xfrm>
            <a:off x="5029200" y="3288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tests ok</a:t>
            </a:r>
            <a:endParaRPr lang="de-CH" dirty="0"/>
          </a:p>
        </p:txBody>
      </p:sp>
      <p:sp>
        <p:nvSpPr>
          <p:cNvPr id="37" name="TextBox 36"/>
          <p:cNvSpPr txBox="1"/>
          <p:nvPr/>
        </p:nvSpPr>
        <p:spPr>
          <a:xfrm>
            <a:off x="2743200" y="4431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proof ok</a:t>
            </a:r>
            <a:endParaRPr lang="de-CH" dirty="0"/>
          </a:p>
        </p:txBody>
      </p:sp>
      <p:sp>
        <p:nvSpPr>
          <p:cNvPr id="38" name="TextBox 37"/>
          <p:cNvSpPr txBox="1"/>
          <p:nvPr/>
        </p:nvSpPr>
        <p:spPr>
          <a:xfrm>
            <a:off x="4800600" y="4572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 new contracts</a:t>
            </a:r>
            <a:endParaRPr lang="de-CH" dirty="0"/>
          </a:p>
        </p:txBody>
      </p:sp>
      <p:sp>
        <p:nvSpPr>
          <p:cNvPr id="39" name="TextBox 38"/>
          <p:cNvSpPr txBox="1"/>
          <p:nvPr/>
        </p:nvSpPr>
        <p:spPr>
          <a:xfrm>
            <a:off x="3886200" y="3886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contracts</a:t>
            </a:r>
            <a:endParaRPr lang="de-CH" dirty="0"/>
          </a:p>
        </p:txBody>
      </p:sp>
      <p:sp>
        <p:nvSpPr>
          <p:cNvPr id="42" name="TextBox 41"/>
          <p:cNvSpPr txBox="1"/>
          <p:nvPr/>
        </p:nvSpPr>
        <p:spPr>
          <a:xfrm>
            <a:off x="4191000" y="51816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proof ok</a:t>
            </a:r>
            <a:endParaRPr lang="de-CH" dirty="0"/>
          </a:p>
        </p:txBody>
      </p:sp>
      <p:sp>
        <p:nvSpPr>
          <p:cNvPr id="40" name="Rounded Rectangle 39"/>
          <p:cNvSpPr/>
          <p:nvPr/>
        </p:nvSpPr>
        <p:spPr>
          <a:xfrm>
            <a:off x="1447800" y="1219200"/>
            <a:ext cx="14478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AliasAnalysis</a:t>
            </a:r>
            <a:r>
              <a:rPr lang="en-US" dirty="0" smtClean="0"/>
              <a:t> </a:t>
            </a:r>
            <a:r>
              <a:rPr lang="en-US" sz="2000" dirty="0" smtClean="0"/>
              <a:t>gin-pink</a:t>
            </a:r>
            <a:endParaRPr lang="de-CH" sz="2000" dirty="0"/>
          </a:p>
        </p:txBody>
      </p:sp>
      <p:cxnSp>
        <p:nvCxnSpPr>
          <p:cNvPr id="41" name="Straight Arrow Connector 40"/>
          <p:cNvCxnSpPr>
            <a:stCxn id="40" idx="2"/>
          </p:cNvCxnSpPr>
          <p:nvPr/>
        </p:nvCxnSpPr>
        <p:spPr>
          <a:xfrm flipH="1">
            <a:off x="2158181" y="1981200"/>
            <a:ext cx="13519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524000" y="2057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static inference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23" grpId="0" animBg="1"/>
      <p:bldP spid="34" grpId="0" animBg="1"/>
      <p:bldP spid="51" grpId="0" animBg="1"/>
      <p:bldP spid="87" grpId="0" animBg="1"/>
      <p:bldP spid="141" grpId="0" animBg="1"/>
      <p:bldP spid="28" grpId="0"/>
      <p:bldP spid="29" grpId="0"/>
      <p:bldP spid="30" grpId="0"/>
      <p:bldP spid="31" grpId="0"/>
      <p:bldP spid="33" grpId="0"/>
      <p:bldP spid="35" grpId="0"/>
      <p:bldP spid="37" grpId="0"/>
      <p:bldP spid="38" grpId="0"/>
      <p:bldP spid="39" grpId="0"/>
      <p:bldP spid="42" grpId="0"/>
      <p:bldP spid="40" grpId="0" animBg="1"/>
      <p:bldP spid="5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EVE: Eiffel Verification Environment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http://se.inf.ethz.ch/research/eve/</a:t>
            </a:r>
            <a:endParaRPr lang="en-US" dirty="0" smtClean="0"/>
          </a:p>
          <a:p>
            <a:r>
              <a:rPr lang="en-US" dirty="0" err="1" smtClean="0"/>
              <a:t>AutoTest</a:t>
            </a:r>
            <a:r>
              <a:rPr lang="en-US" dirty="0" smtClean="0"/>
              <a:t>, </a:t>
            </a:r>
            <a:r>
              <a:rPr lang="en-US" dirty="0" err="1" smtClean="0"/>
              <a:t>AutoProof</a:t>
            </a:r>
            <a:r>
              <a:rPr lang="en-US" dirty="0" smtClean="0"/>
              <a:t>, </a:t>
            </a:r>
            <a:r>
              <a:rPr lang="en-US" dirty="0" err="1" smtClean="0"/>
              <a:t>AutoFix</a:t>
            </a:r>
            <a:r>
              <a:rPr lang="en-US" dirty="0" smtClean="0"/>
              <a:t>, CITADEL, …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http://se.inf.ethz.ch/research/</a:t>
            </a:r>
            <a:endParaRPr lang="en-US" dirty="0" smtClean="0"/>
          </a:p>
          <a:p>
            <a:r>
              <a:rPr lang="en-US" dirty="0" err="1" smtClean="0"/>
              <a:t>CodeContracts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http://research.microsoft.com/en-us/projects/contracts/</a:t>
            </a:r>
            <a:endParaRPr lang="en-US" dirty="0" smtClean="0"/>
          </a:p>
          <a:p>
            <a:r>
              <a:rPr lang="en-US" dirty="0" smtClean="0"/>
              <a:t>Java Modeling Language (JML)</a:t>
            </a:r>
            <a:br>
              <a:rPr lang="en-US" dirty="0" smtClean="0"/>
            </a:br>
            <a:r>
              <a:rPr lang="en-US" dirty="0" smtClean="0">
                <a:hlinkClick r:id="rId5"/>
              </a:rPr>
              <a:t>http://www.cs.ucf.edu/~leavens/JML/</a:t>
            </a:r>
            <a:endParaRPr lang="en-US" dirty="0" smtClean="0"/>
          </a:p>
          <a:p>
            <a:r>
              <a:rPr lang="en-US" dirty="0" smtClean="0"/>
              <a:t>D Programming Language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6"/>
              </a:rPr>
              <a:t>http://dlang.org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r>
              <a:rPr lang="en-US" dirty="0" smtClean="0"/>
              <a:t>Daikon</a:t>
            </a:r>
            <a:br>
              <a:rPr lang="en-US" dirty="0" smtClean="0"/>
            </a:br>
            <a:r>
              <a:rPr lang="en-US" dirty="0" smtClean="0">
                <a:hlinkClick r:id="rId7"/>
              </a:rPr>
              <a:t>http</a:t>
            </a:r>
            <a:r>
              <a:rPr lang="en-US" dirty="0">
                <a:hlinkClick r:id="rId7"/>
              </a:rPr>
              <a:t>://groups.csail.mit.edu/pag/daikon</a:t>
            </a:r>
            <a:r>
              <a:rPr lang="en-US" dirty="0" smtClean="0">
                <a:hlinkClick r:id="rId7"/>
              </a:rPr>
              <a:t>/</a:t>
            </a:r>
            <a:endParaRPr lang="en-US" dirty="0" smtClean="0"/>
          </a:p>
          <a:p>
            <a:r>
              <a:rPr lang="en-US" dirty="0" smtClean="0"/>
              <a:t>Boogie Verifier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8"/>
              </a:rPr>
              <a:t>http://boogie.codeplex.com</a:t>
            </a:r>
            <a:r>
              <a:rPr lang="en-US" dirty="0" smtClean="0">
                <a:hlinkClick r:id="rId8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Verification is just one part of the process</a:t>
            </a:r>
          </a:p>
          <a:p>
            <a:r>
              <a:rPr lang="en-US" dirty="0" smtClean="0"/>
              <a:t>All parts can (in theory) be automated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75" name="Group 74"/>
          <p:cNvGrpSpPr/>
          <p:nvPr/>
        </p:nvGrpSpPr>
        <p:grpSpPr>
          <a:xfrm>
            <a:off x="495300" y="1447800"/>
            <a:ext cx="8153400" cy="2133600"/>
            <a:chOff x="457200" y="1981200"/>
            <a:chExt cx="8153400" cy="2133600"/>
          </a:xfrm>
        </p:grpSpPr>
        <p:sp>
          <p:nvSpPr>
            <p:cNvPr id="5" name="Rectangle 4"/>
            <p:cNvSpPr/>
            <p:nvPr/>
          </p:nvSpPr>
          <p:spPr>
            <a:xfrm>
              <a:off x="457200" y="2590800"/>
              <a:ext cx="22098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Specification &amp;</a:t>
              </a:r>
              <a:br>
                <a:rPr lang="en-US" sz="2400" dirty="0" smtClean="0"/>
              </a:br>
              <a:r>
                <a:rPr lang="en-US" sz="2400" dirty="0" smtClean="0"/>
                <a:t>Implementation </a:t>
              </a:r>
              <a:endParaRPr lang="de-CH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429000" y="1981200"/>
              <a:ext cx="2209800" cy="838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Dynamic Verification</a:t>
              </a:r>
              <a:endParaRPr lang="de-CH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29000" y="3276600"/>
              <a:ext cx="2209800" cy="838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Static Verification</a:t>
              </a:r>
              <a:endParaRPr lang="de-CH" sz="2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00800" y="2590800"/>
              <a:ext cx="2209800" cy="838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Fault Correction</a:t>
              </a:r>
              <a:endParaRPr lang="de-CH" sz="2400" dirty="0"/>
            </a:p>
          </p:txBody>
        </p:sp>
        <p:cxnSp>
          <p:nvCxnSpPr>
            <p:cNvPr id="12" name="Straight Arrow Connector 11"/>
            <p:cNvCxnSpPr>
              <a:stCxn id="5" idx="3"/>
              <a:endCxn id="8" idx="1"/>
            </p:cNvCxnSpPr>
            <p:nvPr/>
          </p:nvCxnSpPr>
          <p:spPr>
            <a:xfrm flipV="1">
              <a:off x="2667000" y="2400300"/>
              <a:ext cx="7620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5" idx="3"/>
              <a:endCxn id="9" idx="1"/>
            </p:cNvCxnSpPr>
            <p:nvPr/>
          </p:nvCxnSpPr>
          <p:spPr>
            <a:xfrm>
              <a:off x="2667000" y="3009900"/>
              <a:ext cx="7620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8" idx="3"/>
              <a:endCxn id="10" idx="1"/>
            </p:cNvCxnSpPr>
            <p:nvPr/>
          </p:nvCxnSpPr>
          <p:spPr>
            <a:xfrm>
              <a:off x="5638800" y="2400300"/>
              <a:ext cx="7620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9" idx="3"/>
              <a:endCxn id="10" idx="1"/>
            </p:cNvCxnSpPr>
            <p:nvPr/>
          </p:nvCxnSpPr>
          <p:spPr>
            <a:xfrm flipV="1">
              <a:off x="5638800" y="3009900"/>
              <a:ext cx="7620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26289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Specification – Verification – Correction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How to get the specification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CH" dirty="0" smtClean="0"/>
              <a:t>Need </a:t>
            </a:r>
            <a:r>
              <a:rPr lang="de-CH" dirty="0" smtClean="0">
                <a:solidFill>
                  <a:srgbClr val="C00000"/>
                </a:solidFill>
              </a:rPr>
              <a:t>machine-readable</a:t>
            </a:r>
            <a:r>
              <a:rPr lang="de-CH" dirty="0" smtClean="0"/>
              <a:t> specification for automatic verification (not just comments)</a:t>
            </a:r>
          </a:p>
          <a:p>
            <a:r>
              <a:rPr lang="de-CH" dirty="0" smtClean="0"/>
              <a:t>Different </a:t>
            </a:r>
            <a:r>
              <a:rPr lang="de-CH" dirty="0" err="1" smtClean="0"/>
              <a:t>variants</a:t>
            </a:r>
            <a:r>
              <a:rPr lang="de-CH" dirty="0" smtClean="0"/>
              <a:t>:</a:t>
            </a:r>
          </a:p>
          <a:p>
            <a:pPr lvl="1"/>
            <a:r>
              <a:rPr lang="de-CH" dirty="0" smtClean="0"/>
              <a:t>Eiffel‘s „</a:t>
            </a:r>
            <a:r>
              <a:rPr lang="de-CH" dirty="0" smtClean="0">
                <a:solidFill>
                  <a:srgbClr val="C00000"/>
                </a:solidFill>
              </a:rPr>
              <a:t>Design by Contract</a:t>
            </a:r>
            <a:r>
              <a:rPr lang="de-CH" dirty="0" smtClean="0"/>
              <a:t>“</a:t>
            </a:r>
          </a:p>
          <a:p>
            <a:pPr lvl="2"/>
            <a:r>
              <a:rPr lang="de-CH" dirty="0" smtClean="0"/>
              <a:t>Built-in contracts</a:t>
            </a:r>
          </a:p>
          <a:p>
            <a:pPr lvl="1"/>
            <a:r>
              <a:rPr lang="de-CH" dirty="0" smtClean="0"/>
              <a:t>.Net 4.0 „</a:t>
            </a:r>
            <a:r>
              <a:rPr lang="de-CH" dirty="0" smtClean="0">
                <a:solidFill>
                  <a:srgbClr val="C00000"/>
                </a:solidFill>
              </a:rPr>
              <a:t>Code Contracts</a:t>
            </a:r>
            <a:r>
              <a:rPr lang="de-CH" dirty="0" smtClean="0"/>
              <a:t>“</a:t>
            </a:r>
          </a:p>
          <a:p>
            <a:pPr lvl="2"/>
            <a:r>
              <a:rPr lang="de-CH" dirty="0" err="1" smtClean="0"/>
              <a:t>Contracts</a:t>
            </a:r>
            <a:r>
              <a:rPr lang="de-CH" dirty="0" smtClean="0"/>
              <a:t> </a:t>
            </a:r>
            <a:r>
              <a:rPr lang="de-CH" dirty="0" err="1" smtClean="0"/>
              <a:t>implemented</a:t>
            </a:r>
            <a:r>
              <a:rPr lang="de-CH" dirty="0" smtClean="0"/>
              <a:t> </a:t>
            </a:r>
            <a:r>
              <a:rPr lang="de-CH" dirty="0" err="1" smtClean="0"/>
              <a:t>as</a:t>
            </a:r>
            <a:r>
              <a:rPr lang="de-CH" dirty="0" smtClean="0"/>
              <a:t> a </a:t>
            </a:r>
            <a:r>
              <a:rPr lang="de-CH" dirty="0" err="1" smtClean="0"/>
              <a:t>library</a:t>
            </a:r>
            <a:endParaRPr lang="de-CH" dirty="0" smtClean="0"/>
          </a:p>
          <a:p>
            <a:pPr lvl="1"/>
            <a:r>
              <a:rPr lang="de-CH" dirty="0" smtClean="0"/>
              <a:t>JML „</a:t>
            </a:r>
            <a:r>
              <a:rPr lang="de-CH" dirty="0" smtClean="0">
                <a:solidFill>
                  <a:srgbClr val="C00000"/>
                </a:solidFill>
              </a:rPr>
              <a:t>Java Modeling Language</a:t>
            </a:r>
            <a:r>
              <a:rPr lang="de-CH" dirty="0" smtClean="0"/>
              <a:t>“</a:t>
            </a:r>
          </a:p>
          <a:p>
            <a:pPr lvl="2"/>
            <a:r>
              <a:rPr lang="de-CH" dirty="0" smtClean="0"/>
              <a:t>Dialect of Java featuring contracts as special comments</a:t>
            </a:r>
          </a:p>
          <a:p>
            <a:pPr lvl="1"/>
            <a:r>
              <a:rPr lang="en-US" dirty="0" smtClean="0"/>
              <a:t>D </a:t>
            </a:r>
            <a:r>
              <a:rPr lang="de-CH" dirty="0" smtClean="0"/>
              <a:t>„</a:t>
            </a:r>
            <a:r>
              <a:rPr lang="en-US" dirty="0" smtClean="0">
                <a:solidFill>
                  <a:srgbClr val="C00000"/>
                </a:solidFill>
              </a:rPr>
              <a:t>Contracts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Evolved from C++, built-in contracts</a:t>
            </a:r>
            <a:endParaRPr lang="de-C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289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Specification</a:t>
            </a:r>
            <a:r>
              <a:rPr lang="en-US" dirty="0" smtClean="0"/>
              <a:t> – Verification – Correction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Contracts in different </a:t>
            </a:r>
            <a:r>
              <a:rPr lang="en-US" dirty="0" smtClean="0"/>
              <a:t>languages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289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Specification</a:t>
            </a:r>
            <a:r>
              <a:rPr lang="en-US" dirty="0" smtClean="0"/>
              <a:t> – Verification – Correction</a:t>
            </a:r>
            <a:endParaRPr lang="de-CH" dirty="0"/>
          </a:p>
        </p:txBody>
      </p:sp>
      <p:sp>
        <p:nvSpPr>
          <p:cNvPr id="7" name="Rectangle 6"/>
          <p:cNvSpPr/>
          <p:nvPr/>
        </p:nvSpPr>
        <p:spPr>
          <a:xfrm>
            <a:off x="461913" y="1143000"/>
            <a:ext cx="4110087" cy="235756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80FF"/>
                </a:solidFill>
                <a:latin typeface="Consolas" pitchFamily="49" charset="0"/>
                <a:cs typeface="Consolas" pitchFamily="49" charset="0"/>
              </a:rPr>
              <a:t>deposit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amount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INTEGER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)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  require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  amount 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&gt;=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0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do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  balance 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:=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balance 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+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amount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ensure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  balance 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old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balance 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+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amount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</a:t>
            </a:r>
            <a:r>
              <a:rPr lang="de-CH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end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1143000"/>
            <a:ext cx="4114800" cy="235756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8000FF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deposit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err="1">
                <a:solidFill>
                  <a:srgbClr val="8000FF"/>
                </a:solidFill>
                <a:latin typeface="Consolas" pitchFamily="49" charset="0"/>
                <a:ea typeface="Calibri"/>
                <a:cs typeface="Consolas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amount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)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{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Contract</a:t>
            </a:r>
            <a:r>
              <a:rPr lang="en-US" sz="1600" b="1" dirty="0" err="1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Requires</a:t>
            </a: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amount 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&gt;=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FF8000"/>
                </a:solidFill>
                <a:latin typeface="Consolas" pitchFamily="49" charset="0"/>
                <a:ea typeface="Calibri"/>
                <a:cs typeface="Consolas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Contract</a:t>
            </a:r>
            <a:r>
              <a:rPr lang="en-US" sz="1600" b="1" dirty="0" err="1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Ensures</a:t>
            </a: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balance </a:t>
            </a: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==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  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Contract</a:t>
            </a:r>
            <a:r>
              <a:rPr lang="en-US" sz="1600" b="1" dirty="0" err="1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OldValue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1600" dirty="0" err="1">
                <a:solidFill>
                  <a:srgbClr val="8000FF"/>
                </a:solidFill>
                <a:latin typeface="Consolas" pitchFamily="49" charset="0"/>
                <a:ea typeface="Calibri"/>
                <a:cs typeface="Consolas" pitchFamily="49" charset="0"/>
              </a:rPr>
              <a:t>int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&gt;(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balance</a:t>
            </a: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)</a:t>
            </a:r>
            <a:endParaRPr lang="en-US" sz="1600" dirty="0" smtClean="0">
              <a:solidFill>
                <a:srgbClr val="000000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    +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amount</a:t>
            </a: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</a:t>
            </a:r>
            <a:r>
              <a:rPr lang="de-CH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balance </a:t>
            </a:r>
            <a:r>
              <a:rPr lang="de-CH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+=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amount</a:t>
            </a:r>
            <a:r>
              <a:rPr lang="de-CH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;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CH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de-CH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3581400"/>
            <a:ext cx="4114800" cy="235756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8000"/>
                </a:solidFill>
                <a:latin typeface="Consolas" pitchFamily="49" charset="0"/>
                <a:ea typeface="Calibri"/>
                <a:cs typeface="Consolas" pitchFamily="49" charset="0"/>
              </a:rPr>
              <a:t>/*@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8000"/>
                </a:solidFill>
                <a:latin typeface="Consolas" pitchFamily="49" charset="0"/>
                <a:ea typeface="Calibri"/>
                <a:cs typeface="Consolas" pitchFamily="49" charset="0"/>
              </a:rPr>
              <a:t>  requires amount &gt;= 0;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8000"/>
                </a:solidFill>
                <a:latin typeface="Consolas" pitchFamily="49" charset="0"/>
                <a:ea typeface="Calibri"/>
                <a:cs typeface="Consolas" pitchFamily="49" charset="0"/>
              </a:rPr>
              <a:t>  ensures </a:t>
            </a:r>
            <a:endParaRPr lang="en-US" sz="1600" dirty="0" smtClean="0">
              <a:solidFill>
                <a:srgbClr val="008000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8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Consolas" pitchFamily="49" charset="0"/>
                <a:ea typeface="Calibri"/>
                <a:cs typeface="Consolas" pitchFamily="49" charset="0"/>
              </a:rPr>
              <a:t>   balance </a:t>
            </a:r>
            <a:r>
              <a:rPr lang="en-US" sz="1600" dirty="0">
                <a:solidFill>
                  <a:srgbClr val="008000"/>
                </a:solidFill>
                <a:latin typeface="Consolas" pitchFamily="49" charset="0"/>
                <a:ea typeface="Calibri"/>
                <a:cs typeface="Consolas" pitchFamily="49" charset="0"/>
              </a:rPr>
              <a:t>== \old(balance)+amount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8000"/>
                </a:solidFill>
                <a:latin typeface="Consolas" pitchFamily="49" charset="0"/>
                <a:ea typeface="Calibri"/>
                <a:cs typeface="Consolas" pitchFamily="49" charset="0"/>
              </a:rPr>
              <a:t>@*/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8000FF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8000FF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deposit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err="1">
                <a:solidFill>
                  <a:srgbClr val="8000FF"/>
                </a:solidFill>
                <a:latin typeface="Consolas" pitchFamily="49" charset="0"/>
                <a:ea typeface="Calibri"/>
                <a:cs typeface="Consolas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amount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{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balance </a:t>
            </a:r>
            <a:r>
              <a:rPr lang="de-CH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+=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amount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0" y="3581400"/>
            <a:ext cx="4114800" cy="235756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function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deposit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b="1" dirty="0" err="1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amount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)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__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in </a:t>
            </a: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{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assert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amount 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&gt;=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FF8000"/>
                </a:solidFill>
                <a:latin typeface="Consolas" pitchFamily="49" charset="0"/>
                <a:ea typeface="Calibri"/>
                <a:cs typeface="Consolas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    </a:t>
            </a:r>
            <a:r>
              <a:rPr lang="en-US" sz="1600" b="1" dirty="0" err="1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oldb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balance</a:t>
            </a: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;  }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__out </a:t>
            </a: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{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</a:t>
            </a:r>
            <a:r>
              <a:rPr lang="en-US" sz="1600" b="1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assert</a:t>
            </a: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bal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==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oldb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+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amount</a:t>
            </a: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);  </a:t>
            </a:r>
            <a:r>
              <a:rPr lang="de-CH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__</a:t>
            </a:r>
            <a:r>
              <a:rPr lang="de-CH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body </a:t>
            </a:r>
            <a:r>
              <a:rPr lang="de-CH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{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balance </a:t>
            </a:r>
            <a:r>
              <a:rPr lang="de-CH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+=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amount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23374" y="5710368"/>
            <a:ext cx="1163425" cy="2286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</a:t>
            </a:r>
            <a:endParaRPr lang="de-CH" sz="12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523375" y="3271968"/>
            <a:ext cx="1163425" cy="2286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CodeContracts</a:t>
            </a:r>
            <a:endParaRPr lang="de-CH" sz="12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06219" y="5710368"/>
            <a:ext cx="1163425" cy="2286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JML</a:t>
            </a:r>
            <a:endParaRPr lang="de-CH" sz="1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08575" y="3271968"/>
            <a:ext cx="1163425" cy="2286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Eiffel</a:t>
            </a:r>
            <a:endParaRPr lang="de-CH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full specifications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expressive specification is difficult</a:t>
            </a:r>
          </a:p>
          <a:p>
            <a:r>
              <a:rPr lang="en-US" dirty="0" smtClean="0"/>
              <a:t>Specifying full effect of routines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Describing what </a:t>
            </a:r>
            <a:r>
              <a:rPr lang="en-US" dirty="0" smtClean="0">
                <a:solidFill>
                  <a:srgbClr val="C00000"/>
                </a:solidFill>
              </a:rPr>
              <a:t>changes</a:t>
            </a:r>
          </a:p>
          <a:p>
            <a:pPr lvl="1"/>
            <a:r>
              <a:rPr lang="en-US" dirty="0" smtClean="0"/>
              <a:t>Describing what does </a:t>
            </a:r>
            <a:r>
              <a:rPr lang="en-US" dirty="0" smtClean="0">
                <a:solidFill>
                  <a:srgbClr val="C00000"/>
                </a:solidFill>
              </a:rPr>
              <a:t>not change </a:t>
            </a:r>
            <a:r>
              <a:rPr lang="en-US" sz="2000" dirty="0" smtClean="0"/>
              <a:t>(frame condition)</a:t>
            </a:r>
            <a:endParaRPr lang="de-CH" sz="2000" dirty="0" smtClean="0"/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289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Specification</a:t>
            </a:r>
            <a:r>
              <a:rPr lang="en-US" dirty="0" smtClean="0"/>
              <a:t> – Verification – Correction</a:t>
            </a:r>
            <a:endParaRPr lang="de-CH" dirty="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485900" y="2438400"/>
            <a:ext cx="6172200" cy="23083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dirty="0" smtClean="0">
                <a:solidFill>
                  <a:srgbClr val="0080FF"/>
                </a:solidFill>
                <a:latin typeface="Consolas" pitchFamily="49" charset="0"/>
                <a:cs typeface="Consolas" pitchFamily="49" charset="0"/>
              </a:rPr>
              <a:t>put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de-CH" b="1" i="0" u="none" strike="noStrike" cap="none" normalizeH="0" baseline="0" dirty="0" smtClean="0">
                <a:ln>
                  <a:noFill/>
                </a:ln>
                <a:solidFill>
                  <a:srgbClr val="4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v</a:t>
            </a:r>
            <a:r>
              <a:rPr kumimoji="0" lang="de-CH" b="1" i="0" u="none" strike="noStrike" cap="none" normalizeH="0" baseline="0" dirty="0" smtClean="0">
                <a:ln>
                  <a:noFill/>
                </a:ln>
                <a:solidFill>
                  <a:srgbClr val="4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: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G</a:t>
            </a:r>
            <a:r>
              <a:rPr kumimoji="0" lang="de-CH" b="1" i="0" u="none" strike="noStrike" cap="none" normalizeH="0" baseline="0" dirty="0" smtClean="0">
                <a:ln>
                  <a:noFill/>
                </a:ln>
                <a:solidFill>
                  <a:srgbClr val="4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;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i</a:t>
            </a:r>
            <a:r>
              <a:rPr kumimoji="0" lang="de-CH" b="1" i="0" u="none" strike="noStrike" cap="none" normalizeH="0" baseline="0" dirty="0" smtClean="0">
                <a:ln>
                  <a:noFill/>
                </a:ln>
                <a:solidFill>
                  <a:srgbClr val="4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: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INTEGER</a:t>
            </a:r>
            <a:r>
              <a:rPr kumimoji="0" lang="de-CH" b="1" i="0" u="none" strike="noStrike" cap="none" normalizeH="0" baseline="0" dirty="0" smtClean="0">
                <a:ln>
                  <a:noFill/>
                </a:ln>
                <a:solidFill>
                  <a:srgbClr val="4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)</a:t>
            </a:r>
            <a:endParaRPr kumimoji="0" lang="de-C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</a:t>
            </a:r>
            <a:r>
              <a:rPr kumimoji="0" lang="de-CH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require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</a:t>
            </a:r>
            <a:r>
              <a:rPr kumimoji="0" lang="de-CH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lower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de-CH" b="1" i="0" u="none" strike="noStrike" cap="none" normalizeH="0" baseline="0" dirty="0" smtClean="0">
                <a:ln>
                  <a:noFill/>
                </a:ln>
                <a:solidFill>
                  <a:srgbClr val="4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&lt;=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i </a:t>
            </a:r>
            <a:r>
              <a:rPr kumimoji="0" lang="de-CH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and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i </a:t>
            </a:r>
            <a:r>
              <a:rPr kumimoji="0" lang="de-CH" b="1" i="0" u="none" strike="noStrike" cap="none" normalizeH="0" baseline="0" dirty="0" smtClean="0">
                <a:ln>
                  <a:noFill/>
                </a:ln>
                <a:solidFill>
                  <a:srgbClr val="4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&lt;=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de-CH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upper</a:t>
            </a:r>
            <a:endParaRPr kumimoji="0" lang="de-C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</a:t>
            </a:r>
            <a:r>
              <a:rPr kumimoji="0" lang="de-CH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ensure</a:t>
            </a:r>
            <a:endParaRPr kumimoji="0" lang="de-C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 item </a:t>
            </a:r>
            <a:r>
              <a:rPr kumimoji="0" lang="de-CH" b="1" i="0" u="none" strike="noStrike" cap="none" normalizeH="0" baseline="0" dirty="0" smtClean="0">
                <a:ln>
                  <a:noFill/>
                </a:ln>
                <a:solidFill>
                  <a:srgbClr val="4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</a:t>
            </a:r>
            <a:r>
              <a:rPr kumimoji="0" lang="de-CH" b="1" i="0" u="none" strike="noStrike" cap="none" normalizeH="0" baseline="0" dirty="0" smtClean="0">
                <a:ln>
                  <a:noFill/>
                </a:ln>
                <a:solidFill>
                  <a:srgbClr val="4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)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de-CH" b="1" i="0" u="none" strike="noStrike" cap="none" normalizeH="0" baseline="0" dirty="0" smtClean="0">
                <a:ln>
                  <a:noFill/>
                </a:ln>
                <a:solidFill>
                  <a:srgbClr val="4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=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v</a:t>
            </a:r>
            <a:endParaRPr kumimoji="0" lang="de-C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 </a:t>
            </a:r>
            <a:r>
              <a:rPr kumimoji="0" lang="de-CH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across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de-CH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lower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|</a:t>
            </a:r>
            <a:r>
              <a:rPr kumimoji="0" lang="de-CH" b="1" i="0" u="none" strike="noStrike" cap="none" normalizeH="0" baseline="0" dirty="0" smtClean="0">
                <a:ln>
                  <a:noFill/>
                </a:ln>
                <a:solidFill>
                  <a:srgbClr val="4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..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| </a:t>
            </a:r>
            <a:r>
              <a:rPr kumimoji="0" lang="de-CH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upper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de-CH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as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j </a:t>
            </a:r>
            <a:r>
              <a:rPr kumimoji="0" lang="de-CH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all</a:t>
            </a:r>
            <a:endParaRPr kumimoji="0" lang="de-C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   j </a:t>
            </a:r>
            <a:r>
              <a:rPr kumimoji="0" lang="de-CH" b="1" i="0" u="none" strike="noStrike" cap="none" normalizeH="0" baseline="0" dirty="0" smtClean="0">
                <a:ln>
                  <a:noFill/>
                </a:ln>
                <a:solidFill>
                  <a:srgbClr val="4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/=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i </a:t>
            </a:r>
            <a:r>
              <a:rPr kumimoji="0" lang="de-CH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implies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item </a:t>
            </a:r>
            <a:r>
              <a:rPr kumimoji="0" lang="de-CH" b="1" i="0" u="none" strike="noStrike" cap="none" normalizeH="0" baseline="0" dirty="0" smtClean="0">
                <a:ln>
                  <a:noFill/>
                </a:ln>
                <a:solidFill>
                  <a:srgbClr val="4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j</a:t>
            </a:r>
            <a:r>
              <a:rPr kumimoji="0" lang="de-CH" b="1" i="0" u="none" strike="noStrike" cap="none" normalizeH="0" baseline="0" dirty="0" smtClean="0">
                <a:ln>
                  <a:noFill/>
                </a:ln>
                <a:solidFill>
                  <a:srgbClr val="4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)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de-CH" b="1" i="0" u="none" strike="noStrike" cap="none" normalizeH="0" baseline="0" dirty="0" smtClean="0">
                <a:ln>
                  <a:noFill/>
                </a:ln>
                <a:solidFill>
                  <a:srgbClr val="4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=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de-CH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old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item </a:t>
            </a:r>
            <a:r>
              <a:rPr kumimoji="0" lang="de-CH" b="1" i="0" u="none" strike="noStrike" cap="none" normalizeH="0" baseline="0" dirty="0" smtClean="0">
                <a:ln>
                  <a:noFill/>
                </a:ln>
                <a:solidFill>
                  <a:srgbClr val="4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</a:t>
            </a: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j</a:t>
            </a:r>
            <a:r>
              <a:rPr kumimoji="0" lang="de-CH" b="1" i="0" u="none" strike="noStrike" cap="none" normalizeH="0" baseline="0" dirty="0" smtClean="0">
                <a:ln>
                  <a:noFill/>
                </a:ln>
                <a:solidFill>
                  <a:srgbClr val="4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)</a:t>
            </a:r>
            <a:endParaRPr kumimoji="0" lang="de-C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   </a:t>
            </a:r>
            <a:r>
              <a:rPr kumimoji="0" lang="de-CH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end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Calibri" pitchFamily="34" charset="0"/>
                <a:cs typeface="Consolas" pitchFamily="49" charset="0"/>
              </a:rPr>
              <a:t>  </a:t>
            </a:r>
            <a:r>
              <a:rPr lang="de-CH" b="1" dirty="0" err="1" smtClean="0">
                <a:solidFill>
                  <a:srgbClr val="000080"/>
                </a:solidFill>
                <a:latin typeface="Consolas" pitchFamily="49" charset="0"/>
                <a:ea typeface="Calibri" pitchFamily="34" charset="0"/>
                <a:cs typeface="Consolas" pitchFamily="49" charset="0"/>
              </a:rPr>
              <a:t>modifies</a:t>
            </a:r>
            <a:r>
              <a:rPr lang="de-CH" dirty="0" smtClean="0">
                <a:solidFill>
                  <a:srgbClr val="000000"/>
                </a:solidFill>
                <a:latin typeface="Consolas" pitchFamily="49" charset="0"/>
                <a:ea typeface="Calibri" pitchFamily="34" charset="0"/>
                <a:cs typeface="Consolas" pitchFamily="49" charset="0"/>
              </a:rPr>
              <a:t>  </a:t>
            </a:r>
            <a:r>
              <a:rPr lang="de-CH" dirty="0" err="1" smtClean="0">
                <a:solidFill>
                  <a:srgbClr val="000000"/>
                </a:solidFill>
                <a:latin typeface="Consolas" pitchFamily="49" charset="0"/>
                <a:ea typeface="Calibri" pitchFamily="34" charset="0"/>
                <a:cs typeface="Consolas" pitchFamily="49" charset="0"/>
              </a:rPr>
              <a:t>area</a:t>
            </a:r>
            <a:endParaRPr kumimoji="0" lang="de-C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86600" y="4191000"/>
            <a:ext cx="1981200" cy="5491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b="1" dirty="0" smtClean="0">
                <a:solidFill>
                  <a:srgbClr val="000080"/>
                </a:solidFill>
                <a:latin typeface="Consolas" pitchFamily="49" charset="0"/>
                <a:ea typeface="Calibri" pitchFamily="34" charset="0"/>
                <a:cs typeface="Consolas" pitchFamily="49" charset="0"/>
              </a:rPr>
              <a:t>old</a:t>
            </a:r>
            <a:r>
              <a:rPr lang="de-CH" dirty="0" smtClean="0"/>
              <a:t> not allowed in across expression</a:t>
            </a:r>
            <a:endParaRPr lang="de-CH" dirty="0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 flipV="1">
            <a:off x="6019800" y="4191000"/>
            <a:ext cx="1066800" cy="274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191125" y="4572000"/>
            <a:ext cx="1981200" cy="5491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b="1" dirty="0" smtClean="0">
                <a:solidFill>
                  <a:srgbClr val="000080"/>
                </a:solidFill>
                <a:latin typeface="Consolas" pitchFamily="49" charset="0"/>
                <a:ea typeface="Calibri" pitchFamily="34" charset="0"/>
                <a:cs typeface="Consolas" pitchFamily="49" charset="0"/>
              </a:rPr>
              <a:t>modifies</a:t>
            </a:r>
            <a:r>
              <a:rPr lang="de-CH" dirty="0" smtClean="0"/>
              <a:t> not expressible in Eiffel</a:t>
            </a:r>
            <a:endParaRPr lang="de-CH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3733800" y="4648200"/>
            <a:ext cx="1457325" cy="198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MML and EiffelBase2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6248400" cy="4983163"/>
          </a:xfrm>
        </p:spPr>
        <p:txBody>
          <a:bodyPr/>
          <a:lstStyle/>
          <a:p>
            <a:r>
              <a:rPr lang="en-US" dirty="0" smtClean="0"/>
              <a:t>Model-based contracts use mathematical notions for expressing full specifications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289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Specification</a:t>
            </a:r>
            <a:r>
              <a:rPr lang="en-US" dirty="0" smtClean="0"/>
              <a:t> – Verification – Correction</a:t>
            </a:r>
            <a:endParaRPr lang="de-CH" dirty="0"/>
          </a:p>
        </p:txBody>
      </p:sp>
      <p:sp>
        <p:nvSpPr>
          <p:cNvPr id="8" name="Rectangle 7"/>
          <p:cNvSpPr/>
          <p:nvPr/>
        </p:nvSpPr>
        <p:spPr>
          <a:xfrm>
            <a:off x="4572000" y="2819400"/>
            <a:ext cx="4105275" cy="31700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80FF"/>
                </a:solidFill>
                <a:latin typeface="Consolas" pitchFamily="49" charset="0"/>
                <a:cs typeface="Consolas" pitchFamily="49" charset="0"/>
              </a:rPr>
              <a:t>put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v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G</a:t>
            </a:r>
            <a:r>
              <a:rPr lang="en-US" sz="1600" b="1" dirty="0" smtClean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;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i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INTEGER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)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rgbClr val="804000"/>
                </a:solidFill>
                <a:latin typeface="Consolas" pitchFamily="49" charset="0"/>
                <a:ea typeface="Calibri"/>
                <a:cs typeface="Consolas" pitchFamily="49" charset="0"/>
              </a:rPr>
              <a:t>-- </a:t>
            </a:r>
            <a:r>
              <a:rPr lang="en-US" sz="1600" dirty="0">
                <a:solidFill>
                  <a:srgbClr val="804000"/>
                </a:solidFill>
                <a:latin typeface="Consolas" pitchFamily="49" charset="0"/>
                <a:ea typeface="Calibri"/>
                <a:cs typeface="Consolas" pitchFamily="49" charset="0"/>
              </a:rPr>
              <a:t>Replace value at </a:t>
            </a:r>
            <a:r>
              <a:rPr lang="en-US" sz="1600" dirty="0" smtClean="0">
                <a:solidFill>
                  <a:srgbClr val="804000"/>
                </a:solidFill>
                <a:latin typeface="Consolas" pitchFamily="49" charset="0"/>
                <a:ea typeface="Calibri"/>
                <a:cs typeface="Consolas" pitchFamily="49" charset="0"/>
              </a:rPr>
              <a:t>`</a:t>
            </a:r>
            <a:r>
              <a:rPr lang="en-US" sz="1600" dirty="0" err="1">
                <a:solidFill>
                  <a:srgbClr val="804000"/>
                </a:solidFill>
                <a:latin typeface="Consolas" pitchFamily="49" charset="0"/>
                <a:ea typeface="Calibri"/>
                <a:cs typeface="Consolas" pitchFamily="49" charset="0"/>
              </a:rPr>
              <a:t>i</a:t>
            </a:r>
            <a:r>
              <a:rPr lang="en-US" sz="1600" dirty="0" smtClean="0">
                <a:solidFill>
                  <a:srgbClr val="804000"/>
                </a:solidFill>
                <a:latin typeface="Consolas" pitchFamily="49" charset="0"/>
                <a:ea typeface="Calibri"/>
                <a:cs typeface="Consolas" pitchFamily="49" charset="0"/>
              </a:rPr>
              <a:t>'.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  note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   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modify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  </a:t>
            </a: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require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has_index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i</a:t>
            </a:r>
            <a:r>
              <a:rPr lang="en-US" sz="1600" b="1" dirty="0" smtClean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)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CH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  </a:t>
            </a: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do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  at 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i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).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put 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v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)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</a:t>
            </a: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ensure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  map 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|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| 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old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</a:t>
            </a:r>
            <a:r>
              <a:rPr lang="en-US" sz="1600" b="1" dirty="0" err="1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updated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i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v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)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</a:t>
            </a:r>
            <a:r>
              <a:rPr lang="de-CH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end</a:t>
            </a:r>
            <a:endParaRPr lang="de-CH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2819400"/>
            <a:ext cx="4114800" cy="31700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80FF"/>
                </a:solidFill>
                <a:latin typeface="Consolas" pitchFamily="49" charset="0"/>
                <a:cs typeface="Consolas" pitchFamily="49" charset="0"/>
              </a:rPr>
              <a:t>map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MML_MAP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b="1" dirty="0" smtClean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[</a:t>
            </a:r>
            <a:r>
              <a:rPr lang="en-US" sz="1600" dirty="0" smtClean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INTEGER</a:t>
            </a:r>
            <a:r>
              <a:rPr lang="en-US" sz="1600" b="1" dirty="0" smtClean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,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G</a:t>
            </a:r>
            <a:r>
              <a:rPr lang="en-US" sz="1600" b="1" dirty="0" smtClean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]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804000"/>
                </a:solidFill>
                <a:latin typeface="Consolas" pitchFamily="49" charset="0"/>
                <a:ea typeface="Calibri"/>
                <a:cs typeface="Consolas" pitchFamily="49" charset="0"/>
              </a:rPr>
              <a:t>    -- </a:t>
            </a:r>
            <a:r>
              <a:rPr lang="en-US" sz="1600" dirty="0">
                <a:solidFill>
                  <a:srgbClr val="804000"/>
                </a:solidFill>
                <a:latin typeface="Consolas" pitchFamily="49" charset="0"/>
                <a:ea typeface="Calibri"/>
                <a:cs typeface="Consolas" pitchFamily="49" charset="0"/>
              </a:rPr>
              <a:t>Map of keys to values.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</a:t>
            </a: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note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  status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specification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  do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    create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0080FF"/>
                </a:solidFill>
                <a:latin typeface="Consolas" pitchFamily="49" charset="0"/>
                <a:ea typeface="Calibri"/>
                <a:cs typeface="Consolas" pitchFamily="49" charset="0"/>
              </a:rPr>
              <a:t>Result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    across </a:t>
            </a:r>
            <a:r>
              <a:rPr lang="en-US" sz="1600" b="1" dirty="0" smtClean="0">
                <a:solidFill>
                  <a:srgbClr val="0080FF"/>
                </a:solidFill>
                <a:latin typeface="Consolas" pitchFamily="49" charset="0"/>
                <a:ea typeface="Calibri"/>
                <a:cs typeface="Consolas" pitchFamily="49" charset="0"/>
              </a:rPr>
              <a:t>Current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as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it </a:t>
            </a: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loop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    </a:t>
            </a:r>
            <a:r>
              <a:rPr lang="en-US" sz="1600" b="1" dirty="0" smtClean="0">
                <a:solidFill>
                  <a:srgbClr val="0080FF"/>
                </a:solidFill>
                <a:latin typeface="Consolas" pitchFamily="49" charset="0"/>
                <a:ea typeface="Calibri"/>
                <a:cs typeface="Consolas" pitchFamily="49" charset="0"/>
              </a:rPr>
              <a:t>Result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:=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endParaRPr lang="en-US" sz="1600" dirty="0" smtClean="0">
              <a:solidFill>
                <a:srgbClr val="000000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b="1" dirty="0" err="1" smtClean="0">
                <a:solidFill>
                  <a:srgbClr val="0080FF"/>
                </a:solidFill>
                <a:latin typeface="Consolas" pitchFamily="49" charset="0"/>
                <a:ea typeface="Calibri"/>
                <a:cs typeface="Consolas" pitchFamily="49" charset="0"/>
              </a:rPr>
              <a:t>Result</a:t>
            </a:r>
            <a:r>
              <a:rPr lang="en-US" sz="1600" b="1" dirty="0" err="1" smtClean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updated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it</a:t>
            </a:r>
            <a:r>
              <a:rPr lang="en-US" sz="1600" b="1" dirty="0" err="1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key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it</a:t>
            </a:r>
            <a:r>
              <a:rPr lang="en-US" sz="1600" b="1" dirty="0" err="1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item</a:t>
            </a:r>
            <a:r>
              <a:rPr lang="en-US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)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de-CH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end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r>
              <a:rPr lang="de-CH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  end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24600" y="990600"/>
            <a:ext cx="2352675" cy="17912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note </a:t>
            </a:r>
            <a:endParaRPr lang="de-CH" sz="16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</a:pP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model</a:t>
            </a:r>
            <a:r>
              <a:rPr lang="en-US" sz="1600" b="1" dirty="0" smtClean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: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map</a:t>
            </a:r>
            <a:endParaRPr lang="de-CH" sz="16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</a:pP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</a:pPr>
            <a:r>
              <a:rPr lang="de-CH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 </a:t>
            </a:r>
            <a:r>
              <a:rPr lang="de-CH" sz="1600" dirty="0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V_ARRAY</a:t>
            </a:r>
            <a:r>
              <a:rPr lang="de-CH" sz="16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de-CH" sz="1600" b="1" dirty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[</a:t>
            </a:r>
            <a:r>
              <a:rPr lang="de-CH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G</a:t>
            </a:r>
            <a:r>
              <a:rPr lang="de-CH" sz="1600" b="1" dirty="0" smtClean="0">
                <a:solidFill>
                  <a:srgbClr val="400080"/>
                </a:solidFill>
                <a:latin typeface="Consolas" pitchFamily="49" charset="0"/>
                <a:ea typeface="Calibri"/>
                <a:cs typeface="Consolas" pitchFamily="49" charset="0"/>
              </a:rPr>
              <a:t>]</a:t>
            </a:r>
          </a:p>
          <a:p>
            <a:pPr>
              <a:lnSpc>
                <a:spcPct val="115000"/>
              </a:lnSpc>
            </a:pP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...</a:t>
            </a:r>
          </a:p>
          <a:p>
            <a:pPr>
              <a:lnSpc>
                <a:spcPct val="115000"/>
              </a:lnSpc>
            </a:pPr>
            <a:r>
              <a:rPr lang="en-US" sz="1600" b="1" dirty="0" smtClean="0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end</a:t>
            </a:r>
            <a:endParaRPr lang="de-CH" sz="1600" dirty="0">
              <a:latin typeface="Consolas" pitchFamily="49" charset="0"/>
              <a:ea typeface="Calibri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Contract inference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contracts based on implementation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Dynamic </a:t>
            </a:r>
            <a:r>
              <a:rPr lang="en-US" dirty="0" smtClean="0"/>
              <a:t>contract inference</a:t>
            </a:r>
          </a:p>
          <a:p>
            <a:pPr lvl="1"/>
            <a:r>
              <a:rPr lang="en-US" dirty="0" smtClean="0"/>
              <a:t>Infer contracts based on program runs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Static</a:t>
            </a:r>
            <a:r>
              <a:rPr lang="en-US" dirty="0" smtClean="0"/>
              <a:t> contract inference</a:t>
            </a:r>
          </a:p>
          <a:p>
            <a:pPr lvl="1"/>
            <a:r>
              <a:rPr lang="en-US" dirty="0" smtClean="0"/>
              <a:t>Infer contracts without running the program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289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Specification</a:t>
            </a:r>
            <a:r>
              <a:rPr lang="en-US" dirty="0" smtClean="0"/>
              <a:t> – Verification – Correction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xmlns="" val="351635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contract inference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Location </a:t>
            </a:r>
            <a:r>
              <a:rPr lang="en-US" dirty="0">
                <a:solidFill>
                  <a:srgbClr val="C00000"/>
                </a:solidFill>
              </a:rPr>
              <a:t>invariant </a:t>
            </a:r>
            <a:r>
              <a:rPr lang="en-US" dirty="0"/>
              <a:t>– a property that always holds at a given point in the </a:t>
            </a:r>
            <a:r>
              <a:rPr lang="en-US" dirty="0" smtClean="0"/>
              <a:t>program</a:t>
            </a:r>
            <a:endParaRPr lang="de-CH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Dynamic </a:t>
            </a:r>
            <a:r>
              <a:rPr lang="en-US" dirty="0">
                <a:solidFill>
                  <a:srgbClr val="C00000"/>
                </a:solidFill>
              </a:rPr>
              <a:t>invariant inference </a:t>
            </a:r>
            <a:r>
              <a:rPr lang="en-US" dirty="0"/>
              <a:t>– detecting location invariants from values observed during </a:t>
            </a:r>
            <a:r>
              <a:rPr lang="en-US" i="1" dirty="0" smtClean="0"/>
              <a:t>execution</a:t>
            </a:r>
            <a:endParaRPr lang="en-US" dirty="0"/>
          </a:p>
          <a:p>
            <a:r>
              <a:rPr lang="en-US" dirty="0" smtClean="0"/>
              <a:t>For pre- and </a:t>
            </a:r>
            <a:r>
              <a:rPr lang="en-US" dirty="0" err="1" smtClean="0"/>
              <a:t>postcondition</a:t>
            </a:r>
            <a:r>
              <a:rPr lang="en-US" dirty="0" smtClean="0"/>
              <a:t> inference, select routine entry and exit as program points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905000" y="2286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x</a:t>
            </a:r>
            <a:r>
              <a:rPr kumimoji="0" lang="en-US" sz="1800" b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:= 0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...</a:t>
            </a:r>
            <a:endParaRPr kumimoji="0" lang="de-CH" sz="1800" b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3200400" y="244733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39725" marR="0" indent="-339725" algn="ctr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None/>
              <a:tabLst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3200400" y="2904530"/>
            <a:ext cx="152400" cy="1524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39725" marR="0" indent="-339725" algn="ctr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None/>
              <a:tabLst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Lucida Sans Unicode" pitchFamily="34" charset="0"/>
            </a:endParaRPr>
          </a:p>
        </p:txBody>
      </p:sp>
      <p:sp>
        <p:nvSpPr>
          <p:cNvPr id="37" name="Rounded Rectangular Callout 36"/>
          <p:cNvSpPr/>
          <p:nvPr/>
        </p:nvSpPr>
        <p:spPr bwMode="auto">
          <a:xfrm>
            <a:off x="3962400" y="2752130"/>
            <a:ext cx="1981200" cy="457200"/>
          </a:xfrm>
          <a:prstGeom prst="wedgeRoundRectCallout">
            <a:avLst>
              <a:gd name="adj1" fmla="val -83525"/>
              <a:gd name="adj2" fmla="val -83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39725" marR="0" indent="-339725" algn="ctr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cs typeface="Lucida Sans Unicode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Lucida Sans Unicode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Lucida Sans Unicode" pitchFamily="34" charset="0"/>
              </a:rPr>
              <a:t>= 0</a:t>
            </a:r>
            <a:endParaRPr kumimoji="0" lang="de-CH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Lucida Sans Unicode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289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Specification</a:t>
            </a:r>
            <a:r>
              <a:rPr lang="en-US" dirty="0" smtClean="0"/>
              <a:t> – Verification – Correction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xmlns="" val="112078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1639</Words>
  <Application>Microsoft Office PowerPoint</Application>
  <PresentationFormat>On-screen Show (4:3)</PresentationFormat>
  <Paragraphs>492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Automatic Verification of Computer Programs</vt:lpstr>
      <vt:lpstr>What is verification</vt:lpstr>
      <vt:lpstr>Overview</vt:lpstr>
      <vt:lpstr>How to get the specification</vt:lpstr>
      <vt:lpstr>Contracts in different languages</vt:lpstr>
      <vt:lpstr>Writing full specifications</vt:lpstr>
      <vt:lpstr>MML and EiffelBase2</vt:lpstr>
      <vt:lpstr>Contract inference</vt:lpstr>
      <vt:lpstr>Dynamic contract inference</vt:lpstr>
      <vt:lpstr>DAIKON example</vt:lpstr>
      <vt:lpstr>Static contract inference</vt:lpstr>
      <vt:lpstr>Dynamic verification</vt:lpstr>
      <vt:lpstr>Automatic testing with contracts</vt:lpstr>
      <vt:lpstr>Automatic testing with contracts</vt:lpstr>
      <vt:lpstr>Random testing</vt:lpstr>
      <vt:lpstr>AutoTest</vt:lpstr>
      <vt:lpstr>Static verification</vt:lpstr>
      <vt:lpstr>AutoProof process</vt:lpstr>
      <vt:lpstr>AutoProof translation</vt:lpstr>
      <vt:lpstr>Automatic Fault Correction</vt:lpstr>
      <vt:lpstr>AutoFix: model-based localization</vt:lpstr>
      <vt:lpstr>AutoFix: instantiating fixes</vt:lpstr>
      <vt:lpstr>Demo</vt:lpstr>
      <vt:lpstr>Eiffel Verification Environment (EVE)</vt:lpstr>
      <vt:lpstr>Putting It All Together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 verification of Eiffel  programs using Boogie</dc:title>
  <dc:creator>Julian</dc:creator>
  <cp:lastModifiedBy>Julian</cp:lastModifiedBy>
  <cp:revision>426</cp:revision>
  <dcterms:created xsi:type="dcterms:W3CDTF">2006-08-16T00:00:00Z</dcterms:created>
  <dcterms:modified xsi:type="dcterms:W3CDTF">2012-11-28T13:26:52Z</dcterms:modified>
</cp:coreProperties>
</file>