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53" r:id="rId3"/>
    <p:sldId id="344" r:id="rId4"/>
    <p:sldId id="351" r:id="rId5"/>
    <p:sldId id="343" r:id="rId6"/>
    <p:sldId id="357" r:id="rId7"/>
    <p:sldId id="356" r:id="rId8"/>
    <p:sldId id="350" r:id="rId9"/>
    <p:sldId id="346" r:id="rId10"/>
    <p:sldId id="354" r:id="rId11"/>
    <p:sldId id="355" r:id="rId12"/>
    <p:sldId id="347" r:id="rId13"/>
    <p:sldId id="34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BE86"/>
    <a:srgbClr val="FFD1AA"/>
    <a:srgbClr val="FFD0AA"/>
    <a:srgbClr val="A7926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434" autoAdjust="0"/>
    <p:restoredTop sz="94685" autoAdjust="0"/>
  </p:normalViewPr>
  <p:slideViewPr>
    <p:cSldViewPr>
      <p:cViewPr>
        <p:scale>
          <a:sx n="80" d="100"/>
          <a:sy n="80" d="100"/>
        </p:scale>
        <p:origin x="-42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1CA43-CAF1-4E19-AE23-D54EC343DFFC}" type="datetimeFigureOut">
              <a:rPr lang="de-CH" smtClean="0"/>
              <a:pPr/>
              <a:t>19.12.2012</a:t>
            </a:fld>
            <a:endParaRPr lang="de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D156A-4220-4D4D-8D3C-909A897AA4D5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33519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 smtClean="0"/>
              <a:t>Eiffel</a:t>
            </a:r>
            <a:r>
              <a:rPr lang="de-CH" baseline="0" dirty="0" smtClean="0"/>
              <a:t> is in rank 50-100</a:t>
            </a:r>
            <a:endParaRPr lang="de-CH" dirty="0" smtClean="0"/>
          </a:p>
          <a:p>
            <a:r>
              <a:rPr lang="de-CH" dirty="0" smtClean="0"/>
              <a:t>Why</a:t>
            </a:r>
            <a:r>
              <a:rPr lang="de-CH" baseline="0" dirty="0" smtClean="0"/>
              <a:t> not learn C or Java instead of Eiffel?</a:t>
            </a:r>
          </a:p>
          <a:p>
            <a:pPr marL="171450" indent="-171450">
              <a:buFontTx/>
              <a:buChar char="-"/>
            </a:pPr>
            <a:r>
              <a:rPr lang="de-CH" baseline="0" dirty="0" smtClean="0"/>
              <a:t>We learn programming, and not a programming language</a:t>
            </a:r>
          </a:p>
          <a:p>
            <a:pPr marL="171450" indent="-171450">
              <a:buFontTx/>
              <a:buChar char="-"/>
            </a:pPr>
            <a:r>
              <a:rPr lang="de-CH" baseline="0" dirty="0" smtClean="0"/>
              <a:t>The concepts of Eiffel cover most useful and wide-spread language features (e.g. object-oriented, statically typed, inheritance, generics)</a:t>
            </a:r>
          </a:p>
          <a:p>
            <a:pPr marL="171450" indent="-171450">
              <a:buFontTx/>
              <a:buChar char="-"/>
            </a:pPr>
            <a:r>
              <a:rPr lang="de-CH" baseline="0" dirty="0" smtClean="0"/>
              <a:t>Which language to use depends on the problem (I have used half of these languages in different contexts, and every time it was the right choice for the job):</a:t>
            </a:r>
          </a:p>
          <a:p>
            <a:pPr marL="628650" lvl="1" indent="-171450">
              <a:buFontTx/>
              <a:buChar char="-"/>
            </a:pPr>
            <a:r>
              <a:rPr lang="de-CH" baseline="0" dirty="0" smtClean="0"/>
              <a:t>C for low level (e.g. operating systems)</a:t>
            </a:r>
          </a:p>
          <a:p>
            <a:pPr marL="628650" lvl="1" indent="-171450">
              <a:buFontTx/>
              <a:buChar char="-"/>
            </a:pPr>
            <a:r>
              <a:rPr lang="de-CH" baseline="0" dirty="0" smtClean="0"/>
              <a:t>Java for business software / Android</a:t>
            </a:r>
          </a:p>
          <a:p>
            <a:pPr marL="628650" lvl="1" indent="-171450">
              <a:buFontTx/>
              <a:buChar char="-"/>
            </a:pPr>
            <a:r>
              <a:rPr lang="de-CH" baseline="0" dirty="0" smtClean="0"/>
              <a:t>Objective-C for Mac / iPhone</a:t>
            </a:r>
          </a:p>
          <a:p>
            <a:pPr marL="628650" lvl="1" indent="-171450">
              <a:buFontTx/>
              <a:buChar char="-"/>
            </a:pPr>
            <a:r>
              <a:rPr lang="de-CH" baseline="0" dirty="0" smtClean="0"/>
              <a:t>C++ for large applications that depend on speed (e.g. computer games)</a:t>
            </a:r>
          </a:p>
          <a:p>
            <a:pPr marL="628650" lvl="1" indent="-171450">
              <a:buFontTx/>
              <a:buChar char="-"/>
            </a:pPr>
            <a:r>
              <a:rPr lang="de-CH" baseline="0" dirty="0" smtClean="0"/>
              <a:t>C# for business software</a:t>
            </a:r>
          </a:p>
          <a:p>
            <a:pPr marL="628650" lvl="1" indent="-171450">
              <a:buFontTx/>
              <a:buChar char="-"/>
            </a:pPr>
            <a:r>
              <a:rPr lang="de-CH" baseline="0" dirty="0" smtClean="0"/>
              <a:t>PHP for web</a:t>
            </a:r>
          </a:p>
          <a:p>
            <a:pPr marL="628650" lvl="1" indent="-171450">
              <a:buFontTx/>
              <a:buChar char="-"/>
            </a:pPr>
            <a:r>
              <a:rPr lang="de-CH" baseline="0" dirty="0" smtClean="0"/>
              <a:t>Visual Basic for ?</a:t>
            </a:r>
          </a:p>
          <a:p>
            <a:pPr marL="628650" lvl="1" indent="-171450">
              <a:buFontTx/>
              <a:buChar char="-"/>
            </a:pPr>
            <a:r>
              <a:rPr lang="de-CH" baseline="0" dirty="0" smtClean="0"/>
              <a:t>Python for scripting</a:t>
            </a:r>
          </a:p>
          <a:p>
            <a:pPr marL="628650" lvl="1" indent="-171450">
              <a:buFontTx/>
              <a:buChar char="-"/>
            </a:pPr>
            <a:r>
              <a:rPr lang="de-CH" baseline="0" dirty="0" smtClean="0"/>
              <a:t>Perl for ?</a:t>
            </a:r>
          </a:p>
          <a:p>
            <a:pPr marL="628650" lvl="1" indent="-171450">
              <a:buFontTx/>
              <a:buChar char="-"/>
            </a:pPr>
            <a:r>
              <a:rPr lang="de-CH" baseline="0" dirty="0" smtClean="0"/>
              <a:t>Ruby for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D156A-4220-4D4D-8D3C-909A897AA4D5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433072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75D8-33AB-4413-A167-858A6BC11238}" type="datetime1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95" y="40833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68580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  <p:pic>
        <p:nvPicPr>
          <p:cNvPr id="11" name="Picture 16" descr="se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6668" y="338424"/>
            <a:ext cx="500132" cy="518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9722-F304-48C7-89F3-EC4C3C5A7C97}" type="datetime1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6D93-3B9A-43CB-A6AF-671D46E94D73}" type="datetime1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9278-7788-4FC0-AE0F-9B5E73B3D91C}" type="datetime1">
              <a:rPr lang="en-US" smtClean="0"/>
              <a:pPr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35BD-8F1E-48DE-98AE-ACABE9178241}" type="datetime1">
              <a:rPr lang="en-US" smtClean="0"/>
              <a:pPr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27F9-64AC-4E44-9A48-58AF04DBB3CA}" type="datetime1">
              <a:rPr lang="en-US" smtClean="0"/>
              <a:pPr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AA4A-0F7B-4195-98EF-E61752F4F86B}" type="datetime1">
              <a:rPr lang="en-US" smtClean="0"/>
              <a:pPr/>
              <a:t>12/19/2012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AD9B-1230-4E2A-842E-F67B44E7D95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err="1" smtClean="0"/>
              <a:t>econd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0AA4A-0F7B-4195-98EF-E61752F4F86B}" type="datetime1">
              <a:rPr lang="en-US" smtClean="0"/>
              <a:pPr/>
              <a:t>12/19/2012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7AD9B-1230-4E2A-842E-F67B44E7D95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6" descr="se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86668" y="338424"/>
            <a:ext cx="500132" cy="51863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57200" y="914400"/>
            <a:ext cx="822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it.com/articles/article.aspx?p=1963535&amp;seqNum=2" TargetMode="External"/><Relationship Id="rId2" Type="http://schemas.openxmlformats.org/officeDocument/2006/relationships/hyperlink" Target="http://en.wikipedia.org/wiki/Function_objec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obe.com/index.php/tiobe_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Eiffel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these slides contain advanced </a:t>
            </a:r>
            <a:br>
              <a:rPr lang="en-US" sz="2400" dirty="0" smtClean="0"/>
            </a:br>
            <a:r>
              <a:rPr lang="en-US" sz="2400" dirty="0" smtClean="0"/>
              <a:t>material and are optional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Inheritance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smtClean="0"/>
              <a:t>Static multiple inheritance (Eiffel, C</a:t>
            </a:r>
            <a:r>
              <a:rPr lang="de-CH" dirty="0" smtClean="0"/>
              <a:t>++)</a:t>
            </a:r>
          </a:p>
          <a:p>
            <a:pPr lvl="1"/>
            <a:r>
              <a:rPr lang="de-CH" dirty="0" smtClean="0"/>
              <a:t>Name-Routine mapping defined at compile-time</a:t>
            </a:r>
          </a:p>
          <a:p>
            <a:pPr lvl="1"/>
            <a:r>
              <a:rPr lang="de-CH" dirty="0" smtClean="0"/>
              <a:t>Various conflict resolution schemes (renaming, virtual)</a:t>
            </a:r>
            <a:endParaRPr lang="de-CH" dirty="0" smtClean="0"/>
          </a:p>
          <a:p>
            <a:r>
              <a:rPr lang="de-CH" dirty="0" smtClean="0"/>
              <a:t>Dynamic multiple inheritance (Python</a:t>
            </a:r>
            <a:r>
              <a:rPr lang="de-CH" dirty="0" smtClean="0"/>
              <a:t>)</a:t>
            </a:r>
          </a:p>
          <a:p>
            <a:pPr lvl="1"/>
            <a:r>
              <a:rPr lang="de-CH" dirty="0" smtClean="0"/>
              <a:t>Inheritance ordering matters</a:t>
            </a:r>
          </a:p>
          <a:p>
            <a:pPr lvl="1"/>
            <a:r>
              <a:rPr lang="de-CH" dirty="0" smtClean="0"/>
              <a:t>Name resolution depth-first, left-to-right (+special cases)</a:t>
            </a:r>
            <a:endParaRPr lang="de-CH" dirty="0" smtClean="0"/>
          </a:p>
          <a:p>
            <a:r>
              <a:rPr lang="de-CH" dirty="0" smtClean="0"/>
              <a:t>Single inheritance + Interfaces (Java, C</a:t>
            </a:r>
            <a:r>
              <a:rPr lang="de-CH" dirty="0" smtClean="0"/>
              <a:t>#)</a:t>
            </a:r>
          </a:p>
          <a:p>
            <a:pPr lvl="1"/>
            <a:r>
              <a:rPr lang="de-CH" dirty="0" smtClean="0"/>
              <a:t>Single inheritance of full classes</a:t>
            </a:r>
          </a:p>
          <a:p>
            <a:pPr lvl="1"/>
            <a:r>
              <a:rPr lang="de-CH" dirty="0" smtClean="0"/>
              <a:t>Multiple inheritance of interfaces only</a:t>
            </a:r>
            <a:endParaRPr lang="de-CH" dirty="0" smtClean="0"/>
          </a:p>
          <a:p>
            <a:r>
              <a:rPr lang="de-CH" dirty="0" smtClean="0"/>
              <a:t>Single inheritance (PHP)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365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Generics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Generics (</a:t>
            </a:r>
            <a:r>
              <a:rPr lang="de-CH" dirty="0" smtClean="0"/>
              <a:t>Eiffel)</a:t>
            </a:r>
          </a:p>
          <a:p>
            <a:r>
              <a:rPr lang="de-CH" dirty="0" smtClean="0"/>
              <a:t>Generics (Java)</a:t>
            </a:r>
          </a:p>
          <a:p>
            <a:pPr lvl="1"/>
            <a:r>
              <a:rPr lang="de-CH" dirty="0" smtClean="0"/>
              <a:t>Safe co- and contravariance (Wildcards)</a:t>
            </a:r>
          </a:p>
          <a:p>
            <a:pPr lvl="1"/>
            <a:r>
              <a:rPr lang="de-CH" dirty="0" smtClean="0"/>
              <a:t>Type erasure</a:t>
            </a:r>
          </a:p>
          <a:p>
            <a:r>
              <a:rPr lang="de-CH" dirty="0" smtClean="0"/>
              <a:t>Generics (C#)</a:t>
            </a:r>
          </a:p>
          <a:p>
            <a:pPr lvl="1"/>
            <a:r>
              <a:rPr lang="de-CH" dirty="0" smtClean="0"/>
              <a:t>No conformance</a:t>
            </a:r>
            <a:endParaRPr lang="de-CH" dirty="0" smtClean="0"/>
          </a:p>
          <a:p>
            <a:r>
              <a:rPr lang="de-CH" dirty="0" smtClean="0"/>
              <a:t>Templates (C++)</a:t>
            </a:r>
          </a:p>
          <a:p>
            <a:r>
              <a:rPr lang="de-CH" dirty="0" smtClean="0"/>
              <a:t>Dynamic typing (Python, PHP)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3566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Contracts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Built-in contracts (Eiffel)</a:t>
            </a:r>
          </a:p>
          <a:p>
            <a:r>
              <a:rPr lang="de-CH" dirty="0" smtClean="0"/>
              <a:t>Contracts as a library (C</a:t>
            </a:r>
            <a:r>
              <a:rPr lang="de-CH" dirty="0" smtClean="0"/>
              <a:t>#)</a:t>
            </a:r>
          </a:p>
          <a:p>
            <a:pPr lvl="1"/>
            <a:r>
              <a:rPr lang="de-CH" dirty="0" smtClean="0"/>
              <a:t>Library offering calls that are interpreted as preconditions / postconditions / invariants</a:t>
            </a:r>
            <a:endParaRPr lang="de-CH" dirty="0" smtClean="0"/>
          </a:p>
          <a:p>
            <a:r>
              <a:rPr lang="de-CH" dirty="0" smtClean="0"/>
              <a:t>Assert statements (Java, C</a:t>
            </a:r>
            <a:r>
              <a:rPr lang="de-CH" dirty="0"/>
              <a:t>, Python</a:t>
            </a:r>
            <a:r>
              <a:rPr lang="de-CH" dirty="0" smtClean="0"/>
              <a:t>)</a:t>
            </a:r>
          </a:p>
          <a:p>
            <a:pPr lvl="1"/>
            <a:r>
              <a:rPr lang="de-CH" dirty="0" smtClean="0"/>
              <a:t>Assertion in the beginning is a precondition</a:t>
            </a:r>
          </a:p>
          <a:p>
            <a:pPr lvl="1"/>
            <a:r>
              <a:rPr lang="de-CH" dirty="0" smtClean="0"/>
              <a:t>Assertion in the end is a postcondition</a:t>
            </a:r>
          </a:p>
          <a:p>
            <a:pPr lvl="1"/>
            <a:r>
              <a:rPr lang="de-CH" dirty="0" smtClean="0"/>
              <a:t>No contract inheritance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450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Function </a:t>
            </a:r>
            <a:r>
              <a:rPr lang="de-CH" dirty="0" smtClean="0"/>
              <a:t>objects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CH" dirty="0" smtClean="0"/>
              <a:t>Agents (Eiffel</a:t>
            </a:r>
            <a:r>
              <a:rPr lang="de-CH" dirty="0" smtClean="0"/>
              <a:t>)</a:t>
            </a:r>
          </a:p>
          <a:p>
            <a:pPr lvl="1"/>
            <a:r>
              <a:rPr lang="de-CH" dirty="0" smtClean="0"/>
              <a:t>Unique: open/closed arguments, open targets</a:t>
            </a:r>
            <a:endParaRPr lang="de-CH" dirty="0" smtClean="0"/>
          </a:p>
          <a:p>
            <a:r>
              <a:rPr lang="de-CH" dirty="0" smtClean="0"/>
              <a:t>Function pointers (C)</a:t>
            </a:r>
          </a:p>
          <a:p>
            <a:r>
              <a:rPr lang="de-CH" dirty="0" smtClean="0"/>
              <a:t>Functor (C++)</a:t>
            </a:r>
          </a:p>
          <a:p>
            <a:r>
              <a:rPr lang="de-CH" dirty="0" smtClean="0"/>
              <a:t>Delegates (C#)</a:t>
            </a:r>
          </a:p>
          <a:p>
            <a:r>
              <a:rPr lang="de-CH" dirty="0" smtClean="0"/>
              <a:t>Closures </a:t>
            </a:r>
            <a:r>
              <a:rPr lang="de-CH" dirty="0" smtClean="0"/>
              <a:t>(Python</a:t>
            </a:r>
            <a:r>
              <a:rPr lang="de-CH" dirty="0" smtClean="0"/>
              <a:t>)</a:t>
            </a:r>
          </a:p>
          <a:p>
            <a:r>
              <a:rPr lang="de-CH" dirty="0" smtClean="0"/>
              <a:t>Anonymous inner classes (Java &lt;8)</a:t>
            </a:r>
          </a:p>
          <a:p>
            <a:pPr>
              <a:buNone/>
            </a:pPr>
            <a:r>
              <a:rPr lang="de-CH" dirty="0" smtClean="0"/>
              <a:t> See </a:t>
            </a:r>
            <a:r>
              <a:rPr lang="de-CH" dirty="0" smtClean="0">
                <a:hlinkClick r:id="rId2"/>
              </a:rPr>
              <a:t>http://en.wikipedia.org/wiki/Function_object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Lambda </a:t>
            </a:r>
            <a:r>
              <a:rPr lang="de-CH" dirty="0" smtClean="0"/>
              <a:t>expressions (Java 8)</a:t>
            </a:r>
          </a:p>
          <a:p>
            <a:pPr lvl="1"/>
            <a:r>
              <a:rPr lang="de-CH" dirty="0" smtClean="0">
                <a:hlinkClick r:id="rId3"/>
              </a:rPr>
              <a:t>http://www.informit.com/articles/article.aspx?p=1963535&amp;seqNum=2</a:t>
            </a:r>
            <a:endParaRPr lang="de-CH" dirty="0" smtClean="0"/>
          </a:p>
          <a:p>
            <a:pPr>
              <a:buNone/>
            </a:pPr>
            <a:endParaRPr lang="de-CH" dirty="0" smtClean="0"/>
          </a:p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47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Beyond Eiffel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C00000"/>
                </a:solidFill>
              </a:rPr>
              <a:t>Eiffel</a:t>
            </a:r>
            <a:r>
              <a:rPr lang="de-CH" dirty="0" smtClean="0"/>
              <a:t> was used in the course to introduce you to programming</a:t>
            </a:r>
          </a:p>
          <a:p>
            <a:r>
              <a:rPr lang="de-CH" dirty="0" smtClean="0"/>
              <a:t>The goal is not to learn programming Eiffel</a:t>
            </a:r>
          </a:p>
          <a:p>
            <a:r>
              <a:rPr lang="de-CH" dirty="0" smtClean="0"/>
              <a:t>The goal is to</a:t>
            </a:r>
          </a:p>
          <a:p>
            <a:pPr lvl="1"/>
            <a:r>
              <a:rPr lang="de-CH" dirty="0" smtClean="0"/>
              <a:t>Understand programming</a:t>
            </a:r>
          </a:p>
          <a:p>
            <a:pPr lvl="1"/>
            <a:r>
              <a:rPr lang="de-CH" dirty="0" smtClean="0"/>
              <a:t>Learn the concepts of programming</a:t>
            </a:r>
          </a:p>
          <a:p>
            <a:pPr lvl="1"/>
            <a:r>
              <a:rPr lang="de-CH" dirty="0" smtClean="0"/>
              <a:t>Learn how to </a:t>
            </a:r>
            <a:r>
              <a:rPr lang="de-CH" dirty="0" smtClean="0">
                <a:solidFill>
                  <a:srgbClr val="C00000"/>
                </a:solidFill>
              </a:rPr>
              <a:t>programm well</a:t>
            </a:r>
            <a:endParaRPr lang="de-CH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069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How to program well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C00000"/>
                </a:solidFill>
              </a:rPr>
              <a:t>Understand</a:t>
            </a:r>
            <a:r>
              <a:rPr lang="de-CH" dirty="0" smtClean="0"/>
              <a:t> fundamental </a:t>
            </a:r>
            <a:r>
              <a:rPr lang="de-CH" dirty="0" smtClean="0">
                <a:solidFill>
                  <a:srgbClr val="C00000"/>
                </a:solidFill>
              </a:rPr>
              <a:t>concepts</a:t>
            </a:r>
            <a:r>
              <a:rPr lang="de-CH" dirty="0" smtClean="0"/>
              <a:t> of programming</a:t>
            </a:r>
          </a:p>
          <a:p>
            <a:r>
              <a:rPr lang="de-CH" dirty="0" smtClean="0"/>
              <a:t>Understand when and how to </a:t>
            </a:r>
            <a:r>
              <a:rPr lang="de-CH" dirty="0" smtClean="0">
                <a:solidFill>
                  <a:srgbClr val="C00000"/>
                </a:solidFill>
              </a:rPr>
              <a:t>apply</a:t>
            </a:r>
            <a:r>
              <a:rPr lang="de-CH" dirty="0" smtClean="0"/>
              <a:t> these </a:t>
            </a:r>
            <a:r>
              <a:rPr lang="de-CH" dirty="0" smtClean="0">
                <a:solidFill>
                  <a:srgbClr val="C00000"/>
                </a:solidFill>
              </a:rPr>
              <a:t>concepts</a:t>
            </a:r>
          </a:p>
          <a:p>
            <a:r>
              <a:rPr lang="de-CH" dirty="0" smtClean="0"/>
              <a:t>Write code with </a:t>
            </a:r>
            <a:r>
              <a:rPr lang="de-CH" dirty="0" smtClean="0">
                <a:solidFill>
                  <a:srgbClr val="C00000"/>
                </a:solidFill>
              </a:rPr>
              <a:t>readability</a:t>
            </a:r>
            <a:r>
              <a:rPr lang="de-CH" dirty="0" smtClean="0"/>
              <a:t> in mind</a:t>
            </a:r>
          </a:p>
          <a:p>
            <a:r>
              <a:rPr lang="de-CH" dirty="0"/>
              <a:t>Know the language you are using</a:t>
            </a:r>
          </a:p>
          <a:p>
            <a:r>
              <a:rPr lang="de-CH" dirty="0" smtClean="0">
                <a:solidFill>
                  <a:srgbClr val="C00000"/>
                </a:solidFill>
              </a:rPr>
              <a:t>Experience</a:t>
            </a:r>
          </a:p>
          <a:p>
            <a:r>
              <a:rPr lang="de-CH" dirty="0" smtClean="0"/>
              <a:t>More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85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Which language should you use?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CH" dirty="0" smtClean="0"/>
              <a:t>All programming languages have advantages and disadvantages</a:t>
            </a:r>
          </a:p>
          <a:p>
            <a:pPr lvl="1"/>
            <a:r>
              <a:rPr lang="de-CH" dirty="0" smtClean="0"/>
              <a:t>Ease of use</a:t>
            </a:r>
          </a:p>
          <a:p>
            <a:pPr lvl="1"/>
            <a:r>
              <a:rPr lang="de-CH" dirty="0" smtClean="0"/>
              <a:t>Performance characteristics (speed, memory)</a:t>
            </a:r>
          </a:p>
          <a:p>
            <a:pPr lvl="1"/>
            <a:r>
              <a:rPr lang="de-CH" dirty="0" smtClean="0"/>
              <a:t>Applicability to problem domain</a:t>
            </a:r>
          </a:p>
          <a:p>
            <a:pPr lvl="1"/>
            <a:r>
              <a:rPr lang="de-CH" dirty="0" smtClean="0"/>
              <a:t>Availability of libraries and supporting tools</a:t>
            </a:r>
          </a:p>
          <a:p>
            <a:pPr lvl="1"/>
            <a:r>
              <a:rPr lang="de-CH" dirty="0" smtClean="0"/>
              <a:t>Personal experience</a:t>
            </a:r>
          </a:p>
          <a:p>
            <a:pPr lvl="1"/>
            <a:r>
              <a:rPr lang="de-CH" dirty="0" smtClean="0"/>
              <a:t>Company expertise / existing codebase</a:t>
            </a:r>
          </a:p>
          <a:p>
            <a:pPr lvl="1"/>
            <a:r>
              <a:rPr lang="de-CH" dirty="0" smtClean="0"/>
              <a:t>...</a:t>
            </a:r>
          </a:p>
          <a:p>
            <a:r>
              <a:rPr lang="de-CH" dirty="0" smtClean="0"/>
              <a:t>Know the problem you want to solve</a:t>
            </a:r>
          </a:p>
          <a:p>
            <a:r>
              <a:rPr lang="de-CH" dirty="0" smtClean="0"/>
              <a:t>Select the language accordingly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227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76108" y="1828800"/>
            <a:ext cx="7227627" cy="3413918"/>
            <a:chOff x="476108" y="1828800"/>
            <a:chExt cx="7227627" cy="3413918"/>
          </a:xfrm>
        </p:grpSpPr>
        <p:grpSp>
          <p:nvGrpSpPr>
            <p:cNvPr id="28" name="Group 27"/>
            <p:cNvGrpSpPr/>
            <p:nvPr/>
          </p:nvGrpSpPr>
          <p:grpSpPr>
            <a:xfrm>
              <a:off x="476108" y="1828800"/>
              <a:ext cx="7227627" cy="3413918"/>
              <a:chOff x="476108" y="1828800"/>
              <a:chExt cx="7227627" cy="3413918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485633" y="4572000"/>
                <a:ext cx="3019567" cy="3048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485633" y="2247900"/>
                <a:ext cx="3019567" cy="3048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485633" y="3048000"/>
                <a:ext cx="3019567" cy="3048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485633" y="3476625"/>
                <a:ext cx="3019567" cy="3048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485633" y="2667000"/>
                <a:ext cx="3019567" cy="3048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4655593" y="3438525"/>
                <a:ext cx="3019567" cy="3048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476108" y="4937918"/>
                <a:ext cx="3029092" cy="30480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476108" y="1828800"/>
                <a:ext cx="3029092" cy="30480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4665118" y="1828800"/>
                <a:ext cx="3010039" cy="304800"/>
              </a:xfrm>
              <a:prstGeom prst="roundRect">
                <a:avLst/>
              </a:prstGeom>
              <a:gradFill>
                <a:gsLst>
                  <a:gs pos="100000">
                    <a:srgbClr val="FFBE86"/>
                  </a:gs>
                  <a:gs pos="0">
                    <a:schemeClr val="accent1">
                      <a:tint val="50000"/>
                      <a:satMod val="300000"/>
                    </a:schemeClr>
                  </a:gs>
                  <a:gs pos="40000">
                    <a:schemeClr val="accent1">
                      <a:tint val="37000"/>
                      <a:satMod val="300000"/>
                    </a:schemeClr>
                  </a:gs>
                  <a:gs pos="60000">
                    <a:srgbClr val="FFD0AA"/>
                  </a:gs>
                  <a:gs pos="50000">
                    <a:schemeClr val="accent1">
                      <a:tint val="15000"/>
                      <a:satMod val="350000"/>
                    </a:schemeClr>
                  </a:gs>
                </a:gsLst>
                <a:lin ang="0" scaled="0"/>
              </a:gradFill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4665118" y="2667000"/>
                <a:ext cx="3019567" cy="30480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4674643" y="3048000"/>
                <a:ext cx="3029092" cy="30480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CH"/>
              </a:p>
            </p:txBody>
          </p:sp>
        </p:grpSp>
        <p:sp>
          <p:nvSpPr>
            <p:cNvPr id="44" name="Rounded Rectangle 43"/>
            <p:cNvSpPr/>
            <p:nvPr/>
          </p:nvSpPr>
          <p:spPr>
            <a:xfrm>
              <a:off x="4665118" y="2247900"/>
              <a:ext cx="3010039" cy="304800"/>
            </a:xfrm>
            <a:prstGeom prst="roundRect">
              <a:avLst/>
            </a:prstGeom>
            <a:gradFill>
              <a:gsLst>
                <a:gs pos="100000">
                  <a:srgbClr val="FFBE86"/>
                </a:gs>
                <a:gs pos="0">
                  <a:schemeClr val="accent1">
                    <a:tint val="50000"/>
                    <a:satMod val="300000"/>
                  </a:schemeClr>
                </a:gs>
                <a:gs pos="40000">
                  <a:schemeClr val="accent1">
                    <a:tint val="37000"/>
                    <a:satMod val="300000"/>
                  </a:schemeClr>
                </a:gs>
                <a:gs pos="60000">
                  <a:srgbClr val="FFD0AA"/>
                </a:gs>
                <a:gs pos="50000">
                  <a:schemeClr val="accent1">
                    <a:tint val="15000"/>
                    <a:satMod val="350000"/>
                  </a:schemeClr>
                </a:gs>
              </a:gsLst>
              <a:lin ang="0" scaled="0"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318393" y="1828800"/>
            <a:ext cx="4572146" cy="3413918"/>
            <a:chOff x="3318393" y="1828800"/>
            <a:chExt cx="4572146" cy="3413918"/>
          </a:xfrm>
        </p:grpSpPr>
        <p:sp>
          <p:nvSpPr>
            <p:cNvPr id="30" name="Rounded Rectangle 29"/>
            <p:cNvSpPr/>
            <p:nvPr/>
          </p:nvSpPr>
          <p:spPr>
            <a:xfrm>
              <a:off x="4655591" y="4572000"/>
              <a:ext cx="3019567" cy="3048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655590" y="4937918"/>
              <a:ext cx="3019567" cy="3048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318395" y="1828800"/>
              <a:ext cx="373609" cy="3048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3318394" y="2247900"/>
              <a:ext cx="373609" cy="3048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318395" y="3048000"/>
              <a:ext cx="373609" cy="3048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318395" y="3476625"/>
              <a:ext cx="373609" cy="3048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7516930" y="2238375"/>
              <a:ext cx="373609" cy="3048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3318393" y="2667000"/>
              <a:ext cx="373609" cy="304800"/>
            </a:xfrm>
            <a:prstGeom prst="roundRect">
              <a:avLst/>
            </a:prstGeom>
            <a:gradFill>
              <a:gsLst>
                <a:gs pos="0">
                  <a:schemeClr val="accent3">
                    <a:tint val="50000"/>
                    <a:satMod val="300000"/>
                  </a:schemeClr>
                </a:gs>
                <a:gs pos="45000">
                  <a:schemeClr val="accent3">
                    <a:lumMod val="20000"/>
                    <a:lumOff val="80000"/>
                  </a:schemeClr>
                </a:gs>
                <a:gs pos="59600">
                  <a:schemeClr val="accent2">
                    <a:lumMod val="20000"/>
                    <a:lumOff val="8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0" scaled="0"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516930" y="1828800"/>
              <a:ext cx="373609" cy="3048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7516930" y="2667000"/>
              <a:ext cx="373609" cy="3048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516930" y="3048000"/>
              <a:ext cx="373609" cy="3048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7516930" y="3438525"/>
              <a:ext cx="373609" cy="3048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Programming language frequency</a:t>
            </a:r>
            <a:endParaRPr lang="de-CH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87362"/>
          </a:xfrm>
        </p:spPr>
        <p:txBody>
          <a:bodyPr>
            <a:normAutofit/>
          </a:bodyPr>
          <a:lstStyle/>
          <a:p>
            <a:r>
              <a:rPr lang="de-CH" dirty="0"/>
              <a:t>TIOBE index top </a:t>
            </a:r>
            <a:r>
              <a:rPr lang="de-CH" dirty="0" smtClean="0"/>
              <a:t>10 languages December 2012 (sum up to 80%)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0140" y="1798638"/>
            <a:ext cx="4040188" cy="208868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CH" dirty="0"/>
              <a:t>C		18.7%</a:t>
            </a:r>
          </a:p>
          <a:p>
            <a:pPr marL="457200" indent="-457200">
              <a:buFont typeface="+mj-lt"/>
              <a:buAutoNum type="arabicPeriod"/>
            </a:pPr>
            <a:r>
              <a:rPr lang="de-CH" dirty="0"/>
              <a:t>Java	17.6%</a:t>
            </a:r>
          </a:p>
          <a:p>
            <a:pPr marL="457200" indent="-457200">
              <a:buFont typeface="+mj-lt"/>
              <a:buAutoNum type="arabicPeriod"/>
            </a:pPr>
            <a:r>
              <a:rPr lang="de-CH" dirty="0"/>
              <a:t>Objective-C  11.1% </a:t>
            </a:r>
          </a:p>
          <a:p>
            <a:pPr marL="457200" indent="-457200">
              <a:buFont typeface="+mj-lt"/>
              <a:buAutoNum type="arabicPeriod"/>
            </a:pPr>
            <a:r>
              <a:rPr lang="de-CH" dirty="0"/>
              <a:t>C++	9.2%</a:t>
            </a:r>
          </a:p>
          <a:p>
            <a:pPr marL="457200" indent="-457200">
              <a:buFont typeface="+mj-lt"/>
              <a:buAutoNum type="arabicPeriod"/>
            </a:pPr>
            <a:r>
              <a:rPr lang="de-CH" dirty="0"/>
              <a:t>C#		5.5%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1787265"/>
            <a:ext cx="4041775" cy="209893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de-CH" dirty="0" smtClean="0"/>
              <a:t>PHP</a:t>
            </a:r>
            <a:r>
              <a:rPr lang="de-CH" dirty="0"/>
              <a:t>	</a:t>
            </a:r>
            <a:r>
              <a:rPr lang="de-CH" dirty="0" smtClean="0"/>
              <a:t>5.5%</a:t>
            </a:r>
            <a:endParaRPr lang="de-CH" dirty="0"/>
          </a:p>
          <a:p>
            <a:pPr marL="457200" indent="-457200">
              <a:buFont typeface="+mj-lt"/>
              <a:buAutoNum type="arabicPeriod" startAt="6"/>
            </a:pPr>
            <a:r>
              <a:rPr lang="de-CH" dirty="0" smtClean="0"/>
              <a:t>(Visual) Basic  5.2%</a:t>
            </a:r>
            <a:endParaRPr lang="de-CH" dirty="0"/>
          </a:p>
          <a:p>
            <a:pPr marL="457200" indent="-457200">
              <a:buFont typeface="+mj-lt"/>
              <a:buAutoNum type="arabicPeriod" startAt="6"/>
            </a:pPr>
            <a:r>
              <a:rPr lang="de-CH" dirty="0" smtClean="0"/>
              <a:t>Python	3.8%</a:t>
            </a:r>
            <a:endParaRPr lang="de-CH" dirty="0"/>
          </a:p>
          <a:p>
            <a:pPr marL="457200" indent="-457200">
              <a:buFont typeface="+mj-lt"/>
              <a:buAutoNum type="arabicPeriod" startAt="6"/>
            </a:pPr>
            <a:r>
              <a:rPr lang="de-CH" dirty="0" smtClean="0"/>
              <a:t>Perl	2.2%</a:t>
            </a:r>
            <a:endParaRPr lang="de-CH" dirty="0"/>
          </a:p>
          <a:p>
            <a:pPr marL="457200" indent="-457200">
              <a:buFont typeface="+mj-lt"/>
              <a:buAutoNum type="arabicPeriod" startAt="6"/>
            </a:pPr>
            <a:r>
              <a:rPr lang="de-CH" dirty="0" smtClean="0"/>
              <a:t>Ruby	1.7%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6375796"/>
            <a:ext cx="458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/>
              <a:t>Source: </a:t>
            </a:r>
            <a:r>
              <a:rPr lang="de-CH" sz="1400" dirty="0" smtClean="0">
                <a:hlinkClick r:id="rId3"/>
              </a:rPr>
              <a:t>http</a:t>
            </a:r>
            <a:r>
              <a:rPr lang="de-CH" sz="1400" dirty="0">
                <a:hlinkClick r:id="rId3"/>
              </a:rPr>
              <a:t>://</a:t>
            </a:r>
            <a:r>
              <a:rPr lang="de-CH" sz="1400" dirty="0" smtClean="0">
                <a:hlinkClick r:id="rId3"/>
              </a:rPr>
              <a:t>www.tiobe.com/index.php/tiobe_index</a:t>
            </a:r>
            <a:r>
              <a:rPr lang="de-CH" sz="1400" dirty="0"/>
              <a:t>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47533" y="4237037"/>
            <a:ext cx="4040188" cy="1706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2400" b="1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0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16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16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16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16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1600"/>
            </a:lvl9pPr>
          </a:lstStyle>
          <a:p>
            <a:r>
              <a:rPr lang="de-CH" dirty="0"/>
              <a:t>Paradigms</a:t>
            </a:r>
          </a:p>
          <a:p>
            <a:r>
              <a:rPr lang="de-CH" b="0" dirty="0"/>
              <a:t>Object-oriented	</a:t>
            </a:r>
            <a:r>
              <a:rPr lang="de-CH" b="0" dirty="0" smtClean="0"/>
              <a:t>     58.5</a:t>
            </a:r>
            <a:r>
              <a:rPr lang="de-CH" b="0" dirty="0"/>
              <a:t>%</a:t>
            </a:r>
          </a:p>
          <a:p>
            <a:r>
              <a:rPr lang="de-CH" b="0" dirty="0"/>
              <a:t>Procedural	</a:t>
            </a:r>
            <a:r>
              <a:rPr lang="de-CH" b="0" dirty="0" smtClean="0"/>
              <a:t>     36.9</a:t>
            </a:r>
            <a:r>
              <a:rPr lang="de-CH" b="0" dirty="0"/>
              <a:t>%</a:t>
            </a:r>
          </a:p>
          <a:p>
            <a:r>
              <a:rPr lang="de-CH" b="0" dirty="0"/>
              <a:t>Functional	</a:t>
            </a:r>
            <a:r>
              <a:rPr lang="de-CH" b="0" dirty="0" smtClean="0"/>
              <a:t>       3.2</a:t>
            </a:r>
            <a:r>
              <a:rPr lang="de-CH" b="0" dirty="0"/>
              <a:t>%</a:t>
            </a:r>
          </a:p>
          <a:p>
            <a:r>
              <a:rPr lang="de-CH" b="0" dirty="0"/>
              <a:t>Logical		</a:t>
            </a:r>
            <a:r>
              <a:rPr lang="de-CH" b="0" dirty="0" smtClean="0"/>
              <a:t>       1.4</a:t>
            </a:r>
            <a:r>
              <a:rPr lang="de-CH" b="0" dirty="0"/>
              <a:t>%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4655593" y="4228658"/>
            <a:ext cx="4041775" cy="1714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CH" b="1" dirty="0" smtClean="0"/>
              <a:t>Type systems</a:t>
            </a:r>
          </a:p>
          <a:p>
            <a:pPr marL="0" indent="0">
              <a:buNone/>
            </a:pPr>
            <a:r>
              <a:rPr lang="de-CH" dirty="0" smtClean="0"/>
              <a:t>Statically typed	      71.4%</a:t>
            </a:r>
          </a:p>
          <a:p>
            <a:pPr marL="0" indent="0">
              <a:buNone/>
            </a:pPr>
            <a:r>
              <a:rPr lang="de-CH" dirty="0" smtClean="0"/>
              <a:t>Dynamically typed  28.6%</a:t>
            </a:r>
          </a:p>
          <a:p>
            <a:pPr marL="0" indent="0">
              <a:buNone/>
            </a:pPr>
            <a:r>
              <a:rPr lang="de-CH" dirty="0" smtClean="0"/>
              <a:t> </a:t>
            </a:r>
          </a:p>
          <a:p>
            <a:pPr marL="0" indent="0">
              <a:buNone/>
            </a:pPr>
            <a:r>
              <a:rPr lang="de-CH" dirty="0" smtClean="0"/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xmlns="" val="263208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Learning a new language</a:t>
            </a:r>
            <a:endParaRPr lang="de-CH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Learning a new language consists of</a:t>
            </a:r>
          </a:p>
          <a:p>
            <a:pPr lvl="1"/>
            <a:r>
              <a:rPr lang="de-CH" dirty="0" smtClean="0"/>
              <a:t>Learning the syntax (fast)</a:t>
            </a:r>
          </a:p>
          <a:p>
            <a:pPr lvl="1"/>
            <a:r>
              <a:rPr lang="de-CH" dirty="0" smtClean="0"/>
              <a:t>Mapping known programming concepts to new syntax (fast)</a:t>
            </a:r>
          </a:p>
          <a:p>
            <a:pPr lvl="1"/>
            <a:r>
              <a:rPr lang="de-CH" dirty="0"/>
              <a:t>Learning the conventions (medium)</a:t>
            </a:r>
          </a:p>
          <a:p>
            <a:pPr lvl="1"/>
            <a:r>
              <a:rPr lang="de-CH" dirty="0" smtClean="0"/>
              <a:t>Learning the libraries (long)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02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Some </a:t>
            </a:r>
            <a:r>
              <a:rPr lang="de-CH" dirty="0" smtClean="0"/>
              <a:t>concepts in various languages</a:t>
            </a:r>
            <a:endParaRPr lang="de-CH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Namespaces</a:t>
            </a:r>
          </a:p>
          <a:p>
            <a:r>
              <a:rPr lang="de-CH" dirty="0" smtClean="0"/>
              <a:t>Encapsulation</a:t>
            </a:r>
          </a:p>
          <a:p>
            <a:r>
              <a:rPr lang="de-CH" dirty="0" smtClean="0"/>
              <a:t>Inheritance</a:t>
            </a:r>
          </a:p>
          <a:p>
            <a:r>
              <a:rPr lang="de-CH" dirty="0" smtClean="0"/>
              <a:t>Generics</a:t>
            </a:r>
          </a:p>
          <a:p>
            <a:r>
              <a:rPr lang="de-CH" dirty="0" smtClean="0"/>
              <a:t>Contracts</a:t>
            </a:r>
          </a:p>
          <a:p>
            <a:r>
              <a:rPr lang="de-CH" dirty="0"/>
              <a:t>Function </a:t>
            </a:r>
            <a:r>
              <a:rPr lang="de-CH" dirty="0" smtClean="0"/>
              <a:t>objects</a:t>
            </a:r>
            <a:endParaRPr lang="de-CH" dirty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34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Namespaces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Global (Eiffel)</a:t>
            </a:r>
          </a:p>
          <a:p>
            <a:r>
              <a:rPr lang="de-CH" dirty="0" smtClean="0"/>
              <a:t>Directory-based packages (Java</a:t>
            </a:r>
            <a:r>
              <a:rPr lang="de-CH" dirty="0" smtClean="0"/>
              <a:t>)</a:t>
            </a:r>
          </a:p>
          <a:p>
            <a:pPr lvl="1"/>
            <a:r>
              <a:rPr lang="de-CH" dirty="0" smtClean="0"/>
              <a:t>Warnings if directory structure does not follow packages</a:t>
            </a:r>
            <a:endParaRPr lang="de-CH" dirty="0" smtClean="0"/>
          </a:p>
          <a:p>
            <a:r>
              <a:rPr lang="de-CH" dirty="0" smtClean="0"/>
              <a:t>File-based modules (Python)</a:t>
            </a:r>
          </a:p>
          <a:p>
            <a:pPr lvl="1"/>
            <a:r>
              <a:rPr lang="de-CH" dirty="0" smtClean="0"/>
              <a:t>Module name </a:t>
            </a:r>
            <a:r>
              <a:rPr lang="en-US" dirty="0" smtClean="0"/>
              <a:t>= file name</a:t>
            </a:r>
            <a:endParaRPr lang="de-CH" dirty="0" smtClean="0"/>
          </a:p>
          <a:p>
            <a:r>
              <a:rPr lang="de-CH" dirty="0" smtClean="0"/>
              <a:t>User-declared </a:t>
            </a:r>
            <a:r>
              <a:rPr lang="de-CH" dirty="0" smtClean="0"/>
              <a:t>(C</a:t>
            </a:r>
            <a:r>
              <a:rPr lang="de-CH" dirty="0" smtClean="0"/>
              <a:t>#)</a:t>
            </a:r>
            <a:endParaRPr lang="de-CH" dirty="0" smtClean="0"/>
          </a:p>
          <a:p>
            <a:pPr lvl="1"/>
            <a:r>
              <a:rPr lang="de-CH" dirty="0" smtClean="0"/>
              <a:t>Declare (multiple) arbitrary namespaces per file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114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Encapsulation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Export status (Eiffel</a:t>
            </a:r>
            <a:r>
              <a:rPr lang="de-CH" dirty="0" smtClean="0"/>
              <a:t>)</a:t>
            </a:r>
          </a:p>
          <a:p>
            <a:pPr lvl="1"/>
            <a:r>
              <a:rPr lang="de-CH" dirty="0" smtClean="0"/>
              <a:t>Granularity level of classes, no fully private</a:t>
            </a:r>
          </a:p>
          <a:p>
            <a:pPr lvl="1"/>
            <a:r>
              <a:rPr lang="de-CH" dirty="0" smtClean="0"/>
              <a:t>Attributes never writable from outside class</a:t>
            </a:r>
            <a:endParaRPr lang="de-CH" dirty="0" smtClean="0"/>
          </a:p>
          <a:p>
            <a:r>
              <a:rPr lang="de-CH" dirty="0" smtClean="0"/>
              <a:t>Access modifier (Java, C#, C++, PHP</a:t>
            </a:r>
            <a:r>
              <a:rPr lang="de-CH" dirty="0" smtClean="0"/>
              <a:t>)</a:t>
            </a:r>
          </a:p>
          <a:p>
            <a:pPr lvl="1"/>
            <a:r>
              <a:rPr lang="de-CH" dirty="0" smtClean="0"/>
              <a:t>Public (full acccess), private (only inside the class), protected (class + subclasses)</a:t>
            </a:r>
            <a:endParaRPr lang="de-CH" dirty="0" smtClean="0"/>
          </a:p>
          <a:p>
            <a:r>
              <a:rPr lang="de-CH" dirty="0" smtClean="0"/>
              <a:t>Naming conventions (</a:t>
            </a:r>
            <a:r>
              <a:rPr lang="de-CH" dirty="0" smtClean="0"/>
              <a:t>Python)</a:t>
            </a:r>
          </a:p>
          <a:p>
            <a:pPr lvl="1"/>
            <a:r>
              <a:rPr lang="de-CH" dirty="0" smtClean="0"/>
              <a:t>No access modifiers</a:t>
            </a:r>
          </a:p>
          <a:p>
            <a:pPr lvl="1"/>
            <a:r>
              <a:rPr lang="de-CH" dirty="0" smtClean="0"/>
              <a:t>Names starting with underscore should not be accessed from outside the class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2F221-C054-49AD-88D6-39AFBA08DDE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307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667</Words>
  <Application>Microsoft Office PowerPoint</Application>
  <PresentationFormat>On-screen Show (4:3)</PresentationFormat>
  <Paragraphs>148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Beyond Eiffel</vt:lpstr>
      <vt:lpstr>Beyond Eiffel</vt:lpstr>
      <vt:lpstr>How to program well</vt:lpstr>
      <vt:lpstr>Which language should you use?</vt:lpstr>
      <vt:lpstr>Programming language frequency</vt:lpstr>
      <vt:lpstr>Learning a new language</vt:lpstr>
      <vt:lpstr>Some concepts in various languages</vt:lpstr>
      <vt:lpstr>Namespaces</vt:lpstr>
      <vt:lpstr>Encapsulation</vt:lpstr>
      <vt:lpstr>Inheritance</vt:lpstr>
      <vt:lpstr>Generics</vt:lpstr>
      <vt:lpstr>Contracts</vt:lpstr>
      <vt:lpstr>Function objects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 verification of Eiffel  programs using Boogie</dc:title>
  <dc:creator>Julian</dc:creator>
  <cp:lastModifiedBy>Julian</cp:lastModifiedBy>
  <cp:revision>493</cp:revision>
  <dcterms:created xsi:type="dcterms:W3CDTF">2006-08-16T00:00:00Z</dcterms:created>
  <dcterms:modified xsi:type="dcterms:W3CDTF">2012-12-19T06:56:54Z</dcterms:modified>
</cp:coreProperties>
</file>