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  <p:sldMasterId id="2147483833" r:id="rId2"/>
  </p:sldMasterIdLst>
  <p:notesMasterIdLst>
    <p:notesMasterId r:id="rId40"/>
  </p:notesMasterIdLst>
  <p:handoutMasterIdLst>
    <p:handoutMasterId r:id="rId41"/>
  </p:handoutMasterIdLst>
  <p:sldIdLst>
    <p:sldId id="915" r:id="rId3"/>
    <p:sldId id="916" r:id="rId4"/>
    <p:sldId id="917" r:id="rId5"/>
    <p:sldId id="918" r:id="rId6"/>
    <p:sldId id="919" r:id="rId7"/>
    <p:sldId id="920" r:id="rId8"/>
    <p:sldId id="921" r:id="rId9"/>
    <p:sldId id="922" r:id="rId10"/>
    <p:sldId id="923" r:id="rId11"/>
    <p:sldId id="924" r:id="rId12"/>
    <p:sldId id="925" r:id="rId13"/>
    <p:sldId id="926" r:id="rId14"/>
    <p:sldId id="927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  <p:sldId id="949" r:id="rId37"/>
    <p:sldId id="950" r:id="rId38"/>
    <p:sldId id="951" r:id="rId39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6600">
        <a:alpha val="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3333FF"/>
    <a:srgbClr val="99FF99"/>
    <a:srgbClr val="FFCCCC"/>
    <a:srgbClr val="FF9966"/>
    <a:srgbClr val="FFCC99"/>
    <a:srgbClr val="000099"/>
    <a:srgbClr val="006600"/>
    <a:srgbClr val="CC66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4" autoAdjust="0"/>
    <p:restoredTop sz="90657" autoAdjust="0"/>
  </p:normalViewPr>
  <p:slideViewPr>
    <p:cSldViewPr snapToGrid="0">
      <p:cViewPr varScale="1">
        <p:scale>
          <a:sx n="54" d="100"/>
          <a:sy n="54" d="100"/>
        </p:scale>
        <p:origin x="2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772" y="-12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69BD3-474F-4E73-9C81-D72C6E16055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2046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9E165-C7C3-4F55-87E2-889100CD64D8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32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CC15-D5AE-4AD9-8AB6-DCC80A1970A7}" type="slidenum">
              <a:rPr lang="en-US"/>
              <a:pPr/>
              <a:t>12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520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298F5-4427-413E-A176-45B8F0A13E44}" type="slidenum">
              <a:rPr lang="en-US"/>
              <a:pPr/>
              <a:t>13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563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D71B4-02C9-4E2A-88E4-5596DD4DEFA1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8275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3FB0D-A0DF-4776-8F49-714D44FCC1B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7500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AF2C6-795D-4E90-A55E-4BF9E237A0D6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71479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16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E268-865A-4E4A-A6D8-BBF86FA8FA54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784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FBB2-C5CA-49C2-9F84-B0DD4C1846D5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9308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F3E9E-9400-4518-8F79-B2C18775707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036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9322E-336D-4F3B-823B-72C91060016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69512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6C2E8-8471-4D1F-953F-6CDAE9117007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05233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E2C26-40D1-4DDD-A66C-9B717B9461C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78224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5F6CB-BE82-4F7E-BD7B-7A1A56414361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76163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8506E-FE89-4B71-99A1-4D7C9775B440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48282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F40A3-D4B2-4A14-AD9C-106684714BE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29555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123A3-8919-4923-ACF3-B6D4DB4A111A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21274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D3E96-EE07-4EF9-B3F0-A98BF21842D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35292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862E5-355A-48F1-B1D4-667FB55C5E1B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07806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1D1C8-1699-4C54-A8CD-AD009F226AEA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057877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0E28A-8D3B-419F-B298-4A50D3A3D712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2794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A6A6E-A39A-4338-A71F-C937567C318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95411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3790-7FBD-4365-9883-4359E38DD50F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24103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11850-1F52-4348-8245-4C11457CDA48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0428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6C535-82A7-4E1B-9E79-9233D98CD5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5503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07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92439-50EB-4A96-97C0-B6613E9B9376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41130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8CCC3-80C5-4112-A338-A88D5CB7C47F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945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83F81-8BC5-46D5-98A3-6939766E1F64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746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C3B4E-9978-4658-BD43-C02E23E9063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6809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4FEE4-63CC-4BC6-AA39-E67244E7475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721B7-681E-46DF-8A3C-C7DC8575876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166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FF2E2-97F5-48A3-AA83-3604E6FCB2B4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197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FF2E2-97F5-48A3-AA83-3604E6FCB2B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8440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2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3253" y="287177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  <p:pic>
        <p:nvPicPr>
          <p:cNvPr id="11" name="Bild 10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19" y="40411"/>
            <a:ext cx="339766" cy="346364"/>
          </a:xfrm>
          <a:prstGeom prst="rect">
            <a:avLst/>
          </a:prstGeom>
        </p:spPr>
      </p:pic>
      <p:pic>
        <p:nvPicPr>
          <p:cNvPr id="12" name="Bild 11" descr="eth_logo_kurz_pos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" y="107521"/>
            <a:ext cx="1187834" cy="1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sz="2800" noProof="0" dirty="0" smtClean="0">
                <a:latin typeface="Constantia" panose="02030602050306030303" pitchFamily="18" charset="0"/>
              </a:rPr>
              <a:t>Prof. Dr. Bertrand Meyer</a:t>
            </a:r>
            <a:endParaRPr lang="de-CH" noProof="0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702" y="4184071"/>
            <a:ext cx="8392706" cy="248739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>Lektion 4: Die Schnittstelle einer Klasse</a:t>
            </a:r>
          </a:p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/>
            </a:r>
            <a:br>
              <a:rPr lang="de-CH" dirty="0" smtClean="0">
                <a:solidFill>
                  <a:srgbClr val="3E609E"/>
                </a:solidFill>
                <a:latin typeface="Verdana" pitchFamily="34" charset="0"/>
              </a:rPr>
            </a:b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>(und eine erste Einführung in den Begriff von Vertrag)</a:t>
            </a:r>
            <a:endParaRPr lang="de-CH" dirty="0">
              <a:solidFill>
                <a:srgbClr val="3E609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Definitionen: Klasse, Instanz, generierende Klasse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3139"/>
            <a:ext cx="8492359" cy="334557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de-CH" sz="3600" dirty="0" smtClean="0">
                <a:latin typeface="Constantia" panose="02030602050306030303" pitchFamily="18" charset="0"/>
              </a:rPr>
              <a:t>Instanz, generierende Klasse</a:t>
            </a:r>
          </a:p>
          <a:p>
            <a:pPr lvl="0" algn="ctr">
              <a:lnSpc>
                <a:spcPct val="60000"/>
              </a:lnSpc>
              <a:spcBef>
                <a:spcPts val="0"/>
              </a:spcBef>
            </a:pPr>
            <a:endParaRPr lang="de-CH" sz="3600" dirty="0" smtClean="0">
              <a:latin typeface="Constantia" panose="02030602050306030303" pitchFamily="18" charset="0"/>
            </a:endParaRPr>
          </a:p>
          <a:p>
            <a:pPr lvl="0">
              <a:spcBef>
                <a:spcPct val="20000"/>
              </a:spcBef>
            </a:pPr>
            <a:r>
              <a:rPr lang="de-CH" sz="2800" dirty="0" smtClean="0">
                <a:latin typeface="Constantia" panose="02030602050306030303" pitchFamily="18" charset="0"/>
              </a:rPr>
              <a:t>Falls ein Objekt </a:t>
            </a: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O</a:t>
            </a:r>
            <a:r>
              <a:rPr lang="de-CH" sz="2800" dirty="0" smtClean="0">
                <a:latin typeface="Constantia" panose="02030602050306030303" pitchFamily="18" charset="0"/>
              </a:rPr>
              <a:t> eines der durch die Klasse </a:t>
            </a: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sz="2800" dirty="0" smtClean="0">
                <a:latin typeface="Constantia" panose="02030602050306030303" pitchFamily="18" charset="0"/>
              </a:rPr>
              <a:t> beschriebenen Objekte ist: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O</a:t>
            </a:r>
            <a:r>
              <a:rPr lang="de-CH" sz="2800" dirty="0" smtClean="0">
                <a:latin typeface="Constantia" panose="02030602050306030303" pitchFamily="18" charset="0"/>
              </a:rPr>
              <a:t> ist eine </a:t>
            </a:r>
            <a:r>
              <a:rPr lang="de-CH" sz="28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Instanz</a:t>
            </a:r>
            <a:r>
              <a:rPr lang="de-CH" sz="28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de-CH" sz="2800" dirty="0" smtClean="0">
                <a:latin typeface="Constantia" panose="02030602050306030303" pitchFamily="18" charset="0"/>
              </a:rPr>
              <a:t>von </a:t>
            </a: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endParaRPr lang="de-CH" sz="2800" dirty="0" smtClean="0">
              <a:latin typeface="Constantia" panose="02030602050306030303" pitchFamily="18" charset="0"/>
            </a:endParaRPr>
          </a:p>
          <a:p>
            <a:pPr lvl="1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sz="2800" dirty="0" smtClean="0">
                <a:latin typeface="Constantia" panose="02030602050306030303" pitchFamily="18" charset="0"/>
              </a:rPr>
              <a:t>  ist die </a:t>
            </a:r>
            <a:r>
              <a:rPr lang="de-CH" sz="28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generierende</a:t>
            </a:r>
            <a:r>
              <a:rPr lang="de-CH" sz="2800" b="1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 Klasse</a:t>
            </a:r>
            <a:r>
              <a:rPr lang="de-CH" sz="2800" b="1" dirty="0" smtClean="0">
                <a:latin typeface="Constantia" panose="02030602050306030303" pitchFamily="18" charset="0"/>
              </a:rPr>
              <a:t> </a:t>
            </a:r>
            <a:r>
              <a:rPr lang="de-CH" sz="2800" dirty="0" smtClean="0">
                <a:latin typeface="Constantia" panose="02030602050306030303" pitchFamily="18" charset="0"/>
              </a:rPr>
              <a:t>von </a:t>
            </a: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O</a:t>
            </a:r>
            <a:endParaRPr lang="de-CH" sz="2800" dirty="0" smtClean="0">
              <a:latin typeface="Constantia" panose="02030602050306030303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57200" y="5029243"/>
            <a:ext cx="8424863" cy="14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Eine </a:t>
            </a:r>
            <a:r>
              <a:rPr lang="de-CH" kern="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Klasse </a:t>
            </a:r>
            <a:r>
              <a:rPr lang="de-CH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repräsentiert eine Kategorie von Dingen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endParaRPr lang="de-CH" kern="0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Ein </a:t>
            </a:r>
            <a:r>
              <a:rPr lang="de-CH" kern="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Objekt </a:t>
            </a:r>
            <a:r>
              <a:rPr lang="de-CH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repräsentiert eines dieser Dinge</a:t>
            </a:r>
          </a:p>
        </p:txBody>
      </p:sp>
    </p:spTree>
    <p:extLst>
      <p:ext uri="{BB962C8B-B14F-4D97-AF65-F5344CB8AC3E}">
        <p14:creationId xmlns:p14="http://schemas.microsoft.com/office/powerpoint/2010/main" val="37023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Objekte vs Klassen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Klassen existieren nur im </a:t>
            </a:r>
            <a:r>
              <a:rPr lang="de-CH" noProof="0" dirty="0" smtClean="0">
                <a:solidFill>
                  <a:srgbClr val="800000"/>
                </a:solidFill>
              </a:rPr>
              <a:t>Softwaretext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Definiert durch einen Klassentext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Beschreiben Eigenschaften von assoziierten Instanzen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Objekte existieren nur zur </a:t>
            </a:r>
            <a:r>
              <a:rPr lang="de-CH" noProof="0" dirty="0" smtClean="0">
                <a:solidFill>
                  <a:srgbClr val="800000"/>
                </a:solidFill>
              </a:rPr>
              <a:t>Laufzeit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Sichtbar im Programmtext durch Namen, die Laufzeitobjekte </a:t>
            </a:r>
            <a:r>
              <a:rPr lang="de-CH" b="1" noProof="0" dirty="0" smtClean="0">
                <a:solidFill>
                  <a:srgbClr val="800000"/>
                </a:solidFill>
              </a:rPr>
              <a:t>bezeichnen</a:t>
            </a:r>
            <a:endParaRPr lang="de-CH" noProof="0" dirty="0" smtClean="0">
              <a:solidFill>
                <a:srgbClr val="800000"/>
              </a:solidFill>
            </a:endParaRPr>
          </a:p>
          <a:p>
            <a:pPr lvl="1" eaLnBrk="1" hangingPunct="1"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/>
            </a:r>
            <a:br>
              <a:rPr lang="de-CH" noProof="0" dirty="0" smtClean="0">
                <a:solidFill>
                  <a:schemeClr val="tx1"/>
                </a:solidFill>
              </a:rPr>
            </a:br>
            <a:r>
              <a:rPr lang="de-CH" noProof="0" dirty="0" smtClean="0">
                <a:solidFill>
                  <a:schemeClr val="tx1"/>
                </a:solidFill>
              </a:rPr>
              <a:t>Beispiele: </a:t>
            </a:r>
            <a:r>
              <a:rPr lang="de-CH" i="1" noProof="0" dirty="0" err="1" smtClean="0">
                <a:solidFill>
                  <a:srgbClr val="3333FF"/>
                </a:solidFill>
              </a:rPr>
              <a:t>Zurich_map</a:t>
            </a:r>
            <a:r>
              <a:rPr lang="de-CH" i="1" noProof="0" dirty="0" smtClean="0">
                <a:solidFill>
                  <a:srgbClr val="3333FF"/>
                </a:solidFill>
              </a:rPr>
              <a:t>, Polyterrasse, </a:t>
            </a:r>
            <a:r>
              <a:rPr lang="de-CH" i="1" noProof="0" dirty="0" err="1" smtClean="0">
                <a:solidFill>
                  <a:srgbClr val="3333FF"/>
                </a:solidFill>
              </a:rPr>
              <a:t>console</a:t>
            </a:r>
            <a:endParaRPr lang="de-CH" i="1" noProof="0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08" y="3636183"/>
            <a:ext cx="8052955" cy="2489979"/>
          </a:xfrm>
          <a:prstGeom prst="rect">
            <a:avLst/>
          </a:prstGeom>
        </p:spPr>
      </p:pic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9237" y="115888"/>
            <a:ext cx="8651777" cy="4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Schnittstelle (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interface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)*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1727" y="824878"/>
            <a:ext cx="62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*von seiner </a:t>
            </a:r>
            <a:r>
              <a:rPr lang="en-US" dirty="0" err="1" smtClean="0">
                <a:latin typeface="Constantia" panose="02030602050306030303" pitchFamily="18" charset="0"/>
              </a:rPr>
              <a:t>generierenden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Klasse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definiert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Constantia" panose="02030602050306030303" pitchFamily="18" charset="0"/>
            </a:endParaRPr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latin typeface="Constantia" panose="02030602050306030303" pitchFamily="18" charset="0"/>
            </a:endParaRPr>
          </a:p>
        </p:txBody>
      </p:sp>
      <p:sp>
        <p:nvSpPr>
          <p:cNvPr id="55" name="AutoShape 61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56" name="AutoShape 62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latin typeface="Constantia" panose="02030602050306030303" pitchFamily="18" charset="0"/>
            </a:endParaRPr>
          </a:p>
        </p:txBody>
      </p:sp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prepend</a:t>
            </a:r>
          </a:p>
        </p:txBody>
      </p:sp>
      <p:sp>
        <p:nvSpPr>
          <p:cNvPr id="58" name="Rectangle 64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AutoShape 65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AutoShape 66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1" name="Text Box 67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  <a:latin typeface="Constantia" panose="02030602050306030303" pitchFamily="18" charset="0"/>
              </a:rPr>
              <a:t>animate</a:t>
            </a:r>
          </a:p>
        </p:txBody>
      </p:sp>
      <p:sp>
        <p:nvSpPr>
          <p:cNvPr id="62" name="AutoShape 68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3" name="AutoShape 69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4" name="Text Box 70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  <a:latin typeface="Constantia" panose="02030602050306030303" pitchFamily="18" charset="0"/>
              </a:rPr>
              <a:t>append</a:t>
            </a: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67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</a:p>
        </p:txBody>
      </p:sp>
      <p:grpSp>
        <p:nvGrpSpPr>
          <p:cNvPr id="71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72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3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stations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75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76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7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78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first</a:t>
            </a:r>
          </a:p>
        </p:txBody>
      </p:sp>
      <p:grpSp>
        <p:nvGrpSpPr>
          <p:cNvPr id="79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80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1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2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last</a:t>
            </a:r>
          </a:p>
        </p:txBody>
      </p:sp>
      <p:sp>
        <p:nvSpPr>
          <p:cNvPr id="83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9039" y="2419975"/>
            <a:ext cx="6395122" cy="2560976"/>
          </a:xfrm>
          <a:noFill/>
          <a:ln/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08" y="3636183"/>
            <a:ext cx="8052955" cy="2489979"/>
          </a:xfrm>
          <a:prstGeom prst="rect">
            <a:avLst/>
          </a:prstGeom>
          <a:noFill/>
        </p:spPr>
      </p:pic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lang="de-CH" b="1" dirty="0" smtClean="0">
                <a:solidFill>
                  <a:srgbClr val="990000"/>
                </a:solidFill>
              </a:rPr>
              <a:t>I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mplementation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* 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</a:endParaRPr>
          </a:p>
        </p:txBody>
      </p:sp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342900" y="4060825"/>
            <a:ext cx="190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5" name="Text Box 71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6" name="Rectangle 72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7" name="AutoShape 73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8" name="AutoShape 74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9" name="Text Box 75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prepend</a:t>
            </a:r>
          </a:p>
        </p:txBody>
      </p:sp>
      <p:sp>
        <p:nvSpPr>
          <p:cNvPr id="605260" name="Rectangle 76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1" name="AutoShape 77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2" name="AutoShape 78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3" name="Text Box 79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animate</a:t>
            </a:r>
          </a:p>
        </p:txBody>
      </p:sp>
      <p:sp>
        <p:nvSpPr>
          <p:cNvPr id="605264" name="AutoShape 80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5" name="AutoShape 81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6" name="Text Box 82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append</a:t>
            </a:r>
          </a:p>
        </p:txBody>
      </p:sp>
      <p:sp>
        <p:nvSpPr>
          <p:cNvPr id="605272" name="Text Box 88"/>
          <p:cNvSpPr txBox="1">
            <a:spLocks noChangeArrowheads="1"/>
          </p:cNvSpPr>
          <p:nvPr/>
        </p:nvSpPr>
        <p:spPr bwMode="auto">
          <a:xfrm>
            <a:off x="6010275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latin typeface="Constantia" panose="02030602050306030303" pitchFamily="18" charset="0"/>
              </a:rPr>
              <a:t>count</a:t>
            </a:r>
          </a:p>
        </p:txBody>
      </p:sp>
      <p:sp>
        <p:nvSpPr>
          <p:cNvPr id="605280" name="Text Box 96"/>
          <p:cNvSpPr txBox="1">
            <a:spLocks noChangeArrowheads="1"/>
          </p:cNvSpPr>
          <p:nvPr/>
        </p:nvSpPr>
        <p:spPr bwMode="auto">
          <a:xfrm>
            <a:off x="6022975" y="4273550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latin typeface="Constantia" panose="02030602050306030303" pitchFamily="18" charset="0"/>
              </a:rPr>
              <a:t>first</a:t>
            </a:r>
          </a:p>
        </p:txBody>
      </p:sp>
      <p:sp>
        <p:nvSpPr>
          <p:cNvPr id="605285" name="Rectangle 101"/>
          <p:cNvSpPr>
            <a:spLocks noChangeArrowheads="1"/>
          </p:cNvSpPr>
          <p:nvPr/>
        </p:nvSpPr>
        <p:spPr bwMode="auto">
          <a:xfrm>
            <a:off x="6948488" y="5529263"/>
            <a:ext cx="12954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41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2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6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stations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0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first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3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last</a:t>
            </a: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TextBox 36"/>
          <p:cNvSpPr txBox="1"/>
          <p:nvPr/>
        </p:nvSpPr>
        <p:spPr>
          <a:xfrm>
            <a:off x="2621727" y="824878"/>
            <a:ext cx="62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*von seiner </a:t>
            </a:r>
            <a:r>
              <a:rPr lang="en-US" dirty="0" err="1" smtClean="0">
                <a:latin typeface="Constantia" panose="02030602050306030303" pitchFamily="18" charset="0"/>
              </a:rPr>
              <a:t>generierenden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Klasse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definiert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Softwarekonstruktion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Passende Klassen zu finden ist ein zentraler Teil des </a:t>
            </a:r>
            <a:r>
              <a:rPr lang="de-CH" b="1" noProof="0" dirty="0" smtClean="0">
                <a:solidFill>
                  <a:srgbClr val="800000"/>
                </a:solidFill>
              </a:rPr>
              <a:t>Softwaredesigns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(Die Entwicklung der </a:t>
            </a:r>
            <a:r>
              <a:rPr lang="de-CH" b="1" noProof="0" dirty="0" smtClean="0">
                <a:solidFill>
                  <a:srgbClr val="800000"/>
                </a:solidFill>
              </a:rPr>
              <a:t>Architektur</a:t>
            </a:r>
            <a:r>
              <a:rPr lang="de-CH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eines Programms)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Die Details auszuarbeiten ist ein Teil der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800000"/>
                </a:solidFill>
              </a:rPr>
              <a:t>Implementation</a:t>
            </a:r>
            <a:endParaRPr lang="de-CH" noProof="0" dirty="0" smtClean="0">
              <a:solidFill>
                <a:srgbClr val="800000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2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Eine Klassenschnittstelle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In dieser Vorlesung benutzen wir “Schnittstelle” im Sinne einer Programmierschnittstelle (nicht Benutzerschnittstelle)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Wir schauen uns jetzt die Schnittstelle von </a:t>
            </a:r>
            <a:r>
              <a:rPr lang="de-CH" i="1" noProof="0" dirty="0" smtClean="0">
                <a:solidFill>
                  <a:srgbClr val="3333FF"/>
                </a:solidFill>
              </a:rPr>
              <a:t>SIMPLE_LINE</a:t>
            </a:r>
            <a:r>
              <a:rPr lang="de-CH" noProof="0" dirty="0" smtClean="0">
                <a:solidFill>
                  <a:schemeClr val="tx1"/>
                </a:solidFill>
              </a:rPr>
              <a:t> (eine vereinfachte Version von</a:t>
            </a:r>
            <a:r>
              <a:rPr lang="de-CH" i="1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LINE</a:t>
            </a:r>
            <a:r>
              <a:rPr lang="de-CH" noProof="0" dirty="0" smtClean="0">
                <a:solidFill>
                  <a:schemeClr val="tx1"/>
                </a:solidFill>
              </a:rPr>
              <a:t>) an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Diese wird in </a:t>
            </a:r>
            <a:r>
              <a:rPr lang="de-CH" noProof="0" dirty="0" err="1" smtClean="0">
                <a:solidFill>
                  <a:schemeClr val="tx1"/>
                </a:solidFill>
              </a:rPr>
              <a:t>EiffelStudio</a:t>
            </a:r>
            <a:r>
              <a:rPr lang="de-CH" noProof="0" dirty="0" smtClean="0">
                <a:solidFill>
                  <a:schemeClr val="tx1"/>
                </a:solidFill>
              </a:rPr>
              <a:t> angezeigt (Benutzen Sie den “Interface” Knopf)</a:t>
            </a:r>
          </a:p>
        </p:txBody>
      </p:sp>
    </p:spTree>
    <p:extLst>
      <p:ext uri="{BB962C8B-B14F-4D97-AF65-F5344CB8AC3E}">
        <p14:creationId xmlns:p14="http://schemas.microsoft.com/office/powerpoint/2010/main" val="24684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Eine Abfrage: “count”</a:t>
            </a:r>
          </a:p>
        </p:txBody>
      </p:sp>
      <p:sp>
        <p:nvSpPr>
          <p:cNvPr id="16388" name="Rectangle 2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Wie lange ist diese Linie? Siehe Abfrage </a:t>
            </a:r>
            <a:r>
              <a:rPr lang="de-CH" i="1" noProof="0" dirty="0" err="1" smtClean="0">
                <a:solidFill>
                  <a:srgbClr val="3333FF"/>
                </a:solidFill>
              </a:rPr>
              <a:t>count</a:t>
            </a:r>
            <a:endParaRPr lang="de-CH" noProof="0" dirty="0" smtClean="0"/>
          </a:p>
          <a:p>
            <a:pPr lvl="1" eaLnBrk="1" hangingPunct="1">
              <a:spcBef>
                <a:spcPts val="0"/>
              </a:spcBef>
            </a:pPr>
            <a:endParaRPr lang="de-CH" noProof="0" dirty="0" smtClean="0"/>
          </a:p>
          <a:p>
            <a:pPr lvl="1" eaLnBrk="1" hangingPunct="1">
              <a:spcBef>
                <a:spcPts val="0"/>
              </a:spcBef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rgbClr val="A50021"/>
                </a:solidFill>
              </a:rPr>
              <a:t>Kopfkommentar</a:t>
            </a:r>
            <a:r>
              <a:rPr lang="de-CH" noProof="0" dirty="0" smtClean="0">
                <a:solidFill>
                  <a:schemeClr val="tx1"/>
                </a:solidFill>
              </a:rPr>
              <a:t>: beschreibt den Zweck dieses Features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“</a:t>
            </a:r>
            <a:r>
              <a:rPr lang="de-CH" noProof="0" dirty="0" smtClean="0">
                <a:solidFill>
                  <a:srgbClr val="990000"/>
                </a:solidFill>
              </a:rPr>
              <a:t>diese Linie</a:t>
            </a:r>
            <a:r>
              <a:rPr lang="de-CH" noProof="0" dirty="0" smtClean="0">
                <a:solidFill>
                  <a:srgbClr val="3333FF"/>
                </a:solidFill>
              </a:rPr>
              <a:t>”</a:t>
            </a:r>
            <a:r>
              <a:rPr lang="de-CH" noProof="0" dirty="0" smtClean="0">
                <a:solidFill>
                  <a:schemeClr val="tx1"/>
                </a:solidFill>
              </a:rPr>
              <a:t>: Die Instanz von </a:t>
            </a:r>
            <a:r>
              <a:rPr lang="de-CH" i="1" noProof="0" dirty="0" smtClean="0">
                <a:solidFill>
                  <a:srgbClr val="3333FF"/>
                </a:solidFill>
              </a:rPr>
              <a:t>SIMPLE_LINE</a:t>
            </a:r>
            <a:r>
              <a:rPr lang="de-CH" noProof="0" dirty="0" smtClean="0">
                <a:solidFill>
                  <a:schemeClr val="tx1"/>
                </a:solidFill>
              </a:rPr>
              <a:t>, auf die 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chemeClr val="tx1"/>
                </a:solidFill>
              </a:rPr>
              <a:t>  angewendet wird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Die Form einer Abfrage-Deklaration:</a:t>
            </a:r>
            <a:r>
              <a:rPr lang="de-CH" noProof="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lvl="1" eaLnBrk="1" hangingPunct="1">
              <a:spcBef>
                <a:spcPts val="0"/>
              </a:spcBef>
              <a:buNone/>
            </a:pPr>
            <a:r>
              <a:rPr lang="de-CH" i="1" noProof="0" dirty="0" err="1" smtClean="0">
                <a:solidFill>
                  <a:srgbClr val="3333FF"/>
                </a:solidFill>
                <a:ea typeface="+mn-ea"/>
              </a:rPr>
              <a:t>feature_name</a:t>
            </a:r>
            <a:r>
              <a:rPr lang="de-CH" sz="1800" i="1" noProof="0" dirty="0" smtClean="0">
                <a:ea typeface="+mn-ea"/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: </a:t>
            </a:r>
            <a:r>
              <a:rPr lang="de-CH" i="1" noProof="0" dirty="0" smtClean="0">
                <a:solidFill>
                  <a:srgbClr val="3333FF"/>
                </a:solidFill>
              </a:rPr>
              <a:t>RÜCKGABE_TYP</a:t>
            </a:r>
          </a:p>
          <a:p>
            <a:pPr lvl="1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3333FF"/>
                </a:solidFill>
              </a:rPr>
              <a:t>INTEGER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: ein Typ, der ganze Zahlen bezeichnet.</a:t>
            </a:r>
            <a:br>
              <a:rPr lang="de-CH" noProof="0" dirty="0" smtClean="0">
                <a:solidFill>
                  <a:schemeClr val="tx1"/>
                </a:solidFill>
              </a:rPr>
            </a:br>
            <a:r>
              <a:rPr lang="de-CH" noProof="0" dirty="0" smtClean="0">
                <a:solidFill>
                  <a:schemeClr val="tx1"/>
                </a:solidFill>
              </a:rPr>
              <a:t>(z.B.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-23, 0, 256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850" y="1369093"/>
            <a:ext cx="7548112" cy="105242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count 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Verdana" pitchFamily="48" charset="0"/>
              </a:rPr>
              <a:t>INTEGER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	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Anzahl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der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Stationen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auf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dieser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Linie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711534" y="3608854"/>
            <a:ext cx="2851904" cy="888823"/>
          </a:xfrm>
          <a:prstGeom prst="wedgeRoundRectCallout">
            <a:avLst>
              <a:gd name="adj1" fmla="val -60522"/>
              <a:gd name="adj2" fmla="val 10111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latin typeface="Constantia" panose="02030602050306030303" pitchFamily="18" charset="0"/>
                <a:ea typeface="+mn-ea"/>
                <a:cs typeface="+mn-cs"/>
              </a:rPr>
              <a:t>Möglicherweise</a:t>
            </a:r>
            <a:r>
              <a:rPr lang="en-US" sz="2400" kern="1200" dirty="0" smtClean="0"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nstantia" panose="02030602050306030303" pitchFamily="18" charset="0"/>
                <a:ea typeface="+mn-ea"/>
                <a:cs typeface="+mn-cs"/>
              </a:rPr>
              <a:t>mit</a:t>
            </a:r>
            <a:r>
              <a:rPr lang="en-US" sz="2400" kern="1200" dirty="0" smtClean="0"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nstantia" panose="02030602050306030303" pitchFamily="18" charset="0"/>
                <a:ea typeface="+mn-ea"/>
                <a:cs typeface="+mn-cs"/>
              </a:rPr>
              <a:t>Featurerumpf</a:t>
            </a:r>
            <a:endParaRPr lang="en-US" sz="2400" kern="1200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5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feld 3"/>
          <p:cNvSpPr txBox="1"/>
          <p:nvPr/>
        </p:nvSpPr>
        <p:spPr>
          <a:xfrm>
            <a:off x="0" y="-920"/>
            <a:ext cx="8572500" cy="7375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202" y="-920"/>
            <a:ext cx="6378796" cy="68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7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Stilregel: Kopfkommentare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843" y="2282730"/>
            <a:ext cx="8063298" cy="239630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lvl="0">
              <a:spcBef>
                <a:spcPts val="1800"/>
              </a:spcBef>
            </a:pPr>
            <a:r>
              <a:rPr lang="de-CH" sz="3200" i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Denken</a:t>
            </a:r>
            <a:r>
              <a:rPr lang="de-CH" sz="32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Sie nicht einmal daran, ein Feature zu schreiben, ohne sofort einen Kopfkommentar zu verfassen, der den Zweck des Features erläutert</a:t>
            </a:r>
          </a:p>
        </p:txBody>
      </p:sp>
    </p:spTree>
    <p:extLst>
      <p:ext uri="{BB962C8B-B14F-4D97-AF65-F5344CB8AC3E}">
        <p14:creationId xmlns:p14="http://schemas.microsoft.com/office/powerpoint/2010/main" val="12174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Ausdrücke und ihre Typen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Zur </a:t>
            </a:r>
            <a:r>
              <a:rPr lang="de-CH" noProof="0" dirty="0" smtClean="0">
                <a:solidFill>
                  <a:srgbClr val="990000"/>
                </a:solidFill>
              </a:rPr>
              <a:t>Laufzeit</a:t>
            </a:r>
            <a:r>
              <a:rPr lang="de-CH" noProof="0" dirty="0" smtClean="0">
                <a:solidFill>
                  <a:schemeClr val="tx1"/>
                </a:solidFill>
              </a:rPr>
              <a:t> hat jedes Objekt einen Typ: seine generierende Klasse.</a:t>
            </a: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lvl="1" eaLnBrk="1" hangingPunct="1"/>
            <a:r>
              <a:rPr lang="de-CH" i="1" noProof="0" dirty="0" smtClean="0">
                <a:solidFill>
                  <a:srgbClr val="3333FF"/>
                </a:solidFill>
              </a:rPr>
              <a:t>LINE</a:t>
            </a:r>
            <a:r>
              <a:rPr lang="de-CH" noProof="0" dirty="0" smtClean="0">
                <a:solidFill>
                  <a:schemeClr val="tx1"/>
                </a:solidFill>
              </a:rPr>
              <a:t>  ist der Typ des Objektes, das </a:t>
            </a:r>
            <a:r>
              <a:rPr lang="de-CH" i="1" noProof="0" dirty="0" smtClean="0">
                <a:solidFill>
                  <a:srgbClr val="3333FF"/>
                </a:solidFill>
              </a:rPr>
              <a:t>Line8</a:t>
            </a:r>
            <a:r>
              <a:rPr lang="de-CH" i="1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referenziert</a:t>
            </a:r>
            <a:endParaRPr lang="de-CH" i="1" noProof="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de-CH" i="1" noProof="0" dirty="0" smtClean="0">
                <a:solidFill>
                  <a:srgbClr val="3333FF"/>
                </a:solidFill>
              </a:rPr>
              <a:t>INTEGER</a:t>
            </a:r>
            <a:r>
              <a:rPr lang="de-CH" noProof="0" dirty="0" smtClean="0">
                <a:solidFill>
                  <a:schemeClr val="tx1"/>
                </a:solidFill>
              </a:rPr>
              <a:t>  ist der Typ des Objektes, das </a:t>
            </a:r>
            <a:r>
              <a:rPr lang="de-CH" i="1" noProof="0" dirty="0" smtClean="0">
                <a:solidFill>
                  <a:srgbClr val="3333FF"/>
                </a:solidFill>
              </a:rPr>
              <a:t>Line8.count</a:t>
            </a:r>
            <a:r>
              <a:rPr lang="de-CH" i="1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referenziert</a:t>
            </a:r>
            <a:endParaRPr lang="de-CH" i="1" noProof="0" dirty="0" smtClean="0"/>
          </a:p>
          <a:p>
            <a:pPr lvl="1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Im </a:t>
            </a:r>
            <a:r>
              <a:rPr lang="de-CH" noProof="0" dirty="0" smtClean="0">
                <a:solidFill>
                  <a:srgbClr val="990000"/>
                </a:solidFill>
              </a:rPr>
              <a:t>Programmtext</a:t>
            </a:r>
            <a:r>
              <a:rPr lang="de-CH" noProof="0" dirty="0" smtClean="0">
                <a:solidFill>
                  <a:schemeClr val="tx1"/>
                </a:solidFill>
              </a:rPr>
              <a:t> hat jeder </a:t>
            </a:r>
            <a:r>
              <a:rPr lang="de-CH" i="1" noProof="0" dirty="0" smtClean="0">
                <a:solidFill>
                  <a:schemeClr val="tx1"/>
                </a:solidFill>
              </a:rPr>
              <a:t>Ausdruck</a:t>
            </a:r>
            <a:r>
              <a:rPr lang="de-CH" noProof="0" dirty="0" smtClean="0">
                <a:solidFill>
                  <a:schemeClr val="tx1"/>
                </a:solidFill>
              </a:rPr>
              <a:t> einen Typ</a:t>
            </a:r>
          </a:p>
          <a:p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lvl="1" eaLnBrk="1" hangingPunct="1"/>
            <a:r>
              <a:rPr lang="de-CH" i="1" noProof="0" dirty="0" smtClean="0">
                <a:solidFill>
                  <a:srgbClr val="3333FF"/>
                </a:solidFill>
              </a:rPr>
              <a:t>LINE</a:t>
            </a:r>
            <a:r>
              <a:rPr lang="de-CH" noProof="0" dirty="0" smtClean="0">
                <a:solidFill>
                  <a:schemeClr val="tx1"/>
                </a:solidFill>
              </a:rPr>
              <a:t>  ist der Typ von </a:t>
            </a:r>
            <a:r>
              <a:rPr lang="de-CH" i="1" noProof="0" dirty="0" smtClean="0">
                <a:solidFill>
                  <a:srgbClr val="3333FF"/>
                </a:solidFill>
              </a:rPr>
              <a:t>Line8</a:t>
            </a:r>
          </a:p>
          <a:p>
            <a:pPr lvl="1" eaLnBrk="1" hangingPunct="1">
              <a:lnSpc>
                <a:spcPct val="8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INTEGER</a:t>
            </a:r>
            <a:r>
              <a:rPr lang="de-CH" noProof="0" dirty="0" smtClean="0">
                <a:solidFill>
                  <a:schemeClr val="tx1"/>
                </a:solidFill>
              </a:rPr>
              <a:t>  ist der Typ von </a:t>
            </a:r>
            <a:r>
              <a:rPr lang="de-CH" i="1" noProof="0" dirty="0" smtClean="0">
                <a:solidFill>
                  <a:srgbClr val="3333FF"/>
                </a:solidFill>
              </a:rPr>
              <a:t>Line8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21754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Kunde</a:t>
            </a:r>
            <a:r>
              <a:rPr lang="de-CH" noProof="0" dirty="0" smtClean="0"/>
              <a:t>, Versorger (client, supplier)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643" y="1327123"/>
            <a:ext cx="8842442" cy="491465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/>
          <a:lstStyle/>
          <a:p>
            <a:pPr lvl="0" algn="ctr">
              <a:spcBef>
                <a:spcPct val="20000"/>
              </a:spcBef>
            </a:pPr>
            <a:r>
              <a:rPr lang="de-CH" sz="2800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Definitionen</a:t>
            </a:r>
          </a:p>
          <a:p>
            <a:pPr lvl="0" algn="ctr">
              <a:spcBef>
                <a:spcPct val="20000"/>
              </a:spcBef>
            </a:pPr>
            <a:endParaRPr lang="de-CH" dirty="0" smtClean="0">
              <a:solidFill>
                <a:srgbClr val="003399"/>
              </a:solidFill>
              <a:latin typeface="Constantia" panose="02030602050306030303" pitchFamily="18" charset="0"/>
            </a:endParaRPr>
          </a:p>
          <a:p>
            <a:pPr lvl="0">
              <a:spcBef>
                <a:spcPct val="20000"/>
              </a:spcBef>
            </a:pPr>
            <a:r>
              <a:rPr lang="de-CH" sz="2600" dirty="0" smtClean="0">
                <a:latin typeface="Constantia" panose="02030602050306030303" pitchFamily="18" charset="0"/>
              </a:rPr>
              <a:t>Ein </a:t>
            </a:r>
            <a:r>
              <a:rPr lang="de-CH" sz="26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Kunde </a:t>
            </a:r>
            <a:r>
              <a:rPr lang="de-CH" sz="2600" dirty="0" smtClean="0">
                <a:latin typeface="Constantia" panose="02030602050306030303" pitchFamily="18" charset="0"/>
              </a:rPr>
              <a:t>(oder</a:t>
            </a:r>
            <a:r>
              <a:rPr lang="de-CH" sz="26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Klient</a:t>
            </a:r>
            <a:r>
              <a:rPr lang="de-CH" sz="2600" dirty="0" smtClean="0">
                <a:latin typeface="Constantia" panose="02030602050306030303" pitchFamily="18" charset="0"/>
              </a:rPr>
              <a:t>)</a:t>
            </a:r>
            <a:r>
              <a:rPr lang="de-CH" sz="26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de-CH" sz="2600" dirty="0" smtClean="0">
                <a:latin typeface="Constantia" panose="02030602050306030303" pitchFamily="18" charset="0"/>
              </a:rPr>
              <a:t>eines Softwaremechanismus ist ein System beliebiger Art</a:t>
            </a:r>
          </a:p>
          <a:p>
            <a:pPr lvl="1">
              <a:spcBef>
                <a:spcPct val="20000"/>
              </a:spcBef>
            </a:pPr>
            <a:r>
              <a:rPr lang="de-CH" sz="2600" dirty="0" smtClean="0">
                <a:latin typeface="Constantia" panose="02030602050306030303" pitchFamily="18" charset="0"/>
              </a:rPr>
              <a:t>(Softwareelement, nicht-Software-System, menschlicher Benutzer...)</a:t>
            </a:r>
          </a:p>
          <a:p>
            <a:pPr>
              <a:spcBef>
                <a:spcPct val="20000"/>
              </a:spcBef>
            </a:pPr>
            <a:r>
              <a:rPr lang="de-CH" sz="2600" dirty="0" smtClean="0">
                <a:latin typeface="Constantia" panose="02030602050306030303" pitchFamily="18" charset="0"/>
              </a:rPr>
              <a:t>welches diesen nutzt</a:t>
            </a:r>
          </a:p>
          <a:p>
            <a:pPr>
              <a:spcBef>
                <a:spcPct val="20000"/>
              </a:spcBef>
            </a:pPr>
            <a:endParaRPr lang="de-CH" sz="2600" dirty="0" smtClean="0">
              <a:latin typeface="Constantia" panose="02030602050306030303" pitchFamily="18" charset="0"/>
            </a:endParaRPr>
          </a:p>
          <a:p>
            <a:pPr lvl="0">
              <a:spcBef>
                <a:spcPct val="20000"/>
              </a:spcBef>
            </a:pPr>
            <a:r>
              <a:rPr lang="de-CH" sz="2600" dirty="0" smtClean="0">
                <a:latin typeface="Constantia" panose="02030602050306030303" pitchFamily="18" charset="0"/>
              </a:rPr>
              <a:t>Für seine Kunden ist der Mechanismus ein </a:t>
            </a:r>
            <a:r>
              <a:rPr lang="de-CH" sz="26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Versorger</a:t>
            </a:r>
            <a:endParaRPr lang="de-CH" sz="26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38" y="4762487"/>
            <a:ext cx="7548112" cy="145042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Eine weitere Abfrage: </a:t>
            </a:r>
            <a:r>
              <a:rPr lang="de-CH" i="1" noProof="0" dirty="0" smtClean="0">
                <a:solidFill>
                  <a:srgbClr val="3333FF"/>
                </a:solidFill>
              </a:rPr>
              <a:t>i_th</a:t>
            </a:r>
            <a:endParaRPr lang="de-CH" noProof="0" dirty="0" smtClean="0">
              <a:solidFill>
                <a:srgbClr val="3333FF"/>
              </a:solidFill>
            </a:endParaRPr>
          </a:p>
        </p:txBody>
      </p:sp>
      <p:sp>
        <p:nvSpPr>
          <p:cNvPr id="19460" name="Text Box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Welche ist die i-</a:t>
            </a:r>
            <a:r>
              <a:rPr lang="de-CH" noProof="0" dirty="0" err="1" smtClean="0">
                <a:solidFill>
                  <a:schemeClr val="tx1"/>
                </a:solidFill>
              </a:rPr>
              <a:t>te</a:t>
            </a:r>
            <a:r>
              <a:rPr lang="de-CH" noProof="0" dirty="0" smtClean="0">
                <a:solidFill>
                  <a:schemeClr val="tx1"/>
                </a:solidFill>
              </a:rPr>
              <a:t> Station einer Linie? Feature </a:t>
            </a:r>
            <a:r>
              <a:rPr lang="de-CH" i="1" noProof="0" dirty="0" smtClean="0">
                <a:solidFill>
                  <a:srgbClr val="3333FF"/>
                </a:solidFill>
              </a:rPr>
              <a:t>i_th</a:t>
            </a:r>
            <a:r>
              <a:rPr lang="de-CH" noProof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4621132" y="4032182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9464" name="AutoShape 7"/>
          <p:cNvCxnSpPr>
            <a:cxnSpLocks noChangeShapeType="1"/>
            <a:endCxn id="19465" idx="3"/>
          </p:cNvCxnSpPr>
          <p:nvPr/>
        </p:nvCxnSpPr>
        <p:spPr bwMode="auto">
          <a:xfrm flipV="1">
            <a:off x="4726745" y="3172531"/>
            <a:ext cx="976461" cy="887787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5680888" y="3068176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747688" y="1827754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9467" name="AutoShape 10"/>
          <p:cNvCxnSpPr>
            <a:cxnSpLocks noChangeShapeType="1"/>
            <a:stCxn id="19465" idx="7"/>
            <a:endCxn id="19466" idx="3"/>
          </p:cNvCxnSpPr>
          <p:nvPr/>
        </p:nvCxnSpPr>
        <p:spPr bwMode="auto">
          <a:xfrm flipV="1">
            <a:off x="5811063" y="1932184"/>
            <a:ext cx="958850" cy="1153822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8424088" y="1399846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9469" name="AutoShape 12"/>
          <p:cNvCxnSpPr>
            <a:cxnSpLocks noChangeShapeType="1"/>
            <a:stCxn id="19466" idx="7"/>
            <a:endCxn id="19468" idx="2"/>
          </p:cNvCxnSpPr>
          <p:nvPr/>
        </p:nvCxnSpPr>
        <p:spPr bwMode="auto">
          <a:xfrm flipV="1">
            <a:off x="6877863" y="1460976"/>
            <a:ext cx="1546225" cy="384607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242107" y="3902400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528488" y="2653004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571476" y="1472438"/>
            <a:ext cx="333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8532038" y="1313246"/>
            <a:ext cx="312738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49029" y="4942532"/>
            <a:ext cx="3248051" cy="483476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en-US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5931" y="4962184"/>
            <a:ext cx="72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i_th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 (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INTEGER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):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	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Die Station mit Index</a:t>
            </a:r>
            <a:r>
              <a:rPr lang="en-US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</a:t>
            </a:r>
            <a:r>
              <a:rPr lang="en-US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auf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dieser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Linie.</a:t>
            </a:r>
            <a:endParaRPr lang="en-US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058" y="1470581"/>
            <a:ext cx="47888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Es spielt keine Rolle, welches die erste und welches die letzte Station ist. Traffic garantiert nur, dass die Reihenfolge sich nicht ändert, selbst wenn neue Stationen hinzugefügt werden</a:t>
            </a:r>
          </a:p>
          <a:p>
            <a:r>
              <a:rPr lang="de-CH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Auf unserer Karte von Zürich</a:t>
            </a:r>
            <a:br>
              <a:rPr lang="de-CH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ist die nördliche Endstation</a:t>
            </a:r>
            <a:br>
              <a:rPr lang="de-CH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immer die Erste</a:t>
            </a:r>
            <a:endParaRPr lang="de-CH" sz="2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Zwei weitere Abfragen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Welches sind die Stationen am Ende einer Linie?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Eigenschaften jeder Linie </a:t>
            </a:r>
            <a:r>
              <a:rPr lang="de-CH" i="1" noProof="0" dirty="0" smtClean="0">
                <a:solidFill>
                  <a:srgbClr val="3333FF"/>
                </a:solidFill>
              </a:rPr>
              <a:t>l</a:t>
            </a:r>
            <a:r>
              <a:rPr lang="de-CH" i="1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de-CH" i="1" noProof="0" dirty="0" smtClean="0">
                <a:solidFill>
                  <a:srgbClr val="3333FF"/>
                </a:solidFill>
              </a:rPr>
              <a:t>l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first = l</a:t>
            </a:r>
            <a:r>
              <a:rPr lang="de-CH" sz="3600" i="1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 </a:t>
            </a:r>
            <a:r>
              <a:rPr lang="de-CH" noProof="0" dirty="0" smtClean="0">
                <a:solidFill>
                  <a:srgbClr val="3333FF"/>
                </a:solidFill>
              </a:rPr>
              <a:t>(1)</a:t>
            </a:r>
          </a:p>
          <a:p>
            <a:pPr lvl="1" eaLnBrk="1" hangingPunct="1">
              <a:lnSpc>
                <a:spcPct val="8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l</a:t>
            </a:r>
            <a:r>
              <a:rPr lang="de-CH" sz="3600" i="1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last = l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l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2311" y="1485819"/>
            <a:ext cx="4069012" cy="234059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first</a:t>
            </a:r>
            <a:r>
              <a:rPr lang="en-US" sz="16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</a:t>
            </a:r>
          </a:p>
          <a:p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	--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Erste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Station.</a:t>
            </a:r>
          </a:p>
          <a:p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last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</a:t>
            </a:r>
          </a:p>
          <a:p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	--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Letzte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Station.</a:t>
            </a:r>
            <a:endParaRPr lang="en-US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Beispiele: die Klasse </a:t>
            </a:r>
            <a:r>
              <a:rPr lang="de-CH" i="1" dirty="0" smtClean="0">
                <a:solidFill>
                  <a:srgbClr val="3333FF"/>
                </a:solidFill>
              </a:rPr>
              <a:t>QUERIES</a:t>
            </a:r>
            <a:endParaRPr lang="de-CH" i="1" noProof="0" dirty="0" smtClean="0">
              <a:solidFill>
                <a:srgbClr val="3333F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err="1" smtClean="0">
                <a:solidFill>
                  <a:srgbClr val="003399"/>
                </a:solidFill>
              </a:rPr>
              <a:t>class</a:t>
            </a:r>
            <a:r>
              <a:rPr lang="de-CH" b="1" noProof="0" dirty="0" smtClean="0">
                <a:solidFill>
                  <a:srgbClr val="0033CC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QUERIES  </a:t>
            </a:r>
            <a:r>
              <a:rPr lang="de-CH" b="1" noProof="0" dirty="0" err="1" smtClean="0">
                <a:solidFill>
                  <a:srgbClr val="003399"/>
                </a:solidFill>
              </a:rPr>
              <a:t>inherit</a:t>
            </a:r>
            <a:endParaRPr lang="de-CH" b="1" noProof="0" dirty="0" smtClean="0"/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/>
              <a:t>	</a:t>
            </a:r>
            <a:r>
              <a:rPr lang="de-CH" i="1" noProof="0" dirty="0" smtClean="0">
                <a:solidFill>
                  <a:srgbClr val="0000FF"/>
                </a:solidFill>
              </a:rPr>
              <a:t>ZURICH_OBJECTS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="1" noProof="0" dirty="0" smtClean="0">
                <a:solidFill>
                  <a:srgbClr val="003399"/>
                </a:solidFill>
              </a:rPr>
              <a:t>feature</a:t>
            </a:r>
          </a:p>
          <a:p>
            <a:pPr defTabSz="361950" eaLnBrk="1" hangingPunct="1">
              <a:lnSpc>
                <a:spcPct val="70000"/>
              </a:lnSpc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009900"/>
                </a:solidFill>
              </a:rPr>
              <a:t>		</a:t>
            </a:r>
            <a:r>
              <a:rPr lang="de-CH" i="1" noProof="0" dirty="0" smtClean="0">
                <a:solidFill>
                  <a:srgbClr val="3333FF"/>
                </a:solidFill>
              </a:rPr>
              <a:t>	explore</a:t>
            </a:r>
            <a:endParaRPr lang="de-CH" b="1" noProof="0" dirty="0" smtClean="0">
              <a:solidFill>
                <a:srgbClr val="3333FF"/>
              </a:solidFill>
            </a:endParaRPr>
          </a:p>
          <a:p>
            <a:pPr defTabSz="361950"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990000"/>
                </a:solidFill>
              </a:rPr>
              <a:t>					-- Abfragen auf Linien ausprobieren.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				do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>
                <a:solidFill>
                  <a:srgbClr val="3333FF"/>
                </a:solidFill>
              </a:rPr>
              <a:t>c</a:t>
            </a:r>
            <a:r>
              <a:rPr lang="de-CH" i="1" noProof="0" dirty="0" smtClean="0">
                <a:solidFill>
                  <a:srgbClr val="3333FF"/>
                </a:solidFill>
              </a:rPr>
              <a:t>onsole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Line</a:t>
            </a:r>
            <a:r>
              <a:rPr lang="de-CH" i="1" noProof="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					</a:t>
            </a:r>
            <a:r>
              <a:rPr lang="de-CH" i="1" dirty="0" smtClean="0">
                <a:solidFill>
                  <a:srgbClr val="3333FF"/>
                </a:solidFill>
              </a:rPr>
              <a:t>c</a:t>
            </a:r>
            <a:r>
              <a:rPr lang="de-CH" i="1" noProof="0" dirty="0" smtClean="0">
                <a:solidFill>
                  <a:srgbClr val="3333FF"/>
                </a:solidFill>
              </a:rPr>
              <a:t>onsole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>
                <a:solidFill>
                  <a:srgbClr val="3333FF"/>
                </a:solidFill>
              </a:rPr>
              <a:t>Line</a:t>
            </a:r>
            <a:r>
              <a:rPr lang="de-CH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 </a:t>
            </a:r>
            <a:r>
              <a:rPr lang="de-CH" noProof="0" dirty="0" smtClean="0">
                <a:solidFill>
                  <a:srgbClr val="3333FF"/>
                </a:solidFill>
              </a:rPr>
              <a:t>(1))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3333FF"/>
                </a:solidFill>
              </a:rPr>
              <a:t>					</a:t>
            </a:r>
            <a:r>
              <a:rPr lang="de-CH" i="1" dirty="0" smtClean="0">
                <a:solidFill>
                  <a:srgbClr val="3333FF"/>
                </a:solidFill>
              </a:rPr>
              <a:t>c</a:t>
            </a:r>
            <a:r>
              <a:rPr lang="de-CH" i="1" noProof="0" dirty="0" err="1" smtClean="0">
                <a:solidFill>
                  <a:srgbClr val="3333FF"/>
                </a:solidFill>
              </a:rPr>
              <a:t>onsole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output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>
                <a:solidFill>
                  <a:srgbClr val="3333FF"/>
                </a:solidFill>
              </a:rPr>
              <a:t>Line</a:t>
            </a:r>
            <a:r>
              <a:rPr lang="de-CH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>
                <a:solidFill>
                  <a:srgbClr val="3333FF"/>
                </a:solidFill>
              </a:rPr>
              <a:t>Line</a:t>
            </a:r>
            <a:r>
              <a:rPr lang="de-CH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))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				end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end</a:t>
            </a:r>
            <a:endParaRPr lang="de-CH" noProof="0" dirty="0" smtClean="0">
              <a:solidFill>
                <a:srgbClr val="003399"/>
              </a:solidFill>
            </a:endParaRPr>
          </a:p>
          <a:p>
            <a:pPr defTabSz="361950" eaLnBrk="1" hangingPunct="1">
              <a:buFont typeface="Wingdings" pitchFamily="48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735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Ein Befehl: </a:t>
            </a:r>
            <a:r>
              <a:rPr lang="de-CH" i="1" noProof="0" dirty="0" smtClean="0">
                <a:solidFill>
                  <a:srgbClr val="3333FF"/>
                </a:solidFill>
              </a:rPr>
              <a:t>remove_all_segments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Wir möchten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Line</a:t>
            </a:r>
            <a:r>
              <a:rPr lang="de-CH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 von Grund auf neu bauen.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Wir beginnen damit, indem wir alle Stationen löschen: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Anmerkungen: </a:t>
            </a: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Unsere Tramlinie hat immer mindestens eine Station, auch nach Anwendung des Befehls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remove_all_segments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Constantia" panose="02030602050306030303" pitchFamily="18" charset="0"/>
              <a:cs typeface="+mn-cs"/>
            </a:endParaRP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Falls die Linie nur eine Station hat, bezeichnet sowohl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first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 als auch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last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 diese Station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366" y="2130809"/>
            <a:ext cx="8186467" cy="117193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de-CH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remove_all_segments</a:t>
            </a: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	</a:t>
            </a:r>
          </a:p>
          <a:p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	-- Alle Stationen ausser der </a:t>
            </a:r>
            <a:r>
              <a:rPr lang="de-CH" dirty="0">
                <a:solidFill>
                  <a:srgbClr val="990000"/>
                </a:solidFill>
                <a:latin typeface="Constantia" panose="02030602050306030303" pitchFamily="18" charset="0"/>
              </a:rPr>
              <a:t>e</a:t>
            </a: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rsten entfernen.</a:t>
            </a:r>
            <a:endParaRPr lang="de-CH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Der Befehl </a:t>
            </a:r>
            <a:r>
              <a:rPr lang="de-CH" i="1" noProof="0" smtClean="0">
                <a:solidFill>
                  <a:srgbClr val="3333FF"/>
                </a:solidFill>
              </a:rPr>
              <a:t>append</a:t>
            </a:r>
            <a:endParaRPr lang="de-CH" i="1" noProof="0" dirty="0" smtClean="0">
              <a:solidFill>
                <a:srgbClr val="3333FF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Neue Stationen zu einer Linie hinzufügen: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567" y="2027209"/>
            <a:ext cx="6921565" cy="122242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append 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</a:t>
            </a:r>
            <a:r>
              <a:rPr lang="en-US" sz="16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	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	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am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Ende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dieser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Linie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hinzufügen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09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Die Klasse </a:t>
            </a:r>
            <a:r>
              <a:rPr lang="de-CH" i="1" noProof="0" dirty="0" smtClean="0">
                <a:solidFill>
                  <a:srgbClr val="3333FF"/>
                </a:solidFill>
              </a:rPr>
              <a:t>COMMANDS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class</a:t>
            </a:r>
            <a:r>
              <a:rPr lang="de-CH" sz="2200" b="1" noProof="0" dirty="0" smtClean="0">
                <a:solidFill>
                  <a:srgbClr val="0033CC"/>
                </a:solidFill>
              </a:rPr>
              <a:t> </a:t>
            </a:r>
            <a:r>
              <a:rPr lang="de-CH" sz="2200" i="1" noProof="0" dirty="0" smtClean="0">
                <a:solidFill>
                  <a:srgbClr val="0000FF"/>
                </a:solidFill>
              </a:rPr>
              <a:t>COMMANDS  </a:t>
            </a:r>
            <a:r>
              <a:rPr lang="de-CH" sz="2200" b="1" noProof="0" dirty="0" smtClean="0">
                <a:solidFill>
                  <a:srgbClr val="003399"/>
                </a:solidFill>
              </a:rPr>
              <a:t>inherit</a:t>
            </a:r>
            <a:endParaRPr lang="de-CH" sz="2200" b="1" noProof="0" dirty="0" smtClean="0"/>
          </a:p>
          <a:p>
            <a:pPr defTabSz="536575" eaLnBrk="1" hangingPunct="1">
              <a:lnSpc>
                <a:spcPct val="110000"/>
              </a:lnSpc>
              <a:buFont typeface="Wingdings" pitchFamily="48" charset="2"/>
              <a:buNone/>
            </a:pPr>
            <a:r>
              <a:rPr lang="de-CH" sz="2200" b="1" noProof="0" dirty="0" smtClean="0"/>
              <a:t>	</a:t>
            </a:r>
            <a:r>
              <a:rPr lang="de-CH" sz="2200" i="1" noProof="0" dirty="0" smtClean="0">
                <a:solidFill>
                  <a:srgbClr val="0000FF"/>
                </a:solidFill>
              </a:rPr>
              <a:t>ZURICH_OBJECTS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b="1" noProof="0" dirty="0" smtClean="0">
                <a:solidFill>
                  <a:srgbClr val="003399"/>
                </a:solidFill>
              </a:rPr>
              <a:t>feature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3333FF"/>
                </a:solidFill>
              </a:rPr>
              <a:t>	explore</a:t>
            </a:r>
            <a:endParaRPr lang="de-CH" sz="2200" b="1" noProof="0" dirty="0" smtClean="0">
              <a:solidFill>
                <a:srgbClr val="3333FF"/>
              </a:solidFill>
            </a:endParaRP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0000"/>
                </a:solidFill>
              </a:rPr>
              <a:t>			-- Die Linie </a:t>
            </a:r>
            <a:r>
              <a:rPr lang="de-CH" sz="2200" noProof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2200" noProof="0" dirty="0" smtClean="0">
                <a:solidFill>
                  <a:srgbClr val="990000"/>
                </a:solidFill>
              </a:rPr>
              <a:t> wiederherstellen.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		do</a:t>
            </a:r>
            <a:r>
              <a:rPr lang="de-CH" sz="2200" i="1" noProof="0" dirty="0" smtClean="0">
                <a:solidFill>
                  <a:srgbClr val="3333FF"/>
                </a:solidFill>
              </a:rPr>
              <a:t>			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3333FF"/>
                </a:solidFill>
              </a:rPr>
              <a:t>			Line</a:t>
            </a:r>
            <a:r>
              <a:rPr lang="de-CH" sz="20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2200" i="1" noProof="0" dirty="0" smtClean="0">
                <a:solidFill>
                  <a:srgbClr val="3333FF"/>
                </a:solidFill>
              </a:rPr>
              <a:t>.remove_all_segments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	</a:t>
            </a:r>
            <a:r>
              <a:rPr lang="de-CH" sz="2200" dirty="0" smtClean="0">
                <a:solidFill>
                  <a:srgbClr val="990000"/>
                </a:solidFill>
              </a:rPr>
              <a:t>-- Es ist nicht nötig, </a:t>
            </a:r>
            <a:r>
              <a:rPr lang="de-CH" sz="2200" i="1" dirty="0" smtClean="0">
                <a:solidFill>
                  <a:srgbClr val="990000"/>
                </a:solidFill>
              </a:rPr>
              <a:t>Haldenbach </a:t>
            </a:r>
            <a:r>
              <a:rPr lang="de-CH" sz="2200" dirty="0" smtClean="0">
                <a:solidFill>
                  <a:srgbClr val="990000"/>
                </a:solidFill>
              </a:rPr>
              <a:t>hinzuzufügen.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</a:t>
            </a:r>
            <a:r>
              <a:rPr lang="de-CH" sz="2200" i="1" noProof="0" dirty="0" smtClean="0">
                <a:solidFill>
                  <a:srgbClr val="3333FF"/>
                </a:solidFill>
              </a:rPr>
              <a:t>Line</a:t>
            </a:r>
            <a:r>
              <a:rPr lang="de-CH" sz="20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2200" i="1" noProof="0" dirty="0" smtClean="0">
                <a:solidFill>
                  <a:srgbClr val="3333FF"/>
                </a:solidFill>
              </a:rPr>
              <a:t>.append </a:t>
            </a:r>
            <a:r>
              <a:rPr lang="de-CH" sz="2200" noProof="0" dirty="0" smtClean="0">
                <a:solidFill>
                  <a:srgbClr val="3333FF"/>
                </a:solidFill>
              </a:rPr>
              <a:t>(</a:t>
            </a:r>
            <a:r>
              <a:rPr lang="de-CH" sz="2200" i="1" noProof="0" dirty="0" smtClean="0">
                <a:solidFill>
                  <a:srgbClr val="3333FF"/>
                </a:solidFill>
              </a:rPr>
              <a:t>ETH_Universitaetsspital</a:t>
            </a:r>
            <a:r>
              <a:rPr lang="de-CH" sz="2200" noProof="0" dirty="0" smtClean="0">
                <a:solidFill>
                  <a:srgbClr val="3333FF"/>
                </a:solidFill>
              </a:rPr>
              <a:t>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3333FF"/>
                </a:solidFill>
              </a:rPr>
              <a:t>			Line</a:t>
            </a:r>
            <a:r>
              <a:rPr lang="de-CH" sz="20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2200" i="1" noProof="0" dirty="0" smtClean="0">
                <a:solidFill>
                  <a:srgbClr val="3333FF"/>
                </a:solidFill>
              </a:rPr>
              <a:t>.</a:t>
            </a:r>
            <a:r>
              <a:rPr lang="de-CH" sz="2200" i="1" dirty="0" smtClean="0">
                <a:solidFill>
                  <a:srgbClr val="3333FF"/>
                </a:solidFill>
              </a:rPr>
              <a:t>append </a:t>
            </a:r>
            <a:r>
              <a:rPr lang="de-CH" sz="2200" noProof="0" dirty="0" smtClean="0">
                <a:solidFill>
                  <a:srgbClr val="3333FF"/>
                </a:solidFill>
              </a:rPr>
              <a:t>(</a:t>
            </a:r>
            <a:r>
              <a:rPr lang="de-CH" sz="2200" i="1" noProof="0" dirty="0" smtClean="0">
                <a:solidFill>
                  <a:srgbClr val="3333FF"/>
                </a:solidFill>
              </a:rPr>
              <a:t>Haldenegg</a:t>
            </a:r>
            <a:r>
              <a:rPr lang="de-CH" sz="2200" noProof="0" dirty="0" smtClean="0">
                <a:solidFill>
                  <a:srgbClr val="3333FF"/>
                </a:solidFill>
              </a:rPr>
              <a:t>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3333FF"/>
                </a:solidFill>
              </a:rPr>
              <a:t>			Line</a:t>
            </a:r>
            <a:r>
              <a:rPr lang="de-CH" sz="20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2200" i="1" noProof="0" dirty="0" smtClean="0">
                <a:solidFill>
                  <a:srgbClr val="3333FF"/>
                </a:solidFill>
              </a:rPr>
              <a:t>.append </a:t>
            </a:r>
            <a:r>
              <a:rPr lang="de-CH" sz="2200" noProof="0" dirty="0" smtClean="0">
                <a:solidFill>
                  <a:srgbClr val="3333FF"/>
                </a:solidFill>
              </a:rPr>
              <a:t>(</a:t>
            </a:r>
            <a:r>
              <a:rPr lang="de-CH" sz="2200" i="1" noProof="0" dirty="0" smtClean="0">
                <a:solidFill>
                  <a:srgbClr val="3333FF"/>
                </a:solidFill>
              </a:rPr>
              <a:t>Central</a:t>
            </a:r>
            <a:r>
              <a:rPr lang="de-CH" sz="2200" noProof="0" dirty="0" smtClean="0">
                <a:solidFill>
                  <a:srgbClr val="3333FF"/>
                </a:solidFill>
              </a:rPr>
              <a:t>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>
                <a:solidFill>
                  <a:srgbClr val="3333FF"/>
                </a:solidFill>
              </a:rPr>
              <a:t>			Line</a:t>
            </a:r>
            <a:r>
              <a:rPr lang="de-CH" sz="20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2200" i="1" dirty="0" smtClean="0">
                <a:solidFill>
                  <a:srgbClr val="3333FF"/>
                </a:solidFill>
              </a:rPr>
              <a:t>.append </a:t>
            </a:r>
            <a:r>
              <a:rPr lang="de-CH" sz="2200" dirty="0" smtClean="0">
                <a:solidFill>
                  <a:srgbClr val="3333FF"/>
                </a:solidFill>
              </a:rPr>
              <a:t>(</a:t>
            </a:r>
            <a:r>
              <a:rPr lang="de-CH" sz="2200" i="1" dirty="0" smtClean="0">
                <a:solidFill>
                  <a:srgbClr val="3333FF"/>
                </a:solidFill>
              </a:rPr>
              <a:t>Bahnhofplatz_HB</a:t>
            </a:r>
            <a:r>
              <a:rPr lang="de-CH" sz="2200" dirty="0" smtClean="0">
                <a:solidFill>
                  <a:srgbClr val="3333FF"/>
                </a:solidFill>
              </a:rPr>
              <a:t>)</a:t>
            </a:r>
            <a:endParaRPr lang="de-CH" sz="2200" noProof="0" dirty="0" smtClean="0">
              <a:solidFill>
                <a:srgbClr val="3333FF"/>
              </a:solidFill>
            </a:endParaRP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	</a:t>
            </a:r>
            <a:r>
              <a:rPr lang="de-CH" sz="2200" noProof="0" dirty="0" smtClean="0">
                <a:solidFill>
                  <a:srgbClr val="990000"/>
                </a:solidFill>
              </a:rPr>
              <a:t>-- Resultate anzeigen: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</a:t>
            </a:r>
            <a:r>
              <a:rPr lang="de-CH" sz="2200" i="1" noProof="0" dirty="0" smtClean="0">
                <a:solidFill>
                  <a:srgbClr val="3333FF"/>
                </a:solidFill>
              </a:rPr>
              <a:t>console.output </a:t>
            </a:r>
            <a:r>
              <a:rPr lang="de-CH" sz="2200" noProof="0" dirty="0" smtClean="0">
                <a:solidFill>
                  <a:srgbClr val="3333FF"/>
                </a:solidFill>
              </a:rPr>
              <a:t>(</a:t>
            </a:r>
            <a:r>
              <a:rPr lang="de-CH" sz="2200" i="1" noProof="0" dirty="0" smtClean="0">
                <a:solidFill>
                  <a:srgbClr val="3333FF"/>
                </a:solidFill>
              </a:rPr>
              <a:t>Line</a:t>
            </a:r>
            <a:r>
              <a:rPr lang="de-CH" sz="2000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2200" i="1" noProof="0" dirty="0" smtClean="0">
                <a:solidFill>
                  <a:srgbClr val="3333FF"/>
                </a:solidFill>
              </a:rPr>
              <a:t>.</a:t>
            </a:r>
            <a:r>
              <a:rPr lang="de-CH" sz="2200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sz="2200" i="1" noProof="0" dirty="0" smtClean="0">
                <a:solidFill>
                  <a:srgbClr val="3333FF"/>
                </a:solidFill>
              </a:rPr>
              <a:t>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3333FF"/>
                </a:solidFill>
              </a:rPr>
              <a:t>			console.</a:t>
            </a:r>
            <a:r>
              <a:rPr lang="de-CH" sz="2200" i="1" dirty="0" smtClean="0">
                <a:solidFill>
                  <a:srgbClr val="3333FF"/>
                </a:solidFill>
              </a:rPr>
              <a:t>output</a:t>
            </a:r>
            <a:r>
              <a:rPr lang="de-CH" sz="2200" i="1" noProof="0" dirty="0" smtClean="0">
                <a:solidFill>
                  <a:srgbClr val="3333FF"/>
                </a:solidFill>
              </a:rPr>
              <a:t> </a:t>
            </a:r>
            <a:r>
              <a:rPr lang="de-CH" sz="2200" noProof="0" dirty="0" smtClean="0">
                <a:solidFill>
                  <a:srgbClr val="3333FF"/>
                </a:solidFill>
              </a:rPr>
              <a:t>(</a:t>
            </a:r>
            <a:r>
              <a:rPr lang="de-CH" sz="2200" i="1" noProof="0" dirty="0" smtClean="0">
                <a:solidFill>
                  <a:srgbClr val="3333FF"/>
                </a:solidFill>
              </a:rPr>
              <a:t>Line</a:t>
            </a:r>
            <a:r>
              <a:rPr lang="de-CH" sz="2000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sz="2200" i="1" noProof="0" dirty="0" smtClean="0">
                <a:solidFill>
                  <a:srgbClr val="3333FF"/>
                </a:solidFill>
              </a:rPr>
              <a:t>.first.name</a:t>
            </a:r>
            <a:r>
              <a:rPr lang="de-CH" sz="2200" noProof="0" dirty="0" smtClean="0">
                <a:solidFill>
                  <a:srgbClr val="3333FF"/>
                </a:solidFill>
              </a:rPr>
              <a:t>)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CC0000"/>
                </a:solidFill>
              </a:rPr>
              <a:t>		</a:t>
            </a:r>
            <a:r>
              <a:rPr lang="de-CH" sz="2200" b="1" noProof="0" dirty="0" smtClean="0">
                <a:solidFill>
                  <a:srgbClr val="003399"/>
                </a:solidFill>
              </a:rPr>
              <a:t>end</a:t>
            </a:r>
          </a:p>
          <a:p>
            <a:pPr defTabSz="536575" eaLnBrk="1" hangingPunct="1">
              <a:lnSpc>
                <a:spcPct val="4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end</a:t>
            </a:r>
            <a:endParaRPr lang="de-CH" sz="2200" noProof="0" dirty="0" smtClean="0">
              <a:solidFill>
                <a:srgbClr val="003399"/>
              </a:solidFill>
            </a:endParaRPr>
          </a:p>
          <a:p>
            <a:pPr defTabSz="538163" eaLnBrk="1" hangingPunct="1">
              <a:lnSpc>
                <a:spcPct val="80000"/>
              </a:lnSpc>
              <a:buFont typeface="Wingdings" pitchFamily="48" charset="2"/>
              <a:buNone/>
            </a:pPr>
            <a:endParaRPr lang="de-CH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140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Saubere Schnittstellen definieren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Nicht jedes Feature ist mit jedem Argument auf jede Instanz anwendbar!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</a:endParaRPr>
          </a:p>
          <a:p>
            <a:pPr lvl="1"/>
            <a:r>
              <a:rPr lang="de-CH" noProof="0" dirty="0" smtClean="0">
                <a:solidFill>
                  <a:schemeClr val="tx1"/>
                </a:solidFill>
              </a:rPr>
              <a:t>Beispiel: </a:t>
            </a:r>
            <a:r>
              <a:rPr lang="de-CH" i="1" noProof="0" dirty="0" smtClean="0">
                <a:solidFill>
                  <a:srgbClr val="3333FF"/>
                </a:solidFill>
              </a:rPr>
              <a:t>Line</a:t>
            </a:r>
            <a:r>
              <a:rPr lang="de-CH" i="1" dirty="0">
                <a:solidFill>
                  <a:srgbClr val="3333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dirty="0">
                <a:solidFill>
                  <a:srgbClr val="3333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noProof="0" dirty="0" smtClean="0">
                <a:solidFill>
                  <a:schemeClr val="tx1"/>
                </a:solidFill>
              </a:rPr>
              <a:t>ist falsch!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Die Klassenschnittstelle muss präzise genug sein, um daraus ihre korrekte Anwendung abzuleiten</a:t>
            </a:r>
          </a:p>
        </p:txBody>
      </p:sp>
    </p:spTree>
    <p:extLst>
      <p:ext uri="{BB962C8B-B14F-4D97-AF65-F5344CB8AC3E}">
        <p14:creationId xmlns:p14="http://schemas.microsoft.com/office/powerpoint/2010/main" val="23071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736" y="1472002"/>
            <a:ext cx="8686315" cy="157863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sz="2000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Erster Versuch…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Informationen zum Kopfkommentar hinzufügen: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  <a:sym typeface="Wingdings 3" pitchFamily="48" charset="2"/>
            </a:endParaRPr>
          </a:p>
          <a:p>
            <a:pPr eaLnBrk="1" hangingPunct="1">
              <a:buFont typeface="Wingdings" pitchFamily="48" charset="2"/>
              <a:buNone/>
            </a:pPr>
            <a:endParaRPr lang="de-CH" dirty="0" smtClean="0">
              <a:solidFill>
                <a:schemeClr val="tx1"/>
              </a:solidFill>
              <a:sym typeface="Wingdings 3" pitchFamily="48" charset="2"/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Besser, aber immer noch nicht gut genug: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Ein Kommentar ist nur eine informelle Erklärung.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Obige Einschränkung sollte eine verbindlichere Stellung in der Schnittstelle haben.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7433" y="2417628"/>
            <a:ext cx="7541494" cy="42269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sz="1800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4460" y="1420328"/>
            <a:ext cx="8839200" cy="15786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i_th</a:t>
            </a:r>
            <a:r>
              <a:rPr lang="en-US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INTEGER</a:t>
            </a:r>
            <a:r>
              <a:rPr lang="en-US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): 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</a:t>
            </a:r>
          </a:p>
          <a:p>
            <a:r>
              <a:rPr lang="en-US" sz="2000" dirty="0" smtClean="0"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Die</a:t>
            </a:r>
            <a:r>
              <a:rPr lang="en-US" sz="2000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i</a:t>
            </a:r>
            <a:r>
              <a:rPr lang="en-US" sz="20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-te</a:t>
            </a:r>
            <a:r>
              <a:rPr lang="en-US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Station </a:t>
            </a:r>
            <a:r>
              <a:rPr lang="en-US" sz="20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dieser</a:t>
            </a:r>
            <a:r>
              <a:rPr lang="en-US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Linie</a:t>
            </a:r>
            <a:r>
              <a:rPr lang="en-US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	-- 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(Achtung: benutze nur mit</a:t>
            </a:r>
            <a:r>
              <a:rPr lang="de-CH" sz="2000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 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zwischen </a:t>
            </a:r>
            <a:r>
              <a:rPr lang="de-CH" sz="20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und 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, inklusive.)</a:t>
            </a:r>
          </a:p>
          <a:p>
            <a:endParaRPr lang="en-US" sz="2000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Verträge (contracts)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Ein Vertrag ist eine semantische Bedingung, die den Gebrauch einer Feature- oder Klasseneigenschaft charakterisiert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Drei Hauptarten von Zusicherungselementen: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rgbClr val="3333FF"/>
              </a:solidFill>
            </a:endParaRPr>
          </a:p>
          <a:p>
            <a:pPr lvl="1" eaLnBrk="1" hangingPunct="1"/>
            <a:r>
              <a:rPr lang="de-CH" noProof="0" dirty="0" smtClean="0">
                <a:solidFill>
                  <a:srgbClr val="3333FF"/>
                </a:solidFill>
              </a:rPr>
              <a:t>Vorbedingung (precondition)</a:t>
            </a:r>
          </a:p>
          <a:p>
            <a:pPr lvl="1" eaLnBrk="1" hangingPunct="1"/>
            <a:r>
              <a:rPr lang="de-CH" noProof="0" dirty="0" smtClean="0">
                <a:solidFill>
                  <a:srgbClr val="3333FF"/>
                </a:solidFill>
              </a:rPr>
              <a:t>Nachbedingung (postcondition)</a:t>
            </a:r>
          </a:p>
          <a:p>
            <a:pPr lvl="1" eaLnBrk="1" hangingPunct="1"/>
            <a:r>
              <a:rPr lang="de-CH" noProof="0" dirty="0" smtClean="0">
                <a:solidFill>
                  <a:srgbClr val="3333FF"/>
                </a:solidFill>
              </a:rPr>
              <a:t>Klasseninvariante (class invariant)</a:t>
            </a:r>
          </a:p>
        </p:txBody>
      </p:sp>
    </p:spTree>
    <p:extLst>
      <p:ext uri="{BB962C8B-B14F-4D97-AF65-F5344CB8AC3E}">
        <p14:creationId xmlns:p14="http://schemas.microsoft.com/office/powerpoint/2010/main" val="306045156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Vorbedingung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Eine Eigenschaft, die ein Feature von jedem Kunden erwartet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1316" y="1703713"/>
            <a:ext cx="8220975" cy="261340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i_th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INTEGER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):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latin typeface="Constantia" panose="02030602050306030303" pitchFamily="18" charset="0"/>
              </a:rPr>
              <a:t>	</a:t>
            </a:r>
            <a:r>
              <a:rPr lang="en-US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-- Die 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i</a:t>
            </a:r>
            <a:r>
              <a:rPr lang="en-US" dirty="0" err="1">
                <a:solidFill>
                  <a:srgbClr val="CC0000"/>
                </a:solidFill>
                <a:latin typeface="Constantia" panose="02030602050306030303" pitchFamily="18" charset="0"/>
              </a:rPr>
              <a:t>-</a:t>
            </a:r>
            <a:r>
              <a:rPr lang="en-US" dirty="0" err="1" smtClean="0">
                <a:solidFill>
                  <a:srgbClr val="CC0000"/>
                </a:solidFill>
                <a:latin typeface="Constantia" panose="02030602050306030303" pitchFamily="18" charset="0"/>
              </a:rPr>
              <a:t>te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Station </a:t>
            </a:r>
            <a:r>
              <a:rPr lang="en-US" dirty="0" err="1" smtClean="0">
                <a:solidFill>
                  <a:srgbClr val="CC0000"/>
                </a:solidFill>
                <a:latin typeface="Constantia" panose="02030602050306030303" pitchFamily="18" charset="0"/>
              </a:rPr>
              <a:t>dieser</a:t>
            </a:r>
            <a:r>
              <a:rPr lang="en-US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Constantia" panose="02030602050306030303" pitchFamily="18" charset="0"/>
              </a:rPr>
              <a:t>Linie</a:t>
            </a:r>
            <a:endParaRPr lang="en-US" dirty="0" smtClean="0">
              <a:solidFill>
                <a:srgbClr val="CC0000"/>
              </a:solidFill>
              <a:latin typeface="Constantia" panose="02030602050306030303" pitchFamily="18" charset="0"/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       </a:t>
            </a:r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3074" y="2746911"/>
            <a:ext cx="5041209" cy="1423061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require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nicht_zu_klein: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i </a:t>
            </a:r>
            <a:r>
              <a:rPr lang="en-US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&gt;=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nicht_zu_gross: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i 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&lt;= 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  <a:r>
              <a:rPr lang="en-US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</a:t>
            </a:r>
            <a:endParaRPr lang="en-US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288655" y="2204542"/>
            <a:ext cx="2785246" cy="783103"/>
          </a:xfrm>
          <a:prstGeom prst="wedgeRoundRectCallout">
            <a:avLst>
              <a:gd name="adj1" fmla="val -54831"/>
              <a:gd name="adj2" fmla="val 12527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dirty="0" smtClean="0">
                <a:latin typeface="Constantia" panose="02030602050306030303" pitchFamily="18" charset="0"/>
              </a:rPr>
              <a:t>Die Vorbedingung von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i_th</a:t>
            </a:r>
            <a:endParaRPr lang="de-CH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72" y="4635063"/>
            <a:ext cx="832419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Ein Feature ohne die </a:t>
            </a:r>
            <a:r>
              <a:rPr lang="de-CH" b="1" kern="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require</a:t>
            </a:r>
            <a:r>
              <a:rPr lang="de-CH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Klausel ist immer anwendbar, als ob es folgende Klausel hätte:</a:t>
            </a:r>
          </a:p>
          <a:p>
            <a:pPr marL="896938" lvl="1" indent="-360363">
              <a:spcBef>
                <a:spcPct val="20000"/>
              </a:spcBef>
              <a:buClr>
                <a:srgbClr val="8B0000"/>
              </a:buClr>
              <a:buSzPct val="80000"/>
            </a:pPr>
            <a:r>
              <a:rPr lang="de-CH" b="1" kern="0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	require</a:t>
            </a:r>
          </a:p>
          <a:p>
            <a:pPr marL="1304925" lvl="2" indent="-228600">
              <a:spcBef>
                <a:spcPct val="20000"/>
              </a:spcBef>
              <a:buClr>
                <a:srgbClr val="000000"/>
              </a:buClr>
            </a:pPr>
            <a:r>
              <a:rPr lang="de-CH" kern="0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	</a:t>
            </a:r>
            <a:r>
              <a:rPr lang="de-CH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immer_OK:</a:t>
            </a:r>
            <a:r>
              <a:rPr lang="de-CH" i="1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b="1" kern="0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True</a:t>
            </a:r>
            <a:endParaRPr lang="de-CH" b="1" kern="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Darstellung der Kunde-Beziehung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(Siehe </a:t>
            </a:r>
            <a:r>
              <a:rPr lang="de-CH" noProof="0" dirty="0" err="1" smtClean="0">
                <a:solidFill>
                  <a:srgbClr val="3333FF"/>
                </a:solidFill>
              </a:rPr>
              <a:t>Diagram</a:t>
            </a:r>
            <a:r>
              <a:rPr lang="de-CH" noProof="0" dirty="0" smtClean="0">
                <a:solidFill>
                  <a:srgbClr val="3333FF"/>
                </a:solidFill>
              </a:rPr>
              <a:t>-Tool von EiffelStudio)</a:t>
            </a: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1066800" y="2971800"/>
            <a:ext cx="2057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5486400" y="2971800"/>
            <a:ext cx="2057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066800" y="32131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endParaRPr lang="en-US" sz="24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562600" y="3200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</a:t>
            </a:r>
            <a:endParaRPr lang="en-US" sz="24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3" name="Group 15"/>
          <p:cNvGrpSpPr/>
          <p:nvPr/>
        </p:nvGrpSpPr>
        <p:grpSpPr>
          <a:xfrm rot="16200000">
            <a:off x="4186063" y="2515476"/>
            <a:ext cx="71438" cy="1800000"/>
            <a:chOff x="2126192" y="5503334"/>
            <a:chExt cx="71438" cy="792163"/>
          </a:xfrm>
        </p:grpSpPr>
        <p:sp>
          <p:nvSpPr>
            <p:cNvPr id="15" name="Line 37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126192" y="5503334"/>
              <a:ext cx="0" cy="79216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16" name="Line 3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197630" y="5503334"/>
              <a:ext cx="0" cy="79216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14" name="Isosceles Triangle 13"/>
          <p:cNvSpPr/>
          <p:nvPr/>
        </p:nvSpPr>
        <p:spPr bwMode="auto">
          <a:xfrm rot="16200000" flipV="1">
            <a:off x="5076758" y="3280137"/>
            <a:ext cx="357293" cy="270677"/>
          </a:xfrm>
          <a:prstGeom prst="triangle">
            <a:avLst/>
          </a:prstGeom>
          <a:solidFill>
            <a:srgbClr val="3333FF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1605" y="3418316"/>
            <a:ext cx="109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tantia" panose="02030602050306030303" pitchFamily="18" charset="0"/>
              </a:rPr>
              <a:t>Kunde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2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Zusicherungen (assertions)</a:t>
            </a:r>
          </a:p>
        </p:txBody>
      </p:sp>
      <p:sp>
        <p:nvSpPr>
          <p:cNvPr id="29700" name="AutoShape 6"/>
          <p:cNvSpPr>
            <a:spLocks/>
          </p:cNvSpPr>
          <p:nvPr/>
        </p:nvSpPr>
        <p:spPr bwMode="auto">
          <a:xfrm rot="5400000" flipV="1">
            <a:off x="3984625" y="2263775"/>
            <a:ext cx="304800" cy="3549650"/>
          </a:xfrm>
          <a:prstGeom prst="rightBrace">
            <a:avLst>
              <a:gd name="adj1" fmla="val 970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362200" y="3081338"/>
            <a:ext cx="3562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48" charset="2"/>
              <a:buNone/>
            </a:pPr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nicht_zu_klein: </a:t>
            </a: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</a:t>
            </a:r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&gt;= </a:t>
            </a:r>
            <a:r>
              <a:rPr lang="de-CH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CH" sz="28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276600" y="4419600"/>
            <a:ext cx="1997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400" b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Zusicherung</a:t>
            </a:r>
            <a:endParaRPr lang="de-CH" sz="2400" b="1" dirty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158435" y="1940972"/>
            <a:ext cx="1946014" cy="673021"/>
          </a:xfrm>
          <a:prstGeom prst="wedgeRoundRectCallout">
            <a:avLst>
              <a:gd name="adj1" fmla="val -77652"/>
              <a:gd name="adj2" fmla="val 13290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>
                <a:latin typeface="Constantia" panose="02030602050306030303" pitchFamily="18" charset="0"/>
              </a:rPr>
              <a:t>Bedingung (condition)</a:t>
            </a:r>
            <a:endParaRPr lang="de-CH" sz="2200" dirty="0">
              <a:latin typeface="Constantia" panose="02030602050306030303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033562" y="2251788"/>
            <a:ext cx="3026885" cy="565889"/>
          </a:xfrm>
          <a:prstGeom prst="wedgeRoundRectCallout">
            <a:avLst>
              <a:gd name="adj1" fmla="val 41737"/>
              <a:gd name="adj2" fmla="val 10322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>
                <a:latin typeface="Constantia" panose="02030602050306030303" pitchFamily="18" charset="0"/>
              </a:rPr>
              <a:t>Zusicherungs-Etikett(*)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8113" y="6291470"/>
            <a:ext cx="516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Constantia" panose="02030602050306030303" pitchFamily="18" charset="0"/>
              </a:rPr>
              <a:t>(*) oder: „Tag“, Sprich: „tääg“</a:t>
            </a:r>
            <a:endParaRPr lang="de-CH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Das Vorbedingungsprinzip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249238" y="4787900"/>
            <a:ext cx="8594725" cy="1735138"/>
          </a:xfrm>
        </p:spPr>
        <p:txBody>
          <a:bodyPr lIns="0" rIns="0">
            <a:normAutofit/>
          </a:bodyPr>
          <a:lstStyle/>
          <a:p>
            <a:pPr marL="0" indent="0"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Einen Kunden, der ein Feature aufruft, ohne die Vorbedingung zu erfüllen, bezeichnet man als fehlerhafte (“</a:t>
            </a:r>
            <a:r>
              <a:rPr lang="de-CH" noProof="0" dirty="0" smtClean="0">
                <a:solidFill>
                  <a:srgbClr val="A50021"/>
                </a:solidFill>
              </a:rPr>
              <a:t>buggy</a:t>
            </a:r>
            <a:r>
              <a:rPr lang="de-CH" noProof="0" dirty="0" smtClean="0">
                <a:solidFill>
                  <a:srgbClr val="3333FF"/>
                </a:solidFill>
              </a:rPr>
              <a:t>”) Software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7333" y="1866121"/>
            <a:ext cx="8414633" cy="947417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>
                <a:latin typeface="Constantia" panose="02030602050306030303" pitchFamily="18" charset="0"/>
              </a:rPr>
              <a:t>Ein Kunde, der ein Feature aufruft, muss sicherstellen, dass die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Vorbedingung</a:t>
            </a:r>
            <a:r>
              <a:rPr lang="de-CH" dirty="0" smtClean="0">
                <a:latin typeface="Constantia" panose="02030602050306030303" pitchFamily="18" charset="0"/>
              </a:rPr>
              <a:t> vor dem Aufruf erfüllt ist</a:t>
            </a:r>
          </a:p>
        </p:txBody>
      </p:sp>
    </p:spTree>
    <p:extLst>
      <p:ext uri="{BB962C8B-B14F-4D97-AF65-F5344CB8AC3E}">
        <p14:creationId xmlns:p14="http://schemas.microsoft.com/office/powerpoint/2010/main" val="8614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Verträge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Verträge erleichtern den Prozess der Fehlerbeseitigung (Debugging)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Verträge sind auch nützlich als Dokumentation einer Schnittstelle</a:t>
            </a:r>
          </a:p>
        </p:txBody>
      </p:sp>
    </p:spTree>
    <p:extLst>
      <p:ext uri="{BB962C8B-B14F-4D97-AF65-F5344CB8AC3E}">
        <p14:creationId xmlns:p14="http://schemas.microsoft.com/office/powerpoint/2010/main" val="32885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Nachbedingungen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Vorbedingungen: Auflagen für Kunden</a:t>
            </a: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A50021"/>
                </a:solidFill>
              </a:rPr>
              <a:t>Nachbedingungen</a:t>
            </a:r>
            <a:r>
              <a:rPr lang="de-CH" noProof="0" dirty="0" smtClean="0">
                <a:solidFill>
                  <a:schemeClr val="tx1"/>
                </a:solidFill>
              </a:rPr>
              <a:t>: Nutzen für Kunden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018" y="1882655"/>
            <a:ext cx="8252801" cy="208602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remove_all_segments</a:t>
            </a:r>
            <a:endParaRPr lang="de-CH" sz="2000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	-- Alle Stationen ausser der ersten entfernen.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      </a:t>
            </a:r>
            <a:r>
              <a:rPr lang="de-CH" sz="20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ensure</a:t>
            </a:r>
            <a:endParaRPr lang="de-CH" sz="20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nur_eine_bleibt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= </a:t>
            </a:r>
            <a:r>
              <a:rPr lang="de-CH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beide_enden_gleich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first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= last</a:t>
            </a:r>
            <a:endParaRPr lang="de-CH" sz="2000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131" y="4072378"/>
            <a:ext cx="8220975" cy="212103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append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</a:t>
            </a:r>
            <a:r>
              <a:rPr lang="de-CH" sz="1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STATION 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	--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am Ende der Linie hinzufügen.</a:t>
            </a: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      </a:t>
            </a:r>
            <a:r>
              <a:rPr lang="de-CH" sz="20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ensure</a:t>
            </a:r>
            <a:endParaRPr lang="de-CH" sz="20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neue_station_ist_letzte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last = s</a:t>
            </a:r>
          </a:p>
          <a:p>
            <a:pPr>
              <a:lnSpc>
                <a:spcPct val="80000"/>
              </a:lnSpc>
            </a:pP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eine_mehr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= </a:t>
            </a:r>
            <a:r>
              <a:rPr lang="de-CH" sz="20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old</a:t>
            </a:r>
            <a:r>
              <a:rPr lang="de-CH" sz="2000" b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de-CH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sz="1600" dirty="0" smtClean="0">
                <a:solidFill>
                  <a:srgbClr val="800080"/>
                </a:solidFill>
                <a:latin typeface="Constantia" panose="02030602050306030303" pitchFamily="18" charset="0"/>
              </a:rPr>
              <a:t>	</a:t>
            </a:r>
            <a:endParaRPr lang="de-CH" sz="1600" dirty="0">
              <a:solidFill>
                <a:srgbClr val="80008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869853" y="5191482"/>
            <a:ext cx="2909454" cy="1435250"/>
          </a:xfrm>
          <a:prstGeom prst="wedgeRoundRectCallout">
            <a:avLst>
              <a:gd name="adj1" fmla="val -111751"/>
              <a:gd name="adj2" fmla="val 6887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Wert des Ausdrucks zum Zeitpunkt des Aufrufs</a:t>
            </a:r>
            <a:endParaRPr lang="de-CH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noProof="0" dirty="0" smtClean="0"/>
              <a:t>Die </a:t>
            </a:r>
            <a:r>
              <a:rPr lang="de-CH" b="1" kern="1200" noProof="0" dirty="0" smtClean="0">
                <a:solidFill>
                  <a:srgbClr val="002060"/>
                </a:solidFill>
                <a:ea typeface="+mn-ea"/>
                <a:cs typeface="+mn-cs"/>
              </a:rPr>
              <a:t>old</a:t>
            </a:r>
            <a:r>
              <a:rPr lang="de-CH" noProof="0" dirty="0" smtClean="0"/>
              <a:t> Notation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Nur in Nachbedingungen verwendbar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Bezeichnet den Wert eines Ausdrucks, den er beim Aufruf der Routine hatte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Beispiel (in einer Klasse </a:t>
            </a:r>
            <a:r>
              <a:rPr lang="de-CH" sz="2200" noProof="0" dirty="0" smtClean="0">
                <a:solidFill>
                  <a:srgbClr val="3333FF"/>
                </a:solidFill>
              </a:rPr>
              <a:t>ACCOUNT</a:t>
            </a:r>
            <a:r>
              <a:rPr lang="de-CH" sz="2200" noProof="0" dirty="0" smtClean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rgbClr val="3333FF"/>
                </a:solidFill>
              </a:rPr>
              <a:t>	</a:t>
            </a:r>
            <a:r>
              <a:rPr lang="de-CH" sz="2200" i="1" noProof="0" dirty="0" smtClean="0">
                <a:solidFill>
                  <a:srgbClr val="3333FF"/>
                </a:solidFill>
              </a:rPr>
              <a:t>balance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200" noProof="0" dirty="0" smtClean="0">
                <a:solidFill>
                  <a:srgbClr val="3333FF"/>
                </a:solidFill>
              </a:rPr>
              <a:t>: </a:t>
            </a:r>
            <a:r>
              <a:rPr lang="de-CH" sz="2200" i="1" noProof="0" dirty="0" smtClean="0">
                <a:solidFill>
                  <a:srgbClr val="3333FF"/>
                </a:solidFill>
              </a:rPr>
              <a:t>INTEGER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rgbClr val="3333FF"/>
                </a:solidFill>
              </a:rPr>
              <a:t>			-- Aktueller Kontostand.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rgbClr val="3333FF"/>
                </a:solidFill>
              </a:rPr>
              <a:t>	</a:t>
            </a:r>
            <a:r>
              <a:rPr lang="de-CH" sz="2200" i="1" noProof="0" dirty="0" smtClean="0">
                <a:solidFill>
                  <a:srgbClr val="3333FF"/>
                </a:solidFill>
              </a:rPr>
              <a:t>deposit</a:t>
            </a:r>
            <a:r>
              <a:rPr lang="de-CH" sz="2200" noProof="0" dirty="0" smtClean="0">
                <a:solidFill>
                  <a:srgbClr val="3333FF"/>
                </a:solidFill>
              </a:rPr>
              <a:t> (</a:t>
            </a:r>
            <a:r>
              <a:rPr lang="de-CH" sz="2200" i="1" noProof="0" dirty="0" smtClean="0">
                <a:solidFill>
                  <a:srgbClr val="3333FF"/>
                </a:solidFill>
              </a:rPr>
              <a:t>v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200" noProof="0" dirty="0" smtClean="0">
                <a:solidFill>
                  <a:srgbClr val="3333FF"/>
                </a:solidFill>
              </a:rPr>
              <a:t>: </a:t>
            </a:r>
            <a:r>
              <a:rPr lang="de-CH" sz="2200" i="1" noProof="0" dirty="0" smtClean="0">
                <a:solidFill>
                  <a:srgbClr val="3333FF"/>
                </a:solidFill>
              </a:rPr>
              <a:t>INTEGER</a:t>
            </a:r>
            <a:r>
              <a:rPr lang="de-CH" sz="22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rgbClr val="3333FF"/>
                </a:solidFill>
              </a:rPr>
              <a:t>			-- Addiere </a:t>
            </a:r>
            <a:r>
              <a:rPr lang="de-CH" sz="2200" i="1" noProof="0" dirty="0" smtClean="0">
                <a:solidFill>
                  <a:srgbClr val="3333FF"/>
                </a:solidFill>
              </a:rPr>
              <a:t>v</a:t>
            </a:r>
            <a:r>
              <a:rPr lang="de-CH" sz="2200" noProof="0" dirty="0" smtClean="0">
                <a:solidFill>
                  <a:srgbClr val="3333FF"/>
                </a:solidFill>
              </a:rPr>
              <a:t> zum Kontostand.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require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</a:t>
            </a:r>
            <a:r>
              <a:rPr lang="de-CH" sz="2200" noProof="0" dirty="0" smtClean="0">
                <a:solidFill>
                  <a:srgbClr val="3333FF"/>
                </a:solidFill>
              </a:rPr>
              <a:t>positiv: </a:t>
            </a:r>
            <a:r>
              <a:rPr lang="de-CH" sz="2200" i="1" noProof="0" dirty="0" smtClean="0">
                <a:solidFill>
                  <a:srgbClr val="3333FF"/>
                </a:solidFill>
              </a:rPr>
              <a:t>v</a:t>
            </a:r>
            <a:r>
              <a:rPr lang="de-CH" sz="2200" noProof="0" dirty="0" smtClean="0">
                <a:solidFill>
                  <a:srgbClr val="3333FF"/>
                </a:solidFill>
              </a:rPr>
              <a:t> &gt; </a:t>
            </a:r>
            <a:r>
              <a:rPr lang="de-CH" sz="2200" noProof="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do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</a:t>
            </a:r>
            <a:r>
              <a:rPr lang="de-CH" sz="2200" noProof="0" dirty="0" smtClean="0">
                <a:solidFill>
                  <a:srgbClr val="3333FF"/>
                </a:solidFill>
              </a:rPr>
              <a:t>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ensure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</a:t>
            </a:r>
            <a:r>
              <a:rPr lang="de-CH" sz="2200" noProof="0" dirty="0" smtClean="0">
                <a:solidFill>
                  <a:srgbClr val="3333FF"/>
                </a:solidFill>
              </a:rPr>
              <a:t>addiert: </a:t>
            </a:r>
            <a:r>
              <a:rPr lang="de-CH" sz="2200" i="1" noProof="0" dirty="0" smtClean="0">
                <a:solidFill>
                  <a:srgbClr val="3333FF"/>
                </a:solidFill>
              </a:rPr>
              <a:t>balance</a:t>
            </a:r>
            <a:r>
              <a:rPr lang="de-CH" sz="2200" noProof="0" dirty="0" smtClean="0">
                <a:solidFill>
                  <a:srgbClr val="3333FF"/>
                </a:solidFill>
              </a:rPr>
              <a:t> = </a:t>
            </a:r>
            <a:r>
              <a:rPr lang="de-CH" sz="2200" b="1" noProof="0" dirty="0" smtClean="0">
                <a:solidFill>
                  <a:srgbClr val="000099"/>
                </a:solidFill>
              </a:rPr>
              <a:t>old</a:t>
            </a:r>
            <a:r>
              <a:rPr lang="de-CH" sz="2200" noProof="0" dirty="0" smtClean="0"/>
              <a:t> </a:t>
            </a:r>
            <a:r>
              <a:rPr lang="de-CH" sz="2200" i="1" noProof="0" dirty="0" smtClean="0">
                <a:solidFill>
                  <a:srgbClr val="3333FF"/>
                </a:solidFill>
              </a:rPr>
              <a:t>balance</a:t>
            </a:r>
            <a:r>
              <a:rPr lang="de-CH" sz="2200" noProof="0" dirty="0" smtClean="0">
                <a:solidFill>
                  <a:srgbClr val="3333FF"/>
                </a:solidFill>
              </a:rPr>
              <a:t> + </a:t>
            </a:r>
            <a:r>
              <a:rPr lang="de-CH" sz="2200" i="1" noProof="0" dirty="0" smtClean="0">
                <a:solidFill>
                  <a:srgbClr val="3333FF"/>
                </a:solidFill>
              </a:rPr>
              <a:t>v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end</a:t>
            </a:r>
          </a:p>
          <a:p>
            <a:r>
              <a:rPr lang="de-CH" noProof="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055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266" y="1567542"/>
            <a:ext cx="8602824" cy="1371601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>
                <a:latin typeface="Constantia" panose="02030602050306030303" pitchFamily="18" charset="0"/>
              </a:rPr>
              <a:t>Ein Feature muss sicherstellen, dass, sofern seine Vorbedingung zu Beginn seiner Ausführung erfüllt wurde, seine Nachbedingung am Schluss erfüllt ist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Das Nachbedingungsprinzip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49238" y="3594100"/>
            <a:ext cx="8594725" cy="292893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Ein Feature, welches seine Nachbedingung nicht erfüllen kann, nennt man fehlerhafte (“buggy”) Software.</a:t>
            </a:r>
          </a:p>
        </p:txBody>
      </p:sp>
    </p:spTree>
    <p:extLst>
      <p:ext uri="{BB962C8B-B14F-4D97-AF65-F5344CB8AC3E}">
        <p14:creationId xmlns:p14="http://schemas.microsoft.com/office/powerpoint/2010/main" val="345461434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Was wir in dieser Vorlesung gesehen haben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Klassen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Objekte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Den Begriff “Schnittstelle”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GUI vs API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Befehle und Abfragen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Verträge: Vor- und Nachbedingungen (</a:t>
            </a:r>
            <a:r>
              <a:rPr lang="de-CH" i="1" noProof="0" dirty="0" smtClean="0">
                <a:solidFill>
                  <a:srgbClr val="3333FF"/>
                </a:solidFill>
              </a:rPr>
              <a:t>Zusicherungen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Verträge zur Fehlerbeseitigung und Dokumentation benutzen</a:t>
            </a:r>
          </a:p>
          <a:p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nächste</a:t>
            </a:r>
            <a:r>
              <a:rPr lang="en-US" dirty="0" smtClean="0"/>
              <a:t> </a:t>
            </a:r>
            <a:r>
              <a:rPr lang="en-US" dirty="0" err="1" smtClean="0"/>
              <a:t>Lektion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FF"/>
                </a:solidFill>
              </a:rPr>
              <a:t>Sicherstellen</a:t>
            </a:r>
            <a:r>
              <a:rPr lang="en-US" dirty="0" smtClean="0">
                <a:solidFill>
                  <a:srgbClr val="3333FF"/>
                </a:solidFill>
              </a:rPr>
              <a:t>, das </a:t>
            </a:r>
            <a:r>
              <a:rPr lang="en-US" dirty="0" err="1" smtClean="0">
                <a:solidFill>
                  <a:srgbClr val="3333FF"/>
                </a:solidFill>
              </a:rPr>
              <a:t>Sie</a:t>
            </a:r>
            <a:r>
              <a:rPr lang="en-US" dirty="0" smtClean="0">
                <a:solidFill>
                  <a:srgbClr val="3333FF"/>
                </a:solidFill>
              </a:rPr>
              <a:t> das “</a:t>
            </a:r>
            <a:r>
              <a:rPr lang="en-US" dirty="0" err="1" smtClean="0">
                <a:solidFill>
                  <a:srgbClr val="3333FF"/>
                </a:solidFill>
              </a:rPr>
              <a:t>Logik</a:t>
            </a:r>
            <a:r>
              <a:rPr lang="en-US" dirty="0" smtClean="0">
                <a:solidFill>
                  <a:srgbClr val="3333FF"/>
                </a:solidFill>
              </a:rPr>
              <a:t>” </a:t>
            </a:r>
            <a:r>
              <a:rPr lang="en-US" dirty="0" err="1" smtClean="0">
                <a:solidFill>
                  <a:srgbClr val="3333FF"/>
                </a:solidFill>
              </a:rPr>
              <a:t>Kapitel</a:t>
            </a:r>
            <a:r>
              <a:rPr lang="en-US" dirty="0" smtClean="0">
                <a:solidFill>
                  <a:srgbClr val="3333FF"/>
                </a:solidFill>
              </a:rPr>
              <a:t> des </a:t>
            </a:r>
            <a:r>
              <a:rPr lang="en-US" dirty="0" err="1" smtClean="0">
                <a:solidFill>
                  <a:srgbClr val="3333FF"/>
                </a:solidFill>
              </a:rPr>
              <a:t>Buchs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gelesen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haben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Schnittstelle: Definition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826" y="1507787"/>
            <a:ext cx="8803531" cy="25000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tIns="0" bIns="0" anchor="ctr"/>
          <a:lstStyle/>
          <a:p>
            <a:pPr lvl="0">
              <a:spcBef>
                <a:spcPct val="20000"/>
              </a:spcBef>
            </a:pPr>
            <a:r>
              <a:rPr lang="de-CH" sz="3200" dirty="0" smtClean="0">
                <a:latin typeface="Constantia" panose="02030602050306030303" pitchFamily="18" charset="0"/>
              </a:rPr>
              <a:t>Eine </a:t>
            </a:r>
            <a:r>
              <a:rPr lang="de-CH" sz="32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Schnittstelle</a:t>
            </a:r>
            <a:r>
              <a:rPr lang="de-CH" sz="3200" dirty="0" smtClean="0">
                <a:latin typeface="Constantia" panose="02030602050306030303" pitchFamily="18" charset="0"/>
              </a:rPr>
              <a:t> einer Menge von Softwaremechanismen ist die Beschreibung von Techniken, die es den </a:t>
            </a:r>
            <a:r>
              <a:rPr lang="de-CH" sz="3200" i="1" dirty="0" smtClean="0">
                <a:latin typeface="Constantia" panose="02030602050306030303" pitchFamily="18" charset="0"/>
              </a:rPr>
              <a:t>Kunden</a:t>
            </a:r>
            <a:r>
              <a:rPr lang="de-CH" sz="3200" dirty="0" smtClean="0">
                <a:latin typeface="Constantia" panose="02030602050306030303" pitchFamily="18" charset="0"/>
              </a:rPr>
              <a:t> ermöglicht, diese Mechanismen zu benutzen </a:t>
            </a:r>
          </a:p>
        </p:txBody>
      </p:sp>
    </p:spTree>
    <p:extLst>
      <p:ext uri="{BB962C8B-B14F-4D97-AF65-F5344CB8AC3E}">
        <p14:creationId xmlns:p14="http://schemas.microsoft.com/office/powerpoint/2010/main" val="23511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Arten von Schnittstellen (interfaces)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 lIns="0" rIns="0"/>
          <a:lstStyle/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3300"/>
                </a:solidFill>
              </a:rPr>
              <a:t>Benutzerschnittstelle</a:t>
            </a:r>
            <a:r>
              <a:rPr lang="de-CH" sz="2200" noProof="0" dirty="0" smtClean="0">
                <a:solidFill>
                  <a:srgbClr val="3333FF"/>
                </a:solidFill>
              </a:rPr>
              <a:t>: Kunden sind Menschen.</a:t>
            </a: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endParaRPr lang="de-CH" sz="2200" noProof="0" dirty="0" smtClean="0"/>
          </a:p>
          <a:p>
            <a:pPr lvl="1" eaLnBrk="1" hangingPunct="1">
              <a:spcBef>
                <a:spcPts val="200"/>
              </a:spcBef>
            </a:pPr>
            <a:r>
              <a:rPr lang="de-CH" sz="2200" noProof="0" dirty="0" smtClean="0">
                <a:solidFill>
                  <a:srgbClr val="990000"/>
                </a:solidFill>
              </a:rPr>
              <a:t>GUI</a:t>
            </a:r>
            <a:r>
              <a:rPr lang="de-CH" sz="2200" noProof="0" dirty="0" smtClean="0">
                <a:solidFill>
                  <a:srgbClr val="3333FF"/>
                </a:solidFill>
              </a:rPr>
              <a:t> (</a:t>
            </a:r>
            <a:r>
              <a:rPr lang="de-CH" sz="2200" noProof="0" dirty="0" err="1" smtClean="0">
                <a:solidFill>
                  <a:srgbClr val="3333FF"/>
                </a:solidFill>
              </a:rPr>
              <a:t>Graphical</a:t>
            </a:r>
            <a:r>
              <a:rPr lang="de-CH" sz="2200" noProof="0" dirty="0" smtClean="0">
                <a:solidFill>
                  <a:srgbClr val="3333FF"/>
                </a:solidFill>
              </a:rPr>
              <a:t> </a:t>
            </a:r>
            <a:r>
              <a:rPr lang="de-CH" sz="2200" dirty="0" smtClean="0">
                <a:solidFill>
                  <a:srgbClr val="3333FF"/>
                </a:solidFill>
              </a:rPr>
              <a:t>User Interface, häufig nur “UI”): Graphische Benutzeroberfläche (oder: Benutzerschnittstelle)</a:t>
            </a:r>
          </a:p>
          <a:p>
            <a:pPr lvl="1" eaLnBrk="1" hangingPunct="1">
              <a:spcBef>
                <a:spcPts val="200"/>
              </a:spcBef>
            </a:pPr>
            <a:r>
              <a:rPr lang="de-CH" sz="2200" dirty="0" smtClean="0">
                <a:solidFill>
                  <a:srgbClr val="3333FF"/>
                </a:solidFill>
              </a:rPr>
              <a:t>Textschnittstellen, Befehlszeilen-Schnittstellen...</a:t>
            </a:r>
          </a:p>
          <a:p>
            <a:pPr lvl="1" eaLnBrk="1" hangingPunct="1">
              <a:spcBef>
                <a:spcPts val="200"/>
              </a:spcBef>
            </a:pPr>
            <a:endParaRPr lang="de-CH" sz="2200" noProof="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3300"/>
                </a:solidFill>
              </a:rPr>
              <a:t>Programmschnittstelle</a:t>
            </a:r>
            <a:r>
              <a:rPr lang="de-CH" sz="2200" noProof="0" dirty="0" smtClean="0">
                <a:solidFill>
                  <a:srgbClr val="3333FF"/>
                </a:solidFill>
              </a:rPr>
              <a:t>: Kunden sind andere Softwaresysteme</a:t>
            </a: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endParaRPr lang="de-CH" sz="2200" noProof="0" dirty="0" smtClean="0"/>
          </a:p>
          <a:p>
            <a:pPr lvl="1" eaLnBrk="1" hangingPunct="1">
              <a:spcBef>
                <a:spcPts val="200"/>
              </a:spcBef>
            </a:pPr>
            <a:r>
              <a:rPr lang="de-CH" sz="2200" noProof="0" dirty="0" smtClean="0">
                <a:solidFill>
                  <a:srgbClr val="993300"/>
                </a:solidFill>
              </a:rPr>
              <a:t>API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3333FF"/>
                </a:solidFill>
              </a:rPr>
              <a:t>(Abstract</a:t>
            </a:r>
            <a:r>
              <a:rPr lang="de-CH" sz="2200" dirty="0" smtClean="0">
                <a:solidFill>
                  <a:srgbClr val="3333FF"/>
                </a:solidFill>
              </a:rPr>
              <a:t>*</a:t>
            </a:r>
            <a:r>
              <a:rPr lang="de-CH" sz="2200" noProof="0" dirty="0" smtClean="0">
                <a:solidFill>
                  <a:srgbClr val="3333FF"/>
                </a:solidFill>
              </a:rPr>
              <a:t> </a:t>
            </a:r>
            <a:r>
              <a:rPr lang="de-CH" sz="2200" noProof="0" dirty="0" err="1" smtClean="0">
                <a:solidFill>
                  <a:srgbClr val="3333FF"/>
                </a:solidFill>
              </a:rPr>
              <a:t>Program</a:t>
            </a:r>
            <a:r>
              <a:rPr lang="de-CH" sz="2200" noProof="0" dirty="0" smtClean="0">
                <a:solidFill>
                  <a:srgbClr val="3333FF"/>
                </a:solidFill>
              </a:rPr>
              <a:t> Interface):</a:t>
            </a:r>
            <a:br>
              <a:rPr lang="de-CH" sz="2200" noProof="0" dirty="0" smtClean="0">
                <a:solidFill>
                  <a:srgbClr val="3333FF"/>
                </a:solidFill>
              </a:rPr>
            </a:br>
            <a:r>
              <a:rPr lang="de-CH" sz="2200" noProof="0" dirty="0" smtClean="0">
                <a:solidFill>
                  <a:srgbClr val="3333FF"/>
                </a:solidFill>
              </a:rPr>
              <a:t>	Programmierschnittstelle	</a:t>
            </a:r>
          </a:p>
          <a:p>
            <a:pPr lvl="1" eaLnBrk="1" hangingPunct="1">
              <a:spcBef>
                <a:spcPts val="200"/>
              </a:spcBef>
            </a:pPr>
            <a:endParaRPr lang="de-CH" sz="2200" noProof="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3333FF"/>
                </a:solidFill>
              </a:rPr>
              <a:t>Wir befassen uns in dieser Vorlesung mit Programmierschnittstellen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9940" y="6186791"/>
            <a:ext cx="32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Constantia" panose="02030602050306030303" pitchFamily="18" charset="0"/>
              </a:rPr>
              <a:t>*Auch: </a:t>
            </a:r>
            <a:r>
              <a:rPr lang="de-CH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Application</a:t>
            </a:r>
            <a:endParaRPr lang="de-CH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Eine graphische Benutzerschnittstelle (GUI)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714" y="701950"/>
            <a:ext cx="4805621" cy="58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58907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(Erinnerung) Objekte: eine Definition</a:t>
            </a:r>
            <a:endParaRPr lang="de-CH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2593" y="1074445"/>
            <a:ext cx="7664580" cy="132027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Ein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Objekt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ist eine Softwaremaschine, die es Programmen erlaubt, auf eine Ansammlung von Daten zuzugreifen und diese zu verändern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746619" y="4068661"/>
            <a:ext cx="1719743" cy="469784"/>
          </a:xfrm>
          <a:prstGeom prst="wedgeRoundRectCallout">
            <a:avLst>
              <a:gd name="adj1" fmla="val -9407"/>
              <a:gd name="adj2" fmla="val -41570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err="1" smtClean="0">
                <a:solidFill>
                  <a:srgbClr val="333399"/>
                </a:solidFill>
                <a:latin typeface="Constantia" panose="02030602050306030303" pitchFamily="18" charset="0"/>
              </a:rPr>
              <a:t>Abfragen</a:t>
            </a:r>
            <a:endParaRPr lang="en-US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764947" y="4068661"/>
            <a:ext cx="1536584" cy="469784"/>
          </a:xfrm>
          <a:prstGeom prst="wedgeRoundRectCallout">
            <a:avLst>
              <a:gd name="adj1" fmla="val -29061"/>
              <a:gd name="adj2" fmla="val -41570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err="1" smtClean="0">
                <a:solidFill>
                  <a:srgbClr val="333399"/>
                </a:solidFill>
                <a:latin typeface="Constantia" panose="02030602050306030303" pitchFamily="18" charset="0"/>
              </a:rPr>
              <a:t>Befehle</a:t>
            </a:r>
            <a:endParaRPr lang="en-US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11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Klassen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CH" noProof="0" dirty="0" smtClean="0">
                <a:solidFill>
                  <a:srgbClr val="3333FF"/>
                </a:solidFill>
              </a:rPr>
              <a:t>Ein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Objekt</a:t>
            </a:r>
            <a:r>
              <a:rPr lang="de-CH" noProof="0" dirty="0" smtClean="0">
                <a:solidFill>
                  <a:srgbClr val="3333FF"/>
                </a:solidFill>
              </a:rPr>
              <a:t> ist eine Softwaremaschine, die es Programmen erlaubt, auf eine Ansammlung von Daten zuzugreifen und diese zu verändern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endParaRPr lang="de-CH" sz="1200" noProof="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Objekte repräsentieren z.B. </a:t>
            </a:r>
            <a:r>
              <a:rPr lang="de-CH" dirty="0" smtClean="0">
                <a:solidFill>
                  <a:srgbClr val="3333FF"/>
                </a:solidFill>
              </a:rPr>
              <a:t>(in Traffic)</a:t>
            </a:r>
            <a:endParaRPr lang="de-CH" noProof="0" dirty="0" smtClean="0">
              <a:solidFill>
                <a:srgbClr val="3333FF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Eine Stadt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Eine Tramlinie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Eine Route durch die Stadt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Ein Element des GUI’s, wie z.B. einen Knopf (Button)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endParaRPr lang="de-CH" sz="1200" noProof="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Jedes Objekt gehört zu einer gewissen </a:t>
            </a:r>
            <a:r>
              <a:rPr lang="de-CH" noProof="0" dirty="0" smtClean="0">
                <a:solidFill>
                  <a:srgbClr val="990000"/>
                </a:solidFill>
              </a:rPr>
              <a:t>Klasse</a:t>
            </a:r>
            <a:r>
              <a:rPr lang="de-CH" noProof="0" dirty="0" smtClean="0">
                <a:solidFill>
                  <a:srgbClr val="3333FF"/>
                </a:solidFill>
              </a:rPr>
              <a:t>, die die anwendbaren Operationen (</a:t>
            </a:r>
            <a:r>
              <a:rPr lang="de-CH" noProof="0" dirty="0" smtClean="0">
                <a:solidFill>
                  <a:srgbClr val="990000"/>
                </a:solidFill>
              </a:rPr>
              <a:t>Features</a:t>
            </a:r>
            <a:r>
              <a:rPr lang="de-CH" noProof="0" dirty="0" smtClean="0">
                <a:solidFill>
                  <a:srgbClr val="3333FF"/>
                </a:solidFill>
              </a:rPr>
              <a:t>) definiert.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>
                <a:solidFill>
                  <a:srgbClr val="3333FF"/>
                </a:solidFill>
              </a:rPr>
              <a:t>Beispiele: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Die Klasse aller Städte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Die Klasse aller Knöpfe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1891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noProof="0" dirty="0" smtClean="0"/>
              <a:t>Definition: Klasse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310" y="973427"/>
            <a:ext cx="8471337" cy="279526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de-CH" sz="3600" dirty="0" smtClean="0">
                <a:latin typeface="Constantia" panose="02030602050306030303" pitchFamily="18" charset="0"/>
              </a:rPr>
              <a:t>Klasse</a:t>
            </a:r>
            <a:endParaRPr lang="de-CH" sz="2800" dirty="0" smtClean="0">
              <a:latin typeface="Constantia" panose="02030602050306030303" pitchFamily="18" charset="0"/>
            </a:endParaRPr>
          </a:p>
          <a:p>
            <a:pPr lvl="0" algn="ctr">
              <a:spcBef>
                <a:spcPct val="20000"/>
              </a:spcBef>
            </a:pPr>
            <a:endParaRPr lang="de-CH" sz="2800" dirty="0" smtClean="0">
              <a:latin typeface="Constantia" panose="02030602050306030303" pitchFamily="18" charset="0"/>
            </a:endParaRPr>
          </a:p>
          <a:p>
            <a:pPr lvl="0">
              <a:spcBef>
                <a:spcPct val="20000"/>
              </a:spcBef>
            </a:pPr>
            <a:r>
              <a:rPr lang="de-CH" sz="2800" dirty="0" smtClean="0">
                <a:latin typeface="Constantia" panose="02030602050306030303" pitchFamily="18" charset="0"/>
              </a:rPr>
              <a:t>Eine </a:t>
            </a:r>
            <a:r>
              <a:rPr lang="de-CH" sz="2800" b="1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Klasse</a:t>
            </a:r>
            <a:r>
              <a:rPr lang="de-CH" sz="280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 </a:t>
            </a:r>
            <a:r>
              <a:rPr lang="de-CH" sz="2800" dirty="0" smtClean="0">
                <a:latin typeface="Constantia" panose="02030602050306030303" pitchFamily="18" charset="0"/>
              </a:rPr>
              <a:t>ist die Beschreibung einer Menge von möglichen Laufzeitobjekten, auf die die gleichen Features anwendbar sind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5029243"/>
            <a:ext cx="8424863" cy="14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Eine </a:t>
            </a:r>
            <a:r>
              <a:rPr lang="de-CH" kern="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K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lasse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repräsentiert eine Kategorie von Dingen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Ein </a:t>
            </a:r>
            <a:r>
              <a:rPr lang="de-CH" kern="0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O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bjekt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repräsentiert eines dieser Dinge</a:t>
            </a:r>
          </a:p>
        </p:txBody>
      </p:sp>
    </p:spTree>
    <p:extLst>
      <p:ext uri="{BB962C8B-B14F-4D97-AF65-F5344CB8AC3E}">
        <p14:creationId xmlns:p14="http://schemas.microsoft.com/office/powerpoint/2010/main" val="11962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6666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Benutzerdefinier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1248</Words>
  <Application>Microsoft Office PowerPoint</Application>
  <PresentationFormat>On-screen Show (4:3)</PresentationFormat>
  <Paragraphs>355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Calibri</vt:lpstr>
      <vt:lpstr>Comic Sans MS</vt:lpstr>
      <vt:lpstr>Constantia</vt:lpstr>
      <vt:lpstr>Verdana</vt:lpstr>
      <vt:lpstr>Wingdings</vt:lpstr>
      <vt:lpstr>Wingdings 3</vt:lpstr>
      <vt:lpstr>NORMAL</vt:lpstr>
      <vt:lpstr>TITLE</vt:lpstr>
      <vt:lpstr>Einführung in die Programmierung  Prof. Dr. Bertrand Meyer</vt:lpstr>
      <vt:lpstr>Kunde, Versorger (client, supplier)</vt:lpstr>
      <vt:lpstr>Darstellung der Kunde-Beziehung</vt:lpstr>
      <vt:lpstr>Schnittstelle: Definition</vt:lpstr>
      <vt:lpstr>Arten von Schnittstellen (interfaces)</vt:lpstr>
      <vt:lpstr>Eine graphische Benutzerschnittstelle (GUI)</vt:lpstr>
      <vt:lpstr>(Erinnerung) Objekte: eine Definition</vt:lpstr>
      <vt:lpstr>Klassen</vt:lpstr>
      <vt:lpstr>Definition: Klasse</vt:lpstr>
      <vt:lpstr>Definitionen: Klasse, Instanz, generierende Klasse</vt:lpstr>
      <vt:lpstr>Objekte vs Klassen</vt:lpstr>
      <vt:lpstr>Ein Objekt hat eine Schnittstelle (interface)*</vt:lpstr>
      <vt:lpstr>Ein Objekt hat eine Implementation* </vt:lpstr>
      <vt:lpstr>Softwarekonstruktion</vt:lpstr>
      <vt:lpstr>Eine Klassenschnittstelle</vt:lpstr>
      <vt:lpstr>Eine Abfrage: “count”</vt:lpstr>
      <vt:lpstr>PowerPoint Presentation</vt:lpstr>
      <vt:lpstr>Stilregel: Kopfkommentare</vt:lpstr>
      <vt:lpstr>Ausdrücke und ihre Typen</vt:lpstr>
      <vt:lpstr>Eine weitere Abfrage: i_th</vt:lpstr>
      <vt:lpstr>Zwei weitere Abfragen</vt:lpstr>
      <vt:lpstr>Beispiele: die Klasse QUERIES</vt:lpstr>
      <vt:lpstr>Ein Befehl: remove_all_segments</vt:lpstr>
      <vt:lpstr>Der Befehl append</vt:lpstr>
      <vt:lpstr>Die Klasse COMMANDS</vt:lpstr>
      <vt:lpstr>Saubere Schnittstellen definieren</vt:lpstr>
      <vt:lpstr>Erster Versuch…</vt:lpstr>
      <vt:lpstr>Verträge (contracts)</vt:lpstr>
      <vt:lpstr>Vorbedingung</vt:lpstr>
      <vt:lpstr>Zusicherungen (assertions)</vt:lpstr>
      <vt:lpstr>Das Vorbedingungsprinzip</vt:lpstr>
      <vt:lpstr>Verträge</vt:lpstr>
      <vt:lpstr>Nachbedingungen</vt:lpstr>
      <vt:lpstr>Die old Notation</vt:lpstr>
      <vt:lpstr>Das Nachbedingungsprinzip</vt:lpstr>
      <vt:lpstr>Was wir in dieser Vorlesung gesehen haben</vt:lpstr>
      <vt:lpstr>Für die nächste Lektion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2385</cp:revision>
  <dcterms:created xsi:type="dcterms:W3CDTF">2010-06-28T05:41:26Z</dcterms:created>
  <dcterms:modified xsi:type="dcterms:W3CDTF">2015-09-28T11:05:47Z</dcterms:modified>
</cp:coreProperties>
</file>